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36"/>
  </p:notesMasterIdLst>
  <p:handoutMasterIdLst>
    <p:handoutMasterId r:id="rId37"/>
  </p:handoutMasterIdLst>
  <p:sldIdLst>
    <p:sldId id="310" r:id="rId3"/>
    <p:sldId id="325" r:id="rId4"/>
    <p:sldId id="349" r:id="rId5"/>
    <p:sldId id="257" r:id="rId6"/>
    <p:sldId id="293" r:id="rId7"/>
    <p:sldId id="312" r:id="rId8"/>
    <p:sldId id="319" r:id="rId9"/>
    <p:sldId id="322" r:id="rId10"/>
    <p:sldId id="328" r:id="rId11"/>
    <p:sldId id="304" r:id="rId12"/>
    <p:sldId id="351" r:id="rId13"/>
    <p:sldId id="350" r:id="rId14"/>
    <p:sldId id="354" r:id="rId15"/>
    <p:sldId id="305" r:id="rId16"/>
    <p:sldId id="317" r:id="rId17"/>
    <p:sldId id="258" r:id="rId18"/>
    <p:sldId id="334" r:id="rId19"/>
    <p:sldId id="335" r:id="rId20"/>
    <p:sldId id="282" r:id="rId21"/>
    <p:sldId id="329" r:id="rId22"/>
    <p:sldId id="347" r:id="rId23"/>
    <p:sldId id="348" r:id="rId24"/>
    <p:sldId id="345" r:id="rId25"/>
    <p:sldId id="278" r:id="rId26"/>
    <p:sldId id="296" r:id="rId27"/>
    <p:sldId id="324" r:id="rId28"/>
    <p:sldId id="318" r:id="rId29"/>
    <p:sldId id="299" r:id="rId30"/>
    <p:sldId id="344" r:id="rId31"/>
    <p:sldId id="341" r:id="rId32"/>
    <p:sldId id="280" r:id="rId33"/>
    <p:sldId id="277" r:id="rId34"/>
    <p:sldId id="331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i="1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000" b="1" i="1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000" b="1" i="1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000" b="1" i="1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000" b="1" i="1" kern="1200">
        <a:solidFill>
          <a:schemeClr val="tx1"/>
        </a:solidFill>
        <a:latin typeface="Helvetica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A5FF"/>
    <a:srgbClr val="FF8A19"/>
    <a:srgbClr val="6815D4"/>
    <a:srgbClr val="9816D4"/>
    <a:srgbClr val="C30501"/>
    <a:srgbClr val="206BFF"/>
    <a:srgbClr val="008011"/>
    <a:srgbClr val="FF8B1A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preferSingleView="1">
    <p:restoredLeft sz="32787"/>
    <p:restoredTop sz="90929"/>
  </p:normalViewPr>
  <p:slideViewPr>
    <p:cSldViewPr>
      <p:cViewPr>
        <p:scale>
          <a:sx n="214" d="100"/>
          <a:sy n="214" d="100"/>
        </p:scale>
        <p:origin x="-1896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4" d="100"/>
        <a:sy n="21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4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FBEF85-7895-3745-B181-16135DE2BFC8}" type="datetime1">
              <a:rPr lang="en-US"/>
              <a:pPr/>
              <a:t>10/17/2016</a:t>
            </a:fld>
            <a:endParaRPr lang="en-US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632072-B26E-CB4E-AA7F-05A5252688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56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6A9A0B8E-0EE6-7743-BF23-5641C3B67B44}" type="datetime1">
              <a:rPr lang="en-US"/>
              <a:pPr/>
              <a:t>10/17/2016</a:t>
            </a:fld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79E23040-BAEE-8545-BDB4-934B1A617F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498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80089-9A2C-1648-BA92-37547A7DF1AC}" type="slidenum">
              <a:rPr lang="en-US"/>
              <a:pPr/>
              <a:t>3</a:t>
            </a:fld>
            <a:endParaRPr lang="en-US"/>
          </a:p>
        </p:txBody>
      </p:sp>
      <p:sp>
        <p:nvSpPr>
          <p:cNvPr id="1832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32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BE5EDD-1394-4A48-B898-087A923B9F1F}" type="slidenum">
              <a:rPr lang="en-US"/>
              <a:pPr/>
              <a:t>11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2BE693-5C3E-B54E-BD1E-12ADA36D0A58}" type="slidenum">
              <a:rPr lang="en-US"/>
              <a:pPr/>
              <a:t>12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6262688"/>
            <a:ext cx="5029200" cy="274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2BE693-5C3E-B54E-BD1E-12ADA36D0A58}" type="slidenum">
              <a:rPr lang="en-US"/>
              <a:pPr/>
              <a:t>13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6262688"/>
            <a:ext cx="5029200" cy="274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5E6A8D-9495-3049-9627-69BFB5FABCE8}" type="slidenum">
              <a:rPr lang="en-US"/>
              <a:pPr/>
              <a:t>21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0D658E-22E8-0E48-BC27-D2DD80FF5FF6}" type="slidenum">
              <a:rPr lang="en-US"/>
              <a:pPr/>
              <a:t>22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1447800" y="228600"/>
            <a:ext cx="6326916" cy="6324600"/>
          </a:xfrm>
          <a:prstGeom prst="rect">
            <a:avLst/>
          </a:prstGeom>
        </p:spPr>
      </p:pic>
      <p:sp>
        <p:nvSpPr>
          <p:cNvPr id="64516" name="Rectangle 2"/>
          <p:cNvSpPr>
            <a:spLocks noChangeArrowheads="1"/>
          </p:cNvSpPr>
          <p:nvPr userDrawn="1"/>
        </p:nvSpPr>
        <p:spPr bwMode="auto">
          <a:xfrm>
            <a:off x="457200" y="1066800"/>
            <a:ext cx="822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i="0" dirty="0" smtClean="0">
                <a:solidFill>
                  <a:schemeClr val="tx2"/>
                </a:solidFill>
                <a:sym typeface="Symbol" charset="2"/>
              </a:rPr>
              <a:t>POLYMER COMBUSTION PRODUCTS AT CONSTANT FUEL/OXYGEN RATIOS</a:t>
            </a:r>
            <a:endParaRPr lang="en-US" sz="4400" i="0" dirty="0">
              <a:solidFill>
                <a:schemeClr val="tx2"/>
              </a:solidFill>
              <a:sym typeface="Symbol" charset="2"/>
            </a:endParaRPr>
          </a:p>
        </p:txBody>
      </p:sp>
      <p:sp>
        <p:nvSpPr>
          <p:cNvPr id="64517" name="Rectangle 3"/>
          <p:cNvSpPr>
            <a:spLocks noChangeArrowheads="1"/>
          </p:cNvSpPr>
          <p:nvPr userDrawn="1"/>
        </p:nvSpPr>
        <p:spPr bwMode="auto">
          <a:xfrm>
            <a:off x="1676400" y="4495800"/>
            <a:ext cx="5791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sz="1800" b="1" i="0" dirty="0"/>
              <a:t>Federal Aviation Administration</a:t>
            </a:r>
          </a:p>
          <a:p>
            <a:pPr algn="ctr">
              <a:spcBef>
                <a:spcPct val="20000"/>
              </a:spcBef>
            </a:pPr>
            <a:r>
              <a:rPr lang="en-US" sz="1800" b="1" i="0" dirty="0"/>
              <a:t>William J Hughes Technical Center</a:t>
            </a:r>
          </a:p>
          <a:p>
            <a:pPr algn="ctr">
              <a:spcBef>
                <a:spcPct val="20000"/>
              </a:spcBef>
            </a:pPr>
            <a:r>
              <a:rPr lang="en-US" sz="1800" b="1" i="0" dirty="0"/>
              <a:t>Fire Safety Branch ANG-E21</a:t>
            </a:r>
          </a:p>
          <a:p>
            <a:pPr algn="ctr">
              <a:spcBef>
                <a:spcPct val="20000"/>
              </a:spcBef>
            </a:pPr>
            <a:r>
              <a:rPr lang="en-US" sz="1800" b="1" i="0" dirty="0"/>
              <a:t>Atlantic City </a:t>
            </a:r>
            <a:r>
              <a:rPr lang="en-US" sz="1800" b="1" i="0" dirty="0" smtClean="0"/>
              <a:t>International </a:t>
            </a:r>
            <a:r>
              <a:rPr lang="en-US" sz="1800" b="1" i="0" dirty="0"/>
              <a:t>Airport, NJ 08405</a:t>
            </a:r>
          </a:p>
        </p:txBody>
      </p:sp>
      <p:sp>
        <p:nvSpPr>
          <p:cNvPr id="64518" name="Rectangle 6"/>
          <p:cNvSpPr>
            <a:spLocks noChangeArrowheads="1"/>
          </p:cNvSpPr>
          <p:nvPr userDrawn="1"/>
        </p:nvSpPr>
        <p:spPr bwMode="auto">
          <a:xfrm>
            <a:off x="609600" y="3505200"/>
            <a:ext cx="78923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0" u="sng" dirty="0"/>
              <a:t>Richard N. Walters</a:t>
            </a:r>
            <a:r>
              <a:rPr lang="en-US" sz="2400" i="0" dirty="0"/>
              <a:t>, Louise </a:t>
            </a:r>
            <a:r>
              <a:rPr lang="en-US" sz="2400" i="0" dirty="0" err="1"/>
              <a:t>Speitel</a:t>
            </a:r>
            <a:r>
              <a:rPr lang="en-US" sz="2400" i="0" dirty="0"/>
              <a:t> &amp; </a:t>
            </a:r>
            <a:r>
              <a:rPr lang="en-US" sz="2400" i="0" u="none" dirty="0"/>
              <a:t>Richard E. Lyon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Line 9"/>
          <p:cNvSpPr>
            <a:spLocks noChangeShapeType="1"/>
          </p:cNvSpPr>
          <p:nvPr userDrawn="1"/>
        </p:nvSpPr>
        <p:spPr bwMode="auto">
          <a:xfrm flipH="1">
            <a:off x="609600" y="990600"/>
            <a:ext cx="7315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077200" y="152707"/>
            <a:ext cx="838200" cy="8378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7" name="Line 11"/>
          <p:cNvSpPr>
            <a:spLocks noChangeShapeType="1"/>
          </p:cNvSpPr>
          <p:nvPr userDrawn="1"/>
        </p:nvSpPr>
        <p:spPr bwMode="auto">
          <a:xfrm flipH="1">
            <a:off x="609600" y="990600"/>
            <a:ext cx="7315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077200" y="152400"/>
            <a:ext cx="838507" cy="838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7.emf"/><Relationship Id="rId5" Type="http://schemas.openxmlformats.org/officeDocument/2006/relationships/image" Target="../media/image24.e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46" name="Rectangle 274"/>
          <p:cNvSpPr>
            <a:spLocks noChangeArrowheads="1"/>
          </p:cNvSpPr>
          <p:nvPr/>
        </p:nvSpPr>
        <p:spPr bwMode="auto">
          <a:xfrm>
            <a:off x="609600" y="304800"/>
            <a:ext cx="670778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i="0" dirty="0" smtClean="0"/>
              <a:t>Toxic Gas </a:t>
            </a:r>
            <a:r>
              <a:rPr lang="en-US" sz="2400" i="0" dirty="0"/>
              <a:t>Yields in Vitiated Full/Bench Scale</a:t>
            </a:r>
          </a:p>
        </p:txBody>
      </p:sp>
      <p:sp>
        <p:nvSpPr>
          <p:cNvPr id="80020" name="Freeform 148"/>
          <p:cNvSpPr>
            <a:spLocks/>
          </p:cNvSpPr>
          <p:nvPr/>
        </p:nvSpPr>
        <p:spPr bwMode="auto">
          <a:xfrm>
            <a:off x="5880100" y="2114550"/>
            <a:ext cx="1320800" cy="3657600"/>
          </a:xfrm>
          <a:custGeom>
            <a:avLst/>
            <a:gdLst/>
            <a:ahLst/>
            <a:cxnLst>
              <a:cxn ang="0">
                <a:pos x="0" y="2256"/>
              </a:cxn>
              <a:cxn ang="0">
                <a:pos x="8" y="2200"/>
              </a:cxn>
              <a:cxn ang="0">
                <a:pos x="24" y="2136"/>
              </a:cxn>
              <a:cxn ang="0">
                <a:pos x="32" y="2088"/>
              </a:cxn>
              <a:cxn ang="0">
                <a:pos x="40" y="2032"/>
              </a:cxn>
              <a:cxn ang="0">
                <a:pos x="48" y="1984"/>
              </a:cxn>
              <a:cxn ang="0">
                <a:pos x="56" y="1928"/>
              </a:cxn>
              <a:cxn ang="0">
                <a:pos x="64" y="1880"/>
              </a:cxn>
              <a:cxn ang="0">
                <a:pos x="72" y="1832"/>
              </a:cxn>
              <a:cxn ang="0">
                <a:pos x="80" y="1784"/>
              </a:cxn>
              <a:cxn ang="0">
                <a:pos x="96" y="1736"/>
              </a:cxn>
              <a:cxn ang="0">
                <a:pos x="104" y="1688"/>
              </a:cxn>
              <a:cxn ang="0">
                <a:pos x="112" y="1640"/>
              </a:cxn>
              <a:cxn ang="0">
                <a:pos x="128" y="1592"/>
              </a:cxn>
              <a:cxn ang="0">
                <a:pos x="136" y="1544"/>
              </a:cxn>
              <a:cxn ang="0">
                <a:pos x="144" y="1496"/>
              </a:cxn>
              <a:cxn ang="0">
                <a:pos x="160" y="1448"/>
              </a:cxn>
              <a:cxn ang="0">
                <a:pos x="168" y="1400"/>
              </a:cxn>
              <a:cxn ang="0">
                <a:pos x="184" y="1352"/>
              </a:cxn>
              <a:cxn ang="0">
                <a:pos x="200" y="1312"/>
              </a:cxn>
              <a:cxn ang="0">
                <a:pos x="208" y="1264"/>
              </a:cxn>
              <a:cxn ang="0">
                <a:pos x="224" y="1216"/>
              </a:cxn>
              <a:cxn ang="0">
                <a:pos x="232" y="1176"/>
              </a:cxn>
              <a:cxn ang="0">
                <a:pos x="248" y="1144"/>
              </a:cxn>
              <a:cxn ang="0">
                <a:pos x="256" y="1104"/>
              </a:cxn>
              <a:cxn ang="0">
                <a:pos x="272" y="1064"/>
              </a:cxn>
              <a:cxn ang="0">
                <a:pos x="288" y="1024"/>
              </a:cxn>
              <a:cxn ang="0">
                <a:pos x="296" y="984"/>
              </a:cxn>
              <a:cxn ang="0">
                <a:pos x="312" y="944"/>
              </a:cxn>
              <a:cxn ang="0">
                <a:pos x="328" y="904"/>
              </a:cxn>
              <a:cxn ang="0">
                <a:pos x="344" y="864"/>
              </a:cxn>
              <a:cxn ang="0">
                <a:pos x="368" y="816"/>
              </a:cxn>
              <a:cxn ang="0">
                <a:pos x="384" y="776"/>
              </a:cxn>
              <a:cxn ang="0">
                <a:pos x="400" y="736"/>
              </a:cxn>
              <a:cxn ang="0">
                <a:pos x="416" y="704"/>
              </a:cxn>
              <a:cxn ang="0">
                <a:pos x="432" y="664"/>
              </a:cxn>
              <a:cxn ang="0">
                <a:pos x="448" y="632"/>
              </a:cxn>
              <a:cxn ang="0">
                <a:pos x="464" y="592"/>
              </a:cxn>
              <a:cxn ang="0">
                <a:pos x="488" y="544"/>
              </a:cxn>
              <a:cxn ang="0">
                <a:pos x="512" y="504"/>
              </a:cxn>
              <a:cxn ang="0">
                <a:pos x="528" y="472"/>
              </a:cxn>
              <a:cxn ang="0">
                <a:pos x="544" y="440"/>
              </a:cxn>
              <a:cxn ang="0">
                <a:pos x="568" y="400"/>
              </a:cxn>
              <a:cxn ang="0">
                <a:pos x="584" y="368"/>
              </a:cxn>
              <a:cxn ang="0">
                <a:pos x="608" y="328"/>
              </a:cxn>
              <a:cxn ang="0">
                <a:pos x="632" y="296"/>
              </a:cxn>
              <a:cxn ang="0">
                <a:pos x="648" y="264"/>
              </a:cxn>
              <a:cxn ang="0">
                <a:pos x="672" y="232"/>
              </a:cxn>
              <a:cxn ang="0">
                <a:pos x="688" y="192"/>
              </a:cxn>
              <a:cxn ang="0">
                <a:pos x="712" y="168"/>
              </a:cxn>
              <a:cxn ang="0">
                <a:pos x="728" y="136"/>
              </a:cxn>
              <a:cxn ang="0">
                <a:pos x="752" y="112"/>
              </a:cxn>
              <a:cxn ang="0">
                <a:pos x="776" y="72"/>
              </a:cxn>
              <a:cxn ang="0">
                <a:pos x="800" y="40"/>
              </a:cxn>
              <a:cxn ang="0">
                <a:pos x="824" y="8"/>
              </a:cxn>
            </a:cxnLst>
            <a:rect l="0" t="0" r="r" b="b"/>
            <a:pathLst>
              <a:path w="832" h="2304">
                <a:moveTo>
                  <a:pt x="0" y="2304"/>
                </a:moveTo>
                <a:lnTo>
                  <a:pt x="0" y="2296"/>
                </a:lnTo>
                <a:lnTo>
                  <a:pt x="0" y="2288"/>
                </a:lnTo>
                <a:lnTo>
                  <a:pt x="0" y="2280"/>
                </a:lnTo>
                <a:lnTo>
                  <a:pt x="0" y="2272"/>
                </a:lnTo>
                <a:lnTo>
                  <a:pt x="0" y="2256"/>
                </a:lnTo>
                <a:lnTo>
                  <a:pt x="8" y="2248"/>
                </a:lnTo>
                <a:lnTo>
                  <a:pt x="8" y="2240"/>
                </a:lnTo>
                <a:lnTo>
                  <a:pt x="8" y="2224"/>
                </a:lnTo>
                <a:lnTo>
                  <a:pt x="8" y="2216"/>
                </a:lnTo>
                <a:lnTo>
                  <a:pt x="8" y="2208"/>
                </a:lnTo>
                <a:lnTo>
                  <a:pt x="8" y="2200"/>
                </a:lnTo>
                <a:lnTo>
                  <a:pt x="16" y="2184"/>
                </a:lnTo>
                <a:lnTo>
                  <a:pt x="16" y="2176"/>
                </a:lnTo>
                <a:lnTo>
                  <a:pt x="16" y="2168"/>
                </a:lnTo>
                <a:lnTo>
                  <a:pt x="16" y="2160"/>
                </a:lnTo>
                <a:lnTo>
                  <a:pt x="16" y="2152"/>
                </a:lnTo>
                <a:lnTo>
                  <a:pt x="24" y="2136"/>
                </a:lnTo>
                <a:lnTo>
                  <a:pt x="24" y="2128"/>
                </a:lnTo>
                <a:lnTo>
                  <a:pt x="24" y="2120"/>
                </a:lnTo>
                <a:lnTo>
                  <a:pt x="24" y="2112"/>
                </a:lnTo>
                <a:lnTo>
                  <a:pt x="24" y="2104"/>
                </a:lnTo>
                <a:lnTo>
                  <a:pt x="24" y="2096"/>
                </a:lnTo>
                <a:lnTo>
                  <a:pt x="32" y="2088"/>
                </a:lnTo>
                <a:lnTo>
                  <a:pt x="32" y="2072"/>
                </a:lnTo>
                <a:lnTo>
                  <a:pt x="32" y="2064"/>
                </a:lnTo>
                <a:lnTo>
                  <a:pt x="32" y="2056"/>
                </a:lnTo>
                <a:lnTo>
                  <a:pt x="32" y="2048"/>
                </a:lnTo>
                <a:lnTo>
                  <a:pt x="40" y="2040"/>
                </a:lnTo>
                <a:lnTo>
                  <a:pt x="40" y="2032"/>
                </a:lnTo>
                <a:lnTo>
                  <a:pt x="40" y="2024"/>
                </a:lnTo>
                <a:lnTo>
                  <a:pt x="40" y="2016"/>
                </a:lnTo>
                <a:lnTo>
                  <a:pt x="40" y="2008"/>
                </a:lnTo>
                <a:lnTo>
                  <a:pt x="40" y="2000"/>
                </a:lnTo>
                <a:lnTo>
                  <a:pt x="48" y="1992"/>
                </a:lnTo>
                <a:lnTo>
                  <a:pt x="48" y="1984"/>
                </a:lnTo>
                <a:lnTo>
                  <a:pt x="48" y="1968"/>
                </a:lnTo>
                <a:lnTo>
                  <a:pt x="48" y="1960"/>
                </a:lnTo>
                <a:lnTo>
                  <a:pt x="48" y="1952"/>
                </a:lnTo>
                <a:lnTo>
                  <a:pt x="56" y="1944"/>
                </a:lnTo>
                <a:lnTo>
                  <a:pt x="56" y="1936"/>
                </a:lnTo>
                <a:lnTo>
                  <a:pt x="56" y="1928"/>
                </a:lnTo>
                <a:lnTo>
                  <a:pt x="56" y="1920"/>
                </a:lnTo>
                <a:lnTo>
                  <a:pt x="56" y="1912"/>
                </a:lnTo>
                <a:lnTo>
                  <a:pt x="56" y="1904"/>
                </a:lnTo>
                <a:lnTo>
                  <a:pt x="64" y="1896"/>
                </a:lnTo>
                <a:lnTo>
                  <a:pt x="64" y="1888"/>
                </a:lnTo>
                <a:lnTo>
                  <a:pt x="64" y="1880"/>
                </a:lnTo>
                <a:lnTo>
                  <a:pt x="64" y="1872"/>
                </a:lnTo>
                <a:lnTo>
                  <a:pt x="64" y="1864"/>
                </a:lnTo>
                <a:lnTo>
                  <a:pt x="72" y="1856"/>
                </a:lnTo>
                <a:lnTo>
                  <a:pt x="72" y="1848"/>
                </a:lnTo>
                <a:lnTo>
                  <a:pt x="72" y="1840"/>
                </a:lnTo>
                <a:lnTo>
                  <a:pt x="72" y="1832"/>
                </a:lnTo>
                <a:lnTo>
                  <a:pt x="72" y="1824"/>
                </a:lnTo>
                <a:lnTo>
                  <a:pt x="80" y="1816"/>
                </a:lnTo>
                <a:lnTo>
                  <a:pt x="80" y="1808"/>
                </a:lnTo>
                <a:lnTo>
                  <a:pt x="80" y="1800"/>
                </a:lnTo>
                <a:lnTo>
                  <a:pt x="80" y="1792"/>
                </a:lnTo>
                <a:lnTo>
                  <a:pt x="80" y="1784"/>
                </a:lnTo>
                <a:lnTo>
                  <a:pt x="80" y="1776"/>
                </a:lnTo>
                <a:lnTo>
                  <a:pt x="88" y="1768"/>
                </a:lnTo>
                <a:lnTo>
                  <a:pt x="88" y="1760"/>
                </a:lnTo>
                <a:lnTo>
                  <a:pt x="88" y="1752"/>
                </a:lnTo>
                <a:lnTo>
                  <a:pt x="88" y="1744"/>
                </a:lnTo>
                <a:lnTo>
                  <a:pt x="96" y="1736"/>
                </a:lnTo>
                <a:lnTo>
                  <a:pt x="96" y="1728"/>
                </a:lnTo>
                <a:lnTo>
                  <a:pt x="96" y="1720"/>
                </a:lnTo>
                <a:lnTo>
                  <a:pt x="96" y="1712"/>
                </a:lnTo>
                <a:lnTo>
                  <a:pt x="96" y="1704"/>
                </a:lnTo>
                <a:lnTo>
                  <a:pt x="104" y="1696"/>
                </a:lnTo>
                <a:lnTo>
                  <a:pt x="104" y="1688"/>
                </a:lnTo>
                <a:lnTo>
                  <a:pt x="104" y="1680"/>
                </a:lnTo>
                <a:lnTo>
                  <a:pt x="104" y="1672"/>
                </a:lnTo>
                <a:lnTo>
                  <a:pt x="112" y="1664"/>
                </a:lnTo>
                <a:lnTo>
                  <a:pt x="112" y="1656"/>
                </a:lnTo>
                <a:lnTo>
                  <a:pt x="112" y="1648"/>
                </a:lnTo>
                <a:lnTo>
                  <a:pt x="112" y="1640"/>
                </a:lnTo>
                <a:lnTo>
                  <a:pt x="112" y="1632"/>
                </a:lnTo>
                <a:lnTo>
                  <a:pt x="120" y="1624"/>
                </a:lnTo>
                <a:lnTo>
                  <a:pt x="120" y="1616"/>
                </a:lnTo>
                <a:lnTo>
                  <a:pt x="120" y="1608"/>
                </a:lnTo>
                <a:lnTo>
                  <a:pt x="120" y="1600"/>
                </a:lnTo>
                <a:lnTo>
                  <a:pt x="128" y="1592"/>
                </a:lnTo>
                <a:lnTo>
                  <a:pt x="128" y="1584"/>
                </a:lnTo>
                <a:lnTo>
                  <a:pt x="128" y="1576"/>
                </a:lnTo>
                <a:lnTo>
                  <a:pt x="128" y="1568"/>
                </a:lnTo>
                <a:lnTo>
                  <a:pt x="128" y="1560"/>
                </a:lnTo>
                <a:lnTo>
                  <a:pt x="136" y="1552"/>
                </a:lnTo>
                <a:lnTo>
                  <a:pt x="136" y="1544"/>
                </a:lnTo>
                <a:lnTo>
                  <a:pt x="136" y="1536"/>
                </a:lnTo>
                <a:lnTo>
                  <a:pt x="136" y="1528"/>
                </a:lnTo>
                <a:lnTo>
                  <a:pt x="144" y="1520"/>
                </a:lnTo>
                <a:lnTo>
                  <a:pt x="144" y="1512"/>
                </a:lnTo>
                <a:lnTo>
                  <a:pt x="144" y="1504"/>
                </a:lnTo>
                <a:lnTo>
                  <a:pt x="144" y="1496"/>
                </a:lnTo>
                <a:lnTo>
                  <a:pt x="152" y="1488"/>
                </a:lnTo>
                <a:lnTo>
                  <a:pt x="152" y="1480"/>
                </a:lnTo>
                <a:lnTo>
                  <a:pt x="152" y="1472"/>
                </a:lnTo>
                <a:lnTo>
                  <a:pt x="152" y="1464"/>
                </a:lnTo>
                <a:lnTo>
                  <a:pt x="160" y="1456"/>
                </a:lnTo>
                <a:lnTo>
                  <a:pt x="160" y="1448"/>
                </a:lnTo>
                <a:lnTo>
                  <a:pt x="160" y="1440"/>
                </a:lnTo>
                <a:lnTo>
                  <a:pt x="160" y="1432"/>
                </a:lnTo>
                <a:lnTo>
                  <a:pt x="168" y="1424"/>
                </a:lnTo>
                <a:lnTo>
                  <a:pt x="168" y="1416"/>
                </a:lnTo>
                <a:lnTo>
                  <a:pt x="168" y="1408"/>
                </a:lnTo>
                <a:lnTo>
                  <a:pt x="168" y="1400"/>
                </a:lnTo>
                <a:lnTo>
                  <a:pt x="176" y="1392"/>
                </a:lnTo>
                <a:lnTo>
                  <a:pt x="176" y="1384"/>
                </a:lnTo>
                <a:lnTo>
                  <a:pt x="176" y="1376"/>
                </a:lnTo>
                <a:lnTo>
                  <a:pt x="184" y="1368"/>
                </a:lnTo>
                <a:lnTo>
                  <a:pt x="184" y="1360"/>
                </a:lnTo>
                <a:lnTo>
                  <a:pt x="184" y="1352"/>
                </a:lnTo>
                <a:lnTo>
                  <a:pt x="184" y="1344"/>
                </a:lnTo>
                <a:lnTo>
                  <a:pt x="192" y="1336"/>
                </a:lnTo>
                <a:lnTo>
                  <a:pt x="192" y="1328"/>
                </a:lnTo>
                <a:lnTo>
                  <a:pt x="192" y="1320"/>
                </a:lnTo>
                <a:lnTo>
                  <a:pt x="192" y="1312"/>
                </a:lnTo>
                <a:lnTo>
                  <a:pt x="200" y="1312"/>
                </a:lnTo>
                <a:lnTo>
                  <a:pt x="200" y="1304"/>
                </a:lnTo>
                <a:lnTo>
                  <a:pt x="200" y="1296"/>
                </a:lnTo>
                <a:lnTo>
                  <a:pt x="200" y="1288"/>
                </a:lnTo>
                <a:lnTo>
                  <a:pt x="208" y="1280"/>
                </a:lnTo>
                <a:lnTo>
                  <a:pt x="208" y="1272"/>
                </a:lnTo>
                <a:lnTo>
                  <a:pt x="208" y="1264"/>
                </a:lnTo>
                <a:lnTo>
                  <a:pt x="216" y="1256"/>
                </a:lnTo>
                <a:lnTo>
                  <a:pt x="216" y="1248"/>
                </a:lnTo>
                <a:lnTo>
                  <a:pt x="216" y="1240"/>
                </a:lnTo>
                <a:lnTo>
                  <a:pt x="216" y="1232"/>
                </a:lnTo>
                <a:lnTo>
                  <a:pt x="224" y="1224"/>
                </a:lnTo>
                <a:lnTo>
                  <a:pt x="224" y="1216"/>
                </a:lnTo>
                <a:lnTo>
                  <a:pt x="224" y="1208"/>
                </a:lnTo>
                <a:lnTo>
                  <a:pt x="224" y="1200"/>
                </a:lnTo>
                <a:lnTo>
                  <a:pt x="232" y="1200"/>
                </a:lnTo>
                <a:lnTo>
                  <a:pt x="232" y="1192"/>
                </a:lnTo>
                <a:lnTo>
                  <a:pt x="232" y="1184"/>
                </a:lnTo>
                <a:lnTo>
                  <a:pt x="232" y="1176"/>
                </a:lnTo>
                <a:lnTo>
                  <a:pt x="240" y="1176"/>
                </a:lnTo>
                <a:lnTo>
                  <a:pt x="240" y="1168"/>
                </a:lnTo>
                <a:lnTo>
                  <a:pt x="240" y="1160"/>
                </a:lnTo>
                <a:lnTo>
                  <a:pt x="240" y="1152"/>
                </a:lnTo>
                <a:lnTo>
                  <a:pt x="248" y="1152"/>
                </a:lnTo>
                <a:lnTo>
                  <a:pt x="248" y="1144"/>
                </a:lnTo>
                <a:lnTo>
                  <a:pt x="248" y="1136"/>
                </a:lnTo>
                <a:lnTo>
                  <a:pt x="248" y="1128"/>
                </a:lnTo>
                <a:lnTo>
                  <a:pt x="256" y="1128"/>
                </a:lnTo>
                <a:lnTo>
                  <a:pt x="256" y="1120"/>
                </a:lnTo>
                <a:lnTo>
                  <a:pt x="256" y="1112"/>
                </a:lnTo>
                <a:lnTo>
                  <a:pt x="256" y="1104"/>
                </a:lnTo>
                <a:lnTo>
                  <a:pt x="264" y="1096"/>
                </a:lnTo>
                <a:lnTo>
                  <a:pt x="264" y="1088"/>
                </a:lnTo>
                <a:lnTo>
                  <a:pt x="264" y="1080"/>
                </a:lnTo>
                <a:lnTo>
                  <a:pt x="272" y="1080"/>
                </a:lnTo>
                <a:lnTo>
                  <a:pt x="272" y="1072"/>
                </a:lnTo>
                <a:lnTo>
                  <a:pt x="272" y="1064"/>
                </a:lnTo>
                <a:lnTo>
                  <a:pt x="272" y="1056"/>
                </a:lnTo>
                <a:lnTo>
                  <a:pt x="280" y="1056"/>
                </a:lnTo>
                <a:lnTo>
                  <a:pt x="280" y="1048"/>
                </a:lnTo>
                <a:lnTo>
                  <a:pt x="280" y="1040"/>
                </a:lnTo>
                <a:lnTo>
                  <a:pt x="288" y="1032"/>
                </a:lnTo>
                <a:lnTo>
                  <a:pt x="288" y="1024"/>
                </a:lnTo>
                <a:lnTo>
                  <a:pt x="288" y="1016"/>
                </a:lnTo>
                <a:lnTo>
                  <a:pt x="288" y="1008"/>
                </a:lnTo>
                <a:lnTo>
                  <a:pt x="296" y="1008"/>
                </a:lnTo>
                <a:lnTo>
                  <a:pt x="296" y="1000"/>
                </a:lnTo>
                <a:lnTo>
                  <a:pt x="296" y="992"/>
                </a:lnTo>
                <a:lnTo>
                  <a:pt x="296" y="984"/>
                </a:lnTo>
                <a:lnTo>
                  <a:pt x="304" y="984"/>
                </a:lnTo>
                <a:lnTo>
                  <a:pt x="304" y="976"/>
                </a:lnTo>
                <a:lnTo>
                  <a:pt x="304" y="968"/>
                </a:lnTo>
                <a:lnTo>
                  <a:pt x="312" y="960"/>
                </a:lnTo>
                <a:lnTo>
                  <a:pt x="312" y="952"/>
                </a:lnTo>
                <a:lnTo>
                  <a:pt x="312" y="944"/>
                </a:lnTo>
                <a:lnTo>
                  <a:pt x="320" y="944"/>
                </a:lnTo>
                <a:lnTo>
                  <a:pt x="320" y="936"/>
                </a:lnTo>
                <a:lnTo>
                  <a:pt x="320" y="928"/>
                </a:lnTo>
                <a:lnTo>
                  <a:pt x="328" y="920"/>
                </a:lnTo>
                <a:lnTo>
                  <a:pt x="328" y="912"/>
                </a:lnTo>
                <a:lnTo>
                  <a:pt x="328" y="904"/>
                </a:lnTo>
                <a:lnTo>
                  <a:pt x="336" y="896"/>
                </a:lnTo>
                <a:lnTo>
                  <a:pt x="336" y="888"/>
                </a:lnTo>
                <a:lnTo>
                  <a:pt x="336" y="880"/>
                </a:lnTo>
                <a:lnTo>
                  <a:pt x="344" y="880"/>
                </a:lnTo>
                <a:lnTo>
                  <a:pt x="344" y="872"/>
                </a:lnTo>
                <a:lnTo>
                  <a:pt x="344" y="864"/>
                </a:lnTo>
                <a:lnTo>
                  <a:pt x="352" y="856"/>
                </a:lnTo>
                <a:lnTo>
                  <a:pt x="352" y="848"/>
                </a:lnTo>
                <a:lnTo>
                  <a:pt x="360" y="840"/>
                </a:lnTo>
                <a:lnTo>
                  <a:pt x="360" y="832"/>
                </a:lnTo>
                <a:lnTo>
                  <a:pt x="360" y="824"/>
                </a:lnTo>
                <a:lnTo>
                  <a:pt x="368" y="816"/>
                </a:lnTo>
                <a:lnTo>
                  <a:pt x="368" y="808"/>
                </a:lnTo>
                <a:lnTo>
                  <a:pt x="376" y="800"/>
                </a:lnTo>
                <a:lnTo>
                  <a:pt x="376" y="792"/>
                </a:lnTo>
                <a:lnTo>
                  <a:pt x="376" y="784"/>
                </a:lnTo>
                <a:lnTo>
                  <a:pt x="384" y="784"/>
                </a:lnTo>
                <a:lnTo>
                  <a:pt x="384" y="776"/>
                </a:lnTo>
                <a:lnTo>
                  <a:pt x="384" y="768"/>
                </a:lnTo>
                <a:lnTo>
                  <a:pt x="392" y="760"/>
                </a:lnTo>
                <a:lnTo>
                  <a:pt x="392" y="752"/>
                </a:lnTo>
                <a:lnTo>
                  <a:pt x="392" y="744"/>
                </a:lnTo>
                <a:lnTo>
                  <a:pt x="400" y="744"/>
                </a:lnTo>
                <a:lnTo>
                  <a:pt x="400" y="736"/>
                </a:lnTo>
                <a:lnTo>
                  <a:pt x="400" y="728"/>
                </a:lnTo>
                <a:lnTo>
                  <a:pt x="408" y="728"/>
                </a:lnTo>
                <a:lnTo>
                  <a:pt x="408" y="720"/>
                </a:lnTo>
                <a:lnTo>
                  <a:pt x="408" y="712"/>
                </a:lnTo>
                <a:lnTo>
                  <a:pt x="416" y="712"/>
                </a:lnTo>
                <a:lnTo>
                  <a:pt x="416" y="704"/>
                </a:lnTo>
                <a:lnTo>
                  <a:pt x="416" y="696"/>
                </a:lnTo>
                <a:lnTo>
                  <a:pt x="416" y="688"/>
                </a:lnTo>
                <a:lnTo>
                  <a:pt x="424" y="688"/>
                </a:lnTo>
                <a:lnTo>
                  <a:pt x="424" y="680"/>
                </a:lnTo>
                <a:lnTo>
                  <a:pt x="432" y="672"/>
                </a:lnTo>
                <a:lnTo>
                  <a:pt x="432" y="664"/>
                </a:lnTo>
                <a:lnTo>
                  <a:pt x="432" y="656"/>
                </a:lnTo>
                <a:lnTo>
                  <a:pt x="440" y="656"/>
                </a:lnTo>
                <a:lnTo>
                  <a:pt x="440" y="648"/>
                </a:lnTo>
                <a:lnTo>
                  <a:pt x="440" y="640"/>
                </a:lnTo>
                <a:lnTo>
                  <a:pt x="448" y="640"/>
                </a:lnTo>
                <a:lnTo>
                  <a:pt x="448" y="632"/>
                </a:lnTo>
                <a:lnTo>
                  <a:pt x="448" y="624"/>
                </a:lnTo>
                <a:lnTo>
                  <a:pt x="456" y="624"/>
                </a:lnTo>
                <a:lnTo>
                  <a:pt x="456" y="616"/>
                </a:lnTo>
                <a:lnTo>
                  <a:pt x="456" y="608"/>
                </a:lnTo>
                <a:lnTo>
                  <a:pt x="464" y="600"/>
                </a:lnTo>
                <a:lnTo>
                  <a:pt x="464" y="592"/>
                </a:lnTo>
                <a:lnTo>
                  <a:pt x="472" y="584"/>
                </a:lnTo>
                <a:lnTo>
                  <a:pt x="472" y="576"/>
                </a:lnTo>
                <a:lnTo>
                  <a:pt x="480" y="568"/>
                </a:lnTo>
                <a:lnTo>
                  <a:pt x="480" y="560"/>
                </a:lnTo>
                <a:lnTo>
                  <a:pt x="488" y="552"/>
                </a:lnTo>
                <a:lnTo>
                  <a:pt x="488" y="544"/>
                </a:lnTo>
                <a:lnTo>
                  <a:pt x="496" y="536"/>
                </a:lnTo>
                <a:lnTo>
                  <a:pt x="496" y="528"/>
                </a:lnTo>
                <a:lnTo>
                  <a:pt x="504" y="528"/>
                </a:lnTo>
                <a:lnTo>
                  <a:pt x="504" y="520"/>
                </a:lnTo>
                <a:lnTo>
                  <a:pt x="504" y="512"/>
                </a:lnTo>
                <a:lnTo>
                  <a:pt x="512" y="504"/>
                </a:lnTo>
                <a:lnTo>
                  <a:pt x="512" y="496"/>
                </a:lnTo>
                <a:lnTo>
                  <a:pt x="520" y="496"/>
                </a:lnTo>
                <a:lnTo>
                  <a:pt x="520" y="488"/>
                </a:lnTo>
                <a:lnTo>
                  <a:pt x="520" y="480"/>
                </a:lnTo>
                <a:lnTo>
                  <a:pt x="528" y="480"/>
                </a:lnTo>
                <a:lnTo>
                  <a:pt x="528" y="472"/>
                </a:lnTo>
                <a:lnTo>
                  <a:pt x="528" y="464"/>
                </a:lnTo>
                <a:lnTo>
                  <a:pt x="536" y="464"/>
                </a:lnTo>
                <a:lnTo>
                  <a:pt x="536" y="456"/>
                </a:lnTo>
                <a:lnTo>
                  <a:pt x="536" y="448"/>
                </a:lnTo>
                <a:lnTo>
                  <a:pt x="544" y="448"/>
                </a:lnTo>
                <a:lnTo>
                  <a:pt x="544" y="440"/>
                </a:lnTo>
                <a:lnTo>
                  <a:pt x="544" y="432"/>
                </a:lnTo>
                <a:lnTo>
                  <a:pt x="552" y="432"/>
                </a:lnTo>
                <a:lnTo>
                  <a:pt x="552" y="424"/>
                </a:lnTo>
                <a:lnTo>
                  <a:pt x="560" y="416"/>
                </a:lnTo>
                <a:lnTo>
                  <a:pt x="560" y="408"/>
                </a:lnTo>
                <a:lnTo>
                  <a:pt x="568" y="400"/>
                </a:lnTo>
                <a:lnTo>
                  <a:pt x="568" y="392"/>
                </a:lnTo>
                <a:lnTo>
                  <a:pt x="576" y="392"/>
                </a:lnTo>
                <a:lnTo>
                  <a:pt x="576" y="384"/>
                </a:lnTo>
                <a:lnTo>
                  <a:pt x="576" y="376"/>
                </a:lnTo>
                <a:lnTo>
                  <a:pt x="584" y="376"/>
                </a:lnTo>
                <a:lnTo>
                  <a:pt x="584" y="368"/>
                </a:lnTo>
                <a:lnTo>
                  <a:pt x="592" y="360"/>
                </a:lnTo>
                <a:lnTo>
                  <a:pt x="592" y="352"/>
                </a:lnTo>
                <a:lnTo>
                  <a:pt x="600" y="344"/>
                </a:lnTo>
                <a:lnTo>
                  <a:pt x="600" y="336"/>
                </a:lnTo>
                <a:lnTo>
                  <a:pt x="608" y="336"/>
                </a:lnTo>
                <a:lnTo>
                  <a:pt x="608" y="328"/>
                </a:lnTo>
                <a:lnTo>
                  <a:pt x="608" y="320"/>
                </a:lnTo>
                <a:lnTo>
                  <a:pt x="616" y="320"/>
                </a:lnTo>
                <a:lnTo>
                  <a:pt x="616" y="312"/>
                </a:lnTo>
                <a:lnTo>
                  <a:pt x="624" y="304"/>
                </a:lnTo>
                <a:lnTo>
                  <a:pt x="624" y="296"/>
                </a:lnTo>
                <a:lnTo>
                  <a:pt x="632" y="296"/>
                </a:lnTo>
                <a:lnTo>
                  <a:pt x="632" y="288"/>
                </a:lnTo>
                <a:lnTo>
                  <a:pt x="632" y="280"/>
                </a:lnTo>
                <a:lnTo>
                  <a:pt x="640" y="280"/>
                </a:lnTo>
                <a:lnTo>
                  <a:pt x="640" y="272"/>
                </a:lnTo>
                <a:lnTo>
                  <a:pt x="648" y="272"/>
                </a:lnTo>
                <a:lnTo>
                  <a:pt x="648" y="264"/>
                </a:lnTo>
                <a:lnTo>
                  <a:pt x="648" y="256"/>
                </a:lnTo>
                <a:lnTo>
                  <a:pt x="656" y="256"/>
                </a:lnTo>
                <a:lnTo>
                  <a:pt x="656" y="248"/>
                </a:lnTo>
                <a:lnTo>
                  <a:pt x="664" y="240"/>
                </a:lnTo>
                <a:lnTo>
                  <a:pt x="664" y="232"/>
                </a:lnTo>
                <a:lnTo>
                  <a:pt x="672" y="232"/>
                </a:lnTo>
                <a:lnTo>
                  <a:pt x="672" y="224"/>
                </a:lnTo>
                <a:lnTo>
                  <a:pt x="680" y="216"/>
                </a:lnTo>
                <a:lnTo>
                  <a:pt x="680" y="208"/>
                </a:lnTo>
                <a:lnTo>
                  <a:pt x="688" y="208"/>
                </a:lnTo>
                <a:lnTo>
                  <a:pt x="688" y="200"/>
                </a:lnTo>
                <a:lnTo>
                  <a:pt x="688" y="192"/>
                </a:lnTo>
                <a:lnTo>
                  <a:pt x="696" y="192"/>
                </a:lnTo>
                <a:lnTo>
                  <a:pt x="696" y="184"/>
                </a:lnTo>
                <a:lnTo>
                  <a:pt x="704" y="184"/>
                </a:lnTo>
                <a:lnTo>
                  <a:pt x="704" y="176"/>
                </a:lnTo>
                <a:lnTo>
                  <a:pt x="704" y="168"/>
                </a:lnTo>
                <a:lnTo>
                  <a:pt x="712" y="168"/>
                </a:lnTo>
                <a:lnTo>
                  <a:pt x="712" y="160"/>
                </a:lnTo>
                <a:lnTo>
                  <a:pt x="720" y="160"/>
                </a:lnTo>
                <a:lnTo>
                  <a:pt x="720" y="152"/>
                </a:lnTo>
                <a:lnTo>
                  <a:pt x="720" y="144"/>
                </a:lnTo>
                <a:lnTo>
                  <a:pt x="728" y="144"/>
                </a:lnTo>
                <a:lnTo>
                  <a:pt x="728" y="136"/>
                </a:lnTo>
                <a:lnTo>
                  <a:pt x="736" y="136"/>
                </a:lnTo>
                <a:lnTo>
                  <a:pt x="736" y="128"/>
                </a:lnTo>
                <a:lnTo>
                  <a:pt x="736" y="120"/>
                </a:lnTo>
                <a:lnTo>
                  <a:pt x="744" y="120"/>
                </a:lnTo>
                <a:lnTo>
                  <a:pt x="744" y="112"/>
                </a:lnTo>
                <a:lnTo>
                  <a:pt x="752" y="112"/>
                </a:lnTo>
                <a:lnTo>
                  <a:pt x="752" y="104"/>
                </a:lnTo>
                <a:lnTo>
                  <a:pt x="760" y="96"/>
                </a:lnTo>
                <a:lnTo>
                  <a:pt x="760" y="88"/>
                </a:lnTo>
                <a:lnTo>
                  <a:pt x="768" y="88"/>
                </a:lnTo>
                <a:lnTo>
                  <a:pt x="768" y="80"/>
                </a:lnTo>
                <a:lnTo>
                  <a:pt x="776" y="72"/>
                </a:lnTo>
                <a:lnTo>
                  <a:pt x="776" y="64"/>
                </a:lnTo>
                <a:lnTo>
                  <a:pt x="784" y="64"/>
                </a:lnTo>
                <a:lnTo>
                  <a:pt x="784" y="56"/>
                </a:lnTo>
                <a:lnTo>
                  <a:pt x="792" y="56"/>
                </a:lnTo>
                <a:lnTo>
                  <a:pt x="792" y="48"/>
                </a:lnTo>
                <a:lnTo>
                  <a:pt x="800" y="40"/>
                </a:lnTo>
                <a:lnTo>
                  <a:pt x="800" y="32"/>
                </a:lnTo>
                <a:lnTo>
                  <a:pt x="808" y="32"/>
                </a:lnTo>
                <a:lnTo>
                  <a:pt x="808" y="24"/>
                </a:lnTo>
                <a:lnTo>
                  <a:pt x="816" y="24"/>
                </a:lnTo>
                <a:lnTo>
                  <a:pt x="816" y="16"/>
                </a:lnTo>
                <a:lnTo>
                  <a:pt x="824" y="8"/>
                </a:lnTo>
                <a:lnTo>
                  <a:pt x="824" y="0"/>
                </a:lnTo>
                <a:lnTo>
                  <a:pt x="832" y="0"/>
                </a:lnTo>
              </a:path>
            </a:pathLst>
          </a:custGeom>
          <a:noFill/>
          <a:ln w="28575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021" name="Freeform 149"/>
          <p:cNvSpPr>
            <a:spLocks/>
          </p:cNvSpPr>
          <p:nvPr/>
        </p:nvSpPr>
        <p:spPr bwMode="auto">
          <a:xfrm>
            <a:off x="5702300" y="3384550"/>
            <a:ext cx="2171700" cy="2387600"/>
          </a:xfrm>
          <a:custGeom>
            <a:avLst/>
            <a:gdLst/>
            <a:ahLst/>
            <a:cxnLst>
              <a:cxn ang="0">
                <a:pos x="8" y="1456"/>
              </a:cxn>
              <a:cxn ang="0">
                <a:pos x="16" y="1400"/>
              </a:cxn>
              <a:cxn ang="0">
                <a:pos x="32" y="1352"/>
              </a:cxn>
              <a:cxn ang="0">
                <a:pos x="40" y="1312"/>
              </a:cxn>
              <a:cxn ang="0">
                <a:pos x="48" y="1264"/>
              </a:cxn>
              <a:cxn ang="0">
                <a:pos x="56" y="1216"/>
              </a:cxn>
              <a:cxn ang="0">
                <a:pos x="72" y="1168"/>
              </a:cxn>
              <a:cxn ang="0">
                <a:pos x="88" y="1128"/>
              </a:cxn>
              <a:cxn ang="0">
                <a:pos x="96" y="1080"/>
              </a:cxn>
              <a:cxn ang="0">
                <a:pos x="112" y="1040"/>
              </a:cxn>
              <a:cxn ang="0">
                <a:pos x="128" y="1000"/>
              </a:cxn>
              <a:cxn ang="0">
                <a:pos x="144" y="960"/>
              </a:cxn>
              <a:cxn ang="0">
                <a:pos x="160" y="920"/>
              </a:cxn>
              <a:cxn ang="0">
                <a:pos x="184" y="880"/>
              </a:cxn>
              <a:cxn ang="0">
                <a:pos x="200" y="840"/>
              </a:cxn>
              <a:cxn ang="0">
                <a:pos x="224" y="808"/>
              </a:cxn>
              <a:cxn ang="0">
                <a:pos x="240" y="768"/>
              </a:cxn>
              <a:cxn ang="0">
                <a:pos x="264" y="736"/>
              </a:cxn>
              <a:cxn ang="0">
                <a:pos x="288" y="704"/>
              </a:cxn>
              <a:cxn ang="0">
                <a:pos x="312" y="672"/>
              </a:cxn>
              <a:cxn ang="0">
                <a:pos x="336" y="648"/>
              </a:cxn>
              <a:cxn ang="0">
                <a:pos x="360" y="616"/>
              </a:cxn>
              <a:cxn ang="0">
                <a:pos x="384" y="592"/>
              </a:cxn>
              <a:cxn ang="0">
                <a:pos x="408" y="552"/>
              </a:cxn>
              <a:cxn ang="0">
                <a:pos x="432" y="528"/>
              </a:cxn>
              <a:cxn ang="0">
                <a:pos x="456" y="504"/>
              </a:cxn>
              <a:cxn ang="0">
                <a:pos x="496" y="480"/>
              </a:cxn>
              <a:cxn ang="0">
                <a:pos x="520" y="456"/>
              </a:cxn>
              <a:cxn ang="0">
                <a:pos x="552" y="432"/>
              </a:cxn>
              <a:cxn ang="0">
                <a:pos x="576" y="408"/>
              </a:cxn>
              <a:cxn ang="0">
                <a:pos x="608" y="384"/>
              </a:cxn>
              <a:cxn ang="0">
                <a:pos x="640" y="360"/>
              </a:cxn>
              <a:cxn ang="0">
                <a:pos x="672" y="336"/>
              </a:cxn>
              <a:cxn ang="0">
                <a:pos x="704" y="320"/>
              </a:cxn>
              <a:cxn ang="0">
                <a:pos x="736" y="296"/>
              </a:cxn>
              <a:cxn ang="0">
                <a:pos x="768" y="280"/>
              </a:cxn>
              <a:cxn ang="0">
                <a:pos x="800" y="256"/>
              </a:cxn>
              <a:cxn ang="0">
                <a:pos x="832" y="240"/>
              </a:cxn>
              <a:cxn ang="0">
                <a:pos x="864" y="224"/>
              </a:cxn>
              <a:cxn ang="0">
                <a:pos x="896" y="208"/>
              </a:cxn>
              <a:cxn ang="0">
                <a:pos x="928" y="192"/>
              </a:cxn>
              <a:cxn ang="0">
                <a:pos x="960" y="176"/>
              </a:cxn>
              <a:cxn ang="0">
                <a:pos x="992" y="160"/>
              </a:cxn>
              <a:cxn ang="0">
                <a:pos x="1024" y="144"/>
              </a:cxn>
              <a:cxn ang="0">
                <a:pos x="1056" y="128"/>
              </a:cxn>
              <a:cxn ang="0">
                <a:pos x="1096" y="112"/>
              </a:cxn>
              <a:cxn ang="0">
                <a:pos x="1128" y="96"/>
              </a:cxn>
              <a:cxn ang="0">
                <a:pos x="1160" y="80"/>
              </a:cxn>
              <a:cxn ang="0">
                <a:pos x="1200" y="64"/>
              </a:cxn>
              <a:cxn ang="0">
                <a:pos x="1240" y="48"/>
              </a:cxn>
              <a:cxn ang="0">
                <a:pos x="1272" y="32"/>
              </a:cxn>
              <a:cxn ang="0">
                <a:pos x="1312" y="24"/>
              </a:cxn>
              <a:cxn ang="0">
                <a:pos x="1352" y="8"/>
              </a:cxn>
            </a:cxnLst>
            <a:rect l="0" t="0" r="r" b="b"/>
            <a:pathLst>
              <a:path w="1368" h="1504">
                <a:moveTo>
                  <a:pt x="0" y="1504"/>
                </a:moveTo>
                <a:lnTo>
                  <a:pt x="8" y="1488"/>
                </a:lnTo>
                <a:lnTo>
                  <a:pt x="8" y="1480"/>
                </a:lnTo>
                <a:lnTo>
                  <a:pt x="8" y="1472"/>
                </a:lnTo>
                <a:lnTo>
                  <a:pt x="8" y="1464"/>
                </a:lnTo>
                <a:lnTo>
                  <a:pt x="8" y="1456"/>
                </a:lnTo>
                <a:lnTo>
                  <a:pt x="8" y="1448"/>
                </a:lnTo>
                <a:lnTo>
                  <a:pt x="16" y="1440"/>
                </a:lnTo>
                <a:lnTo>
                  <a:pt x="16" y="1424"/>
                </a:lnTo>
                <a:lnTo>
                  <a:pt x="16" y="1416"/>
                </a:lnTo>
                <a:lnTo>
                  <a:pt x="16" y="1408"/>
                </a:lnTo>
                <a:lnTo>
                  <a:pt x="16" y="1400"/>
                </a:lnTo>
                <a:lnTo>
                  <a:pt x="16" y="1392"/>
                </a:lnTo>
                <a:lnTo>
                  <a:pt x="24" y="1384"/>
                </a:lnTo>
                <a:lnTo>
                  <a:pt x="24" y="1376"/>
                </a:lnTo>
                <a:lnTo>
                  <a:pt x="24" y="1368"/>
                </a:lnTo>
                <a:lnTo>
                  <a:pt x="24" y="1360"/>
                </a:lnTo>
                <a:lnTo>
                  <a:pt x="32" y="1352"/>
                </a:lnTo>
                <a:lnTo>
                  <a:pt x="32" y="1344"/>
                </a:lnTo>
                <a:lnTo>
                  <a:pt x="32" y="1336"/>
                </a:lnTo>
                <a:lnTo>
                  <a:pt x="32" y="1328"/>
                </a:lnTo>
                <a:lnTo>
                  <a:pt x="32" y="1320"/>
                </a:lnTo>
                <a:lnTo>
                  <a:pt x="32" y="1312"/>
                </a:lnTo>
                <a:lnTo>
                  <a:pt x="40" y="1312"/>
                </a:lnTo>
                <a:lnTo>
                  <a:pt x="40" y="1304"/>
                </a:lnTo>
                <a:lnTo>
                  <a:pt x="40" y="1296"/>
                </a:lnTo>
                <a:lnTo>
                  <a:pt x="40" y="1288"/>
                </a:lnTo>
                <a:lnTo>
                  <a:pt x="40" y="1280"/>
                </a:lnTo>
                <a:lnTo>
                  <a:pt x="48" y="1272"/>
                </a:lnTo>
                <a:lnTo>
                  <a:pt x="48" y="1264"/>
                </a:lnTo>
                <a:lnTo>
                  <a:pt x="48" y="1256"/>
                </a:lnTo>
                <a:lnTo>
                  <a:pt x="48" y="1248"/>
                </a:lnTo>
                <a:lnTo>
                  <a:pt x="56" y="1240"/>
                </a:lnTo>
                <a:lnTo>
                  <a:pt x="56" y="1232"/>
                </a:lnTo>
                <a:lnTo>
                  <a:pt x="56" y="1224"/>
                </a:lnTo>
                <a:lnTo>
                  <a:pt x="56" y="1216"/>
                </a:lnTo>
                <a:lnTo>
                  <a:pt x="64" y="1208"/>
                </a:lnTo>
                <a:lnTo>
                  <a:pt x="64" y="1200"/>
                </a:lnTo>
                <a:lnTo>
                  <a:pt x="64" y="1192"/>
                </a:lnTo>
                <a:lnTo>
                  <a:pt x="64" y="1184"/>
                </a:lnTo>
                <a:lnTo>
                  <a:pt x="72" y="1176"/>
                </a:lnTo>
                <a:lnTo>
                  <a:pt x="72" y="1168"/>
                </a:lnTo>
                <a:lnTo>
                  <a:pt x="72" y="1160"/>
                </a:lnTo>
                <a:lnTo>
                  <a:pt x="80" y="1152"/>
                </a:lnTo>
                <a:lnTo>
                  <a:pt x="80" y="1144"/>
                </a:lnTo>
                <a:lnTo>
                  <a:pt x="80" y="1136"/>
                </a:lnTo>
                <a:lnTo>
                  <a:pt x="80" y="1128"/>
                </a:lnTo>
                <a:lnTo>
                  <a:pt x="88" y="1128"/>
                </a:lnTo>
                <a:lnTo>
                  <a:pt x="88" y="1120"/>
                </a:lnTo>
                <a:lnTo>
                  <a:pt x="88" y="1112"/>
                </a:lnTo>
                <a:lnTo>
                  <a:pt x="88" y="1104"/>
                </a:lnTo>
                <a:lnTo>
                  <a:pt x="96" y="1096"/>
                </a:lnTo>
                <a:lnTo>
                  <a:pt x="96" y="1088"/>
                </a:lnTo>
                <a:lnTo>
                  <a:pt x="96" y="1080"/>
                </a:lnTo>
                <a:lnTo>
                  <a:pt x="104" y="1080"/>
                </a:lnTo>
                <a:lnTo>
                  <a:pt x="104" y="1072"/>
                </a:lnTo>
                <a:lnTo>
                  <a:pt x="104" y="1064"/>
                </a:lnTo>
                <a:lnTo>
                  <a:pt x="104" y="1056"/>
                </a:lnTo>
                <a:lnTo>
                  <a:pt x="112" y="1048"/>
                </a:lnTo>
                <a:lnTo>
                  <a:pt x="112" y="1040"/>
                </a:lnTo>
                <a:lnTo>
                  <a:pt x="112" y="1032"/>
                </a:lnTo>
                <a:lnTo>
                  <a:pt x="120" y="1032"/>
                </a:lnTo>
                <a:lnTo>
                  <a:pt x="120" y="1024"/>
                </a:lnTo>
                <a:lnTo>
                  <a:pt x="120" y="1016"/>
                </a:lnTo>
                <a:lnTo>
                  <a:pt x="128" y="1008"/>
                </a:lnTo>
                <a:lnTo>
                  <a:pt x="128" y="1000"/>
                </a:lnTo>
                <a:lnTo>
                  <a:pt x="128" y="992"/>
                </a:lnTo>
                <a:lnTo>
                  <a:pt x="136" y="992"/>
                </a:lnTo>
                <a:lnTo>
                  <a:pt x="136" y="984"/>
                </a:lnTo>
                <a:lnTo>
                  <a:pt x="136" y="976"/>
                </a:lnTo>
                <a:lnTo>
                  <a:pt x="144" y="968"/>
                </a:lnTo>
                <a:lnTo>
                  <a:pt x="144" y="960"/>
                </a:lnTo>
                <a:lnTo>
                  <a:pt x="152" y="952"/>
                </a:lnTo>
                <a:lnTo>
                  <a:pt x="152" y="944"/>
                </a:lnTo>
                <a:lnTo>
                  <a:pt x="152" y="936"/>
                </a:lnTo>
                <a:lnTo>
                  <a:pt x="160" y="936"/>
                </a:lnTo>
                <a:lnTo>
                  <a:pt x="160" y="928"/>
                </a:lnTo>
                <a:lnTo>
                  <a:pt x="160" y="920"/>
                </a:lnTo>
                <a:lnTo>
                  <a:pt x="168" y="920"/>
                </a:lnTo>
                <a:lnTo>
                  <a:pt x="168" y="912"/>
                </a:lnTo>
                <a:lnTo>
                  <a:pt x="168" y="904"/>
                </a:lnTo>
                <a:lnTo>
                  <a:pt x="176" y="896"/>
                </a:lnTo>
                <a:lnTo>
                  <a:pt x="176" y="888"/>
                </a:lnTo>
                <a:lnTo>
                  <a:pt x="184" y="880"/>
                </a:lnTo>
                <a:lnTo>
                  <a:pt x="184" y="872"/>
                </a:lnTo>
                <a:lnTo>
                  <a:pt x="192" y="872"/>
                </a:lnTo>
                <a:lnTo>
                  <a:pt x="192" y="864"/>
                </a:lnTo>
                <a:lnTo>
                  <a:pt x="192" y="856"/>
                </a:lnTo>
                <a:lnTo>
                  <a:pt x="200" y="848"/>
                </a:lnTo>
                <a:lnTo>
                  <a:pt x="200" y="840"/>
                </a:lnTo>
                <a:lnTo>
                  <a:pt x="208" y="840"/>
                </a:lnTo>
                <a:lnTo>
                  <a:pt x="208" y="832"/>
                </a:lnTo>
                <a:lnTo>
                  <a:pt x="208" y="824"/>
                </a:lnTo>
                <a:lnTo>
                  <a:pt x="216" y="824"/>
                </a:lnTo>
                <a:lnTo>
                  <a:pt x="216" y="816"/>
                </a:lnTo>
                <a:lnTo>
                  <a:pt x="224" y="808"/>
                </a:lnTo>
                <a:lnTo>
                  <a:pt x="224" y="800"/>
                </a:lnTo>
                <a:lnTo>
                  <a:pt x="232" y="792"/>
                </a:lnTo>
                <a:lnTo>
                  <a:pt x="232" y="784"/>
                </a:lnTo>
                <a:lnTo>
                  <a:pt x="240" y="784"/>
                </a:lnTo>
                <a:lnTo>
                  <a:pt x="240" y="776"/>
                </a:lnTo>
                <a:lnTo>
                  <a:pt x="240" y="768"/>
                </a:lnTo>
                <a:lnTo>
                  <a:pt x="248" y="768"/>
                </a:lnTo>
                <a:lnTo>
                  <a:pt x="248" y="760"/>
                </a:lnTo>
                <a:lnTo>
                  <a:pt x="256" y="752"/>
                </a:lnTo>
                <a:lnTo>
                  <a:pt x="256" y="744"/>
                </a:lnTo>
                <a:lnTo>
                  <a:pt x="264" y="744"/>
                </a:lnTo>
                <a:lnTo>
                  <a:pt x="264" y="736"/>
                </a:lnTo>
                <a:lnTo>
                  <a:pt x="272" y="728"/>
                </a:lnTo>
                <a:lnTo>
                  <a:pt x="272" y="720"/>
                </a:lnTo>
                <a:lnTo>
                  <a:pt x="280" y="720"/>
                </a:lnTo>
                <a:lnTo>
                  <a:pt x="280" y="712"/>
                </a:lnTo>
                <a:lnTo>
                  <a:pt x="288" y="712"/>
                </a:lnTo>
                <a:lnTo>
                  <a:pt x="288" y="704"/>
                </a:lnTo>
                <a:lnTo>
                  <a:pt x="296" y="696"/>
                </a:lnTo>
                <a:lnTo>
                  <a:pt x="296" y="688"/>
                </a:lnTo>
                <a:lnTo>
                  <a:pt x="304" y="688"/>
                </a:lnTo>
                <a:lnTo>
                  <a:pt x="304" y="680"/>
                </a:lnTo>
                <a:lnTo>
                  <a:pt x="312" y="680"/>
                </a:lnTo>
                <a:lnTo>
                  <a:pt x="312" y="672"/>
                </a:lnTo>
                <a:lnTo>
                  <a:pt x="312" y="664"/>
                </a:lnTo>
                <a:lnTo>
                  <a:pt x="320" y="664"/>
                </a:lnTo>
                <a:lnTo>
                  <a:pt x="320" y="656"/>
                </a:lnTo>
                <a:lnTo>
                  <a:pt x="328" y="656"/>
                </a:lnTo>
                <a:lnTo>
                  <a:pt x="328" y="648"/>
                </a:lnTo>
                <a:lnTo>
                  <a:pt x="336" y="648"/>
                </a:lnTo>
                <a:lnTo>
                  <a:pt x="336" y="640"/>
                </a:lnTo>
                <a:lnTo>
                  <a:pt x="344" y="632"/>
                </a:lnTo>
                <a:lnTo>
                  <a:pt x="344" y="624"/>
                </a:lnTo>
                <a:lnTo>
                  <a:pt x="352" y="624"/>
                </a:lnTo>
                <a:lnTo>
                  <a:pt x="352" y="616"/>
                </a:lnTo>
                <a:lnTo>
                  <a:pt x="360" y="616"/>
                </a:lnTo>
                <a:lnTo>
                  <a:pt x="360" y="608"/>
                </a:lnTo>
                <a:lnTo>
                  <a:pt x="368" y="608"/>
                </a:lnTo>
                <a:lnTo>
                  <a:pt x="368" y="600"/>
                </a:lnTo>
                <a:lnTo>
                  <a:pt x="376" y="600"/>
                </a:lnTo>
                <a:lnTo>
                  <a:pt x="376" y="592"/>
                </a:lnTo>
                <a:lnTo>
                  <a:pt x="384" y="592"/>
                </a:lnTo>
                <a:lnTo>
                  <a:pt x="384" y="584"/>
                </a:lnTo>
                <a:lnTo>
                  <a:pt x="392" y="576"/>
                </a:lnTo>
                <a:lnTo>
                  <a:pt x="400" y="568"/>
                </a:lnTo>
                <a:lnTo>
                  <a:pt x="400" y="560"/>
                </a:lnTo>
                <a:lnTo>
                  <a:pt x="408" y="560"/>
                </a:lnTo>
                <a:lnTo>
                  <a:pt x="408" y="552"/>
                </a:lnTo>
                <a:lnTo>
                  <a:pt x="416" y="552"/>
                </a:lnTo>
                <a:lnTo>
                  <a:pt x="416" y="544"/>
                </a:lnTo>
                <a:lnTo>
                  <a:pt x="424" y="544"/>
                </a:lnTo>
                <a:lnTo>
                  <a:pt x="424" y="536"/>
                </a:lnTo>
                <a:lnTo>
                  <a:pt x="432" y="536"/>
                </a:lnTo>
                <a:lnTo>
                  <a:pt x="432" y="528"/>
                </a:lnTo>
                <a:lnTo>
                  <a:pt x="440" y="528"/>
                </a:lnTo>
                <a:lnTo>
                  <a:pt x="440" y="520"/>
                </a:lnTo>
                <a:lnTo>
                  <a:pt x="448" y="520"/>
                </a:lnTo>
                <a:lnTo>
                  <a:pt x="448" y="512"/>
                </a:lnTo>
                <a:lnTo>
                  <a:pt x="456" y="512"/>
                </a:lnTo>
                <a:lnTo>
                  <a:pt x="456" y="504"/>
                </a:lnTo>
                <a:lnTo>
                  <a:pt x="464" y="504"/>
                </a:lnTo>
                <a:lnTo>
                  <a:pt x="472" y="496"/>
                </a:lnTo>
                <a:lnTo>
                  <a:pt x="480" y="488"/>
                </a:lnTo>
                <a:lnTo>
                  <a:pt x="488" y="488"/>
                </a:lnTo>
                <a:lnTo>
                  <a:pt x="488" y="480"/>
                </a:lnTo>
                <a:lnTo>
                  <a:pt x="496" y="480"/>
                </a:lnTo>
                <a:lnTo>
                  <a:pt x="496" y="472"/>
                </a:lnTo>
                <a:lnTo>
                  <a:pt x="504" y="472"/>
                </a:lnTo>
                <a:lnTo>
                  <a:pt x="504" y="464"/>
                </a:lnTo>
                <a:lnTo>
                  <a:pt x="512" y="464"/>
                </a:lnTo>
                <a:lnTo>
                  <a:pt x="512" y="456"/>
                </a:lnTo>
                <a:lnTo>
                  <a:pt x="520" y="456"/>
                </a:lnTo>
                <a:lnTo>
                  <a:pt x="520" y="448"/>
                </a:lnTo>
                <a:lnTo>
                  <a:pt x="528" y="448"/>
                </a:lnTo>
                <a:lnTo>
                  <a:pt x="528" y="440"/>
                </a:lnTo>
                <a:lnTo>
                  <a:pt x="536" y="440"/>
                </a:lnTo>
                <a:lnTo>
                  <a:pt x="544" y="432"/>
                </a:lnTo>
                <a:lnTo>
                  <a:pt x="552" y="432"/>
                </a:lnTo>
                <a:lnTo>
                  <a:pt x="552" y="424"/>
                </a:lnTo>
                <a:lnTo>
                  <a:pt x="560" y="424"/>
                </a:lnTo>
                <a:lnTo>
                  <a:pt x="560" y="416"/>
                </a:lnTo>
                <a:lnTo>
                  <a:pt x="568" y="416"/>
                </a:lnTo>
                <a:lnTo>
                  <a:pt x="568" y="408"/>
                </a:lnTo>
                <a:lnTo>
                  <a:pt x="576" y="408"/>
                </a:lnTo>
                <a:lnTo>
                  <a:pt x="584" y="400"/>
                </a:lnTo>
                <a:lnTo>
                  <a:pt x="592" y="400"/>
                </a:lnTo>
                <a:lnTo>
                  <a:pt x="592" y="392"/>
                </a:lnTo>
                <a:lnTo>
                  <a:pt x="600" y="392"/>
                </a:lnTo>
                <a:lnTo>
                  <a:pt x="600" y="384"/>
                </a:lnTo>
                <a:lnTo>
                  <a:pt x="608" y="384"/>
                </a:lnTo>
                <a:lnTo>
                  <a:pt x="616" y="376"/>
                </a:lnTo>
                <a:lnTo>
                  <a:pt x="624" y="376"/>
                </a:lnTo>
                <a:lnTo>
                  <a:pt x="624" y="368"/>
                </a:lnTo>
                <a:lnTo>
                  <a:pt x="632" y="368"/>
                </a:lnTo>
                <a:lnTo>
                  <a:pt x="632" y="360"/>
                </a:lnTo>
                <a:lnTo>
                  <a:pt x="640" y="360"/>
                </a:lnTo>
                <a:lnTo>
                  <a:pt x="648" y="360"/>
                </a:lnTo>
                <a:lnTo>
                  <a:pt x="648" y="352"/>
                </a:lnTo>
                <a:lnTo>
                  <a:pt x="656" y="352"/>
                </a:lnTo>
                <a:lnTo>
                  <a:pt x="656" y="344"/>
                </a:lnTo>
                <a:lnTo>
                  <a:pt x="664" y="344"/>
                </a:lnTo>
                <a:lnTo>
                  <a:pt x="672" y="336"/>
                </a:lnTo>
                <a:lnTo>
                  <a:pt x="680" y="336"/>
                </a:lnTo>
                <a:lnTo>
                  <a:pt x="680" y="328"/>
                </a:lnTo>
                <a:lnTo>
                  <a:pt x="688" y="328"/>
                </a:lnTo>
                <a:lnTo>
                  <a:pt x="688" y="320"/>
                </a:lnTo>
                <a:lnTo>
                  <a:pt x="696" y="320"/>
                </a:lnTo>
                <a:lnTo>
                  <a:pt x="704" y="320"/>
                </a:lnTo>
                <a:lnTo>
                  <a:pt x="704" y="312"/>
                </a:lnTo>
                <a:lnTo>
                  <a:pt x="712" y="312"/>
                </a:lnTo>
                <a:lnTo>
                  <a:pt x="720" y="304"/>
                </a:lnTo>
                <a:lnTo>
                  <a:pt x="728" y="304"/>
                </a:lnTo>
                <a:lnTo>
                  <a:pt x="728" y="296"/>
                </a:lnTo>
                <a:lnTo>
                  <a:pt x="736" y="296"/>
                </a:lnTo>
                <a:lnTo>
                  <a:pt x="744" y="296"/>
                </a:lnTo>
                <a:lnTo>
                  <a:pt x="744" y="288"/>
                </a:lnTo>
                <a:lnTo>
                  <a:pt x="752" y="288"/>
                </a:lnTo>
                <a:lnTo>
                  <a:pt x="752" y="280"/>
                </a:lnTo>
                <a:lnTo>
                  <a:pt x="760" y="280"/>
                </a:lnTo>
                <a:lnTo>
                  <a:pt x="768" y="280"/>
                </a:lnTo>
                <a:lnTo>
                  <a:pt x="768" y="272"/>
                </a:lnTo>
                <a:lnTo>
                  <a:pt x="776" y="272"/>
                </a:lnTo>
                <a:lnTo>
                  <a:pt x="784" y="264"/>
                </a:lnTo>
                <a:lnTo>
                  <a:pt x="792" y="264"/>
                </a:lnTo>
                <a:lnTo>
                  <a:pt x="792" y="256"/>
                </a:lnTo>
                <a:lnTo>
                  <a:pt x="800" y="256"/>
                </a:lnTo>
                <a:lnTo>
                  <a:pt x="808" y="256"/>
                </a:lnTo>
                <a:lnTo>
                  <a:pt x="808" y="248"/>
                </a:lnTo>
                <a:lnTo>
                  <a:pt x="816" y="248"/>
                </a:lnTo>
                <a:lnTo>
                  <a:pt x="824" y="248"/>
                </a:lnTo>
                <a:lnTo>
                  <a:pt x="824" y="240"/>
                </a:lnTo>
                <a:lnTo>
                  <a:pt x="832" y="240"/>
                </a:lnTo>
                <a:lnTo>
                  <a:pt x="832" y="232"/>
                </a:lnTo>
                <a:lnTo>
                  <a:pt x="840" y="232"/>
                </a:lnTo>
                <a:lnTo>
                  <a:pt x="848" y="232"/>
                </a:lnTo>
                <a:lnTo>
                  <a:pt x="848" y="224"/>
                </a:lnTo>
                <a:lnTo>
                  <a:pt x="856" y="224"/>
                </a:lnTo>
                <a:lnTo>
                  <a:pt x="864" y="224"/>
                </a:lnTo>
                <a:lnTo>
                  <a:pt x="864" y="216"/>
                </a:lnTo>
                <a:lnTo>
                  <a:pt x="872" y="216"/>
                </a:lnTo>
                <a:lnTo>
                  <a:pt x="880" y="216"/>
                </a:lnTo>
                <a:lnTo>
                  <a:pt x="880" y="208"/>
                </a:lnTo>
                <a:lnTo>
                  <a:pt x="888" y="208"/>
                </a:lnTo>
                <a:lnTo>
                  <a:pt x="896" y="208"/>
                </a:lnTo>
                <a:lnTo>
                  <a:pt x="896" y="200"/>
                </a:lnTo>
                <a:lnTo>
                  <a:pt x="904" y="200"/>
                </a:lnTo>
                <a:lnTo>
                  <a:pt x="912" y="200"/>
                </a:lnTo>
                <a:lnTo>
                  <a:pt x="912" y="192"/>
                </a:lnTo>
                <a:lnTo>
                  <a:pt x="920" y="192"/>
                </a:lnTo>
                <a:lnTo>
                  <a:pt x="928" y="192"/>
                </a:lnTo>
                <a:lnTo>
                  <a:pt x="928" y="184"/>
                </a:lnTo>
                <a:lnTo>
                  <a:pt x="936" y="184"/>
                </a:lnTo>
                <a:lnTo>
                  <a:pt x="944" y="184"/>
                </a:lnTo>
                <a:lnTo>
                  <a:pt x="944" y="176"/>
                </a:lnTo>
                <a:lnTo>
                  <a:pt x="952" y="176"/>
                </a:lnTo>
                <a:lnTo>
                  <a:pt x="960" y="176"/>
                </a:lnTo>
                <a:lnTo>
                  <a:pt x="960" y="168"/>
                </a:lnTo>
                <a:lnTo>
                  <a:pt x="968" y="168"/>
                </a:lnTo>
                <a:lnTo>
                  <a:pt x="976" y="168"/>
                </a:lnTo>
                <a:lnTo>
                  <a:pt x="976" y="160"/>
                </a:lnTo>
                <a:lnTo>
                  <a:pt x="984" y="160"/>
                </a:lnTo>
                <a:lnTo>
                  <a:pt x="992" y="160"/>
                </a:lnTo>
                <a:lnTo>
                  <a:pt x="992" y="152"/>
                </a:lnTo>
                <a:lnTo>
                  <a:pt x="1000" y="152"/>
                </a:lnTo>
                <a:lnTo>
                  <a:pt x="1008" y="152"/>
                </a:lnTo>
                <a:lnTo>
                  <a:pt x="1008" y="144"/>
                </a:lnTo>
                <a:lnTo>
                  <a:pt x="1016" y="144"/>
                </a:lnTo>
                <a:lnTo>
                  <a:pt x="1024" y="144"/>
                </a:lnTo>
                <a:lnTo>
                  <a:pt x="1024" y="136"/>
                </a:lnTo>
                <a:lnTo>
                  <a:pt x="1032" y="136"/>
                </a:lnTo>
                <a:lnTo>
                  <a:pt x="1040" y="136"/>
                </a:lnTo>
                <a:lnTo>
                  <a:pt x="1040" y="128"/>
                </a:lnTo>
                <a:lnTo>
                  <a:pt x="1048" y="128"/>
                </a:lnTo>
                <a:lnTo>
                  <a:pt x="1056" y="128"/>
                </a:lnTo>
                <a:lnTo>
                  <a:pt x="1064" y="120"/>
                </a:lnTo>
                <a:lnTo>
                  <a:pt x="1072" y="120"/>
                </a:lnTo>
                <a:lnTo>
                  <a:pt x="1080" y="120"/>
                </a:lnTo>
                <a:lnTo>
                  <a:pt x="1080" y="112"/>
                </a:lnTo>
                <a:lnTo>
                  <a:pt x="1088" y="112"/>
                </a:lnTo>
                <a:lnTo>
                  <a:pt x="1096" y="112"/>
                </a:lnTo>
                <a:lnTo>
                  <a:pt x="1096" y="104"/>
                </a:lnTo>
                <a:lnTo>
                  <a:pt x="1104" y="104"/>
                </a:lnTo>
                <a:lnTo>
                  <a:pt x="1112" y="104"/>
                </a:lnTo>
                <a:lnTo>
                  <a:pt x="1112" y="96"/>
                </a:lnTo>
                <a:lnTo>
                  <a:pt x="1120" y="96"/>
                </a:lnTo>
                <a:lnTo>
                  <a:pt x="1128" y="96"/>
                </a:lnTo>
                <a:lnTo>
                  <a:pt x="1136" y="96"/>
                </a:lnTo>
                <a:lnTo>
                  <a:pt x="1136" y="88"/>
                </a:lnTo>
                <a:lnTo>
                  <a:pt x="1144" y="88"/>
                </a:lnTo>
                <a:lnTo>
                  <a:pt x="1152" y="88"/>
                </a:lnTo>
                <a:lnTo>
                  <a:pt x="1152" y="80"/>
                </a:lnTo>
                <a:lnTo>
                  <a:pt x="1160" y="80"/>
                </a:lnTo>
                <a:lnTo>
                  <a:pt x="1168" y="80"/>
                </a:lnTo>
                <a:lnTo>
                  <a:pt x="1176" y="72"/>
                </a:lnTo>
                <a:lnTo>
                  <a:pt x="1184" y="72"/>
                </a:lnTo>
                <a:lnTo>
                  <a:pt x="1192" y="72"/>
                </a:lnTo>
                <a:lnTo>
                  <a:pt x="1192" y="64"/>
                </a:lnTo>
                <a:lnTo>
                  <a:pt x="1200" y="64"/>
                </a:lnTo>
                <a:lnTo>
                  <a:pt x="1208" y="64"/>
                </a:lnTo>
                <a:lnTo>
                  <a:pt x="1216" y="56"/>
                </a:lnTo>
                <a:lnTo>
                  <a:pt x="1224" y="56"/>
                </a:lnTo>
                <a:lnTo>
                  <a:pt x="1232" y="56"/>
                </a:lnTo>
                <a:lnTo>
                  <a:pt x="1232" y="48"/>
                </a:lnTo>
                <a:lnTo>
                  <a:pt x="1240" y="48"/>
                </a:lnTo>
                <a:lnTo>
                  <a:pt x="1248" y="48"/>
                </a:lnTo>
                <a:lnTo>
                  <a:pt x="1256" y="48"/>
                </a:lnTo>
                <a:lnTo>
                  <a:pt x="1256" y="40"/>
                </a:lnTo>
                <a:lnTo>
                  <a:pt x="1264" y="40"/>
                </a:lnTo>
                <a:lnTo>
                  <a:pt x="1272" y="40"/>
                </a:lnTo>
                <a:lnTo>
                  <a:pt x="1272" y="32"/>
                </a:lnTo>
                <a:lnTo>
                  <a:pt x="1280" y="32"/>
                </a:lnTo>
                <a:lnTo>
                  <a:pt x="1288" y="32"/>
                </a:lnTo>
                <a:lnTo>
                  <a:pt x="1296" y="32"/>
                </a:lnTo>
                <a:lnTo>
                  <a:pt x="1296" y="24"/>
                </a:lnTo>
                <a:lnTo>
                  <a:pt x="1304" y="24"/>
                </a:lnTo>
                <a:lnTo>
                  <a:pt x="1312" y="24"/>
                </a:lnTo>
                <a:lnTo>
                  <a:pt x="1320" y="24"/>
                </a:lnTo>
                <a:lnTo>
                  <a:pt x="1320" y="16"/>
                </a:lnTo>
                <a:lnTo>
                  <a:pt x="1328" y="16"/>
                </a:lnTo>
                <a:lnTo>
                  <a:pt x="1336" y="16"/>
                </a:lnTo>
                <a:lnTo>
                  <a:pt x="1344" y="8"/>
                </a:lnTo>
                <a:lnTo>
                  <a:pt x="1352" y="8"/>
                </a:lnTo>
                <a:lnTo>
                  <a:pt x="1360" y="8"/>
                </a:lnTo>
                <a:lnTo>
                  <a:pt x="1360" y="0"/>
                </a:lnTo>
                <a:lnTo>
                  <a:pt x="1368" y="0"/>
                </a:lnTo>
              </a:path>
            </a:pathLst>
          </a:custGeom>
          <a:noFill/>
          <a:ln w="28575" cmpd="sng">
            <a:solidFill>
              <a:srgbClr val="C3050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0062" name="Group 190"/>
          <p:cNvGrpSpPr>
            <a:grpSpLocks/>
          </p:cNvGrpSpPr>
          <p:nvPr/>
        </p:nvGrpSpPr>
        <p:grpSpPr bwMode="auto">
          <a:xfrm>
            <a:off x="5588000" y="2114550"/>
            <a:ext cx="76200" cy="3659188"/>
            <a:chOff x="3328" y="1160"/>
            <a:chExt cx="48" cy="2305"/>
          </a:xfrm>
        </p:grpSpPr>
        <p:sp>
          <p:nvSpPr>
            <p:cNvPr id="80034" name="Line 162"/>
            <p:cNvSpPr>
              <a:spLocks noChangeShapeType="1"/>
            </p:cNvSpPr>
            <p:nvPr/>
          </p:nvSpPr>
          <p:spPr bwMode="auto">
            <a:xfrm>
              <a:off x="3328" y="346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35" name="Line 163"/>
            <p:cNvSpPr>
              <a:spLocks noChangeShapeType="1"/>
            </p:cNvSpPr>
            <p:nvPr/>
          </p:nvSpPr>
          <p:spPr bwMode="auto">
            <a:xfrm>
              <a:off x="3328" y="2696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36" name="Line 164"/>
            <p:cNvSpPr>
              <a:spLocks noChangeShapeType="1"/>
            </p:cNvSpPr>
            <p:nvPr/>
          </p:nvSpPr>
          <p:spPr bwMode="auto">
            <a:xfrm>
              <a:off x="3328" y="1928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37" name="Line 165"/>
            <p:cNvSpPr>
              <a:spLocks noChangeShapeType="1"/>
            </p:cNvSpPr>
            <p:nvPr/>
          </p:nvSpPr>
          <p:spPr bwMode="auto">
            <a:xfrm>
              <a:off x="3328" y="1160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38" name="Line 166"/>
            <p:cNvSpPr>
              <a:spLocks noChangeShapeType="1"/>
            </p:cNvSpPr>
            <p:nvPr/>
          </p:nvSpPr>
          <p:spPr bwMode="auto">
            <a:xfrm>
              <a:off x="3328" y="323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39" name="Line 167"/>
            <p:cNvSpPr>
              <a:spLocks noChangeShapeType="1"/>
            </p:cNvSpPr>
            <p:nvPr/>
          </p:nvSpPr>
          <p:spPr bwMode="auto">
            <a:xfrm>
              <a:off x="3328" y="309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40" name="Line 168"/>
            <p:cNvSpPr>
              <a:spLocks noChangeShapeType="1"/>
            </p:cNvSpPr>
            <p:nvPr/>
          </p:nvSpPr>
          <p:spPr bwMode="auto">
            <a:xfrm>
              <a:off x="3328" y="300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41" name="Line 169"/>
            <p:cNvSpPr>
              <a:spLocks noChangeShapeType="1"/>
            </p:cNvSpPr>
            <p:nvPr/>
          </p:nvSpPr>
          <p:spPr bwMode="auto">
            <a:xfrm>
              <a:off x="3328" y="292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42" name="Line 170"/>
            <p:cNvSpPr>
              <a:spLocks noChangeShapeType="1"/>
            </p:cNvSpPr>
            <p:nvPr/>
          </p:nvSpPr>
          <p:spPr bwMode="auto">
            <a:xfrm>
              <a:off x="3328" y="286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43" name="Line 171"/>
            <p:cNvSpPr>
              <a:spLocks noChangeShapeType="1"/>
            </p:cNvSpPr>
            <p:nvPr/>
          </p:nvSpPr>
          <p:spPr bwMode="auto">
            <a:xfrm>
              <a:off x="3328" y="281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44" name="Line 172"/>
            <p:cNvSpPr>
              <a:spLocks noChangeShapeType="1"/>
            </p:cNvSpPr>
            <p:nvPr/>
          </p:nvSpPr>
          <p:spPr bwMode="auto">
            <a:xfrm>
              <a:off x="3328" y="276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45" name="Line 173"/>
            <p:cNvSpPr>
              <a:spLocks noChangeShapeType="1"/>
            </p:cNvSpPr>
            <p:nvPr/>
          </p:nvSpPr>
          <p:spPr bwMode="auto">
            <a:xfrm>
              <a:off x="3328" y="272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46" name="Line 174"/>
            <p:cNvSpPr>
              <a:spLocks noChangeShapeType="1"/>
            </p:cNvSpPr>
            <p:nvPr/>
          </p:nvSpPr>
          <p:spPr bwMode="auto">
            <a:xfrm>
              <a:off x="3328" y="246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47" name="Line 175"/>
            <p:cNvSpPr>
              <a:spLocks noChangeShapeType="1"/>
            </p:cNvSpPr>
            <p:nvPr/>
          </p:nvSpPr>
          <p:spPr bwMode="auto">
            <a:xfrm>
              <a:off x="3328" y="232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48" name="Line 176"/>
            <p:cNvSpPr>
              <a:spLocks noChangeShapeType="1"/>
            </p:cNvSpPr>
            <p:nvPr/>
          </p:nvSpPr>
          <p:spPr bwMode="auto">
            <a:xfrm>
              <a:off x="3328" y="223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49" name="Line 177"/>
            <p:cNvSpPr>
              <a:spLocks noChangeShapeType="1"/>
            </p:cNvSpPr>
            <p:nvPr/>
          </p:nvSpPr>
          <p:spPr bwMode="auto">
            <a:xfrm>
              <a:off x="3328" y="216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50" name="Line 178"/>
            <p:cNvSpPr>
              <a:spLocks noChangeShapeType="1"/>
            </p:cNvSpPr>
            <p:nvPr/>
          </p:nvSpPr>
          <p:spPr bwMode="auto">
            <a:xfrm>
              <a:off x="3328" y="209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51" name="Line 179"/>
            <p:cNvSpPr>
              <a:spLocks noChangeShapeType="1"/>
            </p:cNvSpPr>
            <p:nvPr/>
          </p:nvSpPr>
          <p:spPr bwMode="auto">
            <a:xfrm>
              <a:off x="3328" y="204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52" name="Line 180"/>
            <p:cNvSpPr>
              <a:spLocks noChangeShapeType="1"/>
            </p:cNvSpPr>
            <p:nvPr/>
          </p:nvSpPr>
          <p:spPr bwMode="auto">
            <a:xfrm>
              <a:off x="3328" y="200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53" name="Line 181"/>
            <p:cNvSpPr>
              <a:spLocks noChangeShapeType="1"/>
            </p:cNvSpPr>
            <p:nvPr/>
          </p:nvSpPr>
          <p:spPr bwMode="auto">
            <a:xfrm>
              <a:off x="3328" y="196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54" name="Line 182"/>
            <p:cNvSpPr>
              <a:spLocks noChangeShapeType="1"/>
            </p:cNvSpPr>
            <p:nvPr/>
          </p:nvSpPr>
          <p:spPr bwMode="auto">
            <a:xfrm>
              <a:off x="3328" y="169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55" name="Line 183"/>
            <p:cNvSpPr>
              <a:spLocks noChangeShapeType="1"/>
            </p:cNvSpPr>
            <p:nvPr/>
          </p:nvSpPr>
          <p:spPr bwMode="auto">
            <a:xfrm>
              <a:off x="3328" y="156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56" name="Line 184"/>
            <p:cNvSpPr>
              <a:spLocks noChangeShapeType="1"/>
            </p:cNvSpPr>
            <p:nvPr/>
          </p:nvSpPr>
          <p:spPr bwMode="auto">
            <a:xfrm>
              <a:off x="3328" y="146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57" name="Line 185"/>
            <p:cNvSpPr>
              <a:spLocks noChangeShapeType="1"/>
            </p:cNvSpPr>
            <p:nvPr/>
          </p:nvSpPr>
          <p:spPr bwMode="auto">
            <a:xfrm>
              <a:off x="3328" y="139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58" name="Line 186"/>
            <p:cNvSpPr>
              <a:spLocks noChangeShapeType="1"/>
            </p:cNvSpPr>
            <p:nvPr/>
          </p:nvSpPr>
          <p:spPr bwMode="auto">
            <a:xfrm>
              <a:off x="3328" y="132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59" name="Line 187"/>
            <p:cNvSpPr>
              <a:spLocks noChangeShapeType="1"/>
            </p:cNvSpPr>
            <p:nvPr/>
          </p:nvSpPr>
          <p:spPr bwMode="auto">
            <a:xfrm>
              <a:off x="3328" y="128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60" name="Line 188"/>
            <p:cNvSpPr>
              <a:spLocks noChangeShapeType="1"/>
            </p:cNvSpPr>
            <p:nvPr/>
          </p:nvSpPr>
          <p:spPr bwMode="auto">
            <a:xfrm>
              <a:off x="3328" y="123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61" name="Line 189"/>
            <p:cNvSpPr>
              <a:spLocks noChangeShapeType="1"/>
            </p:cNvSpPr>
            <p:nvPr/>
          </p:nvSpPr>
          <p:spPr bwMode="auto">
            <a:xfrm>
              <a:off x="3328" y="119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0089" name="Group 217"/>
          <p:cNvGrpSpPr>
            <a:grpSpLocks/>
          </p:cNvGrpSpPr>
          <p:nvPr/>
        </p:nvGrpSpPr>
        <p:grpSpPr bwMode="auto">
          <a:xfrm>
            <a:off x="5588000" y="5695950"/>
            <a:ext cx="2287588" cy="76200"/>
            <a:chOff x="3328" y="3416"/>
            <a:chExt cx="1441" cy="48"/>
          </a:xfrm>
        </p:grpSpPr>
        <p:sp>
          <p:nvSpPr>
            <p:cNvPr id="80063" name="Line 191"/>
            <p:cNvSpPr>
              <a:spLocks noChangeShapeType="1"/>
            </p:cNvSpPr>
            <p:nvPr/>
          </p:nvSpPr>
          <p:spPr bwMode="auto">
            <a:xfrm flipV="1">
              <a:off x="3328" y="341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64" name="Line 192"/>
            <p:cNvSpPr>
              <a:spLocks noChangeShapeType="1"/>
            </p:cNvSpPr>
            <p:nvPr/>
          </p:nvSpPr>
          <p:spPr bwMode="auto">
            <a:xfrm flipV="1">
              <a:off x="3616" y="341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65" name="Line 193"/>
            <p:cNvSpPr>
              <a:spLocks noChangeShapeType="1"/>
            </p:cNvSpPr>
            <p:nvPr/>
          </p:nvSpPr>
          <p:spPr bwMode="auto">
            <a:xfrm flipV="1">
              <a:off x="3904" y="341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66" name="Line 194"/>
            <p:cNvSpPr>
              <a:spLocks noChangeShapeType="1"/>
            </p:cNvSpPr>
            <p:nvPr/>
          </p:nvSpPr>
          <p:spPr bwMode="auto">
            <a:xfrm flipV="1">
              <a:off x="4192" y="341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67" name="Line 195"/>
            <p:cNvSpPr>
              <a:spLocks noChangeShapeType="1"/>
            </p:cNvSpPr>
            <p:nvPr/>
          </p:nvSpPr>
          <p:spPr bwMode="auto">
            <a:xfrm flipV="1">
              <a:off x="4480" y="341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68" name="Line 196"/>
            <p:cNvSpPr>
              <a:spLocks noChangeShapeType="1"/>
            </p:cNvSpPr>
            <p:nvPr/>
          </p:nvSpPr>
          <p:spPr bwMode="auto">
            <a:xfrm flipV="1">
              <a:off x="4768" y="341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69" name="Line 197"/>
            <p:cNvSpPr>
              <a:spLocks noChangeShapeType="1"/>
            </p:cNvSpPr>
            <p:nvPr/>
          </p:nvSpPr>
          <p:spPr bwMode="auto">
            <a:xfrm flipV="1">
              <a:off x="3384" y="344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70" name="Line 198"/>
            <p:cNvSpPr>
              <a:spLocks noChangeShapeType="1"/>
            </p:cNvSpPr>
            <p:nvPr/>
          </p:nvSpPr>
          <p:spPr bwMode="auto">
            <a:xfrm flipV="1">
              <a:off x="3440" y="344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71" name="Line 199"/>
            <p:cNvSpPr>
              <a:spLocks noChangeShapeType="1"/>
            </p:cNvSpPr>
            <p:nvPr/>
          </p:nvSpPr>
          <p:spPr bwMode="auto">
            <a:xfrm flipV="1">
              <a:off x="3504" y="344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72" name="Line 200"/>
            <p:cNvSpPr>
              <a:spLocks noChangeShapeType="1"/>
            </p:cNvSpPr>
            <p:nvPr/>
          </p:nvSpPr>
          <p:spPr bwMode="auto">
            <a:xfrm flipV="1">
              <a:off x="3560" y="344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73" name="Line 201"/>
            <p:cNvSpPr>
              <a:spLocks noChangeShapeType="1"/>
            </p:cNvSpPr>
            <p:nvPr/>
          </p:nvSpPr>
          <p:spPr bwMode="auto">
            <a:xfrm flipV="1">
              <a:off x="3672" y="344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74" name="Line 202"/>
            <p:cNvSpPr>
              <a:spLocks noChangeShapeType="1"/>
            </p:cNvSpPr>
            <p:nvPr/>
          </p:nvSpPr>
          <p:spPr bwMode="auto">
            <a:xfrm flipV="1">
              <a:off x="3728" y="344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75" name="Line 203"/>
            <p:cNvSpPr>
              <a:spLocks noChangeShapeType="1"/>
            </p:cNvSpPr>
            <p:nvPr/>
          </p:nvSpPr>
          <p:spPr bwMode="auto">
            <a:xfrm flipV="1">
              <a:off x="3792" y="344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76" name="Line 204"/>
            <p:cNvSpPr>
              <a:spLocks noChangeShapeType="1"/>
            </p:cNvSpPr>
            <p:nvPr/>
          </p:nvSpPr>
          <p:spPr bwMode="auto">
            <a:xfrm flipV="1">
              <a:off x="3848" y="344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77" name="Line 205"/>
            <p:cNvSpPr>
              <a:spLocks noChangeShapeType="1"/>
            </p:cNvSpPr>
            <p:nvPr/>
          </p:nvSpPr>
          <p:spPr bwMode="auto">
            <a:xfrm flipV="1">
              <a:off x="3960" y="344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78" name="Line 206"/>
            <p:cNvSpPr>
              <a:spLocks noChangeShapeType="1"/>
            </p:cNvSpPr>
            <p:nvPr/>
          </p:nvSpPr>
          <p:spPr bwMode="auto">
            <a:xfrm flipV="1">
              <a:off x="4016" y="344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79" name="Line 207"/>
            <p:cNvSpPr>
              <a:spLocks noChangeShapeType="1"/>
            </p:cNvSpPr>
            <p:nvPr/>
          </p:nvSpPr>
          <p:spPr bwMode="auto">
            <a:xfrm flipV="1">
              <a:off x="4080" y="344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80" name="Line 208"/>
            <p:cNvSpPr>
              <a:spLocks noChangeShapeType="1"/>
            </p:cNvSpPr>
            <p:nvPr/>
          </p:nvSpPr>
          <p:spPr bwMode="auto">
            <a:xfrm flipV="1">
              <a:off x="4136" y="344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81" name="Line 209"/>
            <p:cNvSpPr>
              <a:spLocks noChangeShapeType="1"/>
            </p:cNvSpPr>
            <p:nvPr/>
          </p:nvSpPr>
          <p:spPr bwMode="auto">
            <a:xfrm flipV="1">
              <a:off x="4248" y="344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82" name="Line 210"/>
            <p:cNvSpPr>
              <a:spLocks noChangeShapeType="1"/>
            </p:cNvSpPr>
            <p:nvPr/>
          </p:nvSpPr>
          <p:spPr bwMode="auto">
            <a:xfrm flipV="1">
              <a:off x="4304" y="344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83" name="Line 211"/>
            <p:cNvSpPr>
              <a:spLocks noChangeShapeType="1"/>
            </p:cNvSpPr>
            <p:nvPr/>
          </p:nvSpPr>
          <p:spPr bwMode="auto">
            <a:xfrm flipV="1">
              <a:off x="4368" y="344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84" name="Line 212"/>
            <p:cNvSpPr>
              <a:spLocks noChangeShapeType="1"/>
            </p:cNvSpPr>
            <p:nvPr/>
          </p:nvSpPr>
          <p:spPr bwMode="auto">
            <a:xfrm flipV="1">
              <a:off x="4424" y="344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85" name="Line 213"/>
            <p:cNvSpPr>
              <a:spLocks noChangeShapeType="1"/>
            </p:cNvSpPr>
            <p:nvPr/>
          </p:nvSpPr>
          <p:spPr bwMode="auto">
            <a:xfrm flipV="1">
              <a:off x="4536" y="344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86" name="Line 214"/>
            <p:cNvSpPr>
              <a:spLocks noChangeShapeType="1"/>
            </p:cNvSpPr>
            <p:nvPr/>
          </p:nvSpPr>
          <p:spPr bwMode="auto">
            <a:xfrm flipV="1">
              <a:off x="4592" y="344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87" name="Line 215"/>
            <p:cNvSpPr>
              <a:spLocks noChangeShapeType="1"/>
            </p:cNvSpPr>
            <p:nvPr/>
          </p:nvSpPr>
          <p:spPr bwMode="auto">
            <a:xfrm flipV="1">
              <a:off x="4656" y="344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088" name="Line 216"/>
            <p:cNvSpPr>
              <a:spLocks noChangeShapeType="1"/>
            </p:cNvSpPr>
            <p:nvPr/>
          </p:nvSpPr>
          <p:spPr bwMode="auto">
            <a:xfrm flipV="1">
              <a:off x="4712" y="344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0090" name="Line 218"/>
          <p:cNvSpPr>
            <a:spLocks noChangeShapeType="1"/>
          </p:cNvSpPr>
          <p:nvPr/>
        </p:nvSpPr>
        <p:spPr bwMode="auto">
          <a:xfrm flipV="1">
            <a:off x="5588000" y="2114550"/>
            <a:ext cx="1588" cy="3657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091" name="Line 219"/>
          <p:cNvSpPr>
            <a:spLocks noChangeShapeType="1"/>
          </p:cNvSpPr>
          <p:nvPr/>
        </p:nvSpPr>
        <p:spPr bwMode="auto">
          <a:xfrm>
            <a:off x="5588000" y="5772150"/>
            <a:ext cx="22860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0117" name="Group 245"/>
          <p:cNvGrpSpPr>
            <a:grpSpLocks/>
          </p:cNvGrpSpPr>
          <p:nvPr/>
        </p:nvGrpSpPr>
        <p:grpSpPr bwMode="auto">
          <a:xfrm>
            <a:off x="5165725" y="1997075"/>
            <a:ext cx="339725" cy="3902075"/>
            <a:chOff x="3116" y="1140"/>
            <a:chExt cx="214" cy="2458"/>
          </a:xfrm>
        </p:grpSpPr>
        <p:sp>
          <p:nvSpPr>
            <p:cNvPr id="80113" name="Rectangle 241"/>
            <p:cNvSpPr>
              <a:spLocks noChangeArrowheads="1"/>
            </p:cNvSpPr>
            <p:nvPr/>
          </p:nvSpPr>
          <p:spPr bwMode="auto">
            <a:xfrm>
              <a:off x="3148" y="3444"/>
              <a:ext cx="17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0.1</a:t>
              </a:r>
              <a:endParaRPr lang="en-US" sz="2800" i="0"/>
            </a:p>
          </p:txBody>
        </p:sp>
        <p:sp>
          <p:nvSpPr>
            <p:cNvPr id="80114" name="Rectangle 242"/>
            <p:cNvSpPr>
              <a:spLocks noChangeArrowheads="1"/>
            </p:cNvSpPr>
            <p:nvPr/>
          </p:nvSpPr>
          <p:spPr bwMode="auto">
            <a:xfrm>
              <a:off x="3228" y="2676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1</a:t>
              </a:r>
              <a:endParaRPr lang="en-US" sz="2800" i="0"/>
            </a:p>
          </p:txBody>
        </p:sp>
        <p:sp>
          <p:nvSpPr>
            <p:cNvPr id="80115" name="Rectangle 243"/>
            <p:cNvSpPr>
              <a:spLocks noChangeArrowheads="1"/>
            </p:cNvSpPr>
            <p:nvPr/>
          </p:nvSpPr>
          <p:spPr bwMode="auto">
            <a:xfrm>
              <a:off x="3172" y="1908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10</a:t>
              </a:r>
              <a:endParaRPr lang="en-US" sz="2800" i="0"/>
            </a:p>
          </p:txBody>
        </p:sp>
        <p:sp>
          <p:nvSpPr>
            <p:cNvPr id="80116" name="Rectangle 244"/>
            <p:cNvSpPr>
              <a:spLocks noChangeArrowheads="1"/>
            </p:cNvSpPr>
            <p:nvPr/>
          </p:nvSpPr>
          <p:spPr bwMode="auto">
            <a:xfrm>
              <a:off x="3116" y="1140"/>
              <a:ext cx="2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100</a:t>
              </a:r>
              <a:endParaRPr lang="en-US" sz="2800" i="0"/>
            </a:p>
          </p:txBody>
        </p:sp>
      </p:grpSp>
      <p:grpSp>
        <p:nvGrpSpPr>
          <p:cNvPr id="80124" name="Group 252"/>
          <p:cNvGrpSpPr>
            <a:grpSpLocks/>
          </p:cNvGrpSpPr>
          <p:nvPr/>
        </p:nvGrpSpPr>
        <p:grpSpPr bwMode="auto">
          <a:xfrm>
            <a:off x="5541963" y="5905500"/>
            <a:ext cx="2505075" cy="244475"/>
            <a:chOff x="3316" y="3548"/>
            <a:chExt cx="1578" cy="154"/>
          </a:xfrm>
        </p:grpSpPr>
        <p:sp>
          <p:nvSpPr>
            <p:cNvPr id="80118" name="Rectangle 246"/>
            <p:cNvSpPr>
              <a:spLocks noChangeArrowheads="1"/>
            </p:cNvSpPr>
            <p:nvPr/>
          </p:nvSpPr>
          <p:spPr bwMode="auto">
            <a:xfrm>
              <a:off x="3316" y="3548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0</a:t>
              </a:r>
              <a:endParaRPr lang="en-US" sz="2800" i="0"/>
            </a:p>
          </p:txBody>
        </p:sp>
        <p:sp>
          <p:nvSpPr>
            <p:cNvPr id="80119" name="Rectangle 247"/>
            <p:cNvSpPr>
              <a:spLocks noChangeArrowheads="1"/>
            </p:cNvSpPr>
            <p:nvPr/>
          </p:nvSpPr>
          <p:spPr bwMode="auto">
            <a:xfrm>
              <a:off x="3564" y="3548"/>
              <a:ext cx="17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0.5</a:t>
              </a:r>
              <a:endParaRPr lang="en-US" sz="2800" i="0"/>
            </a:p>
          </p:txBody>
        </p:sp>
        <p:sp>
          <p:nvSpPr>
            <p:cNvPr id="80120" name="Rectangle 248"/>
            <p:cNvSpPr>
              <a:spLocks noChangeArrowheads="1"/>
            </p:cNvSpPr>
            <p:nvPr/>
          </p:nvSpPr>
          <p:spPr bwMode="auto">
            <a:xfrm>
              <a:off x="3892" y="3548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1</a:t>
              </a:r>
              <a:endParaRPr lang="en-US" sz="2800" i="0"/>
            </a:p>
          </p:txBody>
        </p:sp>
        <p:sp>
          <p:nvSpPr>
            <p:cNvPr id="80121" name="Rectangle 249"/>
            <p:cNvSpPr>
              <a:spLocks noChangeArrowheads="1"/>
            </p:cNvSpPr>
            <p:nvPr/>
          </p:nvSpPr>
          <p:spPr bwMode="auto">
            <a:xfrm>
              <a:off x="4140" y="3548"/>
              <a:ext cx="17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1.5</a:t>
              </a:r>
              <a:endParaRPr lang="en-US" sz="2800" i="0"/>
            </a:p>
          </p:txBody>
        </p:sp>
        <p:sp>
          <p:nvSpPr>
            <p:cNvPr id="80122" name="Rectangle 250"/>
            <p:cNvSpPr>
              <a:spLocks noChangeArrowheads="1"/>
            </p:cNvSpPr>
            <p:nvPr/>
          </p:nvSpPr>
          <p:spPr bwMode="auto">
            <a:xfrm>
              <a:off x="4468" y="3548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2</a:t>
              </a:r>
              <a:endParaRPr lang="en-US" sz="2800" i="0"/>
            </a:p>
          </p:txBody>
        </p:sp>
        <p:sp>
          <p:nvSpPr>
            <p:cNvPr id="80123" name="Rectangle 251"/>
            <p:cNvSpPr>
              <a:spLocks noChangeArrowheads="1"/>
            </p:cNvSpPr>
            <p:nvPr/>
          </p:nvSpPr>
          <p:spPr bwMode="auto">
            <a:xfrm>
              <a:off x="4716" y="3548"/>
              <a:ext cx="17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2.5</a:t>
              </a:r>
              <a:endParaRPr lang="en-US" sz="2800" i="0"/>
            </a:p>
          </p:txBody>
        </p:sp>
      </p:grpSp>
      <p:sp>
        <p:nvSpPr>
          <p:cNvPr id="80141" name="Rectangle 269"/>
          <p:cNvSpPr>
            <a:spLocks noChangeArrowheads="1"/>
          </p:cNvSpPr>
          <p:nvPr/>
        </p:nvSpPr>
        <p:spPr bwMode="auto">
          <a:xfrm rot="16200000">
            <a:off x="3891757" y="3386931"/>
            <a:ext cx="23256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i="0">
                <a:solidFill>
                  <a:srgbClr val="000000"/>
                </a:solidFill>
              </a:rPr>
              <a:t>HCN Yield (g/kg-volatiles)</a:t>
            </a:r>
            <a:endParaRPr lang="en-US" sz="2800" i="0"/>
          </a:p>
        </p:txBody>
      </p:sp>
      <p:sp>
        <p:nvSpPr>
          <p:cNvPr id="79877" name="Freeform 5"/>
          <p:cNvSpPr>
            <a:spLocks/>
          </p:cNvSpPr>
          <p:nvPr/>
        </p:nvSpPr>
        <p:spPr bwMode="auto">
          <a:xfrm>
            <a:off x="1308100" y="2346325"/>
            <a:ext cx="2209800" cy="3429000"/>
          </a:xfrm>
          <a:custGeom>
            <a:avLst/>
            <a:gdLst/>
            <a:ahLst/>
            <a:cxnLst>
              <a:cxn ang="0">
                <a:pos x="8" y="2088"/>
              </a:cxn>
              <a:cxn ang="0">
                <a:pos x="16" y="1992"/>
              </a:cxn>
              <a:cxn ang="0">
                <a:pos x="24" y="1920"/>
              </a:cxn>
              <a:cxn ang="0">
                <a:pos x="32" y="1848"/>
              </a:cxn>
              <a:cxn ang="0">
                <a:pos x="40" y="1784"/>
              </a:cxn>
              <a:cxn ang="0">
                <a:pos x="56" y="1720"/>
              </a:cxn>
              <a:cxn ang="0">
                <a:pos x="64" y="1672"/>
              </a:cxn>
              <a:cxn ang="0">
                <a:pos x="72" y="1624"/>
              </a:cxn>
              <a:cxn ang="0">
                <a:pos x="80" y="1576"/>
              </a:cxn>
              <a:cxn ang="0">
                <a:pos x="88" y="1528"/>
              </a:cxn>
              <a:cxn ang="0">
                <a:pos x="96" y="1480"/>
              </a:cxn>
              <a:cxn ang="0">
                <a:pos x="112" y="1440"/>
              </a:cxn>
              <a:cxn ang="0">
                <a:pos x="120" y="1392"/>
              </a:cxn>
              <a:cxn ang="0">
                <a:pos x="136" y="1344"/>
              </a:cxn>
              <a:cxn ang="0">
                <a:pos x="144" y="1304"/>
              </a:cxn>
              <a:cxn ang="0">
                <a:pos x="160" y="1256"/>
              </a:cxn>
              <a:cxn ang="0">
                <a:pos x="176" y="1216"/>
              </a:cxn>
              <a:cxn ang="0">
                <a:pos x="192" y="1176"/>
              </a:cxn>
              <a:cxn ang="0">
                <a:pos x="200" y="1136"/>
              </a:cxn>
              <a:cxn ang="0">
                <a:pos x="216" y="1104"/>
              </a:cxn>
              <a:cxn ang="0">
                <a:pos x="232" y="1072"/>
              </a:cxn>
              <a:cxn ang="0">
                <a:pos x="248" y="1024"/>
              </a:cxn>
              <a:cxn ang="0">
                <a:pos x="264" y="992"/>
              </a:cxn>
              <a:cxn ang="0">
                <a:pos x="280" y="960"/>
              </a:cxn>
              <a:cxn ang="0">
                <a:pos x="296" y="928"/>
              </a:cxn>
              <a:cxn ang="0">
                <a:pos x="312" y="896"/>
              </a:cxn>
              <a:cxn ang="0">
                <a:pos x="336" y="864"/>
              </a:cxn>
              <a:cxn ang="0">
                <a:pos x="352" y="824"/>
              </a:cxn>
              <a:cxn ang="0">
                <a:pos x="376" y="792"/>
              </a:cxn>
              <a:cxn ang="0">
                <a:pos x="400" y="752"/>
              </a:cxn>
              <a:cxn ang="0">
                <a:pos x="424" y="720"/>
              </a:cxn>
              <a:cxn ang="0">
                <a:pos x="448" y="688"/>
              </a:cxn>
              <a:cxn ang="0">
                <a:pos x="472" y="664"/>
              </a:cxn>
              <a:cxn ang="0">
                <a:pos x="496" y="640"/>
              </a:cxn>
              <a:cxn ang="0">
                <a:pos x="520" y="600"/>
              </a:cxn>
              <a:cxn ang="0">
                <a:pos x="544" y="576"/>
              </a:cxn>
              <a:cxn ang="0">
                <a:pos x="576" y="544"/>
              </a:cxn>
              <a:cxn ang="0">
                <a:pos x="608" y="504"/>
              </a:cxn>
              <a:cxn ang="0">
                <a:pos x="648" y="472"/>
              </a:cxn>
              <a:cxn ang="0">
                <a:pos x="672" y="448"/>
              </a:cxn>
              <a:cxn ang="0">
                <a:pos x="696" y="424"/>
              </a:cxn>
              <a:cxn ang="0">
                <a:pos x="736" y="400"/>
              </a:cxn>
              <a:cxn ang="0">
                <a:pos x="760" y="376"/>
              </a:cxn>
              <a:cxn ang="0">
                <a:pos x="784" y="352"/>
              </a:cxn>
              <a:cxn ang="0">
                <a:pos x="816" y="336"/>
              </a:cxn>
              <a:cxn ang="0">
                <a:pos x="840" y="312"/>
              </a:cxn>
              <a:cxn ang="0">
                <a:pos x="872" y="296"/>
              </a:cxn>
              <a:cxn ang="0">
                <a:pos x="904" y="272"/>
              </a:cxn>
              <a:cxn ang="0">
                <a:pos x="936" y="248"/>
              </a:cxn>
              <a:cxn ang="0">
                <a:pos x="968" y="224"/>
              </a:cxn>
              <a:cxn ang="0">
                <a:pos x="1000" y="208"/>
              </a:cxn>
              <a:cxn ang="0">
                <a:pos x="1032" y="184"/>
              </a:cxn>
              <a:cxn ang="0">
                <a:pos x="1064" y="168"/>
              </a:cxn>
              <a:cxn ang="0">
                <a:pos x="1096" y="152"/>
              </a:cxn>
              <a:cxn ang="0">
                <a:pos x="1128" y="136"/>
              </a:cxn>
              <a:cxn ang="0">
                <a:pos x="1160" y="112"/>
              </a:cxn>
              <a:cxn ang="0">
                <a:pos x="1192" y="96"/>
              </a:cxn>
              <a:cxn ang="0">
                <a:pos x="1224" y="80"/>
              </a:cxn>
              <a:cxn ang="0">
                <a:pos x="1256" y="64"/>
              </a:cxn>
              <a:cxn ang="0">
                <a:pos x="1288" y="48"/>
              </a:cxn>
              <a:cxn ang="0">
                <a:pos x="1320" y="32"/>
              </a:cxn>
              <a:cxn ang="0">
                <a:pos x="1352" y="16"/>
              </a:cxn>
              <a:cxn ang="0">
                <a:pos x="1392" y="0"/>
              </a:cxn>
            </a:cxnLst>
            <a:rect l="0" t="0" r="r" b="b"/>
            <a:pathLst>
              <a:path w="1392" h="2160">
                <a:moveTo>
                  <a:pt x="0" y="2160"/>
                </a:moveTo>
                <a:lnTo>
                  <a:pt x="0" y="2152"/>
                </a:lnTo>
                <a:lnTo>
                  <a:pt x="8" y="2136"/>
                </a:lnTo>
                <a:lnTo>
                  <a:pt x="8" y="2120"/>
                </a:lnTo>
                <a:lnTo>
                  <a:pt x="8" y="2104"/>
                </a:lnTo>
                <a:lnTo>
                  <a:pt x="8" y="2088"/>
                </a:lnTo>
                <a:lnTo>
                  <a:pt x="8" y="2072"/>
                </a:lnTo>
                <a:lnTo>
                  <a:pt x="16" y="2056"/>
                </a:lnTo>
                <a:lnTo>
                  <a:pt x="16" y="2040"/>
                </a:lnTo>
                <a:lnTo>
                  <a:pt x="16" y="2024"/>
                </a:lnTo>
                <a:lnTo>
                  <a:pt x="16" y="2008"/>
                </a:lnTo>
                <a:lnTo>
                  <a:pt x="16" y="1992"/>
                </a:lnTo>
                <a:lnTo>
                  <a:pt x="16" y="1984"/>
                </a:lnTo>
                <a:lnTo>
                  <a:pt x="24" y="1968"/>
                </a:lnTo>
                <a:lnTo>
                  <a:pt x="24" y="1952"/>
                </a:lnTo>
                <a:lnTo>
                  <a:pt x="24" y="1944"/>
                </a:lnTo>
                <a:lnTo>
                  <a:pt x="24" y="1928"/>
                </a:lnTo>
                <a:lnTo>
                  <a:pt x="24" y="1920"/>
                </a:lnTo>
                <a:lnTo>
                  <a:pt x="32" y="1904"/>
                </a:lnTo>
                <a:lnTo>
                  <a:pt x="32" y="1888"/>
                </a:lnTo>
                <a:lnTo>
                  <a:pt x="32" y="1880"/>
                </a:lnTo>
                <a:lnTo>
                  <a:pt x="32" y="1872"/>
                </a:lnTo>
                <a:lnTo>
                  <a:pt x="32" y="1856"/>
                </a:lnTo>
                <a:lnTo>
                  <a:pt x="32" y="1848"/>
                </a:lnTo>
                <a:lnTo>
                  <a:pt x="40" y="1832"/>
                </a:lnTo>
                <a:lnTo>
                  <a:pt x="40" y="1824"/>
                </a:lnTo>
                <a:lnTo>
                  <a:pt x="40" y="1816"/>
                </a:lnTo>
                <a:lnTo>
                  <a:pt x="40" y="1800"/>
                </a:lnTo>
                <a:lnTo>
                  <a:pt x="40" y="1792"/>
                </a:lnTo>
                <a:lnTo>
                  <a:pt x="40" y="1784"/>
                </a:lnTo>
                <a:lnTo>
                  <a:pt x="48" y="1768"/>
                </a:lnTo>
                <a:lnTo>
                  <a:pt x="48" y="1760"/>
                </a:lnTo>
                <a:lnTo>
                  <a:pt x="48" y="1752"/>
                </a:lnTo>
                <a:lnTo>
                  <a:pt x="48" y="1744"/>
                </a:lnTo>
                <a:lnTo>
                  <a:pt x="48" y="1736"/>
                </a:lnTo>
                <a:lnTo>
                  <a:pt x="56" y="1720"/>
                </a:lnTo>
                <a:lnTo>
                  <a:pt x="56" y="1712"/>
                </a:lnTo>
                <a:lnTo>
                  <a:pt x="56" y="1704"/>
                </a:lnTo>
                <a:lnTo>
                  <a:pt x="56" y="1696"/>
                </a:lnTo>
                <a:lnTo>
                  <a:pt x="56" y="1688"/>
                </a:lnTo>
                <a:lnTo>
                  <a:pt x="56" y="1680"/>
                </a:lnTo>
                <a:lnTo>
                  <a:pt x="64" y="1672"/>
                </a:lnTo>
                <a:lnTo>
                  <a:pt x="64" y="1664"/>
                </a:lnTo>
                <a:lnTo>
                  <a:pt x="64" y="1656"/>
                </a:lnTo>
                <a:lnTo>
                  <a:pt x="64" y="1648"/>
                </a:lnTo>
                <a:lnTo>
                  <a:pt x="64" y="1640"/>
                </a:lnTo>
                <a:lnTo>
                  <a:pt x="72" y="1632"/>
                </a:lnTo>
                <a:lnTo>
                  <a:pt x="72" y="1624"/>
                </a:lnTo>
                <a:lnTo>
                  <a:pt x="72" y="1616"/>
                </a:lnTo>
                <a:lnTo>
                  <a:pt x="72" y="1608"/>
                </a:lnTo>
                <a:lnTo>
                  <a:pt x="72" y="1600"/>
                </a:lnTo>
                <a:lnTo>
                  <a:pt x="72" y="1592"/>
                </a:lnTo>
                <a:lnTo>
                  <a:pt x="80" y="1584"/>
                </a:lnTo>
                <a:lnTo>
                  <a:pt x="80" y="1576"/>
                </a:lnTo>
                <a:lnTo>
                  <a:pt x="80" y="1568"/>
                </a:lnTo>
                <a:lnTo>
                  <a:pt x="80" y="1560"/>
                </a:lnTo>
                <a:lnTo>
                  <a:pt x="80" y="1552"/>
                </a:lnTo>
                <a:lnTo>
                  <a:pt x="88" y="1544"/>
                </a:lnTo>
                <a:lnTo>
                  <a:pt x="88" y="1536"/>
                </a:lnTo>
                <a:lnTo>
                  <a:pt x="88" y="1528"/>
                </a:lnTo>
                <a:lnTo>
                  <a:pt x="88" y="1520"/>
                </a:lnTo>
                <a:lnTo>
                  <a:pt x="88" y="1512"/>
                </a:lnTo>
                <a:lnTo>
                  <a:pt x="96" y="1504"/>
                </a:lnTo>
                <a:lnTo>
                  <a:pt x="96" y="1496"/>
                </a:lnTo>
                <a:lnTo>
                  <a:pt x="96" y="1488"/>
                </a:lnTo>
                <a:lnTo>
                  <a:pt x="96" y="1480"/>
                </a:lnTo>
                <a:lnTo>
                  <a:pt x="104" y="1472"/>
                </a:lnTo>
                <a:lnTo>
                  <a:pt x="104" y="1464"/>
                </a:lnTo>
                <a:lnTo>
                  <a:pt x="104" y="1456"/>
                </a:lnTo>
                <a:lnTo>
                  <a:pt x="104" y="1448"/>
                </a:lnTo>
                <a:lnTo>
                  <a:pt x="104" y="1440"/>
                </a:lnTo>
                <a:lnTo>
                  <a:pt x="112" y="1440"/>
                </a:lnTo>
                <a:lnTo>
                  <a:pt x="112" y="1432"/>
                </a:lnTo>
                <a:lnTo>
                  <a:pt x="112" y="1424"/>
                </a:lnTo>
                <a:lnTo>
                  <a:pt x="112" y="1416"/>
                </a:lnTo>
                <a:lnTo>
                  <a:pt x="112" y="1408"/>
                </a:lnTo>
                <a:lnTo>
                  <a:pt x="120" y="1400"/>
                </a:lnTo>
                <a:lnTo>
                  <a:pt x="120" y="1392"/>
                </a:lnTo>
                <a:lnTo>
                  <a:pt x="120" y="1384"/>
                </a:lnTo>
                <a:lnTo>
                  <a:pt x="128" y="1376"/>
                </a:lnTo>
                <a:lnTo>
                  <a:pt x="128" y="1368"/>
                </a:lnTo>
                <a:lnTo>
                  <a:pt x="128" y="1360"/>
                </a:lnTo>
                <a:lnTo>
                  <a:pt x="128" y="1352"/>
                </a:lnTo>
                <a:lnTo>
                  <a:pt x="136" y="1344"/>
                </a:lnTo>
                <a:lnTo>
                  <a:pt x="136" y="1336"/>
                </a:lnTo>
                <a:lnTo>
                  <a:pt x="136" y="1328"/>
                </a:lnTo>
                <a:lnTo>
                  <a:pt x="136" y="1320"/>
                </a:lnTo>
                <a:lnTo>
                  <a:pt x="144" y="1320"/>
                </a:lnTo>
                <a:lnTo>
                  <a:pt x="144" y="1312"/>
                </a:lnTo>
                <a:lnTo>
                  <a:pt x="144" y="1304"/>
                </a:lnTo>
                <a:lnTo>
                  <a:pt x="144" y="1296"/>
                </a:lnTo>
                <a:lnTo>
                  <a:pt x="152" y="1288"/>
                </a:lnTo>
                <a:lnTo>
                  <a:pt x="152" y="1280"/>
                </a:lnTo>
                <a:lnTo>
                  <a:pt x="152" y="1272"/>
                </a:lnTo>
                <a:lnTo>
                  <a:pt x="160" y="1264"/>
                </a:lnTo>
                <a:lnTo>
                  <a:pt x="160" y="1256"/>
                </a:lnTo>
                <a:lnTo>
                  <a:pt x="160" y="1248"/>
                </a:lnTo>
                <a:lnTo>
                  <a:pt x="160" y="1240"/>
                </a:lnTo>
                <a:lnTo>
                  <a:pt x="168" y="1240"/>
                </a:lnTo>
                <a:lnTo>
                  <a:pt x="168" y="1232"/>
                </a:lnTo>
                <a:lnTo>
                  <a:pt x="168" y="1224"/>
                </a:lnTo>
                <a:lnTo>
                  <a:pt x="176" y="1216"/>
                </a:lnTo>
                <a:lnTo>
                  <a:pt x="176" y="1208"/>
                </a:lnTo>
                <a:lnTo>
                  <a:pt x="176" y="1200"/>
                </a:lnTo>
                <a:lnTo>
                  <a:pt x="184" y="1192"/>
                </a:lnTo>
                <a:lnTo>
                  <a:pt x="184" y="1184"/>
                </a:lnTo>
                <a:lnTo>
                  <a:pt x="184" y="1176"/>
                </a:lnTo>
                <a:lnTo>
                  <a:pt x="192" y="1176"/>
                </a:lnTo>
                <a:lnTo>
                  <a:pt x="192" y="1168"/>
                </a:lnTo>
                <a:lnTo>
                  <a:pt x="192" y="1160"/>
                </a:lnTo>
                <a:lnTo>
                  <a:pt x="192" y="1152"/>
                </a:lnTo>
                <a:lnTo>
                  <a:pt x="200" y="1152"/>
                </a:lnTo>
                <a:lnTo>
                  <a:pt x="200" y="1144"/>
                </a:lnTo>
                <a:lnTo>
                  <a:pt x="200" y="1136"/>
                </a:lnTo>
                <a:lnTo>
                  <a:pt x="200" y="1128"/>
                </a:lnTo>
                <a:lnTo>
                  <a:pt x="208" y="1128"/>
                </a:lnTo>
                <a:lnTo>
                  <a:pt x="208" y="1120"/>
                </a:lnTo>
                <a:lnTo>
                  <a:pt x="208" y="1112"/>
                </a:lnTo>
                <a:lnTo>
                  <a:pt x="216" y="1112"/>
                </a:lnTo>
                <a:lnTo>
                  <a:pt x="216" y="1104"/>
                </a:lnTo>
                <a:lnTo>
                  <a:pt x="216" y="1096"/>
                </a:lnTo>
                <a:lnTo>
                  <a:pt x="216" y="1088"/>
                </a:lnTo>
                <a:lnTo>
                  <a:pt x="224" y="1088"/>
                </a:lnTo>
                <a:lnTo>
                  <a:pt x="224" y="1080"/>
                </a:lnTo>
                <a:lnTo>
                  <a:pt x="224" y="1072"/>
                </a:lnTo>
                <a:lnTo>
                  <a:pt x="232" y="1072"/>
                </a:lnTo>
                <a:lnTo>
                  <a:pt x="232" y="1064"/>
                </a:lnTo>
                <a:lnTo>
                  <a:pt x="232" y="1056"/>
                </a:lnTo>
                <a:lnTo>
                  <a:pt x="240" y="1048"/>
                </a:lnTo>
                <a:lnTo>
                  <a:pt x="240" y="1040"/>
                </a:lnTo>
                <a:lnTo>
                  <a:pt x="248" y="1032"/>
                </a:lnTo>
                <a:lnTo>
                  <a:pt x="248" y="1024"/>
                </a:lnTo>
                <a:lnTo>
                  <a:pt x="248" y="1016"/>
                </a:lnTo>
                <a:lnTo>
                  <a:pt x="256" y="1016"/>
                </a:lnTo>
                <a:lnTo>
                  <a:pt x="256" y="1008"/>
                </a:lnTo>
                <a:lnTo>
                  <a:pt x="256" y="1000"/>
                </a:lnTo>
                <a:lnTo>
                  <a:pt x="264" y="1000"/>
                </a:lnTo>
                <a:lnTo>
                  <a:pt x="264" y="992"/>
                </a:lnTo>
                <a:lnTo>
                  <a:pt x="264" y="984"/>
                </a:lnTo>
                <a:lnTo>
                  <a:pt x="272" y="984"/>
                </a:lnTo>
                <a:lnTo>
                  <a:pt x="272" y="976"/>
                </a:lnTo>
                <a:lnTo>
                  <a:pt x="272" y="968"/>
                </a:lnTo>
                <a:lnTo>
                  <a:pt x="280" y="968"/>
                </a:lnTo>
                <a:lnTo>
                  <a:pt x="280" y="960"/>
                </a:lnTo>
                <a:lnTo>
                  <a:pt x="280" y="952"/>
                </a:lnTo>
                <a:lnTo>
                  <a:pt x="288" y="952"/>
                </a:lnTo>
                <a:lnTo>
                  <a:pt x="288" y="944"/>
                </a:lnTo>
                <a:lnTo>
                  <a:pt x="288" y="936"/>
                </a:lnTo>
                <a:lnTo>
                  <a:pt x="296" y="936"/>
                </a:lnTo>
                <a:lnTo>
                  <a:pt x="296" y="928"/>
                </a:lnTo>
                <a:lnTo>
                  <a:pt x="296" y="920"/>
                </a:lnTo>
                <a:lnTo>
                  <a:pt x="304" y="920"/>
                </a:lnTo>
                <a:lnTo>
                  <a:pt x="304" y="912"/>
                </a:lnTo>
                <a:lnTo>
                  <a:pt x="304" y="904"/>
                </a:lnTo>
                <a:lnTo>
                  <a:pt x="312" y="904"/>
                </a:lnTo>
                <a:lnTo>
                  <a:pt x="312" y="896"/>
                </a:lnTo>
                <a:lnTo>
                  <a:pt x="320" y="888"/>
                </a:lnTo>
                <a:lnTo>
                  <a:pt x="320" y="880"/>
                </a:lnTo>
                <a:lnTo>
                  <a:pt x="328" y="880"/>
                </a:lnTo>
                <a:lnTo>
                  <a:pt x="328" y="872"/>
                </a:lnTo>
                <a:lnTo>
                  <a:pt x="328" y="864"/>
                </a:lnTo>
                <a:lnTo>
                  <a:pt x="336" y="864"/>
                </a:lnTo>
                <a:lnTo>
                  <a:pt x="336" y="856"/>
                </a:lnTo>
                <a:lnTo>
                  <a:pt x="344" y="848"/>
                </a:lnTo>
                <a:lnTo>
                  <a:pt x="344" y="840"/>
                </a:lnTo>
                <a:lnTo>
                  <a:pt x="352" y="840"/>
                </a:lnTo>
                <a:lnTo>
                  <a:pt x="352" y="832"/>
                </a:lnTo>
                <a:lnTo>
                  <a:pt x="352" y="824"/>
                </a:lnTo>
                <a:lnTo>
                  <a:pt x="360" y="824"/>
                </a:lnTo>
                <a:lnTo>
                  <a:pt x="360" y="816"/>
                </a:lnTo>
                <a:lnTo>
                  <a:pt x="368" y="808"/>
                </a:lnTo>
                <a:lnTo>
                  <a:pt x="368" y="800"/>
                </a:lnTo>
                <a:lnTo>
                  <a:pt x="376" y="800"/>
                </a:lnTo>
                <a:lnTo>
                  <a:pt x="376" y="792"/>
                </a:lnTo>
                <a:lnTo>
                  <a:pt x="384" y="784"/>
                </a:lnTo>
                <a:lnTo>
                  <a:pt x="384" y="776"/>
                </a:lnTo>
                <a:lnTo>
                  <a:pt x="392" y="776"/>
                </a:lnTo>
                <a:lnTo>
                  <a:pt x="392" y="768"/>
                </a:lnTo>
                <a:lnTo>
                  <a:pt x="400" y="760"/>
                </a:lnTo>
                <a:lnTo>
                  <a:pt x="400" y="752"/>
                </a:lnTo>
                <a:lnTo>
                  <a:pt x="408" y="752"/>
                </a:lnTo>
                <a:lnTo>
                  <a:pt x="408" y="744"/>
                </a:lnTo>
                <a:lnTo>
                  <a:pt x="416" y="736"/>
                </a:lnTo>
                <a:lnTo>
                  <a:pt x="416" y="728"/>
                </a:lnTo>
                <a:lnTo>
                  <a:pt x="424" y="728"/>
                </a:lnTo>
                <a:lnTo>
                  <a:pt x="424" y="720"/>
                </a:lnTo>
                <a:lnTo>
                  <a:pt x="432" y="720"/>
                </a:lnTo>
                <a:lnTo>
                  <a:pt x="432" y="712"/>
                </a:lnTo>
                <a:lnTo>
                  <a:pt x="440" y="704"/>
                </a:lnTo>
                <a:lnTo>
                  <a:pt x="440" y="696"/>
                </a:lnTo>
                <a:lnTo>
                  <a:pt x="448" y="696"/>
                </a:lnTo>
                <a:lnTo>
                  <a:pt x="448" y="688"/>
                </a:lnTo>
                <a:lnTo>
                  <a:pt x="456" y="688"/>
                </a:lnTo>
                <a:lnTo>
                  <a:pt x="456" y="680"/>
                </a:lnTo>
                <a:lnTo>
                  <a:pt x="464" y="680"/>
                </a:lnTo>
                <a:lnTo>
                  <a:pt x="464" y="672"/>
                </a:lnTo>
                <a:lnTo>
                  <a:pt x="464" y="664"/>
                </a:lnTo>
                <a:lnTo>
                  <a:pt x="472" y="664"/>
                </a:lnTo>
                <a:lnTo>
                  <a:pt x="472" y="656"/>
                </a:lnTo>
                <a:lnTo>
                  <a:pt x="480" y="656"/>
                </a:lnTo>
                <a:lnTo>
                  <a:pt x="480" y="648"/>
                </a:lnTo>
                <a:lnTo>
                  <a:pt x="488" y="648"/>
                </a:lnTo>
                <a:lnTo>
                  <a:pt x="488" y="640"/>
                </a:lnTo>
                <a:lnTo>
                  <a:pt x="496" y="640"/>
                </a:lnTo>
                <a:lnTo>
                  <a:pt x="496" y="632"/>
                </a:lnTo>
                <a:lnTo>
                  <a:pt x="504" y="624"/>
                </a:lnTo>
                <a:lnTo>
                  <a:pt x="512" y="616"/>
                </a:lnTo>
                <a:lnTo>
                  <a:pt x="512" y="608"/>
                </a:lnTo>
                <a:lnTo>
                  <a:pt x="520" y="608"/>
                </a:lnTo>
                <a:lnTo>
                  <a:pt x="520" y="600"/>
                </a:lnTo>
                <a:lnTo>
                  <a:pt x="528" y="600"/>
                </a:lnTo>
                <a:lnTo>
                  <a:pt x="528" y="592"/>
                </a:lnTo>
                <a:lnTo>
                  <a:pt x="536" y="592"/>
                </a:lnTo>
                <a:lnTo>
                  <a:pt x="536" y="584"/>
                </a:lnTo>
                <a:lnTo>
                  <a:pt x="544" y="584"/>
                </a:lnTo>
                <a:lnTo>
                  <a:pt x="544" y="576"/>
                </a:lnTo>
                <a:lnTo>
                  <a:pt x="552" y="576"/>
                </a:lnTo>
                <a:lnTo>
                  <a:pt x="552" y="568"/>
                </a:lnTo>
                <a:lnTo>
                  <a:pt x="560" y="560"/>
                </a:lnTo>
                <a:lnTo>
                  <a:pt x="568" y="560"/>
                </a:lnTo>
                <a:lnTo>
                  <a:pt x="568" y="552"/>
                </a:lnTo>
                <a:lnTo>
                  <a:pt x="576" y="544"/>
                </a:lnTo>
                <a:lnTo>
                  <a:pt x="584" y="536"/>
                </a:lnTo>
                <a:lnTo>
                  <a:pt x="592" y="528"/>
                </a:lnTo>
                <a:lnTo>
                  <a:pt x="592" y="520"/>
                </a:lnTo>
                <a:lnTo>
                  <a:pt x="600" y="520"/>
                </a:lnTo>
                <a:lnTo>
                  <a:pt x="608" y="512"/>
                </a:lnTo>
                <a:lnTo>
                  <a:pt x="608" y="504"/>
                </a:lnTo>
                <a:lnTo>
                  <a:pt x="616" y="504"/>
                </a:lnTo>
                <a:lnTo>
                  <a:pt x="624" y="496"/>
                </a:lnTo>
                <a:lnTo>
                  <a:pt x="632" y="488"/>
                </a:lnTo>
                <a:lnTo>
                  <a:pt x="640" y="488"/>
                </a:lnTo>
                <a:lnTo>
                  <a:pt x="640" y="480"/>
                </a:lnTo>
                <a:lnTo>
                  <a:pt x="648" y="472"/>
                </a:lnTo>
                <a:lnTo>
                  <a:pt x="656" y="472"/>
                </a:lnTo>
                <a:lnTo>
                  <a:pt x="656" y="464"/>
                </a:lnTo>
                <a:lnTo>
                  <a:pt x="664" y="464"/>
                </a:lnTo>
                <a:lnTo>
                  <a:pt x="664" y="456"/>
                </a:lnTo>
                <a:lnTo>
                  <a:pt x="672" y="456"/>
                </a:lnTo>
                <a:lnTo>
                  <a:pt x="672" y="448"/>
                </a:lnTo>
                <a:lnTo>
                  <a:pt x="680" y="448"/>
                </a:lnTo>
                <a:lnTo>
                  <a:pt x="680" y="440"/>
                </a:lnTo>
                <a:lnTo>
                  <a:pt x="688" y="440"/>
                </a:lnTo>
                <a:lnTo>
                  <a:pt x="688" y="432"/>
                </a:lnTo>
                <a:lnTo>
                  <a:pt x="696" y="432"/>
                </a:lnTo>
                <a:lnTo>
                  <a:pt x="696" y="424"/>
                </a:lnTo>
                <a:lnTo>
                  <a:pt x="704" y="424"/>
                </a:lnTo>
                <a:lnTo>
                  <a:pt x="712" y="416"/>
                </a:lnTo>
                <a:lnTo>
                  <a:pt x="720" y="408"/>
                </a:lnTo>
                <a:lnTo>
                  <a:pt x="728" y="408"/>
                </a:lnTo>
                <a:lnTo>
                  <a:pt x="728" y="400"/>
                </a:lnTo>
                <a:lnTo>
                  <a:pt x="736" y="400"/>
                </a:lnTo>
                <a:lnTo>
                  <a:pt x="736" y="392"/>
                </a:lnTo>
                <a:lnTo>
                  <a:pt x="744" y="392"/>
                </a:lnTo>
                <a:lnTo>
                  <a:pt x="744" y="384"/>
                </a:lnTo>
                <a:lnTo>
                  <a:pt x="752" y="384"/>
                </a:lnTo>
                <a:lnTo>
                  <a:pt x="752" y="376"/>
                </a:lnTo>
                <a:lnTo>
                  <a:pt x="760" y="376"/>
                </a:lnTo>
                <a:lnTo>
                  <a:pt x="768" y="376"/>
                </a:lnTo>
                <a:lnTo>
                  <a:pt x="768" y="368"/>
                </a:lnTo>
                <a:lnTo>
                  <a:pt x="776" y="368"/>
                </a:lnTo>
                <a:lnTo>
                  <a:pt x="776" y="360"/>
                </a:lnTo>
                <a:lnTo>
                  <a:pt x="784" y="360"/>
                </a:lnTo>
                <a:lnTo>
                  <a:pt x="784" y="352"/>
                </a:lnTo>
                <a:lnTo>
                  <a:pt x="792" y="352"/>
                </a:lnTo>
                <a:lnTo>
                  <a:pt x="800" y="352"/>
                </a:lnTo>
                <a:lnTo>
                  <a:pt x="800" y="344"/>
                </a:lnTo>
                <a:lnTo>
                  <a:pt x="808" y="344"/>
                </a:lnTo>
                <a:lnTo>
                  <a:pt x="808" y="336"/>
                </a:lnTo>
                <a:lnTo>
                  <a:pt x="816" y="336"/>
                </a:lnTo>
                <a:lnTo>
                  <a:pt x="816" y="328"/>
                </a:lnTo>
                <a:lnTo>
                  <a:pt x="824" y="328"/>
                </a:lnTo>
                <a:lnTo>
                  <a:pt x="832" y="328"/>
                </a:lnTo>
                <a:lnTo>
                  <a:pt x="832" y="320"/>
                </a:lnTo>
                <a:lnTo>
                  <a:pt x="840" y="320"/>
                </a:lnTo>
                <a:lnTo>
                  <a:pt x="840" y="312"/>
                </a:lnTo>
                <a:lnTo>
                  <a:pt x="848" y="312"/>
                </a:lnTo>
                <a:lnTo>
                  <a:pt x="848" y="304"/>
                </a:lnTo>
                <a:lnTo>
                  <a:pt x="856" y="304"/>
                </a:lnTo>
                <a:lnTo>
                  <a:pt x="864" y="304"/>
                </a:lnTo>
                <a:lnTo>
                  <a:pt x="864" y="296"/>
                </a:lnTo>
                <a:lnTo>
                  <a:pt x="872" y="296"/>
                </a:lnTo>
                <a:lnTo>
                  <a:pt x="872" y="288"/>
                </a:lnTo>
                <a:lnTo>
                  <a:pt x="880" y="288"/>
                </a:lnTo>
                <a:lnTo>
                  <a:pt x="888" y="280"/>
                </a:lnTo>
                <a:lnTo>
                  <a:pt x="896" y="280"/>
                </a:lnTo>
                <a:lnTo>
                  <a:pt x="896" y="272"/>
                </a:lnTo>
                <a:lnTo>
                  <a:pt x="904" y="272"/>
                </a:lnTo>
                <a:lnTo>
                  <a:pt x="912" y="264"/>
                </a:lnTo>
                <a:lnTo>
                  <a:pt x="920" y="264"/>
                </a:lnTo>
                <a:lnTo>
                  <a:pt x="920" y="256"/>
                </a:lnTo>
                <a:lnTo>
                  <a:pt x="928" y="256"/>
                </a:lnTo>
                <a:lnTo>
                  <a:pt x="928" y="248"/>
                </a:lnTo>
                <a:lnTo>
                  <a:pt x="936" y="248"/>
                </a:lnTo>
                <a:lnTo>
                  <a:pt x="944" y="248"/>
                </a:lnTo>
                <a:lnTo>
                  <a:pt x="944" y="240"/>
                </a:lnTo>
                <a:lnTo>
                  <a:pt x="952" y="240"/>
                </a:lnTo>
                <a:lnTo>
                  <a:pt x="960" y="232"/>
                </a:lnTo>
                <a:lnTo>
                  <a:pt x="968" y="232"/>
                </a:lnTo>
                <a:lnTo>
                  <a:pt x="968" y="224"/>
                </a:lnTo>
                <a:lnTo>
                  <a:pt x="976" y="224"/>
                </a:lnTo>
                <a:lnTo>
                  <a:pt x="984" y="224"/>
                </a:lnTo>
                <a:lnTo>
                  <a:pt x="984" y="216"/>
                </a:lnTo>
                <a:lnTo>
                  <a:pt x="992" y="216"/>
                </a:lnTo>
                <a:lnTo>
                  <a:pt x="992" y="208"/>
                </a:lnTo>
                <a:lnTo>
                  <a:pt x="1000" y="208"/>
                </a:lnTo>
                <a:lnTo>
                  <a:pt x="1008" y="208"/>
                </a:lnTo>
                <a:lnTo>
                  <a:pt x="1008" y="200"/>
                </a:lnTo>
                <a:lnTo>
                  <a:pt x="1016" y="200"/>
                </a:lnTo>
                <a:lnTo>
                  <a:pt x="1024" y="192"/>
                </a:lnTo>
                <a:lnTo>
                  <a:pt x="1032" y="192"/>
                </a:lnTo>
                <a:lnTo>
                  <a:pt x="1032" y="184"/>
                </a:lnTo>
                <a:lnTo>
                  <a:pt x="1040" y="184"/>
                </a:lnTo>
                <a:lnTo>
                  <a:pt x="1048" y="184"/>
                </a:lnTo>
                <a:lnTo>
                  <a:pt x="1048" y="176"/>
                </a:lnTo>
                <a:lnTo>
                  <a:pt x="1056" y="176"/>
                </a:lnTo>
                <a:lnTo>
                  <a:pt x="1064" y="176"/>
                </a:lnTo>
                <a:lnTo>
                  <a:pt x="1064" y="168"/>
                </a:lnTo>
                <a:lnTo>
                  <a:pt x="1072" y="168"/>
                </a:lnTo>
                <a:lnTo>
                  <a:pt x="1072" y="160"/>
                </a:lnTo>
                <a:lnTo>
                  <a:pt x="1080" y="160"/>
                </a:lnTo>
                <a:lnTo>
                  <a:pt x="1088" y="160"/>
                </a:lnTo>
                <a:lnTo>
                  <a:pt x="1088" y="152"/>
                </a:lnTo>
                <a:lnTo>
                  <a:pt x="1096" y="152"/>
                </a:lnTo>
                <a:lnTo>
                  <a:pt x="1104" y="152"/>
                </a:lnTo>
                <a:lnTo>
                  <a:pt x="1104" y="144"/>
                </a:lnTo>
                <a:lnTo>
                  <a:pt x="1112" y="144"/>
                </a:lnTo>
                <a:lnTo>
                  <a:pt x="1120" y="144"/>
                </a:lnTo>
                <a:lnTo>
                  <a:pt x="1120" y="136"/>
                </a:lnTo>
                <a:lnTo>
                  <a:pt x="1128" y="136"/>
                </a:lnTo>
                <a:lnTo>
                  <a:pt x="1136" y="128"/>
                </a:lnTo>
                <a:lnTo>
                  <a:pt x="1144" y="128"/>
                </a:lnTo>
                <a:lnTo>
                  <a:pt x="1144" y="120"/>
                </a:lnTo>
                <a:lnTo>
                  <a:pt x="1152" y="120"/>
                </a:lnTo>
                <a:lnTo>
                  <a:pt x="1160" y="120"/>
                </a:lnTo>
                <a:lnTo>
                  <a:pt x="1160" y="112"/>
                </a:lnTo>
                <a:lnTo>
                  <a:pt x="1168" y="112"/>
                </a:lnTo>
                <a:lnTo>
                  <a:pt x="1176" y="112"/>
                </a:lnTo>
                <a:lnTo>
                  <a:pt x="1176" y="104"/>
                </a:lnTo>
                <a:lnTo>
                  <a:pt x="1184" y="104"/>
                </a:lnTo>
                <a:lnTo>
                  <a:pt x="1192" y="104"/>
                </a:lnTo>
                <a:lnTo>
                  <a:pt x="1192" y="96"/>
                </a:lnTo>
                <a:lnTo>
                  <a:pt x="1200" y="96"/>
                </a:lnTo>
                <a:lnTo>
                  <a:pt x="1208" y="96"/>
                </a:lnTo>
                <a:lnTo>
                  <a:pt x="1208" y="88"/>
                </a:lnTo>
                <a:lnTo>
                  <a:pt x="1216" y="88"/>
                </a:lnTo>
                <a:lnTo>
                  <a:pt x="1224" y="88"/>
                </a:lnTo>
                <a:lnTo>
                  <a:pt x="1224" y="80"/>
                </a:lnTo>
                <a:lnTo>
                  <a:pt x="1232" y="80"/>
                </a:lnTo>
                <a:lnTo>
                  <a:pt x="1240" y="80"/>
                </a:lnTo>
                <a:lnTo>
                  <a:pt x="1240" y="72"/>
                </a:lnTo>
                <a:lnTo>
                  <a:pt x="1248" y="72"/>
                </a:lnTo>
                <a:lnTo>
                  <a:pt x="1256" y="72"/>
                </a:lnTo>
                <a:lnTo>
                  <a:pt x="1256" y="64"/>
                </a:lnTo>
                <a:lnTo>
                  <a:pt x="1264" y="64"/>
                </a:lnTo>
                <a:lnTo>
                  <a:pt x="1272" y="64"/>
                </a:lnTo>
                <a:lnTo>
                  <a:pt x="1272" y="56"/>
                </a:lnTo>
                <a:lnTo>
                  <a:pt x="1280" y="56"/>
                </a:lnTo>
                <a:lnTo>
                  <a:pt x="1288" y="56"/>
                </a:lnTo>
                <a:lnTo>
                  <a:pt x="1288" y="48"/>
                </a:lnTo>
                <a:lnTo>
                  <a:pt x="1296" y="48"/>
                </a:lnTo>
                <a:lnTo>
                  <a:pt x="1304" y="48"/>
                </a:lnTo>
                <a:lnTo>
                  <a:pt x="1304" y="40"/>
                </a:lnTo>
                <a:lnTo>
                  <a:pt x="1312" y="40"/>
                </a:lnTo>
                <a:lnTo>
                  <a:pt x="1320" y="40"/>
                </a:lnTo>
                <a:lnTo>
                  <a:pt x="1320" y="32"/>
                </a:lnTo>
                <a:lnTo>
                  <a:pt x="1328" y="32"/>
                </a:lnTo>
                <a:lnTo>
                  <a:pt x="1336" y="32"/>
                </a:lnTo>
                <a:lnTo>
                  <a:pt x="1336" y="24"/>
                </a:lnTo>
                <a:lnTo>
                  <a:pt x="1344" y="24"/>
                </a:lnTo>
                <a:lnTo>
                  <a:pt x="1352" y="24"/>
                </a:lnTo>
                <a:lnTo>
                  <a:pt x="1352" y="16"/>
                </a:lnTo>
                <a:lnTo>
                  <a:pt x="1360" y="16"/>
                </a:lnTo>
                <a:lnTo>
                  <a:pt x="1368" y="16"/>
                </a:lnTo>
                <a:lnTo>
                  <a:pt x="1368" y="8"/>
                </a:lnTo>
                <a:lnTo>
                  <a:pt x="1376" y="8"/>
                </a:lnTo>
                <a:lnTo>
                  <a:pt x="1384" y="8"/>
                </a:lnTo>
                <a:lnTo>
                  <a:pt x="1392" y="0"/>
                </a:lnTo>
              </a:path>
            </a:pathLst>
          </a:custGeom>
          <a:noFill/>
          <a:ln w="28575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78" name="Freeform 6"/>
          <p:cNvSpPr>
            <a:spLocks/>
          </p:cNvSpPr>
          <p:nvPr/>
        </p:nvSpPr>
        <p:spPr bwMode="auto">
          <a:xfrm>
            <a:off x="1270000" y="2130425"/>
            <a:ext cx="2247900" cy="3644900"/>
          </a:xfrm>
          <a:custGeom>
            <a:avLst/>
            <a:gdLst/>
            <a:ahLst/>
            <a:cxnLst>
              <a:cxn ang="0">
                <a:pos x="8" y="2160"/>
              </a:cxn>
              <a:cxn ang="0">
                <a:pos x="16" y="2016"/>
              </a:cxn>
              <a:cxn ang="0">
                <a:pos x="24" y="1904"/>
              </a:cxn>
              <a:cxn ang="0">
                <a:pos x="32" y="1808"/>
              </a:cxn>
              <a:cxn ang="0">
                <a:pos x="40" y="1728"/>
              </a:cxn>
              <a:cxn ang="0">
                <a:pos x="48" y="1664"/>
              </a:cxn>
              <a:cxn ang="0">
                <a:pos x="56" y="1600"/>
              </a:cxn>
              <a:cxn ang="0">
                <a:pos x="64" y="1544"/>
              </a:cxn>
              <a:cxn ang="0">
                <a:pos x="72" y="1496"/>
              </a:cxn>
              <a:cxn ang="0">
                <a:pos x="80" y="1448"/>
              </a:cxn>
              <a:cxn ang="0">
                <a:pos x="96" y="1400"/>
              </a:cxn>
              <a:cxn ang="0">
                <a:pos x="104" y="1352"/>
              </a:cxn>
              <a:cxn ang="0">
                <a:pos x="112" y="1312"/>
              </a:cxn>
              <a:cxn ang="0">
                <a:pos x="128" y="1272"/>
              </a:cxn>
              <a:cxn ang="0">
                <a:pos x="136" y="1232"/>
              </a:cxn>
              <a:cxn ang="0">
                <a:pos x="152" y="1184"/>
              </a:cxn>
              <a:cxn ang="0">
                <a:pos x="160" y="1144"/>
              </a:cxn>
              <a:cxn ang="0">
                <a:pos x="176" y="1112"/>
              </a:cxn>
              <a:cxn ang="0">
                <a:pos x="192" y="1064"/>
              </a:cxn>
              <a:cxn ang="0">
                <a:pos x="208" y="1024"/>
              </a:cxn>
              <a:cxn ang="0">
                <a:pos x="224" y="984"/>
              </a:cxn>
              <a:cxn ang="0">
                <a:pos x="240" y="936"/>
              </a:cxn>
              <a:cxn ang="0">
                <a:pos x="264" y="904"/>
              </a:cxn>
              <a:cxn ang="0">
                <a:pos x="288" y="864"/>
              </a:cxn>
              <a:cxn ang="0">
                <a:pos x="304" y="832"/>
              </a:cxn>
              <a:cxn ang="0">
                <a:pos x="328" y="792"/>
              </a:cxn>
              <a:cxn ang="0">
                <a:pos x="352" y="752"/>
              </a:cxn>
              <a:cxn ang="0">
                <a:pos x="376" y="720"/>
              </a:cxn>
              <a:cxn ang="0">
                <a:pos x="392" y="688"/>
              </a:cxn>
              <a:cxn ang="0">
                <a:pos x="424" y="656"/>
              </a:cxn>
              <a:cxn ang="0">
                <a:pos x="448" y="616"/>
              </a:cxn>
              <a:cxn ang="0">
                <a:pos x="472" y="592"/>
              </a:cxn>
              <a:cxn ang="0">
                <a:pos x="504" y="560"/>
              </a:cxn>
              <a:cxn ang="0">
                <a:pos x="544" y="520"/>
              </a:cxn>
              <a:cxn ang="0">
                <a:pos x="576" y="488"/>
              </a:cxn>
              <a:cxn ang="0">
                <a:pos x="600" y="464"/>
              </a:cxn>
              <a:cxn ang="0">
                <a:pos x="624" y="440"/>
              </a:cxn>
              <a:cxn ang="0">
                <a:pos x="656" y="424"/>
              </a:cxn>
              <a:cxn ang="0">
                <a:pos x="680" y="400"/>
              </a:cxn>
              <a:cxn ang="0">
                <a:pos x="712" y="376"/>
              </a:cxn>
              <a:cxn ang="0">
                <a:pos x="744" y="352"/>
              </a:cxn>
              <a:cxn ang="0">
                <a:pos x="776" y="328"/>
              </a:cxn>
              <a:cxn ang="0">
                <a:pos x="808" y="312"/>
              </a:cxn>
              <a:cxn ang="0">
                <a:pos x="832" y="288"/>
              </a:cxn>
              <a:cxn ang="0">
                <a:pos x="864" y="272"/>
              </a:cxn>
              <a:cxn ang="0">
                <a:pos x="896" y="256"/>
              </a:cxn>
              <a:cxn ang="0">
                <a:pos x="920" y="232"/>
              </a:cxn>
              <a:cxn ang="0">
                <a:pos x="952" y="216"/>
              </a:cxn>
              <a:cxn ang="0">
                <a:pos x="984" y="200"/>
              </a:cxn>
              <a:cxn ang="0">
                <a:pos x="1016" y="176"/>
              </a:cxn>
              <a:cxn ang="0">
                <a:pos x="1048" y="160"/>
              </a:cxn>
              <a:cxn ang="0">
                <a:pos x="1080" y="144"/>
              </a:cxn>
              <a:cxn ang="0">
                <a:pos x="1112" y="128"/>
              </a:cxn>
              <a:cxn ang="0">
                <a:pos x="1144" y="112"/>
              </a:cxn>
              <a:cxn ang="0">
                <a:pos x="1184" y="96"/>
              </a:cxn>
              <a:cxn ang="0">
                <a:pos x="1216" y="80"/>
              </a:cxn>
              <a:cxn ang="0">
                <a:pos x="1248" y="64"/>
              </a:cxn>
              <a:cxn ang="0">
                <a:pos x="1288" y="56"/>
              </a:cxn>
              <a:cxn ang="0">
                <a:pos x="1320" y="40"/>
              </a:cxn>
              <a:cxn ang="0">
                <a:pos x="1352" y="24"/>
              </a:cxn>
              <a:cxn ang="0">
                <a:pos x="1392" y="8"/>
              </a:cxn>
            </a:cxnLst>
            <a:rect l="0" t="0" r="r" b="b"/>
            <a:pathLst>
              <a:path w="1416" h="2296">
                <a:moveTo>
                  <a:pt x="0" y="2296"/>
                </a:moveTo>
                <a:lnTo>
                  <a:pt x="0" y="2272"/>
                </a:lnTo>
                <a:lnTo>
                  <a:pt x="0" y="2240"/>
                </a:lnTo>
                <a:lnTo>
                  <a:pt x="0" y="2216"/>
                </a:lnTo>
                <a:lnTo>
                  <a:pt x="8" y="2184"/>
                </a:lnTo>
                <a:lnTo>
                  <a:pt x="8" y="2160"/>
                </a:lnTo>
                <a:lnTo>
                  <a:pt x="8" y="2128"/>
                </a:lnTo>
                <a:lnTo>
                  <a:pt x="8" y="2104"/>
                </a:lnTo>
                <a:lnTo>
                  <a:pt x="8" y="2080"/>
                </a:lnTo>
                <a:lnTo>
                  <a:pt x="8" y="2064"/>
                </a:lnTo>
                <a:lnTo>
                  <a:pt x="16" y="2040"/>
                </a:lnTo>
                <a:lnTo>
                  <a:pt x="16" y="2016"/>
                </a:lnTo>
                <a:lnTo>
                  <a:pt x="16" y="2000"/>
                </a:lnTo>
                <a:lnTo>
                  <a:pt x="16" y="1976"/>
                </a:lnTo>
                <a:lnTo>
                  <a:pt x="16" y="1960"/>
                </a:lnTo>
                <a:lnTo>
                  <a:pt x="24" y="1944"/>
                </a:lnTo>
                <a:lnTo>
                  <a:pt x="24" y="1920"/>
                </a:lnTo>
                <a:lnTo>
                  <a:pt x="24" y="1904"/>
                </a:lnTo>
                <a:lnTo>
                  <a:pt x="24" y="1888"/>
                </a:lnTo>
                <a:lnTo>
                  <a:pt x="24" y="1872"/>
                </a:lnTo>
                <a:lnTo>
                  <a:pt x="24" y="1856"/>
                </a:lnTo>
                <a:lnTo>
                  <a:pt x="32" y="1840"/>
                </a:lnTo>
                <a:lnTo>
                  <a:pt x="32" y="1824"/>
                </a:lnTo>
                <a:lnTo>
                  <a:pt x="32" y="1808"/>
                </a:lnTo>
                <a:lnTo>
                  <a:pt x="32" y="1800"/>
                </a:lnTo>
                <a:lnTo>
                  <a:pt x="32" y="1784"/>
                </a:lnTo>
                <a:lnTo>
                  <a:pt x="40" y="1768"/>
                </a:lnTo>
                <a:lnTo>
                  <a:pt x="40" y="1760"/>
                </a:lnTo>
                <a:lnTo>
                  <a:pt x="40" y="1744"/>
                </a:lnTo>
                <a:lnTo>
                  <a:pt x="40" y="1728"/>
                </a:lnTo>
                <a:lnTo>
                  <a:pt x="40" y="1720"/>
                </a:lnTo>
                <a:lnTo>
                  <a:pt x="40" y="1704"/>
                </a:lnTo>
                <a:lnTo>
                  <a:pt x="48" y="1696"/>
                </a:lnTo>
                <a:lnTo>
                  <a:pt x="48" y="1688"/>
                </a:lnTo>
                <a:lnTo>
                  <a:pt x="48" y="1672"/>
                </a:lnTo>
                <a:lnTo>
                  <a:pt x="48" y="1664"/>
                </a:lnTo>
                <a:lnTo>
                  <a:pt x="48" y="1648"/>
                </a:lnTo>
                <a:lnTo>
                  <a:pt x="56" y="1640"/>
                </a:lnTo>
                <a:lnTo>
                  <a:pt x="56" y="1632"/>
                </a:lnTo>
                <a:lnTo>
                  <a:pt x="56" y="1616"/>
                </a:lnTo>
                <a:lnTo>
                  <a:pt x="56" y="1608"/>
                </a:lnTo>
                <a:lnTo>
                  <a:pt x="56" y="1600"/>
                </a:lnTo>
                <a:lnTo>
                  <a:pt x="56" y="1592"/>
                </a:lnTo>
                <a:lnTo>
                  <a:pt x="64" y="1584"/>
                </a:lnTo>
                <a:lnTo>
                  <a:pt x="64" y="1568"/>
                </a:lnTo>
                <a:lnTo>
                  <a:pt x="64" y="1560"/>
                </a:lnTo>
                <a:lnTo>
                  <a:pt x="64" y="1552"/>
                </a:lnTo>
                <a:lnTo>
                  <a:pt x="64" y="1544"/>
                </a:lnTo>
                <a:lnTo>
                  <a:pt x="64" y="1536"/>
                </a:lnTo>
                <a:lnTo>
                  <a:pt x="72" y="1528"/>
                </a:lnTo>
                <a:lnTo>
                  <a:pt x="72" y="1520"/>
                </a:lnTo>
                <a:lnTo>
                  <a:pt x="72" y="1512"/>
                </a:lnTo>
                <a:lnTo>
                  <a:pt x="72" y="1504"/>
                </a:lnTo>
                <a:lnTo>
                  <a:pt x="72" y="1496"/>
                </a:lnTo>
                <a:lnTo>
                  <a:pt x="80" y="1488"/>
                </a:lnTo>
                <a:lnTo>
                  <a:pt x="80" y="1480"/>
                </a:lnTo>
                <a:lnTo>
                  <a:pt x="80" y="1472"/>
                </a:lnTo>
                <a:lnTo>
                  <a:pt x="80" y="1464"/>
                </a:lnTo>
                <a:lnTo>
                  <a:pt x="80" y="1456"/>
                </a:lnTo>
                <a:lnTo>
                  <a:pt x="80" y="1448"/>
                </a:lnTo>
                <a:lnTo>
                  <a:pt x="88" y="1440"/>
                </a:lnTo>
                <a:lnTo>
                  <a:pt x="88" y="1432"/>
                </a:lnTo>
                <a:lnTo>
                  <a:pt x="88" y="1424"/>
                </a:lnTo>
                <a:lnTo>
                  <a:pt x="88" y="1416"/>
                </a:lnTo>
                <a:lnTo>
                  <a:pt x="88" y="1408"/>
                </a:lnTo>
                <a:lnTo>
                  <a:pt x="96" y="1400"/>
                </a:lnTo>
                <a:lnTo>
                  <a:pt x="96" y="1392"/>
                </a:lnTo>
                <a:lnTo>
                  <a:pt x="96" y="1384"/>
                </a:lnTo>
                <a:lnTo>
                  <a:pt x="96" y="1376"/>
                </a:lnTo>
                <a:lnTo>
                  <a:pt x="96" y="1368"/>
                </a:lnTo>
                <a:lnTo>
                  <a:pt x="104" y="1360"/>
                </a:lnTo>
                <a:lnTo>
                  <a:pt x="104" y="1352"/>
                </a:lnTo>
                <a:lnTo>
                  <a:pt x="104" y="1344"/>
                </a:lnTo>
                <a:lnTo>
                  <a:pt x="104" y="1336"/>
                </a:lnTo>
                <a:lnTo>
                  <a:pt x="112" y="1336"/>
                </a:lnTo>
                <a:lnTo>
                  <a:pt x="112" y="1328"/>
                </a:lnTo>
                <a:lnTo>
                  <a:pt x="112" y="1320"/>
                </a:lnTo>
                <a:lnTo>
                  <a:pt x="112" y="1312"/>
                </a:lnTo>
                <a:lnTo>
                  <a:pt x="112" y="1304"/>
                </a:lnTo>
                <a:lnTo>
                  <a:pt x="120" y="1296"/>
                </a:lnTo>
                <a:lnTo>
                  <a:pt x="120" y="1288"/>
                </a:lnTo>
                <a:lnTo>
                  <a:pt x="120" y="1280"/>
                </a:lnTo>
                <a:lnTo>
                  <a:pt x="120" y="1272"/>
                </a:lnTo>
                <a:lnTo>
                  <a:pt x="128" y="1272"/>
                </a:lnTo>
                <a:lnTo>
                  <a:pt x="128" y="1264"/>
                </a:lnTo>
                <a:lnTo>
                  <a:pt x="128" y="1256"/>
                </a:lnTo>
                <a:lnTo>
                  <a:pt x="128" y="1248"/>
                </a:lnTo>
                <a:lnTo>
                  <a:pt x="128" y="1240"/>
                </a:lnTo>
                <a:lnTo>
                  <a:pt x="136" y="1240"/>
                </a:lnTo>
                <a:lnTo>
                  <a:pt x="136" y="1232"/>
                </a:lnTo>
                <a:lnTo>
                  <a:pt x="136" y="1224"/>
                </a:lnTo>
                <a:lnTo>
                  <a:pt x="136" y="1216"/>
                </a:lnTo>
                <a:lnTo>
                  <a:pt x="144" y="1208"/>
                </a:lnTo>
                <a:lnTo>
                  <a:pt x="144" y="1200"/>
                </a:lnTo>
                <a:lnTo>
                  <a:pt x="144" y="1192"/>
                </a:lnTo>
                <a:lnTo>
                  <a:pt x="152" y="1184"/>
                </a:lnTo>
                <a:lnTo>
                  <a:pt x="152" y="1176"/>
                </a:lnTo>
                <a:lnTo>
                  <a:pt x="152" y="1168"/>
                </a:lnTo>
                <a:lnTo>
                  <a:pt x="152" y="1160"/>
                </a:lnTo>
                <a:lnTo>
                  <a:pt x="160" y="1160"/>
                </a:lnTo>
                <a:lnTo>
                  <a:pt x="160" y="1152"/>
                </a:lnTo>
                <a:lnTo>
                  <a:pt x="160" y="1144"/>
                </a:lnTo>
                <a:lnTo>
                  <a:pt x="160" y="1136"/>
                </a:lnTo>
                <a:lnTo>
                  <a:pt x="168" y="1136"/>
                </a:lnTo>
                <a:lnTo>
                  <a:pt x="168" y="1128"/>
                </a:lnTo>
                <a:lnTo>
                  <a:pt x="168" y="1120"/>
                </a:lnTo>
                <a:lnTo>
                  <a:pt x="168" y="1112"/>
                </a:lnTo>
                <a:lnTo>
                  <a:pt x="176" y="1112"/>
                </a:lnTo>
                <a:lnTo>
                  <a:pt x="176" y="1104"/>
                </a:lnTo>
                <a:lnTo>
                  <a:pt x="176" y="1096"/>
                </a:lnTo>
                <a:lnTo>
                  <a:pt x="184" y="1088"/>
                </a:lnTo>
                <a:lnTo>
                  <a:pt x="184" y="1080"/>
                </a:lnTo>
                <a:lnTo>
                  <a:pt x="184" y="1072"/>
                </a:lnTo>
                <a:lnTo>
                  <a:pt x="192" y="1064"/>
                </a:lnTo>
                <a:lnTo>
                  <a:pt x="192" y="1056"/>
                </a:lnTo>
                <a:lnTo>
                  <a:pt x="192" y="1048"/>
                </a:lnTo>
                <a:lnTo>
                  <a:pt x="200" y="1048"/>
                </a:lnTo>
                <a:lnTo>
                  <a:pt x="200" y="1040"/>
                </a:lnTo>
                <a:lnTo>
                  <a:pt x="200" y="1032"/>
                </a:lnTo>
                <a:lnTo>
                  <a:pt x="208" y="1024"/>
                </a:lnTo>
                <a:lnTo>
                  <a:pt x="208" y="1016"/>
                </a:lnTo>
                <a:lnTo>
                  <a:pt x="216" y="1008"/>
                </a:lnTo>
                <a:lnTo>
                  <a:pt x="216" y="1000"/>
                </a:lnTo>
                <a:lnTo>
                  <a:pt x="216" y="992"/>
                </a:lnTo>
                <a:lnTo>
                  <a:pt x="224" y="992"/>
                </a:lnTo>
                <a:lnTo>
                  <a:pt x="224" y="984"/>
                </a:lnTo>
                <a:lnTo>
                  <a:pt x="224" y="976"/>
                </a:lnTo>
                <a:lnTo>
                  <a:pt x="232" y="968"/>
                </a:lnTo>
                <a:lnTo>
                  <a:pt x="232" y="960"/>
                </a:lnTo>
                <a:lnTo>
                  <a:pt x="240" y="952"/>
                </a:lnTo>
                <a:lnTo>
                  <a:pt x="240" y="944"/>
                </a:lnTo>
                <a:lnTo>
                  <a:pt x="240" y="936"/>
                </a:lnTo>
                <a:lnTo>
                  <a:pt x="248" y="936"/>
                </a:lnTo>
                <a:lnTo>
                  <a:pt x="248" y="928"/>
                </a:lnTo>
                <a:lnTo>
                  <a:pt x="256" y="920"/>
                </a:lnTo>
                <a:lnTo>
                  <a:pt x="256" y="912"/>
                </a:lnTo>
                <a:lnTo>
                  <a:pt x="256" y="904"/>
                </a:lnTo>
                <a:lnTo>
                  <a:pt x="264" y="904"/>
                </a:lnTo>
                <a:lnTo>
                  <a:pt x="264" y="896"/>
                </a:lnTo>
                <a:lnTo>
                  <a:pt x="272" y="888"/>
                </a:lnTo>
                <a:lnTo>
                  <a:pt x="272" y="880"/>
                </a:lnTo>
                <a:lnTo>
                  <a:pt x="280" y="872"/>
                </a:lnTo>
                <a:lnTo>
                  <a:pt x="280" y="864"/>
                </a:lnTo>
                <a:lnTo>
                  <a:pt x="288" y="864"/>
                </a:lnTo>
                <a:lnTo>
                  <a:pt x="288" y="856"/>
                </a:lnTo>
                <a:lnTo>
                  <a:pt x="288" y="848"/>
                </a:lnTo>
                <a:lnTo>
                  <a:pt x="296" y="848"/>
                </a:lnTo>
                <a:lnTo>
                  <a:pt x="296" y="840"/>
                </a:lnTo>
                <a:lnTo>
                  <a:pt x="296" y="832"/>
                </a:lnTo>
                <a:lnTo>
                  <a:pt x="304" y="832"/>
                </a:lnTo>
                <a:lnTo>
                  <a:pt x="304" y="824"/>
                </a:lnTo>
                <a:lnTo>
                  <a:pt x="312" y="816"/>
                </a:lnTo>
                <a:lnTo>
                  <a:pt x="312" y="808"/>
                </a:lnTo>
                <a:lnTo>
                  <a:pt x="320" y="800"/>
                </a:lnTo>
                <a:lnTo>
                  <a:pt x="320" y="792"/>
                </a:lnTo>
                <a:lnTo>
                  <a:pt x="328" y="792"/>
                </a:lnTo>
                <a:lnTo>
                  <a:pt x="328" y="784"/>
                </a:lnTo>
                <a:lnTo>
                  <a:pt x="336" y="776"/>
                </a:lnTo>
                <a:lnTo>
                  <a:pt x="336" y="768"/>
                </a:lnTo>
                <a:lnTo>
                  <a:pt x="344" y="768"/>
                </a:lnTo>
                <a:lnTo>
                  <a:pt x="344" y="760"/>
                </a:lnTo>
                <a:lnTo>
                  <a:pt x="352" y="752"/>
                </a:lnTo>
                <a:lnTo>
                  <a:pt x="352" y="744"/>
                </a:lnTo>
                <a:lnTo>
                  <a:pt x="360" y="744"/>
                </a:lnTo>
                <a:lnTo>
                  <a:pt x="360" y="736"/>
                </a:lnTo>
                <a:lnTo>
                  <a:pt x="368" y="728"/>
                </a:lnTo>
                <a:lnTo>
                  <a:pt x="368" y="720"/>
                </a:lnTo>
                <a:lnTo>
                  <a:pt x="376" y="720"/>
                </a:lnTo>
                <a:lnTo>
                  <a:pt x="376" y="712"/>
                </a:lnTo>
                <a:lnTo>
                  <a:pt x="384" y="712"/>
                </a:lnTo>
                <a:lnTo>
                  <a:pt x="384" y="704"/>
                </a:lnTo>
                <a:lnTo>
                  <a:pt x="384" y="696"/>
                </a:lnTo>
                <a:lnTo>
                  <a:pt x="392" y="696"/>
                </a:lnTo>
                <a:lnTo>
                  <a:pt x="392" y="688"/>
                </a:lnTo>
                <a:lnTo>
                  <a:pt x="400" y="688"/>
                </a:lnTo>
                <a:lnTo>
                  <a:pt x="400" y="680"/>
                </a:lnTo>
                <a:lnTo>
                  <a:pt x="408" y="672"/>
                </a:lnTo>
                <a:lnTo>
                  <a:pt x="416" y="664"/>
                </a:lnTo>
                <a:lnTo>
                  <a:pt x="416" y="656"/>
                </a:lnTo>
                <a:lnTo>
                  <a:pt x="424" y="656"/>
                </a:lnTo>
                <a:lnTo>
                  <a:pt x="424" y="648"/>
                </a:lnTo>
                <a:lnTo>
                  <a:pt x="432" y="648"/>
                </a:lnTo>
                <a:lnTo>
                  <a:pt x="432" y="640"/>
                </a:lnTo>
                <a:lnTo>
                  <a:pt x="440" y="632"/>
                </a:lnTo>
                <a:lnTo>
                  <a:pt x="448" y="624"/>
                </a:lnTo>
                <a:lnTo>
                  <a:pt x="448" y="616"/>
                </a:lnTo>
                <a:lnTo>
                  <a:pt x="456" y="616"/>
                </a:lnTo>
                <a:lnTo>
                  <a:pt x="456" y="608"/>
                </a:lnTo>
                <a:lnTo>
                  <a:pt x="464" y="608"/>
                </a:lnTo>
                <a:lnTo>
                  <a:pt x="464" y="600"/>
                </a:lnTo>
                <a:lnTo>
                  <a:pt x="472" y="600"/>
                </a:lnTo>
                <a:lnTo>
                  <a:pt x="472" y="592"/>
                </a:lnTo>
                <a:lnTo>
                  <a:pt x="480" y="592"/>
                </a:lnTo>
                <a:lnTo>
                  <a:pt x="480" y="584"/>
                </a:lnTo>
                <a:lnTo>
                  <a:pt x="488" y="584"/>
                </a:lnTo>
                <a:lnTo>
                  <a:pt x="488" y="576"/>
                </a:lnTo>
                <a:lnTo>
                  <a:pt x="496" y="568"/>
                </a:lnTo>
                <a:lnTo>
                  <a:pt x="504" y="560"/>
                </a:lnTo>
                <a:lnTo>
                  <a:pt x="512" y="552"/>
                </a:lnTo>
                <a:lnTo>
                  <a:pt x="520" y="544"/>
                </a:lnTo>
                <a:lnTo>
                  <a:pt x="520" y="536"/>
                </a:lnTo>
                <a:lnTo>
                  <a:pt x="528" y="536"/>
                </a:lnTo>
                <a:lnTo>
                  <a:pt x="536" y="528"/>
                </a:lnTo>
                <a:lnTo>
                  <a:pt x="544" y="520"/>
                </a:lnTo>
                <a:lnTo>
                  <a:pt x="544" y="512"/>
                </a:lnTo>
                <a:lnTo>
                  <a:pt x="552" y="512"/>
                </a:lnTo>
                <a:lnTo>
                  <a:pt x="560" y="504"/>
                </a:lnTo>
                <a:lnTo>
                  <a:pt x="568" y="496"/>
                </a:lnTo>
                <a:lnTo>
                  <a:pt x="576" y="496"/>
                </a:lnTo>
                <a:lnTo>
                  <a:pt x="576" y="488"/>
                </a:lnTo>
                <a:lnTo>
                  <a:pt x="584" y="488"/>
                </a:lnTo>
                <a:lnTo>
                  <a:pt x="584" y="480"/>
                </a:lnTo>
                <a:lnTo>
                  <a:pt x="592" y="480"/>
                </a:lnTo>
                <a:lnTo>
                  <a:pt x="592" y="472"/>
                </a:lnTo>
                <a:lnTo>
                  <a:pt x="600" y="472"/>
                </a:lnTo>
                <a:lnTo>
                  <a:pt x="600" y="464"/>
                </a:lnTo>
                <a:lnTo>
                  <a:pt x="608" y="464"/>
                </a:lnTo>
                <a:lnTo>
                  <a:pt x="608" y="456"/>
                </a:lnTo>
                <a:lnTo>
                  <a:pt x="616" y="456"/>
                </a:lnTo>
                <a:lnTo>
                  <a:pt x="616" y="448"/>
                </a:lnTo>
                <a:lnTo>
                  <a:pt x="624" y="448"/>
                </a:lnTo>
                <a:lnTo>
                  <a:pt x="624" y="440"/>
                </a:lnTo>
                <a:lnTo>
                  <a:pt x="632" y="440"/>
                </a:lnTo>
                <a:lnTo>
                  <a:pt x="632" y="432"/>
                </a:lnTo>
                <a:lnTo>
                  <a:pt x="640" y="432"/>
                </a:lnTo>
                <a:lnTo>
                  <a:pt x="648" y="432"/>
                </a:lnTo>
                <a:lnTo>
                  <a:pt x="648" y="424"/>
                </a:lnTo>
                <a:lnTo>
                  <a:pt x="656" y="424"/>
                </a:lnTo>
                <a:lnTo>
                  <a:pt x="656" y="416"/>
                </a:lnTo>
                <a:lnTo>
                  <a:pt x="664" y="416"/>
                </a:lnTo>
                <a:lnTo>
                  <a:pt x="664" y="408"/>
                </a:lnTo>
                <a:lnTo>
                  <a:pt x="672" y="408"/>
                </a:lnTo>
                <a:lnTo>
                  <a:pt x="672" y="400"/>
                </a:lnTo>
                <a:lnTo>
                  <a:pt x="680" y="400"/>
                </a:lnTo>
                <a:lnTo>
                  <a:pt x="688" y="392"/>
                </a:lnTo>
                <a:lnTo>
                  <a:pt x="696" y="392"/>
                </a:lnTo>
                <a:lnTo>
                  <a:pt x="696" y="384"/>
                </a:lnTo>
                <a:lnTo>
                  <a:pt x="704" y="384"/>
                </a:lnTo>
                <a:lnTo>
                  <a:pt x="704" y="376"/>
                </a:lnTo>
                <a:lnTo>
                  <a:pt x="712" y="376"/>
                </a:lnTo>
                <a:lnTo>
                  <a:pt x="720" y="368"/>
                </a:lnTo>
                <a:lnTo>
                  <a:pt x="728" y="368"/>
                </a:lnTo>
                <a:lnTo>
                  <a:pt x="728" y="360"/>
                </a:lnTo>
                <a:lnTo>
                  <a:pt x="736" y="360"/>
                </a:lnTo>
                <a:lnTo>
                  <a:pt x="736" y="352"/>
                </a:lnTo>
                <a:lnTo>
                  <a:pt x="744" y="352"/>
                </a:lnTo>
                <a:lnTo>
                  <a:pt x="752" y="344"/>
                </a:lnTo>
                <a:lnTo>
                  <a:pt x="760" y="344"/>
                </a:lnTo>
                <a:lnTo>
                  <a:pt x="760" y="336"/>
                </a:lnTo>
                <a:lnTo>
                  <a:pt x="768" y="336"/>
                </a:lnTo>
                <a:lnTo>
                  <a:pt x="768" y="328"/>
                </a:lnTo>
                <a:lnTo>
                  <a:pt x="776" y="328"/>
                </a:lnTo>
                <a:lnTo>
                  <a:pt x="784" y="328"/>
                </a:lnTo>
                <a:lnTo>
                  <a:pt x="784" y="320"/>
                </a:lnTo>
                <a:lnTo>
                  <a:pt x="792" y="320"/>
                </a:lnTo>
                <a:lnTo>
                  <a:pt x="792" y="312"/>
                </a:lnTo>
                <a:lnTo>
                  <a:pt x="800" y="312"/>
                </a:lnTo>
                <a:lnTo>
                  <a:pt x="808" y="312"/>
                </a:lnTo>
                <a:lnTo>
                  <a:pt x="808" y="304"/>
                </a:lnTo>
                <a:lnTo>
                  <a:pt x="816" y="304"/>
                </a:lnTo>
                <a:lnTo>
                  <a:pt x="816" y="296"/>
                </a:lnTo>
                <a:lnTo>
                  <a:pt x="824" y="296"/>
                </a:lnTo>
                <a:lnTo>
                  <a:pt x="832" y="296"/>
                </a:lnTo>
                <a:lnTo>
                  <a:pt x="832" y="288"/>
                </a:lnTo>
                <a:lnTo>
                  <a:pt x="840" y="288"/>
                </a:lnTo>
                <a:lnTo>
                  <a:pt x="840" y="280"/>
                </a:lnTo>
                <a:lnTo>
                  <a:pt x="848" y="280"/>
                </a:lnTo>
                <a:lnTo>
                  <a:pt x="856" y="280"/>
                </a:lnTo>
                <a:lnTo>
                  <a:pt x="856" y="272"/>
                </a:lnTo>
                <a:lnTo>
                  <a:pt x="864" y="272"/>
                </a:lnTo>
                <a:lnTo>
                  <a:pt x="864" y="264"/>
                </a:lnTo>
                <a:lnTo>
                  <a:pt x="872" y="264"/>
                </a:lnTo>
                <a:lnTo>
                  <a:pt x="880" y="264"/>
                </a:lnTo>
                <a:lnTo>
                  <a:pt x="880" y="256"/>
                </a:lnTo>
                <a:lnTo>
                  <a:pt x="888" y="256"/>
                </a:lnTo>
                <a:lnTo>
                  <a:pt x="896" y="256"/>
                </a:lnTo>
                <a:lnTo>
                  <a:pt x="896" y="248"/>
                </a:lnTo>
                <a:lnTo>
                  <a:pt x="904" y="248"/>
                </a:lnTo>
                <a:lnTo>
                  <a:pt x="904" y="240"/>
                </a:lnTo>
                <a:lnTo>
                  <a:pt x="912" y="240"/>
                </a:lnTo>
                <a:lnTo>
                  <a:pt x="920" y="240"/>
                </a:lnTo>
                <a:lnTo>
                  <a:pt x="920" y="232"/>
                </a:lnTo>
                <a:lnTo>
                  <a:pt x="928" y="232"/>
                </a:lnTo>
                <a:lnTo>
                  <a:pt x="936" y="232"/>
                </a:lnTo>
                <a:lnTo>
                  <a:pt x="936" y="224"/>
                </a:lnTo>
                <a:lnTo>
                  <a:pt x="944" y="224"/>
                </a:lnTo>
                <a:lnTo>
                  <a:pt x="944" y="216"/>
                </a:lnTo>
                <a:lnTo>
                  <a:pt x="952" y="216"/>
                </a:lnTo>
                <a:lnTo>
                  <a:pt x="960" y="216"/>
                </a:lnTo>
                <a:lnTo>
                  <a:pt x="960" y="208"/>
                </a:lnTo>
                <a:lnTo>
                  <a:pt x="968" y="208"/>
                </a:lnTo>
                <a:lnTo>
                  <a:pt x="976" y="208"/>
                </a:lnTo>
                <a:lnTo>
                  <a:pt x="976" y="200"/>
                </a:lnTo>
                <a:lnTo>
                  <a:pt x="984" y="200"/>
                </a:lnTo>
                <a:lnTo>
                  <a:pt x="992" y="200"/>
                </a:lnTo>
                <a:lnTo>
                  <a:pt x="992" y="192"/>
                </a:lnTo>
                <a:lnTo>
                  <a:pt x="1000" y="192"/>
                </a:lnTo>
                <a:lnTo>
                  <a:pt x="1008" y="184"/>
                </a:lnTo>
                <a:lnTo>
                  <a:pt x="1016" y="184"/>
                </a:lnTo>
                <a:lnTo>
                  <a:pt x="1016" y="176"/>
                </a:lnTo>
                <a:lnTo>
                  <a:pt x="1024" y="176"/>
                </a:lnTo>
                <a:lnTo>
                  <a:pt x="1032" y="176"/>
                </a:lnTo>
                <a:lnTo>
                  <a:pt x="1032" y="168"/>
                </a:lnTo>
                <a:lnTo>
                  <a:pt x="1040" y="168"/>
                </a:lnTo>
                <a:lnTo>
                  <a:pt x="1048" y="168"/>
                </a:lnTo>
                <a:lnTo>
                  <a:pt x="1048" y="160"/>
                </a:lnTo>
                <a:lnTo>
                  <a:pt x="1056" y="160"/>
                </a:lnTo>
                <a:lnTo>
                  <a:pt x="1064" y="160"/>
                </a:lnTo>
                <a:lnTo>
                  <a:pt x="1064" y="152"/>
                </a:lnTo>
                <a:lnTo>
                  <a:pt x="1072" y="152"/>
                </a:lnTo>
                <a:lnTo>
                  <a:pt x="1080" y="152"/>
                </a:lnTo>
                <a:lnTo>
                  <a:pt x="1080" y="144"/>
                </a:lnTo>
                <a:lnTo>
                  <a:pt x="1088" y="144"/>
                </a:lnTo>
                <a:lnTo>
                  <a:pt x="1096" y="144"/>
                </a:lnTo>
                <a:lnTo>
                  <a:pt x="1096" y="136"/>
                </a:lnTo>
                <a:lnTo>
                  <a:pt x="1104" y="136"/>
                </a:lnTo>
                <a:lnTo>
                  <a:pt x="1112" y="136"/>
                </a:lnTo>
                <a:lnTo>
                  <a:pt x="1112" y="128"/>
                </a:lnTo>
                <a:lnTo>
                  <a:pt x="1120" y="128"/>
                </a:lnTo>
                <a:lnTo>
                  <a:pt x="1128" y="128"/>
                </a:lnTo>
                <a:lnTo>
                  <a:pt x="1128" y="120"/>
                </a:lnTo>
                <a:lnTo>
                  <a:pt x="1136" y="120"/>
                </a:lnTo>
                <a:lnTo>
                  <a:pt x="1144" y="120"/>
                </a:lnTo>
                <a:lnTo>
                  <a:pt x="1144" y="112"/>
                </a:lnTo>
                <a:lnTo>
                  <a:pt x="1152" y="112"/>
                </a:lnTo>
                <a:lnTo>
                  <a:pt x="1160" y="112"/>
                </a:lnTo>
                <a:lnTo>
                  <a:pt x="1160" y="104"/>
                </a:lnTo>
                <a:lnTo>
                  <a:pt x="1168" y="104"/>
                </a:lnTo>
                <a:lnTo>
                  <a:pt x="1176" y="104"/>
                </a:lnTo>
                <a:lnTo>
                  <a:pt x="1184" y="96"/>
                </a:lnTo>
                <a:lnTo>
                  <a:pt x="1192" y="96"/>
                </a:lnTo>
                <a:lnTo>
                  <a:pt x="1200" y="96"/>
                </a:lnTo>
                <a:lnTo>
                  <a:pt x="1200" y="88"/>
                </a:lnTo>
                <a:lnTo>
                  <a:pt x="1208" y="88"/>
                </a:lnTo>
                <a:lnTo>
                  <a:pt x="1216" y="88"/>
                </a:lnTo>
                <a:lnTo>
                  <a:pt x="1216" y="80"/>
                </a:lnTo>
                <a:lnTo>
                  <a:pt x="1224" y="80"/>
                </a:lnTo>
                <a:lnTo>
                  <a:pt x="1232" y="80"/>
                </a:lnTo>
                <a:lnTo>
                  <a:pt x="1232" y="72"/>
                </a:lnTo>
                <a:lnTo>
                  <a:pt x="1240" y="72"/>
                </a:lnTo>
                <a:lnTo>
                  <a:pt x="1248" y="72"/>
                </a:lnTo>
                <a:lnTo>
                  <a:pt x="1248" y="64"/>
                </a:lnTo>
                <a:lnTo>
                  <a:pt x="1256" y="64"/>
                </a:lnTo>
                <a:lnTo>
                  <a:pt x="1264" y="64"/>
                </a:lnTo>
                <a:lnTo>
                  <a:pt x="1272" y="64"/>
                </a:lnTo>
                <a:lnTo>
                  <a:pt x="1272" y="56"/>
                </a:lnTo>
                <a:lnTo>
                  <a:pt x="1280" y="56"/>
                </a:lnTo>
                <a:lnTo>
                  <a:pt x="1288" y="56"/>
                </a:lnTo>
                <a:lnTo>
                  <a:pt x="1288" y="48"/>
                </a:lnTo>
                <a:lnTo>
                  <a:pt x="1296" y="48"/>
                </a:lnTo>
                <a:lnTo>
                  <a:pt x="1304" y="48"/>
                </a:lnTo>
                <a:lnTo>
                  <a:pt x="1304" y="40"/>
                </a:lnTo>
                <a:lnTo>
                  <a:pt x="1312" y="40"/>
                </a:lnTo>
                <a:lnTo>
                  <a:pt x="1320" y="40"/>
                </a:lnTo>
                <a:lnTo>
                  <a:pt x="1328" y="40"/>
                </a:lnTo>
                <a:lnTo>
                  <a:pt x="1328" y="32"/>
                </a:lnTo>
                <a:lnTo>
                  <a:pt x="1336" y="32"/>
                </a:lnTo>
                <a:lnTo>
                  <a:pt x="1344" y="32"/>
                </a:lnTo>
                <a:lnTo>
                  <a:pt x="1344" y="24"/>
                </a:lnTo>
                <a:lnTo>
                  <a:pt x="1352" y="24"/>
                </a:lnTo>
                <a:lnTo>
                  <a:pt x="1360" y="24"/>
                </a:lnTo>
                <a:lnTo>
                  <a:pt x="1368" y="16"/>
                </a:lnTo>
                <a:lnTo>
                  <a:pt x="1376" y="16"/>
                </a:lnTo>
                <a:lnTo>
                  <a:pt x="1384" y="16"/>
                </a:lnTo>
                <a:lnTo>
                  <a:pt x="1384" y="8"/>
                </a:lnTo>
                <a:lnTo>
                  <a:pt x="1392" y="8"/>
                </a:lnTo>
                <a:lnTo>
                  <a:pt x="1400" y="8"/>
                </a:lnTo>
                <a:lnTo>
                  <a:pt x="1408" y="8"/>
                </a:lnTo>
                <a:lnTo>
                  <a:pt x="1408" y="0"/>
                </a:lnTo>
                <a:lnTo>
                  <a:pt x="1416" y="0"/>
                </a:lnTo>
              </a:path>
            </a:pathLst>
          </a:custGeom>
          <a:noFill/>
          <a:ln w="28575" cmpd="sng">
            <a:solidFill>
              <a:srgbClr val="0000D4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879" name="Freeform 7"/>
          <p:cNvSpPr>
            <a:spLocks/>
          </p:cNvSpPr>
          <p:nvPr/>
        </p:nvSpPr>
        <p:spPr bwMode="auto">
          <a:xfrm>
            <a:off x="1231900" y="3184525"/>
            <a:ext cx="2286000" cy="2590800"/>
          </a:xfrm>
          <a:custGeom>
            <a:avLst/>
            <a:gdLst/>
            <a:ahLst/>
            <a:cxnLst>
              <a:cxn ang="0">
                <a:pos x="8" y="880"/>
              </a:cxn>
              <a:cxn ang="0">
                <a:pos x="16" y="752"/>
              </a:cxn>
              <a:cxn ang="0">
                <a:pos x="16" y="680"/>
              </a:cxn>
              <a:cxn ang="0">
                <a:pos x="24" y="632"/>
              </a:cxn>
              <a:cxn ang="0">
                <a:pos x="32" y="592"/>
              </a:cxn>
              <a:cxn ang="0">
                <a:pos x="48" y="552"/>
              </a:cxn>
              <a:cxn ang="0">
                <a:pos x="56" y="520"/>
              </a:cxn>
              <a:cxn ang="0">
                <a:pos x="72" y="488"/>
              </a:cxn>
              <a:cxn ang="0">
                <a:pos x="80" y="456"/>
              </a:cxn>
              <a:cxn ang="0">
                <a:pos x="96" y="432"/>
              </a:cxn>
              <a:cxn ang="0">
                <a:pos x="112" y="408"/>
              </a:cxn>
              <a:cxn ang="0">
                <a:pos x="136" y="384"/>
              </a:cxn>
              <a:cxn ang="0">
                <a:pos x="160" y="344"/>
              </a:cxn>
              <a:cxn ang="0">
                <a:pos x="192" y="320"/>
              </a:cxn>
              <a:cxn ang="0">
                <a:pos x="216" y="304"/>
              </a:cxn>
              <a:cxn ang="0">
                <a:pos x="240" y="288"/>
              </a:cxn>
              <a:cxn ang="0">
                <a:pos x="272" y="272"/>
              </a:cxn>
              <a:cxn ang="0">
                <a:pos x="296" y="248"/>
              </a:cxn>
              <a:cxn ang="0">
                <a:pos x="328" y="240"/>
              </a:cxn>
              <a:cxn ang="0">
                <a:pos x="352" y="224"/>
              </a:cxn>
              <a:cxn ang="0">
                <a:pos x="384" y="216"/>
              </a:cxn>
              <a:cxn ang="0">
                <a:pos x="408" y="200"/>
              </a:cxn>
              <a:cxn ang="0">
                <a:pos x="440" y="192"/>
              </a:cxn>
              <a:cxn ang="0">
                <a:pos x="472" y="176"/>
              </a:cxn>
              <a:cxn ang="0">
                <a:pos x="512" y="168"/>
              </a:cxn>
              <a:cxn ang="0">
                <a:pos x="544" y="160"/>
              </a:cxn>
              <a:cxn ang="0">
                <a:pos x="568" y="144"/>
              </a:cxn>
              <a:cxn ang="0">
                <a:pos x="600" y="136"/>
              </a:cxn>
              <a:cxn ang="0">
                <a:pos x="632" y="128"/>
              </a:cxn>
              <a:cxn ang="0">
                <a:pos x="664" y="120"/>
              </a:cxn>
              <a:cxn ang="0">
                <a:pos x="696" y="112"/>
              </a:cxn>
              <a:cxn ang="0">
                <a:pos x="736" y="112"/>
              </a:cxn>
              <a:cxn ang="0">
                <a:pos x="768" y="104"/>
              </a:cxn>
              <a:cxn ang="0">
                <a:pos x="808" y="96"/>
              </a:cxn>
              <a:cxn ang="0">
                <a:pos x="848" y="88"/>
              </a:cxn>
              <a:cxn ang="0">
                <a:pos x="880" y="80"/>
              </a:cxn>
              <a:cxn ang="0">
                <a:pos x="912" y="72"/>
              </a:cxn>
              <a:cxn ang="0">
                <a:pos x="944" y="64"/>
              </a:cxn>
              <a:cxn ang="0">
                <a:pos x="984" y="64"/>
              </a:cxn>
              <a:cxn ang="0">
                <a:pos x="1016" y="56"/>
              </a:cxn>
              <a:cxn ang="0">
                <a:pos x="1048" y="48"/>
              </a:cxn>
              <a:cxn ang="0">
                <a:pos x="1088" y="48"/>
              </a:cxn>
              <a:cxn ang="0">
                <a:pos x="1120" y="40"/>
              </a:cxn>
              <a:cxn ang="0">
                <a:pos x="1152" y="32"/>
              </a:cxn>
              <a:cxn ang="0">
                <a:pos x="1192" y="32"/>
              </a:cxn>
              <a:cxn ang="0">
                <a:pos x="1224" y="24"/>
              </a:cxn>
              <a:cxn ang="0">
                <a:pos x="1264" y="24"/>
              </a:cxn>
              <a:cxn ang="0">
                <a:pos x="1296" y="16"/>
              </a:cxn>
              <a:cxn ang="0">
                <a:pos x="1336" y="16"/>
              </a:cxn>
              <a:cxn ang="0">
                <a:pos x="1368" y="8"/>
              </a:cxn>
              <a:cxn ang="0">
                <a:pos x="1408" y="8"/>
              </a:cxn>
              <a:cxn ang="0">
                <a:pos x="1440" y="0"/>
              </a:cxn>
            </a:cxnLst>
            <a:rect l="0" t="0" r="r" b="b"/>
            <a:pathLst>
              <a:path w="1440" h="1632">
                <a:moveTo>
                  <a:pt x="0" y="1632"/>
                </a:moveTo>
                <a:lnTo>
                  <a:pt x="0" y="1104"/>
                </a:lnTo>
                <a:lnTo>
                  <a:pt x="0" y="992"/>
                </a:lnTo>
                <a:lnTo>
                  <a:pt x="0" y="928"/>
                </a:lnTo>
                <a:lnTo>
                  <a:pt x="8" y="880"/>
                </a:lnTo>
                <a:lnTo>
                  <a:pt x="8" y="848"/>
                </a:lnTo>
                <a:lnTo>
                  <a:pt x="8" y="816"/>
                </a:lnTo>
                <a:lnTo>
                  <a:pt x="8" y="792"/>
                </a:lnTo>
                <a:lnTo>
                  <a:pt x="8" y="776"/>
                </a:lnTo>
                <a:lnTo>
                  <a:pt x="16" y="752"/>
                </a:lnTo>
                <a:lnTo>
                  <a:pt x="16" y="736"/>
                </a:lnTo>
                <a:lnTo>
                  <a:pt x="16" y="720"/>
                </a:lnTo>
                <a:lnTo>
                  <a:pt x="16" y="704"/>
                </a:lnTo>
                <a:lnTo>
                  <a:pt x="16" y="696"/>
                </a:lnTo>
                <a:lnTo>
                  <a:pt x="16" y="680"/>
                </a:lnTo>
                <a:lnTo>
                  <a:pt x="24" y="672"/>
                </a:lnTo>
                <a:lnTo>
                  <a:pt x="24" y="664"/>
                </a:lnTo>
                <a:lnTo>
                  <a:pt x="24" y="648"/>
                </a:lnTo>
                <a:lnTo>
                  <a:pt x="24" y="640"/>
                </a:lnTo>
                <a:lnTo>
                  <a:pt x="24" y="632"/>
                </a:lnTo>
                <a:lnTo>
                  <a:pt x="32" y="624"/>
                </a:lnTo>
                <a:lnTo>
                  <a:pt x="32" y="616"/>
                </a:lnTo>
                <a:lnTo>
                  <a:pt x="32" y="608"/>
                </a:lnTo>
                <a:lnTo>
                  <a:pt x="32" y="600"/>
                </a:lnTo>
                <a:lnTo>
                  <a:pt x="32" y="592"/>
                </a:lnTo>
                <a:lnTo>
                  <a:pt x="40" y="584"/>
                </a:lnTo>
                <a:lnTo>
                  <a:pt x="40" y="576"/>
                </a:lnTo>
                <a:lnTo>
                  <a:pt x="40" y="568"/>
                </a:lnTo>
                <a:lnTo>
                  <a:pt x="40" y="560"/>
                </a:lnTo>
                <a:lnTo>
                  <a:pt x="48" y="552"/>
                </a:lnTo>
                <a:lnTo>
                  <a:pt x="48" y="544"/>
                </a:lnTo>
                <a:lnTo>
                  <a:pt x="48" y="536"/>
                </a:lnTo>
                <a:lnTo>
                  <a:pt x="48" y="528"/>
                </a:lnTo>
                <a:lnTo>
                  <a:pt x="56" y="528"/>
                </a:lnTo>
                <a:lnTo>
                  <a:pt x="56" y="520"/>
                </a:lnTo>
                <a:lnTo>
                  <a:pt x="56" y="512"/>
                </a:lnTo>
                <a:lnTo>
                  <a:pt x="64" y="504"/>
                </a:lnTo>
                <a:lnTo>
                  <a:pt x="64" y="496"/>
                </a:lnTo>
                <a:lnTo>
                  <a:pt x="64" y="488"/>
                </a:lnTo>
                <a:lnTo>
                  <a:pt x="72" y="488"/>
                </a:lnTo>
                <a:lnTo>
                  <a:pt x="72" y="480"/>
                </a:lnTo>
                <a:lnTo>
                  <a:pt x="72" y="472"/>
                </a:lnTo>
                <a:lnTo>
                  <a:pt x="80" y="472"/>
                </a:lnTo>
                <a:lnTo>
                  <a:pt x="80" y="464"/>
                </a:lnTo>
                <a:lnTo>
                  <a:pt x="80" y="456"/>
                </a:lnTo>
                <a:lnTo>
                  <a:pt x="88" y="456"/>
                </a:lnTo>
                <a:lnTo>
                  <a:pt x="88" y="448"/>
                </a:lnTo>
                <a:lnTo>
                  <a:pt x="88" y="440"/>
                </a:lnTo>
                <a:lnTo>
                  <a:pt x="96" y="440"/>
                </a:lnTo>
                <a:lnTo>
                  <a:pt x="96" y="432"/>
                </a:lnTo>
                <a:lnTo>
                  <a:pt x="96" y="424"/>
                </a:lnTo>
                <a:lnTo>
                  <a:pt x="104" y="424"/>
                </a:lnTo>
                <a:lnTo>
                  <a:pt x="104" y="416"/>
                </a:lnTo>
                <a:lnTo>
                  <a:pt x="112" y="416"/>
                </a:lnTo>
                <a:lnTo>
                  <a:pt x="112" y="408"/>
                </a:lnTo>
                <a:lnTo>
                  <a:pt x="120" y="400"/>
                </a:lnTo>
                <a:lnTo>
                  <a:pt x="120" y="392"/>
                </a:lnTo>
                <a:lnTo>
                  <a:pt x="128" y="392"/>
                </a:lnTo>
                <a:lnTo>
                  <a:pt x="128" y="384"/>
                </a:lnTo>
                <a:lnTo>
                  <a:pt x="136" y="384"/>
                </a:lnTo>
                <a:lnTo>
                  <a:pt x="136" y="376"/>
                </a:lnTo>
                <a:lnTo>
                  <a:pt x="144" y="368"/>
                </a:lnTo>
                <a:lnTo>
                  <a:pt x="152" y="360"/>
                </a:lnTo>
                <a:lnTo>
                  <a:pt x="160" y="352"/>
                </a:lnTo>
                <a:lnTo>
                  <a:pt x="160" y="344"/>
                </a:lnTo>
                <a:lnTo>
                  <a:pt x="168" y="344"/>
                </a:lnTo>
                <a:lnTo>
                  <a:pt x="176" y="336"/>
                </a:lnTo>
                <a:lnTo>
                  <a:pt x="184" y="328"/>
                </a:lnTo>
                <a:lnTo>
                  <a:pt x="192" y="328"/>
                </a:lnTo>
                <a:lnTo>
                  <a:pt x="192" y="320"/>
                </a:lnTo>
                <a:lnTo>
                  <a:pt x="200" y="320"/>
                </a:lnTo>
                <a:lnTo>
                  <a:pt x="200" y="312"/>
                </a:lnTo>
                <a:lnTo>
                  <a:pt x="208" y="312"/>
                </a:lnTo>
                <a:lnTo>
                  <a:pt x="208" y="304"/>
                </a:lnTo>
                <a:lnTo>
                  <a:pt x="216" y="304"/>
                </a:lnTo>
                <a:lnTo>
                  <a:pt x="224" y="304"/>
                </a:lnTo>
                <a:lnTo>
                  <a:pt x="224" y="296"/>
                </a:lnTo>
                <a:lnTo>
                  <a:pt x="232" y="296"/>
                </a:lnTo>
                <a:lnTo>
                  <a:pt x="232" y="288"/>
                </a:lnTo>
                <a:lnTo>
                  <a:pt x="240" y="288"/>
                </a:lnTo>
                <a:lnTo>
                  <a:pt x="248" y="280"/>
                </a:lnTo>
                <a:lnTo>
                  <a:pt x="256" y="280"/>
                </a:lnTo>
                <a:lnTo>
                  <a:pt x="256" y="272"/>
                </a:lnTo>
                <a:lnTo>
                  <a:pt x="264" y="272"/>
                </a:lnTo>
                <a:lnTo>
                  <a:pt x="272" y="272"/>
                </a:lnTo>
                <a:lnTo>
                  <a:pt x="272" y="264"/>
                </a:lnTo>
                <a:lnTo>
                  <a:pt x="280" y="264"/>
                </a:lnTo>
                <a:lnTo>
                  <a:pt x="288" y="256"/>
                </a:lnTo>
                <a:lnTo>
                  <a:pt x="296" y="256"/>
                </a:lnTo>
                <a:lnTo>
                  <a:pt x="296" y="248"/>
                </a:lnTo>
                <a:lnTo>
                  <a:pt x="304" y="248"/>
                </a:lnTo>
                <a:lnTo>
                  <a:pt x="312" y="248"/>
                </a:lnTo>
                <a:lnTo>
                  <a:pt x="312" y="240"/>
                </a:lnTo>
                <a:lnTo>
                  <a:pt x="320" y="240"/>
                </a:lnTo>
                <a:lnTo>
                  <a:pt x="328" y="240"/>
                </a:lnTo>
                <a:lnTo>
                  <a:pt x="328" y="232"/>
                </a:lnTo>
                <a:lnTo>
                  <a:pt x="336" y="232"/>
                </a:lnTo>
                <a:lnTo>
                  <a:pt x="344" y="232"/>
                </a:lnTo>
                <a:lnTo>
                  <a:pt x="344" y="224"/>
                </a:lnTo>
                <a:lnTo>
                  <a:pt x="352" y="224"/>
                </a:lnTo>
                <a:lnTo>
                  <a:pt x="360" y="224"/>
                </a:lnTo>
                <a:lnTo>
                  <a:pt x="368" y="224"/>
                </a:lnTo>
                <a:lnTo>
                  <a:pt x="368" y="216"/>
                </a:lnTo>
                <a:lnTo>
                  <a:pt x="376" y="216"/>
                </a:lnTo>
                <a:lnTo>
                  <a:pt x="384" y="216"/>
                </a:lnTo>
                <a:lnTo>
                  <a:pt x="384" y="208"/>
                </a:lnTo>
                <a:lnTo>
                  <a:pt x="392" y="208"/>
                </a:lnTo>
                <a:lnTo>
                  <a:pt x="400" y="208"/>
                </a:lnTo>
                <a:lnTo>
                  <a:pt x="400" y="200"/>
                </a:lnTo>
                <a:lnTo>
                  <a:pt x="408" y="200"/>
                </a:lnTo>
                <a:lnTo>
                  <a:pt x="416" y="200"/>
                </a:lnTo>
                <a:lnTo>
                  <a:pt x="424" y="200"/>
                </a:lnTo>
                <a:lnTo>
                  <a:pt x="424" y="192"/>
                </a:lnTo>
                <a:lnTo>
                  <a:pt x="432" y="192"/>
                </a:lnTo>
                <a:lnTo>
                  <a:pt x="440" y="192"/>
                </a:lnTo>
                <a:lnTo>
                  <a:pt x="448" y="192"/>
                </a:lnTo>
                <a:lnTo>
                  <a:pt x="448" y="184"/>
                </a:lnTo>
                <a:lnTo>
                  <a:pt x="456" y="184"/>
                </a:lnTo>
                <a:lnTo>
                  <a:pt x="464" y="184"/>
                </a:lnTo>
                <a:lnTo>
                  <a:pt x="472" y="176"/>
                </a:lnTo>
                <a:lnTo>
                  <a:pt x="480" y="176"/>
                </a:lnTo>
                <a:lnTo>
                  <a:pt x="488" y="176"/>
                </a:lnTo>
                <a:lnTo>
                  <a:pt x="496" y="168"/>
                </a:lnTo>
                <a:lnTo>
                  <a:pt x="504" y="168"/>
                </a:lnTo>
                <a:lnTo>
                  <a:pt x="512" y="168"/>
                </a:lnTo>
                <a:lnTo>
                  <a:pt x="520" y="168"/>
                </a:lnTo>
                <a:lnTo>
                  <a:pt x="520" y="160"/>
                </a:lnTo>
                <a:lnTo>
                  <a:pt x="528" y="160"/>
                </a:lnTo>
                <a:lnTo>
                  <a:pt x="536" y="160"/>
                </a:lnTo>
                <a:lnTo>
                  <a:pt x="544" y="160"/>
                </a:lnTo>
                <a:lnTo>
                  <a:pt x="544" y="152"/>
                </a:lnTo>
                <a:lnTo>
                  <a:pt x="552" y="152"/>
                </a:lnTo>
                <a:lnTo>
                  <a:pt x="560" y="152"/>
                </a:lnTo>
                <a:lnTo>
                  <a:pt x="568" y="152"/>
                </a:lnTo>
                <a:lnTo>
                  <a:pt x="568" y="144"/>
                </a:lnTo>
                <a:lnTo>
                  <a:pt x="576" y="144"/>
                </a:lnTo>
                <a:lnTo>
                  <a:pt x="584" y="144"/>
                </a:lnTo>
                <a:lnTo>
                  <a:pt x="592" y="144"/>
                </a:lnTo>
                <a:lnTo>
                  <a:pt x="600" y="144"/>
                </a:lnTo>
                <a:lnTo>
                  <a:pt x="600" y="136"/>
                </a:lnTo>
                <a:lnTo>
                  <a:pt x="608" y="136"/>
                </a:lnTo>
                <a:lnTo>
                  <a:pt x="616" y="136"/>
                </a:lnTo>
                <a:lnTo>
                  <a:pt x="624" y="136"/>
                </a:lnTo>
                <a:lnTo>
                  <a:pt x="632" y="136"/>
                </a:lnTo>
                <a:lnTo>
                  <a:pt x="632" y="128"/>
                </a:lnTo>
                <a:lnTo>
                  <a:pt x="640" y="128"/>
                </a:lnTo>
                <a:lnTo>
                  <a:pt x="648" y="128"/>
                </a:lnTo>
                <a:lnTo>
                  <a:pt x="656" y="128"/>
                </a:lnTo>
                <a:lnTo>
                  <a:pt x="664" y="128"/>
                </a:lnTo>
                <a:lnTo>
                  <a:pt x="664" y="120"/>
                </a:lnTo>
                <a:lnTo>
                  <a:pt x="672" y="120"/>
                </a:lnTo>
                <a:lnTo>
                  <a:pt x="680" y="120"/>
                </a:lnTo>
                <a:lnTo>
                  <a:pt x="688" y="120"/>
                </a:lnTo>
                <a:lnTo>
                  <a:pt x="696" y="120"/>
                </a:lnTo>
                <a:lnTo>
                  <a:pt x="696" y="112"/>
                </a:lnTo>
                <a:lnTo>
                  <a:pt x="704" y="112"/>
                </a:lnTo>
                <a:lnTo>
                  <a:pt x="712" y="112"/>
                </a:lnTo>
                <a:lnTo>
                  <a:pt x="720" y="112"/>
                </a:lnTo>
                <a:lnTo>
                  <a:pt x="728" y="112"/>
                </a:lnTo>
                <a:lnTo>
                  <a:pt x="736" y="112"/>
                </a:lnTo>
                <a:lnTo>
                  <a:pt x="736" y="104"/>
                </a:lnTo>
                <a:lnTo>
                  <a:pt x="744" y="104"/>
                </a:lnTo>
                <a:lnTo>
                  <a:pt x="752" y="104"/>
                </a:lnTo>
                <a:lnTo>
                  <a:pt x="760" y="104"/>
                </a:lnTo>
                <a:lnTo>
                  <a:pt x="768" y="104"/>
                </a:lnTo>
                <a:lnTo>
                  <a:pt x="776" y="96"/>
                </a:lnTo>
                <a:lnTo>
                  <a:pt x="784" y="96"/>
                </a:lnTo>
                <a:lnTo>
                  <a:pt x="792" y="96"/>
                </a:lnTo>
                <a:lnTo>
                  <a:pt x="800" y="96"/>
                </a:lnTo>
                <a:lnTo>
                  <a:pt x="808" y="96"/>
                </a:lnTo>
                <a:lnTo>
                  <a:pt x="816" y="88"/>
                </a:lnTo>
                <a:lnTo>
                  <a:pt x="824" y="88"/>
                </a:lnTo>
                <a:lnTo>
                  <a:pt x="832" y="88"/>
                </a:lnTo>
                <a:lnTo>
                  <a:pt x="840" y="88"/>
                </a:lnTo>
                <a:lnTo>
                  <a:pt x="848" y="88"/>
                </a:lnTo>
                <a:lnTo>
                  <a:pt x="856" y="88"/>
                </a:lnTo>
                <a:lnTo>
                  <a:pt x="856" y="80"/>
                </a:lnTo>
                <a:lnTo>
                  <a:pt x="864" y="80"/>
                </a:lnTo>
                <a:lnTo>
                  <a:pt x="872" y="80"/>
                </a:lnTo>
                <a:lnTo>
                  <a:pt x="880" y="80"/>
                </a:lnTo>
                <a:lnTo>
                  <a:pt x="888" y="80"/>
                </a:lnTo>
                <a:lnTo>
                  <a:pt x="896" y="80"/>
                </a:lnTo>
                <a:lnTo>
                  <a:pt x="896" y="72"/>
                </a:lnTo>
                <a:lnTo>
                  <a:pt x="904" y="72"/>
                </a:lnTo>
                <a:lnTo>
                  <a:pt x="912" y="72"/>
                </a:lnTo>
                <a:lnTo>
                  <a:pt x="920" y="72"/>
                </a:lnTo>
                <a:lnTo>
                  <a:pt x="928" y="72"/>
                </a:lnTo>
                <a:lnTo>
                  <a:pt x="936" y="72"/>
                </a:lnTo>
                <a:lnTo>
                  <a:pt x="944" y="72"/>
                </a:lnTo>
                <a:lnTo>
                  <a:pt x="944" y="64"/>
                </a:lnTo>
                <a:lnTo>
                  <a:pt x="952" y="64"/>
                </a:lnTo>
                <a:lnTo>
                  <a:pt x="960" y="64"/>
                </a:lnTo>
                <a:lnTo>
                  <a:pt x="968" y="64"/>
                </a:lnTo>
                <a:lnTo>
                  <a:pt x="976" y="64"/>
                </a:lnTo>
                <a:lnTo>
                  <a:pt x="984" y="64"/>
                </a:lnTo>
                <a:lnTo>
                  <a:pt x="992" y="64"/>
                </a:lnTo>
                <a:lnTo>
                  <a:pt x="992" y="56"/>
                </a:lnTo>
                <a:lnTo>
                  <a:pt x="1000" y="56"/>
                </a:lnTo>
                <a:lnTo>
                  <a:pt x="1008" y="56"/>
                </a:lnTo>
                <a:lnTo>
                  <a:pt x="1016" y="56"/>
                </a:lnTo>
                <a:lnTo>
                  <a:pt x="1024" y="56"/>
                </a:lnTo>
                <a:lnTo>
                  <a:pt x="1032" y="56"/>
                </a:lnTo>
                <a:lnTo>
                  <a:pt x="1040" y="56"/>
                </a:lnTo>
                <a:lnTo>
                  <a:pt x="1040" y="48"/>
                </a:lnTo>
                <a:lnTo>
                  <a:pt x="1048" y="48"/>
                </a:lnTo>
                <a:lnTo>
                  <a:pt x="1056" y="48"/>
                </a:lnTo>
                <a:lnTo>
                  <a:pt x="1064" y="48"/>
                </a:lnTo>
                <a:lnTo>
                  <a:pt x="1072" y="48"/>
                </a:lnTo>
                <a:lnTo>
                  <a:pt x="1080" y="48"/>
                </a:lnTo>
                <a:lnTo>
                  <a:pt x="1088" y="48"/>
                </a:lnTo>
                <a:lnTo>
                  <a:pt x="1096" y="48"/>
                </a:lnTo>
                <a:lnTo>
                  <a:pt x="1096" y="40"/>
                </a:lnTo>
                <a:lnTo>
                  <a:pt x="1104" y="40"/>
                </a:lnTo>
                <a:lnTo>
                  <a:pt x="1112" y="40"/>
                </a:lnTo>
                <a:lnTo>
                  <a:pt x="1120" y="40"/>
                </a:lnTo>
                <a:lnTo>
                  <a:pt x="1128" y="40"/>
                </a:lnTo>
                <a:lnTo>
                  <a:pt x="1136" y="40"/>
                </a:lnTo>
                <a:lnTo>
                  <a:pt x="1144" y="40"/>
                </a:lnTo>
                <a:lnTo>
                  <a:pt x="1152" y="40"/>
                </a:lnTo>
                <a:lnTo>
                  <a:pt x="1152" y="32"/>
                </a:lnTo>
                <a:lnTo>
                  <a:pt x="1160" y="32"/>
                </a:lnTo>
                <a:lnTo>
                  <a:pt x="1168" y="32"/>
                </a:lnTo>
                <a:lnTo>
                  <a:pt x="1176" y="32"/>
                </a:lnTo>
                <a:lnTo>
                  <a:pt x="1184" y="32"/>
                </a:lnTo>
                <a:lnTo>
                  <a:pt x="1192" y="32"/>
                </a:lnTo>
                <a:lnTo>
                  <a:pt x="1200" y="32"/>
                </a:lnTo>
                <a:lnTo>
                  <a:pt x="1208" y="32"/>
                </a:lnTo>
                <a:lnTo>
                  <a:pt x="1208" y="24"/>
                </a:lnTo>
                <a:lnTo>
                  <a:pt x="1216" y="24"/>
                </a:lnTo>
                <a:lnTo>
                  <a:pt x="1224" y="24"/>
                </a:lnTo>
                <a:lnTo>
                  <a:pt x="1232" y="24"/>
                </a:lnTo>
                <a:lnTo>
                  <a:pt x="1240" y="24"/>
                </a:lnTo>
                <a:lnTo>
                  <a:pt x="1248" y="24"/>
                </a:lnTo>
                <a:lnTo>
                  <a:pt x="1256" y="24"/>
                </a:lnTo>
                <a:lnTo>
                  <a:pt x="1264" y="24"/>
                </a:lnTo>
                <a:lnTo>
                  <a:pt x="1272" y="24"/>
                </a:lnTo>
                <a:lnTo>
                  <a:pt x="1272" y="16"/>
                </a:lnTo>
                <a:lnTo>
                  <a:pt x="1280" y="16"/>
                </a:lnTo>
                <a:lnTo>
                  <a:pt x="1288" y="16"/>
                </a:lnTo>
                <a:lnTo>
                  <a:pt x="1296" y="16"/>
                </a:lnTo>
                <a:lnTo>
                  <a:pt x="1304" y="16"/>
                </a:lnTo>
                <a:lnTo>
                  <a:pt x="1312" y="16"/>
                </a:lnTo>
                <a:lnTo>
                  <a:pt x="1320" y="16"/>
                </a:lnTo>
                <a:lnTo>
                  <a:pt x="1328" y="16"/>
                </a:lnTo>
                <a:lnTo>
                  <a:pt x="1336" y="16"/>
                </a:lnTo>
                <a:lnTo>
                  <a:pt x="1336" y="8"/>
                </a:lnTo>
                <a:lnTo>
                  <a:pt x="1344" y="8"/>
                </a:lnTo>
                <a:lnTo>
                  <a:pt x="1352" y="8"/>
                </a:lnTo>
                <a:lnTo>
                  <a:pt x="1360" y="8"/>
                </a:lnTo>
                <a:lnTo>
                  <a:pt x="1368" y="8"/>
                </a:lnTo>
                <a:lnTo>
                  <a:pt x="1376" y="8"/>
                </a:lnTo>
                <a:lnTo>
                  <a:pt x="1384" y="8"/>
                </a:lnTo>
                <a:lnTo>
                  <a:pt x="1392" y="8"/>
                </a:lnTo>
                <a:lnTo>
                  <a:pt x="1400" y="8"/>
                </a:lnTo>
                <a:lnTo>
                  <a:pt x="1408" y="8"/>
                </a:lnTo>
                <a:lnTo>
                  <a:pt x="1408" y="0"/>
                </a:lnTo>
                <a:lnTo>
                  <a:pt x="1416" y="0"/>
                </a:lnTo>
                <a:lnTo>
                  <a:pt x="1424" y="0"/>
                </a:lnTo>
                <a:lnTo>
                  <a:pt x="1432" y="0"/>
                </a:lnTo>
                <a:lnTo>
                  <a:pt x="1440" y="0"/>
                </a:lnTo>
              </a:path>
            </a:pathLst>
          </a:custGeom>
          <a:noFill/>
          <a:ln w="28575" cmpd="sng">
            <a:solidFill>
              <a:srgbClr val="C3050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9894" name="Group 22"/>
          <p:cNvGrpSpPr>
            <a:grpSpLocks/>
          </p:cNvGrpSpPr>
          <p:nvPr/>
        </p:nvGrpSpPr>
        <p:grpSpPr bwMode="auto">
          <a:xfrm>
            <a:off x="1320800" y="2562225"/>
            <a:ext cx="2184400" cy="1373188"/>
            <a:chOff x="832" y="1480"/>
            <a:chExt cx="1376" cy="865"/>
          </a:xfrm>
        </p:grpSpPr>
        <p:sp>
          <p:nvSpPr>
            <p:cNvPr id="79880" name="Line 8"/>
            <p:cNvSpPr>
              <a:spLocks noChangeShapeType="1"/>
            </p:cNvSpPr>
            <p:nvPr/>
          </p:nvSpPr>
          <p:spPr bwMode="auto">
            <a:xfrm>
              <a:off x="832" y="2344"/>
              <a:ext cx="32" cy="1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81" name="Freeform 9"/>
            <p:cNvSpPr>
              <a:spLocks/>
            </p:cNvSpPr>
            <p:nvPr/>
          </p:nvSpPr>
          <p:spPr bwMode="auto">
            <a:xfrm>
              <a:off x="896" y="2344"/>
              <a:ext cx="12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104" y="0"/>
                </a:cxn>
                <a:cxn ang="0">
                  <a:pos x="128" y="0"/>
                </a:cxn>
              </a:cxnLst>
              <a:rect l="0" t="0" r="r" b="b"/>
              <a:pathLst>
                <a:path w="128">
                  <a:moveTo>
                    <a:pt x="0" y="0"/>
                  </a:moveTo>
                  <a:lnTo>
                    <a:pt x="48" y="0"/>
                  </a:lnTo>
                  <a:lnTo>
                    <a:pt x="104" y="0"/>
                  </a:lnTo>
                  <a:lnTo>
                    <a:pt x="128" y="0"/>
                  </a:lnTo>
                </a:path>
              </a:pathLst>
            </a:custGeom>
            <a:noFill/>
            <a:ln w="28575" cmpd="sng">
              <a:solidFill>
                <a:srgbClr val="07601A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82" name="Freeform 10"/>
            <p:cNvSpPr>
              <a:spLocks/>
            </p:cNvSpPr>
            <p:nvPr/>
          </p:nvSpPr>
          <p:spPr bwMode="auto">
            <a:xfrm>
              <a:off x="1088" y="2344"/>
              <a:ext cx="3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0"/>
                </a:cxn>
                <a:cxn ang="0">
                  <a:pos x="32" y="0"/>
                </a:cxn>
              </a:cxnLst>
              <a:rect l="0" t="0" r="r" b="b"/>
              <a:pathLst>
                <a:path w="32">
                  <a:moveTo>
                    <a:pt x="0" y="0"/>
                  </a:moveTo>
                  <a:lnTo>
                    <a:pt x="24" y="0"/>
                  </a:lnTo>
                  <a:lnTo>
                    <a:pt x="32" y="0"/>
                  </a:lnTo>
                </a:path>
              </a:pathLst>
            </a:custGeom>
            <a:noFill/>
            <a:ln w="28575" cmpd="sng">
              <a:solidFill>
                <a:srgbClr val="07601A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83" name="Freeform 11"/>
            <p:cNvSpPr>
              <a:spLocks/>
            </p:cNvSpPr>
            <p:nvPr/>
          </p:nvSpPr>
          <p:spPr bwMode="auto">
            <a:xfrm>
              <a:off x="1152" y="2240"/>
              <a:ext cx="96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6" y="96"/>
                </a:cxn>
                <a:cxn ang="0">
                  <a:pos x="80" y="48"/>
                </a:cxn>
                <a:cxn ang="0">
                  <a:pos x="96" y="0"/>
                </a:cxn>
              </a:cxnLst>
              <a:rect l="0" t="0" r="r" b="b"/>
              <a:pathLst>
                <a:path w="96" h="96">
                  <a:moveTo>
                    <a:pt x="0" y="96"/>
                  </a:moveTo>
                  <a:lnTo>
                    <a:pt x="16" y="96"/>
                  </a:lnTo>
                  <a:lnTo>
                    <a:pt x="80" y="48"/>
                  </a:lnTo>
                  <a:lnTo>
                    <a:pt x="96" y="0"/>
                  </a:lnTo>
                </a:path>
              </a:pathLst>
            </a:custGeom>
            <a:noFill/>
            <a:ln w="28575" cmpd="sng">
              <a:solidFill>
                <a:srgbClr val="07601A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84" name="Freeform 12"/>
            <p:cNvSpPr>
              <a:spLocks/>
            </p:cNvSpPr>
            <p:nvPr/>
          </p:nvSpPr>
          <p:spPr bwMode="auto">
            <a:xfrm>
              <a:off x="1280" y="2144"/>
              <a:ext cx="8" cy="32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8" y="8"/>
                </a:cxn>
                <a:cxn ang="0">
                  <a:pos x="8" y="0"/>
                </a:cxn>
              </a:cxnLst>
              <a:rect l="0" t="0" r="r" b="b"/>
              <a:pathLst>
                <a:path w="8" h="32">
                  <a:moveTo>
                    <a:pt x="0" y="32"/>
                  </a:move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noFill/>
            <a:ln w="28575" cmpd="sng">
              <a:solidFill>
                <a:srgbClr val="07601A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85" name="Freeform 13"/>
            <p:cNvSpPr>
              <a:spLocks/>
            </p:cNvSpPr>
            <p:nvPr/>
          </p:nvSpPr>
          <p:spPr bwMode="auto">
            <a:xfrm>
              <a:off x="1304" y="1984"/>
              <a:ext cx="48" cy="128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40" y="16"/>
                </a:cxn>
                <a:cxn ang="0">
                  <a:pos x="48" y="0"/>
                </a:cxn>
              </a:cxnLst>
              <a:rect l="0" t="0" r="r" b="b"/>
              <a:pathLst>
                <a:path w="48" h="128">
                  <a:moveTo>
                    <a:pt x="0" y="128"/>
                  </a:moveTo>
                  <a:lnTo>
                    <a:pt x="40" y="16"/>
                  </a:lnTo>
                  <a:lnTo>
                    <a:pt x="48" y="0"/>
                  </a:lnTo>
                </a:path>
              </a:pathLst>
            </a:custGeom>
            <a:noFill/>
            <a:ln w="28575" cmpd="sng">
              <a:solidFill>
                <a:srgbClr val="07601A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86" name="Line 14"/>
            <p:cNvSpPr>
              <a:spLocks noChangeShapeType="1"/>
            </p:cNvSpPr>
            <p:nvPr/>
          </p:nvSpPr>
          <p:spPr bwMode="auto">
            <a:xfrm flipV="1">
              <a:off x="1384" y="1888"/>
              <a:ext cx="16" cy="32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87" name="Freeform 15"/>
            <p:cNvSpPr>
              <a:spLocks/>
            </p:cNvSpPr>
            <p:nvPr/>
          </p:nvSpPr>
          <p:spPr bwMode="auto">
            <a:xfrm>
              <a:off x="1416" y="1728"/>
              <a:ext cx="88" cy="128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40" y="56"/>
                </a:cxn>
                <a:cxn ang="0">
                  <a:pos x="88" y="0"/>
                </a:cxn>
              </a:cxnLst>
              <a:rect l="0" t="0" r="r" b="b"/>
              <a:pathLst>
                <a:path w="88" h="128">
                  <a:moveTo>
                    <a:pt x="0" y="128"/>
                  </a:moveTo>
                  <a:lnTo>
                    <a:pt x="40" y="56"/>
                  </a:lnTo>
                  <a:lnTo>
                    <a:pt x="88" y="0"/>
                  </a:lnTo>
                </a:path>
              </a:pathLst>
            </a:custGeom>
            <a:noFill/>
            <a:ln w="28575" cmpd="sng">
              <a:solidFill>
                <a:srgbClr val="07601A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88" name="Freeform 16"/>
            <p:cNvSpPr>
              <a:spLocks/>
            </p:cNvSpPr>
            <p:nvPr/>
          </p:nvSpPr>
          <p:spPr bwMode="auto">
            <a:xfrm>
              <a:off x="1568" y="1640"/>
              <a:ext cx="32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8" y="16"/>
                </a:cxn>
                <a:cxn ang="0">
                  <a:pos x="32" y="0"/>
                </a:cxn>
              </a:cxnLst>
              <a:rect l="0" t="0" r="r" b="b"/>
              <a:pathLst>
                <a:path w="32" h="24">
                  <a:moveTo>
                    <a:pt x="0" y="24"/>
                  </a:moveTo>
                  <a:lnTo>
                    <a:pt x="8" y="16"/>
                  </a:lnTo>
                  <a:lnTo>
                    <a:pt x="32" y="0"/>
                  </a:lnTo>
                </a:path>
              </a:pathLst>
            </a:custGeom>
            <a:noFill/>
            <a:ln w="28575" cmpd="sng">
              <a:solidFill>
                <a:srgbClr val="07601A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89" name="Freeform 17"/>
            <p:cNvSpPr>
              <a:spLocks/>
            </p:cNvSpPr>
            <p:nvPr/>
          </p:nvSpPr>
          <p:spPr bwMode="auto">
            <a:xfrm>
              <a:off x="1632" y="1552"/>
              <a:ext cx="128" cy="64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56" y="40"/>
                </a:cxn>
                <a:cxn ang="0">
                  <a:pos x="112" y="8"/>
                </a:cxn>
                <a:cxn ang="0">
                  <a:pos x="128" y="0"/>
                </a:cxn>
              </a:cxnLst>
              <a:rect l="0" t="0" r="r" b="b"/>
              <a:pathLst>
                <a:path w="128" h="64">
                  <a:moveTo>
                    <a:pt x="0" y="64"/>
                  </a:moveTo>
                  <a:lnTo>
                    <a:pt x="56" y="40"/>
                  </a:lnTo>
                  <a:lnTo>
                    <a:pt x="112" y="8"/>
                  </a:lnTo>
                  <a:lnTo>
                    <a:pt x="128" y="0"/>
                  </a:lnTo>
                </a:path>
              </a:pathLst>
            </a:custGeom>
            <a:noFill/>
            <a:ln w="28575" cmpd="sng">
              <a:solidFill>
                <a:srgbClr val="07601A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90" name="Line 18"/>
            <p:cNvSpPr>
              <a:spLocks noChangeShapeType="1"/>
            </p:cNvSpPr>
            <p:nvPr/>
          </p:nvSpPr>
          <p:spPr bwMode="auto">
            <a:xfrm flipV="1">
              <a:off x="1824" y="1528"/>
              <a:ext cx="32" cy="8"/>
            </a:xfrm>
            <a:prstGeom prst="line">
              <a:avLst/>
            </a:prstGeom>
            <a:noFill/>
            <a:ln w="28575">
              <a:solidFill>
                <a:srgbClr val="07601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91" name="Freeform 19"/>
            <p:cNvSpPr>
              <a:spLocks/>
            </p:cNvSpPr>
            <p:nvPr/>
          </p:nvSpPr>
          <p:spPr bwMode="auto">
            <a:xfrm>
              <a:off x="1888" y="1496"/>
              <a:ext cx="128" cy="32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32" y="24"/>
                </a:cxn>
                <a:cxn ang="0">
                  <a:pos x="88" y="8"/>
                </a:cxn>
                <a:cxn ang="0">
                  <a:pos x="128" y="0"/>
                </a:cxn>
              </a:cxnLst>
              <a:rect l="0" t="0" r="r" b="b"/>
              <a:pathLst>
                <a:path w="128" h="32">
                  <a:moveTo>
                    <a:pt x="0" y="32"/>
                  </a:moveTo>
                  <a:lnTo>
                    <a:pt x="32" y="24"/>
                  </a:lnTo>
                  <a:lnTo>
                    <a:pt x="88" y="8"/>
                  </a:lnTo>
                  <a:lnTo>
                    <a:pt x="128" y="0"/>
                  </a:lnTo>
                </a:path>
              </a:pathLst>
            </a:custGeom>
            <a:noFill/>
            <a:ln w="28575" cmpd="sng">
              <a:solidFill>
                <a:srgbClr val="07601A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92" name="Freeform 20"/>
            <p:cNvSpPr>
              <a:spLocks/>
            </p:cNvSpPr>
            <p:nvPr/>
          </p:nvSpPr>
          <p:spPr bwMode="auto">
            <a:xfrm>
              <a:off x="2080" y="1488"/>
              <a:ext cx="3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32" y="0"/>
                </a:cxn>
              </a:cxnLst>
              <a:rect l="0" t="0" r="r" b="b"/>
              <a:pathLst>
                <a:path w="32">
                  <a:moveTo>
                    <a:pt x="0" y="0"/>
                  </a:moveTo>
                  <a:lnTo>
                    <a:pt x="16" y="0"/>
                  </a:lnTo>
                  <a:lnTo>
                    <a:pt x="32" y="0"/>
                  </a:lnTo>
                </a:path>
              </a:pathLst>
            </a:custGeom>
            <a:noFill/>
            <a:ln w="28575" cmpd="sng">
              <a:solidFill>
                <a:srgbClr val="07601A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93" name="Freeform 21"/>
            <p:cNvSpPr>
              <a:spLocks/>
            </p:cNvSpPr>
            <p:nvPr/>
          </p:nvSpPr>
          <p:spPr bwMode="auto">
            <a:xfrm>
              <a:off x="2144" y="1480"/>
              <a:ext cx="64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8"/>
                </a:cxn>
                <a:cxn ang="0">
                  <a:pos x="64" y="0"/>
                </a:cxn>
              </a:cxnLst>
              <a:rect l="0" t="0" r="r" b="b"/>
              <a:pathLst>
                <a:path w="64" h="8">
                  <a:moveTo>
                    <a:pt x="0" y="8"/>
                  </a:moveTo>
                  <a:lnTo>
                    <a:pt x="8" y="8"/>
                  </a:lnTo>
                  <a:lnTo>
                    <a:pt x="64" y="0"/>
                  </a:lnTo>
                </a:path>
              </a:pathLst>
            </a:custGeom>
            <a:noFill/>
            <a:ln w="28575" cmpd="sng">
              <a:solidFill>
                <a:srgbClr val="07601A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9932" name="Group 60"/>
          <p:cNvGrpSpPr>
            <a:grpSpLocks/>
          </p:cNvGrpSpPr>
          <p:nvPr/>
        </p:nvGrpSpPr>
        <p:grpSpPr bwMode="auto">
          <a:xfrm>
            <a:off x="1231900" y="2117725"/>
            <a:ext cx="76200" cy="3659188"/>
            <a:chOff x="776" y="1200"/>
            <a:chExt cx="48" cy="2305"/>
          </a:xfrm>
        </p:grpSpPr>
        <p:sp>
          <p:nvSpPr>
            <p:cNvPr id="79895" name="Line 23"/>
            <p:cNvSpPr>
              <a:spLocks noChangeShapeType="1"/>
            </p:cNvSpPr>
            <p:nvPr/>
          </p:nvSpPr>
          <p:spPr bwMode="auto">
            <a:xfrm>
              <a:off x="776" y="350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96" name="Line 24"/>
            <p:cNvSpPr>
              <a:spLocks noChangeShapeType="1"/>
            </p:cNvSpPr>
            <p:nvPr/>
          </p:nvSpPr>
          <p:spPr bwMode="auto">
            <a:xfrm>
              <a:off x="776" y="2928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97" name="Line 25"/>
            <p:cNvSpPr>
              <a:spLocks noChangeShapeType="1"/>
            </p:cNvSpPr>
            <p:nvPr/>
          </p:nvSpPr>
          <p:spPr bwMode="auto">
            <a:xfrm>
              <a:off x="776" y="2352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98" name="Line 26"/>
            <p:cNvSpPr>
              <a:spLocks noChangeShapeType="1"/>
            </p:cNvSpPr>
            <p:nvPr/>
          </p:nvSpPr>
          <p:spPr bwMode="auto">
            <a:xfrm>
              <a:off x="776" y="1776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899" name="Line 27"/>
            <p:cNvSpPr>
              <a:spLocks noChangeShapeType="1"/>
            </p:cNvSpPr>
            <p:nvPr/>
          </p:nvSpPr>
          <p:spPr bwMode="auto">
            <a:xfrm>
              <a:off x="776" y="1200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00" name="Line 28"/>
            <p:cNvSpPr>
              <a:spLocks noChangeShapeType="1"/>
            </p:cNvSpPr>
            <p:nvPr/>
          </p:nvSpPr>
          <p:spPr bwMode="auto">
            <a:xfrm>
              <a:off x="776" y="332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01" name="Line 29"/>
            <p:cNvSpPr>
              <a:spLocks noChangeShapeType="1"/>
            </p:cNvSpPr>
            <p:nvPr/>
          </p:nvSpPr>
          <p:spPr bwMode="auto">
            <a:xfrm>
              <a:off x="776" y="323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02" name="Line 30"/>
            <p:cNvSpPr>
              <a:spLocks noChangeShapeType="1"/>
            </p:cNvSpPr>
            <p:nvPr/>
          </p:nvSpPr>
          <p:spPr bwMode="auto">
            <a:xfrm>
              <a:off x="776" y="316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03" name="Line 31"/>
            <p:cNvSpPr>
              <a:spLocks noChangeShapeType="1"/>
            </p:cNvSpPr>
            <p:nvPr/>
          </p:nvSpPr>
          <p:spPr bwMode="auto">
            <a:xfrm>
              <a:off x="776" y="310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04" name="Line 32"/>
            <p:cNvSpPr>
              <a:spLocks noChangeShapeType="1"/>
            </p:cNvSpPr>
            <p:nvPr/>
          </p:nvSpPr>
          <p:spPr bwMode="auto">
            <a:xfrm>
              <a:off x="776" y="305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05" name="Line 33"/>
            <p:cNvSpPr>
              <a:spLocks noChangeShapeType="1"/>
            </p:cNvSpPr>
            <p:nvPr/>
          </p:nvSpPr>
          <p:spPr bwMode="auto">
            <a:xfrm>
              <a:off x="776" y="301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06" name="Line 34"/>
            <p:cNvSpPr>
              <a:spLocks noChangeShapeType="1"/>
            </p:cNvSpPr>
            <p:nvPr/>
          </p:nvSpPr>
          <p:spPr bwMode="auto">
            <a:xfrm>
              <a:off x="776" y="298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07" name="Line 35"/>
            <p:cNvSpPr>
              <a:spLocks noChangeShapeType="1"/>
            </p:cNvSpPr>
            <p:nvPr/>
          </p:nvSpPr>
          <p:spPr bwMode="auto">
            <a:xfrm>
              <a:off x="776" y="295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08" name="Line 36"/>
            <p:cNvSpPr>
              <a:spLocks noChangeShapeType="1"/>
            </p:cNvSpPr>
            <p:nvPr/>
          </p:nvSpPr>
          <p:spPr bwMode="auto">
            <a:xfrm>
              <a:off x="776" y="275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09" name="Line 37"/>
            <p:cNvSpPr>
              <a:spLocks noChangeShapeType="1"/>
            </p:cNvSpPr>
            <p:nvPr/>
          </p:nvSpPr>
          <p:spPr bwMode="auto">
            <a:xfrm>
              <a:off x="776" y="265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10" name="Line 38"/>
            <p:cNvSpPr>
              <a:spLocks noChangeShapeType="1"/>
            </p:cNvSpPr>
            <p:nvPr/>
          </p:nvSpPr>
          <p:spPr bwMode="auto">
            <a:xfrm>
              <a:off x="776" y="258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11" name="Line 39"/>
            <p:cNvSpPr>
              <a:spLocks noChangeShapeType="1"/>
            </p:cNvSpPr>
            <p:nvPr/>
          </p:nvSpPr>
          <p:spPr bwMode="auto">
            <a:xfrm>
              <a:off x="776" y="252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12" name="Line 40"/>
            <p:cNvSpPr>
              <a:spLocks noChangeShapeType="1"/>
            </p:cNvSpPr>
            <p:nvPr/>
          </p:nvSpPr>
          <p:spPr bwMode="auto">
            <a:xfrm>
              <a:off x="776" y="248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13" name="Line 41"/>
            <p:cNvSpPr>
              <a:spLocks noChangeShapeType="1"/>
            </p:cNvSpPr>
            <p:nvPr/>
          </p:nvSpPr>
          <p:spPr bwMode="auto">
            <a:xfrm>
              <a:off x="776" y="244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14" name="Line 42"/>
            <p:cNvSpPr>
              <a:spLocks noChangeShapeType="1"/>
            </p:cNvSpPr>
            <p:nvPr/>
          </p:nvSpPr>
          <p:spPr bwMode="auto">
            <a:xfrm>
              <a:off x="776" y="240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15" name="Line 43"/>
            <p:cNvSpPr>
              <a:spLocks noChangeShapeType="1"/>
            </p:cNvSpPr>
            <p:nvPr/>
          </p:nvSpPr>
          <p:spPr bwMode="auto">
            <a:xfrm>
              <a:off x="776" y="237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16" name="Line 44"/>
            <p:cNvSpPr>
              <a:spLocks noChangeShapeType="1"/>
            </p:cNvSpPr>
            <p:nvPr/>
          </p:nvSpPr>
          <p:spPr bwMode="auto">
            <a:xfrm>
              <a:off x="776" y="217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17" name="Line 45"/>
            <p:cNvSpPr>
              <a:spLocks noChangeShapeType="1"/>
            </p:cNvSpPr>
            <p:nvPr/>
          </p:nvSpPr>
          <p:spPr bwMode="auto">
            <a:xfrm>
              <a:off x="776" y="208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18" name="Line 46"/>
            <p:cNvSpPr>
              <a:spLocks noChangeShapeType="1"/>
            </p:cNvSpPr>
            <p:nvPr/>
          </p:nvSpPr>
          <p:spPr bwMode="auto">
            <a:xfrm>
              <a:off x="776" y="200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19" name="Line 47"/>
            <p:cNvSpPr>
              <a:spLocks noChangeShapeType="1"/>
            </p:cNvSpPr>
            <p:nvPr/>
          </p:nvSpPr>
          <p:spPr bwMode="auto">
            <a:xfrm>
              <a:off x="776" y="195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20" name="Line 48"/>
            <p:cNvSpPr>
              <a:spLocks noChangeShapeType="1"/>
            </p:cNvSpPr>
            <p:nvPr/>
          </p:nvSpPr>
          <p:spPr bwMode="auto">
            <a:xfrm>
              <a:off x="776" y="190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21" name="Line 49"/>
            <p:cNvSpPr>
              <a:spLocks noChangeShapeType="1"/>
            </p:cNvSpPr>
            <p:nvPr/>
          </p:nvSpPr>
          <p:spPr bwMode="auto">
            <a:xfrm>
              <a:off x="776" y="186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22" name="Line 50"/>
            <p:cNvSpPr>
              <a:spLocks noChangeShapeType="1"/>
            </p:cNvSpPr>
            <p:nvPr/>
          </p:nvSpPr>
          <p:spPr bwMode="auto">
            <a:xfrm>
              <a:off x="776" y="183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23" name="Line 51"/>
            <p:cNvSpPr>
              <a:spLocks noChangeShapeType="1"/>
            </p:cNvSpPr>
            <p:nvPr/>
          </p:nvSpPr>
          <p:spPr bwMode="auto">
            <a:xfrm>
              <a:off x="776" y="180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24" name="Line 52"/>
            <p:cNvSpPr>
              <a:spLocks noChangeShapeType="1"/>
            </p:cNvSpPr>
            <p:nvPr/>
          </p:nvSpPr>
          <p:spPr bwMode="auto">
            <a:xfrm>
              <a:off x="776" y="160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25" name="Line 53"/>
            <p:cNvSpPr>
              <a:spLocks noChangeShapeType="1"/>
            </p:cNvSpPr>
            <p:nvPr/>
          </p:nvSpPr>
          <p:spPr bwMode="auto">
            <a:xfrm>
              <a:off x="776" y="150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26" name="Line 54"/>
            <p:cNvSpPr>
              <a:spLocks noChangeShapeType="1"/>
            </p:cNvSpPr>
            <p:nvPr/>
          </p:nvSpPr>
          <p:spPr bwMode="auto">
            <a:xfrm>
              <a:off x="776" y="143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27" name="Line 55"/>
            <p:cNvSpPr>
              <a:spLocks noChangeShapeType="1"/>
            </p:cNvSpPr>
            <p:nvPr/>
          </p:nvSpPr>
          <p:spPr bwMode="auto">
            <a:xfrm>
              <a:off x="776" y="137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28" name="Line 56"/>
            <p:cNvSpPr>
              <a:spLocks noChangeShapeType="1"/>
            </p:cNvSpPr>
            <p:nvPr/>
          </p:nvSpPr>
          <p:spPr bwMode="auto">
            <a:xfrm>
              <a:off x="776" y="132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29" name="Line 57"/>
            <p:cNvSpPr>
              <a:spLocks noChangeShapeType="1"/>
            </p:cNvSpPr>
            <p:nvPr/>
          </p:nvSpPr>
          <p:spPr bwMode="auto">
            <a:xfrm>
              <a:off x="776" y="128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30" name="Line 58"/>
            <p:cNvSpPr>
              <a:spLocks noChangeShapeType="1"/>
            </p:cNvSpPr>
            <p:nvPr/>
          </p:nvSpPr>
          <p:spPr bwMode="auto">
            <a:xfrm>
              <a:off x="776" y="125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31" name="Line 59"/>
            <p:cNvSpPr>
              <a:spLocks noChangeShapeType="1"/>
            </p:cNvSpPr>
            <p:nvPr/>
          </p:nvSpPr>
          <p:spPr bwMode="auto">
            <a:xfrm>
              <a:off x="776" y="122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9959" name="Group 87"/>
          <p:cNvGrpSpPr>
            <a:grpSpLocks/>
          </p:cNvGrpSpPr>
          <p:nvPr/>
        </p:nvGrpSpPr>
        <p:grpSpPr bwMode="auto">
          <a:xfrm>
            <a:off x="1231900" y="5699125"/>
            <a:ext cx="2287588" cy="76200"/>
            <a:chOff x="776" y="3456"/>
            <a:chExt cx="1441" cy="48"/>
          </a:xfrm>
        </p:grpSpPr>
        <p:sp>
          <p:nvSpPr>
            <p:cNvPr id="79933" name="Line 61"/>
            <p:cNvSpPr>
              <a:spLocks noChangeShapeType="1"/>
            </p:cNvSpPr>
            <p:nvPr/>
          </p:nvSpPr>
          <p:spPr bwMode="auto">
            <a:xfrm flipV="1">
              <a:off x="776" y="345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34" name="Line 62"/>
            <p:cNvSpPr>
              <a:spLocks noChangeShapeType="1"/>
            </p:cNvSpPr>
            <p:nvPr/>
          </p:nvSpPr>
          <p:spPr bwMode="auto">
            <a:xfrm flipV="1">
              <a:off x="1064" y="345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35" name="Line 63"/>
            <p:cNvSpPr>
              <a:spLocks noChangeShapeType="1"/>
            </p:cNvSpPr>
            <p:nvPr/>
          </p:nvSpPr>
          <p:spPr bwMode="auto">
            <a:xfrm flipV="1">
              <a:off x="1352" y="345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36" name="Line 64"/>
            <p:cNvSpPr>
              <a:spLocks noChangeShapeType="1"/>
            </p:cNvSpPr>
            <p:nvPr/>
          </p:nvSpPr>
          <p:spPr bwMode="auto">
            <a:xfrm flipV="1">
              <a:off x="1640" y="345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37" name="Line 65"/>
            <p:cNvSpPr>
              <a:spLocks noChangeShapeType="1"/>
            </p:cNvSpPr>
            <p:nvPr/>
          </p:nvSpPr>
          <p:spPr bwMode="auto">
            <a:xfrm flipV="1">
              <a:off x="1928" y="345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38" name="Line 66"/>
            <p:cNvSpPr>
              <a:spLocks noChangeShapeType="1"/>
            </p:cNvSpPr>
            <p:nvPr/>
          </p:nvSpPr>
          <p:spPr bwMode="auto">
            <a:xfrm flipV="1">
              <a:off x="2216" y="345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39" name="Line 67"/>
            <p:cNvSpPr>
              <a:spLocks noChangeShapeType="1"/>
            </p:cNvSpPr>
            <p:nvPr/>
          </p:nvSpPr>
          <p:spPr bwMode="auto">
            <a:xfrm flipV="1">
              <a:off x="832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40" name="Line 68"/>
            <p:cNvSpPr>
              <a:spLocks noChangeShapeType="1"/>
            </p:cNvSpPr>
            <p:nvPr/>
          </p:nvSpPr>
          <p:spPr bwMode="auto">
            <a:xfrm flipV="1">
              <a:off x="888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41" name="Line 69"/>
            <p:cNvSpPr>
              <a:spLocks noChangeShapeType="1"/>
            </p:cNvSpPr>
            <p:nvPr/>
          </p:nvSpPr>
          <p:spPr bwMode="auto">
            <a:xfrm flipV="1">
              <a:off x="952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42" name="Line 70"/>
            <p:cNvSpPr>
              <a:spLocks noChangeShapeType="1"/>
            </p:cNvSpPr>
            <p:nvPr/>
          </p:nvSpPr>
          <p:spPr bwMode="auto">
            <a:xfrm flipV="1">
              <a:off x="1008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43" name="Line 71"/>
            <p:cNvSpPr>
              <a:spLocks noChangeShapeType="1"/>
            </p:cNvSpPr>
            <p:nvPr/>
          </p:nvSpPr>
          <p:spPr bwMode="auto">
            <a:xfrm flipV="1">
              <a:off x="1120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44" name="Line 72"/>
            <p:cNvSpPr>
              <a:spLocks noChangeShapeType="1"/>
            </p:cNvSpPr>
            <p:nvPr/>
          </p:nvSpPr>
          <p:spPr bwMode="auto">
            <a:xfrm flipV="1">
              <a:off x="1176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45" name="Line 73"/>
            <p:cNvSpPr>
              <a:spLocks noChangeShapeType="1"/>
            </p:cNvSpPr>
            <p:nvPr/>
          </p:nvSpPr>
          <p:spPr bwMode="auto">
            <a:xfrm flipV="1">
              <a:off x="1240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46" name="Line 74"/>
            <p:cNvSpPr>
              <a:spLocks noChangeShapeType="1"/>
            </p:cNvSpPr>
            <p:nvPr/>
          </p:nvSpPr>
          <p:spPr bwMode="auto">
            <a:xfrm flipV="1">
              <a:off x="1296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47" name="Line 75"/>
            <p:cNvSpPr>
              <a:spLocks noChangeShapeType="1"/>
            </p:cNvSpPr>
            <p:nvPr/>
          </p:nvSpPr>
          <p:spPr bwMode="auto">
            <a:xfrm flipV="1">
              <a:off x="1408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48" name="Line 76"/>
            <p:cNvSpPr>
              <a:spLocks noChangeShapeType="1"/>
            </p:cNvSpPr>
            <p:nvPr/>
          </p:nvSpPr>
          <p:spPr bwMode="auto">
            <a:xfrm flipV="1">
              <a:off x="1464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49" name="Line 77"/>
            <p:cNvSpPr>
              <a:spLocks noChangeShapeType="1"/>
            </p:cNvSpPr>
            <p:nvPr/>
          </p:nvSpPr>
          <p:spPr bwMode="auto">
            <a:xfrm flipV="1">
              <a:off x="1528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50" name="Line 78"/>
            <p:cNvSpPr>
              <a:spLocks noChangeShapeType="1"/>
            </p:cNvSpPr>
            <p:nvPr/>
          </p:nvSpPr>
          <p:spPr bwMode="auto">
            <a:xfrm flipV="1">
              <a:off x="1584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51" name="Line 79"/>
            <p:cNvSpPr>
              <a:spLocks noChangeShapeType="1"/>
            </p:cNvSpPr>
            <p:nvPr/>
          </p:nvSpPr>
          <p:spPr bwMode="auto">
            <a:xfrm flipV="1">
              <a:off x="1696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52" name="Line 80"/>
            <p:cNvSpPr>
              <a:spLocks noChangeShapeType="1"/>
            </p:cNvSpPr>
            <p:nvPr/>
          </p:nvSpPr>
          <p:spPr bwMode="auto">
            <a:xfrm flipV="1">
              <a:off x="1752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53" name="Line 81"/>
            <p:cNvSpPr>
              <a:spLocks noChangeShapeType="1"/>
            </p:cNvSpPr>
            <p:nvPr/>
          </p:nvSpPr>
          <p:spPr bwMode="auto">
            <a:xfrm flipV="1">
              <a:off x="1816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54" name="Line 82"/>
            <p:cNvSpPr>
              <a:spLocks noChangeShapeType="1"/>
            </p:cNvSpPr>
            <p:nvPr/>
          </p:nvSpPr>
          <p:spPr bwMode="auto">
            <a:xfrm flipV="1">
              <a:off x="1872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55" name="Line 83"/>
            <p:cNvSpPr>
              <a:spLocks noChangeShapeType="1"/>
            </p:cNvSpPr>
            <p:nvPr/>
          </p:nvSpPr>
          <p:spPr bwMode="auto">
            <a:xfrm flipV="1">
              <a:off x="1984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56" name="Line 84"/>
            <p:cNvSpPr>
              <a:spLocks noChangeShapeType="1"/>
            </p:cNvSpPr>
            <p:nvPr/>
          </p:nvSpPr>
          <p:spPr bwMode="auto">
            <a:xfrm flipV="1">
              <a:off x="2040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57" name="Line 85"/>
            <p:cNvSpPr>
              <a:spLocks noChangeShapeType="1"/>
            </p:cNvSpPr>
            <p:nvPr/>
          </p:nvSpPr>
          <p:spPr bwMode="auto">
            <a:xfrm flipV="1">
              <a:off x="2104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958" name="Line 86"/>
            <p:cNvSpPr>
              <a:spLocks noChangeShapeType="1"/>
            </p:cNvSpPr>
            <p:nvPr/>
          </p:nvSpPr>
          <p:spPr bwMode="auto">
            <a:xfrm flipV="1">
              <a:off x="2160" y="348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9960" name="Line 88"/>
          <p:cNvSpPr>
            <a:spLocks noChangeShapeType="1"/>
          </p:cNvSpPr>
          <p:nvPr/>
        </p:nvSpPr>
        <p:spPr bwMode="auto">
          <a:xfrm flipV="1">
            <a:off x="1231900" y="2117725"/>
            <a:ext cx="1588" cy="3657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961" name="Line 89"/>
          <p:cNvSpPr>
            <a:spLocks noChangeShapeType="1"/>
          </p:cNvSpPr>
          <p:nvPr/>
        </p:nvSpPr>
        <p:spPr bwMode="auto">
          <a:xfrm>
            <a:off x="1231900" y="5775325"/>
            <a:ext cx="22860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9990" name="Group 118"/>
          <p:cNvGrpSpPr>
            <a:grpSpLocks/>
          </p:cNvGrpSpPr>
          <p:nvPr/>
        </p:nvGrpSpPr>
        <p:grpSpPr bwMode="auto">
          <a:xfrm>
            <a:off x="685800" y="1965325"/>
            <a:ext cx="452438" cy="3902075"/>
            <a:chOff x="508" y="1180"/>
            <a:chExt cx="285" cy="2458"/>
          </a:xfrm>
        </p:grpSpPr>
        <p:sp>
          <p:nvSpPr>
            <p:cNvPr id="79985" name="Rectangle 113"/>
            <p:cNvSpPr>
              <a:spLocks noChangeArrowheads="1"/>
            </p:cNvSpPr>
            <p:nvPr/>
          </p:nvSpPr>
          <p:spPr bwMode="auto">
            <a:xfrm>
              <a:off x="596" y="3484"/>
              <a:ext cx="17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0.1</a:t>
              </a:r>
              <a:endParaRPr lang="en-US" sz="2800" i="0"/>
            </a:p>
          </p:txBody>
        </p:sp>
        <p:sp>
          <p:nvSpPr>
            <p:cNvPr id="79986" name="Rectangle 114"/>
            <p:cNvSpPr>
              <a:spLocks noChangeArrowheads="1"/>
            </p:cNvSpPr>
            <p:nvPr/>
          </p:nvSpPr>
          <p:spPr bwMode="auto">
            <a:xfrm>
              <a:off x="676" y="2908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1</a:t>
              </a:r>
              <a:endParaRPr lang="en-US" sz="2800" i="0"/>
            </a:p>
          </p:txBody>
        </p:sp>
        <p:sp>
          <p:nvSpPr>
            <p:cNvPr id="79987" name="Rectangle 115"/>
            <p:cNvSpPr>
              <a:spLocks noChangeArrowheads="1"/>
            </p:cNvSpPr>
            <p:nvPr/>
          </p:nvSpPr>
          <p:spPr bwMode="auto">
            <a:xfrm>
              <a:off x="620" y="2332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10</a:t>
              </a:r>
              <a:endParaRPr lang="en-US" sz="2800" i="0"/>
            </a:p>
          </p:txBody>
        </p:sp>
        <p:sp>
          <p:nvSpPr>
            <p:cNvPr id="79988" name="Rectangle 116"/>
            <p:cNvSpPr>
              <a:spLocks noChangeArrowheads="1"/>
            </p:cNvSpPr>
            <p:nvPr/>
          </p:nvSpPr>
          <p:spPr bwMode="auto">
            <a:xfrm>
              <a:off x="564" y="1756"/>
              <a:ext cx="2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100</a:t>
              </a:r>
              <a:endParaRPr lang="en-US" sz="2800" i="0"/>
            </a:p>
          </p:txBody>
        </p:sp>
        <p:sp>
          <p:nvSpPr>
            <p:cNvPr id="79989" name="Rectangle 117"/>
            <p:cNvSpPr>
              <a:spLocks noChangeArrowheads="1"/>
            </p:cNvSpPr>
            <p:nvPr/>
          </p:nvSpPr>
          <p:spPr bwMode="auto">
            <a:xfrm>
              <a:off x="508" y="1180"/>
              <a:ext cx="2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1000</a:t>
              </a:r>
              <a:endParaRPr lang="en-US" sz="2800" i="0"/>
            </a:p>
          </p:txBody>
        </p:sp>
      </p:grpSp>
      <p:grpSp>
        <p:nvGrpSpPr>
          <p:cNvPr id="79997" name="Group 125"/>
          <p:cNvGrpSpPr>
            <a:grpSpLocks/>
          </p:cNvGrpSpPr>
          <p:nvPr/>
        </p:nvGrpSpPr>
        <p:grpSpPr bwMode="auto">
          <a:xfrm>
            <a:off x="1225550" y="5908675"/>
            <a:ext cx="2505075" cy="244475"/>
            <a:chOff x="772" y="3588"/>
            <a:chExt cx="1578" cy="154"/>
          </a:xfrm>
        </p:grpSpPr>
        <p:sp>
          <p:nvSpPr>
            <p:cNvPr id="79991" name="Rectangle 119"/>
            <p:cNvSpPr>
              <a:spLocks noChangeArrowheads="1"/>
            </p:cNvSpPr>
            <p:nvPr/>
          </p:nvSpPr>
          <p:spPr bwMode="auto">
            <a:xfrm>
              <a:off x="772" y="3588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0</a:t>
              </a:r>
              <a:endParaRPr lang="en-US" sz="2800" i="0"/>
            </a:p>
          </p:txBody>
        </p:sp>
        <p:sp>
          <p:nvSpPr>
            <p:cNvPr id="79992" name="Rectangle 120"/>
            <p:cNvSpPr>
              <a:spLocks noChangeArrowheads="1"/>
            </p:cNvSpPr>
            <p:nvPr/>
          </p:nvSpPr>
          <p:spPr bwMode="auto">
            <a:xfrm>
              <a:off x="1020" y="3588"/>
              <a:ext cx="17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0.5</a:t>
              </a:r>
              <a:endParaRPr lang="en-US" sz="2800" i="0"/>
            </a:p>
          </p:txBody>
        </p:sp>
        <p:sp>
          <p:nvSpPr>
            <p:cNvPr id="79993" name="Rectangle 121"/>
            <p:cNvSpPr>
              <a:spLocks noChangeArrowheads="1"/>
            </p:cNvSpPr>
            <p:nvPr/>
          </p:nvSpPr>
          <p:spPr bwMode="auto">
            <a:xfrm>
              <a:off x="1348" y="3588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1</a:t>
              </a:r>
              <a:endParaRPr lang="en-US" sz="2800" i="0"/>
            </a:p>
          </p:txBody>
        </p:sp>
        <p:sp>
          <p:nvSpPr>
            <p:cNvPr id="79994" name="Rectangle 122"/>
            <p:cNvSpPr>
              <a:spLocks noChangeArrowheads="1"/>
            </p:cNvSpPr>
            <p:nvPr/>
          </p:nvSpPr>
          <p:spPr bwMode="auto">
            <a:xfrm>
              <a:off x="1596" y="3588"/>
              <a:ext cx="17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1.5</a:t>
              </a:r>
              <a:endParaRPr lang="en-US" sz="2800" i="0"/>
            </a:p>
          </p:txBody>
        </p:sp>
        <p:sp>
          <p:nvSpPr>
            <p:cNvPr id="79995" name="Rectangle 123"/>
            <p:cNvSpPr>
              <a:spLocks noChangeArrowheads="1"/>
            </p:cNvSpPr>
            <p:nvPr/>
          </p:nvSpPr>
          <p:spPr bwMode="auto">
            <a:xfrm>
              <a:off x="1924" y="3588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2</a:t>
              </a:r>
              <a:endParaRPr lang="en-US" sz="2800" i="0"/>
            </a:p>
          </p:txBody>
        </p:sp>
        <p:sp>
          <p:nvSpPr>
            <p:cNvPr id="79996" name="Rectangle 124"/>
            <p:cNvSpPr>
              <a:spLocks noChangeArrowheads="1"/>
            </p:cNvSpPr>
            <p:nvPr/>
          </p:nvSpPr>
          <p:spPr bwMode="auto">
            <a:xfrm>
              <a:off x="2172" y="3588"/>
              <a:ext cx="17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2.5</a:t>
              </a:r>
              <a:endParaRPr lang="en-US" sz="2800" i="0"/>
            </a:p>
          </p:txBody>
        </p:sp>
      </p:grpSp>
      <p:sp>
        <p:nvSpPr>
          <p:cNvPr id="80003" name="Rectangle 131"/>
          <p:cNvSpPr>
            <a:spLocks noChangeArrowheads="1"/>
          </p:cNvSpPr>
          <p:nvPr/>
        </p:nvSpPr>
        <p:spPr bwMode="auto">
          <a:xfrm>
            <a:off x="7239000" y="19494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0">
                <a:solidFill>
                  <a:srgbClr val="000000"/>
                </a:solidFill>
              </a:rPr>
              <a:t>ISO Room</a:t>
            </a:r>
            <a:endParaRPr lang="en-US" i="0"/>
          </a:p>
        </p:txBody>
      </p:sp>
      <p:sp>
        <p:nvSpPr>
          <p:cNvPr id="80006" name="Rectangle 134"/>
          <p:cNvSpPr>
            <a:spLocks noChangeArrowheads="1"/>
          </p:cNvSpPr>
          <p:nvPr/>
        </p:nvSpPr>
        <p:spPr bwMode="auto">
          <a:xfrm>
            <a:off x="3776663" y="1812925"/>
            <a:ext cx="7461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0" i="0">
                <a:solidFill>
                  <a:srgbClr val="0000D4"/>
                </a:solidFill>
              </a:rPr>
              <a:t>ISO Room</a:t>
            </a:r>
          </a:p>
          <a:p>
            <a:pPr algn="ctr"/>
            <a:r>
              <a:rPr lang="en-US" sz="1200" b="0" i="0">
                <a:solidFill>
                  <a:srgbClr val="0000D4"/>
                </a:solidFill>
              </a:rPr>
              <a:t>(1/3-Scale)</a:t>
            </a:r>
            <a:endParaRPr lang="en-US" i="0"/>
          </a:p>
        </p:txBody>
      </p:sp>
      <p:sp>
        <p:nvSpPr>
          <p:cNvPr id="80009" name="Rectangle 137"/>
          <p:cNvSpPr>
            <a:spLocks noChangeArrowheads="1"/>
          </p:cNvSpPr>
          <p:nvPr/>
        </p:nvSpPr>
        <p:spPr bwMode="auto">
          <a:xfrm>
            <a:off x="7086600" y="2971800"/>
            <a:ext cx="1828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0" i="0">
                <a:solidFill>
                  <a:srgbClr val="C30501"/>
                </a:solidFill>
              </a:rPr>
              <a:t>Controlled Atmosphere</a:t>
            </a:r>
          </a:p>
          <a:p>
            <a:pPr algn="ctr"/>
            <a:r>
              <a:rPr lang="en-US" sz="1200" b="0" i="0">
                <a:solidFill>
                  <a:srgbClr val="C30501"/>
                </a:solidFill>
              </a:rPr>
              <a:t>Cone Calorimeter</a:t>
            </a:r>
            <a:endParaRPr lang="en-US" i="0"/>
          </a:p>
        </p:txBody>
      </p:sp>
      <p:sp>
        <p:nvSpPr>
          <p:cNvPr id="80017" name="Rectangle 145"/>
          <p:cNvSpPr>
            <a:spLocks noChangeArrowheads="1"/>
          </p:cNvSpPr>
          <p:nvPr/>
        </p:nvSpPr>
        <p:spPr bwMode="auto">
          <a:xfrm rot="16200000">
            <a:off x="-592137" y="3371850"/>
            <a:ext cx="2190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i="0">
                <a:solidFill>
                  <a:srgbClr val="000000"/>
                </a:solidFill>
              </a:rPr>
              <a:t>CO Yield (g/kg-volatiles)</a:t>
            </a:r>
            <a:endParaRPr lang="en-US" sz="2800" i="0"/>
          </a:p>
        </p:txBody>
      </p:sp>
      <p:sp>
        <p:nvSpPr>
          <p:cNvPr id="80018" name="Rectangle 146"/>
          <p:cNvSpPr>
            <a:spLocks noChangeArrowheads="1"/>
          </p:cNvSpPr>
          <p:nvPr/>
        </p:nvSpPr>
        <p:spPr bwMode="auto">
          <a:xfrm>
            <a:off x="1447800" y="6232525"/>
            <a:ext cx="28908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i="0">
                <a:solidFill>
                  <a:srgbClr val="000000"/>
                </a:solidFill>
              </a:rPr>
              <a:t>Global Equivalence Ratio, GER </a:t>
            </a:r>
            <a:endParaRPr lang="en-US" sz="2800" i="0"/>
          </a:p>
        </p:txBody>
      </p:sp>
      <p:sp>
        <p:nvSpPr>
          <p:cNvPr id="80144" name="Rectangle 272"/>
          <p:cNvSpPr>
            <a:spLocks noChangeArrowheads="1"/>
          </p:cNvSpPr>
          <p:nvPr/>
        </p:nvSpPr>
        <p:spPr bwMode="auto">
          <a:xfrm>
            <a:off x="5410200" y="6232525"/>
            <a:ext cx="28908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i="0">
                <a:solidFill>
                  <a:srgbClr val="000000"/>
                </a:solidFill>
              </a:rPr>
              <a:t>Global Equivalence Ratio, </a:t>
            </a:r>
            <a:r>
              <a:rPr lang="en-US" sz="1600" b="0" i="0">
                <a:solidFill>
                  <a:srgbClr val="000000"/>
                </a:solidFill>
                <a:sym typeface="Symbol" charset="2"/>
              </a:rPr>
              <a:t>GER</a:t>
            </a:r>
            <a:r>
              <a:rPr lang="en-US" sz="1600" b="0" i="0">
                <a:solidFill>
                  <a:srgbClr val="000000"/>
                </a:solidFill>
              </a:rPr>
              <a:t> </a:t>
            </a:r>
            <a:endParaRPr lang="en-US" sz="2800" i="0"/>
          </a:p>
        </p:txBody>
      </p:sp>
      <p:sp>
        <p:nvSpPr>
          <p:cNvPr id="80154" name="Rectangle 282"/>
          <p:cNvSpPr>
            <a:spLocks noChangeArrowheads="1"/>
          </p:cNvSpPr>
          <p:nvPr/>
        </p:nvSpPr>
        <p:spPr bwMode="auto">
          <a:xfrm>
            <a:off x="3314700" y="3097213"/>
            <a:ext cx="12192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0" i="0">
                <a:solidFill>
                  <a:srgbClr val="C30501"/>
                </a:solidFill>
              </a:rPr>
              <a:t>Controlled</a:t>
            </a:r>
          </a:p>
          <a:p>
            <a:pPr algn="ctr"/>
            <a:r>
              <a:rPr lang="en-US" sz="1200" b="0" i="0">
                <a:solidFill>
                  <a:srgbClr val="C30501"/>
                </a:solidFill>
              </a:rPr>
              <a:t>Atmosphere</a:t>
            </a:r>
          </a:p>
          <a:p>
            <a:pPr algn="ctr"/>
            <a:r>
              <a:rPr lang="en-US" sz="1200" b="0" i="0">
                <a:solidFill>
                  <a:srgbClr val="C30501"/>
                </a:solidFill>
              </a:rPr>
              <a:t>Cone Calorimeter</a:t>
            </a:r>
            <a:endParaRPr lang="en-US" i="0"/>
          </a:p>
        </p:txBody>
      </p:sp>
      <p:sp>
        <p:nvSpPr>
          <p:cNvPr id="80155" name="Rectangle 283"/>
          <p:cNvSpPr>
            <a:spLocks noChangeArrowheads="1"/>
          </p:cNvSpPr>
          <p:nvPr/>
        </p:nvSpPr>
        <p:spPr bwMode="auto">
          <a:xfrm>
            <a:off x="3276600" y="2636838"/>
            <a:ext cx="2968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0" i="0">
                <a:solidFill>
                  <a:srgbClr val="07601A"/>
                </a:solidFill>
              </a:rPr>
              <a:t>FPA</a:t>
            </a:r>
            <a:endParaRPr lang="en-US" i="0"/>
          </a:p>
        </p:txBody>
      </p:sp>
      <p:sp>
        <p:nvSpPr>
          <p:cNvPr id="80156" name="Rectangle 284"/>
          <p:cNvSpPr>
            <a:spLocks noChangeArrowheads="1"/>
          </p:cNvSpPr>
          <p:nvPr/>
        </p:nvSpPr>
        <p:spPr bwMode="auto">
          <a:xfrm>
            <a:off x="3632200" y="223996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200" b="0" i="0">
                <a:solidFill>
                  <a:srgbClr val="000000"/>
                </a:solidFill>
              </a:rPr>
              <a:t>ISO Room</a:t>
            </a:r>
            <a:endParaRPr lang="en-US" i="0"/>
          </a:p>
        </p:txBody>
      </p:sp>
      <p:sp>
        <p:nvSpPr>
          <p:cNvPr id="80168" name="Rectangle 296"/>
          <p:cNvSpPr>
            <a:spLocks noChangeArrowheads="1"/>
          </p:cNvSpPr>
          <p:nvPr/>
        </p:nvSpPr>
        <p:spPr bwMode="auto">
          <a:xfrm>
            <a:off x="609600" y="1219200"/>
            <a:ext cx="4476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/>
              <a:t>Polyhexamethyleneadipamide / PA66 </a:t>
            </a:r>
          </a:p>
        </p:txBody>
      </p:sp>
      <p:sp>
        <p:nvSpPr>
          <p:cNvPr id="80169" name="Rectangle 297"/>
          <p:cNvSpPr>
            <a:spLocks noChangeArrowheads="1"/>
          </p:cNvSpPr>
          <p:nvPr/>
        </p:nvSpPr>
        <p:spPr bwMode="auto">
          <a:xfrm>
            <a:off x="2057400" y="4583113"/>
            <a:ext cx="1370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Carbon</a:t>
            </a:r>
          </a:p>
          <a:p>
            <a:pPr algn="ctr"/>
            <a:r>
              <a:rPr lang="en-US"/>
              <a:t>Monoxide</a:t>
            </a:r>
          </a:p>
        </p:txBody>
      </p:sp>
      <p:sp>
        <p:nvSpPr>
          <p:cNvPr id="80170" name="Rectangle 298"/>
          <p:cNvSpPr>
            <a:spLocks noChangeArrowheads="1"/>
          </p:cNvSpPr>
          <p:nvPr/>
        </p:nvSpPr>
        <p:spPr bwMode="auto">
          <a:xfrm>
            <a:off x="6629400" y="4583113"/>
            <a:ext cx="1370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Hydrogen</a:t>
            </a:r>
          </a:p>
          <a:p>
            <a:pPr algn="ctr"/>
            <a:r>
              <a:rPr lang="en-US"/>
              <a:t>Cyanide</a:t>
            </a:r>
          </a:p>
        </p:txBody>
      </p:sp>
      <p:sp>
        <p:nvSpPr>
          <p:cNvPr id="80171" name="Rectangle 299"/>
          <p:cNvSpPr>
            <a:spLocks noChangeArrowheads="1"/>
          </p:cNvSpPr>
          <p:nvPr/>
        </p:nvSpPr>
        <p:spPr bwMode="auto">
          <a:xfrm>
            <a:off x="5292725" y="1296988"/>
            <a:ext cx="2749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0" i="0"/>
              <a:t>(A. Stec &amp; R. Hull, Fire Toxicity, 2010)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153400" cy="609600"/>
          </a:xfrm>
        </p:spPr>
        <p:txBody>
          <a:bodyPr/>
          <a:lstStyle/>
          <a:p>
            <a:pPr algn="l"/>
            <a:r>
              <a:rPr lang="en-US" sz="2800" b="1" dirty="0">
                <a:latin typeface="Helvetica" charset="0"/>
              </a:rPr>
              <a:t>Combustion Process of Solid Polymers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324600"/>
            <a:ext cx="8915400" cy="304800"/>
          </a:xfrm>
        </p:spPr>
        <p:txBody>
          <a:bodyPr/>
          <a:lstStyle/>
          <a:p>
            <a:pPr>
              <a:buFontTx/>
              <a:buNone/>
            </a:pPr>
            <a:r>
              <a:rPr lang="en-US" sz="1200">
                <a:solidFill>
                  <a:srgbClr val="000000"/>
                </a:solidFill>
                <a:latin typeface="Helvetica" charset="0"/>
              </a:rPr>
              <a:t>*  J. Troitzsch, </a:t>
            </a:r>
            <a:r>
              <a:rPr lang="en-US" sz="1200" i="1">
                <a:solidFill>
                  <a:srgbClr val="000000"/>
                </a:solidFill>
                <a:latin typeface="Helvetica" charset="0"/>
              </a:rPr>
              <a:t>International Plastics Flammability Handbook,</a:t>
            </a:r>
            <a:r>
              <a:rPr lang="en-US" sz="1200">
                <a:solidFill>
                  <a:srgbClr val="000000"/>
                </a:solidFill>
                <a:latin typeface="Helvetica" charset="0"/>
              </a:rPr>
              <a:t> 2nd Edition, Chapter 4, Hanser Publishers, Munich Germany, 1990</a:t>
            </a: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2376487"/>
            <a:ext cx="6299200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5935663" y="1500187"/>
            <a:ext cx="151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Helvetica" charset="0"/>
              </a:rPr>
              <a:t>Combustion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611313" y="1500187"/>
            <a:ext cx="120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Helvetica" charset="0"/>
              </a:rPr>
              <a:t>Pyrolysis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6635750" y="4140200"/>
            <a:ext cx="16700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Helvetica" charset="0"/>
              </a:rPr>
              <a:t>Exothermic, -∆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6334125" y="2781300"/>
            <a:ext cx="23701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Helvetica" charset="0"/>
              </a:rPr>
              <a:t>Combustion Products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5554663" y="2652712"/>
            <a:ext cx="657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Helvetica" charset="0"/>
              </a:rPr>
              <a:t>+ O</a:t>
            </a:r>
            <a:r>
              <a:rPr lang="en-US" sz="1400">
                <a:solidFill>
                  <a:srgbClr val="000000"/>
                </a:solidFill>
                <a:latin typeface="Helvetica" charset="0"/>
              </a:rPr>
              <a:t>2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2630488" y="5195887"/>
            <a:ext cx="3373437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Helvetica" charset="0"/>
              </a:rPr>
              <a:t>Thermal Feedback from Flame 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2811463" y="2116137"/>
            <a:ext cx="2624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Helvetica" charset="0"/>
              </a:rPr>
              <a:t>Combustible +</a:t>
            </a:r>
          </a:p>
          <a:p>
            <a:r>
              <a:rPr lang="en-US" sz="1800">
                <a:solidFill>
                  <a:srgbClr val="000000"/>
                </a:solidFill>
                <a:latin typeface="Helvetica" charset="0"/>
              </a:rPr>
              <a:t>Non-combustible Gases</a:t>
            </a: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2811463" y="2757487"/>
            <a:ext cx="23637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Helvetica" charset="0"/>
              </a:rPr>
              <a:t>Liquid Products + Tar</a:t>
            </a: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2811463" y="3278187"/>
            <a:ext cx="2484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Helvetica" charset="0"/>
              </a:rPr>
              <a:t>Solid Charred Residue</a:t>
            </a: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603250" y="2747962"/>
            <a:ext cx="130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Helvetica" charset="0"/>
              </a:rPr>
              <a:t>POLYMER</a:t>
            </a: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>
            <a:off x="304800" y="4140200"/>
            <a:ext cx="1868488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Helvetica" charset="0"/>
              </a:rPr>
              <a:t>Endothermic, +∆</a:t>
            </a:r>
          </a:p>
        </p:txBody>
      </p:sp>
    </p:spTree>
    <p:extLst>
      <p:ext uri="{BB962C8B-B14F-4D97-AF65-F5344CB8AC3E}">
        <p14:creationId xmlns:p14="http://schemas.microsoft.com/office/powerpoint/2010/main" val="333580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ext Box 2"/>
          <p:cNvSpPr txBox="1">
            <a:spLocks noChangeArrowheads="1"/>
          </p:cNvSpPr>
          <p:nvPr/>
        </p:nvSpPr>
        <p:spPr bwMode="auto">
          <a:xfrm>
            <a:off x="533400" y="302131"/>
            <a:ext cx="754380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sz="3200" b="1" i="0" dirty="0" err="1" smtClean="0">
                <a:solidFill>
                  <a:schemeClr val="accent4">
                    <a:lumMod val="95000"/>
                    <a:lumOff val="5000"/>
                  </a:schemeClr>
                </a:solidFill>
                <a:latin typeface="Helvetica" charset="0"/>
                <a:cs typeface="ＭＳ Ｐゴシック" charset="0"/>
              </a:rPr>
              <a:t>Microscale</a:t>
            </a:r>
            <a:r>
              <a:rPr lang="en-US" sz="3200" b="1" i="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Helvetica" charset="0"/>
                <a:cs typeface="ＭＳ Ｐゴシック" charset="0"/>
              </a:rPr>
              <a:t> Combustion Calorimeter</a:t>
            </a:r>
            <a:endParaRPr lang="en-US" sz="3200" b="1" i="0" dirty="0">
              <a:solidFill>
                <a:schemeClr val="accent4">
                  <a:lumMod val="95000"/>
                  <a:lumOff val="5000"/>
                </a:schemeClr>
              </a:solidFill>
              <a:latin typeface="Helvetica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61170" y="117980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1219200"/>
            <a:ext cx="6835775" cy="532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83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708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3200" b="1" i="0" dirty="0" smtClean="0">
                <a:solidFill>
                  <a:schemeClr val="accent4">
                    <a:lumMod val="95000"/>
                    <a:lumOff val="5000"/>
                  </a:schemeClr>
                </a:solidFill>
                <a:latin typeface="Helvetica" charset="0"/>
                <a:cs typeface="ＭＳ Ｐゴシック" charset="0"/>
              </a:rPr>
              <a:t>Heat </a:t>
            </a:r>
            <a:r>
              <a:rPr lang="en-US" sz="3200" b="1" i="0" dirty="0">
                <a:solidFill>
                  <a:schemeClr val="accent4">
                    <a:lumMod val="95000"/>
                    <a:lumOff val="5000"/>
                  </a:schemeClr>
                </a:solidFill>
                <a:latin typeface="Helvetica" charset="0"/>
                <a:cs typeface="ＭＳ Ｐゴシック" charset="0"/>
              </a:rPr>
              <a:t>Release Rate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61170" y="1179802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609600" y="1220787"/>
            <a:ext cx="6934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latin typeface="Helvetica" charset="0"/>
              </a:rPr>
              <a:t>Heat release rate by oxygen consumption normalized to initial sample mass</a:t>
            </a: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609600" y="2836862"/>
            <a:ext cx="3163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Helvetica" charset="0"/>
              </a:rPr>
              <a:t>Peak rate of heat release</a:t>
            </a: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609600" y="4572000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latin typeface="Helvetica" charset="0"/>
              </a:rPr>
              <a:t>Heat Release Capacity</a:t>
            </a: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4191000" y="6324600"/>
            <a:ext cx="4800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  <a:latin typeface="Helvetica" charset="0"/>
              </a:rPr>
              <a:t>… dependent only on material properties</a:t>
            </a:r>
          </a:p>
        </p:txBody>
      </p:sp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17888"/>
            <a:ext cx="7162800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22862"/>
            <a:ext cx="4191000" cy="97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98662"/>
            <a:ext cx="4572000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50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04" name="Rectangle 60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6934200" cy="609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800" b="1" dirty="0">
                <a:solidFill>
                  <a:schemeClr val="tx1"/>
                </a:solidFill>
                <a:latin typeface="Helvetica" charset="0"/>
              </a:rPr>
              <a:t>Standard Test ASTM D 7309 </a:t>
            </a:r>
            <a:r>
              <a:rPr lang="en-US" sz="2400" b="1" dirty="0">
                <a:solidFill>
                  <a:schemeClr val="tx1"/>
                </a:solidFill>
                <a:latin typeface="Helvetica" charset="0"/>
              </a:rPr>
              <a:t>(Method A)</a:t>
            </a:r>
          </a:p>
        </p:txBody>
      </p:sp>
      <p:sp>
        <p:nvSpPr>
          <p:cNvPr id="82947" name="Freeform 3" descr="Light downward diagonal"/>
          <p:cNvSpPr>
            <a:spLocks/>
          </p:cNvSpPr>
          <p:nvPr/>
        </p:nvSpPr>
        <p:spPr bwMode="auto">
          <a:xfrm>
            <a:off x="1998663" y="2468563"/>
            <a:ext cx="5092700" cy="2865437"/>
          </a:xfrm>
          <a:custGeom>
            <a:avLst/>
            <a:gdLst/>
            <a:ahLst/>
            <a:cxnLst>
              <a:cxn ang="0">
                <a:pos x="0" y="1805"/>
              </a:cxn>
              <a:cxn ang="0">
                <a:pos x="144" y="1805"/>
              </a:cxn>
              <a:cxn ang="0">
                <a:pos x="288" y="1757"/>
              </a:cxn>
              <a:cxn ang="0">
                <a:pos x="336" y="1757"/>
              </a:cxn>
              <a:cxn ang="0">
                <a:pos x="432" y="1661"/>
              </a:cxn>
              <a:cxn ang="0">
                <a:pos x="480" y="1517"/>
              </a:cxn>
              <a:cxn ang="0">
                <a:pos x="528" y="1373"/>
              </a:cxn>
              <a:cxn ang="0">
                <a:pos x="528" y="1325"/>
              </a:cxn>
              <a:cxn ang="0">
                <a:pos x="576" y="1325"/>
              </a:cxn>
              <a:cxn ang="0">
                <a:pos x="624" y="1277"/>
              </a:cxn>
              <a:cxn ang="0">
                <a:pos x="624" y="1229"/>
              </a:cxn>
              <a:cxn ang="0">
                <a:pos x="672" y="1229"/>
              </a:cxn>
              <a:cxn ang="0">
                <a:pos x="672" y="1085"/>
              </a:cxn>
              <a:cxn ang="0">
                <a:pos x="709" y="899"/>
              </a:cxn>
              <a:cxn ang="0">
                <a:pos x="751" y="705"/>
              </a:cxn>
              <a:cxn ang="0">
                <a:pos x="772" y="539"/>
              </a:cxn>
              <a:cxn ang="0">
                <a:pos x="790" y="448"/>
              </a:cxn>
              <a:cxn ang="0">
                <a:pos x="804" y="353"/>
              </a:cxn>
              <a:cxn ang="0">
                <a:pos x="825" y="215"/>
              </a:cxn>
              <a:cxn ang="0">
                <a:pos x="843" y="123"/>
              </a:cxn>
              <a:cxn ang="0">
                <a:pos x="853" y="53"/>
              </a:cxn>
              <a:cxn ang="0">
                <a:pos x="875" y="11"/>
              </a:cxn>
              <a:cxn ang="0">
                <a:pos x="896" y="0"/>
              </a:cxn>
              <a:cxn ang="0">
                <a:pos x="920" y="7"/>
              </a:cxn>
              <a:cxn ang="0">
                <a:pos x="942" y="60"/>
              </a:cxn>
              <a:cxn ang="0">
                <a:pos x="949" y="120"/>
              </a:cxn>
              <a:cxn ang="0">
                <a:pos x="963" y="219"/>
              </a:cxn>
              <a:cxn ang="0">
                <a:pos x="970" y="338"/>
              </a:cxn>
              <a:cxn ang="0">
                <a:pos x="987" y="462"/>
              </a:cxn>
              <a:cxn ang="0">
                <a:pos x="1001" y="571"/>
              </a:cxn>
              <a:cxn ang="0">
                <a:pos x="1012" y="730"/>
              </a:cxn>
              <a:cxn ang="0">
                <a:pos x="1044" y="990"/>
              </a:cxn>
              <a:cxn ang="0">
                <a:pos x="1068" y="1146"/>
              </a:cxn>
              <a:cxn ang="0">
                <a:pos x="1083" y="1279"/>
              </a:cxn>
              <a:cxn ang="0">
                <a:pos x="1104" y="1382"/>
              </a:cxn>
              <a:cxn ang="0">
                <a:pos x="1128" y="1487"/>
              </a:cxn>
              <a:cxn ang="0">
                <a:pos x="1157" y="1583"/>
              </a:cxn>
              <a:cxn ang="0">
                <a:pos x="1224" y="1671"/>
              </a:cxn>
              <a:cxn ang="0">
                <a:pos x="1315" y="1720"/>
              </a:cxn>
              <a:cxn ang="0">
                <a:pos x="1431" y="1741"/>
              </a:cxn>
              <a:cxn ang="0">
                <a:pos x="1587" y="1755"/>
              </a:cxn>
              <a:cxn ang="0">
                <a:pos x="1720" y="1766"/>
              </a:cxn>
              <a:cxn ang="0">
                <a:pos x="1840" y="1783"/>
              </a:cxn>
              <a:cxn ang="0">
                <a:pos x="1974" y="1787"/>
              </a:cxn>
              <a:cxn ang="0">
                <a:pos x="2122" y="1801"/>
              </a:cxn>
              <a:cxn ang="0">
                <a:pos x="2274" y="1801"/>
              </a:cxn>
              <a:cxn ang="0">
                <a:pos x="2478" y="1801"/>
              </a:cxn>
              <a:cxn ang="0">
                <a:pos x="2746" y="1801"/>
              </a:cxn>
              <a:cxn ang="0">
                <a:pos x="3208" y="1805"/>
              </a:cxn>
            </a:cxnLst>
            <a:rect l="0" t="0" r="r" b="b"/>
            <a:pathLst>
              <a:path w="3208" h="1805">
                <a:moveTo>
                  <a:pt x="0" y="1805"/>
                </a:moveTo>
                <a:lnTo>
                  <a:pt x="144" y="1805"/>
                </a:lnTo>
                <a:lnTo>
                  <a:pt x="288" y="1757"/>
                </a:lnTo>
                <a:lnTo>
                  <a:pt x="336" y="1757"/>
                </a:lnTo>
                <a:lnTo>
                  <a:pt x="432" y="1661"/>
                </a:lnTo>
                <a:lnTo>
                  <a:pt x="480" y="1517"/>
                </a:lnTo>
                <a:lnTo>
                  <a:pt x="528" y="1373"/>
                </a:lnTo>
                <a:lnTo>
                  <a:pt x="528" y="1325"/>
                </a:lnTo>
                <a:lnTo>
                  <a:pt x="576" y="1325"/>
                </a:lnTo>
                <a:lnTo>
                  <a:pt x="624" y="1277"/>
                </a:lnTo>
                <a:lnTo>
                  <a:pt x="624" y="1229"/>
                </a:lnTo>
                <a:lnTo>
                  <a:pt x="672" y="1229"/>
                </a:lnTo>
                <a:lnTo>
                  <a:pt x="672" y="1085"/>
                </a:lnTo>
                <a:lnTo>
                  <a:pt x="709" y="899"/>
                </a:lnTo>
                <a:lnTo>
                  <a:pt x="751" y="705"/>
                </a:lnTo>
                <a:lnTo>
                  <a:pt x="772" y="539"/>
                </a:lnTo>
                <a:cubicBezTo>
                  <a:pt x="790" y="450"/>
                  <a:pt x="790" y="480"/>
                  <a:pt x="790" y="448"/>
                </a:cubicBezTo>
                <a:lnTo>
                  <a:pt x="804" y="353"/>
                </a:lnTo>
                <a:lnTo>
                  <a:pt x="825" y="215"/>
                </a:lnTo>
                <a:lnTo>
                  <a:pt x="843" y="123"/>
                </a:lnTo>
                <a:cubicBezTo>
                  <a:pt x="853" y="55"/>
                  <a:pt x="853" y="78"/>
                  <a:pt x="853" y="53"/>
                </a:cubicBezTo>
                <a:lnTo>
                  <a:pt x="875" y="11"/>
                </a:lnTo>
                <a:lnTo>
                  <a:pt x="896" y="0"/>
                </a:lnTo>
                <a:lnTo>
                  <a:pt x="920" y="7"/>
                </a:lnTo>
                <a:lnTo>
                  <a:pt x="942" y="60"/>
                </a:lnTo>
                <a:lnTo>
                  <a:pt x="949" y="120"/>
                </a:lnTo>
                <a:lnTo>
                  <a:pt x="963" y="219"/>
                </a:lnTo>
                <a:lnTo>
                  <a:pt x="970" y="338"/>
                </a:lnTo>
                <a:lnTo>
                  <a:pt x="987" y="462"/>
                </a:lnTo>
                <a:lnTo>
                  <a:pt x="1001" y="571"/>
                </a:lnTo>
                <a:lnTo>
                  <a:pt x="1012" y="730"/>
                </a:lnTo>
                <a:lnTo>
                  <a:pt x="1044" y="990"/>
                </a:lnTo>
                <a:lnTo>
                  <a:pt x="1068" y="1146"/>
                </a:lnTo>
                <a:lnTo>
                  <a:pt x="1083" y="1279"/>
                </a:lnTo>
                <a:lnTo>
                  <a:pt x="1104" y="1382"/>
                </a:lnTo>
                <a:lnTo>
                  <a:pt x="1128" y="1487"/>
                </a:lnTo>
                <a:lnTo>
                  <a:pt x="1157" y="1583"/>
                </a:lnTo>
                <a:lnTo>
                  <a:pt x="1224" y="1671"/>
                </a:lnTo>
                <a:lnTo>
                  <a:pt x="1315" y="1720"/>
                </a:lnTo>
                <a:lnTo>
                  <a:pt x="1431" y="1741"/>
                </a:lnTo>
                <a:lnTo>
                  <a:pt x="1587" y="1755"/>
                </a:lnTo>
                <a:lnTo>
                  <a:pt x="1720" y="1766"/>
                </a:lnTo>
                <a:lnTo>
                  <a:pt x="1840" y="1783"/>
                </a:lnTo>
                <a:lnTo>
                  <a:pt x="1974" y="1787"/>
                </a:lnTo>
                <a:lnTo>
                  <a:pt x="2122" y="1801"/>
                </a:lnTo>
                <a:lnTo>
                  <a:pt x="2274" y="1801"/>
                </a:lnTo>
                <a:lnTo>
                  <a:pt x="2478" y="1801"/>
                </a:lnTo>
                <a:lnTo>
                  <a:pt x="2746" y="1801"/>
                </a:lnTo>
                <a:lnTo>
                  <a:pt x="3208" y="1805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3824288" y="3810000"/>
            <a:ext cx="3048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0" i="0">
                <a:sym typeface="Symbol" charset="2"/>
              </a:rPr>
              <a:t>Heat of Combustion, </a:t>
            </a:r>
            <a:r>
              <a:rPr lang="en-US" sz="1600" b="0">
                <a:sym typeface="Symbol" charset="2"/>
              </a:rPr>
              <a:t>Q</a:t>
            </a:r>
            <a:r>
              <a:rPr lang="en-US" sz="1600" b="0" i="0" baseline="-25000">
                <a:sym typeface="Symbol" charset="2"/>
              </a:rPr>
              <a:t></a:t>
            </a:r>
            <a:endParaRPr lang="en-US" sz="1600" b="0" i="0">
              <a:sym typeface="Symbol" charset="2"/>
            </a:endParaRPr>
          </a:p>
          <a:p>
            <a:pPr algn="ctr"/>
            <a:r>
              <a:rPr lang="en-US" sz="1600" b="0" i="0">
                <a:sym typeface="Symbol" charset="2"/>
              </a:rPr>
              <a:t>(Fire Load)</a:t>
            </a:r>
            <a:endParaRPr lang="en-US" sz="1600" b="0" i="0"/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 flipV="1">
            <a:off x="3595688" y="4038600"/>
            <a:ext cx="6096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0" name="Freeform 6"/>
          <p:cNvSpPr>
            <a:spLocks/>
          </p:cNvSpPr>
          <p:nvPr/>
        </p:nvSpPr>
        <p:spPr bwMode="auto">
          <a:xfrm>
            <a:off x="1398588" y="2447925"/>
            <a:ext cx="5692775" cy="2909888"/>
          </a:xfrm>
          <a:custGeom>
            <a:avLst/>
            <a:gdLst/>
            <a:ahLst/>
            <a:cxnLst>
              <a:cxn ang="0">
                <a:pos x="60" y="1833"/>
              </a:cxn>
              <a:cxn ang="0">
                <a:pos x="129" y="1833"/>
              </a:cxn>
              <a:cxn ang="0">
                <a:pos x="199" y="1833"/>
              </a:cxn>
              <a:cxn ang="0">
                <a:pos x="269" y="1833"/>
              </a:cxn>
              <a:cxn ang="0">
                <a:pos x="339" y="1823"/>
              </a:cxn>
              <a:cxn ang="0">
                <a:pos x="408" y="1823"/>
              </a:cxn>
              <a:cxn ang="0">
                <a:pos x="478" y="1813"/>
              </a:cxn>
              <a:cxn ang="0">
                <a:pos x="538" y="1803"/>
              </a:cxn>
              <a:cxn ang="0">
                <a:pos x="608" y="1783"/>
              </a:cxn>
              <a:cxn ang="0">
                <a:pos x="667" y="1763"/>
              </a:cxn>
              <a:cxn ang="0">
                <a:pos x="727" y="1753"/>
              </a:cxn>
              <a:cxn ang="0">
                <a:pos x="777" y="1713"/>
              </a:cxn>
              <a:cxn ang="0">
                <a:pos x="827" y="1633"/>
              </a:cxn>
              <a:cxn ang="0">
                <a:pos x="867" y="1504"/>
              </a:cxn>
              <a:cxn ang="0">
                <a:pos x="916" y="1364"/>
              </a:cxn>
              <a:cxn ang="0">
                <a:pos x="956" y="1315"/>
              </a:cxn>
              <a:cxn ang="0">
                <a:pos x="1006" y="1275"/>
              </a:cxn>
              <a:cxn ang="0">
                <a:pos x="1046" y="1125"/>
              </a:cxn>
              <a:cxn ang="0">
                <a:pos x="1086" y="916"/>
              </a:cxn>
              <a:cxn ang="0">
                <a:pos x="1126" y="687"/>
              </a:cxn>
              <a:cxn ang="0">
                <a:pos x="1175" y="418"/>
              </a:cxn>
              <a:cxn ang="0">
                <a:pos x="1215" y="169"/>
              </a:cxn>
              <a:cxn ang="0">
                <a:pos x="1255" y="19"/>
              </a:cxn>
              <a:cxn ang="0">
                <a:pos x="1305" y="29"/>
              </a:cxn>
              <a:cxn ang="0">
                <a:pos x="1345" y="259"/>
              </a:cxn>
              <a:cxn ang="0">
                <a:pos x="1385" y="647"/>
              </a:cxn>
              <a:cxn ang="0">
                <a:pos x="1424" y="1036"/>
              </a:cxn>
              <a:cxn ang="0">
                <a:pos x="1464" y="1315"/>
              </a:cxn>
              <a:cxn ang="0">
                <a:pos x="1514" y="1504"/>
              </a:cxn>
              <a:cxn ang="0">
                <a:pos x="1554" y="1614"/>
              </a:cxn>
              <a:cxn ang="0">
                <a:pos x="1594" y="1673"/>
              </a:cxn>
              <a:cxn ang="0">
                <a:pos x="1644" y="1703"/>
              </a:cxn>
              <a:cxn ang="0">
                <a:pos x="1683" y="1733"/>
              </a:cxn>
              <a:cxn ang="0">
                <a:pos x="1743" y="1743"/>
              </a:cxn>
              <a:cxn ang="0">
                <a:pos x="1803" y="1753"/>
              </a:cxn>
              <a:cxn ang="0">
                <a:pos x="1873" y="1763"/>
              </a:cxn>
              <a:cxn ang="0">
                <a:pos x="1942" y="1763"/>
              </a:cxn>
              <a:cxn ang="0">
                <a:pos x="2002" y="1773"/>
              </a:cxn>
              <a:cxn ang="0">
                <a:pos x="2072" y="1783"/>
              </a:cxn>
              <a:cxn ang="0">
                <a:pos x="2142" y="1783"/>
              </a:cxn>
              <a:cxn ang="0">
                <a:pos x="2211" y="1793"/>
              </a:cxn>
              <a:cxn ang="0">
                <a:pos x="2271" y="1803"/>
              </a:cxn>
              <a:cxn ang="0">
                <a:pos x="2341" y="1803"/>
              </a:cxn>
              <a:cxn ang="0">
                <a:pos x="2411" y="1803"/>
              </a:cxn>
              <a:cxn ang="0">
                <a:pos x="2480" y="1813"/>
              </a:cxn>
              <a:cxn ang="0">
                <a:pos x="2550" y="1813"/>
              </a:cxn>
              <a:cxn ang="0">
                <a:pos x="2620" y="1813"/>
              </a:cxn>
              <a:cxn ang="0">
                <a:pos x="2690" y="1813"/>
              </a:cxn>
              <a:cxn ang="0">
                <a:pos x="2759" y="1813"/>
              </a:cxn>
              <a:cxn ang="0">
                <a:pos x="2819" y="1823"/>
              </a:cxn>
              <a:cxn ang="0">
                <a:pos x="2889" y="1823"/>
              </a:cxn>
              <a:cxn ang="0">
                <a:pos x="2959" y="1823"/>
              </a:cxn>
              <a:cxn ang="0">
                <a:pos x="3028" y="1823"/>
              </a:cxn>
              <a:cxn ang="0">
                <a:pos x="3098" y="1823"/>
              </a:cxn>
              <a:cxn ang="0">
                <a:pos x="3168" y="1823"/>
              </a:cxn>
              <a:cxn ang="0">
                <a:pos x="3238" y="1823"/>
              </a:cxn>
              <a:cxn ang="0">
                <a:pos x="3307" y="1823"/>
              </a:cxn>
              <a:cxn ang="0">
                <a:pos x="3377" y="1823"/>
              </a:cxn>
              <a:cxn ang="0">
                <a:pos x="3447" y="1823"/>
              </a:cxn>
              <a:cxn ang="0">
                <a:pos x="3517" y="1823"/>
              </a:cxn>
              <a:cxn ang="0">
                <a:pos x="3586" y="1823"/>
              </a:cxn>
            </a:cxnLst>
            <a:rect l="0" t="0" r="r" b="b"/>
            <a:pathLst>
              <a:path w="3586" h="1833">
                <a:moveTo>
                  <a:pt x="0" y="1833"/>
                </a:moveTo>
                <a:lnTo>
                  <a:pt x="10" y="1833"/>
                </a:lnTo>
                <a:lnTo>
                  <a:pt x="20" y="1833"/>
                </a:lnTo>
                <a:lnTo>
                  <a:pt x="30" y="1833"/>
                </a:lnTo>
                <a:lnTo>
                  <a:pt x="40" y="1833"/>
                </a:lnTo>
                <a:lnTo>
                  <a:pt x="50" y="1833"/>
                </a:lnTo>
                <a:lnTo>
                  <a:pt x="60" y="1833"/>
                </a:lnTo>
                <a:lnTo>
                  <a:pt x="70" y="1833"/>
                </a:lnTo>
                <a:lnTo>
                  <a:pt x="80" y="1833"/>
                </a:lnTo>
                <a:lnTo>
                  <a:pt x="89" y="1833"/>
                </a:lnTo>
                <a:lnTo>
                  <a:pt x="99" y="1833"/>
                </a:lnTo>
                <a:lnTo>
                  <a:pt x="109" y="1833"/>
                </a:lnTo>
                <a:lnTo>
                  <a:pt x="119" y="1833"/>
                </a:lnTo>
                <a:lnTo>
                  <a:pt x="129" y="1833"/>
                </a:lnTo>
                <a:lnTo>
                  <a:pt x="139" y="1833"/>
                </a:lnTo>
                <a:lnTo>
                  <a:pt x="149" y="1833"/>
                </a:lnTo>
                <a:lnTo>
                  <a:pt x="159" y="1833"/>
                </a:lnTo>
                <a:lnTo>
                  <a:pt x="169" y="1833"/>
                </a:lnTo>
                <a:lnTo>
                  <a:pt x="179" y="1833"/>
                </a:lnTo>
                <a:lnTo>
                  <a:pt x="189" y="1833"/>
                </a:lnTo>
                <a:lnTo>
                  <a:pt x="199" y="1833"/>
                </a:lnTo>
                <a:lnTo>
                  <a:pt x="209" y="1833"/>
                </a:lnTo>
                <a:lnTo>
                  <a:pt x="219" y="1833"/>
                </a:lnTo>
                <a:lnTo>
                  <a:pt x="229" y="1833"/>
                </a:lnTo>
                <a:lnTo>
                  <a:pt x="239" y="1833"/>
                </a:lnTo>
                <a:lnTo>
                  <a:pt x="249" y="1833"/>
                </a:lnTo>
                <a:lnTo>
                  <a:pt x="259" y="1833"/>
                </a:lnTo>
                <a:lnTo>
                  <a:pt x="269" y="1833"/>
                </a:lnTo>
                <a:lnTo>
                  <a:pt x="279" y="1823"/>
                </a:lnTo>
                <a:lnTo>
                  <a:pt x="289" y="1823"/>
                </a:lnTo>
                <a:lnTo>
                  <a:pt x="299" y="1823"/>
                </a:lnTo>
                <a:lnTo>
                  <a:pt x="309" y="1823"/>
                </a:lnTo>
                <a:lnTo>
                  <a:pt x="319" y="1823"/>
                </a:lnTo>
                <a:lnTo>
                  <a:pt x="329" y="1823"/>
                </a:lnTo>
                <a:lnTo>
                  <a:pt x="339" y="1823"/>
                </a:lnTo>
                <a:lnTo>
                  <a:pt x="349" y="1823"/>
                </a:lnTo>
                <a:lnTo>
                  <a:pt x="358" y="1823"/>
                </a:lnTo>
                <a:lnTo>
                  <a:pt x="368" y="1823"/>
                </a:lnTo>
                <a:lnTo>
                  <a:pt x="378" y="1823"/>
                </a:lnTo>
                <a:lnTo>
                  <a:pt x="388" y="1823"/>
                </a:lnTo>
                <a:lnTo>
                  <a:pt x="398" y="1823"/>
                </a:lnTo>
                <a:lnTo>
                  <a:pt x="408" y="1823"/>
                </a:lnTo>
                <a:lnTo>
                  <a:pt x="418" y="1823"/>
                </a:lnTo>
                <a:lnTo>
                  <a:pt x="428" y="1823"/>
                </a:lnTo>
                <a:lnTo>
                  <a:pt x="438" y="1823"/>
                </a:lnTo>
                <a:lnTo>
                  <a:pt x="448" y="1813"/>
                </a:lnTo>
                <a:lnTo>
                  <a:pt x="458" y="1813"/>
                </a:lnTo>
                <a:lnTo>
                  <a:pt x="468" y="1813"/>
                </a:lnTo>
                <a:lnTo>
                  <a:pt x="478" y="1813"/>
                </a:lnTo>
                <a:lnTo>
                  <a:pt x="488" y="1813"/>
                </a:lnTo>
                <a:lnTo>
                  <a:pt x="498" y="1813"/>
                </a:lnTo>
                <a:lnTo>
                  <a:pt x="508" y="1813"/>
                </a:lnTo>
                <a:lnTo>
                  <a:pt x="508" y="1803"/>
                </a:lnTo>
                <a:lnTo>
                  <a:pt x="518" y="1803"/>
                </a:lnTo>
                <a:lnTo>
                  <a:pt x="528" y="1803"/>
                </a:lnTo>
                <a:lnTo>
                  <a:pt x="538" y="1803"/>
                </a:lnTo>
                <a:lnTo>
                  <a:pt x="548" y="1803"/>
                </a:lnTo>
                <a:lnTo>
                  <a:pt x="558" y="1803"/>
                </a:lnTo>
                <a:lnTo>
                  <a:pt x="568" y="1793"/>
                </a:lnTo>
                <a:lnTo>
                  <a:pt x="578" y="1793"/>
                </a:lnTo>
                <a:lnTo>
                  <a:pt x="588" y="1793"/>
                </a:lnTo>
                <a:lnTo>
                  <a:pt x="598" y="1793"/>
                </a:lnTo>
                <a:lnTo>
                  <a:pt x="608" y="1783"/>
                </a:lnTo>
                <a:lnTo>
                  <a:pt x="617" y="1783"/>
                </a:lnTo>
                <a:lnTo>
                  <a:pt x="627" y="1783"/>
                </a:lnTo>
                <a:lnTo>
                  <a:pt x="637" y="1783"/>
                </a:lnTo>
                <a:lnTo>
                  <a:pt x="637" y="1773"/>
                </a:lnTo>
                <a:lnTo>
                  <a:pt x="647" y="1773"/>
                </a:lnTo>
                <a:lnTo>
                  <a:pt x="657" y="1773"/>
                </a:lnTo>
                <a:lnTo>
                  <a:pt x="667" y="1763"/>
                </a:lnTo>
                <a:lnTo>
                  <a:pt x="677" y="1763"/>
                </a:lnTo>
                <a:lnTo>
                  <a:pt x="687" y="1763"/>
                </a:lnTo>
                <a:lnTo>
                  <a:pt x="687" y="1753"/>
                </a:lnTo>
                <a:lnTo>
                  <a:pt x="697" y="1753"/>
                </a:lnTo>
                <a:lnTo>
                  <a:pt x="707" y="1753"/>
                </a:lnTo>
                <a:lnTo>
                  <a:pt x="717" y="1753"/>
                </a:lnTo>
                <a:lnTo>
                  <a:pt x="727" y="1753"/>
                </a:lnTo>
                <a:lnTo>
                  <a:pt x="727" y="1743"/>
                </a:lnTo>
                <a:lnTo>
                  <a:pt x="737" y="1743"/>
                </a:lnTo>
                <a:lnTo>
                  <a:pt x="747" y="1733"/>
                </a:lnTo>
                <a:lnTo>
                  <a:pt x="757" y="1733"/>
                </a:lnTo>
                <a:lnTo>
                  <a:pt x="757" y="1723"/>
                </a:lnTo>
                <a:lnTo>
                  <a:pt x="767" y="1723"/>
                </a:lnTo>
                <a:lnTo>
                  <a:pt x="777" y="1713"/>
                </a:lnTo>
                <a:lnTo>
                  <a:pt x="787" y="1703"/>
                </a:lnTo>
                <a:lnTo>
                  <a:pt x="797" y="1693"/>
                </a:lnTo>
                <a:lnTo>
                  <a:pt x="807" y="1683"/>
                </a:lnTo>
                <a:lnTo>
                  <a:pt x="807" y="1673"/>
                </a:lnTo>
                <a:lnTo>
                  <a:pt x="817" y="1663"/>
                </a:lnTo>
                <a:lnTo>
                  <a:pt x="827" y="1643"/>
                </a:lnTo>
                <a:lnTo>
                  <a:pt x="827" y="1633"/>
                </a:lnTo>
                <a:lnTo>
                  <a:pt x="837" y="1623"/>
                </a:lnTo>
                <a:lnTo>
                  <a:pt x="837" y="1604"/>
                </a:lnTo>
                <a:lnTo>
                  <a:pt x="847" y="1584"/>
                </a:lnTo>
                <a:lnTo>
                  <a:pt x="857" y="1564"/>
                </a:lnTo>
                <a:lnTo>
                  <a:pt x="857" y="1544"/>
                </a:lnTo>
                <a:lnTo>
                  <a:pt x="867" y="1524"/>
                </a:lnTo>
                <a:lnTo>
                  <a:pt x="867" y="1504"/>
                </a:lnTo>
                <a:lnTo>
                  <a:pt x="877" y="1484"/>
                </a:lnTo>
                <a:lnTo>
                  <a:pt x="886" y="1464"/>
                </a:lnTo>
                <a:lnTo>
                  <a:pt x="886" y="1444"/>
                </a:lnTo>
                <a:lnTo>
                  <a:pt x="896" y="1424"/>
                </a:lnTo>
                <a:lnTo>
                  <a:pt x="896" y="1404"/>
                </a:lnTo>
                <a:lnTo>
                  <a:pt x="906" y="1384"/>
                </a:lnTo>
                <a:lnTo>
                  <a:pt x="916" y="1364"/>
                </a:lnTo>
                <a:lnTo>
                  <a:pt x="916" y="1355"/>
                </a:lnTo>
                <a:lnTo>
                  <a:pt x="926" y="1335"/>
                </a:lnTo>
                <a:lnTo>
                  <a:pt x="926" y="1325"/>
                </a:lnTo>
                <a:lnTo>
                  <a:pt x="936" y="1325"/>
                </a:lnTo>
                <a:lnTo>
                  <a:pt x="946" y="1325"/>
                </a:lnTo>
                <a:lnTo>
                  <a:pt x="946" y="1315"/>
                </a:lnTo>
                <a:lnTo>
                  <a:pt x="956" y="1315"/>
                </a:lnTo>
                <a:lnTo>
                  <a:pt x="956" y="1325"/>
                </a:lnTo>
                <a:lnTo>
                  <a:pt x="966" y="1325"/>
                </a:lnTo>
                <a:lnTo>
                  <a:pt x="976" y="1315"/>
                </a:lnTo>
                <a:lnTo>
                  <a:pt x="986" y="1305"/>
                </a:lnTo>
                <a:lnTo>
                  <a:pt x="986" y="1295"/>
                </a:lnTo>
                <a:lnTo>
                  <a:pt x="996" y="1285"/>
                </a:lnTo>
                <a:lnTo>
                  <a:pt x="1006" y="1275"/>
                </a:lnTo>
                <a:lnTo>
                  <a:pt x="1006" y="1265"/>
                </a:lnTo>
                <a:lnTo>
                  <a:pt x="1016" y="1255"/>
                </a:lnTo>
                <a:lnTo>
                  <a:pt x="1026" y="1235"/>
                </a:lnTo>
                <a:lnTo>
                  <a:pt x="1026" y="1225"/>
                </a:lnTo>
                <a:lnTo>
                  <a:pt x="1036" y="1195"/>
                </a:lnTo>
                <a:lnTo>
                  <a:pt x="1036" y="1165"/>
                </a:lnTo>
                <a:lnTo>
                  <a:pt x="1046" y="1125"/>
                </a:lnTo>
                <a:lnTo>
                  <a:pt x="1056" y="1095"/>
                </a:lnTo>
                <a:lnTo>
                  <a:pt x="1056" y="1056"/>
                </a:lnTo>
                <a:lnTo>
                  <a:pt x="1066" y="1026"/>
                </a:lnTo>
                <a:lnTo>
                  <a:pt x="1066" y="996"/>
                </a:lnTo>
                <a:lnTo>
                  <a:pt x="1076" y="966"/>
                </a:lnTo>
                <a:lnTo>
                  <a:pt x="1086" y="946"/>
                </a:lnTo>
                <a:lnTo>
                  <a:pt x="1086" y="916"/>
                </a:lnTo>
                <a:lnTo>
                  <a:pt x="1096" y="886"/>
                </a:lnTo>
                <a:lnTo>
                  <a:pt x="1096" y="856"/>
                </a:lnTo>
                <a:lnTo>
                  <a:pt x="1106" y="826"/>
                </a:lnTo>
                <a:lnTo>
                  <a:pt x="1116" y="797"/>
                </a:lnTo>
                <a:lnTo>
                  <a:pt x="1116" y="757"/>
                </a:lnTo>
                <a:lnTo>
                  <a:pt x="1126" y="727"/>
                </a:lnTo>
                <a:lnTo>
                  <a:pt x="1126" y="687"/>
                </a:lnTo>
                <a:lnTo>
                  <a:pt x="1136" y="657"/>
                </a:lnTo>
                <a:lnTo>
                  <a:pt x="1145" y="617"/>
                </a:lnTo>
                <a:lnTo>
                  <a:pt x="1145" y="577"/>
                </a:lnTo>
                <a:lnTo>
                  <a:pt x="1155" y="538"/>
                </a:lnTo>
                <a:lnTo>
                  <a:pt x="1165" y="498"/>
                </a:lnTo>
                <a:lnTo>
                  <a:pt x="1165" y="458"/>
                </a:lnTo>
                <a:lnTo>
                  <a:pt x="1175" y="418"/>
                </a:lnTo>
                <a:lnTo>
                  <a:pt x="1175" y="378"/>
                </a:lnTo>
                <a:lnTo>
                  <a:pt x="1185" y="338"/>
                </a:lnTo>
                <a:lnTo>
                  <a:pt x="1195" y="298"/>
                </a:lnTo>
                <a:lnTo>
                  <a:pt x="1195" y="269"/>
                </a:lnTo>
                <a:lnTo>
                  <a:pt x="1205" y="239"/>
                </a:lnTo>
                <a:lnTo>
                  <a:pt x="1205" y="199"/>
                </a:lnTo>
                <a:lnTo>
                  <a:pt x="1215" y="169"/>
                </a:lnTo>
                <a:lnTo>
                  <a:pt x="1225" y="149"/>
                </a:lnTo>
                <a:lnTo>
                  <a:pt x="1225" y="119"/>
                </a:lnTo>
                <a:lnTo>
                  <a:pt x="1235" y="89"/>
                </a:lnTo>
                <a:lnTo>
                  <a:pt x="1235" y="69"/>
                </a:lnTo>
                <a:lnTo>
                  <a:pt x="1245" y="49"/>
                </a:lnTo>
                <a:lnTo>
                  <a:pt x="1255" y="39"/>
                </a:lnTo>
                <a:lnTo>
                  <a:pt x="1255" y="19"/>
                </a:lnTo>
                <a:lnTo>
                  <a:pt x="1265" y="10"/>
                </a:lnTo>
                <a:lnTo>
                  <a:pt x="1265" y="0"/>
                </a:lnTo>
                <a:lnTo>
                  <a:pt x="1275" y="0"/>
                </a:lnTo>
                <a:lnTo>
                  <a:pt x="1285" y="0"/>
                </a:lnTo>
                <a:lnTo>
                  <a:pt x="1285" y="10"/>
                </a:lnTo>
                <a:lnTo>
                  <a:pt x="1295" y="19"/>
                </a:lnTo>
                <a:lnTo>
                  <a:pt x="1305" y="29"/>
                </a:lnTo>
                <a:lnTo>
                  <a:pt x="1305" y="49"/>
                </a:lnTo>
                <a:lnTo>
                  <a:pt x="1315" y="69"/>
                </a:lnTo>
                <a:lnTo>
                  <a:pt x="1315" y="99"/>
                </a:lnTo>
                <a:lnTo>
                  <a:pt x="1325" y="129"/>
                </a:lnTo>
                <a:lnTo>
                  <a:pt x="1335" y="169"/>
                </a:lnTo>
                <a:lnTo>
                  <a:pt x="1335" y="209"/>
                </a:lnTo>
                <a:lnTo>
                  <a:pt x="1345" y="259"/>
                </a:lnTo>
                <a:lnTo>
                  <a:pt x="1345" y="298"/>
                </a:lnTo>
                <a:lnTo>
                  <a:pt x="1355" y="358"/>
                </a:lnTo>
                <a:lnTo>
                  <a:pt x="1365" y="408"/>
                </a:lnTo>
                <a:lnTo>
                  <a:pt x="1365" y="468"/>
                </a:lnTo>
                <a:lnTo>
                  <a:pt x="1375" y="528"/>
                </a:lnTo>
                <a:lnTo>
                  <a:pt x="1375" y="587"/>
                </a:lnTo>
                <a:lnTo>
                  <a:pt x="1385" y="647"/>
                </a:lnTo>
                <a:lnTo>
                  <a:pt x="1395" y="707"/>
                </a:lnTo>
                <a:lnTo>
                  <a:pt x="1395" y="767"/>
                </a:lnTo>
                <a:lnTo>
                  <a:pt x="1405" y="817"/>
                </a:lnTo>
                <a:lnTo>
                  <a:pt x="1405" y="876"/>
                </a:lnTo>
                <a:lnTo>
                  <a:pt x="1414" y="936"/>
                </a:lnTo>
                <a:lnTo>
                  <a:pt x="1424" y="986"/>
                </a:lnTo>
                <a:lnTo>
                  <a:pt x="1424" y="1036"/>
                </a:lnTo>
                <a:lnTo>
                  <a:pt x="1434" y="1076"/>
                </a:lnTo>
                <a:lnTo>
                  <a:pt x="1434" y="1125"/>
                </a:lnTo>
                <a:lnTo>
                  <a:pt x="1444" y="1165"/>
                </a:lnTo>
                <a:lnTo>
                  <a:pt x="1454" y="1205"/>
                </a:lnTo>
                <a:lnTo>
                  <a:pt x="1454" y="1235"/>
                </a:lnTo>
                <a:lnTo>
                  <a:pt x="1464" y="1275"/>
                </a:lnTo>
                <a:lnTo>
                  <a:pt x="1464" y="1315"/>
                </a:lnTo>
                <a:lnTo>
                  <a:pt x="1474" y="1345"/>
                </a:lnTo>
                <a:lnTo>
                  <a:pt x="1484" y="1374"/>
                </a:lnTo>
                <a:lnTo>
                  <a:pt x="1484" y="1404"/>
                </a:lnTo>
                <a:lnTo>
                  <a:pt x="1494" y="1434"/>
                </a:lnTo>
                <a:lnTo>
                  <a:pt x="1494" y="1464"/>
                </a:lnTo>
                <a:lnTo>
                  <a:pt x="1504" y="1484"/>
                </a:lnTo>
                <a:lnTo>
                  <a:pt x="1514" y="1504"/>
                </a:lnTo>
                <a:lnTo>
                  <a:pt x="1514" y="1524"/>
                </a:lnTo>
                <a:lnTo>
                  <a:pt x="1524" y="1544"/>
                </a:lnTo>
                <a:lnTo>
                  <a:pt x="1524" y="1564"/>
                </a:lnTo>
                <a:lnTo>
                  <a:pt x="1534" y="1574"/>
                </a:lnTo>
                <a:lnTo>
                  <a:pt x="1544" y="1584"/>
                </a:lnTo>
                <a:lnTo>
                  <a:pt x="1544" y="1604"/>
                </a:lnTo>
                <a:lnTo>
                  <a:pt x="1554" y="1614"/>
                </a:lnTo>
                <a:lnTo>
                  <a:pt x="1554" y="1623"/>
                </a:lnTo>
                <a:lnTo>
                  <a:pt x="1564" y="1633"/>
                </a:lnTo>
                <a:lnTo>
                  <a:pt x="1574" y="1643"/>
                </a:lnTo>
                <a:lnTo>
                  <a:pt x="1574" y="1653"/>
                </a:lnTo>
                <a:lnTo>
                  <a:pt x="1584" y="1653"/>
                </a:lnTo>
                <a:lnTo>
                  <a:pt x="1584" y="1663"/>
                </a:lnTo>
                <a:lnTo>
                  <a:pt x="1594" y="1673"/>
                </a:lnTo>
                <a:lnTo>
                  <a:pt x="1604" y="1673"/>
                </a:lnTo>
                <a:lnTo>
                  <a:pt x="1604" y="1683"/>
                </a:lnTo>
                <a:lnTo>
                  <a:pt x="1614" y="1683"/>
                </a:lnTo>
                <a:lnTo>
                  <a:pt x="1614" y="1693"/>
                </a:lnTo>
                <a:lnTo>
                  <a:pt x="1624" y="1693"/>
                </a:lnTo>
                <a:lnTo>
                  <a:pt x="1634" y="1703"/>
                </a:lnTo>
                <a:lnTo>
                  <a:pt x="1644" y="1703"/>
                </a:lnTo>
                <a:lnTo>
                  <a:pt x="1644" y="1713"/>
                </a:lnTo>
                <a:lnTo>
                  <a:pt x="1654" y="1713"/>
                </a:lnTo>
                <a:lnTo>
                  <a:pt x="1664" y="1713"/>
                </a:lnTo>
                <a:lnTo>
                  <a:pt x="1664" y="1723"/>
                </a:lnTo>
                <a:lnTo>
                  <a:pt x="1673" y="1723"/>
                </a:lnTo>
                <a:lnTo>
                  <a:pt x="1683" y="1723"/>
                </a:lnTo>
                <a:lnTo>
                  <a:pt x="1683" y="1733"/>
                </a:lnTo>
                <a:lnTo>
                  <a:pt x="1693" y="1733"/>
                </a:lnTo>
                <a:lnTo>
                  <a:pt x="1703" y="1733"/>
                </a:lnTo>
                <a:lnTo>
                  <a:pt x="1713" y="1733"/>
                </a:lnTo>
                <a:lnTo>
                  <a:pt x="1713" y="1743"/>
                </a:lnTo>
                <a:lnTo>
                  <a:pt x="1723" y="1743"/>
                </a:lnTo>
                <a:lnTo>
                  <a:pt x="1733" y="1743"/>
                </a:lnTo>
                <a:lnTo>
                  <a:pt x="1743" y="1743"/>
                </a:lnTo>
                <a:lnTo>
                  <a:pt x="1753" y="1743"/>
                </a:lnTo>
                <a:lnTo>
                  <a:pt x="1763" y="1743"/>
                </a:lnTo>
                <a:lnTo>
                  <a:pt x="1763" y="1753"/>
                </a:lnTo>
                <a:lnTo>
                  <a:pt x="1773" y="1753"/>
                </a:lnTo>
                <a:lnTo>
                  <a:pt x="1783" y="1753"/>
                </a:lnTo>
                <a:lnTo>
                  <a:pt x="1793" y="1753"/>
                </a:lnTo>
                <a:lnTo>
                  <a:pt x="1803" y="1753"/>
                </a:lnTo>
                <a:lnTo>
                  <a:pt x="1813" y="1753"/>
                </a:lnTo>
                <a:lnTo>
                  <a:pt x="1823" y="1753"/>
                </a:lnTo>
                <a:lnTo>
                  <a:pt x="1833" y="1753"/>
                </a:lnTo>
                <a:lnTo>
                  <a:pt x="1843" y="1763"/>
                </a:lnTo>
                <a:lnTo>
                  <a:pt x="1853" y="1763"/>
                </a:lnTo>
                <a:lnTo>
                  <a:pt x="1863" y="1763"/>
                </a:lnTo>
                <a:lnTo>
                  <a:pt x="1873" y="1763"/>
                </a:lnTo>
                <a:lnTo>
                  <a:pt x="1883" y="1763"/>
                </a:lnTo>
                <a:lnTo>
                  <a:pt x="1893" y="1763"/>
                </a:lnTo>
                <a:lnTo>
                  <a:pt x="1903" y="1763"/>
                </a:lnTo>
                <a:lnTo>
                  <a:pt x="1913" y="1763"/>
                </a:lnTo>
                <a:lnTo>
                  <a:pt x="1923" y="1763"/>
                </a:lnTo>
                <a:lnTo>
                  <a:pt x="1933" y="1763"/>
                </a:lnTo>
                <a:lnTo>
                  <a:pt x="1942" y="1763"/>
                </a:lnTo>
                <a:lnTo>
                  <a:pt x="1942" y="1773"/>
                </a:lnTo>
                <a:lnTo>
                  <a:pt x="1952" y="1773"/>
                </a:lnTo>
                <a:lnTo>
                  <a:pt x="1962" y="1773"/>
                </a:lnTo>
                <a:lnTo>
                  <a:pt x="1972" y="1773"/>
                </a:lnTo>
                <a:lnTo>
                  <a:pt x="1982" y="1773"/>
                </a:lnTo>
                <a:lnTo>
                  <a:pt x="1992" y="1773"/>
                </a:lnTo>
                <a:lnTo>
                  <a:pt x="2002" y="1773"/>
                </a:lnTo>
                <a:lnTo>
                  <a:pt x="2012" y="1773"/>
                </a:lnTo>
                <a:lnTo>
                  <a:pt x="2022" y="1773"/>
                </a:lnTo>
                <a:lnTo>
                  <a:pt x="2032" y="1773"/>
                </a:lnTo>
                <a:lnTo>
                  <a:pt x="2042" y="1773"/>
                </a:lnTo>
                <a:lnTo>
                  <a:pt x="2052" y="1773"/>
                </a:lnTo>
                <a:lnTo>
                  <a:pt x="2062" y="1783"/>
                </a:lnTo>
                <a:lnTo>
                  <a:pt x="2072" y="1783"/>
                </a:lnTo>
                <a:lnTo>
                  <a:pt x="2082" y="1783"/>
                </a:lnTo>
                <a:lnTo>
                  <a:pt x="2092" y="1783"/>
                </a:lnTo>
                <a:lnTo>
                  <a:pt x="2102" y="1783"/>
                </a:lnTo>
                <a:lnTo>
                  <a:pt x="2112" y="1783"/>
                </a:lnTo>
                <a:lnTo>
                  <a:pt x="2122" y="1783"/>
                </a:lnTo>
                <a:lnTo>
                  <a:pt x="2132" y="1783"/>
                </a:lnTo>
                <a:lnTo>
                  <a:pt x="2142" y="1783"/>
                </a:lnTo>
                <a:lnTo>
                  <a:pt x="2152" y="1783"/>
                </a:lnTo>
                <a:lnTo>
                  <a:pt x="2162" y="1783"/>
                </a:lnTo>
                <a:lnTo>
                  <a:pt x="2172" y="1793"/>
                </a:lnTo>
                <a:lnTo>
                  <a:pt x="2182" y="1793"/>
                </a:lnTo>
                <a:lnTo>
                  <a:pt x="2192" y="1793"/>
                </a:lnTo>
                <a:lnTo>
                  <a:pt x="2201" y="1793"/>
                </a:lnTo>
                <a:lnTo>
                  <a:pt x="2211" y="1793"/>
                </a:lnTo>
                <a:lnTo>
                  <a:pt x="2221" y="1793"/>
                </a:lnTo>
                <a:lnTo>
                  <a:pt x="2231" y="1793"/>
                </a:lnTo>
                <a:lnTo>
                  <a:pt x="2241" y="1793"/>
                </a:lnTo>
                <a:lnTo>
                  <a:pt x="2251" y="1793"/>
                </a:lnTo>
                <a:lnTo>
                  <a:pt x="2261" y="1793"/>
                </a:lnTo>
                <a:lnTo>
                  <a:pt x="2271" y="1793"/>
                </a:lnTo>
                <a:lnTo>
                  <a:pt x="2271" y="1803"/>
                </a:lnTo>
                <a:lnTo>
                  <a:pt x="2281" y="1803"/>
                </a:lnTo>
                <a:lnTo>
                  <a:pt x="2291" y="1803"/>
                </a:lnTo>
                <a:lnTo>
                  <a:pt x="2301" y="1803"/>
                </a:lnTo>
                <a:lnTo>
                  <a:pt x="2311" y="1803"/>
                </a:lnTo>
                <a:lnTo>
                  <a:pt x="2321" y="1803"/>
                </a:lnTo>
                <a:lnTo>
                  <a:pt x="2331" y="1803"/>
                </a:lnTo>
                <a:lnTo>
                  <a:pt x="2341" y="1803"/>
                </a:lnTo>
                <a:lnTo>
                  <a:pt x="2351" y="1803"/>
                </a:lnTo>
                <a:lnTo>
                  <a:pt x="2361" y="1803"/>
                </a:lnTo>
                <a:lnTo>
                  <a:pt x="2371" y="1803"/>
                </a:lnTo>
                <a:lnTo>
                  <a:pt x="2381" y="1803"/>
                </a:lnTo>
                <a:lnTo>
                  <a:pt x="2391" y="1803"/>
                </a:lnTo>
                <a:lnTo>
                  <a:pt x="2401" y="1803"/>
                </a:lnTo>
                <a:lnTo>
                  <a:pt x="2411" y="1803"/>
                </a:lnTo>
                <a:lnTo>
                  <a:pt x="2421" y="1803"/>
                </a:lnTo>
                <a:lnTo>
                  <a:pt x="2431" y="1813"/>
                </a:lnTo>
                <a:lnTo>
                  <a:pt x="2441" y="1813"/>
                </a:lnTo>
                <a:lnTo>
                  <a:pt x="2451" y="1813"/>
                </a:lnTo>
                <a:lnTo>
                  <a:pt x="2461" y="1813"/>
                </a:lnTo>
                <a:lnTo>
                  <a:pt x="2470" y="1813"/>
                </a:lnTo>
                <a:lnTo>
                  <a:pt x="2480" y="1813"/>
                </a:lnTo>
                <a:lnTo>
                  <a:pt x="2490" y="1813"/>
                </a:lnTo>
                <a:lnTo>
                  <a:pt x="2500" y="1813"/>
                </a:lnTo>
                <a:lnTo>
                  <a:pt x="2510" y="1813"/>
                </a:lnTo>
                <a:lnTo>
                  <a:pt x="2520" y="1813"/>
                </a:lnTo>
                <a:lnTo>
                  <a:pt x="2530" y="1813"/>
                </a:lnTo>
                <a:lnTo>
                  <a:pt x="2540" y="1813"/>
                </a:lnTo>
                <a:lnTo>
                  <a:pt x="2550" y="1813"/>
                </a:lnTo>
                <a:lnTo>
                  <a:pt x="2560" y="1813"/>
                </a:lnTo>
                <a:lnTo>
                  <a:pt x="2570" y="1813"/>
                </a:lnTo>
                <a:lnTo>
                  <a:pt x="2580" y="1813"/>
                </a:lnTo>
                <a:lnTo>
                  <a:pt x="2590" y="1813"/>
                </a:lnTo>
                <a:lnTo>
                  <a:pt x="2600" y="1813"/>
                </a:lnTo>
                <a:lnTo>
                  <a:pt x="2610" y="1813"/>
                </a:lnTo>
                <a:lnTo>
                  <a:pt x="2620" y="1813"/>
                </a:lnTo>
                <a:lnTo>
                  <a:pt x="2630" y="1813"/>
                </a:lnTo>
                <a:lnTo>
                  <a:pt x="2640" y="1813"/>
                </a:lnTo>
                <a:lnTo>
                  <a:pt x="2650" y="1813"/>
                </a:lnTo>
                <a:lnTo>
                  <a:pt x="2660" y="1813"/>
                </a:lnTo>
                <a:lnTo>
                  <a:pt x="2670" y="1813"/>
                </a:lnTo>
                <a:lnTo>
                  <a:pt x="2680" y="1813"/>
                </a:lnTo>
                <a:lnTo>
                  <a:pt x="2690" y="1813"/>
                </a:lnTo>
                <a:lnTo>
                  <a:pt x="2700" y="1813"/>
                </a:lnTo>
                <a:lnTo>
                  <a:pt x="2710" y="1813"/>
                </a:lnTo>
                <a:lnTo>
                  <a:pt x="2720" y="1813"/>
                </a:lnTo>
                <a:lnTo>
                  <a:pt x="2729" y="1813"/>
                </a:lnTo>
                <a:lnTo>
                  <a:pt x="2739" y="1813"/>
                </a:lnTo>
                <a:lnTo>
                  <a:pt x="2749" y="1813"/>
                </a:lnTo>
                <a:lnTo>
                  <a:pt x="2759" y="1813"/>
                </a:lnTo>
                <a:lnTo>
                  <a:pt x="2769" y="1813"/>
                </a:lnTo>
                <a:lnTo>
                  <a:pt x="2779" y="1813"/>
                </a:lnTo>
                <a:lnTo>
                  <a:pt x="2779" y="1823"/>
                </a:lnTo>
                <a:lnTo>
                  <a:pt x="2789" y="1823"/>
                </a:lnTo>
                <a:lnTo>
                  <a:pt x="2799" y="1823"/>
                </a:lnTo>
                <a:lnTo>
                  <a:pt x="2809" y="1823"/>
                </a:lnTo>
                <a:lnTo>
                  <a:pt x="2819" y="1823"/>
                </a:lnTo>
                <a:lnTo>
                  <a:pt x="2829" y="1823"/>
                </a:lnTo>
                <a:lnTo>
                  <a:pt x="2839" y="1823"/>
                </a:lnTo>
                <a:lnTo>
                  <a:pt x="2849" y="1823"/>
                </a:lnTo>
                <a:lnTo>
                  <a:pt x="2859" y="1823"/>
                </a:lnTo>
                <a:lnTo>
                  <a:pt x="2869" y="1823"/>
                </a:lnTo>
                <a:lnTo>
                  <a:pt x="2879" y="1823"/>
                </a:lnTo>
                <a:lnTo>
                  <a:pt x="2889" y="1823"/>
                </a:lnTo>
                <a:lnTo>
                  <a:pt x="2899" y="1823"/>
                </a:lnTo>
                <a:lnTo>
                  <a:pt x="2909" y="1823"/>
                </a:lnTo>
                <a:lnTo>
                  <a:pt x="2919" y="1823"/>
                </a:lnTo>
                <a:lnTo>
                  <a:pt x="2929" y="1823"/>
                </a:lnTo>
                <a:lnTo>
                  <a:pt x="2939" y="1823"/>
                </a:lnTo>
                <a:lnTo>
                  <a:pt x="2949" y="1823"/>
                </a:lnTo>
                <a:lnTo>
                  <a:pt x="2959" y="1823"/>
                </a:lnTo>
                <a:lnTo>
                  <a:pt x="2969" y="1823"/>
                </a:lnTo>
                <a:lnTo>
                  <a:pt x="2979" y="1823"/>
                </a:lnTo>
                <a:lnTo>
                  <a:pt x="2989" y="1823"/>
                </a:lnTo>
                <a:lnTo>
                  <a:pt x="2998" y="1823"/>
                </a:lnTo>
                <a:lnTo>
                  <a:pt x="3008" y="1823"/>
                </a:lnTo>
                <a:lnTo>
                  <a:pt x="3018" y="1823"/>
                </a:lnTo>
                <a:lnTo>
                  <a:pt x="3028" y="1823"/>
                </a:lnTo>
                <a:lnTo>
                  <a:pt x="3038" y="1823"/>
                </a:lnTo>
                <a:lnTo>
                  <a:pt x="3048" y="1823"/>
                </a:lnTo>
                <a:lnTo>
                  <a:pt x="3058" y="1823"/>
                </a:lnTo>
                <a:lnTo>
                  <a:pt x="3068" y="1823"/>
                </a:lnTo>
                <a:lnTo>
                  <a:pt x="3078" y="1823"/>
                </a:lnTo>
                <a:lnTo>
                  <a:pt x="3088" y="1823"/>
                </a:lnTo>
                <a:lnTo>
                  <a:pt x="3098" y="1823"/>
                </a:lnTo>
                <a:lnTo>
                  <a:pt x="3108" y="1823"/>
                </a:lnTo>
                <a:lnTo>
                  <a:pt x="3118" y="1823"/>
                </a:lnTo>
                <a:lnTo>
                  <a:pt x="3128" y="1823"/>
                </a:lnTo>
                <a:lnTo>
                  <a:pt x="3138" y="1823"/>
                </a:lnTo>
                <a:lnTo>
                  <a:pt x="3148" y="1823"/>
                </a:lnTo>
                <a:lnTo>
                  <a:pt x="3158" y="1823"/>
                </a:lnTo>
                <a:lnTo>
                  <a:pt x="3168" y="1823"/>
                </a:lnTo>
                <a:lnTo>
                  <a:pt x="3178" y="1823"/>
                </a:lnTo>
                <a:lnTo>
                  <a:pt x="3188" y="1823"/>
                </a:lnTo>
                <a:lnTo>
                  <a:pt x="3198" y="1823"/>
                </a:lnTo>
                <a:lnTo>
                  <a:pt x="3208" y="1823"/>
                </a:lnTo>
                <a:lnTo>
                  <a:pt x="3218" y="1823"/>
                </a:lnTo>
                <a:lnTo>
                  <a:pt x="3228" y="1823"/>
                </a:lnTo>
                <a:lnTo>
                  <a:pt x="3238" y="1823"/>
                </a:lnTo>
                <a:lnTo>
                  <a:pt x="3248" y="1823"/>
                </a:lnTo>
                <a:lnTo>
                  <a:pt x="3257" y="1823"/>
                </a:lnTo>
                <a:lnTo>
                  <a:pt x="3267" y="1823"/>
                </a:lnTo>
                <a:lnTo>
                  <a:pt x="3277" y="1823"/>
                </a:lnTo>
                <a:lnTo>
                  <a:pt x="3287" y="1823"/>
                </a:lnTo>
                <a:lnTo>
                  <a:pt x="3297" y="1823"/>
                </a:lnTo>
                <a:lnTo>
                  <a:pt x="3307" y="1823"/>
                </a:lnTo>
                <a:lnTo>
                  <a:pt x="3317" y="1823"/>
                </a:lnTo>
                <a:lnTo>
                  <a:pt x="3327" y="1823"/>
                </a:lnTo>
                <a:lnTo>
                  <a:pt x="3337" y="1823"/>
                </a:lnTo>
                <a:lnTo>
                  <a:pt x="3347" y="1823"/>
                </a:lnTo>
                <a:lnTo>
                  <a:pt x="3357" y="1823"/>
                </a:lnTo>
                <a:lnTo>
                  <a:pt x="3367" y="1823"/>
                </a:lnTo>
                <a:lnTo>
                  <a:pt x="3377" y="1823"/>
                </a:lnTo>
                <a:lnTo>
                  <a:pt x="3387" y="1823"/>
                </a:lnTo>
                <a:lnTo>
                  <a:pt x="3397" y="1823"/>
                </a:lnTo>
                <a:lnTo>
                  <a:pt x="3407" y="1823"/>
                </a:lnTo>
                <a:lnTo>
                  <a:pt x="3417" y="1823"/>
                </a:lnTo>
                <a:lnTo>
                  <a:pt x="3427" y="1823"/>
                </a:lnTo>
                <a:lnTo>
                  <a:pt x="3437" y="1823"/>
                </a:lnTo>
                <a:lnTo>
                  <a:pt x="3447" y="1823"/>
                </a:lnTo>
                <a:lnTo>
                  <a:pt x="3457" y="1823"/>
                </a:lnTo>
                <a:lnTo>
                  <a:pt x="3467" y="1823"/>
                </a:lnTo>
                <a:lnTo>
                  <a:pt x="3477" y="1823"/>
                </a:lnTo>
                <a:lnTo>
                  <a:pt x="3487" y="1823"/>
                </a:lnTo>
                <a:lnTo>
                  <a:pt x="3497" y="1823"/>
                </a:lnTo>
                <a:lnTo>
                  <a:pt x="3507" y="1823"/>
                </a:lnTo>
                <a:lnTo>
                  <a:pt x="3517" y="1823"/>
                </a:lnTo>
                <a:lnTo>
                  <a:pt x="3526" y="1823"/>
                </a:lnTo>
                <a:lnTo>
                  <a:pt x="3536" y="1823"/>
                </a:lnTo>
                <a:lnTo>
                  <a:pt x="3546" y="1823"/>
                </a:lnTo>
                <a:lnTo>
                  <a:pt x="3556" y="1823"/>
                </a:lnTo>
                <a:lnTo>
                  <a:pt x="3566" y="1823"/>
                </a:lnTo>
                <a:lnTo>
                  <a:pt x="3576" y="1823"/>
                </a:lnTo>
                <a:lnTo>
                  <a:pt x="3586" y="1823"/>
                </a:lnTo>
              </a:path>
            </a:pathLst>
          </a:custGeom>
          <a:noFill/>
          <a:ln w="31750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2951" name="Group 7"/>
          <p:cNvGrpSpPr>
            <a:grpSpLocks/>
          </p:cNvGrpSpPr>
          <p:nvPr/>
        </p:nvGrpSpPr>
        <p:grpSpPr bwMode="auto">
          <a:xfrm>
            <a:off x="1411288" y="1970088"/>
            <a:ext cx="95250" cy="3370262"/>
            <a:chOff x="1375" y="1596"/>
            <a:chExt cx="60" cy="2123"/>
          </a:xfrm>
        </p:grpSpPr>
        <p:sp>
          <p:nvSpPr>
            <p:cNvPr id="82952" name="Line 8"/>
            <p:cNvSpPr>
              <a:spLocks noChangeShapeType="1"/>
            </p:cNvSpPr>
            <p:nvPr/>
          </p:nvSpPr>
          <p:spPr bwMode="auto">
            <a:xfrm>
              <a:off x="1375" y="3718"/>
              <a:ext cx="6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53" name="Line 9"/>
            <p:cNvSpPr>
              <a:spLocks noChangeShapeType="1"/>
            </p:cNvSpPr>
            <p:nvPr/>
          </p:nvSpPr>
          <p:spPr bwMode="auto">
            <a:xfrm>
              <a:off x="1375" y="3419"/>
              <a:ext cx="6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54" name="Line 10"/>
            <p:cNvSpPr>
              <a:spLocks noChangeShapeType="1"/>
            </p:cNvSpPr>
            <p:nvPr/>
          </p:nvSpPr>
          <p:spPr bwMode="auto">
            <a:xfrm>
              <a:off x="1375" y="3110"/>
              <a:ext cx="6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55" name="Line 11"/>
            <p:cNvSpPr>
              <a:spLocks noChangeShapeType="1"/>
            </p:cNvSpPr>
            <p:nvPr/>
          </p:nvSpPr>
          <p:spPr bwMode="auto">
            <a:xfrm>
              <a:off x="1375" y="2811"/>
              <a:ext cx="6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56" name="Line 12"/>
            <p:cNvSpPr>
              <a:spLocks noChangeShapeType="1"/>
            </p:cNvSpPr>
            <p:nvPr/>
          </p:nvSpPr>
          <p:spPr bwMode="auto">
            <a:xfrm>
              <a:off x="1375" y="2502"/>
              <a:ext cx="6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57" name="Line 13"/>
            <p:cNvSpPr>
              <a:spLocks noChangeShapeType="1"/>
            </p:cNvSpPr>
            <p:nvPr/>
          </p:nvSpPr>
          <p:spPr bwMode="auto">
            <a:xfrm>
              <a:off x="1375" y="2203"/>
              <a:ext cx="6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58" name="Line 14"/>
            <p:cNvSpPr>
              <a:spLocks noChangeShapeType="1"/>
            </p:cNvSpPr>
            <p:nvPr/>
          </p:nvSpPr>
          <p:spPr bwMode="auto">
            <a:xfrm>
              <a:off x="1375" y="1895"/>
              <a:ext cx="6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59" name="Line 15"/>
            <p:cNvSpPr>
              <a:spLocks noChangeShapeType="1"/>
            </p:cNvSpPr>
            <p:nvPr/>
          </p:nvSpPr>
          <p:spPr bwMode="auto">
            <a:xfrm>
              <a:off x="1375" y="1596"/>
              <a:ext cx="6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2960" name="Group 16"/>
          <p:cNvGrpSpPr>
            <a:grpSpLocks/>
          </p:cNvGrpSpPr>
          <p:nvPr/>
        </p:nvGrpSpPr>
        <p:grpSpPr bwMode="auto">
          <a:xfrm>
            <a:off x="1414463" y="5257800"/>
            <a:ext cx="5694362" cy="95250"/>
            <a:chOff x="1375" y="3688"/>
            <a:chExt cx="3587" cy="60"/>
          </a:xfrm>
        </p:grpSpPr>
        <p:sp>
          <p:nvSpPr>
            <p:cNvPr id="82961" name="Line 17"/>
            <p:cNvSpPr>
              <a:spLocks noChangeShapeType="1"/>
            </p:cNvSpPr>
            <p:nvPr/>
          </p:nvSpPr>
          <p:spPr bwMode="auto">
            <a:xfrm flipV="1">
              <a:off x="1375" y="3688"/>
              <a:ext cx="1" cy="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62" name="Line 18"/>
            <p:cNvSpPr>
              <a:spLocks noChangeShapeType="1"/>
            </p:cNvSpPr>
            <p:nvPr/>
          </p:nvSpPr>
          <p:spPr bwMode="auto">
            <a:xfrm flipV="1">
              <a:off x="1973" y="3688"/>
              <a:ext cx="1" cy="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63" name="Line 19"/>
            <p:cNvSpPr>
              <a:spLocks noChangeShapeType="1"/>
            </p:cNvSpPr>
            <p:nvPr/>
          </p:nvSpPr>
          <p:spPr bwMode="auto">
            <a:xfrm flipV="1">
              <a:off x="2570" y="3688"/>
              <a:ext cx="1" cy="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64" name="Line 20"/>
            <p:cNvSpPr>
              <a:spLocks noChangeShapeType="1"/>
            </p:cNvSpPr>
            <p:nvPr/>
          </p:nvSpPr>
          <p:spPr bwMode="auto">
            <a:xfrm flipV="1">
              <a:off x="3168" y="3688"/>
              <a:ext cx="1" cy="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65" name="Line 21"/>
            <p:cNvSpPr>
              <a:spLocks noChangeShapeType="1"/>
            </p:cNvSpPr>
            <p:nvPr/>
          </p:nvSpPr>
          <p:spPr bwMode="auto">
            <a:xfrm flipV="1">
              <a:off x="3766" y="3688"/>
              <a:ext cx="1" cy="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66" name="Line 22"/>
            <p:cNvSpPr>
              <a:spLocks noChangeShapeType="1"/>
            </p:cNvSpPr>
            <p:nvPr/>
          </p:nvSpPr>
          <p:spPr bwMode="auto">
            <a:xfrm flipV="1">
              <a:off x="4363" y="3688"/>
              <a:ext cx="1" cy="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67" name="Line 23"/>
            <p:cNvSpPr>
              <a:spLocks noChangeShapeType="1"/>
            </p:cNvSpPr>
            <p:nvPr/>
          </p:nvSpPr>
          <p:spPr bwMode="auto">
            <a:xfrm flipV="1">
              <a:off x="4961" y="3688"/>
              <a:ext cx="1" cy="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968" name="Line 24"/>
          <p:cNvSpPr>
            <a:spLocks noChangeShapeType="1"/>
          </p:cNvSpPr>
          <p:nvPr/>
        </p:nvSpPr>
        <p:spPr bwMode="auto">
          <a:xfrm flipV="1">
            <a:off x="1411288" y="1970088"/>
            <a:ext cx="1587" cy="34163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9" name="Line 25"/>
          <p:cNvSpPr>
            <a:spLocks noChangeShapeType="1"/>
          </p:cNvSpPr>
          <p:nvPr/>
        </p:nvSpPr>
        <p:spPr bwMode="auto">
          <a:xfrm>
            <a:off x="1414463" y="5353050"/>
            <a:ext cx="56927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2970" name="Group 26"/>
          <p:cNvGrpSpPr>
            <a:grpSpLocks/>
          </p:cNvGrpSpPr>
          <p:nvPr/>
        </p:nvGrpSpPr>
        <p:grpSpPr bwMode="auto">
          <a:xfrm>
            <a:off x="936625" y="1828800"/>
            <a:ext cx="381000" cy="3643313"/>
            <a:chOff x="1080" y="1530"/>
            <a:chExt cx="240" cy="2295"/>
          </a:xfrm>
        </p:grpSpPr>
        <p:sp>
          <p:nvSpPr>
            <p:cNvPr id="82971" name="Rectangle 27"/>
            <p:cNvSpPr>
              <a:spLocks noChangeArrowheads="1"/>
            </p:cNvSpPr>
            <p:nvPr/>
          </p:nvSpPr>
          <p:spPr bwMode="auto">
            <a:xfrm>
              <a:off x="1220" y="3652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0" i="0">
                  <a:solidFill>
                    <a:srgbClr val="000000"/>
                  </a:solidFill>
                </a:rPr>
                <a:t>0</a:t>
              </a:r>
              <a:endParaRPr lang="en-US" sz="1800" b="0" i="0"/>
            </a:p>
          </p:txBody>
        </p:sp>
        <p:sp>
          <p:nvSpPr>
            <p:cNvPr id="82972" name="Rectangle 28"/>
            <p:cNvSpPr>
              <a:spLocks noChangeArrowheads="1"/>
            </p:cNvSpPr>
            <p:nvPr/>
          </p:nvSpPr>
          <p:spPr bwMode="auto">
            <a:xfrm>
              <a:off x="1080" y="3343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0" i="0">
                  <a:solidFill>
                    <a:srgbClr val="000000"/>
                  </a:solidFill>
                </a:rPr>
                <a:t>100</a:t>
              </a:r>
              <a:endParaRPr lang="en-US" sz="1800" b="0" i="0"/>
            </a:p>
          </p:txBody>
        </p:sp>
        <p:sp>
          <p:nvSpPr>
            <p:cNvPr id="82973" name="Rectangle 29"/>
            <p:cNvSpPr>
              <a:spLocks noChangeArrowheads="1"/>
            </p:cNvSpPr>
            <p:nvPr/>
          </p:nvSpPr>
          <p:spPr bwMode="auto">
            <a:xfrm>
              <a:off x="1080" y="3044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0" i="0">
                  <a:solidFill>
                    <a:srgbClr val="000000"/>
                  </a:solidFill>
                </a:rPr>
                <a:t>200</a:t>
              </a:r>
              <a:endParaRPr lang="en-US" sz="1800" b="0" i="0"/>
            </a:p>
          </p:txBody>
        </p:sp>
        <p:sp>
          <p:nvSpPr>
            <p:cNvPr id="82974" name="Rectangle 30"/>
            <p:cNvSpPr>
              <a:spLocks noChangeArrowheads="1"/>
            </p:cNvSpPr>
            <p:nvPr/>
          </p:nvSpPr>
          <p:spPr bwMode="auto">
            <a:xfrm>
              <a:off x="1080" y="2736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0" i="0">
                  <a:solidFill>
                    <a:srgbClr val="000000"/>
                  </a:solidFill>
                </a:rPr>
                <a:t>300</a:t>
              </a:r>
              <a:endParaRPr lang="en-US" sz="1800" b="0" i="0"/>
            </a:p>
          </p:txBody>
        </p:sp>
        <p:sp>
          <p:nvSpPr>
            <p:cNvPr id="82975" name="Rectangle 31"/>
            <p:cNvSpPr>
              <a:spLocks noChangeArrowheads="1"/>
            </p:cNvSpPr>
            <p:nvPr/>
          </p:nvSpPr>
          <p:spPr bwMode="auto">
            <a:xfrm>
              <a:off x="1080" y="2437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0" i="0">
                  <a:solidFill>
                    <a:srgbClr val="000000"/>
                  </a:solidFill>
                </a:rPr>
                <a:t>400</a:t>
              </a:r>
              <a:endParaRPr lang="en-US" sz="1800" b="0" i="0"/>
            </a:p>
          </p:txBody>
        </p:sp>
        <p:sp>
          <p:nvSpPr>
            <p:cNvPr id="82976" name="Rectangle 32"/>
            <p:cNvSpPr>
              <a:spLocks noChangeArrowheads="1"/>
            </p:cNvSpPr>
            <p:nvPr/>
          </p:nvSpPr>
          <p:spPr bwMode="auto">
            <a:xfrm>
              <a:off x="1080" y="2128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0" i="0">
                  <a:solidFill>
                    <a:srgbClr val="000000"/>
                  </a:solidFill>
                </a:rPr>
                <a:t>500</a:t>
              </a:r>
              <a:endParaRPr lang="en-US" sz="1800" b="0" i="0"/>
            </a:p>
          </p:txBody>
        </p:sp>
        <p:sp>
          <p:nvSpPr>
            <p:cNvPr id="82977" name="Rectangle 33"/>
            <p:cNvSpPr>
              <a:spLocks noChangeArrowheads="1"/>
            </p:cNvSpPr>
            <p:nvPr/>
          </p:nvSpPr>
          <p:spPr bwMode="auto">
            <a:xfrm>
              <a:off x="1080" y="1829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0" i="0">
                  <a:solidFill>
                    <a:srgbClr val="000000"/>
                  </a:solidFill>
                </a:rPr>
                <a:t>600</a:t>
              </a:r>
              <a:endParaRPr lang="en-US" sz="1800" b="0" i="0"/>
            </a:p>
          </p:txBody>
        </p:sp>
        <p:sp>
          <p:nvSpPr>
            <p:cNvPr id="82978" name="Rectangle 34"/>
            <p:cNvSpPr>
              <a:spLocks noChangeArrowheads="1"/>
            </p:cNvSpPr>
            <p:nvPr/>
          </p:nvSpPr>
          <p:spPr bwMode="auto">
            <a:xfrm>
              <a:off x="1080" y="1530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0" i="0">
                  <a:solidFill>
                    <a:srgbClr val="000000"/>
                  </a:solidFill>
                </a:rPr>
                <a:t>700</a:t>
              </a:r>
              <a:endParaRPr lang="en-US" sz="1800" b="0" i="0"/>
            </a:p>
          </p:txBody>
        </p:sp>
      </p:grpSp>
      <p:sp>
        <p:nvSpPr>
          <p:cNvPr id="82980" name="Rectangle 36"/>
          <p:cNvSpPr>
            <a:spLocks noChangeArrowheads="1"/>
          </p:cNvSpPr>
          <p:nvPr/>
        </p:nvSpPr>
        <p:spPr bwMode="auto">
          <a:xfrm>
            <a:off x="1263650" y="5440363"/>
            <a:ext cx="381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0" i="0">
                <a:solidFill>
                  <a:srgbClr val="000000"/>
                </a:solidFill>
              </a:rPr>
              <a:t>450</a:t>
            </a:r>
            <a:endParaRPr lang="en-US" sz="1800" b="0" i="0"/>
          </a:p>
        </p:txBody>
      </p:sp>
      <p:sp>
        <p:nvSpPr>
          <p:cNvPr id="82981" name="Rectangle 37"/>
          <p:cNvSpPr>
            <a:spLocks noChangeArrowheads="1"/>
          </p:cNvSpPr>
          <p:nvPr/>
        </p:nvSpPr>
        <p:spPr bwMode="auto">
          <a:xfrm>
            <a:off x="2211388" y="5440363"/>
            <a:ext cx="381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0" i="0">
                <a:solidFill>
                  <a:srgbClr val="000000"/>
                </a:solidFill>
              </a:rPr>
              <a:t>500</a:t>
            </a:r>
            <a:endParaRPr lang="en-US" sz="1800" b="0" i="0"/>
          </a:p>
        </p:txBody>
      </p:sp>
      <p:sp>
        <p:nvSpPr>
          <p:cNvPr id="82982" name="Rectangle 38"/>
          <p:cNvSpPr>
            <a:spLocks noChangeArrowheads="1"/>
          </p:cNvSpPr>
          <p:nvPr/>
        </p:nvSpPr>
        <p:spPr bwMode="auto">
          <a:xfrm>
            <a:off x="3160713" y="5440363"/>
            <a:ext cx="381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0" i="0">
                <a:solidFill>
                  <a:srgbClr val="000000"/>
                </a:solidFill>
              </a:rPr>
              <a:t>550</a:t>
            </a:r>
            <a:endParaRPr lang="en-US" sz="1800" b="0" i="0"/>
          </a:p>
        </p:txBody>
      </p:sp>
      <p:sp>
        <p:nvSpPr>
          <p:cNvPr id="82983" name="Rectangle 39"/>
          <p:cNvSpPr>
            <a:spLocks noChangeArrowheads="1"/>
          </p:cNvSpPr>
          <p:nvPr/>
        </p:nvSpPr>
        <p:spPr bwMode="auto">
          <a:xfrm>
            <a:off x="4110038" y="5440363"/>
            <a:ext cx="381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0" i="0">
                <a:solidFill>
                  <a:srgbClr val="000000"/>
                </a:solidFill>
              </a:rPr>
              <a:t>600</a:t>
            </a:r>
            <a:endParaRPr lang="en-US" sz="1800" b="0" i="0"/>
          </a:p>
        </p:txBody>
      </p:sp>
      <p:sp>
        <p:nvSpPr>
          <p:cNvPr id="82984" name="Rectangle 40"/>
          <p:cNvSpPr>
            <a:spLocks noChangeArrowheads="1"/>
          </p:cNvSpPr>
          <p:nvPr/>
        </p:nvSpPr>
        <p:spPr bwMode="auto">
          <a:xfrm>
            <a:off x="5059363" y="5440363"/>
            <a:ext cx="381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0" i="0">
                <a:solidFill>
                  <a:srgbClr val="000000"/>
                </a:solidFill>
              </a:rPr>
              <a:t>650</a:t>
            </a:r>
            <a:endParaRPr lang="en-US" sz="1800" b="0" i="0"/>
          </a:p>
        </p:txBody>
      </p:sp>
      <p:sp>
        <p:nvSpPr>
          <p:cNvPr id="82985" name="Rectangle 41"/>
          <p:cNvSpPr>
            <a:spLocks noChangeArrowheads="1"/>
          </p:cNvSpPr>
          <p:nvPr/>
        </p:nvSpPr>
        <p:spPr bwMode="auto">
          <a:xfrm>
            <a:off x="6007100" y="5440363"/>
            <a:ext cx="381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0" i="0">
                <a:solidFill>
                  <a:srgbClr val="000000"/>
                </a:solidFill>
              </a:rPr>
              <a:t>700</a:t>
            </a:r>
            <a:endParaRPr lang="en-US" sz="1800" b="0" i="0"/>
          </a:p>
        </p:txBody>
      </p:sp>
      <p:sp>
        <p:nvSpPr>
          <p:cNvPr id="82987" name="Rectangle 43"/>
          <p:cNvSpPr>
            <a:spLocks noChangeArrowheads="1"/>
          </p:cNvSpPr>
          <p:nvPr/>
        </p:nvSpPr>
        <p:spPr bwMode="auto">
          <a:xfrm>
            <a:off x="3433763" y="5821363"/>
            <a:ext cx="17811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0" i="0">
                <a:solidFill>
                  <a:srgbClr val="000000"/>
                </a:solidFill>
              </a:rPr>
              <a:t>Temperature (</a:t>
            </a:r>
            <a:r>
              <a:rPr lang="en-US" sz="1800" b="0" i="0">
                <a:solidFill>
                  <a:srgbClr val="000000"/>
                </a:solidFill>
                <a:sym typeface="Symbol" charset="2"/>
              </a:rPr>
              <a:t></a:t>
            </a:r>
            <a:r>
              <a:rPr lang="en-US" sz="1800" b="0" i="0">
                <a:solidFill>
                  <a:srgbClr val="000000"/>
                </a:solidFill>
              </a:rPr>
              <a:t>C)</a:t>
            </a:r>
            <a:endParaRPr lang="en-US" sz="1800" b="0" i="0"/>
          </a:p>
        </p:txBody>
      </p:sp>
      <p:sp>
        <p:nvSpPr>
          <p:cNvPr id="82989" name="Oval 45"/>
          <p:cNvSpPr>
            <a:spLocks noChangeArrowheads="1"/>
          </p:cNvSpPr>
          <p:nvPr/>
        </p:nvSpPr>
        <p:spPr bwMode="auto">
          <a:xfrm>
            <a:off x="2320925" y="5240338"/>
            <a:ext cx="76200" cy="76200"/>
          </a:xfrm>
          <a:prstGeom prst="ellipse">
            <a:avLst/>
          </a:prstGeom>
          <a:noFill/>
          <a:ln w="9525">
            <a:solidFill>
              <a:srgbClr val="C3050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90" name="Line 46"/>
          <p:cNvSpPr>
            <a:spLocks noChangeShapeType="1"/>
          </p:cNvSpPr>
          <p:nvPr/>
        </p:nvSpPr>
        <p:spPr bwMode="auto">
          <a:xfrm flipV="1">
            <a:off x="2352675" y="4027488"/>
            <a:ext cx="0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91" name="Rectangle 47"/>
          <p:cNvSpPr>
            <a:spLocks noChangeArrowheads="1"/>
          </p:cNvSpPr>
          <p:nvPr/>
        </p:nvSpPr>
        <p:spPr bwMode="auto">
          <a:xfrm>
            <a:off x="1663700" y="3200400"/>
            <a:ext cx="13890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0" i="0">
                <a:sym typeface="Symbol" charset="2"/>
              </a:rPr>
              <a:t>Onset (Ignition)</a:t>
            </a:r>
            <a:endParaRPr lang="en-US" sz="1600" b="0" i="0"/>
          </a:p>
          <a:p>
            <a:pPr algn="ctr"/>
            <a:r>
              <a:rPr lang="en-US" sz="1600" b="0" i="0"/>
              <a:t>Temperature</a:t>
            </a:r>
          </a:p>
        </p:txBody>
      </p:sp>
      <p:sp>
        <p:nvSpPr>
          <p:cNvPr id="82993" name="Oval 49"/>
          <p:cNvSpPr>
            <a:spLocks noChangeArrowheads="1"/>
          </p:cNvSpPr>
          <p:nvPr/>
        </p:nvSpPr>
        <p:spPr bwMode="auto">
          <a:xfrm>
            <a:off x="3381375" y="5310188"/>
            <a:ext cx="76200" cy="76200"/>
          </a:xfrm>
          <a:prstGeom prst="ellipse">
            <a:avLst/>
          </a:prstGeom>
          <a:noFill/>
          <a:ln w="9525">
            <a:solidFill>
              <a:srgbClr val="C3050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94" name="Line 50"/>
          <p:cNvSpPr>
            <a:spLocks noChangeShapeType="1"/>
          </p:cNvSpPr>
          <p:nvPr/>
        </p:nvSpPr>
        <p:spPr bwMode="auto">
          <a:xfrm flipV="1">
            <a:off x="3413125" y="3341688"/>
            <a:ext cx="0" cy="1974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95" name="Rectangle 51"/>
          <p:cNvSpPr>
            <a:spLocks noChangeArrowheads="1"/>
          </p:cNvSpPr>
          <p:nvPr/>
        </p:nvSpPr>
        <p:spPr bwMode="auto">
          <a:xfrm>
            <a:off x="4100513" y="2924175"/>
            <a:ext cx="15160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0" i="0" dirty="0"/>
              <a:t>Peak Pyrolysis</a:t>
            </a:r>
          </a:p>
          <a:p>
            <a:pPr algn="ctr"/>
            <a:r>
              <a:rPr lang="en-US" sz="1600" b="0" i="0" dirty="0"/>
              <a:t>Temperature</a:t>
            </a:r>
          </a:p>
        </p:txBody>
      </p:sp>
      <p:sp>
        <p:nvSpPr>
          <p:cNvPr id="82996" name="Line 52"/>
          <p:cNvSpPr>
            <a:spLocks noChangeShapeType="1"/>
          </p:cNvSpPr>
          <p:nvPr/>
        </p:nvSpPr>
        <p:spPr bwMode="auto">
          <a:xfrm flipV="1">
            <a:off x="3413125" y="3151188"/>
            <a:ext cx="685800" cy="184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99" name="Line 55"/>
          <p:cNvSpPr>
            <a:spLocks noChangeShapeType="1"/>
          </p:cNvSpPr>
          <p:nvPr/>
        </p:nvSpPr>
        <p:spPr bwMode="auto">
          <a:xfrm>
            <a:off x="1438275" y="2452688"/>
            <a:ext cx="23098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000" name="Rectangle 56"/>
          <p:cNvSpPr>
            <a:spLocks noChangeArrowheads="1"/>
          </p:cNvSpPr>
          <p:nvPr/>
        </p:nvSpPr>
        <p:spPr bwMode="auto">
          <a:xfrm>
            <a:off x="3729038" y="2270125"/>
            <a:ext cx="2938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0" i="0" dirty="0">
                <a:sym typeface="Symbol" charset="2"/>
              </a:rPr>
              <a:t>Heat Release Capacity, </a:t>
            </a:r>
            <a:r>
              <a:rPr lang="en-US" sz="1600" b="0" i="0" baseline="-25000" dirty="0">
                <a:sym typeface="Symbol" charset="2"/>
              </a:rPr>
              <a:t>c</a:t>
            </a:r>
            <a:endParaRPr lang="en-US" sz="1600" b="0" i="0" dirty="0">
              <a:sym typeface="Symbol" charset="2"/>
            </a:endParaRPr>
          </a:p>
        </p:txBody>
      </p:sp>
      <p:sp>
        <p:nvSpPr>
          <p:cNvPr id="83002" name="Rectangle 58"/>
          <p:cNvSpPr>
            <a:spLocks noChangeArrowheads="1"/>
          </p:cNvSpPr>
          <p:nvPr/>
        </p:nvSpPr>
        <p:spPr bwMode="auto">
          <a:xfrm>
            <a:off x="4011613" y="4627563"/>
            <a:ext cx="1981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0" i="0" dirty="0">
                <a:sym typeface="Symbol" charset="2"/>
              </a:rPr>
              <a:t>Pyrolysis Residue </a:t>
            </a:r>
          </a:p>
          <a:p>
            <a:pPr algn="ctr"/>
            <a:r>
              <a:rPr lang="en-US" sz="1600" b="0" i="0" dirty="0">
                <a:sym typeface="Symbol" charset="2"/>
              </a:rPr>
              <a:t>(Char Fraction)</a:t>
            </a:r>
            <a:endParaRPr lang="en-US" sz="1600" b="0" i="0" dirty="0"/>
          </a:p>
        </p:txBody>
      </p:sp>
      <p:sp>
        <p:nvSpPr>
          <p:cNvPr id="83003" name="Line 59"/>
          <p:cNvSpPr>
            <a:spLocks noChangeShapeType="1"/>
          </p:cNvSpPr>
          <p:nvPr/>
        </p:nvSpPr>
        <p:spPr bwMode="auto">
          <a:xfrm flipH="1" flipV="1">
            <a:off x="5948363" y="4824413"/>
            <a:ext cx="457200" cy="488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006" name="Rectangle 62"/>
          <p:cNvSpPr>
            <a:spLocks noChangeArrowheads="1"/>
          </p:cNvSpPr>
          <p:nvPr/>
        </p:nvSpPr>
        <p:spPr bwMode="auto">
          <a:xfrm rot="16200000">
            <a:off x="-989012" y="3536949"/>
            <a:ext cx="31670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800" b="0" i="0" dirty="0">
                <a:solidFill>
                  <a:srgbClr val="000000"/>
                </a:solidFill>
              </a:rPr>
              <a:t>Heat Release Rate </a:t>
            </a:r>
            <a:r>
              <a:rPr lang="en-US" sz="1800" b="0" dirty="0">
                <a:solidFill>
                  <a:srgbClr val="000000"/>
                </a:solidFill>
              </a:rPr>
              <a:t>Q</a:t>
            </a:r>
            <a:r>
              <a:rPr lang="en-US" sz="1800" b="0" dirty="0">
                <a:solidFill>
                  <a:srgbClr val="000000"/>
                </a:solidFill>
                <a:sym typeface="Symbol" charset="2"/>
              </a:rPr>
              <a:t></a:t>
            </a:r>
            <a:r>
              <a:rPr lang="en-US" sz="1800" b="0" i="0" dirty="0">
                <a:solidFill>
                  <a:srgbClr val="000000"/>
                </a:solidFill>
              </a:rPr>
              <a:t>/</a:t>
            </a:r>
            <a:r>
              <a:rPr lang="en-US" sz="1800" b="0" i="0" dirty="0">
                <a:solidFill>
                  <a:srgbClr val="000000"/>
                </a:solidFill>
                <a:sym typeface="Symbol" charset="2"/>
              </a:rPr>
              <a:t></a:t>
            </a:r>
            <a:r>
              <a:rPr lang="en-US" sz="1800" b="0" i="0" dirty="0">
                <a:solidFill>
                  <a:srgbClr val="000000"/>
                </a:solidFill>
              </a:rPr>
              <a:t> (J/</a:t>
            </a:r>
            <a:r>
              <a:rPr lang="en-US" sz="1800" b="0" i="0" dirty="0" err="1">
                <a:solidFill>
                  <a:srgbClr val="000000"/>
                </a:solidFill>
              </a:rPr>
              <a:t>g</a:t>
            </a:r>
            <a:r>
              <a:rPr lang="en-US" sz="1800" b="0" i="0" dirty="0">
                <a:solidFill>
                  <a:srgbClr val="000000"/>
                </a:solidFill>
              </a:rPr>
              <a:t>-K)</a:t>
            </a:r>
            <a:endParaRPr lang="en-US" sz="1800" b="0" i="0" dirty="0"/>
          </a:p>
        </p:txBody>
      </p:sp>
      <p:pic>
        <p:nvPicPr>
          <p:cNvPr id="83017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1650" y="1752600"/>
            <a:ext cx="19875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019" name="Rectangle 75"/>
          <p:cNvSpPr>
            <a:spLocks noChangeArrowheads="1"/>
          </p:cNvSpPr>
          <p:nvPr/>
        </p:nvSpPr>
        <p:spPr bwMode="auto">
          <a:xfrm>
            <a:off x="381000" y="1143000"/>
            <a:ext cx="8220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 dirty="0">
                <a:solidFill>
                  <a:schemeClr val="accent2"/>
                </a:solidFill>
              </a:rPr>
              <a:t>Anaerobic pyrolysis at 1 K/s + complete combustion of gases at 900</a:t>
            </a:r>
            <a:r>
              <a:rPr lang="en-US" sz="1800" b="0" dirty="0">
                <a:solidFill>
                  <a:schemeClr val="accent2"/>
                </a:solidFill>
                <a:sym typeface="Symbol" charset="2"/>
              </a:rPr>
              <a:t>C, 20% O</a:t>
            </a:r>
            <a:r>
              <a:rPr lang="en-US" sz="1800" b="0" baseline="-25000" dirty="0">
                <a:solidFill>
                  <a:schemeClr val="accent2"/>
                </a:solidFill>
                <a:sym typeface="Symbol" charset="2"/>
              </a:rPr>
              <a:t>2</a:t>
            </a:r>
            <a:endParaRPr lang="en-US" sz="1800" b="0" dirty="0">
              <a:solidFill>
                <a:schemeClr val="accent2"/>
              </a:solidFill>
            </a:endParaRPr>
          </a:p>
        </p:txBody>
      </p:sp>
      <p:sp>
        <p:nvSpPr>
          <p:cNvPr id="83020" name="Rectangle 76"/>
          <p:cNvSpPr>
            <a:spLocks noChangeArrowheads="1"/>
          </p:cNvSpPr>
          <p:nvPr/>
        </p:nvSpPr>
        <p:spPr bwMode="auto">
          <a:xfrm>
            <a:off x="6477000" y="6019800"/>
            <a:ext cx="25606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/>
              <a:t>Microscale Combustion</a:t>
            </a:r>
          </a:p>
          <a:p>
            <a:pPr algn="ctr"/>
            <a:r>
              <a:rPr lang="en-US" sz="1800" b="0"/>
              <a:t>Calorimeter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Freeform 2"/>
          <p:cNvSpPr>
            <a:spLocks/>
          </p:cNvSpPr>
          <p:nvPr/>
        </p:nvSpPr>
        <p:spPr bwMode="auto">
          <a:xfrm>
            <a:off x="5502275" y="1798638"/>
            <a:ext cx="2643188" cy="3600450"/>
          </a:xfrm>
          <a:custGeom>
            <a:avLst/>
            <a:gdLst/>
            <a:ahLst/>
            <a:cxnLst>
              <a:cxn ang="0">
                <a:pos x="0" y="1156"/>
              </a:cxn>
              <a:cxn ang="0">
                <a:pos x="188" y="1122"/>
              </a:cxn>
              <a:cxn ang="0">
                <a:pos x="361" y="988"/>
              </a:cxn>
              <a:cxn ang="0">
                <a:pos x="477" y="837"/>
              </a:cxn>
              <a:cxn ang="0">
                <a:pos x="548" y="717"/>
              </a:cxn>
              <a:cxn ang="0">
                <a:pos x="601" y="580"/>
              </a:cxn>
              <a:cxn ang="0">
                <a:pos x="647" y="446"/>
              </a:cxn>
              <a:cxn ang="0">
                <a:pos x="668" y="333"/>
              </a:cxn>
              <a:cxn ang="0">
                <a:pos x="692" y="160"/>
              </a:cxn>
              <a:cxn ang="0">
                <a:pos x="703" y="58"/>
              </a:cxn>
              <a:cxn ang="0">
                <a:pos x="714" y="16"/>
              </a:cxn>
              <a:cxn ang="0">
                <a:pos x="731" y="153"/>
              </a:cxn>
              <a:cxn ang="0">
                <a:pos x="745" y="291"/>
              </a:cxn>
              <a:cxn ang="0">
                <a:pos x="777" y="421"/>
              </a:cxn>
              <a:cxn ang="0">
                <a:pos x="812" y="566"/>
              </a:cxn>
              <a:cxn ang="0">
                <a:pos x="862" y="689"/>
              </a:cxn>
              <a:cxn ang="0">
                <a:pos x="922" y="802"/>
              </a:cxn>
              <a:cxn ang="0">
                <a:pos x="971" y="869"/>
              </a:cxn>
              <a:cxn ang="0">
                <a:pos x="953" y="854"/>
              </a:cxn>
              <a:cxn ang="0">
                <a:pos x="1024" y="946"/>
              </a:cxn>
              <a:cxn ang="0">
                <a:pos x="1070" y="1003"/>
              </a:cxn>
              <a:cxn ang="0">
                <a:pos x="1129" y="1045"/>
              </a:cxn>
              <a:cxn ang="0">
                <a:pos x="1165" y="1077"/>
              </a:cxn>
              <a:cxn ang="0">
                <a:pos x="1228" y="1105"/>
              </a:cxn>
              <a:cxn ang="0">
                <a:pos x="1253" y="1119"/>
              </a:cxn>
              <a:cxn ang="0">
                <a:pos x="1351" y="1154"/>
              </a:cxn>
              <a:cxn ang="0">
                <a:pos x="1429" y="1154"/>
              </a:cxn>
            </a:cxnLst>
            <a:rect l="0" t="0" r="r" b="b"/>
            <a:pathLst>
              <a:path w="1429" h="1160">
                <a:moveTo>
                  <a:pt x="0" y="1156"/>
                </a:moveTo>
                <a:cubicBezTo>
                  <a:pt x="64" y="1153"/>
                  <a:pt x="128" y="1150"/>
                  <a:pt x="188" y="1122"/>
                </a:cubicBezTo>
                <a:cubicBezTo>
                  <a:pt x="248" y="1094"/>
                  <a:pt x="313" y="1036"/>
                  <a:pt x="361" y="988"/>
                </a:cubicBezTo>
                <a:cubicBezTo>
                  <a:pt x="409" y="940"/>
                  <a:pt x="446" y="882"/>
                  <a:pt x="477" y="837"/>
                </a:cubicBezTo>
                <a:cubicBezTo>
                  <a:pt x="508" y="792"/>
                  <a:pt x="527" y="760"/>
                  <a:pt x="548" y="717"/>
                </a:cubicBezTo>
                <a:cubicBezTo>
                  <a:pt x="569" y="674"/>
                  <a:pt x="585" y="625"/>
                  <a:pt x="601" y="580"/>
                </a:cubicBezTo>
                <a:cubicBezTo>
                  <a:pt x="617" y="535"/>
                  <a:pt x="636" y="487"/>
                  <a:pt x="647" y="446"/>
                </a:cubicBezTo>
                <a:cubicBezTo>
                  <a:pt x="658" y="405"/>
                  <a:pt x="661" y="381"/>
                  <a:pt x="668" y="333"/>
                </a:cubicBezTo>
                <a:cubicBezTo>
                  <a:pt x="675" y="285"/>
                  <a:pt x="686" y="206"/>
                  <a:pt x="692" y="160"/>
                </a:cubicBezTo>
                <a:cubicBezTo>
                  <a:pt x="698" y="114"/>
                  <a:pt x="699" y="82"/>
                  <a:pt x="703" y="58"/>
                </a:cubicBezTo>
                <a:cubicBezTo>
                  <a:pt x="707" y="34"/>
                  <a:pt x="709" y="0"/>
                  <a:pt x="714" y="16"/>
                </a:cubicBezTo>
                <a:cubicBezTo>
                  <a:pt x="719" y="32"/>
                  <a:pt x="726" y="107"/>
                  <a:pt x="731" y="153"/>
                </a:cubicBezTo>
                <a:cubicBezTo>
                  <a:pt x="736" y="199"/>
                  <a:pt x="737" y="246"/>
                  <a:pt x="745" y="291"/>
                </a:cubicBezTo>
                <a:cubicBezTo>
                  <a:pt x="753" y="336"/>
                  <a:pt x="766" y="375"/>
                  <a:pt x="777" y="421"/>
                </a:cubicBezTo>
                <a:cubicBezTo>
                  <a:pt x="788" y="467"/>
                  <a:pt x="798" y="521"/>
                  <a:pt x="812" y="566"/>
                </a:cubicBezTo>
                <a:cubicBezTo>
                  <a:pt x="826" y="611"/>
                  <a:pt x="844" y="650"/>
                  <a:pt x="862" y="689"/>
                </a:cubicBezTo>
                <a:cubicBezTo>
                  <a:pt x="880" y="728"/>
                  <a:pt x="904" y="772"/>
                  <a:pt x="922" y="802"/>
                </a:cubicBezTo>
                <a:cubicBezTo>
                  <a:pt x="940" y="832"/>
                  <a:pt x="966" y="860"/>
                  <a:pt x="971" y="869"/>
                </a:cubicBezTo>
                <a:cubicBezTo>
                  <a:pt x="976" y="878"/>
                  <a:pt x="944" y="841"/>
                  <a:pt x="953" y="854"/>
                </a:cubicBezTo>
                <a:cubicBezTo>
                  <a:pt x="962" y="867"/>
                  <a:pt x="1005" y="921"/>
                  <a:pt x="1024" y="946"/>
                </a:cubicBezTo>
                <a:cubicBezTo>
                  <a:pt x="1043" y="971"/>
                  <a:pt x="1052" y="986"/>
                  <a:pt x="1070" y="1003"/>
                </a:cubicBezTo>
                <a:cubicBezTo>
                  <a:pt x="1088" y="1020"/>
                  <a:pt x="1113" y="1033"/>
                  <a:pt x="1129" y="1045"/>
                </a:cubicBezTo>
                <a:cubicBezTo>
                  <a:pt x="1145" y="1057"/>
                  <a:pt x="1149" y="1067"/>
                  <a:pt x="1165" y="1077"/>
                </a:cubicBezTo>
                <a:cubicBezTo>
                  <a:pt x="1181" y="1087"/>
                  <a:pt x="1213" y="1098"/>
                  <a:pt x="1228" y="1105"/>
                </a:cubicBezTo>
                <a:cubicBezTo>
                  <a:pt x="1243" y="1112"/>
                  <a:pt x="1232" y="1111"/>
                  <a:pt x="1253" y="1119"/>
                </a:cubicBezTo>
                <a:cubicBezTo>
                  <a:pt x="1274" y="1127"/>
                  <a:pt x="1322" y="1148"/>
                  <a:pt x="1351" y="1154"/>
                </a:cubicBezTo>
                <a:cubicBezTo>
                  <a:pt x="1380" y="1160"/>
                  <a:pt x="1404" y="1157"/>
                  <a:pt x="1429" y="1154"/>
                </a:cubicBezTo>
              </a:path>
            </a:pathLst>
          </a:custGeom>
          <a:solidFill>
            <a:srgbClr val="FF3300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67" name="Freeform 3"/>
          <p:cNvSpPr>
            <a:spLocks/>
          </p:cNvSpPr>
          <p:nvPr/>
        </p:nvSpPr>
        <p:spPr bwMode="auto">
          <a:xfrm>
            <a:off x="5591175" y="2867025"/>
            <a:ext cx="2486025" cy="2532063"/>
          </a:xfrm>
          <a:custGeom>
            <a:avLst/>
            <a:gdLst/>
            <a:ahLst/>
            <a:cxnLst>
              <a:cxn ang="0">
                <a:pos x="0" y="1156"/>
              </a:cxn>
              <a:cxn ang="0">
                <a:pos x="188" y="1122"/>
              </a:cxn>
              <a:cxn ang="0">
                <a:pos x="361" y="988"/>
              </a:cxn>
              <a:cxn ang="0">
                <a:pos x="477" y="837"/>
              </a:cxn>
              <a:cxn ang="0">
                <a:pos x="548" y="717"/>
              </a:cxn>
              <a:cxn ang="0">
                <a:pos x="601" y="580"/>
              </a:cxn>
              <a:cxn ang="0">
                <a:pos x="647" y="446"/>
              </a:cxn>
              <a:cxn ang="0">
                <a:pos x="668" y="333"/>
              </a:cxn>
              <a:cxn ang="0">
                <a:pos x="692" y="160"/>
              </a:cxn>
              <a:cxn ang="0">
                <a:pos x="703" y="58"/>
              </a:cxn>
              <a:cxn ang="0">
                <a:pos x="714" y="16"/>
              </a:cxn>
              <a:cxn ang="0">
                <a:pos x="731" y="153"/>
              </a:cxn>
              <a:cxn ang="0">
                <a:pos x="745" y="291"/>
              </a:cxn>
              <a:cxn ang="0">
                <a:pos x="777" y="421"/>
              </a:cxn>
              <a:cxn ang="0">
                <a:pos x="812" y="566"/>
              </a:cxn>
              <a:cxn ang="0">
                <a:pos x="862" y="689"/>
              </a:cxn>
              <a:cxn ang="0">
                <a:pos x="922" y="802"/>
              </a:cxn>
              <a:cxn ang="0">
                <a:pos x="971" y="869"/>
              </a:cxn>
              <a:cxn ang="0">
                <a:pos x="953" y="854"/>
              </a:cxn>
              <a:cxn ang="0">
                <a:pos x="1024" y="946"/>
              </a:cxn>
              <a:cxn ang="0">
                <a:pos x="1070" y="1003"/>
              </a:cxn>
              <a:cxn ang="0">
                <a:pos x="1129" y="1045"/>
              </a:cxn>
              <a:cxn ang="0">
                <a:pos x="1165" y="1077"/>
              </a:cxn>
              <a:cxn ang="0">
                <a:pos x="1228" y="1105"/>
              </a:cxn>
              <a:cxn ang="0">
                <a:pos x="1253" y="1119"/>
              </a:cxn>
              <a:cxn ang="0">
                <a:pos x="1351" y="1154"/>
              </a:cxn>
              <a:cxn ang="0">
                <a:pos x="1429" y="1154"/>
              </a:cxn>
            </a:cxnLst>
            <a:rect l="0" t="0" r="r" b="b"/>
            <a:pathLst>
              <a:path w="1429" h="1160">
                <a:moveTo>
                  <a:pt x="0" y="1156"/>
                </a:moveTo>
                <a:cubicBezTo>
                  <a:pt x="64" y="1153"/>
                  <a:pt x="128" y="1150"/>
                  <a:pt x="188" y="1122"/>
                </a:cubicBezTo>
                <a:cubicBezTo>
                  <a:pt x="248" y="1094"/>
                  <a:pt x="313" y="1036"/>
                  <a:pt x="361" y="988"/>
                </a:cubicBezTo>
                <a:cubicBezTo>
                  <a:pt x="409" y="940"/>
                  <a:pt x="446" y="882"/>
                  <a:pt x="477" y="837"/>
                </a:cubicBezTo>
                <a:cubicBezTo>
                  <a:pt x="508" y="792"/>
                  <a:pt x="527" y="760"/>
                  <a:pt x="548" y="717"/>
                </a:cubicBezTo>
                <a:cubicBezTo>
                  <a:pt x="569" y="674"/>
                  <a:pt x="585" y="625"/>
                  <a:pt x="601" y="580"/>
                </a:cubicBezTo>
                <a:cubicBezTo>
                  <a:pt x="617" y="535"/>
                  <a:pt x="636" y="487"/>
                  <a:pt x="647" y="446"/>
                </a:cubicBezTo>
                <a:cubicBezTo>
                  <a:pt x="658" y="405"/>
                  <a:pt x="661" y="381"/>
                  <a:pt x="668" y="333"/>
                </a:cubicBezTo>
                <a:cubicBezTo>
                  <a:pt x="675" y="285"/>
                  <a:pt x="686" y="206"/>
                  <a:pt x="692" y="160"/>
                </a:cubicBezTo>
                <a:cubicBezTo>
                  <a:pt x="698" y="114"/>
                  <a:pt x="699" y="82"/>
                  <a:pt x="703" y="58"/>
                </a:cubicBezTo>
                <a:cubicBezTo>
                  <a:pt x="707" y="34"/>
                  <a:pt x="709" y="0"/>
                  <a:pt x="714" y="16"/>
                </a:cubicBezTo>
                <a:cubicBezTo>
                  <a:pt x="719" y="32"/>
                  <a:pt x="726" y="107"/>
                  <a:pt x="731" y="153"/>
                </a:cubicBezTo>
                <a:cubicBezTo>
                  <a:pt x="736" y="199"/>
                  <a:pt x="737" y="246"/>
                  <a:pt x="745" y="291"/>
                </a:cubicBezTo>
                <a:cubicBezTo>
                  <a:pt x="753" y="336"/>
                  <a:pt x="766" y="375"/>
                  <a:pt x="777" y="421"/>
                </a:cubicBezTo>
                <a:cubicBezTo>
                  <a:pt x="788" y="467"/>
                  <a:pt x="798" y="521"/>
                  <a:pt x="812" y="566"/>
                </a:cubicBezTo>
                <a:cubicBezTo>
                  <a:pt x="826" y="611"/>
                  <a:pt x="844" y="650"/>
                  <a:pt x="862" y="689"/>
                </a:cubicBezTo>
                <a:cubicBezTo>
                  <a:pt x="880" y="728"/>
                  <a:pt x="904" y="772"/>
                  <a:pt x="922" y="802"/>
                </a:cubicBezTo>
                <a:cubicBezTo>
                  <a:pt x="940" y="832"/>
                  <a:pt x="966" y="860"/>
                  <a:pt x="971" y="869"/>
                </a:cubicBezTo>
                <a:cubicBezTo>
                  <a:pt x="976" y="878"/>
                  <a:pt x="944" y="841"/>
                  <a:pt x="953" y="854"/>
                </a:cubicBezTo>
                <a:cubicBezTo>
                  <a:pt x="962" y="867"/>
                  <a:pt x="1005" y="921"/>
                  <a:pt x="1024" y="946"/>
                </a:cubicBezTo>
                <a:cubicBezTo>
                  <a:pt x="1043" y="971"/>
                  <a:pt x="1052" y="986"/>
                  <a:pt x="1070" y="1003"/>
                </a:cubicBezTo>
                <a:cubicBezTo>
                  <a:pt x="1088" y="1020"/>
                  <a:pt x="1113" y="1033"/>
                  <a:pt x="1129" y="1045"/>
                </a:cubicBezTo>
                <a:cubicBezTo>
                  <a:pt x="1145" y="1057"/>
                  <a:pt x="1149" y="1067"/>
                  <a:pt x="1165" y="1077"/>
                </a:cubicBezTo>
                <a:cubicBezTo>
                  <a:pt x="1181" y="1087"/>
                  <a:pt x="1213" y="1098"/>
                  <a:pt x="1228" y="1105"/>
                </a:cubicBezTo>
                <a:cubicBezTo>
                  <a:pt x="1243" y="1112"/>
                  <a:pt x="1232" y="1111"/>
                  <a:pt x="1253" y="1119"/>
                </a:cubicBezTo>
                <a:cubicBezTo>
                  <a:pt x="1274" y="1127"/>
                  <a:pt x="1322" y="1148"/>
                  <a:pt x="1351" y="1154"/>
                </a:cubicBezTo>
                <a:cubicBezTo>
                  <a:pt x="1380" y="1160"/>
                  <a:pt x="1404" y="1157"/>
                  <a:pt x="1429" y="1154"/>
                </a:cubicBezTo>
              </a:path>
            </a:pathLst>
          </a:custGeom>
          <a:solidFill>
            <a:srgbClr val="B3B3B3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68" name="Oval 4"/>
          <p:cNvSpPr>
            <a:spLocks noChangeArrowheads="1"/>
          </p:cNvSpPr>
          <p:nvPr/>
        </p:nvSpPr>
        <p:spPr bwMode="auto">
          <a:xfrm>
            <a:off x="6580188" y="3748088"/>
            <a:ext cx="131762" cy="131762"/>
          </a:xfrm>
          <a:prstGeom prst="ellips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73" name="Rectangle 9"/>
          <p:cNvSpPr>
            <a:spLocks noChangeArrowheads="1"/>
          </p:cNvSpPr>
          <p:nvPr/>
        </p:nvSpPr>
        <p:spPr bwMode="auto">
          <a:xfrm>
            <a:off x="2857500" y="2209800"/>
            <a:ext cx="1828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 i="0"/>
              <a:t>Controlled Combustor Temperature</a:t>
            </a:r>
          </a:p>
        </p:txBody>
      </p:sp>
      <p:sp>
        <p:nvSpPr>
          <p:cNvPr id="113675" name="Rectangle 11"/>
          <p:cNvSpPr>
            <a:spLocks noChangeArrowheads="1"/>
          </p:cNvSpPr>
          <p:nvPr/>
        </p:nvSpPr>
        <p:spPr bwMode="auto">
          <a:xfrm>
            <a:off x="7175500" y="2560638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 i="0"/>
              <a:t>Fixed Flame Temperature</a:t>
            </a:r>
          </a:p>
        </p:txBody>
      </p:sp>
      <p:sp>
        <p:nvSpPr>
          <p:cNvPr id="113676" name="Line 12"/>
          <p:cNvSpPr>
            <a:spLocks noChangeShapeType="1"/>
          </p:cNvSpPr>
          <p:nvPr/>
        </p:nvSpPr>
        <p:spPr bwMode="auto">
          <a:xfrm flipH="1" flipV="1">
            <a:off x="6723063" y="3843338"/>
            <a:ext cx="211137" cy="9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2058988" y="1600200"/>
            <a:ext cx="760412" cy="32766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71" name="AutoShape 7"/>
          <p:cNvSpPr>
            <a:spLocks noChangeArrowheads="1"/>
          </p:cNvSpPr>
          <p:nvPr/>
        </p:nvSpPr>
        <p:spPr bwMode="auto">
          <a:xfrm rot="-5400000">
            <a:off x="1596232" y="4420393"/>
            <a:ext cx="1676400" cy="760413"/>
          </a:xfrm>
          <a:prstGeom prst="homePlate">
            <a:avLst>
              <a:gd name="adj" fmla="val 55115"/>
            </a:avLst>
          </a:prstGeom>
          <a:gradFill rotWithShape="0">
            <a:gsLst>
              <a:gs pos="0">
                <a:schemeClr val="accent2"/>
              </a:gs>
              <a:gs pos="100000">
                <a:srgbClr val="B3B3B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79" name="Line 15"/>
          <p:cNvSpPr>
            <a:spLocks noChangeShapeType="1"/>
          </p:cNvSpPr>
          <p:nvPr/>
        </p:nvSpPr>
        <p:spPr bwMode="auto">
          <a:xfrm>
            <a:off x="2438400" y="2133600"/>
            <a:ext cx="76200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80" name="Line 16"/>
          <p:cNvSpPr>
            <a:spLocks noChangeShapeType="1"/>
          </p:cNvSpPr>
          <p:nvPr/>
        </p:nvSpPr>
        <p:spPr bwMode="auto">
          <a:xfrm flipH="1" flipV="1">
            <a:off x="5867400" y="3443288"/>
            <a:ext cx="704850" cy="334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81" name="Line 17"/>
          <p:cNvSpPr>
            <a:spLocks noChangeShapeType="1"/>
          </p:cNvSpPr>
          <p:nvPr/>
        </p:nvSpPr>
        <p:spPr bwMode="auto">
          <a:xfrm flipV="1">
            <a:off x="5867400" y="32083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82" name="Rectangle 18"/>
          <p:cNvSpPr>
            <a:spLocks noChangeArrowheads="1"/>
          </p:cNvSpPr>
          <p:nvPr/>
        </p:nvSpPr>
        <p:spPr bwMode="auto">
          <a:xfrm>
            <a:off x="5334000" y="2574925"/>
            <a:ext cx="1038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i="0">
                <a:solidFill>
                  <a:schemeClr val="accent2"/>
                </a:solidFill>
              </a:rPr>
              <a:t>O</a:t>
            </a:r>
            <a:r>
              <a:rPr lang="en-US" i="0" baseline="-25000">
                <a:solidFill>
                  <a:schemeClr val="accent2"/>
                </a:solidFill>
              </a:rPr>
              <a:t>2</a:t>
            </a:r>
            <a:r>
              <a:rPr lang="en-US" i="0">
                <a:solidFill>
                  <a:schemeClr val="accent2"/>
                </a:solidFill>
              </a:rPr>
              <a:t> + N</a:t>
            </a:r>
            <a:r>
              <a:rPr lang="en-US" i="0" baseline="-25000">
                <a:solidFill>
                  <a:schemeClr val="accent2"/>
                </a:solidFill>
              </a:rPr>
              <a:t>2</a:t>
            </a:r>
            <a:endParaRPr lang="en-US" i="0">
              <a:solidFill>
                <a:schemeClr val="accent2"/>
              </a:solidFill>
            </a:endParaRPr>
          </a:p>
          <a:p>
            <a:pPr algn="ctr"/>
            <a:r>
              <a:rPr lang="en-US" i="0">
                <a:solidFill>
                  <a:schemeClr val="accent2"/>
                </a:solidFill>
              </a:rPr>
              <a:t>(Air)</a:t>
            </a:r>
          </a:p>
        </p:txBody>
      </p:sp>
      <p:sp>
        <p:nvSpPr>
          <p:cNvPr id="113683" name="Rectangle 19"/>
          <p:cNvSpPr>
            <a:spLocks noChangeArrowheads="1"/>
          </p:cNvSpPr>
          <p:nvPr/>
        </p:nvSpPr>
        <p:spPr bwMode="auto">
          <a:xfrm>
            <a:off x="6477000" y="4872038"/>
            <a:ext cx="67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i="0"/>
              <a:t>Fuel</a:t>
            </a:r>
          </a:p>
        </p:txBody>
      </p:sp>
      <p:sp>
        <p:nvSpPr>
          <p:cNvPr id="113684" name="Rectangle 20"/>
          <p:cNvSpPr>
            <a:spLocks noChangeArrowheads="1"/>
          </p:cNvSpPr>
          <p:nvPr/>
        </p:nvSpPr>
        <p:spPr bwMode="auto">
          <a:xfrm>
            <a:off x="2114550" y="4967288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 i="0"/>
              <a:t>Fuel</a:t>
            </a:r>
          </a:p>
        </p:txBody>
      </p:sp>
      <p:sp>
        <p:nvSpPr>
          <p:cNvPr id="113686" name="Oval 22"/>
          <p:cNvSpPr>
            <a:spLocks noChangeArrowheads="1"/>
          </p:cNvSpPr>
          <p:nvPr/>
        </p:nvSpPr>
        <p:spPr bwMode="auto">
          <a:xfrm>
            <a:off x="2343150" y="5386388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87" name="Rectangle 23"/>
          <p:cNvSpPr>
            <a:spLocks noChangeArrowheads="1"/>
          </p:cNvSpPr>
          <p:nvPr/>
        </p:nvSpPr>
        <p:spPr bwMode="auto">
          <a:xfrm>
            <a:off x="3562350" y="4891088"/>
            <a:ext cx="85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 i="0"/>
              <a:t>Plastic</a:t>
            </a:r>
          </a:p>
        </p:txBody>
      </p:sp>
      <p:cxnSp>
        <p:nvCxnSpPr>
          <p:cNvPr id="113688" name="AutoShape 24"/>
          <p:cNvCxnSpPr>
            <a:cxnSpLocks noChangeShapeType="1"/>
            <a:stCxn id="113687" idx="1"/>
            <a:endCxn id="113686" idx="6"/>
          </p:cNvCxnSpPr>
          <p:nvPr/>
        </p:nvCxnSpPr>
        <p:spPr bwMode="auto">
          <a:xfrm rot="10800000" flipV="1">
            <a:off x="2495550" y="5075238"/>
            <a:ext cx="1066800" cy="3873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3689" name="AutoShape 25"/>
          <p:cNvCxnSpPr>
            <a:cxnSpLocks noChangeShapeType="1"/>
            <a:stCxn id="113687" idx="3"/>
            <a:endCxn id="113697" idx="1"/>
          </p:cNvCxnSpPr>
          <p:nvPr/>
        </p:nvCxnSpPr>
        <p:spPr bwMode="auto">
          <a:xfrm>
            <a:off x="4419600" y="5075238"/>
            <a:ext cx="1082675" cy="46037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3694" name="AutoShape 30"/>
          <p:cNvSpPr>
            <a:spLocks noChangeArrowheads="1"/>
          </p:cNvSpPr>
          <p:nvPr/>
        </p:nvSpPr>
        <p:spPr bwMode="auto">
          <a:xfrm>
            <a:off x="2362200" y="1143000"/>
            <a:ext cx="228600" cy="457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C65D0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95" name="Rectangle 31"/>
          <p:cNvSpPr>
            <a:spLocks noChangeArrowheads="1"/>
          </p:cNvSpPr>
          <p:nvPr/>
        </p:nvSpPr>
        <p:spPr bwMode="auto">
          <a:xfrm>
            <a:off x="2647950" y="1201738"/>
            <a:ext cx="1085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 i="0">
                <a:solidFill>
                  <a:srgbClr val="C65D03"/>
                </a:solidFill>
              </a:rPr>
              <a:t>Products</a:t>
            </a:r>
          </a:p>
        </p:txBody>
      </p:sp>
      <p:sp>
        <p:nvSpPr>
          <p:cNvPr id="113696" name="Rectangle 32"/>
          <p:cNvSpPr>
            <a:spLocks noChangeArrowheads="1"/>
          </p:cNvSpPr>
          <p:nvPr/>
        </p:nvSpPr>
        <p:spPr bwMode="auto">
          <a:xfrm>
            <a:off x="6261100" y="1219200"/>
            <a:ext cx="1085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 i="0">
                <a:solidFill>
                  <a:srgbClr val="C65D03"/>
                </a:solidFill>
              </a:rPr>
              <a:t>Products</a:t>
            </a:r>
          </a:p>
        </p:txBody>
      </p:sp>
      <p:sp>
        <p:nvSpPr>
          <p:cNvPr id="113697" name="Rectangle 33"/>
          <p:cNvSpPr>
            <a:spLocks noChangeArrowheads="1"/>
          </p:cNvSpPr>
          <p:nvPr/>
        </p:nvSpPr>
        <p:spPr bwMode="auto">
          <a:xfrm>
            <a:off x="5502275" y="5386388"/>
            <a:ext cx="2663825" cy="2984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98" name="Rectangle 34"/>
          <p:cNvSpPr>
            <a:spLocks noChangeArrowheads="1"/>
          </p:cNvSpPr>
          <p:nvPr/>
        </p:nvSpPr>
        <p:spPr bwMode="auto">
          <a:xfrm>
            <a:off x="552450" y="304800"/>
            <a:ext cx="7251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i="0" dirty="0"/>
              <a:t>Combustion in MCC versus in Flame</a:t>
            </a:r>
          </a:p>
        </p:txBody>
      </p:sp>
      <p:sp>
        <p:nvSpPr>
          <p:cNvPr id="113699" name="Rectangle 35"/>
          <p:cNvSpPr>
            <a:spLocks noChangeArrowheads="1"/>
          </p:cNvSpPr>
          <p:nvPr/>
        </p:nvSpPr>
        <p:spPr bwMode="auto">
          <a:xfrm>
            <a:off x="1136650" y="5835650"/>
            <a:ext cx="259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i="0"/>
              <a:t>Premixed, Nonflaming</a:t>
            </a:r>
          </a:p>
          <a:p>
            <a:pPr algn="ctr"/>
            <a:r>
              <a:rPr lang="en-US" sz="1800" i="0"/>
              <a:t>Combustion (MCC)</a:t>
            </a:r>
          </a:p>
        </p:txBody>
      </p:sp>
      <p:sp>
        <p:nvSpPr>
          <p:cNvPr id="113700" name="Rectangle 36"/>
          <p:cNvSpPr>
            <a:spLocks noChangeArrowheads="1"/>
          </p:cNvSpPr>
          <p:nvPr/>
        </p:nvSpPr>
        <p:spPr bwMode="auto">
          <a:xfrm>
            <a:off x="5689600" y="5835650"/>
            <a:ext cx="2393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i="0"/>
              <a:t>Diffusion-Limited</a:t>
            </a:r>
          </a:p>
          <a:p>
            <a:pPr algn="ctr"/>
            <a:r>
              <a:rPr lang="en-US" sz="1800" i="0"/>
              <a:t>Combustion (Flame)</a:t>
            </a:r>
          </a:p>
        </p:txBody>
      </p:sp>
      <p:sp>
        <p:nvSpPr>
          <p:cNvPr id="113701" name="AutoShape 37"/>
          <p:cNvSpPr>
            <a:spLocks/>
          </p:cNvSpPr>
          <p:nvPr/>
        </p:nvSpPr>
        <p:spPr bwMode="auto">
          <a:xfrm>
            <a:off x="1676400" y="1663700"/>
            <a:ext cx="304800" cy="2514600"/>
          </a:xfrm>
          <a:prstGeom prst="leftBrace">
            <a:avLst>
              <a:gd name="adj1" fmla="val 687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02" name="Rectangle 38"/>
          <p:cNvSpPr>
            <a:spLocks noChangeArrowheads="1"/>
          </p:cNvSpPr>
          <p:nvPr/>
        </p:nvSpPr>
        <p:spPr bwMode="auto">
          <a:xfrm>
            <a:off x="273050" y="2462213"/>
            <a:ext cx="14033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 i="0"/>
              <a:t>Premixed</a:t>
            </a:r>
          </a:p>
          <a:p>
            <a:pPr algn="ctr"/>
            <a:r>
              <a:rPr lang="en-US" sz="1800" b="0" i="0"/>
              <a:t>Combustion</a:t>
            </a:r>
          </a:p>
          <a:p>
            <a:pPr algn="ctr"/>
            <a:r>
              <a:rPr lang="en-US" sz="1800" b="0" i="0"/>
              <a:t>Fuel/O</a:t>
            </a:r>
            <a:r>
              <a:rPr lang="en-US" sz="1800" b="0" i="0" baseline="-25000"/>
              <a:t>2</a:t>
            </a:r>
            <a:r>
              <a:rPr lang="en-US" sz="1800" b="0" i="0"/>
              <a:t>/N</a:t>
            </a:r>
            <a:r>
              <a:rPr lang="en-US" sz="1800" b="0" i="0" baseline="-25000"/>
              <a:t>2</a:t>
            </a:r>
            <a:endParaRPr lang="en-US" sz="1800" b="0" i="0"/>
          </a:p>
        </p:txBody>
      </p:sp>
      <p:sp>
        <p:nvSpPr>
          <p:cNvPr id="113704" name="Rectangle 40"/>
          <p:cNvSpPr>
            <a:spLocks noChangeArrowheads="1"/>
          </p:cNvSpPr>
          <p:nvPr/>
        </p:nvSpPr>
        <p:spPr bwMode="auto">
          <a:xfrm>
            <a:off x="838200" y="4479925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i="0"/>
              <a:t>O</a:t>
            </a:r>
            <a:r>
              <a:rPr lang="en-US" b="0" i="0" baseline="-25000"/>
              <a:t>2</a:t>
            </a:r>
            <a:endParaRPr lang="en-US" b="0" i="0"/>
          </a:p>
        </p:txBody>
      </p:sp>
      <p:sp>
        <p:nvSpPr>
          <p:cNvPr id="113705" name="Line 41"/>
          <p:cNvSpPr>
            <a:spLocks noChangeShapeType="1"/>
          </p:cNvSpPr>
          <p:nvPr/>
        </p:nvSpPr>
        <p:spPr bwMode="auto">
          <a:xfrm flipH="1">
            <a:off x="6705600" y="3932238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07" name="Rectangle 43"/>
          <p:cNvSpPr>
            <a:spLocks noChangeArrowheads="1"/>
          </p:cNvSpPr>
          <p:nvPr/>
        </p:nvSpPr>
        <p:spPr bwMode="auto">
          <a:xfrm>
            <a:off x="1524000" y="4572000"/>
            <a:ext cx="533400" cy="152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08" name="Line 44"/>
          <p:cNvSpPr>
            <a:spLocks noChangeShapeType="1"/>
          </p:cNvSpPr>
          <p:nvPr/>
        </p:nvSpPr>
        <p:spPr bwMode="auto">
          <a:xfrm flipH="1">
            <a:off x="1219200" y="4648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09" name="Rectangle 45"/>
          <p:cNvSpPr>
            <a:spLocks noChangeArrowheads="1"/>
          </p:cNvSpPr>
          <p:nvPr/>
        </p:nvSpPr>
        <p:spPr bwMode="auto">
          <a:xfrm>
            <a:off x="2989263" y="3411538"/>
            <a:ext cx="1565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 i="0"/>
              <a:t>Controlled Fuel/O</a:t>
            </a:r>
            <a:r>
              <a:rPr lang="en-US" sz="1800" b="0" i="0" baseline="-25000"/>
              <a:t>2</a:t>
            </a:r>
            <a:r>
              <a:rPr lang="en-US" sz="1800" b="0" i="0"/>
              <a:t> ratio</a:t>
            </a:r>
          </a:p>
        </p:txBody>
      </p:sp>
      <p:sp>
        <p:nvSpPr>
          <p:cNvPr id="113710" name="Line 46"/>
          <p:cNvSpPr>
            <a:spLocks noChangeShapeType="1"/>
          </p:cNvSpPr>
          <p:nvPr/>
        </p:nvSpPr>
        <p:spPr bwMode="auto">
          <a:xfrm>
            <a:off x="2438400" y="3352800"/>
            <a:ext cx="762000" cy="234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11" name="Rectangle 47"/>
          <p:cNvSpPr>
            <a:spLocks noChangeArrowheads="1"/>
          </p:cNvSpPr>
          <p:nvPr/>
        </p:nvSpPr>
        <p:spPr bwMode="auto">
          <a:xfrm>
            <a:off x="1524000" y="5105400"/>
            <a:ext cx="533400" cy="152400"/>
          </a:xfrm>
          <a:prstGeom prst="rect">
            <a:avLst/>
          </a:prstGeom>
          <a:solidFill>
            <a:srgbClr val="B3B3B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12" name="Rectangle 48"/>
          <p:cNvSpPr>
            <a:spLocks noChangeArrowheads="1"/>
          </p:cNvSpPr>
          <p:nvPr/>
        </p:nvSpPr>
        <p:spPr bwMode="auto">
          <a:xfrm>
            <a:off x="862013" y="5013325"/>
            <a:ext cx="458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i="0"/>
              <a:t>N</a:t>
            </a:r>
            <a:r>
              <a:rPr lang="en-US" b="0" i="0" baseline="-25000"/>
              <a:t>2</a:t>
            </a:r>
            <a:endParaRPr lang="en-US" b="0" i="0"/>
          </a:p>
        </p:txBody>
      </p:sp>
      <p:sp>
        <p:nvSpPr>
          <p:cNvPr id="113713" name="Line 49"/>
          <p:cNvSpPr>
            <a:spLocks noChangeShapeType="1"/>
          </p:cNvSpPr>
          <p:nvPr/>
        </p:nvSpPr>
        <p:spPr bwMode="auto">
          <a:xfrm flipH="1">
            <a:off x="1219200" y="5181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14" name="Line 50"/>
          <p:cNvSpPr>
            <a:spLocks noChangeShapeType="1"/>
          </p:cNvSpPr>
          <p:nvPr/>
        </p:nvSpPr>
        <p:spPr bwMode="auto">
          <a:xfrm>
            <a:off x="6781800" y="2560638"/>
            <a:ext cx="533400" cy="163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16" name="Rectangle 52"/>
          <p:cNvSpPr>
            <a:spLocks noChangeArrowheads="1"/>
          </p:cNvSpPr>
          <p:nvPr/>
        </p:nvSpPr>
        <p:spPr bwMode="auto">
          <a:xfrm>
            <a:off x="7299325" y="3652838"/>
            <a:ext cx="14128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 i="0"/>
              <a:t>Diffusion Controlled Fuel/O</a:t>
            </a:r>
            <a:r>
              <a:rPr lang="en-US" sz="1800" b="0" i="0" baseline="-25000"/>
              <a:t>2</a:t>
            </a:r>
            <a:endParaRPr lang="en-US" sz="1800" b="0" i="0"/>
          </a:p>
        </p:txBody>
      </p:sp>
      <p:sp>
        <p:nvSpPr>
          <p:cNvPr id="113717" name="AutoShape 53"/>
          <p:cNvSpPr>
            <a:spLocks/>
          </p:cNvSpPr>
          <p:nvPr/>
        </p:nvSpPr>
        <p:spPr bwMode="auto">
          <a:xfrm rot="5400000">
            <a:off x="6629400" y="533400"/>
            <a:ext cx="304800" cy="2438400"/>
          </a:xfrm>
          <a:prstGeom prst="leftBrace">
            <a:avLst>
              <a:gd name="adj1" fmla="val 66667"/>
              <a:gd name="adj2" fmla="val 50000"/>
            </a:avLst>
          </a:prstGeom>
          <a:noFill/>
          <a:ln w="19050">
            <a:solidFill>
              <a:srgbClr val="FF8B1A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18" name="Oval 54"/>
          <p:cNvSpPr>
            <a:spLocks noChangeArrowheads="1"/>
          </p:cNvSpPr>
          <p:nvPr/>
        </p:nvSpPr>
        <p:spPr bwMode="auto">
          <a:xfrm>
            <a:off x="6910388" y="3587750"/>
            <a:ext cx="125412" cy="131763"/>
          </a:xfrm>
          <a:prstGeom prst="ellipse">
            <a:avLst/>
          </a:prstGeom>
          <a:noFill/>
          <a:ln w="19050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19" name="Line 55"/>
          <p:cNvSpPr>
            <a:spLocks noChangeShapeType="1"/>
          </p:cNvSpPr>
          <p:nvPr/>
        </p:nvSpPr>
        <p:spPr bwMode="auto">
          <a:xfrm>
            <a:off x="6978650" y="3646488"/>
            <a:ext cx="533400" cy="163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20" name="Line 56"/>
          <p:cNvSpPr>
            <a:spLocks noChangeShapeType="1"/>
          </p:cNvSpPr>
          <p:nvPr/>
        </p:nvSpPr>
        <p:spPr bwMode="auto">
          <a:xfrm>
            <a:off x="1524000" y="4572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21" name="Line 57"/>
          <p:cNvSpPr>
            <a:spLocks noChangeShapeType="1"/>
          </p:cNvSpPr>
          <p:nvPr/>
        </p:nvSpPr>
        <p:spPr bwMode="auto">
          <a:xfrm>
            <a:off x="1524000" y="4724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22" name="Line 58"/>
          <p:cNvSpPr>
            <a:spLocks noChangeShapeType="1"/>
          </p:cNvSpPr>
          <p:nvPr/>
        </p:nvSpPr>
        <p:spPr bwMode="auto">
          <a:xfrm>
            <a:off x="1524000" y="5105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23" name="Line 59"/>
          <p:cNvSpPr>
            <a:spLocks noChangeShapeType="1"/>
          </p:cNvSpPr>
          <p:nvPr/>
        </p:nvSpPr>
        <p:spPr bwMode="auto">
          <a:xfrm>
            <a:off x="1524000" y="5257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8800" y="228600"/>
            <a:ext cx="64008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>
                <a:latin typeface="Helvetica" charset="0"/>
              </a:rPr>
              <a:t>Fuel / Oxygen Ratio in MCC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600200" y="4572000"/>
            <a:ext cx="57912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30000"/>
              </a:lnSpc>
              <a:buFont typeface="Symbol" charset="2"/>
              <a:buNone/>
            </a:pPr>
            <a:r>
              <a:rPr lang="en-US" sz="2800">
                <a:latin typeface="Helvetica" charset="0"/>
                <a:sym typeface="Symbol" charset="2"/>
              </a:rPr>
              <a:t> &lt; 1 = Fuel Lean </a:t>
            </a:r>
            <a:r>
              <a:rPr lang="en-US" sz="2800" i="1">
                <a:latin typeface="Helvetica" charset="0"/>
                <a:sym typeface="Symbol" charset="2"/>
              </a:rPr>
              <a:t>(excess oxygen) </a:t>
            </a:r>
          </a:p>
          <a:p>
            <a:pPr eaLnBrk="1" hangingPunct="1">
              <a:lnSpc>
                <a:spcPct val="130000"/>
              </a:lnSpc>
              <a:buFont typeface="Symbol" charset="2"/>
              <a:buNone/>
            </a:pPr>
            <a:r>
              <a:rPr lang="en-US" sz="2800">
                <a:latin typeface="Helvetica" charset="0"/>
                <a:sym typeface="Symbol" charset="2"/>
              </a:rPr>
              <a:t> &gt; 1 = Fuel Rich </a:t>
            </a:r>
            <a:r>
              <a:rPr lang="en-US" sz="2800" i="1">
                <a:latin typeface="Helvetica" charset="0"/>
                <a:sym typeface="Symbol" charset="2"/>
              </a:rPr>
              <a:t>(oxygen starved)</a:t>
            </a:r>
            <a:endParaRPr lang="en-US" sz="2800">
              <a:latin typeface="Helvetica" charset="0"/>
              <a:sym typeface="Symbol" charset="2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981200" y="2921000"/>
            <a:ext cx="46978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4800" b="0" i="0" dirty="0">
                <a:solidFill>
                  <a:srgbClr val="000000"/>
                </a:solidFill>
                <a:latin typeface="Symbol" charset="2"/>
                <a:sym typeface="Symbol" charset="2"/>
              </a:rPr>
              <a:t>F</a:t>
            </a:r>
            <a:endParaRPr lang="en-US" sz="4800" i="0" dirty="0">
              <a:latin typeface="Symbol" charset="2"/>
              <a:sym typeface="Symbol" charset="2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2728912" y="3005138"/>
            <a:ext cx="2301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3300" b="0" i="0" dirty="0">
                <a:solidFill>
                  <a:srgbClr val="000000"/>
                </a:solidFill>
                <a:latin typeface="Symbol" charset="2"/>
                <a:sym typeface="Symbol" charset="2"/>
              </a:rPr>
              <a:t>=</a:t>
            </a:r>
            <a:endParaRPr lang="en-US" i="0" dirty="0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3511550" y="2590800"/>
            <a:ext cx="304165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4000" b="0" i="0" dirty="0" err="1">
                <a:solidFill>
                  <a:srgbClr val="000000"/>
                </a:solidFill>
              </a:rPr>
              <a:t>m</a:t>
            </a:r>
            <a:r>
              <a:rPr lang="en-US" sz="4000" b="0" i="0" baseline="-25000" dirty="0" err="1">
                <a:solidFill>
                  <a:srgbClr val="000000"/>
                </a:solidFill>
              </a:rPr>
              <a:t>Fuel</a:t>
            </a:r>
            <a:r>
              <a:rPr lang="en-US" sz="4000" b="0" i="0" baseline="-25000" dirty="0">
                <a:solidFill>
                  <a:srgbClr val="000000"/>
                </a:solidFill>
              </a:rPr>
              <a:t> </a:t>
            </a:r>
            <a:r>
              <a:rPr lang="en-US" sz="4000" b="0" i="0" dirty="0">
                <a:solidFill>
                  <a:srgbClr val="000000"/>
                </a:solidFill>
              </a:rPr>
              <a:t>/ m</a:t>
            </a:r>
            <a:r>
              <a:rPr lang="en-US" sz="4000" b="0" i="0" baseline="-25000" dirty="0">
                <a:solidFill>
                  <a:srgbClr val="000000"/>
                </a:solidFill>
              </a:rPr>
              <a:t>O</a:t>
            </a:r>
            <a:r>
              <a:rPr lang="en-US" sz="3200" b="0" i="0" baseline="-41000" dirty="0">
                <a:solidFill>
                  <a:srgbClr val="000000"/>
                </a:solidFill>
              </a:rPr>
              <a:t>2</a:t>
            </a:r>
            <a:r>
              <a:rPr lang="en-US" sz="4000" b="0" i="0" dirty="0">
                <a:solidFill>
                  <a:srgbClr val="000000"/>
                </a:solidFill>
              </a:rPr>
              <a:t> </a:t>
            </a:r>
            <a:endParaRPr lang="en-US" sz="4000" i="0" dirty="0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57200" y="1260475"/>
            <a:ext cx="80772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Symbol" charset="2"/>
              <a:buNone/>
            </a:pPr>
            <a:r>
              <a:rPr lang="en-US" sz="2800" b="0" i="0">
                <a:sym typeface="Symbol" charset="2"/>
              </a:rPr>
              <a:t> </a:t>
            </a:r>
            <a:r>
              <a:rPr lang="en-US" sz="2800" b="0" i="0"/>
              <a:t>is the fuel/oxygen mass ratio relative to the stoichiometric mass ratio.</a:t>
            </a:r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3417888" y="3429000"/>
            <a:ext cx="41857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3600" b="0" i="0" dirty="0">
                <a:solidFill>
                  <a:srgbClr val="000000"/>
                </a:solidFill>
              </a:rPr>
              <a:t>(</a:t>
            </a:r>
            <a:r>
              <a:rPr lang="en-US" sz="3600" b="0" i="0" dirty="0" err="1">
                <a:solidFill>
                  <a:srgbClr val="000000"/>
                </a:solidFill>
              </a:rPr>
              <a:t>m</a:t>
            </a:r>
            <a:r>
              <a:rPr lang="en-US" sz="3600" b="0" i="0" baseline="-25000" dirty="0" err="1">
                <a:solidFill>
                  <a:srgbClr val="000000"/>
                </a:solidFill>
              </a:rPr>
              <a:t>Fuel</a:t>
            </a:r>
            <a:r>
              <a:rPr lang="en-US" sz="3600" b="0" i="0" dirty="0">
                <a:solidFill>
                  <a:srgbClr val="000000"/>
                </a:solidFill>
              </a:rPr>
              <a:t>/m</a:t>
            </a:r>
            <a:r>
              <a:rPr lang="en-US" sz="3600" b="0" i="0" baseline="-25000" dirty="0">
                <a:solidFill>
                  <a:srgbClr val="000000"/>
                </a:solidFill>
              </a:rPr>
              <a:t>O</a:t>
            </a:r>
            <a:r>
              <a:rPr lang="en-US" sz="2800" b="0" i="0" baseline="-41000" dirty="0">
                <a:solidFill>
                  <a:srgbClr val="000000"/>
                </a:solidFill>
              </a:rPr>
              <a:t>2</a:t>
            </a:r>
            <a:r>
              <a:rPr lang="en-US" sz="3600" b="0" i="0" dirty="0">
                <a:solidFill>
                  <a:srgbClr val="000000"/>
                </a:solidFill>
              </a:rPr>
              <a:t> )</a:t>
            </a:r>
            <a:r>
              <a:rPr lang="en-US" sz="3600" b="0" i="0" baseline="-25000" dirty="0">
                <a:solidFill>
                  <a:srgbClr val="000000"/>
                </a:solidFill>
              </a:rPr>
              <a:t>stoichiometric</a:t>
            </a:r>
            <a:endParaRPr lang="en-US" sz="2400" i="0" dirty="0"/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>
            <a:off x="3265488" y="3327400"/>
            <a:ext cx="27543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82" name="Rectangle 458"/>
          <p:cNvSpPr>
            <a:spLocks noChangeArrowheads="1"/>
          </p:cNvSpPr>
          <p:nvPr/>
        </p:nvSpPr>
        <p:spPr bwMode="auto">
          <a:xfrm>
            <a:off x="2057400" y="1600200"/>
            <a:ext cx="806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i="0">
                <a:solidFill>
                  <a:srgbClr val="000000"/>
                </a:solidFill>
                <a:sym typeface="Symbol" charset="2"/>
              </a:rPr>
              <a:t> = 1 K/s</a:t>
            </a:r>
            <a:endParaRPr lang="en-US" sz="1600" i="0"/>
          </a:p>
        </p:txBody>
      </p:sp>
      <p:sp>
        <p:nvSpPr>
          <p:cNvPr id="103884" name="Rectangle 460"/>
          <p:cNvSpPr>
            <a:spLocks noChangeArrowheads="1"/>
          </p:cNvSpPr>
          <p:nvPr/>
        </p:nvSpPr>
        <p:spPr bwMode="auto">
          <a:xfrm rot="16200000">
            <a:off x="-1166812" y="3540125"/>
            <a:ext cx="3308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i="0">
                <a:solidFill>
                  <a:srgbClr val="000000"/>
                </a:solidFill>
              </a:rPr>
              <a:t>Specific Heat Release Rate, Q (W/g)</a:t>
            </a:r>
            <a:endParaRPr lang="en-US" sz="1600" i="0"/>
          </a:p>
        </p:txBody>
      </p:sp>
      <p:sp>
        <p:nvSpPr>
          <p:cNvPr id="103886" name="Rectangle 462"/>
          <p:cNvSpPr>
            <a:spLocks noChangeArrowheads="1"/>
          </p:cNvSpPr>
          <p:nvPr/>
        </p:nvSpPr>
        <p:spPr bwMode="auto">
          <a:xfrm>
            <a:off x="1371600" y="6156325"/>
            <a:ext cx="2328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i="0">
                <a:solidFill>
                  <a:srgbClr val="000000"/>
                </a:solidFill>
              </a:rPr>
              <a:t>Sample Temperature (</a:t>
            </a:r>
            <a:r>
              <a:rPr lang="en-US" sz="1600" b="0" i="0">
                <a:solidFill>
                  <a:srgbClr val="000000"/>
                </a:solidFill>
                <a:sym typeface="Symbol" charset="2"/>
              </a:rPr>
              <a:t></a:t>
            </a:r>
            <a:r>
              <a:rPr lang="en-US" sz="1600" b="0" i="0">
                <a:solidFill>
                  <a:srgbClr val="000000"/>
                </a:solidFill>
              </a:rPr>
              <a:t>C)</a:t>
            </a:r>
            <a:endParaRPr lang="en-US" sz="1600" i="0"/>
          </a:p>
        </p:txBody>
      </p:sp>
      <p:grpSp>
        <p:nvGrpSpPr>
          <p:cNvPr id="103430" name="Group 6"/>
          <p:cNvGrpSpPr>
            <a:grpSpLocks/>
          </p:cNvGrpSpPr>
          <p:nvPr/>
        </p:nvGrpSpPr>
        <p:grpSpPr bwMode="auto">
          <a:xfrm>
            <a:off x="5613400" y="4451350"/>
            <a:ext cx="2222500" cy="1219200"/>
            <a:chOff x="3392" y="2752"/>
            <a:chExt cx="1400" cy="768"/>
          </a:xfrm>
        </p:grpSpPr>
        <p:sp>
          <p:nvSpPr>
            <p:cNvPr id="103428" name="Freeform 4"/>
            <p:cNvSpPr>
              <a:spLocks/>
            </p:cNvSpPr>
            <p:nvPr/>
          </p:nvSpPr>
          <p:spPr bwMode="auto">
            <a:xfrm>
              <a:off x="3392" y="3400"/>
              <a:ext cx="48" cy="1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40"/>
                </a:cxn>
                <a:cxn ang="0">
                  <a:pos x="8" y="64"/>
                </a:cxn>
                <a:cxn ang="0">
                  <a:pos x="8" y="80"/>
                </a:cxn>
                <a:cxn ang="0">
                  <a:pos x="8" y="88"/>
                </a:cxn>
                <a:cxn ang="0">
                  <a:pos x="8" y="80"/>
                </a:cxn>
                <a:cxn ang="0">
                  <a:pos x="8" y="72"/>
                </a:cxn>
                <a:cxn ang="0">
                  <a:pos x="16" y="56"/>
                </a:cxn>
                <a:cxn ang="0">
                  <a:pos x="16" y="32"/>
                </a:cxn>
                <a:cxn ang="0">
                  <a:pos x="16" y="24"/>
                </a:cxn>
                <a:cxn ang="0">
                  <a:pos x="16" y="32"/>
                </a:cxn>
                <a:cxn ang="0">
                  <a:pos x="24" y="48"/>
                </a:cxn>
                <a:cxn ang="0">
                  <a:pos x="24" y="56"/>
                </a:cxn>
                <a:cxn ang="0">
                  <a:pos x="24" y="64"/>
                </a:cxn>
                <a:cxn ang="0">
                  <a:pos x="24" y="72"/>
                </a:cxn>
                <a:cxn ang="0">
                  <a:pos x="24" y="80"/>
                </a:cxn>
                <a:cxn ang="0">
                  <a:pos x="32" y="88"/>
                </a:cxn>
                <a:cxn ang="0">
                  <a:pos x="32" y="96"/>
                </a:cxn>
                <a:cxn ang="0">
                  <a:pos x="32" y="104"/>
                </a:cxn>
                <a:cxn ang="0">
                  <a:pos x="32" y="112"/>
                </a:cxn>
                <a:cxn ang="0">
                  <a:pos x="32" y="120"/>
                </a:cxn>
                <a:cxn ang="0">
                  <a:pos x="40" y="120"/>
                </a:cxn>
                <a:cxn ang="0">
                  <a:pos x="48" y="120"/>
                </a:cxn>
              </a:cxnLst>
              <a:rect l="0" t="0" r="r" b="b"/>
              <a:pathLst>
                <a:path w="48" h="120">
                  <a:moveTo>
                    <a:pt x="0" y="0"/>
                  </a:moveTo>
                  <a:lnTo>
                    <a:pt x="8" y="40"/>
                  </a:lnTo>
                  <a:lnTo>
                    <a:pt x="8" y="64"/>
                  </a:lnTo>
                  <a:lnTo>
                    <a:pt x="8" y="80"/>
                  </a:lnTo>
                  <a:lnTo>
                    <a:pt x="8" y="88"/>
                  </a:lnTo>
                  <a:lnTo>
                    <a:pt x="8" y="80"/>
                  </a:lnTo>
                  <a:lnTo>
                    <a:pt x="8" y="72"/>
                  </a:lnTo>
                  <a:lnTo>
                    <a:pt x="16" y="56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16" y="32"/>
                  </a:lnTo>
                  <a:lnTo>
                    <a:pt x="24" y="48"/>
                  </a:lnTo>
                  <a:lnTo>
                    <a:pt x="24" y="56"/>
                  </a:lnTo>
                  <a:lnTo>
                    <a:pt x="24" y="64"/>
                  </a:lnTo>
                  <a:lnTo>
                    <a:pt x="24" y="72"/>
                  </a:lnTo>
                  <a:lnTo>
                    <a:pt x="24" y="80"/>
                  </a:lnTo>
                  <a:lnTo>
                    <a:pt x="32" y="88"/>
                  </a:lnTo>
                  <a:lnTo>
                    <a:pt x="32" y="96"/>
                  </a:lnTo>
                  <a:lnTo>
                    <a:pt x="32" y="104"/>
                  </a:lnTo>
                  <a:lnTo>
                    <a:pt x="32" y="112"/>
                  </a:lnTo>
                  <a:lnTo>
                    <a:pt x="32" y="120"/>
                  </a:lnTo>
                  <a:lnTo>
                    <a:pt x="40" y="120"/>
                  </a:lnTo>
                  <a:lnTo>
                    <a:pt x="48" y="12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29" name="Freeform 5"/>
            <p:cNvSpPr>
              <a:spLocks/>
            </p:cNvSpPr>
            <p:nvPr/>
          </p:nvSpPr>
          <p:spPr bwMode="auto">
            <a:xfrm>
              <a:off x="3536" y="2752"/>
              <a:ext cx="1256" cy="768"/>
            </a:xfrm>
            <a:custGeom>
              <a:avLst/>
              <a:gdLst/>
              <a:ahLst/>
              <a:cxnLst>
                <a:cxn ang="0">
                  <a:pos x="32" y="760"/>
                </a:cxn>
                <a:cxn ang="0">
                  <a:pos x="56" y="736"/>
                </a:cxn>
                <a:cxn ang="0">
                  <a:pos x="72" y="704"/>
                </a:cxn>
                <a:cxn ang="0">
                  <a:pos x="96" y="672"/>
                </a:cxn>
                <a:cxn ang="0">
                  <a:pos x="112" y="640"/>
                </a:cxn>
                <a:cxn ang="0">
                  <a:pos x="128" y="608"/>
                </a:cxn>
                <a:cxn ang="0">
                  <a:pos x="144" y="568"/>
                </a:cxn>
                <a:cxn ang="0">
                  <a:pos x="160" y="520"/>
                </a:cxn>
                <a:cxn ang="0">
                  <a:pos x="168" y="480"/>
                </a:cxn>
                <a:cxn ang="0">
                  <a:pos x="192" y="448"/>
                </a:cxn>
                <a:cxn ang="0">
                  <a:pos x="208" y="416"/>
                </a:cxn>
                <a:cxn ang="0">
                  <a:pos x="224" y="376"/>
                </a:cxn>
                <a:cxn ang="0">
                  <a:pos x="240" y="344"/>
                </a:cxn>
                <a:cxn ang="0">
                  <a:pos x="264" y="320"/>
                </a:cxn>
                <a:cxn ang="0">
                  <a:pos x="280" y="272"/>
                </a:cxn>
                <a:cxn ang="0">
                  <a:pos x="296" y="232"/>
                </a:cxn>
                <a:cxn ang="0">
                  <a:pos x="312" y="224"/>
                </a:cxn>
                <a:cxn ang="0">
                  <a:pos x="328" y="224"/>
                </a:cxn>
                <a:cxn ang="0">
                  <a:pos x="344" y="208"/>
                </a:cxn>
                <a:cxn ang="0">
                  <a:pos x="368" y="168"/>
                </a:cxn>
                <a:cxn ang="0">
                  <a:pos x="384" y="136"/>
                </a:cxn>
                <a:cxn ang="0">
                  <a:pos x="408" y="144"/>
                </a:cxn>
                <a:cxn ang="0">
                  <a:pos x="424" y="112"/>
                </a:cxn>
                <a:cxn ang="0">
                  <a:pos x="448" y="128"/>
                </a:cxn>
                <a:cxn ang="0">
                  <a:pos x="464" y="96"/>
                </a:cxn>
                <a:cxn ang="0">
                  <a:pos x="480" y="112"/>
                </a:cxn>
                <a:cxn ang="0">
                  <a:pos x="504" y="80"/>
                </a:cxn>
                <a:cxn ang="0">
                  <a:pos x="536" y="64"/>
                </a:cxn>
                <a:cxn ang="0">
                  <a:pos x="552" y="40"/>
                </a:cxn>
                <a:cxn ang="0">
                  <a:pos x="576" y="40"/>
                </a:cxn>
                <a:cxn ang="0">
                  <a:pos x="592" y="0"/>
                </a:cxn>
                <a:cxn ang="0">
                  <a:pos x="600" y="48"/>
                </a:cxn>
                <a:cxn ang="0">
                  <a:pos x="632" y="32"/>
                </a:cxn>
                <a:cxn ang="0">
                  <a:pos x="656" y="24"/>
                </a:cxn>
                <a:cxn ang="0">
                  <a:pos x="680" y="32"/>
                </a:cxn>
                <a:cxn ang="0">
                  <a:pos x="696" y="72"/>
                </a:cxn>
                <a:cxn ang="0">
                  <a:pos x="728" y="88"/>
                </a:cxn>
                <a:cxn ang="0">
                  <a:pos x="752" y="72"/>
                </a:cxn>
                <a:cxn ang="0">
                  <a:pos x="760" y="112"/>
                </a:cxn>
                <a:cxn ang="0">
                  <a:pos x="784" y="120"/>
                </a:cxn>
                <a:cxn ang="0">
                  <a:pos x="800" y="160"/>
                </a:cxn>
                <a:cxn ang="0">
                  <a:pos x="824" y="184"/>
                </a:cxn>
                <a:cxn ang="0">
                  <a:pos x="832" y="232"/>
                </a:cxn>
                <a:cxn ang="0">
                  <a:pos x="856" y="256"/>
                </a:cxn>
                <a:cxn ang="0">
                  <a:pos x="872" y="296"/>
                </a:cxn>
                <a:cxn ang="0">
                  <a:pos x="888" y="336"/>
                </a:cxn>
                <a:cxn ang="0">
                  <a:pos x="912" y="344"/>
                </a:cxn>
                <a:cxn ang="0">
                  <a:pos x="928" y="392"/>
                </a:cxn>
                <a:cxn ang="0">
                  <a:pos x="944" y="424"/>
                </a:cxn>
                <a:cxn ang="0">
                  <a:pos x="960" y="456"/>
                </a:cxn>
                <a:cxn ang="0">
                  <a:pos x="976" y="496"/>
                </a:cxn>
                <a:cxn ang="0">
                  <a:pos x="992" y="528"/>
                </a:cxn>
                <a:cxn ang="0">
                  <a:pos x="1016" y="560"/>
                </a:cxn>
                <a:cxn ang="0">
                  <a:pos x="1040" y="592"/>
                </a:cxn>
                <a:cxn ang="0">
                  <a:pos x="1064" y="632"/>
                </a:cxn>
                <a:cxn ang="0">
                  <a:pos x="1080" y="672"/>
                </a:cxn>
                <a:cxn ang="0">
                  <a:pos x="1104" y="696"/>
                </a:cxn>
                <a:cxn ang="0">
                  <a:pos x="1128" y="720"/>
                </a:cxn>
                <a:cxn ang="0">
                  <a:pos x="1152" y="744"/>
                </a:cxn>
                <a:cxn ang="0">
                  <a:pos x="1184" y="760"/>
                </a:cxn>
                <a:cxn ang="0">
                  <a:pos x="1224" y="760"/>
                </a:cxn>
                <a:cxn ang="0">
                  <a:pos x="1248" y="736"/>
                </a:cxn>
                <a:cxn ang="0">
                  <a:pos x="1256" y="616"/>
                </a:cxn>
              </a:cxnLst>
              <a:rect l="0" t="0" r="r" b="b"/>
              <a:pathLst>
                <a:path w="1256" h="768">
                  <a:moveTo>
                    <a:pt x="0" y="768"/>
                  </a:moveTo>
                  <a:lnTo>
                    <a:pt x="8" y="768"/>
                  </a:lnTo>
                  <a:lnTo>
                    <a:pt x="16" y="768"/>
                  </a:lnTo>
                  <a:lnTo>
                    <a:pt x="24" y="768"/>
                  </a:lnTo>
                  <a:lnTo>
                    <a:pt x="24" y="760"/>
                  </a:lnTo>
                  <a:lnTo>
                    <a:pt x="32" y="760"/>
                  </a:lnTo>
                  <a:lnTo>
                    <a:pt x="32" y="752"/>
                  </a:lnTo>
                  <a:lnTo>
                    <a:pt x="40" y="752"/>
                  </a:lnTo>
                  <a:lnTo>
                    <a:pt x="40" y="744"/>
                  </a:lnTo>
                  <a:lnTo>
                    <a:pt x="48" y="744"/>
                  </a:lnTo>
                  <a:lnTo>
                    <a:pt x="48" y="736"/>
                  </a:lnTo>
                  <a:lnTo>
                    <a:pt x="56" y="736"/>
                  </a:lnTo>
                  <a:lnTo>
                    <a:pt x="56" y="728"/>
                  </a:lnTo>
                  <a:lnTo>
                    <a:pt x="64" y="728"/>
                  </a:lnTo>
                  <a:lnTo>
                    <a:pt x="64" y="720"/>
                  </a:lnTo>
                  <a:lnTo>
                    <a:pt x="72" y="720"/>
                  </a:lnTo>
                  <a:lnTo>
                    <a:pt x="72" y="712"/>
                  </a:lnTo>
                  <a:lnTo>
                    <a:pt x="72" y="704"/>
                  </a:lnTo>
                  <a:lnTo>
                    <a:pt x="80" y="704"/>
                  </a:lnTo>
                  <a:lnTo>
                    <a:pt x="80" y="696"/>
                  </a:lnTo>
                  <a:lnTo>
                    <a:pt x="88" y="696"/>
                  </a:lnTo>
                  <a:lnTo>
                    <a:pt x="88" y="688"/>
                  </a:lnTo>
                  <a:lnTo>
                    <a:pt x="96" y="680"/>
                  </a:lnTo>
                  <a:lnTo>
                    <a:pt x="96" y="672"/>
                  </a:lnTo>
                  <a:lnTo>
                    <a:pt x="96" y="664"/>
                  </a:lnTo>
                  <a:lnTo>
                    <a:pt x="104" y="664"/>
                  </a:lnTo>
                  <a:lnTo>
                    <a:pt x="104" y="656"/>
                  </a:lnTo>
                  <a:lnTo>
                    <a:pt x="104" y="648"/>
                  </a:lnTo>
                  <a:lnTo>
                    <a:pt x="112" y="648"/>
                  </a:lnTo>
                  <a:lnTo>
                    <a:pt x="112" y="640"/>
                  </a:lnTo>
                  <a:lnTo>
                    <a:pt x="112" y="632"/>
                  </a:lnTo>
                  <a:lnTo>
                    <a:pt x="120" y="632"/>
                  </a:lnTo>
                  <a:lnTo>
                    <a:pt x="120" y="624"/>
                  </a:lnTo>
                  <a:lnTo>
                    <a:pt x="120" y="616"/>
                  </a:lnTo>
                  <a:lnTo>
                    <a:pt x="128" y="616"/>
                  </a:lnTo>
                  <a:lnTo>
                    <a:pt x="128" y="608"/>
                  </a:lnTo>
                  <a:lnTo>
                    <a:pt x="128" y="600"/>
                  </a:lnTo>
                  <a:lnTo>
                    <a:pt x="136" y="592"/>
                  </a:lnTo>
                  <a:lnTo>
                    <a:pt x="136" y="584"/>
                  </a:lnTo>
                  <a:lnTo>
                    <a:pt x="136" y="576"/>
                  </a:lnTo>
                  <a:lnTo>
                    <a:pt x="144" y="576"/>
                  </a:lnTo>
                  <a:lnTo>
                    <a:pt x="144" y="568"/>
                  </a:lnTo>
                  <a:lnTo>
                    <a:pt x="144" y="560"/>
                  </a:lnTo>
                  <a:lnTo>
                    <a:pt x="152" y="552"/>
                  </a:lnTo>
                  <a:lnTo>
                    <a:pt x="152" y="544"/>
                  </a:lnTo>
                  <a:lnTo>
                    <a:pt x="152" y="536"/>
                  </a:lnTo>
                  <a:lnTo>
                    <a:pt x="160" y="528"/>
                  </a:lnTo>
                  <a:lnTo>
                    <a:pt x="160" y="520"/>
                  </a:lnTo>
                  <a:lnTo>
                    <a:pt x="160" y="512"/>
                  </a:lnTo>
                  <a:lnTo>
                    <a:pt x="160" y="504"/>
                  </a:lnTo>
                  <a:lnTo>
                    <a:pt x="160" y="496"/>
                  </a:lnTo>
                  <a:lnTo>
                    <a:pt x="168" y="496"/>
                  </a:lnTo>
                  <a:lnTo>
                    <a:pt x="168" y="488"/>
                  </a:lnTo>
                  <a:lnTo>
                    <a:pt x="168" y="480"/>
                  </a:lnTo>
                  <a:lnTo>
                    <a:pt x="168" y="472"/>
                  </a:lnTo>
                  <a:lnTo>
                    <a:pt x="176" y="464"/>
                  </a:lnTo>
                  <a:lnTo>
                    <a:pt x="176" y="456"/>
                  </a:lnTo>
                  <a:lnTo>
                    <a:pt x="176" y="448"/>
                  </a:lnTo>
                  <a:lnTo>
                    <a:pt x="184" y="448"/>
                  </a:lnTo>
                  <a:lnTo>
                    <a:pt x="192" y="448"/>
                  </a:lnTo>
                  <a:lnTo>
                    <a:pt x="192" y="440"/>
                  </a:lnTo>
                  <a:lnTo>
                    <a:pt x="192" y="432"/>
                  </a:lnTo>
                  <a:lnTo>
                    <a:pt x="200" y="432"/>
                  </a:lnTo>
                  <a:lnTo>
                    <a:pt x="200" y="424"/>
                  </a:lnTo>
                  <a:lnTo>
                    <a:pt x="200" y="416"/>
                  </a:lnTo>
                  <a:lnTo>
                    <a:pt x="208" y="416"/>
                  </a:lnTo>
                  <a:lnTo>
                    <a:pt x="208" y="408"/>
                  </a:lnTo>
                  <a:lnTo>
                    <a:pt x="208" y="400"/>
                  </a:lnTo>
                  <a:lnTo>
                    <a:pt x="216" y="400"/>
                  </a:lnTo>
                  <a:lnTo>
                    <a:pt x="216" y="392"/>
                  </a:lnTo>
                  <a:lnTo>
                    <a:pt x="224" y="384"/>
                  </a:lnTo>
                  <a:lnTo>
                    <a:pt x="224" y="376"/>
                  </a:lnTo>
                  <a:lnTo>
                    <a:pt x="224" y="368"/>
                  </a:lnTo>
                  <a:lnTo>
                    <a:pt x="232" y="368"/>
                  </a:lnTo>
                  <a:lnTo>
                    <a:pt x="232" y="360"/>
                  </a:lnTo>
                  <a:lnTo>
                    <a:pt x="232" y="352"/>
                  </a:lnTo>
                  <a:lnTo>
                    <a:pt x="232" y="344"/>
                  </a:lnTo>
                  <a:lnTo>
                    <a:pt x="240" y="344"/>
                  </a:lnTo>
                  <a:lnTo>
                    <a:pt x="240" y="336"/>
                  </a:lnTo>
                  <a:lnTo>
                    <a:pt x="240" y="328"/>
                  </a:lnTo>
                  <a:lnTo>
                    <a:pt x="248" y="328"/>
                  </a:lnTo>
                  <a:lnTo>
                    <a:pt x="256" y="328"/>
                  </a:lnTo>
                  <a:lnTo>
                    <a:pt x="256" y="320"/>
                  </a:lnTo>
                  <a:lnTo>
                    <a:pt x="264" y="320"/>
                  </a:lnTo>
                  <a:lnTo>
                    <a:pt x="264" y="312"/>
                  </a:lnTo>
                  <a:lnTo>
                    <a:pt x="272" y="304"/>
                  </a:lnTo>
                  <a:lnTo>
                    <a:pt x="272" y="296"/>
                  </a:lnTo>
                  <a:lnTo>
                    <a:pt x="280" y="288"/>
                  </a:lnTo>
                  <a:lnTo>
                    <a:pt x="280" y="280"/>
                  </a:lnTo>
                  <a:lnTo>
                    <a:pt x="280" y="272"/>
                  </a:lnTo>
                  <a:lnTo>
                    <a:pt x="288" y="272"/>
                  </a:lnTo>
                  <a:lnTo>
                    <a:pt x="288" y="264"/>
                  </a:lnTo>
                  <a:lnTo>
                    <a:pt x="288" y="256"/>
                  </a:lnTo>
                  <a:lnTo>
                    <a:pt x="288" y="248"/>
                  </a:lnTo>
                  <a:lnTo>
                    <a:pt x="296" y="240"/>
                  </a:lnTo>
                  <a:lnTo>
                    <a:pt x="296" y="232"/>
                  </a:lnTo>
                  <a:lnTo>
                    <a:pt x="296" y="224"/>
                  </a:lnTo>
                  <a:lnTo>
                    <a:pt x="296" y="216"/>
                  </a:lnTo>
                  <a:lnTo>
                    <a:pt x="296" y="208"/>
                  </a:lnTo>
                  <a:lnTo>
                    <a:pt x="304" y="208"/>
                  </a:lnTo>
                  <a:lnTo>
                    <a:pt x="304" y="216"/>
                  </a:lnTo>
                  <a:lnTo>
                    <a:pt x="312" y="224"/>
                  </a:lnTo>
                  <a:lnTo>
                    <a:pt x="312" y="232"/>
                  </a:lnTo>
                  <a:lnTo>
                    <a:pt x="312" y="240"/>
                  </a:lnTo>
                  <a:lnTo>
                    <a:pt x="320" y="240"/>
                  </a:lnTo>
                  <a:lnTo>
                    <a:pt x="320" y="232"/>
                  </a:lnTo>
                  <a:lnTo>
                    <a:pt x="328" y="232"/>
                  </a:lnTo>
                  <a:lnTo>
                    <a:pt x="328" y="224"/>
                  </a:lnTo>
                  <a:lnTo>
                    <a:pt x="328" y="216"/>
                  </a:lnTo>
                  <a:lnTo>
                    <a:pt x="328" y="208"/>
                  </a:lnTo>
                  <a:lnTo>
                    <a:pt x="336" y="208"/>
                  </a:lnTo>
                  <a:lnTo>
                    <a:pt x="336" y="200"/>
                  </a:lnTo>
                  <a:lnTo>
                    <a:pt x="344" y="200"/>
                  </a:lnTo>
                  <a:lnTo>
                    <a:pt x="344" y="208"/>
                  </a:lnTo>
                  <a:lnTo>
                    <a:pt x="352" y="200"/>
                  </a:lnTo>
                  <a:lnTo>
                    <a:pt x="352" y="192"/>
                  </a:lnTo>
                  <a:lnTo>
                    <a:pt x="360" y="184"/>
                  </a:lnTo>
                  <a:lnTo>
                    <a:pt x="360" y="176"/>
                  </a:lnTo>
                  <a:lnTo>
                    <a:pt x="368" y="176"/>
                  </a:lnTo>
                  <a:lnTo>
                    <a:pt x="368" y="168"/>
                  </a:lnTo>
                  <a:lnTo>
                    <a:pt x="368" y="160"/>
                  </a:lnTo>
                  <a:lnTo>
                    <a:pt x="376" y="160"/>
                  </a:lnTo>
                  <a:lnTo>
                    <a:pt x="376" y="152"/>
                  </a:lnTo>
                  <a:lnTo>
                    <a:pt x="376" y="144"/>
                  </a:lnTo>
                  <a:lnTo>
                    <a:pt x="376" y="136"/>
                  </a:lnTo>
                  <a:lnTo>
                    <a:pt x="384" y="136"/>
                  </a:lnTo>
                  <a:lnTo>
                    <a:pt x="384" y="144"/>
                  </a:lnTo>
                  <a:lnTo>
                    <a:pt x="392" y="152"/>
                  </a:lnTo>
                  <a:lnTo>
                    <a:pt x="392" y="160"/>
                  </a:lnTo>
                  <a:lnTo>
                    <a:pt x="400" y="160"/>
                  </a:lnTo>
                  <a:lnTo>
                    <a:pt x="400" y="152"/>
                  </a:lnTo>
                  <a:lnTo>
                    <a:pt x="408" y="144"/>
                  </a:lnTo>
                  <a:lnTo>
                    <a:pt x="408" y="136"/>
                  </a:lnTo>
                  <a:lnTo>
                    <a:pt x="416" y="136"/>
                  </a:lnTo>
                  <a:lnTo>
                    <a:pt x="424" y="136"/>
                  </a:lnTo>
                  <a:lnTo>
                    <a:pt x="424" y="128"/>
                  </a:lnTo>
                  <a:lnTo>
                    <a:pt x="424" y="120"/>
                  </a:lnTo>
                  <a:lnTo>
                    <a:pt x="424" y="112"/>
                  </a:lnTo>
                  <a:lnTo>
                    <a:pt x="432" y="112"/>
                  </a:lnTo>
                  <a:lnTo>
                    <a:pt x="440" y="120"/>
                  </a:lnTo>
                  <a:lnTo>
                    <a:pt x="440" y="128"/>
                  </a:lnTo>
                  <a:lnTo>
                    <a:pt x="440" y="136"/>
                  </a:lnTo>
                  <a:lnTo>
                    <a:pt x="448" y="136"/>
                  </a:lnTo>
                  <a:lnTo>
                    <a:pt x="448" y="128"/>
                  </a:lnTo>
                  <a:lnTo>
                    <a:pt x="448" y="120"/>
                  </a:lnTo>
                  <a:lnTo>
                    <a:pt x="456" y="120"/>
                  </a:lnTo>
                  <a:lnTo>
                    <a:pt x="456" y="112"/>
                  </a:lnTo>
                  <a:lnTo>
                    <a:pt x="456" y="104"/>
                  </a:lnTo>
                  <a:lnTo>
                    <a:pt x="456" y="96"/>
                  </a:lnTo>
                  <a:lnTo>
                    <a:pt x="464" y="96"/>
                  </a:lnTo>
                  <a:lnTo>
                    <a:pt x="464" y="88"/>
                  </a:lnTo>
                  <a:lnTo>
                    <a:pt x="464" y="96"/>
                  </a:lnTo>
                  <a:lnTo>
                    <a:pt x="472" y="96"/>
                  </a:lnTo>
                  <a:lnTo>
                    <a:pt x="472" y="104"/>
                  </a:lnTo>
                  <a:lnTo>
                    <a:pt x="472" y="112"/>
                  </a:lnTo>
                  <a:lnTo>
                    <a:pt x="480" y="112"/>
                  </a:lnTo>
                  <a:lnTo>
                    <a:pt x="488" y="112"/>
                  </a:lnTo>
                  <a:lnTo>
                    <a:pt x="488" y="104"/>
                  </a:lnTo>
                  <a:lnTo>
                    <a:pt x="488" y="96"/>
                  </a:lnTo>
                  <a:lnTo>
                    <a:pt x="496" y="88"/>
                  </a:lnTo>
                  <a:lnTo>
                    <a:pt x="496" y="80"/>
                  </a:lnTo>
                  <a:lnTo>
                    <a:pt x="504" y="80"/>
                  </a:lnTo>
                  <a:lnTo>
                    <a:pt x="512" y="72"/>
                  </a:lnTo>
                  <a:lnTo>
                    <a:pt x="520" y="72"/>
                  </a:lnTo>
                  <a:lnTo>
                    <a:pt x="520" y="80"/>
                  </a:lnTo>
                  <a:lnTo>
                    <a:pt x="528" y="80"/>
                  </a:lnTo>
                  <a:lnTo>
                    <a:pt x="536" y="72"/>
                  </a:lnTo>
                  <a:lnTo>
                    <a:pt x="536" y="64"/>
                  </a:lnTo>
                  <a:lnTo>
                    <a:pt x="536" y="56"/>
                  </a:lnTo>
                  <a:lnTo>
                    <a:pt x="536" y="48"/>
                  </a:lnTo>
                  <a:lnTo>
                    <a:pt x="544" y="40"/>
                  </a:lnTo>
                  <a:lnTo>
                    <a:pt x="544" y="32"/>
                  </a:lnTo>
                  <a:lnTo>
                    <a:pt x="552" y="32"/>
                  </a:lnTo>
                  <a:lnTo>
                    <a:pt x="552" y="40"/>
                  </a:lnTo>
                  <a:lnTo>
                    <a:pt x="552" y="48"/>
                  </a:lnTo>
                  <a:lnTo>
                    <a:pt x="560" y="56"/>
                  </a:lnTo>
                  <a:lnTo>
                    <a:pt x="560" y="48"/>
                  </a:lnTo>
                  <a:lnTo>
                    <a:pt x="568" y="48"/>
                  </a:lnTo>
                  <a:lnTo>
                    <a:pt x="576" y="48"/>
                  </a:lnTo>
                  <a:lnTo>
                    <a:pt x="576" y="40"/>
                  </a:lnTo>
                  <a:lnTo>
                    <a:pt x="576" y="32"/>
                  </a:lnTo>
                  <a:lnTo>
                    <a:pt x="584" y="32"/>
                  </a:lnTo>
                  <a:lnTo>
                    <a:pt x="584" y="24"/>
                  </a:lnTo>
                  <a:lnTo>
                    <a:pt x="584" y="16"/>
                  </a:lnTo>
                  <a:lnTo>
                    <a:pt x="584" y="8"/>
                  </a:lnTo>
                  <a:lnTo>
                    <a:pt x="592" y="0"/>
                  </a:lnTo>
                  <a:lnTo>
                    <a:pt x="592" y="8"/>
                  </a:lnTo>
                  <a:lnTo>
                    <a:pt x="600" y="16"/>
                  </a:lnTo>
                  <a:lnTo>
                    <a:pt x="600" y="24"/>
                  </a:lnTo>
                  <a:lnTo>
                    <a:pt x="600" y="32"/>
                  </a:lnTo>
                  <a:lnTo>
                    <a:pt x="600" y="40"/>
                  </a:lnTo>
                  <a:lnTo>
                    <a:pt x="600" y="48"/>
                  </a:lnTo>
                  <a:lnTo>
                    <a:pt x="608" y="56"/>
                  </a:lnTo>
                  <a:lnTo>
                    <a:pt x="616" y="48"/>
                  </a:lnTo>
                  <a:lnTo>
                    <a:pt x="616" y="40"/>
                  </a:lnTo>
                  <a:lnTo>
                    <a:pt x="624" y="40"/>
                  </a:lnTo>
                  <a:lnTo>
                    <a:pt x="632" y="40"/>
                  </a:lnTo>
                  <a:lnTo>
                    <a:pt x="632" y="32"/>
                  </a:lnTo>
                  <a:lnTo>
                    <a:pt x="640" y="32"/>
                  </a:lnTo>
                  <a:lnTo>
                    <a:pt x="640" y="24"/>
                  </a:lnTo>
                  <a:lnTo>
                    <a:pt x="640" y="16"/>
                  </a:lnTo>
                  <a:lnTo>
                    <a:pt x="648" y="8"/>
                  </a:lnTo>
                  <a:lnTo>
                    <a:pt x="648" y="16"/>
                  </a:lnTo>
                  <a:lnTo>
                    <a:pt x="656" y="24"/>
                  </a:lnTo>
                  <a:lnTo>
                    <a:pt x="656" y="32"/>
                  </a:lnTo>
                  <a:lnTo>
                    <a:pt x="656" y="40"/>
                  </a:lnTo>
                  <a:lnTo>
                    <a:pt x="664" y="40"/>
                  </a:lnTo>
                  <a:lnTo>
                    <a:pt x="664" y="32"/>
                  </a:lnTo>
                  <a:lnTo>
                    <a:pt x="672" y="32"/>
                  </a:lnTo>
                  <a:lnTo>
                    <a:pt x="680" y="32"/>
                  </a:lnTo>
                  <a:lnTo>
                    <a:pt x="680" y="40"/>
                  </a:lnTo>
                  <a:lnTo>
                    <a:pt x="688" y="48"/>
                  </a:lnTo>
                  <a:lnTo>
                    <a:pt x="688" y="56"/>
                  </a:lnTo>
                  <a:lnTo>
                    <a:pt x="688" y="64"/>
                  </a:lnTo>
                  <a:lnTo>
                    <a:pt x="696" y="64"/>
                  </a:lnTo>
                  <a:lnTo>
                    <a:pt x="696" y="72"/>
                  </a:lnTo>
                  <a:lnTo>
                    <a:pt x="704" y="72"/>
                  </a:lnTo>
                  <a:lnTo>
                    <a:pt x="712" y="72"/>
                  </a:lnTo>
                  <a:lnTo>
                    <a:pt x="712" y="80"/>
                  </a:lnTo>
                  <a:lnTo>
                    <a:pt x="720" y="80"/>
                  </a:lnTo>
                  <a:lnTo>
                    <a:pt x="728" y="80"/>
                  </a:lnTo>
                  <a:lnTo>
                    <a:pt x="728" y="88"/>
                  </a:lnTo>
                  <a:lnTo>
                    <a:pt x="736" y="88"/>
                  </a:lnTo>
                  <a:lnTo>
                    <a:pt x="736" y="96"/>
                  </a:lnTo>
                  <a:lnTo>
                    <a:pt x="744" y="88"/>
                  </a:lnTo>
                  <a:lnTo>
                    <a:pt x="744" y="80"/>
                  </a:lnTo>
                  <a:lnTo>
                    <a:pt x="744" y="72"/>
                  </a:lnTo>
                  <a:lnTo>
                    <a:pt x="752" y="72"/>
                  </a:lnTo>
                  <a:lnTo>
                    <a:pt x="752" y="80"/>
                  </a:lnTo>
                  <a:lnTo>
                    <a:pt x="752" y="88"/>
                  </a:lnTo>
                  <a:lnTo>
                    <a:pt x="760" y="88"/>
                  </a:lnTo>
                  <a:lnTo>
                    <a:pt x="760" y="96"/>
                  </a:lnTo>
                  <a:lnTo>
                    <a:pt x="760" y="104"/>
                  </a:lnTo>
                  <a:lnTo>
                    <a:pt x="760" y="112"/>
                  </a:lnTo>
                  <a:lnTo>
                    <a:pt x="760" y="120"/>
                  </a:lnTo>
                  <a:lnTo>
                    <a:pt x="768" y="120"/>
                  </a:lnTo>
                  <a:lnTo>
                    <a:pt x="768" y="128"/>
                  </a:lnTo>
                  <a:lnTo>
                    <a:pt x="776" y="128"/>
                  </a:lnTo>
                  <a:lnTo>
                    <a:pt x="776" y="120"/>
                  </a:lnTo>
                  <a:lnTo>
                    <a:pt x="784" y="120"/>
                  </a:lnTo>
                  <a:lnTo>
                    <a:pt x="784" y="128"/>
                  </a:lnTo>
                  <a:lnTo>
                    <a:pt x="792" y="128"/>
                  </a:lnTo>
                  <a:lnTo>
                    <a:pt x="792" y="136"/>
                  </a:lnTo>
                  <a:lnTo>
                    <a:pt x="792" y="144"/>
                  </a:lnTo>
                  <a:lnTo>
                    <a:pt x="792" y="152"/>
                  </a:lnTo>
                  <a:lnTo>
                    <a:pt x="800" y="160"/>
                  </a:lnTo>
                  <a:lnTo>
                    <a:pt x="800" y="168"/>
                  </a:lnTo>
                  <a:lnTo>
                    <a:pt x="800" y="176"/>
                  </a:lnTo>
                  <a:lnTo>
                    <a:pt x="808" y="176"/>
                  </a:lnTo>
                  <a:lnTo>
                    <a:pt x="808" y="184"/>
                  </a:lnTo>
                  <a:lnTo>
                    <a:pt x="816" y="184"/>
                  </a:lnTo>
                  <a:lnTo>
                    <a:pt x="824" y="184"/>
                  </a:lnTo>
                  <a:lnTo>
                    <a:pt x="824" y="192"/>
                  </a:lnTo>
                  <a:lnTo>
                    <a:pt x="824" y="200"/>
                  </a:lnTo>
                  <a:lnTo>
                    <a:pt x="832" y="208"/>
                  </a:lnTo>
                  <a:lnTo>
                    <a:pt x="832" y="216"/>
                  </a:lnTo>
                  <a:lnTo>
                    <a:pt x="832" y="224"/>
                  </a:lnTo>
                  <a:lnTo>
                    <a:pt x="832" y="232"/>
                  </a:lnTo>
                  <a:lnTo>
                    <a:pt x="840" y="232"/>
                  </a:lnTo>
                  <a:lnTo>
                    <a:pt x="840" y="240"/>
                  </a:lnTo>
                  <a:lnTo>
                    <a:pt x="840" y="248"/>
                  </a:lnTo>
                  <a:lnTo>
                    <a:pt x="848" y="248"/>
                  </a:lnTo>
                  <a:lnTo>
                    <a:pt x="856" y="248"/>
                  </a:lnTo>
                  <a:lnTo>
                    <a:pt x="856" y="256"/>
                  </a:lnTo>
                  <a:lnTo>
                    <a:pt x="864" y="256"/>
                  </a:lnTo>
                  <a:lnTo>
                    <a:pt x="864" y="264"/>
                  </a:lnTo>
                  <a:lnTo>
                    <a:pt x="864" y="272"/>
                  </a:lnTo>
                  <a:lnTo>
                    <a:pt x="864" y="280"/>
                  </a:lnTo>
                  <a:lnTo>
                    <a:pt x="864" y="288"/>
                  </a:lnTo>
                  <a:lnTo>
                    <a:pt x="872" y="296"/>
                  </a:lnTo>
                  <a:lnTo>
                    <a:pt x="872" y="304"/>
                  </a:lnTo>
                  <a:lnTo>
                    <a:pt x="880" y="312"/>
                  </a:lnTo>
                  <a:lnTo>
                    <a:pt x="880" y="320"/>
                  </a:lnTo>
                  <a:lnTo>
                    <a:pt x="888" y="320"/>
                  </a:lnTo>
                  <a:lnTo>
                    <a:pt x="888" y="328"/>
                  </a:lnTo>
                  <a:lnTo>
                    <a:pt x="888" y="336"/>
                  </a:lnTo>
                  <a:lnTo>
                    <a:pt x="896" y="336"/>
                  </a:lnTo>
                  <a:lnTo>
                    <a:pt x="896" y="344"/>
                  </a:lnTo>
                  <a:lnTo>
                    <a:pt x="904" y="344"/>
                  </a:lnTo>
                  <a:lnTo>
                    <a:pt x="904" y="336"/>
                  </a:lnTo>
                  <a:lnTo>
                    <a:pt x="912" y="336"/>
                  </a:lnTo>
                  <a:lnTo>
                    <a:pt x="912" y="344"/>
                  </a:lnTo>
                  <a:lnTo>
                    <a:pt x="912" y="352"/>
                  </a:lnTo>
                  <a:lnTo>
                    <a:pt x="920" y="360"/>
                  </a:lnTo>
                  <a:lnTo>
                    <a:pt x="920" y="368"/>
                  </a:lnTo>
                  <a:lnTo>
                    <a:pt x="920" y="376"/>
                  </a:lnTo>
                  <a:lnTo>
                    <a:pt x="920" y="384"/>
                  </a:lnTo>
                  <a:lnTo>
                    <a:pt x="928" y="392"/>
                  </a:lnTo>
                  <a:lnTo>
                    <a:pt x="928" y="400"/>
                  </a:lnTo>
                  <a:lnTo>
                    <a:pt x="936" y="400"/>
                  </a:lnTo>
                  <a:lnTo>
                    <a:pt x="936" y="408"/>
                  </a:lnTo>
                  <a:lnTo>
                    <a:pt x="936" y="416"/>
                  </a:lnTo>
                  <a:lnTo>
                    <a:pt x="944" y="416"/>
                  </a:lnTo>
                  <a:lnTo>
                    <a:pt x="944" y="424"/>
                  </a:lnTo>
                  <a:lnTo>
                    <a:pt x="944" y="432"/>
                  </a:lnTo>
                  <a:lnTo>
                    <a:pt x="952" y="432"/>
                  </a:lnTo>
                  <a:lnTo>
                    <a:pt x="952" y="440"/>
                  </a:lnTo>
                  <a:lnTo>
                    <a:pt x="952" y="448"/>
                  </a:lnTo>
                  <a:lnTo>
                    <a:pt x="960" y="448"/>
                  </a:lnTo>
                  <a:lnTo>
                    <a:pt x="960" y="456"/>
                  </a:lnTo>
                  <a:lnTo>
                    <a:pt x="960" y="464"/>
                  </a:lnTo>
                  <a:lnTo>
                    <a:pt x="968" y="472"/>
                  </a:lnTo>
                  <a:lnTo>
                    <a:pt x="968" y="480"/>
                  </a:lnTo>
                  <a:lnTo>
                    <a:pt x="968" y="488"/>
                  </a:lnTo>
                  <a:lnTo>
                    <a:pt x="976" y="488"/>
                  </a:lnTo>
                  <a:lnTo>
                    <a:pt x="976" y="496"/>
                  </a:lnTo>
                  <a:lnTo>
                    <a:pt x="984" y="496"/>
                  </a:lnTo>
                  <a:lnTo>
                    <a:pt x="984" y="504"/>
                  </a:lnTo>
                  <a:lnTo>
                    <a:pt x="984" y="512"/>
                  </a:lnTo>
                  <a:lnTo>
                    <a:pt x="992" y="512"/>
                  </a:lnTo>
                  <a:lnTo>
                    <a:pt x="992" y="520"/>
                  </a:lnTo>
                  <a:lnTo>
                    <a:pt x="992" y="528"/>
                  </a:lnTo>
                  <a:lnTo>
                    <a:pt x="1000" y="528"/>
                  </a:lnTo>
                  <a:lnTo>
                    <a:pt x="1000" y="536"/>
                  </a:lnTo>
                  <a:lnTo>
                    <a:pt x="1008" y="544"/>
                  </a:lnTo>
                  <a:lnTo>
                    <a:pt x="1008" y="552"/>
                  </a:lnTo>
                  <a:lnTo>
                    <a:pt x="1016" y="552"/>
                  </a:lnTo>
                  <a:lnTo>
                    <a:pt x="1016" y="560"/>
                  </a:lnTo>
                  <a:lnTo>
                    <a:pt x="1016" y="568"/>
                  </a:lnTo>
                  <a:lnTo>
                    <a:pt x="1024" y="568"/>
                  </a:lnTo>
                  <a:lnTo>
                    <a:pt x="1024" y="576"/>
                  </a:lnTo>
                  <a:lnTo>
                    <a:pt x="1032" y="576"/>
                  </a:lnTo>
                  <a:lnTo>
                    <a:pt x="1032" y="584"/>
                  </a:lnTo>
                  <a:lnTo>
                    <a:pt x="1040" y="592"/>
                  </a:lnTo>
                  <a:lnTo>
                    <a:pt x="1040" y="600"/>
                  </a:lnTo>
                  <a:lnTo>
                    <a:pt x="1048" y="608"/>
                  </a:lnTo>
                  <a:lnTo>
                    <a:pt x="1048" y="616"/>
                  </a:lnTo>
                  <a:lnTo>
                    <a:pt x="1056" y="624"/>
                  </a:lnTo>
                  <a:lnTo>
                    <a:pt x="1056" y="632"/>
                  </a:lnTo>
                  <a:lnTo>
                    <a:pt x="1064" y="632"/>
                  </a:lnTo>
                  <a:lnTo>
                    <a:pt x="1064" y="640"/>
                  </a:lnTo>
                  <a:lnTo>
                    <a:pt x="1072" y="648"/>
                  </a:lnTo>
                  <a:lnTo>
                    <a:pt x="1072" y="656"/>
                  </a:lnTo>
                  <a:lnTo>
                    <a:pt x="1072" y="664"/>
                  </a:lnTo>
                  <a:lnTo>
                    <a:pt x="1080" y="664"/>
                  </a:lnTo>
                  <a:lnTo>
                    <a:pt x="1080" y="672"/>
                  </a:lnTo>
                  <a:lnTo>
                    <a:pt x="1088" y="672"/>
                  </a:lnTo>
                  <a:lnTo>
                    <a:pt x="1088" y="680"/>
                  </a:lnTo>
                  <a:lnTo>
                    <a:pt x="1088" y="688"/>
                  </a:lnTo>
                  <a:lnTo>
                    <a:pt x="1096" y="688"/>
                  </a:lnTo>
                  <a:lnTo>
                    <a:pt x="1096" y="696"/>
                  </a:lnTo>
                  <a:lnTo>
                    <a:pt x="1104" y="696"/>
                  </a:lnTo>
                  <a:lnTo>
                    <a:pt x="1104" y="704"/>
                  </a:lnTo>
                  <a:lnTo>
                    <a:pt x="1112" y="704"/>
                  </a:lnTo>
                  <a:lnTo>
                    <a:pt x="1112" y="712"/>
                  </a:lnTo>
                  <a:lnTo>
                    <a:pt x="1120" y="712"/>
                  </a:lnTo>
                  <a:lnTo>
                    <a:pt x="1120" y="720"/>
                  </a:lnTo>
                  <a:lnTo>
                    <a:pt x="1128" y="720"/>
                  </a:lnTo>
                  <a:lnTo>
                    <a:pt x="1128" y="728"/>
                  </a:lnTo>
                  <a:lnTo>
                    <a:pt x="1136" y="728"/>
                  </a:lnTo>
                  <a:lnTo>
                    <a:pt x="1136" y="736"/>
                  </a:lnTo>
                  <a:lnTo>
                    <a:pt x="1144" y="736"/>
                  </a:lnTo>
                  <a:lnTo>
                    <a:pt x="1144" y="744"/>
                  </a:lnTo>
                  <a:lnTo>
                    <a:pt x="1152" y="744"/>
                  </a:lnTo>
                  <a:lnTo>
                    <a:pt x="1160" y="744"/>
                  </a:lnTo>
                  <a:lnTo>
                    <a:pt x="1160" y="752"/>
                  </a:lnTo>
                  <a:lnTo>
                    <a:pt x="1168" y="752"/>
                  </a:lnTo>
                  <a:lnTo>
                    <a:pt x="1168" y="760"/>
                  </a:lnTo>
                  <a:lnTo>
                    <a:pt x="1176" y="760"/>
                  </a:lnTo>
                  <a:lnTo>
                    <a:pt x="1184" y="760"/>
                  </a:lnTo>
                  <a:lnTo>
                    <a:pt x="1192" y="760"/>
                  </a:lnTo>
                  <a:lnTo>
                    <a:pt x="1200" y="760"/>
                  </a:lnTo>
                  <a:lnTo>
                    <a:pt x="1208" y="760"/>
                  </a:lnTo>
                  <a:lnTo>
                    <a:pt x="1216" y="760"/>
                  </a:lnTo>
                  <a:lnTo>
                    <a:pt x="1216" y="752"/>
                  </a:lnTo>
                  <a:lnTo>
                    <a:pt x="1224" y="760"/>
                  </a:lnTo>
                  <a:lnTo>
                    <a:pt x="1224" y="752"/>
                  </a:lnTo>
                  <a:lnTo>
                    <a:pt x="1232" y="744"/>
                  </a:lnTo>
                  <a:lnTo>
                    <a:pt x="1232" y="736"/>
                  </a:lnTo>
                  <a:lnTo>
                    <a:pt x="1240" y="736"/>
                  </a:lnTo>
                  <a:lnTo>
                    <a:pt x="1248" y="728"/>
                  </a:lnTo>
                  <a:lnTo>
                    <a:pt x="1248" y="736"/>
                  </a:lnTo>
                  <a:lnTo>
                    <a:pt x="1248" y="744"/>
                  </a:lnTo>
                  <a:lnTo>
                    <a:pt x="1256" y="736"/>
                  </a:lnTo>
                  <a:lnTo>
                    <a:pt x="1256" y="728"/>
                  </a:lnTo>
                  <a:lnTo>
                    <a:pt x="1256" y="696"/>
                  </a:lnTo>
                  <a:lnTo>
                    <a:pt x="1256" y="656"/>
                  </a:lnTo>
                  <a:lnTo>
                    <a:pt x="1256" y="616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3456" name="Group 32"/>
          <p:cNvGrpSpPr>
            <a:grpSpLocks/>
          </p:cNvGrpSpPr>
          <p:nvPr/>
        </p:nvGrpSpPr>
        <p:grpSpPr bwMode="auto">
          <a:xfrm>
            <a:off x="5562600" y="2025650"/>
            <a:ext cx="76200" cy="3659188"/>
            <a:chOff x="3360" y="1224"/>
            <a:chExt cx="48" cy="2305"/>
          </a:xfrm>
        </p:grpSpPr>
        <p:sp>
          <p:nvSpPr>
            <p:cNvPr id="103431" name="Line 7"/>
            <p:cNvSpPr>
              <a:spLocks noChangeShapeType="1"/>
            </p:cNvSpPr>
            <p:nvPr/>
          </p:nvSpPr>
          <p:spPr bwMode="auto">
            <a:xfrm>
              <a:off x="3360" y="3528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32" name="Line 8"/>
            <p:cNvSpPr>
              <a:spLocks noChangeShapeType="1"/>
            </p:cNvSpPr>
            <p:nvPr/>
          </p:nvSpPr>
          <p:spPr bwMode="auto">
            <a:xfrm>
              <a:off x="3360" y="314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33" name="Line 9"/>
            <p:cNvSpPr>
              <a:spLocks noChangeShapeType="1"/>
            </p:cNvSpPr>
            <p:nvPr/>
          </p:nvSpPr>
          <p:spPr bwMode="auto">
            <a:xfrm>
              <a:off x="3360" y="2760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34" name="Line 10"/>
            <p:cNvSpPr>
              <a:spLocks noChangeShapeType="1"/>
            </p:cNvSpPr>
            <p:nvPr/>
          </p:nvSpPr>
          <p:spPr bwMode="auto">
            <a:xfrm>
              <a:off x="3360" y="2376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35" name="Line 11"/>
            <p:cNvSpPr>
              <a:spLocks noChangeShapeType="1"/>
            </p:cNvSpPr>
            <p:nvPr/>
          </p:nvSpPr>
          <p:spPr bwMode="auto">
            <a:xfrm>
              <a:off x="3360" y="1992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36" name="Line 12"/>
            <p:cNvSpPr>
              <a:spLocks noChangeShapeType="1"/>
            </p:cNvSpPr>
            <p:nvPr/>
          </p:nvSpPr>
          <p:spPr bwMode="auto">
            <a:xfrm>
              <a:off x="3360" y="1608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37" name="Line 13"/>
            <p:cNvSpPr>
              <a:spLocks noChangeShapeType="1"/>
            </p:cNvSpPr>
            <p:nvPr/>
          </p:nvSpPr>
          <p:spPr bwMode="auto">
            <a:xfrm>
              <a:off x="3360" y="122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38" name="Line 14"/>
            <p:cNvSpPr>
              <a:spLocks noChangeShapeType="1"/>
            </p:cNvSpPr>
            <p:nvPr/>
          </p:nvSpPr>
          <p:spPr bwMode="auto">
            <a:xfrm>
              <a:off x="3360" y="343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39" name="Line 15"/>
            <p:cNvSpPr>
              <a:spLocks noChangeShapeType="1"/>
            </p:cNvSpPr>
            <p:nvPr/>
          </p:nvSpPr>
          <p:spPr bwMode="auto">
            <a:xfrm>
              <a:off x="3360" y="333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40" name="Line 16"/>
            <p:cNvSpPr>
              <a:spLocks noChangeShapeType="1"/>
            </p:cNvSpPr>
            <p:nvPr/>
          </p:nvSpPr>
          <p:spPr bwMode="auto">
            <a:xfrm>
              <a:off x="3360" y="324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41" name="Line 17"/>
            <p:cNvSpPr>
              <a:spLocks noChangeShapeType="1"/>
            </p:cNvSpPr>
            <p:nvPr/>
          </p:nvSpPr>
          <p:spPr bwMode="auto">
            <a:xfrm>
              <a:off x="3360" y="304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42" name="Line 18"/>
            <p:cNvSpPr>
              <a:spLocks noChangeShapeType="1"/>
            </p:cNvSpPr>
            <p:nvPr/>
          </p:nvSpPr>
          <p:spPr bwMode="auto">
            <a:xfrm>
              <a:off x="3360" y="295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43" name="Line 19"/>
            <p:cNvSpPr>
              <a:spLocks noChangeShapeType="1"/>
            </p:cNvSpPr>
            <p:nvPr/>
          </p:nvSpPr>
          <p:spPr bwMode="auto">
            <a:xfrm>
              <a:off x="3360" y="285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44" name="Line 20"/>
            <p:cNvSpPr>
              <a:spLocks noChangeShapeType="1"/>
            </p:cNvSpPr>
            <p:nvPr/>
          </p:nvSpPr>
          <p:spPr bwMode="auto">
            <a:xfrm>
              <a:off x="3360" y="266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45" name="Line 21"/>
            <p:cNvSpPr>
              <a:spLocks noChangeShapeType="1"/>
            </p:cNvSpPr>
            <p:nvPr/>
          </p:nvSpPr>
          <p:spPr bwMode="auto">
            <a:xfrm>
              <a:off x="3360" y="256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46" name="Line 22"/>
            <p:cNvSpPr>
              <a:spLocks noChangeShapeType="1"/>
            </p:cNvSpPr>
            <p:nvPr/>
          </p:nvSpPr>
          <p:spPr bwMode="auto">
            <a:xfrm>
              <a:off x="3360" y="247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47" name="Line 23"/>
            <p:cNvSpPr>
              <a:spLocks noChangeShapeType="1"/>
            </p:cNvSpPr>
            <p:nvPr/>
          </p:nvSpPr>
          <p:spPr bwMode="auto">
            <a:xfrm>
              <a:off x="3360" y="228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48" name="Line 24"/>
            <p:cNvSpPr>
              <a:spLocks noChangeShapeType="1"/>
            </p:cNvSpPr>
            <p:nvPr/>
          </p:nvSpPr>
          <p:spPr bwMode="auto">
            <a:xfrm>
              <a:off x="3360" y="218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49" name="Line 25"/>
            <p:cNvSpPr>
              <a:spLocks noChangeShapeType="1"/>
            </p:cNvSpPr>
            <p:nvPr/>
          </p:nvSpPr>
          <p:spPr bwMode="auto">
            <a:xfrm>
              <a:off x="3360" y="208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50" name="Line 26"/>
            <p:cNvSpPr>
              <a:spLocks noChangeShapeType="1"/>
            </p:cNvSpPr>
            <p:nvPr/>
          </p:nvSpPr>
          <p:spPr bwMode="auto">
            <a:xfrm>
              <a:off x="3360" y="189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51" name="Line 27"/>
            <p:cNvSpPr>
              <a:spLocks noChangeShapeType="1"/>
            </p:cNvSpPr>
            <p:nvPr/>
          </p:nvSpPr>
          <p:spPr bwMode="auto">
            <a:xfrm>
              <a:off x="3360" y="180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52" name="Line 28"/>
            <p:cNvSpPr>
              <a:spLocks noChangeShapeType="1"/>
            </p:cNvSpPr>
            <p:nvPr/>
          </p:nvSpPr>
          <p:spPr bwMode="auto">
            <a:xfrm>
              <a:off x="3360" y="170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53" name="Line 29"/>
            <p:cNvSpPr>
              <a:spLocks noChangeShapeType="1"/>
            </p:cNvSpPr>
            <p:nvPr/>
          </p:nvSpPr>
          <p:spPr bwMode="auto">
            <a:xfrm>
              <a:off x="3360" y="151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54" name="Line 30"/>
            <p:cNvSpPr>
              <a:spLocks noChangeShapeType="1"/>
            </p:cNvSpPr>
            <p:nvPr/>
          </p:nvSpPr>
          <p:spPr bwMode="auto">
            <a:xfrm>
              <a:off x="3360" y="141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55" name="Line 31"/>
            <p:cNvSpPr>
              <a:spLocks noChangeShapeType="1"/>
            </p:cNvSpPr>
            <p:nvPr/>
          </p:nvSpPr>
          <p:spPr bwMode="auto">
            <a:xfrm>
              <a:off x="3360" y="132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3483" name="Group 59"/>
          <p:cNvGrpSpPr>
            <a:grpSpLocks/>
          </p:cNvGrpSpPr>
          <p:nvPr/>
        </p:nvGrpSpPr>
        <p:grpSpPr bwMode="auto">
          <a:xfrm>
            <a:off x="7772400" y="2025650"/>
            <a:ext cx="76200" cy="3659188"/>
            <a:chOff x="4752" y="1224"/>
            <a:chExt cx="48" cy="2305"/>
          </a:xfrm>
        </p:grpSpPr>
        <p:sp>
          <p:nvSpPr>
            <p:cNvPr id="103457" name="Line 33"/>
            <p:cNvSpPr>
              <a:spLocks noChangeShapeType="1"/>
            </p:cNvSpPr>
            <p:nvPr/>
          </p:nvSpPr>
          <p:spPr bwMode="auto">
            <a:xfrm flipH="1">
              <a:off x="4752" y="3528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58" name="Line 34"/>
            <p:cNvSpPr>
              <a:spLocks noChangeShapeType="1"/>
            </p:cNvSpPr>
            <p:nvPr/>
          </p:nvSpPr>
          <p:spPr bwMode="auto">
            <a:xfrm flipH="1">
              <a:off x="4752" y="306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59" name="Line 35"/>
            <p:cNvSpPr>
              <a:spLocks noChangeShapeType="1"/>
            </p:cNvSpPr>
            <p:nvPr/>
          </p:nvSpPr>
          <p:spPr bwMode="auto">
            <a:xfrm flipH="1">
              <a:off x="4752" y="2608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60" name="Line 36"/>
            <p:cNvSpPr>
              <a:spLocks noChangeShapeType="1"/>
            </p:cNvSpPr>
            <p:nvPr/>
          </p:nvSpPr>
          <p:spPr bwMode="auto">
            <a:xfrm flipH="1">
              <a:off x="4752" y="214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61" name="Line 37"/>
            <p:cNvSpPr>
              <a:spLocks noChangeShapeType="1"/>
            </p:cNvSpPr>
            <p:nvPr/>
          </p:nvSpPr>
          <p:spPr bwMode="auto">
            <a:xfrm flipH="1">
              <a:off x="4752" y="1688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62" name="Line 38"/>
            <p:cNvSpPr>
              <a:spLocks noChangeShapeType="1"/>
            </p:cNvSpPr>
            <p:nvPr/>
          </p:nvSpPr>
          <p:spPr bwMode="auto">
            <a:xfrm flipH="1">
              <a:off x="4752" y="122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63" name="Line 39"/>
            <p:cNvSpPr>
              <a:spLocks noChangeShapeType="1"/>
            </p:cNvSpPr>
            <p:nvPr/>
          </p:nvSpPr>
          <p:spPr bwMode="auto">
            <a:xfrm flipH="1">
              <a:off x="4776" y="344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64" name="Line 40"/>
            <p:cNvSpPr>
              <a:spLocks noChangeShapeType="1"/>
            </p:cNvSpPr>
            <p:nvPr/>
          </p:nvSpPr>
          <p:spPr bwMode="auto">
            <a:xfrm flipH="1">
              <a:off x="4776" y="334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65" name="Line 41"/>
            <p:cNvSpPr>
              <a:spLocks noChangeShapeType="1"/>
            </p:cNvSpPr>
            <p:nvPr/>
          </p:nvSpPr>
          <p:spPr bwMode="auto">
            <a:xfrm flipH="1">
              <a:off x="4776" y="324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66" name="Line 42"/>
            <p:cNvSpPr>
              <a:spLocks noChangeShapeType="1"/>
            </p:cNvSpPr>
            <p:nvPr/>
          </p:nvSpPr>
          <p:spPr bwMode="auto">
            <a:xfrm flipH="1">
              <a:off x="4776" y="316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67" name="Line 43"/>
            <p:cNvSpPr>
              <a:spLocks noChangeShapeType="1"/>
            </p:cNvSpPr>
            <p:nvPr/>
          </p:nvSpPr>
          <p:spPr bwMode="auto">
            <a:xfrm flipH="1">
              <a:off x="4776" y="297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68" name="Line 44"/>
            <p:cNvSpPr>
              <a:spLocks noChangeShapeType="1"/>
            </p:cNvSpPr>
            <p:nvPr/>
          </p:nvSpPr>
          <p:spPr bwMode="auto">
            <a:xfrm flipH="1">
              <a:off x="4776" y="288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69" name="Line 45"/>
            <p:cNvSpPr>
              <a:spLocks noChangeShapeType="1"/>
            </p:cNvSpPr>
            <p:nvPr/>
          </p:nvSpPr>
          <p:spPr bwMode="auto">
            <a:xfrm flipH="1">
              <a:off x="4776" y="279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70" name="Line 46"/>
            <p:cNvSpPr>
              <a:spLocks noChangeShapeType="1"/>
            </p:cNvSpPr>
            <p:nvPr/>
          </p:nvSpPr>
          <p:spPr bwMode="auto">
            <a:xfrm flipH="1">
              <a:off x="4776" y="269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71" name="Line 47"/>
            <p:cNvSpPr>
              <a:spLocks noChangeShapeType="1"/>
            </p:cNvSpPr>
            <p:nvPr/>
          </p:nvSpPr>
          <p:spPr bwMode="auto">
            <a:xfrm flipH="1">
              <a:off x="4776" y="251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72" name="Line 48"/>
            <p:cNvSpPr>
              <a:spLocks noChangeShapeType="1"/>
            </p:cNvSpPr>
            <p:nvPr/>
          </p:nvSpPr>
          <p:spPr bwMode="auto">
            <a:xfrm flipH="1">
              <a:off x="4776" y="242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73" name="Line 49"/>
            <p:cNvSpPr>
              <a:spLocks noChangeShapeType="1"/>
            </p:cNvSpPr>
            <p:nvPr/>
          </p:nvSpPr>
          <p:spPr bwMode="auto">
            <a:xfrm flipH="1">
              <a:off x="4776" y="232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74" name="Line 50"/>
            <p:cNvSpPr>
              <a:spLocks noChangeShapeType="1"/>
            </p:cNvSpPr>
            <p:nvPr/>
          </p:nvSpPr>
          <p:spPr bwMode="auto">
            <a:xfrm flipH="1">
              <a:off x="4776" y="224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75" name="Line 51"/>
            <p:cNvSpPr>
              <a:spLocks noChangeShapeType="1"/>
            </p:cNvSpPr>
            <p:nvPr/>
          </p:nvSpPr>
          <p:spPr bwMode="auto">
            <a:xfrm flipH="1">
              <a:off x="4776" y="205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76" name="Line 52"/>
            <p:cNvSpPr>
              <a:spLocks noChangeShapeType="1"/>
            </p:cNvSpPr>
            <p:nvPr/>
          </p:nvSpPr>
          <p:spPr bwMode="auto">
            <a:xfrm flipH="1">
              <a:off x="4776" y="196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77" name="Line 53"/>
            <p:cNvSpPr>
              <a:spLocks noChangeShapeType="1"/>
            </p:cNvSpPr>
            <p:nvPr/>
          </p:nvSpPr>
          <p:spPr bwMode="auto">
            <a:xfrm flipH="1">
              <a:off x="4776" y="187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78" name="Line 54"/>
            <p:cNvSpPr>
              <a:spLocks noChangeShapeType="1"/>
            </p:cNvSpPr>
            <p:nvPr/>
          </p:nvSpPr>
          <p:spPr bwMode="auto">
            <a:xfrm flipH="1">
              <a:off x="4776" y="177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79" name="Line 55"/>
            <p:cNvSpPr>
              <a:spLocks noChangeShapeType="1"/>
            </p:cNvSpPr>
            <p:nvPr/>
          </p:nvSpPr>
          <p:spPr bwMode="auto">
            <a:xfrm flipH="1">
              <a:off x="4776" y="159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80" name="Line 56"/>
            <p:cNvSpPr>
              <a:spLocks noChangeShapeType="1"/>
            </p:cNvSpPr>
            <p:nvPr/>
          </p:nvSpPr>
          <p:spPr bwMode="auto">
            <a:xfrm flipH="1">
              <a:off x="4776" y="150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81" name="Line 57"/>
            <p:cNvSpPr>
              <a:spLocks noChangeShapeType="1"/>
            </p:cNvSpPr>
            <p:nvPr/>
          </p:nvSpPr>
          <p:spPr bwMode="auto">
            <a:xfrm flipH="1">
              <a:off x="4776" y="140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82" name="Line 58"/>
            <p:cNvSpPr>
              <a:spLocks noChangeShapeType="1"/>
            </p:cNvSpPr>
            <p:nvPr/>
          </p:nvSpPr>
          <p:spPr bwMode="auto">
            <a:xfrm flipH="1">
              <a:off x="4776" y="132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3505" name="Group 81"/>
          <p:cNvGrpSpPr>
            <a:grpSpLocks/>
          </p:cNvGrpSpPr>
          <p:nvPr/>
        </p:nvGrpSpPr>
        <p:grpSpPr bwMode="auto">
          <a:xfrm>
            <a:off x="5562600" y="5607050"/>
            <a:ext cx="2287588" cy="76200"/>
            <a:chOff x="3360" y="3480"/>
            <a:chExt cx="1441" cy="48"/>
          </a:xfrm>
        </p:grpSpPr>
        <p:sp>
          <p:nvSpPr>
            <p:cNvPr id="103484" name="Line 60"/>
            <p:cNvSpPr>
              <a:spLocks noChangeShapeType="1"/>
            </p:cNvSpPr>
            <p:nvPr/>
          </p:nvSpPr>
          <p:spPr bwMode="auto">
            <a:xfrm flipV="1">
              <a:off x="3360" y="3480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85" name="Line 61"/>
            <p:cNvSpPr>
              <a:spLocks noChangeShapeType="1"/>
            </p:cNvSpPr>
            <p:nvPr/>
          </p:nvSpPr>
          <p:spPr bwMode="auto">
            <a:xfrm flipV="1">
              <a:off x="3720" y="3480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86" name="Line 62"/>
            <p:cNvSpPr>
              <a:spLocks noChangeShapeType="1"/>
            </p:cNvSpPr>
            <p:nvPr/>
          </p:nvSpPr>
          <p:spPr bwMode="auto">
            <a:xfrm flipV="1">
              <a:off x="4080" y="3480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87" name="Line 63"/>
            <p:cNvSpPr>
              <a:spLocks noChangeShapeType="1"/>
            </p:cNvSpPr>
            <p:nvPr/>
          </p:nvSpPr>
          <p:spPr bwMode="auto">
            <a:xfrm flipV="1">
              <a:off x="4440" y="3480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88" name="Line 64"/>
            <p:cNvSpPr>
              <a:spLocks noChangeShapeType="1"/>
            </p:cNvSpPr>
            <p:nvPr/>
          </p:nvSpPr>
          <p:spPr bwMode="auto">
            <a:xfrm flipV="1">
              <a:off x="4800" y="3480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89" name="Line 65"/>
            <p:cNvSpPr>
              <a:spLocks noChangeShapeType="1"/>
            </p:cNvSpPr>
            <p:nvPr/>
          </p:nvSpPr>
          <p:spPr bwMode="auto">
            <a:xfrm flipV="1">
              <a:off x="3432" y="350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90" name="Line 66"/>
            <p:cNvSpPr>
              <a:spLocks noChangeShapeType="1"/>
            </p:cNvSpPr>
            <p:nvPr/>
          </p:nvSpPr>
          <p:spPr bwMode="auto">
            <a:xfrm flipV="1">
              <a:off x="3504" y="350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91" name="Line 67"/>
            <p:cNvSpPr>
              <a:spLocks noChangeShapeType="1"/>
            </p:cNvSpPr>
            <p:nvPr/>
          </p:nvSpPr>
          <p:spPr bwMode="auto">
            <a:xfrm flipV="1">
              <a:off x="3576" y="350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92" name="Line 68"/>
            <p:cNvSpPr>
              <a:spLocks noChangeShapeType="1"/>
            </p:cNvSpPr>
            <p:nvPr/>
          </p:nvSpPr>
          <p:spPr bwMode="auto">
            <a:xfrm flipV="1">
              <a:off x="3648" y="350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93" name="Line 69"/>
            <p:cNvSpPr>
              <a:spLocks noChangeShapeType="1"/>
            </p:cNvSpPr>
            <p:nvPr/>
          </p:nvSpPr>
          <p:spPr bwMode="auto">
            <a:xfrm flipV="1">
              <a:off x="3792" y="350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94" name="Line 70"/>
            <p:cNvSpPr>
              <a:spLocks noChangeShapeType="1"/>
            </p:cNvSpPr>
            <p:nvPr/>
          </p:nvSpPr>
          <p:spPr bwMode="auto">
            <a:xfrm flipV="1">
              <a:off x="3864" y="350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95" name="Line 71"/>
            <p:cNvSpPr>
              <a:spLocks noChangeShapeType="1"/>
            </p:cNvSpPr>
            <p:nvPr/>
          </p:nvSpPr>
          <p:spPr bwMode="auto">
            <a:xfrm flipV="1">
              <a:off x="3936" y="350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96" name="Line 72"/>
            <p:cNvSpPr>
              <a:spLocks noChangeShapeType="1"/>
            </p:cNvSpPr>
            <p:nvPr/>
          </p:nvSpPr>
          <p:spPr bwMode="auto">
            <a:xfrm flipV="1">
              <a:off x="4008" y="350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97" name="Line 73"/>
            <p:cNvSpPr>
              <a:spLocks noChangeShapeType="1"/>
            </p:cNvSpPr>
            <p:nvPr/>
          </p:nvSpPr>
          <p:spPr bwMode="auto">
            <a:xfrm flipV="1">
              <a:off x="4152" y="350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98" name="Line 74"/>
            <p:cNvSpPr>
              <a:spLocks noChangeShapeType="1"/>
            </p:cNvSpPr>
            <p:nvPr/>
          </p:nvSpPr>
          <p:spPr bwMode="auto">
            <a:xfrm flipV="1">
              <a:off x="4224" y="350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99" name="Line 75"/>
            <p:cNvSpPr>
              <a:spLocks noChangeShapeType="1"/>
            </p:cNvSpPr>
            <p:nvPr/>
          </p:nvSpPr>
          <p:spPr bwMode="auto">
            <a:xfrm flipV="1">
              <a:off x="4296" y="350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00" name="Line 76"/>
            <p:cNvSpPr>
              <a:spLocks noChangeShapeType="1"/>
            </p:cNvSpPr>
            <p:nvPr/>
          </p:nvSpPr>
          <p:spPr bwMode="auto">
            <a:xfrm flipV="1">
              <a:off x="4368" y="350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01" name="Line 77"/>
            <p:cNvSpPr>
              <a:spLocks noChangeShapeType="1"/>
            </p:cNvSpPr>
            <p:nvPr/>
          </p:nvSpPr>
          <p:spPr bwMode="auto">
            <a:xfrm flipV="1">
              <a:off x="4512" y="350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02" name="Line 78"/>
            <p:cNvSpPr>
              <a:spLocks noChangeShapeType="1"/>
            </p:cNvSpPr>
            <p:nvPr/>
          </p:nvSpPr>
          <p:spPr bwMode="auto">
            <a:xfrm flipV="1">
              <a:off x="4584" y="350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03" name="Line 79"/>
            <p:cNvSpPr>
              <a:spLocks noChangeShapeType="1"/>
            </p:cNvSpPr>
            <p:nvPr/>
          </p:nvSpPr>
          <p:spPr bwMode="auto">
            <a:xfrm flipV="1">
              <a:off x="4656" y="350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04" name="Line 80"/>
            <p:cNvSpPr>
              <a:spLocks noChangeShapeType="1"/>
            </p:cNvSpPr>
            <p:nvPr/>
          </p:nvSpPr>
          <p:spPr bwMode="auto">
            <a:xfrm flipV="1">
              <a:off x="4728" y="350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3506" name="Line 82"/>
          <p:cNvSpPr>
            <a:spLocks noChangeShapeType="1"/>
          </p:cNvSpPr>
          <p:nvPr/>
        </p:nvSpPr>
        <p:spPr bwMode="auto">
          <a:xfrm flipV="1">
            <a:off x="5562600" y="2025650"/>
            <a:ext cx="1588" cy="3657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07" name="Line 83"/>
          <p:cNvSpPr>
            <a:spLocks noChangeShapeType="1"/>
          </p:cNvSpPr>
          <p:nvPr/>
        </p:nvSpPr>
        <p:spPr bwMode="auto">
          <a:xfrm flipV="1">
            <a:off x="7848600" y="2025650"/>
            <a:ext cx="1588" cy="3657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08" name="Line 84"/>
          <p:cNvSpPr>
            <a:spLocks noChangeShapeType="1"/>
          </p:cNvSpPr>
          <p:nvPr/>
        </p:nvSpPr>
        <p:spPr bwMode="auto">
          <a:xfrm>
            <a:off x="5562600" y="5683250"/>
            <a:ext cx="22860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09" name="Oval 85"/>
          <p:cNvSpPr>
            <a:spLocks noChangeArrowheads="1"/>
          </p:cNvSpPr>
          <p:nvPr/>
        </p:nvSpPr>
        <p:spPr bwMode="auto">
          <a:xfrm>
            <a:off x="5715000" y="5657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10" name="Oval 86"/>
          <p:cNvSpPr>
            <a:spLocks noChangeArrowheads="1"/>
          </p:cNvSpPr>
          <p:nvPr/>
        </p:nvSpPr>
        <p:spPr bwMode="auto">
          <a:xfrm>
            <a:off x="5791200" y="5657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11" name="Oval 87"/>
          <p:cNvSpPr>
            <a:spLocks noChangeArrowheads="1"/>
          </p:cNvSpPr>
          <p:nvPr/>
        </p:nvSpPr>
        <p:spPr bwMode="auto">
          <a:xfrm>
            <a:off x="5842000" y="5657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12" name="Oval 88"/>
          <p:cNvSpPr>
            <a:spLocks noChangeArrowheads="1"/>
          </p:cNvSpPr>
          <p:nvPr/>
        </p:nvSpPr>
        <p:spPr bwMode="auto">
          <a:xfrm>
            <a:off x="5867400" y="5657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13" name="Oval 89"/>
          <p:cNvSpPr>
            <a:spLocks noChangeArrowheads="1"/>
          </p:cNvSpPr>
          <p:nvPr/>
        </p:nvSpPr>
        <p:spPr bwMode="auto">
          <a:xfrm>
            <a:off x="5918200" y="5657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14" name="Oval 90"/>
          <p:cNvSpPr>
            <a:spLocks noChangeArrowheads="1"/>
          </p:cNvSpPr>
          <p:nvPr/>
        </p:nvSpPr>
        <p:spPr bwMode="auto">
          <a:xfrm>
            <a:off x="5930900" y="5657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15" name="Oval 91"/>
          <p:cNvSpPr>
            <a:spLocks noChangeArrowheads="1"/>
          </p:cNvSpPr>
          <p:nvPr/>
        </p:nvSpPr>
        <p:spPr bwMode="auto">
          <a:xfrm>
            <a:off x="5981700" y="56451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16" name="Oval 92"/>
          <p:cNvSpPr>
            <a:spLocks noChangeArrowheads="1"/>
          </p:cNvSpPr>
          <p:nvPr/>
        </p:nvSpPr>
        <p:spPr bwMode="auto">
          <a:xfrm>
            <a:off x="6007100" y="55816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17" name="Oval 93"/>
          <p:cNvSpPr>
            <a:spLocks noChangeArrowheads="1"/>
          </p:cNvSpPr>
          <p:nvPr/>
        </p:nvSpPr>
        <p:spPr bwMode="auto">
          <a:xfrm>
            <a:off x="6032500" y="54165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18" name="Oval 94"/>
          <p:cNvSpPr>
            <a:spLocks noChangeArrowheads="1"/>
          </p:cNvSpPr>
          <p:nvPr/>
        </p:nvSpPr>
        <p:spPr bwMode="auto">
          <a:xfrm>
            <a:off x="6045200" y="51879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19" name="Oval 95"/>
          <p:cNvSpPr>
            <a:spLocks noChangeArrowheads="1"/>
          </p:cNvSpPr>
          <p:nvPr/>
        </p:nvSpPr>
        <p:spPr bwMode="auto">
          <a:xfrm>
            <a:off x="6070600" y="49339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20" name="Oval 96"/>
          <p:cNvSpPr>
            <a:spLocks noChangeArrowheads="1"/>
          </p:cNvSpPr>
          <p:nvPr/>
        </p:nvSpPr>
        <p:spPr bwMode="auto">
          <a:xfrm>
            <a:off x="6096000" y="46799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21" name="Oval 97"/>
          <p:cNvSpPr>
            <a:spLocks noChangeArrowheads="1"/>
          </p:cNvSpPr>
          <p:nvPr/>
        </p:nvSpPr>
        <p:spPr bwMode="auto">
          <a:xfrm>
            <a:off x="6121400" y="44894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22" name="Oval 98"/>
          <p:cNvSpPr>
            <a:spLocks noChangeArrowheads="1"/>
          </p:cNvSpPr>
          <p:nvPr/>
        </p:nvSpPr>
        <p:spPr bwMode="auto">
          <a:xfrm>
            <a:off x="6146800" y="43370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23" name="Oval 99"/>
          <p:cNvSpPr>
            <a:spLocks noChangeArrowheads="1"/>
          </p:cNvSpPr>
          <p:nvPr/>
        </p:nvSpPr>
        <p:spPr bwMode="auto">
          <a:xfrm>
            <a:off x="6159500" y="43370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24" name="Oval 100"/>
          <p:cNvSpPr>
            <a:spLocks noChangeArrowheads="1"/>
          </p:cNvSpPr>
          <p:nvPr/>
        </p:nvSpPr>
        <p:spPr bwMode="auto">
          <a:xfrm>
            <a:off x="6184900" y="42100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25" name="Oval 101"/>
          <p:cNvSpPr>
            <a:spLocks noChangeArrowheads="1"/>
          </p:cNvSpPr>
          <p:nvPr/>
        </p:nvSpPr>
        <p:spPr bwMode="auto">
          <a:xfrm>
            <a:off x="6210300" y="41211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26" name="Oval 102"/>
          <p:cNvSpPr>
            <a:spLocks noChangeArrowheads="1"/>
          </p:cNvSpPr>
          <p:nvPr/>
        </p:nvSpPr>
        <p:spPr bwMode="auto">
          <a:xfrm>
            <a:off x="6235700" y="40703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27" name="Oval 103"/>
          <p:cNvSpPr>
            <a:spLocks noChangeArrowheads="1"/>
          </p:cNvSpPr>
          <p:nvPr/>
        </p:nvSpPr>
        <p:spPr bwMode="auto">
          <a:xfrm>
            <a:off x="6261100" y="39179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28" name="Oval 104"/>
          <p:cNvSpPr>
            <a:spLocks noChangeArrowheads="1"/>
          </p:cNvSpPr>
          <p:nvPr/>
        </p:nvSpPr>
        <p:spPr bwMode="auto">
          <a:xfrm>
            <a:off x="6273800" y="38544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29" name="Oval 105"/>
          <p:cNvSpPr>
            <a:spLocks noChangeArrowheads="1"/>
          </p:cNvSpPr>
          <p:nvPr/>
        </p:nvSpPr>
        <p:spPr bwMode="auto">
          <a:xfrm>
            <a:off x="6299200" y="38163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30" name="Oval 106"/>
          <p:cNvSpPr>
            <a:spLocks noChangeArrowheads="1"/>
          </p:cNvSpPr>
          <p:nvPr/>
        </p:nvSpPr>
        <p:spPr bwMode="auto">
          <a:xfrm>
            <a:off x="6324600" y="37401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31" name="Oval 107"/>
          <p:cNvSpPr>
            <a:spLocks noChangeArrowheads="1"/>
          </p:cNvSpPr>
          <p:nvPr/>
        </p:nvSpPr>
        <p:spPr bwMode="auto">
          <a:xfrm>
            <a:off x="6350000" y="37274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32" name="Oval 108"/>
          <p:cNvSpPr>
            <a:spLocks noChangeArrowheads="1"/>
          </p:cNvSpPr>
          <p:nvPr/>
        </p:nvSpPr>
        <p:spPr bwMode="auto">
          <a:xfrm>
            <a:off x="6375400" y="36766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33" name="Oval 109"/>
          <p:cNvSpPr>
            <a:spLocks noChangeArrowheads="1"/>
          </p:cNvSpPr>
          <p:nvPr/>
        </p:nvSpPr>
        <p:spPr bwMode="auto">
          <a:xfrm>
            <a:off x="6388100" y="35750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34" name="Oval 110"/>
          <p:cNvSpPr>
            <a:spLocks noChangeArrowheads="1"/>
          </p:cNvSpPr>
          <p:nvPr/>
        </p:nvSpPr>
        <p:spPr bwMode="auto">
          <a:xfrm>
            <a:off x="6413500" y="3498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35" name="Oval 111"/>
          <p:cNvSpPr>
            <a:spLocks noChangeArrowheads="1"/>
          </p:cNvSpPr>
          <p:nvPr/>
        </p:nvSpPr>
        <p:spPr bwMode="auto">
          <a:xfrm>
            <a:off x="6438900" y="34734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36" name="Oval 112"/>
          <p:cNvSpPr>
            <a:spLocks noChangeArrowheads="1"/>
          </p:cNvSpPr>
          <p:nvPr/>
        </p:nvSpPr>
        <p:spPr bwMode="auto">
          <a:xfrm>
            <a:off x="6464300" y="34099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37" name="Oval 113"/>
          <p:cNvSpPr>
            <a:spLocks noChangeArrowheads="1"/>
          </p:cNvSpPr>
          <p:nvPr/>
        </p:nvSpPr>
        <p:spPr bwMode="auto">
          <a:xfrm>
            <a:off x="6489700" y="32829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38" name="Oval 114"/>
          <p:cNvSpPr>
            <a:spLocks noChangeArrowheads="1"/>
          </p:cNvSpPr>
          <p:nvPr/>
        </p:nvSpPr>
        <p:spPr bwMode="auto">
          <a:xfrm>
            <a:off x="6502400" y="33210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39" name="Oval 115"/>
          <p:cNvSpPr>
            <a:spLocks noChangeArrowheads="1"/>
          </p:cNvSpPr>
          <p:nvPr/>
        </p:nvSpPr>
        <p:spPr bwMode="auto">
          <a:xfrm>
            <a:off x="6527800" y="3244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40" name="Oval 116"/>
          <p:cNvSpPr>
            <a:spLocks noChangeArrowheads="1"/>
          </p:cNvSpPr>
          <p:nvPr/>
        </p:nvSpPr>
        <p:spPr bwMode="auto">
          <a:xfrm>
            <a:off x="6553200" y="32067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41" name="Oval 117"/>
          <p:cNvSpPr>
            <a:spLocks noChangeArrowheads="1"/>
          </p:cNvSpPr>
          <p:nvPr/>
        </p:nvSpPr>
        <p:spPr bwMode="auto">
          <a:xfrm>
            <a:off x="6578600" y="31813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42" name="Oval 118"/>
          <p:cNvSpPr>
            <a:spLocks noChangeArrowheads="1"/>
          </p:cNvSpPr>
          <p:nvPr/>
        </p:nvSpPr>
        <p:spPr bwMode="auto">
          <a:xfrm>
            <a:off x="6604000" y="3117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43" name="Oval 119"/>
          <p:cNvSpPr>
            <a:spLocks noChangeArrowheads="1"/>
          </p:cNvSpPr>
          <p:nvPr/>
        </p:nvSpPr>
        <p:spPr bwMode="auto">
          <a:xfrm>
            <a:off x="6616700" y="30670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44" name="Oval 120"/>
          <p:cNvSpPr>
            <a:spLocks noChangeArrowheads="1"/>
          </p:cNvSpPr>
          <p:nvPr/>
        </p:nvSpPr>
        <p:spPr bwMode="auto">
          <a:xfrm>
            <a:off x="6642100" y="29146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45" name="Oval 121"/>
          <p:cNvSpPr>
            <a:spLocks noChangeArrowheads="1"/>
          </p:cNvSpPr>
          <p:nvPr/>
        </p:nvSpPr>
        <p:spPr bwMode="auto">
          <a:xfrm>
            <a:off x="6667500" y="30289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46" name="Oval 122"/>
          <p:cNvSpPr>
            <a:spLocks noChangeArrowheads="1"/>
          </p:cNvSpPr>
          <p:nvPr/>
        </p:nvSpPr>
        <p:spPr bwMode="auto">
          <a:xfrm>
            <a:off x="6692900" y="29273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47" name="Oval 123"/>
          <p:cNvSpPr>
            <a:spLocks noChangeArrowheads="1"/>
          </p:cNvSpPr>
          <p:nvPr/>
        </p:nvSpPr>
        <p:spPr bwMode="auto">
          <a:xfrm>
            <a:off x="6718300" y="2990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48" name="Oval 124"/>
          <p:cNvSpPr>
            <a:spLocks noChangeArrowheads="1"/>
          </p:cNvSpPr>
          <p:nvPr/>
        </p:nvSpPr>
        <p:spPr bwMode="auto">
          <a:xfrm>
            <a:off x="6731000" y="27241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49" name="Oval 125"/>
          <p:cNvSpPr>
            <a:spLocks noChangeArrowheads="1"/>
          </p:cNvSpPr>
          <p:nvPr/>
        </p:nvSpPr>
        <p:spPr bwMode="auto">
          <a:xfrm>
            <a:off x="6756400" y="28130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50" name="Oval 126"/>
          <p:cNvSpPr>
            <a:spLocks noChangeArrowheads="1"/>
          </p:cNvSpPr>
          <p:nvPr/>
        </p:nvSpPr>
        <p:spPr bwMode="auto">
          <a:xfrm>
            <a:off x="6781800" y="30162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51" name="Oval 127"/>
          <p:cNvSpPr>
            <a:spLocks noChangeArrowheads="1"/>
          </p:cNvSpPr>
          <p:nvPr/>
        </p:nvSpPr>
        <p:spPr bwMode="auto">
          <a:xfrm>
            <a:off x="6807200" y="28384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52" name="Oval 128"/>
          <p:cNvSpPr>
            <a:spLocks noChangeArrowheads="1"/>
          </p:cNvSpPr>
          <p:nvPr/>
        </p:nvSpPr>
        <p:spPr bwMode="auto">
          <a:xfrm>
            <a:off x="6832600" y="29273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53" name="Oval 129"/>
          <p:cNvSpPr>
            <a:spLocks noChangeArrowheads="1"/>
          </p:cNvSpPr>
          <p:nvPr/>
        </p:nvSpPr>
        <p:spPr bwMode="auto">
          <a:xfrm>
            <a:off x="6845300" y="28765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54" name="Oval 130"/>
          <p:cNvSpPr>
            <a:spLocks noChangeArrowheads="1"/>
          </p:cNvSpPr>
          <p:nvPr/>
        </p:nvSpPr>
        <p:spPr bwMode="auto">
          <a:xfrm>
            <a:off x="6870700" y="29527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55" name="Oval 131"/>
          <p:cNvSpPr>
            <a:spLocks noChangeArrowheads="1"/>
          </p:cNvSpPr>
          <p:nvPr/>
        </p:nvSpPr>
        <p:spPr bwMode="auto">
          <a:xfrm>
            <a:off x="6896100" y="29654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56" name="Oval 132"/>
          <p:cNvSpPr>
            <a:spLocks noChangeArrowheads="1"/>
          </p:cNvSpPr>
          <p:nvPr/>
        </p:nvSpPr>
        <p:spPr bwMode="auto">
          <a:xfrm>
            <a:off x="6921500" y="27114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57" name="Oval 133"/>
          <p:cNvSpPr>
            <a:spLocks noChangeArrowheads="1"/>
          </p:cNvSpPr>
          <p:nvPr/>
        </p:nvSpPr>
        <p:spPr bwMode="auto">
          <a:xfrm>
            <a:off x="6946900" y="29019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58" name="Oval 134"/>
          <p:cNvSpPr>
            <a:spLocks noChangeArrowheads="1"/>
          </p:cNvSpPr>
          <p:nvPr/>
        </p:nvSpPr>
        <p:spPr bwMode="auto">
          <a:xfrm>
            <a:off x="6959600" y="30416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59" name="Oval 135"/>
          <p:cNvSpPr>
            <a:spLocks noChangeArrowheads="1"/>
          </p:cNvSpPr>
          <p:nvPr/>
        </p:nvSpPr>
        <p:spPr bwMode="auto">
          <a:xfrm>
            <a:off x="6985000" y="28892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60" name="Oval 136"/>
          <p:cNvSpPr>
            <a:spLocks noChangeArrowheads="1"/>
          </p:cNvSpPr>
          <p:nvPr/>
        </p:nvSpPr>
        <p:spPr bwMode="auto">
          <a:xfrm>
            <a:off x="7010400" y="28257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61" name="Oval 137"/>
          <p:cNvSpPr>
            <a:spLocks noChangeArrowheads="1"/>
          </p:cNvSpPr>
          <p:nvPr/>
        </p:nvSpPr>
        <p:spPr bwMode="auto">
          <a:xfrm>
            <a:off x="7035800" y="2990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62" name="Oval 138"/>
          <p:cNvSpPr>
            <a:spLocks noChangeArrowheads="1"/>
          </p:cNvSpPr>
          <p:nvPr/>
        </p:nvSpPr>
        <p:spPr bwMode="auto">
          <a:xfrm>
            <a:off x="7061200" y="30035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63" name="Oval 139"/>
          <p:cNvSpPr>
            <a:spLocks noChangeArrowheads="1"/>
          </p:cNvSpPr>
          <p:nvPr/>
        </p:nvSpPr>
        <p:spPr bwMode="auto">
          <a:xfrm>
            <a:off x="7073900" y="29527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64" name="Oval 140"/>
          <p:cNvSpPr>
            <a:spLocks noChangeArrowheads="1"/>
          </p:cNvSpPr>
          <p:nvPr/>
        </p:nvSpPr>
        <p:spPr bwMode="auto">
          <a:xfrm>
            <a:off x="7099300" y="31559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65" name="Oval 141"/>
          <p:cNvSpPr>
            <a:spLocks noChangeArrowheads="1"/>
          </p:cNvSpPr>
          <p:nvPr/>
        </p:nvSpPr>
        <p:spPr bwMode="auto">
          <a:xfrm>
            <a:off x="7124700" y="31813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66" name="Oval 142"/>
          <p:cNvSpPr>
            <a:spLocks noChangeArrowheads="1"/>
          </p:cNvSpPr>
          <p:nvPr/>
        </p:nvSpPr>
        <p:spPr bwMode="auto">
          <a:xfrm>
            <a:off x="7150100" y="32702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67" name="Oval 143"/>
          <p:cNvSpPr>
            <a:spLocks noChangeArrowheads="1"/>
          </p:cNvSpPr>
          <p:nvPr/>
        </p:nvSpPr>
        <p:spPr bwMode="auto">
          <a:xfrm>
            <a:off x="7175500" y="3498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68" name="Oval 144"/>
          <p:cNvSpPr>
            <a:spLocks noChangeArrowheads="1"/>
          </p:cNvSpPr>
          <p:nvPr/>
        </p:nvSpPr>
        <p:spPr bwMode="auto">
          <a:xfrm>
            <a:off x="7188200" y="35623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69" name="Oval 145"/>
          <p:cNvSpPr>
            <a:spLocks noChangeArrowheads="1"/>
          </p:cNvSpPr>
          <p:nvPr/>
        </p:nvSpPr>
        <p:spPr bwMode="auto">
          <a:xfrm>
            <a:off x="7213600" y="37782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70" name="Oval 146"/>
          <p:cNvSpPr>
            <a:spLocks noChangeArrowheads="1"/>
          </p:cNvSpPr>
          <p:nvPr/>
        </p:nvSpPr>
        <p:spPr bwMode="auto">
          <a:xfrm>
            <a:off x="7239000" y="37782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71" name="Oval 147"/>
          <p:cNvSpPr>
            <a:spLocks noChangeArrowheads="1"/>
          </p:cNvSpPr>
          <p:nvPr/>
        </p:nvSpPr>
        <p:spPr bwMode="auto">
          <a:xfrm>
            <a:off x="7264400" y="39179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72" name="Oval 148"/>
          <p:cNvSpPr>
            <a:spLocks noChangeArrowheads="1"/>
          </p:cNvSpPr>
          <p:nvPr/>
        </p:nvSpPr>
        <p:spPr bwMode="auto">
          <a:xfrm>
            <a:off x="7289800" y="40322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73" name="Oval 149"/>
          <p:cNvSpPr>
            <a:spLocks noChangeArrowheads="1"/>
          </p:cNvSpPr>
          <p:nvPr/>
        </p:nvSpPr>
        <p:spPr bwMode="auto">
          <a:xfrm>
            <a:off x="7302500" y="4133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74" name="Oval 150"/>
          <p:cNvSpPr>
            <a:spLocks noChangeArrowheads="1"/>
          </p:cNvSpPr>
          <p:nvPr/>
        </p:nvSpPr>
        <p:spPr bwMode="auto">
          <a:xfrm>
            <a:off x="7327900" y="42100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75" name="Oval 151"/>
          <p:cNvSpPr>
            <a:spLocks noChangeArrowheads="1"/>
          </p:cNvSpPr>
          <p:nvPr/>
        </p:nvSpPr>
        <p:spPr bwMode="auto">
          <a:xfrm>
            <a:off x="7353300" y="44005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76" name="Oval 152"/>
          <p:cNvSpPr>
            <a:spLocks noChangeArrowheads="1"/>
          </p:cNvSpPr>
          <p:nvPr/>
        </p:nvSpPr>
        <p:spPr bwMode="auto">
          <a:xfrm>
            <a:off x="7378700" y="44894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77" name="Oval 153"/>
          <p:cNvSpPr>
            <a:spLocks noChangeArrowheads="1"/>
          </p:cNvSpPr>
          <p:nvPr/>
        </p:nvSpPr>
        <p:spPr bwMode="auto">
          <a:xfrm>
            <a:off x="7404100" y="46164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78" name="Oval 154"/>
          <p:cNvSpPr>
            <a:spLocks noChangeArrowheads="1"/>
          </p:cNvSpPr>
          <p:nvPr/>
        </p:nvSpPr>
        <p:spPr bwMode="auto">
          <a:xfrm>
            <a:off x="7416800" y="47307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79" name="Oval 155"/>
          <p:cNvSpPr>
            <a:spLocks noChangeArrowheads="1"/>
          </p:cNvSpPr>
          <p:nvPr/>
        </p:nvSpPr>
        <p:spPr bwMode="auto">
          <a:xfrm>
            <a:off x="7442200" y="48323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80" name="Oval 156"/>
          <p:cNvSpPr>
            <a:spLocks noChangeArrowheads="1"/>
          </p:cNvSpPr>
          <p:nvPr/>
        </p:nvSpPr>
        <p:spPr bwMode="auto">
          <a:xfrm>
            <a:off x="7467600" y="49593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81" name="Oval 157"/>
          <p:cNvSpPr>
            <a:spLocks noChangeArrowheads="1"/>
          </p:cNvSpPr>
          <p:nvPr/>
        </p:nvSpPr>
        <p:spPr bwMode="auto">
          <a:xfrm>
            <a:off x="7493000" y="50355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82" name="Oval 158"/>
          <p:cNvSpPr>
            <a:spLocks noChangeArrowheads="1"/>
          </p:cNvSpPr>
          <p:nvPr/>
        </p:nvSpPr>
        <p:spPr bwMode="auto">
          <a:xfrm>
            <a:off x="7518400" y="51117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83" name="Oval 159"/>
          <p:cNvSpPr>
            <a:spLocks noChangeArrowheads="1"/>
          </p:cNvSpPr>
          <p:nvPr/>
        </p:nvSpPr>
        <p:spPr bwMode="auto">
          <a:xfrm>
            <a:off x="7531100" y="52006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84" name="Oval 160"/>
          <p:cNvSpPr>
            <a:spLocks noChangeArrowheads="1"/>
          </p:cNvSpPr>
          <p:nvPr/>
        </p:nvSpPr>
        <p:spPr bwMode="auto">
          <a:xfrm>
            <a:off x="7556500" y="53022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85" name="Oval 161"/>
          <p:cNvSpPr>
            <a:spLocks noChangeArrowheads="1"/>
          </p:cNvSpPr>
          <p:nvPr/>
        </p:nvSpPr>
        <p:spPr bwMode="auto">
          <a:xfrm>
            <a:off x="7581900" y="53784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86" name="Oval 162"/>
          <p:cNvSpPr>
            <a:spLocks noChangeArrowheads="1"/>
          </p:cNvSpPr>
          <p:nvPr/>
        </p:nvSpPr>
        <p:spPr bwMode="auto">
          <a:xfrm>
            <a:off x="7607300" y="54419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87" name="Oval 163"/>
          <p:cNvSpPr>
            <a:spLocks noChangeArrowheads="1"/>
          </p:cNvSpPr>
          <p:nvPr/>
        </p:nvSpPr>
        <p:spPr bwMode="auto">
          <a:xfrm>
            <a:off x="7632700" y="55181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88" name="Oval 164"/>
          <p:cNvSpPr>
            <a:spLocks noChangeArrowheads="1"/>
          </p:cNvSpPr>
          <p:nvPr/>
        </p:nvSpPr>
        <p:spPr bwMode="auto">
          <a:xfrm>
            <a:off x="7645400" y="55689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89" name="Oval 165"/>
          <p:cNvSpPr>
            <a:spLocks noChangeArrowheads="1"/>
          </p:cNvSpPr>
          <p:nvPr/>
        </p:nvSpPr>
        <p:spPr bwMode="auto">
          <a:xfrm>
            <a:off x="7670800" y="56070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90" name="Oval 166"/>
          <p:cNvSpPr>
            <a:spLocks noChangeArrowheads="1"/>
          </p:cNvSpPr>
          <p:nvPr/>
        </p:nvSpPr>
        <p:spPr bwMode="auto">
          <a:xfrm>
            <a:off x="7696200" y="56197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91" name="Oval 167"/>
          <p:cNvSpPr>
            <a:spLocks noChangeArrowheads="1"/>
          </p:cNvSpPr>
          <p:nvPr/>
        </p:nvSpPr>
        <p:spPr bwMode="auto">
          <a:xfrm>
            <a:off x="7721600" y="56324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92" name="Oval 168"/>
          <p:cNvSpPr>
            <a:spLocks noChangeArrowheads="1"/>
          </p:cNvSpPr>
          <p:nvPr/>
        </p:nvSpPr>
        <p:spPr bwMode="auto">
          <a:xfrm>
            <a:off x="7747000" y="56451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93" name="Oval 169"/>
          <p:cNvSpPr>
            <a:spLocks noChangeArrowheads="1"/>
          </p:cNvSpPr>
          <p:nvPr/>
        </p:nvSpPr>
        <p:spPr bwMode="auto">
          <a:xfrm>
            <a:off x="7759700" y="56324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94" name="Oval 170"/>
          <p:cNvSpPr>
            <a:spLocks noChangeArrowheads="1"/>
          </p:cNvSpPr>
          <p:nvPr/>
        </p:nvSpPr>
        <p:spPr bwMode="auto">
          <a:xfrm>
            <a:off x="7785100" y="56324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95" name="Oval 171"/>
          <p:cNvSpPr>
            <a:spLocks noChangeArrowheads="1"/>
          </p:cNvSpPr>
          <p:nvPr/>
        </p:nvSpPr>
        <p:spPr bwMode="auto">
          <a:xfrm>
            <a:off x="7810500" y="56451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3603" name="Group 179"/>
          <p:cNvGrpSpPr>
            <a:grpSpLocks/>
          </p:cNvGrpSpPr>
          <p:nvPr/>
        </p:nvGrpSpPr>
        <p:grpSpPr bwMode="auto">
          <a:xfrm>
            <a:off x="5048250" y="1895475"/>
            <a:ext cx="452438" cy="3902075"/>
            <a:chOff x="3100" y="1180"/>
            <a:chExt cx="285" cy="2458"/>
          </a:xfrm>
        </p:grpSpPr>
        <p:sp>
          <p:nvSpPr>
            <p:cNvPr id="103596" name="Rectangle 172"/>
            <p:cNvSpPr>
              <a:spLocks noChangeArrowheads="1"/>
            </p:cNvSpPr>
            <p:nvPr/>
          </p:nvSpPr>
          <p:spPr bwMode="auto">
            <a:xfrm>
              <a:off x="3268" y="3484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0</a:t>
              </a:r>
              <a:endParaRPr lang="en-US" sz="1600" i="0"/>
            </a:p>
          </p:txBody>
        </p:sp>
        <p:sp>
          <p:nvSpPr>
            <p:cNvPr id="103597" name="Rectangle 173"/>
            <p:cNvSpPr>
              <a:spLocks noChangeArrowheads="1"/>
            </p:cNvSpPr>
            <p:nvPr/>
          </p:nvSpPr>
          <p:spPr bwMode="auto">
            <a:xfrm>
              <a:off x="3156" y="3100"/>
              <a:ext cx="2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200</a:t>
              </a:r>
              <a:endParaRPr lang="en-US" sz="1600" i="0"/>
            </a:p>
          </p:txBody>
        </p:sp>
        <p:sp>
          <p:nvSpPr>
            <p:cNvPr id="103598" name="Rectangle 174"/>
            <p:cNvSpPr>
              <a:spLocks noChangeArrowheads="1"/>
            </p:cNvSpPr>
            <p:nvPr/>
          </p:nvSpPr>
          <p:spPr bwMode="auto">
            <a:xfrm>
              <a:off x="3156" y="2716"/>
              <a:ext cx="2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400</a:t>
              </a:r>
              <a:endParaRPr lang="en-US" sz="1600" i="0"/>
            </a:p>
          </p:txBody>
        </p:sp>
        <p:sp>
          <p:nvSpPr>
            <p:cNvPr id="103599" name="Rectangle 175"/>
            <p:cNvSpPr>
              <a:spLocks noChangeArrowheads="1"/>
            </p:cNvSpPr>
            <p:nvPr/>
          </p:nvSpPr>
          <p:spPr bwMode="auto">
            <a:xfrm>
              <a:off x="3156" y="2332"/>
              <a:ext cx="2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600</a:t>
              </a:r>
              <a:endParaRPr lang="en-US" sz="1600" i="0"/>
            </a:p>
          </p:txBody>
        </p:sp>
        <p:sp>
          <p:nvSpPr>
            <p:cNvPr id="103600" name="Rectangle 176"/>
            <p:cNvSpPr>
              <a:spLocks noChangeArrowheads="1"/>
            </p:cNvSpPr>
            <p:nvPr/>
          </p:nvSpPr>
          <p:spPr bwMode="auto">
            <a:xfrm>
              <a:off x="3156" y="1948"/>
              <a:ext cx="2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800</a:t>
              </a:r>
              <a:endParaRPr lang="en-US" sz="1600" i="0"/>
            </a:p>
          </p:txBody>
        </p:sp>
        <p:sp>
          <p:nvSpPr>
            <p:cNvPr id="103601" name="Rectangle 177"/>
            <p:cNvSpPr>
              <a:spLocks noChangeArrowheads="1"/>
            </p:cNvSpPr>
            <p:nvPr/>
          </p:nvSpPr>
          <p:spPr bwMode="auto">
            <a:xfrm>
              <a:off x="3100" y="1564"/>
              <a:ext cx="2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1000</a:t>
              </a:r>
              <a:endParaRPr lang="en-US" sz="1600" i="0"/>
            </a:p>
          </p:txBody>
        </p:sp>
        <p:sp>
          <p:nvSpPr>
            <p:cNvPr id="103602" name="Rectangle 178"/>
            <p:cNvSpPr>
              <a:spLocks noChangeArrowheads="1"/>
            </p:cNvSpPr>
            <p:nvPr/>
          </p:nvSpPr>
          <p:spPr bwMode="auto">
            <a:xfrm>
              <a:off x="3100" y="1180"/>
              <a:ext cx="2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1200</a:t>
              </a:r>
              <a:endParaRPr lang="en-US" sz="1600" i="0"/>
            </a:p>
          </p:txBody>
        </p:sp>
      </p:grpSp>
      <p:grpSp>
        <p:nvGrpSpPr>
          <p:cNvPr id="103610" name="Group 186"/>
          <p:cNvGrpSpPr>
            <a:grpSpLocks/>
          </p:cNvGrpSpPr>
          <p:nvPr/>
        </p:nvGrpSpPr>
        <p:grpSpPr bwMode="auto">
          <a:xfrm>
            <a:off x="7924800" y="1885950"/>
            <a:ext cx="282575" cy="3902075"/>
            <a:chOff x="4836" y="1180"/>
            <a:chExt cx="178" cy="2458"/>
          </a:xfrm>
        </p:grpSpPr>
        <p:sp>
          <p:nvSpPr>
            <p:cNvPr id="103604" name="Rectangle 180"/>
            <p:cNvSpPr>
              <a:spLocks noChangeArrowheads="1"/>
            </p:cNvSpPr>
            <p:nvPr/>
          </p:nvSpPr>
          <p:spPr bwMode="auto">
            <a:xfrm>
              <a:off x="4836" y="3484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0</a:t>
              </a:r>
              <a:endParaRPr lang="en-US" sz="1600" i="0"/>
            </a:p>
          </p:txBody>
        </p:sp>
        <p:sp>
          <p:nvSpPr>
            <p:cNvPr id="103605" name="Rectangle 181"/>
            <p:cNvSpPr>
              <a:spLocks noChangeArrowheads="1"/>
            </p:cNvSpPr>
            <p:nvPr/>
          </p:nvSpPr>
          <p:spPr bwMode="auto">
            <a:xfrm>
              <a:off x="4836" y="3020"/>
              <a:ext cx="17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0.1</a:t>
              </a:r>
              <a:endParaRPr lang="en-US" sz="1600" i="0"/>
            </a:p>
          </p:txBody>
        </p:sp>
        <p:sp>
          <p:nvSpPr>
            <p:cNvPr id="103606" name="Rectangle 182"/>
            <p:cNvSpPr>
              <a:spLocks noChangeArrowheads="1"/>
            </p:cNvSpPr>
            <p:nvPr/>
          </p:nvSpPr>
          <p:spPr bwMode="auto">
            <a:xfrm>
              <a:off x="4836" y="2564"/>
              <a:ext cx="17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0.2</a:t>
              </a:r>
              <a:endParaRPr lang="en-US" sz="1600" i="0"/>
            </a:p>
          </p:txBody>
        </p:sp>
        <p:sp>
          <p:nvSpPr>
            <p:cNvPr id="103607" name="Rectangle 183"/>
            <p:cNvSpPr>
              <a:spLocks noChangeArrowheads="1"/>
            </p:cNvSpPr>
            <p:nvPr/>
          </p:nvSpPr>
          <p:spPr bwMode="auto">
            <a:xfrm>
              <a:off x="4836" y="2100"/>
              <a:ext cx="17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0.3</a:t>
              </a:r>
              <a:endParaRPr lang="en-US" sz="1600" i="0"/>
            </a:p>
          </p:txBody>
        </p:sp>
        <p:sp>
          <p:nvSpPr>
            <p:cNvPr id="103608" name="Rectangle 184"/>
            <p:cNvSpPr>
              <a:spLocks noChangeArrowheads="1"/>
            </p:cNvSpPr>
            <p:nvPr/>
          </p:nvSpPr>
          <p:spPr bwMode="auto">
            <a:xfrm>
              <a:off x="4836" y="1636"/>
              <a:ext cx="17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0.4</a:t>
              </a:r>
              <a:endParaRPr lang="en-US" sz="1600" i="0"/>
            </a:p>
          </p:txBody>
        </p:sp>
        <p:sp>
          <p:nvSpPr>
            <p:cNvPr id="103609" name="Rectangle 185"/>
            <p:cNvSpPr>
              <a:spLocks noChangeArrowheads="1"/>
            </p:cNvSpPr>
            <p:nvPr/>
          </p:nvSpPr>
          <p:spPr bwMode="auto">
            <a:xfrm>
              <a:off x="4836" y="1180"/>
              <a:ext cx="17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0.5</a:t>
              </a:r>
              <a:endParaRPr lang="en-US" sz="1600" i="0"/>
            </a:p>
          </p:txBody>
        </p:sp>
      </p:grpSp>
      <p:grpSp>
        <p:nvGrpSpPr>
          <p:cNvPr id="103616" name="Group 192"/>
          <p:cNvGrpSpPr>
            <a:grpSpLocks/>
          </p:cNvGrpSpPr>
          <p:nvPr/>
        </p:nvGrpSpPr>
        <p:grpSpPr bwMode="auto">
          <a:xfrm>
            <a:off x="5530850" y="5784850"/>
            <a:ext cx="2536825" cy="244475"/>
            <a:chOff x="3340" y="3580"/>
            <a:chExt cx="1598" cy="154"/>
          </a:xfrm>
        </p:grpSpPr>
        <p:sp>
          <p:nvSpPr>
            <p:cNvPr id="103611" name="Rectangle 187"/>
            <p:cNvSpPr>
              <a:spLocks noChangeArrowheads="1"/>
            </p:cNvSpPr>
            <p:nvPr/>
          </p:nvSpPr>
          <p:spPr bwMode="auto">
            <a:xfrm>
              <a:off x="3340" y="3580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0</a:t>
              </a:r>
              <a:endParaRPr lang="en-US" sz="1600" i="0"/>
            </a:p>
          </p:txBody>
        </p:sp>
        <p:sp>
          <p:nvSpPr>
            <p:cNvPr id="103612" name="Rectangle 188"/>
            <p:cNvSpPr>
              <a:spLocks noChangeArrowheads="1"/>
            </p:cNvSpPr>
            <p:nvPr/>
          </p:nvSpPr>
          <p:spPr bwMode="auto">
            <a:xfrm>
              <a:off x="3668" y="3580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50</a:t>
              </a:r>
              <a:endParaRPr lang="en-US" sz="1600" i="0"/>
            </a:p>
          </p:txBody>
        </p:sp>
        <p:sp>
          <p:nvSpPr>
            <p:cNvPr id="103613" name="Rectangle 189"/>
            <p:cNvSpPr>
              <a:spLocks noChangeArrowheads="1"/>
            </p:cNvSpPr>
            <p:nvPr/>
          </p:nvSpPr>
          <p:spPr bwMode="auto">
            <a:xfrm>
              <a:off x="4004" y="3580"/>
              <a:ext cx="2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100</a:t>
              </a:r>
              <a:endParaRPr lang="en-US" sz="1600" i="0"/>
            </a:p>
          </p:txBody>
        </p:sp>
        <p:sp>
          <p:nvSpPr>
            <p:cNvPr id="103614" name="Rectangle 190"/>
            <p:cNvSpPr>
              <a:spLocks noChangeArrowheads="1"/>
            </p:cNvSpPr>
            <p:nvPr/>
          </p:nvSpPr>
          <p:spPr bwMode="auto">
            <a:xfrm>
              <a:off x="4364" y="3580"/>
              <a:ext cx="2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150</a:t>
              </a:r>
              <a:endParaRPr lang="en-US" sz="1600" i="0"/>
            </a:p>
          </p:txBody>
        </p:sp>
        <p:sp>
          <p:nvSpPr>
            <p:cNvPr id="103615" name="Rectangle 191"/>
            <p:cNvSpPr>
              <a:spLocks noChangeArrowheads="1"/>
            </p:cNvSpPr>
            <p:nvPr/>
          </p:nvSpPr>
          <p:spPr bwMode="auto">
            <a:xfrm>
              <a:off x="4724" y="3580"/>
              <a:ext cx="2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200</a:t>
              </a:r>
              <a:endParaRPr lang="en-US" sz="1600" i="0"/>
            </a:p>
          </p:txBody>
        </p:sp>
      </p:grpSp>
      <p:sp>
        <p:nvSpPr>
          <p:cNvPr id="103617" name="Rectangle 193"/>
          <p:cNvSpPr>
            <a:spLocks noChangeArrowheads="1"/>
          </p:cNvSpPr>
          <p:nvPr/>
        </p:nvSpPr>
        <p:spPr bwMode="auto">
          <a:xfrm>
            <a:off x="6049963" y="1600200"/>
            <a:ext cx="14938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i="0">
                <a:solidFill>
                  <a:srgbClr val="000000"/>
                </a:solidFill>
              </a:rPr>
              <a:t>q</a:t>
            </a:r>
            <a:r>
              <a:rPr lang="en-US" sz="1600" b="0" i="0">
                <a:solidFill>
                  <a:srgbClr val="000000"/>
                </a:solidFill>
                <a:sym typeface="Symbol" charset="2"/>
              </a:rPr>
              <a:t></a:t>
            </a:r>
            <a:r>
              <a:rPr lang="en-US" sz="1600" b="0" i="0" baseline="-25000">
                <a:solidFill>
                  <a:srgbClr val="000000"/>
                </a:solidFill>
              </a:rPr>
              <a:t>ext</a:t>
            </a:r>
            <a:r>
              <a:rPr lang="en-US" sz="1600" b="0" i="0">
                <a:solidFill>
                  <a:srgbClr val="000000"/>
                </a:solidFill>
              </a:rPr>
              <a:t> = 50 kW/m</a:t>
            </a:r>
            <a:r>
              <a:rPr lang="en-US" sz="1600" b="0" i="0" baseline="30000">
                <a:solidFill>
                  <a:srgbClr val="000000"/>
                </a:solidFill>
              </a:rPr>
              <a:t>2</a:t>
            </a:r>
            <a:endParaRPr lang="en-US" sz="1600" i="0"/>
          </a:p>
        </p:txBody>
      </p:sp>
      <p:sp>
        <p:nvSpPr>
          <p:cNvPr id="103619" name="Rectangle 195"/>
          <p:cNvSpPr>
            <a:spLocks noChangeArrowheads="1"/>
          </p:cNvSpPr>
          <p:nvPr/>
        </p:nvSpPr>
        <p:spPr bwMode="auto">
          <a:xfrm rot="16200000">
            <a:off x="4348163" y="3603625"/>
            <a:ext cx="1149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i="0">
                <a:solidFill>
                  <a:srgbClr val="000000"/>
                </a:solidFill>
              </a:rPr>
              <a:t>HRR, kW/m</a:t>
            </a:r>
            <a:r>
              <a:rPr lang="en-US" sz="1600" b="0" i="0" baseline="30000">
                <a:solidFill>
                  <a:srgbClr val="000000"/>
                </a:solidFill>
              </a:rPr>
              <a:t>2</a:t>
            </a:r>
            <a:endParaRPr lang="en-US" sz="1600" i="0"/>
          </a:p>
        </p:txBody>
      </p:sp>
      <p:sp>
        <p:nvSpPr>
          <p:cNvPr id="103620" name="Rectangle 196"/>
          <p:cNvSpPr>
            <a:spLocks noChangeArrowheads="1"/>
          </p:cNvSpPr>
          <p:nvPr/>
        </p:nvSpPr>
        <p:spPr bwMode="auto">
          <a:xfrm rot="5400000">
            <a:off x="7067550" y="3808413"/>
            <a:ext cx="2835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i="0">
                <a:solidFill>
                  <a:srgbClr val="000000"/>
                </a:solidFill>
              </a:rPr>
              <a:t>Global Equivalence Ratio, </a:t>
            </a:r>
            <a:r>
              <a:rPr lang="en-US" sz="1600" b="0" i="0">
                <a:solidFill>
                  <a:srgbClr val="000000"/>
                </a:solidFill>
                <a:sym typeface="Symbol" charset="2"/>
              </a:rPr>
              <a:t>GER</a:t>
            </a:r>
            <a:endParaRPr lang="en-US" sz="1600" i="0"/>
          </a:p>
        </p:txBody>
      </p:sp>
      <p:sp>
        <p:nvSpPr>
          <p:cNvPr id="103621" name="Rectangle 197"/>
          <p:cNvSpPr>
            <a:spLocks noChangeArrowheads="1"/>
          </p:cNvSpPr>
          <p:nvPr/>
        </p:nvSpPr>
        <p:spPr bwMode="auto">
          <a:xfrm>
            <a:off x="5715000" y="6156325"/>
            <a:ext cx="2111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i="0">
                <a:solidFill>
                  <a:srgbClr val="000000"/>
                </a:solidFill>
              </a:rPr>
              <a:t>Elapsed Time, seconds</a:t>
            </a:r>
            <a:endParaRPr lang="en-US" sz="1600" i="0"/>
          </a:p>
        </p:txBody>
      </p:sp>
      <p:sp>
        <p:nvSpPr>
          <p:cNvPr id="103887" name="Rectangle 463"/>
          <p:cNvSpPr>
            <a:spLocks noChangeArrowheads="1"/>
          </p:cNvSpPr>
          <p:nvPr/>
        </p:nvSpPr>
        <p:spPr bwMode="auto">
          <a:xfrm rot="5400000">
            <a:off x="2860675" y="3616325"/>
            <a:ext cx="2447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i="0">
                <a:solidFill>
                  <a:srgbClr val="000000"/>
                </a:solidFill>
              </a:rPr>
              <a:t>Local Equivalence Ratio, </a:t>
            </a:r>
            <a:r>
              <a:rPr lang="en-US" sz="1600" b="0" i="0">
                <a:solidFill>
                  <a:srgbClr val="000000"/>
                </a:solidFill>
                <a:sym typeface="Symbol" charset="2"/>
              </a:rPr>
              <a:t></a:t>
            </a:r>
            <a:endParaRPr lang="en-US" sz="1600" i="0"/>
          </a:p>
        </p:txBody>
      </p:sp>
      <p:sp>
        <p:nvSpPr>
          <p:cNvPr id="103890" name="Line 466"/>
          <p:cNvSpPr>
            <a:spLocks noChangeShapeType="1"/>
          </p:cNvSpPr>
          <p:nvPr/>
        </p:nvSpPr>
        <p:spPr bwMode="auto">
          <a:xfrm flipH="1">
            <a:off x="5791200" y="283845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91" name="Line 467"/>
          <p:cNvSpPr>
            <a:spLocks noChangeShapeType="1"/>
          </p:cNvSpPr>
          <p:nvPr/>
        </p:nvSpPr>
        <p:spPr bwMode="auto">
          <a:xfrm>
            <a:off x="7029450" y="45847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94" name="Freeform 470"/>
          <p:cNvSpPr>
            <a:spLocks/>
          </p:cNvSpPr>
          <p:nvPr/>
        </p:nvSpPr>
        <p:spPr bwMode="auto">
          <a:xfrm>
            <a:off x="1206500" y="4438650"/>
            <a:ext cx="2286000" cy="1231900"/>
          </a:xfrm>
          <a:custGeom>
            <a:avLst/>
            <a:gdLst/>
            <a:ahLst/>
            <a:cxnLst>
              <a:cxn ang="0">
                <a:pos x="40" y="776"/>
              </a:cxn>
              <a:cxn ang="0">
                <a:pos x="88" y="776"/>
              </a:cxn>
              <a:cxn ang="0">
                <a:pos x="136" y="776"/>
              </a:cxn>
              <a:cxn ang="0">
                <a:pos x="176" y="768"/>
              </a:cxn>
              <a:cxn ang="0">
                <a:pos x="224" y="768"/>
              </a:cxn>
              <a:cxn ang="0">
                <a:pos x="264" y="760"/>
              </a:cxn>
              <a:cxn ang="0">
                <a:pos x="304" y="752"/>
              </a:cxn>
              <a:cxn ang="0">
                <a:pos x="344" y="744"/>
              </a:cxn>
              <a:cxn ang="0">
                <a:pos x="392" y="728"/>
              </a:cxn>
              <a:cxn ang="0">
                <a:pos x="424" y="712"/>
              </a:cxn>
              <a:cxn ang="0">
                <a:pos x="456" y="696"/>
              </a:cxn>
              <a:cxn ang="0">
                <a:pos x="488" y="680"/>
              </a:cxn>
              <a:cxn ang="0">
                <a:pos x="528" y="640"/>
              </a:cxn>
              <a:cxn ang="0">
                <a:pos x="552" y="616"/>
              </a:cxn>
              <a:cxn ang="0">
                <a:pos x="568" y="584"/>
              </a:cxn>
              <a:cxn ang="0">
                <a:pos x="584" y="552"/>
              </a:cxn>
              <a:cxn ang="0">
                <a:pos x="608" y="512"/>
              </a:cxn>
              <a:cxn ang="0">
                <a:pos x="616" y="472"/>
              </a:cxn>
              <a:cxn ang="0">
                <a:pos x="632" y="440"/>
              </a:cxn>
              <a:cxn ang="0">
                <a:pos x="648" y="400"/>
              </a:cxn>
              <a:cxn ang="0">
                <a:pos x="664" y="352"/>
              </a:cxn>
              <a:cxn ang="0">
                <a:pos x="680" y="312"/>
              </a:cxn>
              <a:cxn ang="0">
                <a:pos x="688" y="264"/>
              </a:cxn>
              <a:cxn ang="0">
                <a:pos x="704" y="224"/>
              </a:cxn>
              <a:cxn ang="0">
                <a:pos x="720" y="176"/>
              </a:cxn>
              <a:cxn ang="0">
                <a:pos x="736" y="128"/>
              </a:cxn>
              <a:cxn ang="0">
                <a:pos x="752" y="88"/>
              </a:cxn>
              <a:cxn ang="0">
                <a:pos x="776" y="40"/>
              </a:cxn>
              <a:cxn ang="0">
                <a:pos x="808" y="8"/>
              </a:cxn>
              <a:cxn ang="0">
                <a:pos x="840" y="16"/>
              </a:cxn>
              <a:cxn ang="0">
                <a:pos x="856" y="56"/>
              </a:cxn>
              <a:cxn ang="0">
                <a:pos x="872" y="88"/>
              </a:cxn>
              <a:cxn ang="0">
                <a:pos x="888" y="120"/>
              </a:cxn>
              <a:cxn ang="0">
                <a:pos x="896" y="168"/>
              </a:cxn>
              <a:cxn ang="0">
                <a:pos x="912" y="208"/>
              </a:cxn>
              <a:cxn ang="0">
                <a:pos x="928" y="248"/>
              </a:cxn>
              <a:cxn ang="0">
                <a:pos x="936" y="288"/>
              </a:cxn>
              <a:cxn ang="0">
                <a:pos x="952" y="336"/>
              </a:cxn>
              <a:cxn ang="0">
                <a:pos x="960" y="384"/>
              </a:cxn>
              <a:cxn ang="0">
                <a:pos x="976" y="416"/>
              </a:cxn>
              <a:cxn ang="0">
                <a:pos x="992" y="456"/>
              </a:cxn>
              <a:cxn ang="0">
                <a:pos x="1000" y="496"/>
              </a:cxn>
              <a:cxn ang="0">
                <a:pos x="1016" y="528"/>
              </a:cxn>
              <a:cxn ang="0">
                <a:pos x="1032" y="560"/>
              </a:cxn>
              <a:cxn ang="0">
                <a:pos x="1048" y="600"/>
              </a:cxn>
              <a:cxn ang="0">
                <a:pos x="1064" y="632"/>
              </a:cxn>
              <a:cxn ang="0">
                <a:pos x="1088" y="664"/>
              </a:cxn>
              <a:cxn ang="0">
                <a:pos x="1112" y="688"/>
              </a:cxn>
              <a:cxn ang="0">
                <a:pos x="1136" y="712"/>
              </a:cxn>
              <a:cxn ang="0">
                <a:pos x="1160" y="736"/>
              </a:cxn>
              <a:cxn ang="0">
                <a:pos x="1192" y="752"/>
              </a:cxn>
              <a:cxn ang="0">
                <a:pos x="1240" y="760"/>
              </a:cxn>
              <a:cxn ang="0">
                <a:pos x="1280" y="768"/>
              </a:cxn>
              <a:cxn ang="0">
                <a:pos x="1328" y="776"/>
              </a:cxn>
              <a:cxn ang="0">
                <a:pos x="1376" y="776"/>
              </a:cxn>
              <a:cxn ang="0">
                <a:pos x="1424" y="776"/>
              </a:cxn>
            </a:cxnLst>
            <a:rect l="0" t="0" r="r" b="b"/>
            <a:pathLst>
              <a:path w="1440" h="776">
                <a:moveTo>
                  <a:pt x="0" y="776"/>
                </a:moveTo>
                <a:lnTo>
                  <a:pt x="8" y="776"/>
                </a:lnTo>
                <a:lnTo>
                  <a:pt x="16" y="776"/>
                </a:lnTo>
                <a:lnTo>
                  <a:pt x="24" y="776"/>
                </a:lnTo>
                <a:lnTo>
                  <a:pt x="32" y="776"/>
                </a:lnTo>
                <a:lnTo>
                  <a:pt x="40" y="776"/>
                </a:lnTo>
                <a:lnTo>
                  <a:pt x="48" y="776"/>
                </a:lnTo>
                <a:lnTo>
                  <a:pt x="56" y="776"/>
                </a:lnTo>
                <a:lnTo>
                  <a:pt x="64" y="776"/>
                </a:lnTo>
                <a:lnTo>
                  <a:pt x="72" y="776"/>
                </a:lnTo>
                <a:lnTo>
                  <a:pt x="80" y="776"/>
                </a:lnTo>
                <a:lnTo>
                  <a:pt x="88" y="776"/>
                </a:lnTo>
                <a:lnTo>
                  <a:pt x="96" y="776"/>
                </a:lnTo>
                <a:lnTo>
                  <a:pt x="104" y="776"/>
                </a:lnTo>
                <a:lnTo>
                  <a:pt x="112" y="776"/>
                </a:lnTo>
                <a:lnTo>
                  <a:pt x="120" y="776"/>
                </a:lnTo>
                <a:lnTo>
                  <a:pt x="128" y="776"/>
                </a:lnTo>
                <a:lnTo>
                  <a:pt x="136" y="776"/>
                </a:lnTo>
                <a:lnTo>
                  <a:pt x="136" y="768"/>
                </a:lnTo>
                <a:lnTo>
                  <a:pt x="144" y="768"/>
                </a:lnTo>
                <a:lnTo>
                  <a:pt x="152" y="768"/>
                </a:lnTo>
                <a:lnTo>
                  <a:pt x="160" y="768"/>
                </a:lnTo>
                <a:lnTo>
                  <a:pt x="168" y="768"/>
                </a:lnTo>
                <a:lnTo>
                  <a:pt x="176" y="768"/>
                </a:lnTo>
                <a:lnTo>
                  <a:pt x="184" y="768"/>
                </a:lnTo>
                <a:lnTo>
                  <a:pt x="192" y="768"/>
                </a:lnTo>
                <a:lnTo>
                  <a:pt x="200" y="768"/>
                </a:lnTo>
                <a:lnTo>
                  <a:pt x="208" y="768"/>
                </a:lnTo>
                <a:lnTo>
                  <a:pt x="216" y="768"/>
                </a:lnTo>
                <a:lnTo>
                  <a:pt x="224" y="768"/>
                </a:lnTo>
                <a:lnTo>
                  <a:pt x="232" y="768"/>
                </a:lnTo>
                <a:lnTo>
                  <a:pt x="240" y="768"/>
                </a:lnTo>
                <a:lnTo>
                  <a:pt x="248" y="768"/>
                </a:lnTo>
                <a:lnTo>
                  <a:pt x="248" y="760"/>
                </a:lnTo>
                <a:lnTo>
                  <a:pt x="256" y="760"/>
                </a:lnTo>
                <a:lnTo>
                  <a:pt x="264" y="760"/>
                </a:lnTo>
                <a:lnTo>
                  <a:pt x="272" y="760"/>
                </a:lnTo>
                <a:lnTo>
                  <a:pt x="280" y="760"/>
                </a:lnTo>
                <a:lnTo>
                  <a:pt x="288" y="760"/>
                </a:lnTo>
                <a:lnTo>
                  <a:pt x="296" y="760"/>
                </a:lnTo>
                <a:lnTo>
                  <a:pt x="296" y="752"/>
                </a:lnTo>
                <a:lnTo>
                  <a:pt x="304" y="752"/>
                </a:lnTo>
                <a:lnTo>
                  <a:pt x="312" y="752"/>
                </a:lnTo>
                <a:lnTo>
                  <a:pt x="320" y="752"/>
                </a:lnTo>
                <a:lnTo>
                  <a:pt x="328" y="752"/>
                </a:lnTo>
                <a:lnTo>
                  <a:pt x="328" y="744"/>
                </a:lnTo>
                <a:lnTo>
                  <a:pt x="336" y="744"/>
                </a:lnTo>
                <a:lnTo>
                  <a:pt x="344" y="744"/>
                </a:lnTo>
                <a:lnTo>
                  <a:pt x="352" y="744"/>
                </a:lnTo>
                <a:lnTo>
                  <a:pt x="360" y="736"/>
                </a:lnTo>
                <a:lnTo>
                  <a:pt x="368" y="736"/>
                </a:lnTo>
                <a:lnTo>
                  <a:pt x="376" y="736"/>
                </a:lnTo>
                <a:lnTo>
                  <a:pt x="384" y="728"/>
                </a:lnTo>
                <a:lnTo>
                  <a:pt x="392" y="728"/>
                </a:lnTo>
                <a:lnTo>
                  <a:pt x="400" y="728"/>
                </a:lnTo>
                <a:lnTo>
                  <a:pt x="400" y="720"/>
                </a:lnTo>
                <a:lnTo>
                  <a:pt x="408" y="720"/>
                </a:lnTo>
                <a:lnTo>
                  <a:pt x="416" y="720"/>
                </a:lnTo>
                <a:lnTo>
                  <a:pt x="416" y="712"/>
                </a:lnTo>
                <a:lnTo>
                  <a:pt x="424" y="712"/>
                </a:lnTo>
                <a:lnTo>
                  <a:pt x="432" y="712"/>
                </a:lnTo>
                <a:lnTo>
                  <a:pt x="432" y="704"/>
                </a:lnTo>
                <a:lnTo>
                  <a:pt x="440" y="704"/>
                </a:lnTo>
                <a:lnTo>
                  <a:pt x="448" y="704"/>
                </a:lnTo>
                <a:lnTo>
                  <a:pt x="448" y="696"/>
                </a:lnTo>
                <a:lnTo>
                  <a:pt x="456" y="696"/>
                </a:lnTo>
                <a:lnTo>
                  <a:pt x="464" y="696"/>
                </a:lnTo>
                <a:lnTo>
                  <a:pt x="464" y="688"/>
                </a:lnTo>
                <a:lnTo>
                  <a:pt x="472" y="688"/>
                </a:lnTo>
                <a:lnTo>
                  <a:pt x="480" y="688"/>
                </a:lnTo>
                <a:lnTo>
                  <a:pt x="480" y="680"/>
                </a:lnTo>
                <a:lnTo>
                  <a:pt x="488" y="680"/>
                </a:lnTo>
                <a:lnTo>
                  <a:pt x="488" y="672"/>
                </a:lnTo>
                <a:lnTo>
                  <a:pt x="496" y="672"/>
                </a:lnTo>
                <a:lnTo>
                  <a:pt x="504" y="664"/>
                </a:lnTo>
                <a:lnTo>
                  <a:pt x="512" y="656"/>
                </a:lnTo>
                <a:lnTo>
                  <a:pt x="520" y="648"/>
                </a:lnTo>
                <a:lnTo>
                  <a:pt x="528" y="640"/>
                </a:lnTo>
                <a:lnTo>
                  <a:pt x="528" y="632"/>
                </a:lnTo>
                <a:lnTo>
                  <a:pt x="536" y="632"/>
                </a:lnTo>
                <a:lnTo>
                  <a:pt x="536" y="624"/>
                </a:lnTo>
                <a:lnTo>
                  <a:pt x="544" y="624"/>
                </a:lnTo>
                <a:lnTo>
                  <a:pt x="544" y="616"/>
                </a:lnTo>
                <a:lnTo>
                  <a:pt x="552" y="616"/>
                </a:lnTo>
                <a:lnTo>
                  <a:pt x="552" y="608"/>
                </a:lnTo>
                <a:lnTo>
                  <a:pt x="552" y="600"/>
                </a:lnTo>
                <a:lnTo>
                  <a:pt x="560" y="600"/>
                </a:lnTo>
                <a:lnTo>
                  <a:pt x="560" y="592"/>
                </a:lnTo>
                <a:lnTo>
                  <a:pt x="568" y="592"/>
                </a:lnTo>
                <a:lnTo>
                  <a:pt x="568" y="584"/>
                </a:lnTo>
                <a:lnTo>
                  <a:pt x="568" y="576"/>
                </a:lnTo>
                <a:lnTo>
                  <a:pt x="576" y="576"/>
                </a:lnTo>
                <a:lnTo>
                  <a:pt x="576" y="568"/>
                </a:lnTo>
                <a:lnTo>
                  <a:pt x="576" y="560"/>
                </a:lnTo>
                <a:lnTo>
                  <a:pt x="584" y="560"/>
                </a:lnTo>
                <a:lnTo>
                  <a:pt x="584" y="552"/>
                </a:lnTo>
                <a:lnTo>
                  <a:pt x="592" y="544"/>
                </a:lnTo>
                <a:lnTo>
                  <a:pt x="592" y="536"/>
                </a:lnTo>
                <a:lnTo>
                  <a:pt x="592" y="528"/>
                </a:lnTo>
                <a:lnTo>
                  <a:pt x="600" y="528"/>
                </a:lnTo>
                <a:lnTo>
                  <a:pt x="600" y="520"/>
                </a:lnTo>
                <a:lnTo>
                  <a:pt x="608" y="512"/>
                </a:lnTo>
                <a:lnTo>
                  <a:pt x="608" y="504"/>
                </a:lnTo>
                <a:lnTo>
                  <a:pt x="608" y="496"/>
                </a:lnTo>
                <a:lnTo>
                  <a:pt x="616" y="496"/>
                </a:lnTo>
                <a:lnTo>
                  <a:pt x="616" y="488"/>
                </a:lnTo>
                <a:lnTo>
                  <a:pt x="616" y="480"/>
                </a:lnTo>
                <a:lnTo>
                  <a:pt x="616" y="472"/>
                </a:lnTo>
                <a:lnTo>
                  <a:pt x="624" y="472"/>
                </a:lnTo>
                <a:lnTo>
                  <a:pt x="624" y="464"/>
                </a:lnTo>
                <a:lnTo>
                  <a:pt x="624" y="456"/>
                </a:lnTo>
                <a:lnTo>
                  <a:pt x="632" y="456"/>
                </a:lnTo>
                <a:lnTo>
                  <a:pt x="632" y="448"/>
                </a:lnTo>
                <a:lnTo>
                  <a:pt x="632" y="440"/>
                </a:lnTo>
                <a:lnTo>
                  <a:pt x="632" y="432"/>
                </a:lnTo>
                <a:lnTo>
                  <a:pt x="640" y="432"/>
                </a:lnTo>
                <a:lnTo>
                  <a:pt x="640" y="424"/>
                </a:lnTo>
                <a:lnTo>
                  <a:pt x="640" y="416"/>
                </a:lnTo>
                <a:lnTo>
                  <a:pt x="648" y="408"/>
                </a:lnTo>
                <a:lnTo>
                  <a:pt x="648" y="400"/>
                </a:lnTo>
                <a:lnTo>
                  <a:pt x="648" y="392"/>
                </a:lnTo>
                <a:lnTo>
                  <a:pt x="656" y="384"/>
                </a:lnTo>
                <a:lnTo>
                  <a:pt x="656" y="376"/>
                </a:lnTo>
                <a:lnTo>
                  <a:pt x="656" y="368"/>
                </a:lnTo>
                <a:lnTo>
                  <a:pt x="664" y="360"/>
                </a:lnTo>
                <a:lnTo>
                  <a:pt x="664" y="352"/>
                </a:lnTo>
                <a:lnTo>
                  <a:pt x="664" y="344"/>
                </a:lnTo>
                <a:lnTo>
                  <a:pt x="672" y="336"/>
                </a:lnTo>
                <a:lnTo>
                  <a:pt x="672" y="328"/>
                </a:lnTo>
                <a:lnTo>
                  <a:pt x="672" y="320"/>
                </a:lnTo>
                <a:lnTo>
                  <a:pt x="672" y="312"/>
                </a:lnTo>
                <a:lnTo>
                  <a:pt x="680" y="312"/>
                </a:lnTo>
                <a:lnTo>
                  <a:pt x="680" y="304"/>
                </a:lnTo>
                <a:lnTo>
                  <a:pt x="680" y="296"/>
                </a:lnTo>
                <a:lnTo>
                  <a:pt x="688" y="288"/>
                </a:lnTo>
                <a:lnTo>
                  <a:pt x="688" y="280"/>
                </a:lnTo>
                <a:lnTo>
                  <a:pt x="688" y="272"/>
                </a:lnTo>
                <a:lnTo>
                  <a:pt x="688" y="264"/>
                </a:lnTo>
                <a:lnTo>
                  <a:pt x="696" y="264"/>
                </a:lnTo>
                <a:lnTo>
                  <a:pt x="696" y="256"/>
                </a:lnTo>
                <a:lnTo>
                  <a:pt x="696" y="248"/>
                </a:lnTo>
                <a:lnTo>
                  <a:pt x="696" y="240"/>
                </a:lnTo>
                <a:lnTo>
                  <a:pt x="704" y="232"/>
                </a:lnTo>
                <a:lnTo>
                  <a:pt x="704" y="224"/>
                </a:lnTo>
                <a:lnTo>
                  <a:pt x="704" y="216"/>
                </a:lnTo>
                <a:lnTo>
                  <a:pt x="712" y="208"/>
                </a:lnTo>
                <a:lnTo>
                  <a:pt x="712" y="200"/>
                </a:lnTo>
                <a:lnTo>
                  <a:pt x="712" y="192"/>
                </a:lnTo>
                <a:lnTo>
                  <a:pt x="720" y="184"/>
                </a:lnTo>
                <a:lnTo>
                  <a:pt x="720" y="176"/>
                </a:lnTo>
                <a:lnTo>
                  <a:pt x="720" y="168"/>
                </a:lnTo>
                <a:lnTo>
                  <a:pt x="728" y="160"/>
                </a:lnTo>
                <a:lnTo>
                  <a:pt x="728" y="152"/>
                </a:lnTo>
                <a:lnTo>
                  <a:pt x="728" y="144"/>
                </a:lnTo>
                <a:lnTo>
                  <a:pt x="736" y="136"/>
                </a:lnTo>
                <a:lnTo>
                  <a:pt x="736" y="128"/>
                </a:lnTo>
                <a:lnTo>
                  <a:pt x="736" y="120"/>
                </a:lnTo>
                <a:lnTo>
                  <a:pt x="744" y="112"/>
                </a:lnTo>
                <a:lnTo>
                  <a:pt x="744" y="104"/>
                </a:lnTo>
                <a:lnTo>
                  <a:pt x="744" y="96"/>
                </a:lnTo>
                <a:lnTo>
                  <a:pt x="752" y="96"/>
                </a:lnTo>
                <a:lnTo>
                  <a:pt x="752" y="88"/>
                </a:lnTo>
                <a:lnTo>
                  <a:pt x="752" y="80"/>
                </a:lnTo>
                <a:lnTo>
                  <a:pt x="760" y="72"/>
                </a:lnTo>
                <a:lnTo>
                  <a:pt x="760" y="64"/>
                </a:lnTo>
                <a:lnTo>
                  <a:pt x="768" y="56"/>
                </a:lnTo>
                <a:lnTo>
                  <a:pt x="768" y="48"/>
                </a:lnTo>
                <a:lnTo>
                  <a:pt x="776" y="40"/>
                </a:lnTo>
                <a:lnTo>
                  <a:pt x="776" y="32"/>
                </a:lnTo>
                <a:lnTo>
                  <a:pt x="784" y="24"/>
                </a:lnTo>
                <a:lnTo>
                  <a:pt x="792" y="16"/>
                </a:lnTo>
                <a:lnTo>
                  <a:pt x="792" y="8"/>
                </a:lnTo>
                <a:lnTo>
                  <a:pt x="800" y="8"/>
                </a:lnTo>
                <a:lnTo>
                  <a:pt x="808" y="8"/>
                </a:lnTo>
                <a:lnTo>
                  <a:pt x="816" y="0"/>
                </a:lnTo>
                <a:lnTo>
                  <a:pt x="816" y="8"/>
                </a:lnTo>
                <a:lnTo>
                  <a:pt x="824" y="8"/>
                </a:lnTo>
                <a:lnTo>
                  <a:pt x="832" y="8"/>
                </a:lnTo>
                <a:lnTo>
                  <a:pt x="832" y="16"/>
                </a:lnTo>
                <a:lnTo>
                  <a:pt x="840" y="16"/>
                </a:lnTo>
                <a:lnTo>
                  <a:pt x="840" y="24"/>
                </a:lnTo>
                <a:lnTo>
                  <a:pt x="848" y="32"/>
                </a:lnTo>
                <a:lnTo>
                  <a:pt x="848" y="40"/>
                </a:lnTo>
                <a:lnTo>
                  <a:pt x="856" y="40"/>
                </a:lnTo>
                <a:lnTo>
                  <a:pt x="856" y="48"/>
                </a:lnTo>
                <a:lnTo>
                  <a:pt x="856" y="56"/>
                </a:lnTo>
                <a:lnTo>
                  <a:pt x="864" y="56"/>
                </a:lnTo>
                <a:lnTo>
                  <a:pt x="864" y="64"/>
                </a:lnTo>
                <a:lnTo>
                  <a:pt x="864" y="72"/>
                </a:lnTo>
                <a:lnTo>
                  <a:pt x="872" y="72"/>
                </a:lnTo>
                <a:lnTo>
                  <a:pt x="872" y="80"/>
                </a:lnTo>
                <a:lnTo>
                  <a:pt x="872" y="88"/>
                </a:lnTo>
                <a:lnTo>
                  <a:pt x="872" y="96"/>
                </a:lnTo>
                <a:lnTo>
                  <a:pt x="880" y="96"/>
                </a:lnTo>
                <a:lnTo>
                  <a:pt x="880" y="104"/>
                </a:lnTo>
                <a:lnTo>
                  <a:pt x="880" y="112"/>
                </a:lnTo>
                <a:lnTo>
                  <a:pt x="880" y="120"/>
                </a:lnTo>
                <a:lnTo>
                  <a:pt x="888" y="120"/>
                </a:lnTo>
                <a:lnTo>
                  <a:pt x="888" y="128"/>
                </a:lnTo>
                <a:lnTo>
                  <a:pt x="888" y="136"/>
                </a:lnTo>
                <a:lnTo>
                  <a:pt x="896" y="144"/>
                </a:lnTo>
                <a:lnTo>
                  <a:pt x="896" y="152"/>
                </a:lnTo>
                <a:lnTo>
                  <a:pt x="896" y="160"/>
                </a:lnTo>
                <a:lnTo>
                  <a:pt x="896" y="168"/>
                </a:lnTo>
                <a:lnTo>
                  <a:pt x="904" y="168"/>
                </a:lnTo>
                <a:lnTo>
                  <a:pt x="904" y="176"/>
                </a:lnTo>
                <a:lnTo>
                  <a:pt x="904" y="184"/>
                </a:lnTo>
                <a:lnTo>
                  <a:pt x="912" y="192"/>
                </a:lnTo>
                <a:lnTo>
                  <a:pt x="912" y="200"/>
                </a:lnTo>
                <a:lnTo>
                  <a:pt x="912" y="208"/>
                </a:lnTo>
                <a:lnTo>
                  <a:pt x="912" y="216"/>
                </a:lnTo>
                <a:lnTo>
                  <a:pt x="920" y="224"/>
                </a:lnTo>
                <a:lnTo>
                  <a:pt x="920" y="232"/>
                </a:lnTo>
                <a:lnTo>
                  <a:pt x="920" y="240"/>
                </a:lnTo>
                <a:lnTo>
                  <a:pt x="920" y="248"/>
                </a:lnTo>
                <a:lnTo>
                  <a:pt x="928" y="248"/>
                </a:lnTo>
                <a:lnTo>
                  <a:pt x="928" y="256"/>
                </a:lnTo>
                <a:lnTo>
                  <a:pt x="928" y="264"/>
                </a:lnTo>
                <a:lnTo>
                  <a:pt x="928" y="272"/>
                </a:lnTo>
                <a:lnTo>
                  <a:pt x="936" y="272"/>
                </a:lnTo>
                <a:lnTo>
                  <a:pt x="936" y="280"/>
                </a:lnTo>
                <a:lnTo>
                  <a:pt x="936" y="288"/>
                </a:lnTo>
                <a:lnTo>
                  <a:pt x="936" y="296"/>
                </a:lnTo>
                <a:lnTo>
                  <a:pt x="944" y="304"/>
                </a:lnTo>
                <a:lnTo>
                  <a:pt x="944" y="312"/>
                </a:lnTo>
                <a:lnTo>
                  <a:pt x="944" y="320"/>
                </a:lnTo>
                <a:lnTo>
                  <a:pt x="952" y="328"/>
                </a:lnTo>
                <a:lnTo>
                  <a:pt x="952" y="336"/>
                </a:lnTo>
                <a:lnTo>
                  <a:pt x="952" y="344"/>
                </a:lnTo>
                <a:lnTo>
                  <a:pt x="952" y="352"/>
                </a:lnTo>
                <a:lnTo>
                  <a:pt x="960" y="360"/>
                </a:lnTo>
                <a:lnTo>
                  <a:pt x="960" y="368"/>
                </a:lnTo>
                <a:lnTo>
                  <a:pt x="960" y="376"/>
                </a:lnTo>
                <a:lnTo>
                  <a:pt x="960" y="384"/>
                </a:lnTo>
                <a:lnTo>
                  <a:pt x="968" y="384"/>
                </a:lnTo>
                <a:lnTo>
                  <a:pt x="968" y="392"/>
                </a:lnTo>
                <a:lnTo>
                  <a:pt x="968" y="400"/>
                </a:lnTo>
                <a:lnTo>
                  <a:pt x="968" y="408"/>
                </a:lnTo>
                <a:lnTo>
                  <a:pt x="976" y="408"/>
                </a:lnTo>
                <a:lnTo>
                  <a:pt x="976" y="416"/>
                </a:lnTo>
                <a:lnTo>
                  <a:pt x="976" y="424"/>
                </a:lnTo>
                <a:lnTo>
                  <a:pt x="976" y="432"/>
                </a:lnTo>
                <a:lnTo>
                  <a:pt x="984" y="440"/>
                </a:lnTo>
                <a:lnTo>
                  <a:pt x="984" y="448"/>
                </a:lnTo>
                <a:lnTo>
                  <a:pt x="984" y="456"/>
                </a:lnTo>
                <a:lnTo>
                  <a:pt x="992" y="456"/>
                </a:lnTo>
                <a:lnTo>
                  <a:pt x="992" y="464"/>
                </a:lnTo>
                <a:lnTo>
                  <a:pt x="992" y="472"/>
                </a:lnTo>
                <a:lnTo>
                  <a:pt x="992" y="480"/>
                </a:lnTo>
                <a:lnTo>
                  <a:pt x="1000" y="480"/>
                </a:lnTo>
                <a:lnTo>
                  <a:pt x="1000" y="488"/>
                </a:lnTo>
                <a:lnTo>
                  <a:pt x="1000" y="496"/>
                </a:lnTo>
                <a:lnTo>
                  <a:pt x="1000" y="504"/>
                </a:lnTo>
                <a:lnTo>
                  <a:pt x="1008" y="504"/>
                </a:lnTo>
                <a:lnTo>
                  <a:pt x="1008" y="512"/>
                </a:lnTo>
                <a:lnTo>
                  <a:pt x="1008" y="520"/>
                </a:lnTo>
                <a:lnTo>
                  <a:pt x="1016" y="520"/>
                </a:lnTo>
                <a:lnTo>
                  <a:pt x="1016" y="528"/>
                </a:lnTo>
                <a:lnTo>
                  <a:pt x="1016" y="536"/>
                </a:lnTo>
                <a:lnTo>
                  <a:pt x="1016" y="544"/>
                </a:lnTo>
                <a:lnTo>
                  <a:pt x="1024" y="544"/>
                </a:lnTo>
                <a:lnTo>
                  <a:pt x="1024" y="552"/>
                </a:lnTo>
                <a:lnTo>
                  <a:pt x="1024" y="560"/>
                </a:lnTo>
                <a:lnTo>
                  <a:pt x="1032" y="560"/>
                </a:lnTo>
                <a:lnTo>
                  <a:pt x="1032" y="568"/>
                </a:lnTo>
                <a:lnTo>
                  <a:pt x="1032" y="576"/>
                </a:lnTo>
                <a:lnTo>
                  <a:pt x="1040" y="576"/>
                </a:lnTo>
                <a:lnTo>
                  <a:pt x="1040" y="584"/>
                </a:lnTo>
                <a:lnTo>
                  <a:pt x="1040" y="592"/>
                </a:lnTo>
                <a:lnTo>
                  <a:pt x="1048" y="600"/>
                </a:lnTo>
                <a:lnTo>
                  <a:pt x="1048" y="608"/>
                </a:lnTo>
                <a:lnTo>
                  <a:pt x="1056" y="608"/>
                </a:lnTo>
                <a:lnTo>
                  <a:pt x="1056" y="616"/>
                </a:lnTo>
                <a:lnTo>
                  <a:pt x="1056" y="624"/>
                </a:lnTo>
                <a:lnTo>
                  <a:pt x="1064" y="624"/>
                </a:lnTo>
                <a:lnTo>
                  <a:pt x="1064" y="632"/>
                </a:lnTo>
                <a:lnTo>
                  <a:pt x="1064" y="640"/>
                </a:lnTo>
                <a:lnTo>
                  <a:pt x="1072" y="640"/>
                </a:lnTo>
                <a:lnTo>
                  <a:pt x="1072" y="648"/>
                </a:lnTo>
                <a:lnTo>
                  <a:pt x="1080" y="648"/>
                </a:lnTo>
                <a:lnTo>
                  <a:pt x="1080" y="656"/>
                </a:lnTo>
                <a:lnTo>
                  <a:pt x="1088" y="664"/>
                </a:lnTo>
                <a:lnTo>
                  <a:pt x="1088" y="672"/>
                </a:lnTo>
                <a:lnTo>
                  <a:pt x="1096" y="672"/>
                </a:lnTo>
                <a:lnTo>
                  <a:pt x="1096" y="680"/>
                </a:lnTo>
                <a:lnTo>
                  <a:pt x="1104" y="680"/>
                </a:lnTo>
                <a:lnTo>
                  <a:pt x="1104" y="688"/>
                </a:lnTo>
                <a:lnTo>
                  <a:pt x="1112" y="688"/>
                </a:lnTo>
                <a:lnTo>
                  <a:pt x="1112" y="696"/>
                </a:lnTo>
                <a:lnTo>
                  <a:pt x="1120" y="696"/>
                </a:lnTo>
                <a:lnTo>
                  <a:pt x="1120" y="704"/>
                </a:lnTo>
                <a:lnTo>
                  <a:pt x="1128" y="704"/>
                </a:lnTo>
                <a:lnTo>
                  <a:pt x="1128" y="712"/>
                </a:lnTo>
                <a:lnTo>
                  <a:pt x="1136" y="712"/>
                </a:lnTo>
                <a:lnTo>
                  <a:pt x="1136" y="720"/>
                </a:lnTo>
                <a:lnTo>
                  <a:pt x="1144" y="720"/>
                </a:lnTo>
                <a:lnTo>
                  <a:pt x="1144" y="728"/>
                </a:lnTo>
                <a:lnTo>
                  <a:pt x="1152" y="728"/>
                </a:lnTo>
                <a:lnTo>
                  <a:pt x="1160" y="728"/>
                </a:lnTo>
                <a:lnTo>
                  <a:pt x="1160" y="736"/>
                </a:lnTo>
                <a:lnTo>
                  <a:pt x="1168" y="736"/>
                </a:lnTo>
                <a:lnTo>
                  <a:pt x="1176" y="736"/>
                </a:lnTo>
                <a:lnTo>
                  <a:pt x="1176" y="744"/>
                </a:lnTo>
                <a:lnTo>
                  <a:pt x="1184" y="744"/>
                </a:lnTo>
                <a:lnTo>
                  <a:pt x="1192" y="744"/>
                </a:lnTo>
                <a:lnTo>
                  <a:pt x="1192" y="752"/>
                </a:lnTo>
                <a:lnTo>
                  <a:pt x="1200" y="752"/>
                </a:lnTo>
                <a:lnTo>
                  <a:pt x="1208" y="752"/>
                </a:lnTo>
                <a:lnTo>
                  <a:pt x="1216" y="760"/>
                </a:lnTo>
                <a:lnTo>
                  <a:pt x="1224" y="760"/>
                </a:lnTo>
                <a:lnTo>
                  <a:pt x="1232" y="760"/>
                </a:lnTo>
                <a:lnTo>
                  <a:pt x="1240" y="760"/>
                </a:lnTo>
                <a:lnTo>
                  <a:pt x="1240" y="768"/>
                </a:lnTo>
                <a:lnTo>
                  <a:pt x="1248" y="768"/>
                </a:lnTo>
                <a:lnTo>
                  <a:pt x="1256" y="768"/>
                </a:lnTo>
                <a:lnTo>
                  <a:pt x="1264" y="768"/>
                </a:lnTo>
                <a:lnTo>
                  <a:pt x="1272" y="768"/>
                </a:lnTo>
                <a:lnTo>
                  <a:pt x="1280" y="768"/>
                </a:lnTo>
                <a:lnTo>
                  <a:pt x="1288" y="768"/>
                </a:lnTo>
                <a:lnTo>
                  <a:pt x="1296" y="776"/>
                </a:lnTo>
                <a:lnTo>
                  <a:pt x="1304" y="776"/>
                </a:lnTo>
                <a:lnTo>
                  <a:pt x="1312" y="776"/>
                </a:lnTo>
                <a:lnTo>
                  <a:pt x="1320" y="776"/>
                </a:lnTo>
                <a:lnTo>
                  <a:pt x="1328" y="776"/>
                </a:lnTo>
                <a:lnTo>
                  <a:pt x="1336" y="776"/>
                </a:lnTo>
                <a:lnTo>
                  <a:pt x="1344" y="776"/>
                </a:lnTo>
                <a:lnTo>
                  <a:pt x="1352" y="776"/>
                </a:lnTo>
                <a:lnTo>
                  <a:pt x="1360" y="776"/>
                </a:lnTo>
                <a:lnTo>
                  <a:pt x="1368" y="776"/>
                </a:lnTo>
                <a:lnTo>
                  <a:pt x="1376" y="776"/>
                </a:lnTo>
                <a:lnTo>
                  <a:pt x="1384" y="776"/>
                </a:lnTo>
                <a:lnTo>
                  <a:pt x="1392" y="776"/>
                </a:lnTo>
                <a:lnTo>
                  <a:pt x="1400" y="776"/>
                </a:lnTo>
                <a:lnTo>
                  <a:pt x="1408" y="776"/>
                </a:lnTo>
                <a:lnTo>
                  <a:pt x="1416" y="776"/>
                </a:lnTo>
                <a:lnTo>
                  <a:pt x="1424" y="776"/>
                </a:lnTo>
                <a:lnTo>
                  <a:pt x="1432" y="776"/>
                </a:lnTo>
                <a:lnTo>
                  <a:pt x="1440" y="776"/>
                </a:lnTo>
              </a:path>
            </a:pathLst>
          </a:cu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3916" name="Group 492"/>
          <p:cNvGrpSpPr>
            <a:grpSpLocks/>
          </p:cNvGrpSpPr>
          <p:nvPr/>
        </p:nvGrpSpPr>
        <p:grpSpPr bwMode="auto">
          <a:xfrm>
            <a:off x="1219200" y="2025650"/>
            <a:ext cx="76200" cy="3659188"/>
            <a:chOff x="768" y="1180"/>
            <a:chExt cx="48" cy="2305"/>
          </a:xfrm>
        </p:grpSpPr>
        <p:sp>
          <p:nvSpPr>
            <p:cNvPr id="103895" name="Line 471"/>
            <p:cNvSpPr>
              <a:spLocks noChangeShapeType="1"/>
            </p:cNvSpPr>
            <p:nvPr/>
          </p:nvSpPr>
          <p:spPr bwMode="auto">
            <a:xfrm>
              <a:off x="768" y="348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96" name="Line 472"/>
            <p:cNvSpPr>
              <a:spLocks noChangeShapeType="1"/>
            </p:cNvSpPr>
            <p:nvPr/>
          </p:nvSpPr>
          <p:spPr bwMode="auto">
            <a:xfrm>
              <a:off x="768" y="3020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97" name="Line 473"/>
            <p:cNvSpPr>
              <a:spLocks noChangeShapeType="1"/>
            </p:cNvSpPr>
            <p:nvPr/>
          </p:nvSpPr>
          <p:spPr bwMode="auto">
            <a:xfrm>
              <a:off x="768" y="256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98" name="Line 474"/>
            <p:cNvSpPr>
              <a:spLocks noChangeShapeType="1"/>
            </p:cNvSpPr>
            <p:nvPr/>
          </p:nvSpPr>
          <p:spPr bwMode="auto">
            <a:xfrm>
              <a:off x="768" y="2100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99" name="Line 475"/>
            <p:cNvSpPr>
              <a:spLocks noChangeShapeType="1"/>
            </p:cNvSpPr>
            <p:nvPr/>
          </p:nvSpPr>
          <p:spPr bwMode="auto">
            <a:xfrm>
              <a:off x="768" y="164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00" name="Line 476"/>
            <p:cNvSpPr>
              <a:spLocks noChangeShapeType="1"/>
            </p:cNvSpPr>
            <p:nvPr/>
          </p:nvSpPr>
          <p:spPr bwMode="auto">
            <a:xfrm>
              <a:off x="768" y="1180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01" name="Line 477"/>
            <p:cNvSpPr>
              <a:spLocks noChangeShapeType="1"/>
            </p:cNvSpPr>
            <p:nvPr/>
          </p:nvSpPr>
          <p:spPr bwMode="auto">
            <a:xfrm>
              <a:off x="768" y="337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02" name="Line 478"/>
            <p:cNvSpPr>
              <a:spLocks noChangeShapeType="1"/>
            </p:cNvSpPr>
            <p:nvPr/>
          </p:nvSpPr>
          <p:spPr bwMode="auto">
            <a:xfrm>
              <a:off x="768" y="325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03" name="Line 479"/>
            <p:cNvSpPr>
              <a:spLocks noChangeShapeType="1"/>
            </p:cNvSpPr>
            <p:nvPr/>
          </p:nvSpPr>
          <p:spPr bwMode="auto">
            <a:xfrm>
              <a:off x="768" y="314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04" name="Line 480"/>
            <p:cNvSpPr>
              <a:spLocks noChangeShapeType="1"/>
            </p:cNvSpPr>
            <p:nvPr/>
          </p:nvSpPr>
          <p:spPr bwMode="auto">
            <a:xfrm>
              <a:off x="768" y="290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05" name="Line 481"/>
            <p:cNvSpPr>
              <a:spLocks noChangeShapeType="1"/>
            </p:cNvSpPr>
            <p:nvPr/>
          </p:nvSpPr>
          <p:spPr bwMode="auto">
            <a:xfrm>
              <a:off x="768" y="279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06" name="Line 482"/>
            <p:cNvSpPr>
              <a:spLocks noChangeShapeType="1"/>
            </p:cNvSpPr>
            <p:nvPr/>
          </p:nvSpPr>
          <p:spPr bwMode="auto">
            <a:xfrm>
              <a:off x="768" y="267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07" name="Line 483"/>
            <p:cNvSpPr>
              <a:spLocks noChangeShapeType="1"/>
            </p:cNvSpPr>
            <p:nvPr/>
          </p:nvSpPr>
          <p:spPr bwMode="auto">
            <a:xfrm>
              <a:off x="768" y="244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08" name="Line 484"/>
            <p:cNvSpPr>
              <a:spLocks noChangeShapeType="1"/>
            </p:cNvSpPr>
            <p:nvPr/>
          </p:nvSpPr>
          <p:spPr bwMode="auto">
            <a:xfrm>
              <a:off x="768" y="233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09" name="Line 485"/>
            <p:cNvSpPr>
              <a:spLocks noChangeShapeType="1"/>
            </p:cNvSpPr>
            <p:nvPr/>
          </p:nvSpPr>
          <p:spPr bwMode="auto">
            <a:xfrm>
              <a:off x="768" y="222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10" name="Line 486"/>
            <p:cNvSpPr>
              <a:spLocks noChangeShapeType="1"/>
            </p:cNvSpPr>
            <p:nvPr/>
          </p:nvSpPr>
          <p:spPr bwMode="auto">
            <a:xfrm>
              <a:off x="768" y="198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11" name="Line 487"/>
            <p:cNvSpPr>
              <a:spLocks noChangeShapeType="1"/>
            </p:cNvSpPr>
            <p:nvPr/>
          </p:nvSpPr>
          <p:spPr bwMode="auto">
            <a:xfrm>
              <a:off x="768" y="186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12" name="Line 488"/>
            <p:cNvSpPr>
              <a:spLocks noChangeShapeType="1"/>
            </p:cNvSpPr>
            <p:nvPr/>
          </p:nvSpPr>
          <p:spPr bwMode="auto">
            <a:xfrm>
              <a:off x="768" y="175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13" name="Line 489"/>
            <p:cNvSpPr>
              <a:spLocks noChangeShapeType="1"/>
            </p:cNvSpPr>
            <p:nvPr/>
          </p:nvSpPr>
          <p:spPr bwMode="auto">
            <a:xfrm>
              <a:off x="768" y="152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14" name="Line 490"/>
            <p:cNvSpPr>
              <a:spLocks noChangeShapeType="1"/>
            </p:cNvSpPr>
            <p:nvPr/>
          </p:nvSpPr>
          <p:spPr bwMode="auto">
            <a:xfrm>
              <a:off x="768" y="141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15" name="Line 491"/>
            <p:cNvSpPr>
              <a:spLocks noChangeShapeType="1"/>
            </p:cNvSpPr>
            <p:nvPr/>
          </p:nvSpPr>
          <p:spPr bwMode="auto">
            <a:xfrm>
              <a:off x="768" y="129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3943" name="Group 519"/>
          <p:cNvGrpSpPr>
            <a:grpSpLocks/>
          </p:cNvGrpSpPr>
          <p:nvPr/>
        </p:nvGrpSpPr>
        <p:grpSpPr bwMode="auto">
          <a:xfrm>
            <a:off x="3429000" y="2025650"/>
            <a:ext cx="76200" cy="3659188"/>
            <a:chOff x="2160" y="1180"/>
            <a:chExt cx="48" cy="2305"/>
          </a:xfrm>
        </p:grpSpPr>
        <p:sp>
          <p:nvSpPr>
            <p:cNvPr id="103917" name="Line 493"/>
            <p:cNvSpPr>
              <a:spLocks noChangeShapeType="1"/>
            </p:cNvSpPr>
            <p:nvPr/>
          </p:nvSpPr>
          <p:spPr bwMode="auto">
            <a:xfrm flipH="1">
              <a:off x="2160" y="348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18" name="Line 494"/>
            <p:cNvSpPr>
              <a:spLocks noChangeShapeType="1"/>
            </p:cNvSpPr>
            <p:nvPr/>
          </p:nvSpPr>
          <p:spPr bwMode="auto">
            <a:xfrm flipH="1">
              <a:off x="2160" y="3020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19" name="Line 495"/>
            <p:cNvSpPr>
              <a:spLocks noChangeShapeType="1"/>
            </p:cNvSpPr>
            <p:nvPr/>
          </p:nvSpPr>
          <p:spPr bwMode="auto">
            <a:xfrm flipH="1">
              <a:off x="2160" y="256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20" name="Line 496"/>
            <p:cNvSpPr>
              <a:spLocks noChangeShapeType="1"/>
            </p:cNvSpPr>
            <p:nvPr/>
          </p:nvSpPr>
          <p:spPr bwMode="auto">
            <a:xfrm flipH="1">
              <a:off x="2160" y="2100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21" name="Line 497"/>
            <p:cNvSpPr>
              <a:spLocks noChangeShapeType="1"/>
            </p:cNvSpPr>
            <p:nvPr/>
          </p:nvSpPr>
          <p:spPr bwMode="auto">
            <a:xfrm flipH="1">
              <a:off x="2160" y="164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22" name="Line 498"/>
            <p:cNvSpPr>
              <a:spLocks noChangeShapeType="1"/>
            </p:cNvSpPr>
            <p:nvPr/>
          </p:nvSpPr>
          <p:spPr bwMode="auto">
            <a:xfrm flipH="1">
              <a:off x="2160" y="1180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23" name="Line 499"/>
            <p:cNvSpPr>
              <a:spLocks noChangeShapeType="1"/>
            </p:cNvSpPr>
            <p:nvPr/>
          </p:nvSpPr>
          <p:spPr bwMode="auto">
            <a:xfrm flipH="1">
              <a:off x="2184" y="339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24" name="Line 500"/>
            <p:cNvSpPr>
              <a:spLocks noChangeShapeType="1"/>
            </p:cNvSpPr>
            <p:nvPr/>
          </p:nvSpPr>
          <p:spPr bwMode="auto">
            <a:xfrm flipH="1">
              <a:off x="2184" y="330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25" name="Line 501"/>
            <p:cNvSpPr>
              <a:spLocks noChangeShapeType="1"/>
            </p:cNvSpPr>
            <p:nvPr/>
          </p:nvSpPr>
          <p:spPr bwMode="auto">
            <a:xfrm flipH="1">
              <a:off x="2184" y="320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26" name="Line 502"/>
            <p:cNvSpPr>
              <a:spLocks noChangeShapeType="1"/>
            </p:cNvSpPr>
            <p:nvPr/>
          </p:nvSpPr>
          <p:spPr bwMode="auto">
            <a:xfrm flipH="1">
              <a:off x="2184" y="311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27" name="Line 503"/>
            <p:cNvSpPr>
              <a:spLocks noChangeShapeType="1"/>
            </p:cNvSpPr>
            <p:nvPr/>
          </p:nvSpPr>
          <p:spPr bwMode="auto">
            <a:xfrm flipH="1">
              <a:off x="2184" y="293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28" name="Line 504"/>
            <p:cNvSpPr>
              <a:spLocks noChangeShapeType="1"/>
            </p:cNvSpPr>
            <p:nvPr/>
          </p:nvSpPr>
          <p:spPr bwMode="auto">
            <a:xfrm flipH="1">
              <a:off x="2184" y="283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29" name="Line 505"/>
            <p:cNvSpPr>
              <a:spLocks noChangeShapeType="1"/>
            </p:cNvSpPr>
            <p:nvPr/>
          </p:nvSpPr>
          <p:spPr bwMode="auto">
            <a:xfrm flipH="1">
              <a:off x="2184" y="274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30" name="Line 506"/>
            <p:cNvSpPr>
              <a:spLocks noChangeShapeType="1"/>
            </p:cNvSpPr>
            <p:nvPr/>
          </p:nvSpPr>
          <p:spPr bwMode="auto">
            <a:xfrm flipH="1">
              <a:off x="2184" y="265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31" name="Line 507"/>
            <p:cNvSpPr>
              <a:spLocks noChangeShapeType="1"/>
            </p:cNvSpPr>
            <p:nvPr/>
          </p:nvSpPr>
          <p:spPr bwMode="auto">
            <a:xfrm flipH="1">
              <a:off x="2184" y="246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32" name="Line 508"/>
            <p:cNvSpPr>
              <a:spLocks noChangeShapeType="1"/>
            </p:cNvSpPr>
            <p:nvPr/>
          </p:nvSpPr>
          <p:spPr bwMode="auto">
            <a:xfrm flipH="1">
              <a:off x="2184" y="238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33" name="Line 509"/>
            <p:cNvSpPr>
              <a:spLocks noChangeShapeType="1"/>
            </p:cNvSpPr>
            <p:nvPr/>
          </p:nvSpPr>
          <p:spPr bwMode="auto">
            <a:xfrm flipH="1">
              <a:off x="2184" y="228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34" name="Line 510"/>
            <p:cNvSpPr>
              <a:spLocks noChangeShapeType="1"/>
            </p:cNvSpPr>
            <p:nvPr/>
          </p:nvSpPr>
          <p:spPr bwMode="auto">
            <a:xfrm flipH="1">
              <a:off x="2184" y="219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35" name="Line 511"/>
            <p:cNvSpPr>
              <a:spLocks noChangeShapeType="1"/>
            </p:cNvSpPr>
            <p:nvPr/>
          </p:nvSpPr>
          <p:spPr bwMode="auto">
            <a:xfrm flipH="1">
              <a:off x="2184" y="201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36" name="Line 512"/>
            <p:cNvSpPr>
              <a:spLocks noChangeShapeType="1"/>
            </p:cNvSpPr>
            <p:nvPr/>
          </p:nvSpPr>
          <p:spPr bwMode="auto">
            <a:xfrm flipH="1">
              <a:off x="2184" y="191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37" name="Line 513"/>
            <p:cNvSpPr>
              <a:spLocks noChangeShapeType="1"/>
            </p:cNvSpPr>
            <p:nvPr/>
          </p:nvSpPr>
          <p:spPr bwMode="auto">
            <a:xfrm flipH="1">
              <a:off x="2184" y="182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38" name="Line 514"/>
            <p:cNvSpPr>
              <a:spLocks noChangeShapeType="1"/>
            </p:cNvSpPr>
            <p:nvPr/>
          </p:nvSpPr>
          <p:spPr bwMode="auto">
            <a:xfrm flipH="1">
              <a:off x="2184" y="173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39" name="Line 515"/>
            <p:cNvSpPr>
              <a:spLocks noChangeShapeType="1"/>
            </p:cNvSpPr>
            <p:nvPr/>
          </p:nvSpPr>
          <p:spPr bwMode="auto">
            <a:xfrm flipH="1">
              <a:off x="2184" y="154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40" name="Line 516"/>
            <p:cNvSpPr>
              <a:spLocks noChangeShapeType="1"/>
            </p:cNvSpPr>
            <p:nvPr/>
          </p:nvSpPr>
          <p:spPr bwMode="auto">
            <a:xfrm flipH="1">
              <a:off x="2184" y="146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41" name="Line 517"/>
            <p:cNvSpPr>
              <a:spLocks noChangeShapeType="1"/>
            </p:cNvSpPr>
            <p:nvPr/>
          </p:nvSpPr>
          <p:spPr bwMode="auto">
            <a:xfrm flipH="1">
              <a:off x="2184" y="136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42" name="Line 518"/>
            <p:cNvSpPr>
              <a:spLocks noChangeShapeType="1"/>
            </p:cNvSpPr>
            <p:nvPr/>
          </p:nvSpPr>
          <p:spPr bwMode="auto">
            <a:xfrm flipH="1">
              <a:off x="2184" y="127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3965" name="Group 541"/>
          <p:cNvGrpSpPr>
            <a:grpSpLocks/>
          </p:cNvGrpSpPr>
          <p:nvPr/>
        </p:nvGrpSpPr>
        <p:grpSpPr bwMode="auto">
          <a:xfrm>
            <a:off x="1219200" y="5607050"/>
            <a:ext cx="2287588" cy="76200"/>
            <a:chOff x="768" y="3436"/>
            <a:chExt cx="1441" cy="48"/>
          </a:xfrm>
        </p:grpSpPr>
        <p:sp>
          <p:nvSpPr>
            <p:cNvPr id="103944" name="Line 520"/>
            <p:cNvSpPr>
              <a:spLocks noChangeShapeType="1"/>
            </p:cNvSpPr>
            <p:nvPr/>
          </p:nvSpPr>
          <p:spPr bwMode="auto">
            <a:xfrm flipV="1">
              <a:off x="768" y="343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45" name="Line 521"/>
            <p:cNvSpPr>
              <a:spLocks noChangeShapeType="1"/>
            </p:cNvSpPr>
            <p:nvPr/>
          </p:nvSpPr>
          <p:spPr bwMode="auto">
            <a:xfrm flipV="1">
              <a:off x="1128" y="343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46" name="Line 522"/>
            <p:cNvSpPr>
              <a:spLocks noChangeShapeType="1"/>
            </p:cNvSpPr>
            <p:nvPr/>
          </p:nvSpPr>
          <p:spPr bwMode="auto">
            <a:xfrm flipV="1">
              <a:off x="1488" y="343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47" name="Line 523"/>
            <p:cNvSpPr>
              <a:spLocks noChangeShapeType="1"/>
            </p:cNvSpPr>
            <p:nvPr/>
          </p:nvSpPr>
          <p:spPr bwMode="auto">
            <a:xfrm flipV="1">
              <a:off x="1848" y="343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48" name="Line 524"/>
            <p:cNvSpPr>
              <a:spLocks noChangeShapeType="1"/>
            </p:cNvSpPr>
            <p:nvPr/>
          </p:nvSpPr>
          <p:spPr bwMode="auto">
            <a:xfrm flipV="1">
              <a:off x="2208" y="3436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49" name="Line 525"/>
            <p:cNvSpPr>
              <a:spLocks noChangeShapeType="1"/>
            </p:cNvSpPr>
            <p:nvPr/>
          </p:nvSpPr>
          <p:spPr bwMode="auto">
            <a:xfrm flipV="1">
              <a:off x="840" y="346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50" name="Line 526"/>
            <p:cNvSpPr>
              <a:spLocks noChangeShapeType="1"/>
            </p:cNvSpPr>
            <p:nvPr/>
          </p:nvSpPr>
          <p:spPr bwMode="auto">
            <a:xfrm flipV="1">
              <a:off x="912" y="346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51" name="Line 527"/>
            <p:cNvSpPr>
              <a:spLocks noChangeShapeType="1"/>
            </p:cNvSpPr>
            <p:nvPr/>
          </p:nvSpPr>
          <p:spPr bwMode="auto">
            <a:xfrm flipV="1">
              <a:off x="984" y="346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52" name="Line 528"/>
            <p:cNvSpPr>
              <a:spLocks noChangeShapeType="1"/>
            </p:cNvSpPr>
            <p:nvPr/>
          </p:nvSpPr>
          <p:spPr bwMode="auto">
            <a:xfrm flipV="1">
              <a:off x="1056" y="346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53" name="Line 529"/>
            <p:cNvSpPr>
              <a:spLocks noChangeShapeType="1"/>
            </p:cNvSpPr>
            <p:nvPr/>
          </p:nvSpPr>
          <p:spPr bwMode="auto">
            <a:xfrm flipV="1">
              <a:off x="1200" y="346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54" name="Line 530"/>
            <p:cNvSpPr>
              <a:spLocks noChangeShapeType="1"/>
            </p:cNvSpPr>
            <p:nvPr/>
          </p:nvSpPr>
          <p:spPr bwMode="auto">
            <a:xfrm flipV="1">
              <a:off x="1272" y="346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55" name="Line 531"/>
            <p:cNvSpPr>
              <a:spLocks noChangeShapeType="1"/>
            </p:cNvSpPr>
            <p:nvPr/>
          </p:nvSpPr>
          <p:spPr bwMode="auto">
            <a:xfrm flipV="1">
              <a:off x="1344" y="346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56" name="Line 532"/>
            <p:cNvSpPr>
              <a:spLocks noChangeShapeType="1"/>
            </p:cNvSpPr>
            <p:nvPr/>
          </p:nvSpPr>
          <p:spPr bwMode="auto">
            <a:xfrm flipV="1">
              <a:off x="1416" y="346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57" name="Line 533"/>
            <p:cNvSpPr>
              <a:spLocks noChangeShapeType="1"/>
            </p:cNvSpPr>
            <p:nvPr/>
          </p:nvSpPr>
          <p:spPr bwMode="auto">
            <a:xfrm flipV="1">
              <a:off x="1560" y="346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58" name="Line 534"/>
            <p:cNvSpPr>
              <a:spLocks noChangeShapeType="1"/>
            </p:cNvSpPr>
            <p:nvPr/>
          </p:nvSpPr>
          <p:spPr bwMode="auto">
            <a:xfrm flipV="1">
              <a:off x="1632" y="346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59" name="Line 535"/>
            <p:cNvSpPr>
              <a:spLocks noChangeShapeType="1"/>
            </p:cNvSpPr>
            <p:nvPr/>
          </p:nvSpPr>
          <p:spPr bwMode="auto">
            <a:xfrm flipV="1">
              <a:off x="1704" y="346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60" name="Line 536"/>
            <p:cNvSpPr>
              <a:spLocks noChangeShapeType="1"/>
            </p:cNvSpPr>
            <p:nvPr/>
          </p:nvSpPr>
          <p:spPr bwMode="auto">
            <a:xfrm flipV="1">
              <a:off x="1776" y="346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61" name="Line 537"/>
            <p:cNvSpPr>
              <a:spLocks noChangeShapeType="1"/>
            </p:cNvSpPr>
            <p:nvPr/>
          </p:nvSpPr>
          <p:spPr bwMode="auto">
            <a:xfrm flipV="1">
              <a:off x="1920" y="346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62" name="Line 538"/>
            <p:cNvSpPr>
              <a:spLocks noChangeShapeType="1"/>
            </p:cNvSpPr>
            <p:nvPr/>
          </p:nvSpPr>
          <p:spPr bwMode="auto">
            <a:xfrm flipV="1">
              <a:off x="1992" y="346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63" name="Line 539"/>
            <p:cNvSpPr>
              <a:spLocks noChangeShapeType="1"/>
            </p:cNvSpPr>
            <p:nvPr/>
          </p:nvSpPr>
          <p:spPr bwMode="auto">
            <a:xfrm flipV="1">
              <a:off x="2064" y="346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64" name="Line 540"/>
            <p:cNvSpPr>
              <a:spLocks noChangeShapeType="1"/>
            </p:cNvSpPr>
            <p:nvPr/>
          </p:nvSpPr>
          <p:spPr bwMode="auto">
            <a:xfrm flipV="1">
              <a:off x="2136" y="3460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3966" name="Line 542"/>
          <p:cNvSpPr>
            <a:spLocks noChangeShapeType="1"/>
          </p:cNvSpPr>
          <p:nvPr/>
        </p:nvSpPr>
        <p:spPr bwMode="auto">
          <a:xfrm flipV="1">
            <a:off x="1219200" y="2025650"/>
            <a:ext cx="1588" cy="3657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67" name="Line 543"/>
          <p:cNvSpPr>
            <a:spLocks noChangeShapeType="1"/>
          </p:cNvSpPr>
          <p:nvPr/>
        </p:nvSpPr>
        <p:spPr bwMode="auto">
          <a:xfrm flipV="1">
            <a:off x="3505200" y="2025650"/>
            <a:ext cx="1588" cy="3657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68" name="Line 544"/>
          <p:cNvSpPr>
            <a:spLocks noChangeShapeType="1"/>
          </p:cNvSpPr>
          <p:nvPr/>
        </p:nvSpPr>
        <p:spPr bwMode="auto">
          <a:xfrm>
            <a:off x="1219200" y="5683250"/>
            <a:ext cx="22860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69" name="Oval 545"/>
          <p:cNvSpPr>
            <a:spLocks noChangeArrowheads="1"/>
          </p:cNvSpPr>
          <p:nvPr/>
        </p:nvSpPr>
        <p:spPr bwMode="auto">
          <a:xfrm>
            <a:off x="1193800" y="5657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70" name="Oval 546"/>
          <p:cNvSpPr>
            <a:spLocks noChangeArrowheads="1"/>
          </p:cNvSpPr>
          <p:nvPr/>
        </p:nvSpPr>
        <p:spPr bwMode="auto">
          <a:xfrm>
            <a:off x="1206500" y="5657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71" name="Oval 547"/>
          <p:cNvSpPr>
            <a:spLocks noChangeArrowheads="1"/>
          </p:cNvSpPr>
          <p:nvPr/>
        </p:nvSpPr>
        <p:spPr bwMode="auto">
          <a:xfrm>
            <a:off x="1219200" y="5657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72" name="Oval 548"/>
          <p:cNvSpPr>
            <a:spLocks noChangeArrowheads="1"/>
          </p:cNvSpPr>
          <p:nvPr/>
        </p:nvSpPr>
        <p:spPr bwMode="auto">
          <a:xfrm>
            <a:off x="1231900" y="5657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73" name="Oval 549"/>
          <p:cNvSpPr>
            <a:spLocks noChangeArrowheads="1"/>
          </p:cNvSpPr>
          <p:nvPr/>
        </p:nvSpPr>
        <p:spPr bwMode="auto">
          <a:xfrm>
            <a:off x="1244600" y="5657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74" name="Oval 550"/>
          <p:cNvSpPr>
            <a:spLocks noChangeArrowheads="1"/>
          </p:cNvSpPr>
          <p:nvPr/>
        </p:nvSpPr>
        <p:spPr bwMode="auto">
          <a:xfrm>
            <a:off x="1257300" y="56451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75" name="Oval 551"/>
          <p:cNvSpPr>
            <a:spLocks noChangeArrowheads="1"/>
          </p:cNvSpPr>
          <p:nvPr/>
        </p:nvSpPr>
        <p:spPr bwMode="auto">
          <a:xfrm>
            <a:off x="1270000" y="56451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76" name="Oval 552"/>
          <p:cNvSpPr>
            <a:spLocks noChangeArrowheads="1"/>
          </p:cNvSpPr>
          <p:nvPr/>
        </p:nvSpPr>
        <p:spPr bwMode="auto">
          <a:xfrm>
            <a:off x="1282700" y="56451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77" name="Oval 553"/>
          <p:cNvSpPr>
            <a:spLocks noChangeArrowheads="1"/>
          </p:cNvSpPr>
          <p:nvPr/>
        </p:nvSpPr>
        <p:spPr bwMode="auto">
          <a:xfrm>
            <a:off x="1295400" y="56451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78" name="Oval 554"/>
          <p:cNvSpPr>
            <a:spLocks noChangeArrowheads="1"/>
          </p:cNvSpPr>
          <p:nvPr/>
        </p:nvSpPr>
        <p:spPr bwMode="auto">
          <a:xfrm>
            <a:off x="1308100" y="56451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79" name="Oval 555"/>
          <p:cNvSpPr>
            <a:spLocks noChangeArrowheads="1"/>
          </p:cNvSpPr>
          <p:nvPr/>
        </p:nvSpPr>
        <p:spPr bwMode="auto">
          <a:xfrm>
            <a:off x="1320800" y="56451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80" name="Oval 556"/>
          <p:cNvSpPr>
            <a:spLocks noChangeArrowheads="1"/>
          </p:cNvSpPr>
          <p:nvPr/>
        </p:nvSpPr>
        <p:spPr bwMode="auto">
          <a:xfrm>
            <a:off x="1333500" y="56451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81" name="Oval 557"/>
          <p:cNvSpPr>
            <a:spLocks noChangeArrowheads="1"/>
          </p:cNvSpPr>
          <p:nvPr/>
        </p:nvSpPr>
        <p:spPr bwMode="auto">
          <a:xfrm>
            <a:off x="1346200" y="56451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82" name="Oval 558"/>
          <p:cNvSpPr>
            <a:spLocks noChangeArrowheads="1"/>
          </p:cNvSpPr>
          <p:nvPr/>
        </p:nvSpPr>
        <p:spPr bwMode="auto">
          <a:xfrm>
            <a:off x="1358900" y="56451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83" name="Oval 559"/>
          <p:cNvSpPr>
            <a:spLocks noChangeArrowheads="1"/>
          </p:cNvSpPr>
          <p:nvPr/>
        </p:nvSpPr>
        <p:spPr bwMode="auto">
          <a:xfrm>
            <a:off x="1371600" y="56451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84" name="Oval 560"/>
          <p:cNvSpPr>
            <a:spLocks noChangeArrowheads="1"/>
          </p:cNvSpPr>
          <p:nvPr/>
        </p:nvSpPr>
        <p:spPr bwMode="auto">
          <a:xfrm>
            <a:off x="1384300" y="56451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85" name="Oval 561"/>
          <p:cNvSpPr>
            <a:spLocks noChangeArrowheads="1"/>
          </p:cNvSpPr>
          <p:nvPr/>
        </p:nvSpPr>
        <p:spPr bwMode="auto">
          <a:xfrm>
            <a:off x="1397000" y="56451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86" name="Oval 562"/>
          <p:cNvSpPr>
            <a:spLocks noChangeArrowheads="1"/>
          </p:cNvSpPr>
          <p:nvPr/>
        </p:nvSpPr>
        <p:spPr bwMode="auto">
          <a:xfrm>
            <a:off x="1409700" y="56451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87" name="Oval 563"/>
          <p:cNvSpPr>
            <a:spLocks noChangeArrowheads="1"/>
          </p:cNvSpPr>
          <p:nvPr/>
        </p:nvSpPr>
        <p:spPr bwMode="auto">
          <a:xfrm>
            <a:off x="1422400" y="56451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88" name="Oval 564"/>
          <p:cNvSpPr>
            <a:spLocks noChangeArrowheads="1"/>
          </p:cNvSpPr>
          <p:nvPr/>
        </p:nvSpPr>
        <p:spPr bwMode="auto">
          <a:xfrm>
            <a:off x="1435100" y="56451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89" name="Oval 565"/>
          <p:cNvSpPr>
            <a:spLocks noChangeArrowheads="1"/>
          </p:cNvSpPr>
          <p:nvPr/>
        </p:nvSpPr>
        <p:spPr bwMode="auto">
          <a:xfrm>
            <a:off x="1447800" y="56451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90" name="Oval 566"/>
          <p:cNvSpPr>
            <a:spLocks noChangeArrowheads="1"/>
          </p:cNvSpPr>
          <p:nvPr/>
        </p:nvSpPr>
        <p:spPr bwMode="auto">
          <a:xfrm>
            <a:off x="1460500" y="56451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91" name="Oval 567"/>
          <p:cNvSpPr>
            <a:spLocks noChangeArrowheads="1"/>
          </p:cNvSpPr>
          <p:nvPr/>
        </p:nvSpPr>
        <p:spPr bwMode="auto">
          <a:xfrm>
            <a:off x="1473200" y="56451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92" name="Oval 568"/>
          <p:cNvSpPr>
            <a:spLocks noChangeArrowheads="1"/>
          </p:cNvSpPr>
          <p:nvPr/>
        </p:nvSpPr>
        <p:spPr bwMode="auto">
          <a:xfrm>
            <a:off x="1485900" y="56451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93" name="Oval 569"/>
          <p:cNvSpPr>
            <a:spLocks noChangeArrowheads="1"/>
          </p:cNvSpPr>
          <p:nvPr/>
        </p:nvSpPr>
        <p:spPr bwMode="auto">
          <a:xfrm>
            <a:off x="1498600" y="56451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94" name="Oval 570"/>
          <p:cNvSpPr>
            <a:spLocks noChangeArrowheads="1"/>
          </p:cNvSpPr>
          <p:nvPr/>
        </p:nvSpPr>
        <p:spPr bwMode="auto">
          <a:xfrm>
            <a:off x="1511300" y="56451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95" name="Oval 571"/>
          <p:cNvSpPr>
            <a:spLocks noChangeArrowheads="1"/>
          </p:cNvSpPr>
          <p:nvPr/>
        </p:nvSpPr>
        <p:spPr bwMode="auto">
          <a:xfrm>
            <a:off x="1524000" y="56324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96" name="Oval 572"/>
          <p:cNvSpPr>
            <a:spLocks noChangeArrowheads="1"/>
          </p:cNvSpPr>
          <p:nvPr/>
        </p:nvSpPr>
        <p:spPr bwMode="auto">
          <a:xfrm>
            <a:off x="1536700" y="56324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97" name="Oval 573"/>
          <p:cNvSpPr>
            <a:spLocks noChangeArrowheads="1"/>
          </p:cNvSpPr>
          <p:nvPr/>
        </p:nvSpPr>
        <p:spPr bwMode="auto">
          <a:xfrm>
            <a:off x="1549400" y="56324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98" name="Oval 574"/>
          <p:cNvSpPr>
            <a:spLocks noChangeArrowheads="1"/>
          </p:cNvSpPr>
          <p:nvPr/>
        </p:nvSpPr>
        <p:spPr bwMode="auto">
          <a:xfrm>
            <a:off x="1562100" y="56324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99" name="Oval 575"/>
          <p:cNvSpPr>
            <a:spLocks noChangeArrowheads="1"/>
          </p:cNvSpPr>
          <p:nvPr/>
        </p:nvSpPr>
        <p:spPr bwMode="auto">
          <a:xfrm>
            <a:off x="1574800" y="56324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00" name="Oval 576"/>
          <p:cNvSpPr>
            <a:spLocks noChangeArrowheads="1"/>
          </p:cNvSpPr>
          <p:nvPr/>
        </p:nvSpPr>
        <p:spPr bwMode="auto">
          <a:xfrm>
            <a:off x="1587500" y="56324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01" name="Oval 577"/>
          <p:cNvSpPr>
            <a:spLocks noChangeArrowheads="1"/>
          </p:cNvSpPr>
          <p:nvPr/>
        </p:nvSpPr>
        <p:spPr bwMode="auto">
          <a:xfrm>
            <a:off x="1600200" y="56197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02" name="Oval 578"/>
          <p:cNvSpPr>
            <a:spLocks noChangeArrowheads="1"/>
          </p:cNvSpPr>
          <p:nvPr/>
        </p:nvSpPr>
        <p:spPr bwMode="auto">
          <a:xfrm>
            <a:off x="1612900" y="56197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03" name="Oval 579"/>
          <p:cNvSpPr>
            <a:spLocks noChangeArrowheads="1"/>
          </p:cNvSpPr>
          <p:nvPr/>
        </p:nvSpPr>
        <p:spPr bwMode="auto">
          <a:xfrm>
            <a:off x="1625600" y="56197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04" name="Oval 580"/>
          <p:cNvSpPr>
            <a:spLocks noChangeArrowheads="1"/>
          </p:cNvSpPr>
          <p:nvPr/>
        </p:nvSpPr>
        <p:spPr bwMode="auto">
          <a:xfrm>
            <a:off x="1638300" y="56197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05" name="Oval 581"/>
          <p:cNvSpPr>
            <a:spLocks noChangeArrowheads="1"/>
          </p:cNvSpPr>
          <p:nvPr/>
        </p:nvSpPr>
        <p:spPr bwMode="auto">
          <a:xfrm>
            <a:off x="1651000" y="56197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06" name="Oval 582"/>
          <p:cNvSpPr>
            <a:spLocks noChangeArrowheads="1"/>
          </p:cNvSpPr>
          <p:nvPr/>
        </p:nvSpPr>
        <p:spPr bwMode="auto">
          <a:xfrm>
            <a:off x="1663700" y="56070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07" name="Oval 583"/>
          <p:cNvSpPr>
            <a:spLocks noChangeArrowheads="1"/>
          </p:cNvSpPr>
          <p:nvPr/>
        </p:nvSpPr>
        <p:spPr bwMode="auto">
          <a:xfrm>
            <a:off x="1676400" y="56070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08" name="Oval 584"/>
          <p:cNvSpPr>
            <a:spLocks noChangeArrowheads="1"/>
          </p:cNvSpPr>
          <p:nvPr/>
        </p:nvSpPr>
        <p:spPr bwMode="auto">
          <a:xfrm>
            <a:off x="1689100" y="56070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09" name="Oval 585"/>
          <p:cNvSpPr>
            <a:spLocks noChangeArrowheads="1"/>
          </p:cNvSpPr>
          <p:nvPr/>
        </p:nvSpPr>
        <p:spPr bwMode="auto">
          <a:xfrm>
            <a:off x="1701800" y="55943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10" name="Oval 586"/>
          <p:cNvSpPr>
            <a:spLocks noChangeArrowheads="1"/>
          </p:cNvSpPr>
          <p:nvPr/>
        </p:nvSpPr>
        <p:spPr bwMode="auto">
          <a:xfrm>
            <a:off x="1714500" y="55816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11" name="Oval 587"/>
          <p:cNvSpPr>
            <a:spLocks noChangeArrowheads="1"/>
          </p:cNvSpPr>
          <p:nvPr/>
        </p:nvSpPr>
        <p:spPr bwMode="auto">
          <a:xfrm>
            <a:off x="1727200" y="55816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12" name="Oval 588"/>
          <p:cNvSpPr>
            <a:spLocks noChangeArrowheads="1"/>
          </p:cNvSpPr>
          <p:nvPr/>
        </p:nvSpPr>
        <p:spPr bwMode="auto">
          <a:xfrm>
            <a:off x="1739900" y="55689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13" name="Oval 589"/>
          <p:cNvSpPr>
            <a:spLocks noChangeArrowheads="1"/>
          </p:cNvSpPr>
          <p:nvPr/>
        </p:nvSpPr>
        <p:spPr bwMode="auto">
          <a:xfrm>
            <a:off x="1752600" y="55562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14" name="Oval 590"/>
          <p:cNvSpPr>
            <a:spLocks noChangeArrowheads="1"/>
          </p:cNvSpPr>
          <p:nvPr/>
        </p:nvSpPr>
        <p:spPr bwMode="auto">
          <a:xfrm>
            <a:off x="1765300" y="55562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15" name="Oval 591"/>
          <p:cNvSpPr>
            <a:spLocks noChangeArrowheads="1"/>
          </p:cNvSpPr>
          <p:nvPr/>
        </p:nvSpPr>
        <p:spPr bwMode="auto">
          <a:xfrm>
            <a:off x="1778000" y="55435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16" name="Oval 592"/>
          <p:cNvSpPr>
            <a:spLocks noChangeArrowheads="1"/>
          </p:cNvSpPr>
          <p:nvPr/>
        </p:nvSpPr>
        <p:spPr bwMode="auto">
          <a:xfrm>
            <a:off x="1790700" y="5530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17" name="Oval 593"/>
          <p:cNvSpPr>
            <a:spLocks noChangeArrowheads="1"/>
          </p:cNvSpPr>
          <p:nvPr/>
        </p:nvSpPr>
        <p:spPr bwMode="auto">
          <a:xfrm>
            <a:off x="1803400" y="55181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18" name="Oval 594"/>
          <p:cNvSpPr>
            <a:spLocks noChangeArrowheads="1"/>
          </p:cNvSpPr>
          <p:nvPr/>
        </p:nvSpPr>
        <p:spPr bwMode="auto">
          <a:xfrm>
            <a:off x="1816100" y="55054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19" name="Oval 595"/>
          <p:cNvSpPr>
            <a:spLocks noChangeArrowheads="1"/>
          </p:cNvSpPr>
          <p:nvPr/>
        </p:nvSpPr>
        <p:spPr bwMode="auto">
          <a:xfrm>
            <a:off x="1816100" y="54927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20" name="Oval 596"/>
          <p:cNvSpPr>
            <a:spLocks noChangeArrowheads="1"/>
          </p:cNvSpPr>
          <p:nvPr/>
        </p:nvSpPr>
        <p:spPr bwMode="auto">
          <a:xfrm>
            <a:off x="1828800" y="54800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21" name="Oval 597"/>
          <p:cNvSpPr>
            <a:spLocks noChangeArrowheads="1"/>
          </p:cNvSpPr>
          <p:nvPr/>
        </p:nvSpPr>
        <p:spPr bwMode="auto">
          <a:xfrm>
            <a:off x="1841500" y="54673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22" name="Oval 598"/>
          <p:cNvSpPr>
            <a:spLocks noChangeArrowheads="1"/>
          </p:cNvSpPr>
          <p:nvPr/>
        </p:nvSpPr>
        <p:spPr bwMode="auto">
          <a:xfrm>
            <a:off x="1854200" y="54546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23" name="Oval 599"/>
          <p:cNvSpPr>
            <a:spLocks noChangeArrowheads="1"/>
          </p:cNvSpPr>
          <p:nvPr/>
        </p:nvSpPr>
        <p:spPr bwMode="auto">
          <a:xfrm>
            <a:off x="1866900" y="54419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24" name="Oval 600"/>
          <p:cNvSpPr>
            <a:spLocks noChangeArrowheads="1"/>
          </p:cNvSpPr>
          <p:nvPr/>
        </p:nvSpPr>
        <p:spPr bwMode="auto">
          <a:xfrm>
            <a:off x="1879600" y="54292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25" name="Oval 601"/>
          <p:cNvSpPr>
            <a:spLocks noChangeArrowheads="1"/>
          </p:cNvSpPr>
          <p:nvPr/>
        </p:nvSpPr>
        <p:spPr bwMode="auto">
          <a:xfrm>
            <a:off x="1892300" y="54165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26" name="Oval 602"/>
          <p:cNvSpPr>
            <a:spLocks noChangeArrowheads="1"/>
          </p:cNvSpPr>
          <p:nvPr/>
        </p:nvSpPr>
        <p:spPr bwMode="auto">
          <a:xfrm>
            <a:off x="1905000" y="5403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27" name="Oval 603"/>
          <p:cNvSpPr>
            <a:spLocks noChangeArrowheads="1"/>
          </p:cNvSpPr>
          <p:nvPr/>
        </p:nvSpPr>
        <p:spPr bwMode="auto">
          <a:xfrm>
            <a:off x="1917700" y="5403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28" name="Oval 604"/>
          <p:cNvSpPr>
            <a:spLocks noChangeArrowheads="1"/>
          </p:cNvSpPr>
          <p:nvPr/>
        </p:nvSpPr>
        <p:spPr bwMode="auto">
          <a:xfrm>
            <a:off x="1930400" y="5403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29" name="Oval 605"/>
          <p:cNvSpPr>
            <a:spLocks noChangeArrowheads="1"/>
          </p:cNvSpPr>
          <p:nvPr/>
        </p:nvSpPr>
        <p:spPr bwMode="auto">
          <a:xfrm>
            <a:off x="1943100" y="5403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30" name="Oval 606"/>
          <p:cNvSpPr>
            <a:spLocks noChangeArrowheads="1"/>
          </p:cNvSpPr>
          <p:nvPr/>
        </p:nvSpPr>
        <p:spPr bwMode="auto">
          <a:xfrm>
            <a:off x="1955800" y="5403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31" name="Oval 607"/>
          <p:cNvSpPr>
            <a:spLocks noChangeArrowheads="1"/>
          </p:cNvSpPr>
          <p:nvPr/>
        </p:nvSpPr>
        <p:spPr bwMode="auto">
          <a:xfrm>
            <a:off x="1968500" y="5403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32" name="Oval 608"/>
          <p:cNvSpPr>
            <a:spLocks noChangeArrowheads="1"/>
          </p:cNvSpPr>
          <p:nvPr/>
        </p:nvSpPr>
        <p:spPr bwMode="auto">
          <a:xfrm>
            <a:off x="1981200" y="5403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33" name="Oval 609"/>
          <p:cNvSpPr>
            <a:spLocks noChangeArrowheads="1"/>
          </p:cNvSpPr>
          <p:nvPr/>
        </p:nvSpPr>
        <p:spPr bwMode="auto">
          <a:xfrm>
            <a:off x="1993900" y="53911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34" name="Oval 610"/>
          <p:cNvSpPr>
            <a:spLocks noChangeArrowheads="1"/>
          </p:cNvSpPr>
          <p:nvPr/>
        </p:nvSpPr>
        <p:spPr bwMode="auto">
          <a:xfrm>
            <a:off x="2006600" y="53530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35" name="Oval 611"/>
          <p:cNvSpPr>
            <a:spLocks noChangeArrowheads="1"/>
          </p:cNvSpPr>
          <p:nvPr/>
        </p:nvSpPr>
        <p:spPr bwMode="auto">
          <a:xfrm>
            <a:off x="2019300" y="53149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36" name="Oval 612"/>
          <p:cNvSpPr>
            <a:spLocks noChangeArrowheads="1"/>
          </p:cNvSpPr>
          <p:nvPr/>
        </p:nvSpPr>
        <p:spPr bwMode="auto">
          <a:xfrm>
            <a:off x="2032000" y="52895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37" name="Oval 613"/>
          <p:cNvSpPr>
            <a:spLocks noChangeArrowheads="1"/>
          </p:cNvSpPr>
          <p:nvPr/>
        </p:nvSpPr>
        <p:spPr bwMode="auto">
          <a:xfrm>
            <a:off x="2044700" y="52514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38" name="Oval 614"/>
          <p:cNvSpPr>
            <a:spLocks noChangeArrowheads="1"/>
          </p:cNvSpPr>
          <p:nvPr/>
        </p:nvSpPr>
        <p:spPr bwMode="auto">
          <a:xfrm>
            <a:off x="2044700" y="52260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39" name="Oval 615"/>
          <p:cNvSpPr>
            <a:spLocks noChangeArrowheads="1"/>
          </p:cNvSpPr>
          <p:nvPr/>
        </p:nvSpPr>
        <p:spPr bwMode="auto">
          <a:xfrm>
            <a:off x="2057400" y="51879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40" name="Oval 616"/>
          <p:cNvSpPr>
            <a:spLocks noChangeArrowheads="1"/>
          </p:cNvSpPr>
          <p:nvPr/>
        </p:nvSpPr>
        <p:spPr bwMode="auto">
          <a:xfrm>
            <a:off x="2070100" y="51752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41" name="Oval 617"/>
          <p:cNvSpPr>
            <a:spLocks noChangeArrowheads="1"/>
          </p:cNvSpPr>
          <p:nvPr/>
        </p:nvSpPr>
        <p:spPr bwMode="auto">
          <a:xfrm>
            <a:off x="2082800" y="51625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42" name="Oval 618"/>
          <p:cNvSpPr>
            <a:spLocks noChangeArrowheads="1"/>
          </p:cNvSpPr>
          <p:nvPr/>
        </p:nvSpPr>
        <p:spPr bwMode="auto">
          <a:xfrm>
            <a:off x="2095500" y="5149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43" name="Oval 619"/>
          <p:cNvSpPr>
            <a:spLocks noChangeArrowheads="1"/>
          </p:cNvSpPr>
          <p:nvPr/>
        </p:nvSpPr>
        <p:spPr bwMode="auto">
          <a:xfrm>
            <a:off x="2108200" y="51244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44" name="Oval 620"/>
          <p:cNvSpPr>
            <a:spLocks noChangeArrowheads="1"/>
          </p:cNvSpPr>
          <p:nvPr/>
        </p:nvSpPr>
        <p:spPr bwMode="auto">
          <a:xfrm>
            <a:off x="2120900" y="50863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45" name="Oval 621"/>
          <p:cNvSpPr>
            <a:spLocks noChangeArrowheads="1"/>
          </p:cNvSpPr>
          <p:nvPr/>
        </p:nvSpPr>
        <p:spPr bwMode="auto">
          <a:xfrm>
            <a:off x="2133600" y="50482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46" name="Oval 622"/>
          <p:cNvSpPr>
            <a:spLocks noChangeArrowheads="1"/>
          </p:cNvSpPr>
          <p:nvPr/>
        </p:nvSpPr>
        <p:spPr bwMode="auto">
          <a:xfrm>
            <a:off x="2146300" y="49974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47" name="Oval 623"/>
          <p:cNvSpPr>
            <a:spLocks noChangeArrowheads="1"/>
          </p:cNvSpPr>
          <p:nvPr/>
        </p:nvSpPr>
        <p:spPr bwMode="auto">
          <a:xfrm>
            <a:off x="2159000" y="49339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48" name="Oval 624"/>
          <p:cNvSpPr>
            <a:spLocks noChangeArrowheads="1"/>
          </p:cNvSpPr>
          <p:nvPr/>
        </p:nvSpPr>
        <p:spPr bwMode="auto">
          <a:xfrm>
            <a:off x="2159000" y="48831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49" name="Oval 625"/>
          <p:cNvSpPr>
            <a:spLocks noChangeArrowheads="1"/>
          </p:cNvSpPr>
          <p:nvPr/>
        </p:nvSpPr>
        <p:spPr bwMode="auto">
          <a:xfrm>
            <a:off x="2171700" y="48323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50" name="Oval 626"/>
          <p:cNvSpPr>
            <a:spLocks noChangeArrowheads="1"/>
          </p:cNvSpPr>
          <p:nvPr/>
        </p:nvSpPr>
        <p:spPr bwMode="auto">
          <a:xfrm>
            <a:off x="2184400" y="4768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51" name="Oval 627"/>
          <p:cNvSpPr>
            <a:spLocks noChangeArrowheads="1"/>
          </p:cNvSpPr>
          <p:nvPr/>
        </p:nvSpPr>
        <p:spPr bwMode="auto">
          <a:xfrm>
            <a:off x="2197100" y="47053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52" name="Oval 628"/>
          <p:cNvSpPr>
            <a:spLocks noChangeArrowheads="1"/>
          </p:cNvSpPr>
          <p:nvPr/>
        </p:nvSpPr>
        <p:spPr bwMode="auto">
          <a:xfrm>
            <a:off x="2209800" y="4641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53" name="Oval 629"/>
          <p:cNvSpPr>
            <a:spLocks noChangeArrowheads="1"/>
          </p:cNvSpPr>
          <p:nvPr/>
        </p:nvSpPr>
        <p:spPr bwMode="auto">
          <a:xfrm>
            <a:off x="2222500" y="45529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54" name="Oval 630"/>
          <p:cNvSpPr>
            <a:spLocks noChangeArrowheads="1"/>
          </p:cNvSpPr>
          <p:nvPr/>
        </p:nvSpPr>
        <p:spPr bwMode="auto">
          <a:xfrm>
            <a:off x="2235200" y="44767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55" name="Oval 631"/>
          <p:cNvSpPr>
            <a:spLocks noChangeArrowheads="1"/>
          </p:cNvSpPr>
          <p:nvPr/>
        </p:nvSpPr>
        <p:spPr bwMode="auto">
          <a:xfrm>
            <a:off x="2247900" y="4387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56" name="Oval 632"/>
          <p:cNvSpPr>
            <a:spLocks noChangeArrowheads="1"/>
          </p:cNvSpPr>
          <p:nvPr/>
        </p:nvSpPr>
        <p:spPr bwMode="auto">
          <a:xfrm>
            <a:off x="2260600" y="42989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57" name="Oval 633"/>
          <p:cNvSpPr>
            <a:spLocks noChangeArrowheads="1"/>
          </p:cNvSpPr>
          <p:nvPr/>
        </p:nvSpPr>
        <p:spPr bwMode="auto">
          <a:xfrm>
            <a:off x="2273300" y="42100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58" name="Oval 634"/>
          <p:cNvSpPr>
            <a:spLocks noChangeArrowheads="1"/>
          </p:cNvSpPr>
          <p:nvPr/>
        </p:nvSpPr>
        <p:spPr bwMode="auto">
          <a:xfrm>
            <a:off x="2273300" y="41211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59" name="Oval 635"/>
          <p:cNvSpPr>
            <a:spLocks noChangeArrowheads="1"/>
          </p:cNvSpPr>
          <p:nvPr/>
        </p:nvSpPr>
        <p:spPr bwMode="auto">
          <a:xfrm>
            <a:off x="2286000" y="4006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60" name="Oval 636"/>
          <p:cNvSpPr>
            <a:spLocks noChangeArrowheads="1"/>
          </p:cNvSpPr>
          <p:nvPr/>
        </p:nvSpPr>
        <p:spPr bwMode="auto">
          <a:xfrm>
            <a:off x="2298700" y="39052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61" name="Oval 637"/>
          <p:cNvSpPr>
            <a:spLocks noChangeArrowheads="1"/>
          </p:cNvSpPr>
          <p:nvPr/>
        </p:nvSpPr>
        <p:spPr bwMode="auto">
          <a:xfrm>
            <a:off x="2311400" y="38036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62" name="Oval 638"/>
          <p:cNvSpPr>
            <a:spLocks noChangeArrowheads="1"/>
          </p:cNvSpPr>
          <p:nvPr/>
        </p:nvSpPr>
        <p:spPr bwMode="auto">
          <a:xfrm>
            <a:off x="2324100" y="36893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63" name="Oval 639"/>
          <p:cNvSpPr>
            <a:spLocks noChangeArrowheads="1"/>
          </p:cNvSpPr>
          <p:nvPr/>
        </p:nvSpPr>
        <p:spPr bwMode="auto">
          <a:xfrm>
            <a:off x="2336800" y="35750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64" name="Oval 640"/>
          <p:cNvSpPr>
            <a:spLocks noChangeArrowheads="1"/>
          </p:cNvSpPr>
          <p:nvPr/>
        </p:nvSpPr>
        <p:spPr bwMode="auto">
          <a:xfrm>
            <a:off x="2349500" y="34607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65" name="Oval 641"/>
          <p:cNvSpPr>
            <a:spLocks noChangeArrowheads="1"/>
          </p:cNvSpPr>
          <p:nvPr/>
        </p:nvSpPr>
        <p:spPr bwMode="auto">
          <a:xfrm>
            <a:off x="2362200" y="33591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66" name="Oval 642"/>
          <p:cNvSpPr>
            <a:spLocks noChangeArrowheads="1"/>
          </p:cNvSpPr>
          <p:nvPr/>
        </p:nvSpPr>
        <p:spPr bwMode="auto">
          <a:xfrm>
            <a:off x="2374900" y="3244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67" name="Oval 643"/>
          <p:cNvSpPr>
            <a:spLocks noChangeArrowheads="1"/>
          </p:cNvSpPr>
          <p:nvPr/>
        </p:nvSpPr>
        <p:spPr bwMode="auto">
          <a:xfrm>
            <a:off x="2387600" y="31305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68" name="Oval 644"/>
          <p:cNvSpPr>
            <a:spLocks noChangeArrowheads="1"/>
          </p:cNvSpPr>
          <p:nvPr/>
        </p:nvSpPr>
        <p:spPr bwMode="auto">
          <a:xfrm>
            <a:off x="2387600" y="30162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69" name="Oval 645"/>
          <p:cNvSpPr>
            <a:spLocks noChangeArrowheads="1"/>
          </p:cNvSpPr>
          <p:nvPr/>
        </p:nvSpPr>
        <p:spPr bwMode="auto">
          <a:xfrm>
            <a:off x="2400300" y="29146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70" name="Oval 646"/>
          <p:cNvSpPr>
            <a:spLocks noChangeArrowheads="1"/>
          </p:cNvSpPr>
          <p:nvPr/>
        </p:nvSpPr>
        <p:spPr bwMode="auto">
          <a:xfrm>
            <a:off x="2413000" y="28130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71" name="Oval 647"/>
          <p:cNvSpPr>
            <a:spLocks noChangeArrowheads="1"/>
          </p:cNvSpPr>
          <p:nvPr/>
        </p:nvSpPr>
        <p:spPr bwMode="auto">
          <a:xfrm>
            <a:off x="2425700" y="27114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72" name="Oval 648"/>
          <p:cNvSpPr>
            <a:spLocks noChangeArrowheads="1"/>
          </p:cNvSpPr>
          <p:nvPr/>
        </p:nvSpPr>
        <p:spPr bwMode="auto">
          <a:xfrm>
            <a:off x="2438400" y="26352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73" name="Oval 649"/>
          <p:cNvSpPr>
            <a:spLocks noChangeArrowheads="1"/>
          </p:cNvSpPr>
          <p:nvPr/>
        </p:nvSpPr>
        <p:spPr bwMode="auto">
          <a:xfrm>
            <a:off x="2451100" y="25717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74" name="Oval 650"/>
          <p:cNvSpPr>
            <a:spLocks noChangeArrowheads="1"/>
          </p:cNvSpPr>
          <p:nvPr/>
        </p:nvSpPr>
        <p:spPr bwMode="auto">
          <a:xfrm>
            <a:off x="2463800" y="25209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75" name="Oval 651"/>
          <p:cNvSpPr>
            <a:spLocks noChangeArrowheads="1"/>
          </p:cNvSpPr>
          <p:nvPr/>
        </p:nvSpPr>
        <p:spPr bwMode="auto">
          <a:xfrm>
            <a:off x="2476500" y="2482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76" name="Oval 652"/>
          <p:cNvSpPr>
            <a:spLocks noChangeArrowheads="1"/>
          </p:cNvSpPr>
          <p:nvPr/>
        </p:nvSpPr>
        <p:spPr bwMode="auto">
          <a:xfrm>
            <a:off x="2489200" y="24701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77" name="Oval 653"/>
          <p:cNvSpPr>
            <a:spLocks noChangeArrowheads="1"/>
          </p:cNvSpPr>
          <p:nvPr/>
        </p:nvSpPr>
        <p:spPr bwMode="auto">
          <a:xfrm>
            <a:off x="2501900" y="24701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78" name="Oval 654"/>
          <p:cNvSpPr>
            <a:spLocks noChangeArrowheads="1"/>
          </p:cNvSpPr>
          <p:nvPr/>
        </p:nvSpPr>
        <p:spPr bwMode="auto">
          <a:xfrm>
            <a:off x="2501900" y="2482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79" name="Oval 655"/>
          <p:cNvSpPr>
            <a:spLocks noChangeArrowheads="1"/>
          </p:cNvSpPr>
          <p:nvPr/>
        </p:nvSpPr>
        <p:spPr bwMode="auto">
          <a:xfrm>
            <a:off x="2514600" y="25209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80" name="Oval 656"/>
          <p:cNvSpPr>
            <a:spLocks noChangeArrowheads="1"/>
          </p:cNvSpPr>
          <p:nvPr/>
        </p:nvSpPr>
        <p:spPr bwMode="auto">
          <a:xfrm>
            <a:off x="2527300" y="25717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81" name="Oval 657"/>
          <p:cNvSpPr>
            <a:spLocks noChangeArrowheads="1"/>
          </p:cNvSpPr>
          <p:nvPr/>
        </p:nvSpPr>
        <p:spPr bwMode="auto">
          <a:xfrm>
            <a:off x="2540000" y="26479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82" name="Oval 658"/>
          <p:cNvSpPr>
            <a:spLocks noChangeArrowheads="1"/>
          </p:cNvSpPr>
          <p:nvPr/>
        </p:nvSpPr>
        <p:spPr bwMode="auto">
          <a:xfrm>
            <a:off x="2552700" y="2736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83" name="Oval 659"/>
          <p:cNvSpPr>
            <a:spLocks noChangeArrowheads="1"/>
          </p:cNvSpPr>
          <p:nvPr/>
        </p:nvSpPr>
        <p:spPr bwMode="auto">
          <a:xfrm>
            <a:off x="2565400" y="28384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84" name="Oval 660"/>
          <p:cNvSpPr>
            <a:spLocks noChangeArrowheads="1"/>
          </p:cNvSpPr>
          <p:nvPr/>
        </p:nvSpPr>
        <p:spPr bwMode="auto">
          <a:xfrm>
            <a:off x="2578100" y="29527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85" name="Oval 661"/>
          <p:cNvSpPr>
            <a:spLocks noChangeArrowheads="1"/>
          </p:cNvSpPr>
          <p:nvPr/>
        </p:nvSpPr>
        <p:spPr bwMode="auto">
          <a:xfrm>
            <a:off x="2590800" y="30670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86" name="Oval 662"/>
          <p:cNvSpPr>
            <a:spLocks noChangeArrowheads="1"/>
          </p:cNvSpPr>
          <p:nvPr/>
        </p:nvSpPr>
        <p:spPr bwMode="auto">
          <a:xfrm>
            <a:off x="2603500" y="31940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87" name="Oval 663"/>
          <p:cNvSpPr>
            <a:spLocks noChangeArrowheads="1"/>
          </p:cNvSpPr>
          <p:nvPr/>
        </p:nvSpPr>
        <p:spPr bwMode="auto">
          <a:xfrm>
            <a:off x="2616200" y="33337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88" name="Oval 664"/>
          <p:cNvSpPr>
            <a:spLocks noChangeArrowheads="1"/>
          </p:cNvSpPr>
          <p:nvPr/>
        </p:nvSpPr>
        <p:spPr bwMode="auto">
          <a:xfrm>
            <a:off x="2616200" y="34734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89" name="Oval 665"/>
          <p:cNvSpPr>
            <a:spLocks noChangeArrowheads="1"/>
          </p:cNvSpPr>
          <p:nvPr/>
        </p:nvSpPr>
        <p:spPr bwMode="auto">
          <a:xfrm>
            <a:off x="2628900" y="36004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90" name="Oval 666"/>
          <p:cNvSpPr>
            <a:spLocks noChangeArrowheads="1"/>
          </p:cNvSpPr>
          <p:nvPr/>
        </p:nvSpPr>
        <p:spPr bwMode="auto">
          <a:xfrm>
            <a:off x="2641600" y="37401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91" name="Oval 667"/>
          <p:cNvSpPr>
            <a:spLocks noChangeArrowheads="1"/>
          </p:cNvSpPr>
          <p:nvPr/>
        </p:nvSpPr>
        <p:spPr bwMode="auto">
          <a:xfrm>
            <a:off x="2654300" y="38671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92" name="Oval 668"/>
          <p:cNvSpPr>
            <a:spLocks noChangeArrowheads="1"/>
          </p:cNvSpPr>
          <p:nvPr/>
        </p:nvSpPr>
        <p:spPr bwMode="auto">
          <a:xfrm>
            <a:off x="2667000" y="39941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93" name="Oval 669"/>
          <p:cNvSpPr>
            <a:spLocks noChangeArrowheads="1"/>
          </p:cNvSpPr>
          <p:nvPr/>
        </p:nvSpPr>
        <p:spPr bwMode="auto">
          <a:xfrm>
            <a:off x="2679700" y="41084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94" name="Oval 670"/>
          <p:cNvSpPr>
            <a:spLocks noChangeArrowheads="1"/>
          </p:cNvSpPr>
          <p:nvPr/>
        </p:nvSpPr>
        <p:spPr bwMode="auto">
          <a:xfrm>
            <a:off x="2692400" y="42227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95" name="Oval 671"/>
          <p:cNvSpPr>
            <a:spLocks noChangeArrowheads="1"/>
          </p:cNvSpPr>
          <p:nvPr/>
        </p:nvSpPr>
        <p:spPr bwMode="auto">
          <a:xfrm>
            <a:off x="2705100" y="43370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96" name="Oval 672"/>
          <p:cNvSpPr>
            <a:spLocks noChangeArrowheads="1"/>
          </p:cNvSpPr>
          <p:nvPr/>
        </p:nvSpPr>
        <p:spPr bwMode="auto">
          <a:xfrm>
            <a:off x="2717800" y="44386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97" name="Oval 673"/>
          <p:cNvSpPr>
            <a:spLocks noChangeArrowheads="1"/>
          </p:cNvSpPr>
          <p:nvPr/>
        </p:nvSpPr>
        <p:spPr bwMode="auto">
          <a:xfrm>
            <a:off x="2730500" y="45275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98" name="Oval 674"/>
          <p:cNvSpPr>
            <a:spLocks noChangeArrowheads="1"/>
          </p:cNvSpPr>
          <p:nvPr/>
        </p:nvSpPr>
        <p:spPr bwMode="auto">
          <a:xfrm>
            <a:off x="2730500" y="46164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99" name="Oval 675"/>
          <p:cNvSpPr>
            <a:spLocks noChangeArrowheads="1"/>
          </p:cNvSpPr>
          <p:nvPr/>
        </p:nvSpPr>
        <p:spPr bwMode="auto">
          <a:xfrm>
            <a:off x="2743200" y="46926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00" name="Oval 676"/>
          <p:cNvSpPr>
            <a:spLocks noChangeArrowheads="1"/>
          </p:cNvSpPr>
          <p:nvPr/>
        </p:nvSpPr>
        <p:spPr bwMode="auto">
          <a:xfrm>
            <a:off x="2755900" y="4768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01" name="Oval 677"/>
          <p:cNvSpPr>
            <a:spLocks noChangeArrowheads="1"/>
          </p:cNvSpPr>
          <p:nvPr/>
        </p:nvSpPr>
        <p:spPr bwMode="auto">
          <a:xfrm>
            <a:off x="2768600" y="48450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02" name="Oval 678"/>
          <p:cNvSpPr>
            <a:spLocks noChangeArrowheads="1"/>
          </p:cNvSpPr>
          <p:nvPr/>
        </p:nvSpPr>
        <p:spPr bwMode="auto">
          <a:xfrm>
            <a:off x="2781300" y="49085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03" name="Oval 679"/>
          <p:cNvSpPr>
            <a:spLocks noChangeArrowheads="1"/>
          </p:cNvSpPr>
          <p:nvPr/>
        </p:nvSpPr>
        <p:spPr bwMode="auto">
          <a:xfrm>
            <a:off x="2794000" y="49593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04" name="Oval 680"/>
          <p:cNvSpPr>
            <a:spLocks noChangeArrowheads="1"/>
          </p:cNvSpPr>
          <p:nvPr/>
        </p:nvSpPr>
        <p:spPr bwMode="auto">
          <a:xfrm>
            <a:off x="2806700" y="5022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05" name="Oval 681"/>
          <p:cNvSpPr>
            <a:spLocks noChangeArrowheads="1"/>
          </p:cNvSpPr>
          <p:nvPr/>
        </p:nvSpPr>
        <p:spPr bwMode="auto">
          <a:xfrm>
            <a:off x="2819400" y="50736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06" name="Oval 682"/>
          <p:cNvSpPr>
            <a:spLocks noChangeArrowheads="1"/>
          </p:cNvSpPr>
          <p:nvPr/>
        </p:nvSpPr>
        <p:spPr bwMode="auto">
          <a:xfrm>
            <a:off x="2832100" y="51117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07" name="Oval 683"/>
          <p:cNvSpPr>
            <a:spLocks noChangeArrowheads="1"/>
          </p:cNvSpPr>
          <p:nvPr/>
        </p:nvSpPr>
        <p:spPr bwMode="auto">
          <a:xfrm>
            <a:off x="2844800" y="51625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08" name="Oval 684"/>
          <p:cNvSpPr>
            <a:spLocks noChangeArrowheads="1"/>
          </p:cNvSpPr>
          <p:nvPr/>
        </p:nvSpPr>
        <p:spPr bwMode="auto">
          <a:xfrm>
            <a:off x="2844800" y="52006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09" name="Oval 685"/>
          <p:cNvSpPr>
            <a:spLocks noChangeArrowheads="1"/>
          </p:cNvSpPr>
          <p:nvPr/>
        </p:nvSpPr>
        <p:spPr bwMode="auto">
          <a:xfrm>
            <a:off x="2857500" y="52387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10" name="Oval 686"/>
          <p:cNvSpPr>
            <a:spLocks noChangeArrowheads="1"/>
          </p:cNvSpPr>
          <p:nvPr/>
        </p:nvSpPr>
        <p:spPr bwMode="auto">
          <a:xfrm>
            <a:off x="2870200" y="52641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11" name="Oval 687"/>
          <p:cNvSpPr>
            <a:spLocks noChangeArrowheads="1"/>
          </p:cNvSpPr>
          <p:nvPr/>
        </p:nvSpPr>
        <p:spPr bwMode="auto">
          <a:xfrm>
            <a:off x="2882900" y="52895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12" name="Oval 688"/>
          <p:cNvSpPr>
            <a:spLocks noChangeArrowheads="1"/>
          </p:cNvSpPr>
          <p:nvPr/>
        </p:nvSpPr>
        <p:spPr bwMode="auto">
          <a:xfrm>
            <a:off x="2895600" y="53276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13" name="Oval 689"/>
          <p:cNvSpPr>
            <a:spLocks noChangeArrowheads="1"/>
          </p:cNvSpPr>
          <p:nvPr/>
        </p:nvSpPr>
        <p:spPr bwMode="auto">
          <a:xfrm>
            <a:off x="2908300" y="53530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14" name="Oval 690"/>
          <p:cNvSpPr>
            <a:spLocks noChangeArrowheads="1"/>
          </p:cNvSpPr>
          <p:nvPr/>
        </p:nvSpPr>
        <p:spPr bwMode="auto">
          <a:xfrm>
            <a:off x="2921000" y="53784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15" name="Oval 691"/>
          <p:cNvSpPr>
            <a:spLocks noChangeArrowheads="1"/>
          </p:cNvSpPr>
          <p:nvPr/>
        </p:nvSpPr>
        <p:spPr bwMode="auto">
          <a:xfrm>
            <a:off x="2933700" y="5403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16" name="Oval 692"/>
          <p:cNvSpPr>
            <a:spLocks noChangeArrowheads="1"/>
          </p:cNvSpPr>
          <p:nvPr/>
        </p:nvSpPr>
        <p:spPr bwMode="auto">
          <a:xfrm>
            <a:off x="2946400" y="54165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17" name="Oval 693"/>
          <p:cNvSpPr>
            <a:spLocks noChangeArrowheads="1"/>
          </p:cNvSpPr>
          <p:nvPr/>
        </p:nvSpPr>
        <p:spPr bwMode="auto">
          <a:xfrm>
            <a:off x="2959100" y="54419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18" name="Oval 694"/>
          <p:cNvSpPr>
            <a:spLocks noChangeArrowheads="1"/>
          </p:cNvSpPr>
          <p:nvPr/>
        </p:nvSpPr>
        <p:spPr bwMode="auto">
          <a:xfrm>
            <a:off x="2959100" y="54673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19" name="Oval 695"/>
          <p:cNvSpPr>
            <a:spLocks noChangeArrowheads="1"/>
          </p:cNvSpPr>
          <p:nvPr/>
        </p:nvSpPr>
        <p:spPr bwMode="auto">
          <a:xfrm>
            <a:off x="2971800" y="54800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20" name="Oval 696"/>
          <p:cNvSpPr>
            <a:spLocks noChangeArrowheads="1"/>
          </p:cNvSpPr>
          <p:nvPr/>
        </p:nvSpPr>
        <p:spPr bwMode="auto">
          <a:xfrm>
            <a:off x="2984500" y="54927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21" name="Oval 697"/>
          <p:cNvSpPr>
            <a:spLocks noChangeArrowheads="1"/>
          </p:cNvSpPr>
          <p:nvPr/>
        </p:nvSpPr>
        <p:spPr bwMode="auto">
          <a:xfrm>
            <a:off x="2997200" y="55181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22" name="Oval 698"/>
          <p:cNvSpPr>
            <a:spLocks noChangeArrowheads="1"/>
          </p:cNvSpPr>
          <p:nvPr/>
        </p:nvSpPr>
        <p:spPr bwMode="auto">
          <a:xfrm>
            <a:off x="3009900" y="5530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23" name="Oval 699"/>
          <p:cNvSpPr>
            <a:spLocks noChangeArrowheads="1"/>
          </p:cNvSpPr>
          <p:nvPr/>
        </p:nvSpPr>
        <p:spPr bwMode="auto">
          <a:xfrm>
            <a:off x="3022600" y="55435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24" name="Oval 700"/>
          <p:cNvSpPr>
            <a:spLocks noChangeArrowheads="1"/>
          </p:cNvSpPr>
          <p:nvPr/>
        </p:nvSpPr>
        <p:spPr bwMode="auto">
          <a:xfrm>
            <a:off x="3035300" y="55562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25" name="Oval 701"/>
          <p:cNvSpPr>
            <a:spLocks noChangeArrowheads="1"/>
          </p:cNvSpPr>
          <p:nvPr/>
        </p:nvSpPr>
        <p:spPr bwMode="auto">
          <a:xfrm>
            <a:off x="3048000" y="55689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26" name="Oval 702"/>
          <p:cNvSpPr>
            <a:spLocks noChangeArrowheads="1"/>
          </p:cNvSpPr>
          <p:nvPr/>
        </p:nvSpPr>
        <p:spPr bwMode="auto">
          <a:xfrm>
            <a:off x="3060700" y="55816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27" name="Oval 703"/>
          <p:cNvSpPr>
            <a:spLocks noChangeArrowheads="1"/>
          </p:cNvSpPr>
          <p:nvPr/>
        </p:nvSpPr>
        <p:spPr bwMode="auto">
          <a:xfrm>
            <a:off x="3073400" y="55943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28" name="Oval 704"/>
          <p:cNvSpPr>
            <a:spLocks noChangeArrowheads="1"/>
          </p:cNvSpPr>
          <p:nvPr/>
        </p:nvSpPr>
        <p:spPr bwMode="auto">
          <a:xfrm>
            <a:off x="3073400" y="56070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29" name="Oval 705"/>
          <p:cNvSpPr>
            <a:spLocks noChangeArrowheads="1"/>
          </p:cNvSpPr>
          <p:nvPr/>
        </p:nvSpPr>
        <p:spPr bwMode="auto">
          <a:xfrm>
            <a:off x="3086100" y="56070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30" name="Oval 706"/>
          <p:cNvSpPr>
            <a:spLocks noChangeArrowheads="1"/>
          </p:cNvSpPr>
          <p:nvPr/>
        </p:nvSpPr>
        <p:spPr bwMode="auto">
          <a:xfrm>
            <a:off x="3098800" y="56197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31" name="Oval 707"/>
          <p:cNvSpPr>
            <a:spLocks noChangeArrowheads="1"/>
          </p:cNvSpPr>
          <p:nvPr/>
        </p:nvSpPr>
        <p:spPr bwMode="auto">
          <a:xfrm>
            <a:off x="3111500" y="56197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32" name="Oval 708"/>
          <p:cNvSpPr>
            <a:spLocks noChangeArrowheads="1"/>
          </p:cNvSpPr>
          <p:nvPr/>
        </p:nvSpPr>
        <p:spPr bwMode="auto">
          <a:xfrm>
            <a:off x="3124200" y="56324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33" name="Oval 709"/>
          <p:cNvSpPr>
            <a:spLocks noChangeArrowheads="1"/>
          </p:cNvSpPr>
          <p:nvPr/>
        </p:nvSpPr>
        <p:spPr bwMode="auto">
          <a:xfrm>
            <a:off x="3136900" y="56324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34" name="Oval 710"/>
          <p:cNvSpPr>
            <a:spLocks noChangeArrowheads="1"/>
          </p:cNvSpPr>
          <p:nvPr/>
        </p:nvSpPr>
        <p:spPr bwMode="auto">
          <a:xfrm>
            <a:off x="3149600" y="56451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35" name="Oval 711"/>
          <p:cNvSpPr>
            <a:spLocks noChangeArrowheads="1"/>
          </p:cNvSpPr>
          <p:nvPr/>
        </p:nvSpPr>
        <p:spPr bwMode="auto">
          <a:xfrm>
            <a:off x="3162300" y="56451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36" name="Oval 712"/>
          <p:cNvSpPr>
            <a:spLocks noChangeArrowheads="1"/>
          </p:cNvSpPr>
          <p:nvPr/>
        </p:nvSpPr>
        <p:spPr bwMode="auto">
          <a:xfrm>
            <a:off x="3175000" y="56451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37" name="Oval 713"/>
          <p:cNvSpPr>
            <a:spLocks noChangeArrowheads="1"/>
          </p:cNvSpPr>
          <p:nvPr/>
        </p:nvSpPr>
        <p:spPr bwMode="auto">
          <a:xfrm>
            <a:off x="3187700" y="56451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38" name="Oval 714"/>
          <p:cNvSpPr>
            <a:spLocks noChangeArrowheads="1"/>
          </p:cNvSpPr>
          <p:nvPr/>
        </p:nvSpPr>
        <p:spPr bwMode="auto">
          <a:xfrm>
            <a:off x="3187700" y="5657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39" name="Oval 715"/>
          <p:cNvSpPr>
            <a:spLocks noChangeArrowheads="1"/>
          </p:cNvSpPr>
          <p:nvPr/>
        </p:nvSpPr>
        <p:spPr bwMode="auto">
          <a:xfrm>
            <a:off x="3200400" y="5657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40" name="Oval 716"/>
          <p:cNvSpPr>
            <a:spLocks noChangeArrowheads="1"/>
          </p:cNvSpPr>
          <p:nvPr/>
        </p:nvSpPr>
        <p:spPr bwMode="auto">
          <a:xfrm>
            <a:off x="3213100" y="5657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41" name="Oval 717"/>
          <p:cNvSpPr>
            <a:spLocks noChangeArrowheads="1"/>
          </p:cNvSpPr>
          <p:nvPr/>
        </p:nvSpPr>
        <p:spPr bwMode="auto">
          <a:xfrm>
            <a:off x="3225800" y="5657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42" name="Oval 718"/>
          <p:cNvSpPr>
            <a:spLocks noChangeArrowheads="1"/>
          </p:cNvSpPr>
          <p:nvPr/>
        </p:nvSpPr>
        <p:spPr bwMode="auto">
          <a:xfrm>
            <a:off x="3238500" y="5657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43" name="Oval 719"/>
          <p:cNvSpPr>
            <a:spLocks noChangeArrowheads="1"/>
          </p:cNvSpPr>
          <p:nvPr/>
        </p:nvSpPr>
        <p:spPr bwMode="auto">
          <a:xfrm>
            <a:off x="3251200" y="5657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44" name="Oval 720"/>
          <p:cNvSpPr>
            <a:spLocks noChangeArrowheads="1"/>
          </p:cNvSpPr>
          <p:nvPr/>
        </p:nvSpPr>
        <p:spPr bwMode="auto">
          <a:xfrm>
            <a:off x="3263900" y="5657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45" name="Oval 721"/>
          <p:cNvSpPr>
            <a:spLocks noChangeArrowheads="1"/>
          </p:cNvSpPr>
          <p:nvPr/>
        </p:nvSpPr>
        <p:spPr bwMode="auto">
          <a:xfrm>
            <a:off x="3276600" y="5657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46" name="Oval 722"/>
          <p:cNvSpPr>
            <a:spLocks noChangeArrowheads="1"/>
          </p:cNvSpPr>
          <p:nvPr/>
        </p:nvSpPr>
        <p:spPr bwMode="auto">
          <a:xfrm>
            <a:off x="3289300" y="5657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47" name="Oval 723"/>
          <p:cNvSpPr>
            <a:spLocks noChangeArrowheads="1"/>
          </p:cNvSpPr>
          <p:nvPr/>
        </p:nvSpPr>
        <p:spPr bwMode="auto">
          <a:xfrm>
            <a:off x="3302000" y="5657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48" name="Oval 724"/>
          <p:cNvSpPr>
            <a:spLocks noChangeArrowheads="1"/>
          </p:cNvSpPr>
          <p:nvPr/>
        </p:nvSpPr>
        <p:spPr bwMode="auto">
          <a:xfrm>
            <a:off x="3314700" y="5657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49" name="Oval 725"/>
          <p:cNvSpPr>
            <a:spLocks noChangeArrowheads="1"/>
          </p:cNvSpPr>
          <p:nvPr/>
        </p:nvSpPr>
        <p:spPr bwMode="auto">
          <a:xfrm>
            <a:off x="3327400" y="5657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50" name="Oval 726"/>
          <p:cNvSpPr>
            <a:spLocks noChangeArrowheads="1"/>
          </p:cNvSpPr>
          <p:nvPr/>
        </p:nvSpPr>
        <p:spPr bwMode="auto">
          <a:xfrm>
            <a:off x="3340100" y="5657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51" name="Oval 727"/>
          <p:cNvSpPr>
            <a:spLocks noChangeArrowheads="1"/>
          </p:cNvSpPr>
          <p:nvPr/>
        </p:nvSpPr>
        <p:spPr bwMode="auto">
          <a:xfrm>
            <a:off x="3352800" y="5657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52" name="Oval 728"/>
          <p:cNvSpPr>
            <a:spLocks noChangeArrowheads="1"/>
          </p:cNvSpPr>
          <p:nvPr/>
        </p:nvSpPr>
        <p:spPr bwMode="auto">
          <a:xfrm>
            <a:off x="3365500" y="5657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53" name="Oval 729"/>
          <p:cNvSpPr>
            <a:spLocks noChangeArrowheads="1"/>
          </p:cNvSpPr>
          <p:nvPr/>
        </p:nvSpPr>
        <p:spPr bwMode="auto">
          <a:xfrm>
            <a:off x="3378200" y="5657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54" name="Oval 730"/>
          <p:cNvSpPr>
            <a:spLocks noChangeArrowheads="1"/>
          </p:cNvSpPr>
          <p:nvPr/>
        </p:nvSpPr>
        <p:spPr bwMode="auto">
          <a:xfrm>
            <a:off x="3390900" y="5657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55" name="Oval 731"/>
          <p:cNvSpPr>
            <a:spLocks noChangeArrowheads="1"/>
          </p:cNvSpPr>
          <p:nvPr/>
        </p:nvSpPr>
        <p:spPr bwMode="auto">
          <a:xfrm>
            <a:off x="3403600" y="5657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56" name="Oval 732"/>
          <p:cNvSpPr>
            <a:spLocks noChangeArrowheads="1"/>
          </p:cNvSpPr>
          <p:nvPr/>
        </p:nvSpPr>
        <p:spPr bwMode="auto">
          <a:xfrm>
            <a:off x="3416300" y="5657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57" name="Oval 733"/>
          <p:cNvSpPr>
            <a:spLocks noChangeArrowheads="1"/>
          </p:cNvSpPr>
          <p:nvPr/>
        </p:nvSpPr>
        <p:spPr bwMode="auto">
          <a:xfrm>
            <a:off x="3429000" y="5657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58" name="Oval 734"/>
          <p:cNvSpPr>
            <a:spLocks noChangeArrowheads="1"/>
          </p:cNvSpPr>
          <p:nvPr/>
        </p:nvSpPr>
        <p:spPr bwMode="auto">
          <a:xfrm>
            <a:off x="3441700" y="5657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59" name="Oval 735"/>
          <p:cNvSpPr>
            <a:spLocks noChangeArrowheads="1"/>
          </p:cNvSpPr>
          <p:nvPr/>
        </p:nvSpPr>
        <p:spPr bwMode="auto">
          <a:xfrm>
            <a:off x="3454400" y="5657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60" name="Oval 736"/>
          <p:cNvSpPr>
            <a:spLocks noChangeArrowheads="1"/>
          </p:cNvSpPr>
          <p:nvPr/>
        </p:nvSpPr>
        <p:spPr bwMode="auto">
          <a:xfrm>
            <a:off x="3467100" y="5657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61" name="Oval 737"/>
          <p:cNvSpPr>
            <a:spLocks noChangeArrowheads="1"/>
          </p:cNvSpPr>
          <p:nvPr/>
        </p:nvSpPr>
        <p:spPr bwMode="auto">
          <a:xfrm>
            <a:off x="3479800" y="5657850"/>
            <a:ext cx="63500" cy="635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4168" name="Group 744"/>
          <p:cNvGrpSpPr>
            <a:grpSpLocks/>
          </p:cNvGrpSpPr>
          <p:nvPr/>
        </p:nvGrpSpPr>
        <p:grpSpPr bwMode="auto">
          <a:xfrm>
            <a:off x="711200" y="1905000"/>
            <a:ext cx="452438" cy="3902075"/>
            <a:chOff x="508" y="1136"/>
            <a:chExt cx="285" cy="2458"/>
          </a:xfrm>
        </p:grpSpPr>
        <p:sp>
          <p:nvSpPr>
            <p:cNvPr id="104162" name="Rectangle 738"/>
            <p:cNvSpPr>
              <a:spLocks noChangeArrowheads="1"/>
            </p:cNvSpPr>
            <p:nvPr/>
          </p:nvSpPr>
          <p:spPr bwMode="auto">
            <a:xfrm>
              <a:off x="676" y="3440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0</a:t>
              </a:r>
              <a:endParaRPr lang="en-US" sz="1600" i="0"/>
            </a:p>
          </p:txBody>
        </p:sp>
        <p:sp>
          <p:nvSpPr>
            <p:cNvPr id="104163" name="Rectangle 739"/>
            <p:cNvSpPr>
              <a:spLocks noChangeArrowheads="1"/>
            </p:cNvSpPr>
            <p:nvPr/>
          </p:nvSpPr>
          <p:spPr bwMode="auto">
            <a:xfrm>
              <a:off x="564" y="2976"/>
              <a:ext cx="2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200</a:t>
              </a:r>
              <a:endParaRPr lang="en-US" sz="1600" i="0"/>
            </a:p>
          </p:txBody>
        </p:sp>
        <p:sp>
          <p:nvSpPr>
            <p:cNvPr id="104164" name="Rectangle 740"/>
            <p:cNvSpPr>
              <a:spLocks noChangeArrowheads="1"/>
            </p:cNvSpPr>
            <p:nvPr/>
          </p:nvSpPr>
          <p:spPr bwMode="auto">
            <a:xfrm>
              <a:off x="564" y="2520"/>
              <a:ext cx="2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400</a:t>
              </a:r>
              <a:endParaRPr lang="en-US" sz="1600" i="0"/>
            </a:p>
          </p:txBody>
        </p:sp>
        <p:sp>
          <p:nvSpPr>
            <p:cNvPr id="104165" name="Rectangle 741"/>
            <p:cNvSpPr>
              <a:spLocks noChangeArrowheads="1"/>
            </p:cNvSpPr>
            <p:nvPr/>
          </p:nvSpPr>
          <p:spPr bwMode="auto">
            <a:xfrm>
              <a:off x="564" y="2056"/>
              <a:ext cx="2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600</a:t>
              </a:r>
              <a:endParaRPr lang="en-US" sz="1600" i="0"/>
            </a:p>
          </p:txBody>
        </p:sp>
        <p:sp>
          <p:nvSpPr>
            <p:cNvPr id="104166" name="Rectangle 742"/>
            <p:cNvSpPr>
              <a:spLocks noChangeArrowheads="1"/>
            </p:cNvSpPr>
            <p:nvPr/>
          </p:nvSpPr>
          <p:spPr bwMode="auto">
            <a:xfrm>
              <a:off x="564" y="1592"/>
              <a:ext cx="2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800</a:t>
              </a:r>
              <a:endParaRPr lang="en-US" sz="1600" i="0"/>
            </a:p>
          </p:txBody>
        </p:sp>
        <p:sp>
          <p:nvSpPr>
            <p:cNvPr id="104167" name="Rectangle 743"/>
            <p:cNvSpPr>
              <a:spLocks noChangeArrowheads="1"/>
            </p:cNvSpPr>
            <p:nvPr/>
          </p:nvSpPr>
          <p:spPr bwMode="auto">
            <a:xfrm>
              <a:off x="508" y="1136"/>
              <a:ext cx="2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1000</a:t>
              </a:r>
              <a:endParaRPr lang="en-US" sz="1600" i="0"/>
            </a:p>
          </p:txBody>
        </p:sp>
      </p:grpSp>
      <p:grpSp>
        <p:nvGrpSpPr>
          <p:cNvPr id="104175" name="Group 751"/>
          <p:cNvGrpSpPr>
            <a:grpSpLocks/>
          </p:cNvGrpSpPr>
          <p:nvPr/>
        </p:nvGrpSpPr>
        <p:grpSpPr bwMode="auto">
          <a:xfrm>
            <a:off x="3581400" y="1898650"/>
            <a:ext cx="282575" cy="3902075"/>
            <a:chOff x="2244" y="1136"/>
            <a:chExt cx="178" cy="2458"/>
          </a:xfrm>
        </p:grpSpPr>
        <p:sp>
          <p:nvSpPr>
            <p:cNvPr id="104169" name="Rectangle 745"/>
            <p:cNvSpPr>
              <a:spLocks noChangeArrowheads="1"/>
            </p:cNvSpPr>
            <p:nvPr/>
          </p:nvSpPr>
          <p:spPr bwMode="auto">
            <a:xfrm>
              <a:off x="2244" y="3440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0</a:t>
              </a:r>
              <a:endParaRPr lang="en-US" sz="1600" i="0"/>
            </a:p>
          </p:txBody>
        </p:sp>
        <p:sp>
          <p:nvSpPr>
            <p:cNvPr id="104170" name="Rectangle 746"/>
            <p:cNvSpPr>
              <a:spLocks noChangeArrowheads="1"/>
            </p:cNvSpPr>
            <p:nvPr/>
          </p:nvSpPr>
          <p:spPr bwMode="auto">
            <a:xfrm>
              <a:off x="2244" y="2976"/>
              <a:ext cx="17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0.1</a:t>
              </a:r>
              <a:endParaRPr lang="en-US" sz="1600" i="0"/>
            </a:p>
          </p:txBody>
        </p:sp>
        <p:sp>
          <p:nvSpPr>
            <p:cNvPr id="104171" name="Rectangle 747"/>
            <p:cNvSpPr>
              <a:spLocks noChangeArrowheads="1"/>
            </p:cNvSpPr>
            <p:nvPr/>
          </p:nvSpPr>
          <p:spPr bwMode="auto">
            <a:xfrm>
              <a:off x="2244" y="2520"/>
              <a:ext cx="17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0.2</a:t>
              </a:r>
              <a:endParaRPr lang="en-US" sz="1600" i="0"/>
            </a:p>
          </p:txBody>
        </p:sp>
        <p:sp>
          <p:nvSpPr>
            <p:cNvPr id="104172" name="Rectangle 748"/>
            <p:cNvSpPr>
              <a:spLocks noChangeArrowheads="1"/>
            </p:cNvSpPr>
            <p:nvPr/>
          </p:nvSpPr>
          <p:spPr bwMode="auto">
            <a:xfrm>
              <a:off x="2244" y="2056"/>
              <a:ext cx="17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0.3</a:t>
              </a:r>
              <a:endParaRPr lang="en-US" sz="1600" i="0"/>
            </a:p>
          </p:txBody>
        </p:sp>
        <p:sp>
          <p:nvSpPr>
            <p:cNvPr id="104173" name="Rectangle 749"/>
            <p:cNvSpPr>
              <a:spLocks noChangeArrowheads="1"/>
            </p:cNvSpPr>
            <p:nvPr/>
          </p:nvSpPr>
          <p:spPr bwMode="auto">
            <a:xfrm>
              <a:off x="2244" y="1592"/>
              <a:ext cx="17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0.4</a:t>
              </a:r>
              <a:endParaRPr lang="en-US" sz="1600" i="0"/>
            </a:p>
          </p:txBody>
        </p:sp>
        <p:sp>
          <p:nvSpPr>
            <p:cNvPr id="104174" name="Rectangle 750"/>
            <p:cNvSpPr>
              <a:spLocks noChangeArrowheads="1"/>
            </p:cNvSpPr>
            <p:nvPr/>
          </p:nvSpPr>
          <p:spPr bwMode="auto">
            <a:xfrm>
              <a:off x="2244" y="1136"/>
              <a:ext cx="17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0.5</a:t>
              </a:r>
              <a:endParaRPr lang="en-US" sz="1600" i="0"/>
            </a:p>
          </p:txBody>
        </p:sp>
      </p:grpSp>
      <p:grpSp>
        <p:nvGrpSpPr>
          <p:cNvPr id="104181" name="Group 757"/>
          <p:cNvGrpSpPr>
            <a:grpSpLocks/>
          </p:cNvGrpSpPr>
          <p:nvPr/>
        </p:nvGrpSpPr>
        <p:grpSpPr bwMode="auto">
          <a:xfrm>
            <a:off x="1060450" y="5778500"/>
            <a:ext cx="2625725" cy="244475"/>
            <a:chOff x="692" y="3536"/>
            <a:chExt cx="1654" cy="154"/>
          </a:xfrm>
        </p:grpSpPr>
        <p:sp>
          <p:nvSpPr>
            <p:cNvPr id="104176" name="Rectangle 752"/>
            <p:cNvSpPr>
              <a:spLocks noChangeArrowheads="1"/>
            </p:cNvSpPr>
            <p:nvPr/>
          </p:nvSpPr>
          <p:spPr bwMode="auto">
            <a:xfrm>
              <a:off x="692" y="3536"/>
              <a:ext cx="2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350</a:t>
              </a:r>
              <a:endParaRPr lang="en-US" sz="1600" i="0"/>
            </a:p>
          </p:txBody>
        </p:sp>
        <p:sp>
          <p:nvSpPr>
            <p:cNvPr id="104177" name="Rectangle 753"/>
            <p:cNvSpPr>
              <a:spLocks noChangeArrowheads="1"/>
            </p:cNvSpPr>
            <p:nvPr/>
          </p:nvSpPr>
          <p:spPr bwMode="auto">
            <a:xfrm>
              <a:off x="1052" y="3536"/>
              <a:ext cx="2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400</a:t>
              </a:r>
              <a:endParaRPr lang="en-US" sz="1600" i="0"/>
            </a:p>
          </p:txBody>
        </p:sp>
        <p:sp>
          <p:nvSpPr>
            <p:cNvPr id="104178" name="Rectangle 754"/>
            <p:cNvSpPr>
              <a:spLocks noChangeArrowheads="1"/>
            </p:cNvSpPr>
            <p:nvPr/>
          </p:nvSpPr>
          <p:spPr bwMode="auto">
            <a:xfrm>
              <a:off x="1412" y="3536"/>
              <a:ext cx="2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450</a:t>
              </a:r>
              <a:endParaRPr lang="en-US" sz="1600" i="0"/>
            </a:p>
          </p:txBody>
        </p:sp>
        <p:sp>
          <p:nvSpPr>
            <p:cNvPr id="104179" name="Rectangle 755"/>
            <p:cNvSpPr>
              <a:spLocks noChangeArrowheads="1"/>
            </p:cNvSpPr>
            <p:nvPr/>
          </p:nvSpPr>
          <p:spPr bwMode="auto">
            <a:xfrm>
              <a:off x="1772" y="3536"/>
              <a:ext cx="2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500</a:t>
              </a:r>
              <a:endParaRPr lang="en-US" sz="1600" i="0"/>
            </a:p>
          </p:txBody>
        </p:sp>
        <p:sp>
          <p:nvSpPr>
            <p:cNvPr id="104180" name="Rectangle 756"/>
            <p:cNvSpPr>
              <a:spLocks noChangeArrowheads="1"/>
            </p:cNvSpPr>
            <p:nvPr/>
          </p:nvSpPr>
          <p:spPr bwMode="auto">
            <a:xfrm>
              <a:off x="2132" y="3536"/>
              <a:ext cx="2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550</a:t>
              </a:r>
              <a:endParaRPr lang="en-US" sz="1600" i="0"/>
            </a:p>
          </p:txBody>
        </p:sp>
      </p:grpSp>
      <p:sp>
        <p:nvSpPr>
          <p:cNvPr id="104182" name="Rectangle 758"/>
          <p:cNvSpPr>
            <a:spLocks noChangeArrowheads="1"/>
          </p:cNvSpPr>
          <p:nvPr/>
        </p:nvSpPr>
        <p:spPr bwMode="auto">
          <a:xfrm>
            <a:off x="609600" y="361890"/>
            <a:ext cx="719427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800" i="0" dirty="0">
                <a:solidFill>
                  <a:srgbClr val="000000"/>
                </a:solidFill>
                <a:sym typeface="Symbol" charset="2"/>
              </a:rPr>
              <a:t></a:t>
            </a:r>
            <a:r>
              <a:rPr lang="en-US" sz="2600" i="0" dirty="0">
                <a:solidFill>
                  <a:srgbClr val="000000"/>
                </a:solidFill>
                <a:sym typeface="Symbol" charset="2"/>
              </a:rPr>
              <a:t> In Standard </a:t>
            </a:r>
            <a:r>
              <a:rPr lang="en-US" sz="2600" i="0" dirty="0">
                <a:solidFill>
                  <a:srgbClr val="000000"/>
                </a:solidFill>
              </a:rPr>
              <a:t>MCC </a:t>
            </a:r>
            <a:r>
              <a:rPr lang="en-US" sz="2600" i="0" dirty="0" err="1" smtClean="0">
                <a:solidFill>
                  <a:srgbClr val="000000"/>
                </a:solidFill>
              </a:rPr>
              <a:t>vs</a:t>
            </a:r>
            <a:r>
              <a:rPr lang="en-US" sz="2600" i="0" dirty="0" smtClean="0">
                <a:solidFill>
                  <a:srgbClr val="000000"/>
                </a:solidFill>
              </a:rPr>
              <a:t> </a:t>
            </a:r>
            <a:r>
              <a:rPr lang="en-US" sz="2600" i="0" dirty="0">
                <a:solidFill>
                  <a:srgbClr val="000000"/>
                </a:solidFill>
              </a:rPr>
              <a:t>GER in Standard Cone</a:t>
            </a:r>
            <a:endParaRPr lang="en-US" sz="2600" i="0" dirty="0"/>
          </a:p>
        </p:txBody>
      </p:sp>
      <p:sp>
        <p:nvSpPr>
          <p:cNvPr id="104187" name="Line 763"/>
          <p:cNvSpPr>
            <a:spLocks noChangeShapeType="1"/>
          </p:cNvSpPr>
          <p:nvPr/>
        </p:nvSpPr>
        <p:spPr bwMode="auto">
          <a:xfrm flipH="1">
            <a:off x="1447800" y="2844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88" name="Line 764"/>
          <p:cNvSpPr>
            <a:spLocks noChangeShapeType="1"/>
          </p:cNvSpPr>
          <p:nvPr/>
        </p:nvSpPr>
        <p:spPr bwMode="auto">
          <a:xfrm>
            <a:off x="2635250" y="4724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89" name="Rectangle 765"/>
          <p:cNvSpPr>
            <a:spLocks noChangeArrowheads="1"/>
          </p:cNvSpPr>
          <p:nvPr/>
        </p:nvSpPr>
        <p:spPr bwMode="auto">
          <a:xfrm>
            <a:off x="1219200" y="1219200"/>
            <a:ext cx="2611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0"/>
              <a:t>MCC (ASTM D 7309)</a:t>
            </a:r>
          </a:p>
        </p:txBody>
      </p:sp>
      <p:sp>
        <p:nvSpPr>
          <p:cNvPr id="104190" name="Rectangle 766"/>
          <p:cNvSpPr>
            <a:spLocks noChangeArrowheads="1"/>
          </p:cNvSpPr>
          <p:nvPr/>
        </p:nvSpPr>
        <p:spPr bwMode="auto">
          <a:xfrm>
            <a:off x="4648200" y="1219200"/>
            <a:ext cx="4206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i="0"/>
              <a:t>Cone Calorimeter (ASTM E 1354)</a:t>
            </a:r>
          </a:p>
        </p:txBody>
      </p:sp>
      <p:sp>
        <p:nvSpPr>
          <p:cNvPr id="104191" name="Line 767"/>
          <p:cNvSpPr>
            <a:spLocks noChangeShapeType="1"/>
          </p:cNvSpPr>
          <p:nvPr/>
        </p:nvSpPr>
        <p:spPr bwMode="auto">
          <a:xfrm>
            <a:off x="4495800" y="1143000"/>
            <a:ext cx="0" cy="5562600"/>
          </a:xfrm>
          <a:prstGeom prst="line">
            <a:avLst/>
          </a:prstGeom>
          <a:noFill/>
          <a:ln w="9525">
            <a:solidFill>
              <a:schemeClr val="bg2"/>
            </a:solidFill>
            <a:prstDash val="lg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92" name="Rectangle 768"/>
          <p:cNvSpPr>
            <a:spLocks noChangeArrowheads="1"/>
          </p:cNvSpPr>
          <p:nvPr/>
        </p:nvSpPr>
        <p:spPr bwMode="auto">
          <a:xfrm>
            <a:off x="7175500" y="6523038"/>
            <a:ext cx="1892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i="0"/>
              <a:t>High Impact Polystyrene/HIPS</a:t>
            </a:r>
          </a:p>
        </p:txBody>
      </p:sp>
    </p:spTree>
    <p:extLst>
      <p:ext uri="{BB962C8B-B14F-4D97-AF65-F5344CB8AC3E}">
        <p14:creationId xmlns:p14="http://schemas.microsoft.com/office/powerpoint/2010/main" val="27786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28600"/>
            <a:ext cx="60198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>
                <a:latin typeface="Helvetica" charset="0"/>
              </a:rPr>
              <a:t>Fuel / Oxygen Ratio in Flame</a:t>
            </a:r>
          </a:p>
        </p:txBody>
      </p:sp>
      <p:sp>
        <p:nvSpPr>
          <p:cNvPr id="135196" name="Freeform 28"/>
          <p:cNvSpPr>
            <a:spLocks/>
          </p:cNvSpPr>
          <p:nvPr/>
        </p:nvSpPr>
        <p:spPr bwMode="auto">
          <a:xfrm>
            <a:off x="5791200" y="3413125"/>
            <a:ext cx="1466850" cy="2501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1576"/>
              </a:cxn>
              <a:cxn ang="0">
                <a:pos x="924" y="1576"/>
              </a:cxn>
              <a:cxn ang="0">
                <a:pos x="828" y="1504"/>
              </a:cxn>
              <a:cxn ang="0">
                <a:pos x="716" y="1420"/>
              </a:cxn>
              <a:cxn ang="0">
                <a:pos x="616" y="1328"/>
              </a:cxn>
              <a:cxn ang="0">
                <a:pos x="516" y="1212"/>
              </a:cxn>
              <a:cxn ang="0">
                <a:pos x="384" y="1028"/>
              </a:cxn>
              <a:cxn ang="0">
                <a:pos x="308" y="892"/>
              </a:cxn>
              <a:cxn ang="0">
                <a:pos x="232" y="736"/>
              </a:cxn>
              <a:cxn ang="0">
                <a:pos x="148" y="568"/>
              </a:cxn>
              <a:cxn ang="0">
                <a:pos x="104" y="436"/>
              </a:cxn>
              <a:cxn ang="0">
                <a:pos x="80" y="344"/>
              </a:cxn>
              <a:cxn ang="0">
                <a:pos x="52" y="272"/>
              </a:cxn>
              <a:cxn ang="0">
                <a:pos x="32" y="180"/>
              </a:cxn>
              <a:cxn ang="0">
                <a:pos x="0" y="0"/>
              </a:cxn>
            </a:cxnLst>
            <a:rect l="0" t="0" r="r" b="b"/>
            <a:pathLst>
              <a:path w="924" h="1576">
                <a:moveTo>
                  <a:pt x="0" y="0"/>
                </a:moveTo>
                <a:lnTo>
                  <a:pt x="12" y="1576"/>
                </a:lnTo>
                <a:lnTo>
                  <a:pt x="924" y="1576"/>
                </a:lnTo>
                <a:lnTo>
                  <a:pt x="828" y="1504"/>
                </a:lnTo>
                <a:lnTo>
                  <a:pt x="716" y="1420"/>
                </a:lnTo>
                <a:lnTo>
                  <a:pt x="616" y="1328"/>
                </a:lnTo>
                <a:lnTo>
                  <a:pt x="516" y="1212"/>
                </a:lnTo>
                <a:lnTo>
                  <a:pt x="384" y="1028"/>
                </a:lnTo>
                <a:lnTo>
                  <a:pt x="308" y="892"/>
                </a:lnTo>
                <a:lnTo>
                  <a:pt x="232" y="736"/>
                </a:lnTo>
                <a:lnTo>
                  <a:pt x="148" y="568"/>
                </a:lnTo>
                <a:lnTo>
                  <a:pt x="104" y="436"/>
                </a:lnTo>
                <a:lnTo>
                  <a:pt x="80" y="344"/>
                </a:lnTo>
                <a:lnTo>
                  <a:pt x="52" y="272"/>
                </a:lnTo>
                <a:lnTo>
                  <a:pt x="32" y="180"/>
                </a:lnTo>
                <a:lnTo>
                  <a:pt x="0" y="0"/>
                </a:lnTo>
                <a:close/>
              </a:path>
            </a:pathLst>
          </a:custGeom>
          <a:solidFill>
            <a:srgbClr val="B3B3B3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185" name="Rectangle 17"/>
          <p:cNvSpPr>
            <a:spLocks noChangeArrowheads="1"/>
          </p:cNvSpPr>
          <p:nvPr/>
        </p:nvSpPr>
        <p:spPr bwMode="auto">
          <a:xfrm>
            <a:off x="5867400" y="5378450"/>
            <a:ext cx="67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i="0"/>
              <a:t>Fuel</a:t>
            </a:r>
          </a:p>
        </p:txBody>
      </p:sp>
      <p:sp>
        <p:nvSpPr>
          <p:cNvPr id="135186" name="Rectangle 18"/>
          <p:cNvSpPr>
            <a:spLocks noChangeArrowheads="1"/>
          </p:cNvSpPr>
          <p:nvPr/>
        </p:nvSpPr>
        <p:spPr bwMode="auto">
          <a:xfrm>
            <a:off x="7315200" y="4311650"/>
            <a:ext cx="495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i="0"/>
              <a:t>Air</a:t>
            </a:r>
          </a:p>
        </p:txBody>
      </p:sp>
      <p:sp>
        <p:nvSpPr>
          <p:cNvPr id="135187" name="Freeform 19"/>
          <p:cNvSpPr>
            <a:spLocks/>
          </p:cNvSpPr>
          <p:nvPr/>
        </p:nvSpPr>
        <p:spPr bwMode="auto">
          <a:xfrm>
            <a:off x="5791200" y="3336925"/>
            <a:ext cx="2501900" cy="2597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28" y="0"/>
              </a:cxn>
              <a:cxn ang="0">
                <a:pos x="692" y="424"/>
              </a:cxn>
              <a:cxn ang="0">
                <a:pos x="840" y="760"/>
              </a:cxn>
              <a:cxn ang="0">
                <a:pos x="980" y="976"/>
              </a:cxn>
              <a:cxn ang="0">
                <a:pos x="1104" y="1144"/>
              </a:cxn>
              <a:cxn ang="0">
                <a:pos x="1232" y="1304"/>
              </a:cxn>
              <a:cxn ang="0">
                <a:pos x="1372" y="1432"/>
              </a:cxn>
              <a:cxn ang="0">
                <a:pos x="1576" y="1628"/>
              </a:cxn>
              <a:cxn ang="0">
                <a:pos x="932" y="1628"/>
              </a:cxn>
              <a:cxn ang="0">
                <a:pos x="936" y="1636"/>
              </a:cxn>
              <a:cxn ang="0">
                <a:pos x="788" y="1532"/>
              </a:cxn>
              <a:cxn ang="0">
                <a:pos x="616" y="1380"/>
              </a:cxn>
              <a:cxn ang="0">
                <a:pos x="476" y="1212"/>
              </a:cxn>
              <a:cxn ang="0">
                <a:pos x="344" y="1004"/>
              </a:cxn>
              <a:cxn ang="0">
                <a:pos x="240" y="808"/>
              </a:cxn>
              <a:cxn ang="0">
                <a:pos x="124" y="548"/>
              </a:cxn>
              <a:cxn ang="0">
                <a:pos x="72" y="356"/>
              </a:cxn>
              <a:cxn ang="0">
                <a:pos x="32" y="172"/>
              </a:cxn>
              <a:cxn ang="0">
                <a:pos x="0" y="0"/>
              </a:cxn>
            </a:cxnLst>
            <a:rect l="0" t="0" r="r" b="b"/>
            <a:pathLst>
              <a:path w="1576" h="1636">
                <a:moveTo>
                  <a:pt x="0" y="0"/>
                </a:moveTo>
                <a:lnTo>
                  <a:pt x="528" y="0"/>
                </a:lnTo>
                <a:lnTo>
                  <a:pt x="692" y="424"/>
                </a:lnTo>
                <a:lnTo>
                  <a:pt x="840" y="760"/>
                </a:lnTo>
                <a:lnTo>
                  <a:pt x="980" y="976"/>
                </a:lnTo>
                <a:lnTo>
                  <a:pt x="1104" y="1144"/>
                </a:lnTo>
                <a:lnTo>
                  <a:pt x="1232" y="1304"/>
                </a:lnTo>
                <a:cubicBezTo>
                  <a:pt x="1368" y="1432"/>
                  <a:pt x="1305" y="1432"/>
                  <a:pt x="1372" y="1432"/>
                </a:cubicBezTo>
                <a:lnTo>
                  <a:pt x="1576" y="1628"/>
                </a:lnTo>
                <a:lnTo>
                  <a:pt x="932" y="1628"/>
                </a:lnTo>
                <a:lnTo>
                  <a:pt x="936" y="1636"/>
                </a:lnTo>
                <a:lnTo>
                  <a:pt x="788" y="1532"/>
                </a:lnTo>
                <a:lnTo>
                  <a:pt x="616" y="1380"/>
                </a:lnTo>
                <a:lnTo>
                  <a:pt x="476" y="1212"/>
                </a:lnTo>
                <a:lnTo>
                  <a:pt x="344" y="1004"/>
                </a:lnTo>
                <a:lnTo>
                  <a:pt x="240" y="808"/>
                </a:lnTo>
                <a:lnTo>
                  <a:pt x="124" y="548"/>
                </a:lnTo>
                <a:lnTo>
                  <a:pt x="72" y="356"/>
                </a:lnTo>
                <a:lnTo>
                  <a:pt x="32" y="172"/>
                </a:lnTo>
                <a:lnTo>
                  <a:pt x="0" y="0"/>
                </a:lnTo>
                <a:close/>
              </a:path>
            </a:pathLst>
          </a:custGeom>
          <a:solidFill>
            <a:srgbClr val="FF8B1A">
              <a:alpha val="44000"/>
            </a:srgbClr>
          </a:solidFill>
          <a:ln w="28575" cmpd="sng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188" name="Line 20"/>
          <p:cNvSpPr>
            <a:spLocks noChangeShapeType="1"/>
          </p:cNvSpPr>
          <p:nvPr/>
        </p:nvSpPr>
        <p:spPr bwMode="auto">
          <a:xfrm>
            <a:off x="5791200" y="3184525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189" name="Line 21"/>
          <p:cNvSpPr>
            <a:spLocks noChangeShapeType="1"/>
          </p:cNvSpPr>
          <p:nvPr/>
        </p:nvSpPr>
        <p:spPr bwMode="auto">
          <a:xfrm>
            <a:off x="5791200" y="5927725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190" name="Rectangle 22"/>
          <p:cNvSpPr>
            <a:spLocks noChangeArrowheads="1"/>
          </p:cNvSpPr>
          <p:nvPr/>
        </p:nvSpPr>
        <p:spPr bwMode="auto">
          <a:xfrm>
            <a:off x="5257800" y="4570413"/>
            <a:ext cx="4556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0">
                <a:sym typeface="Symbol" charset="2"/>
              </a:rPr>
              <a:t></a:t>
            </a:r>
            <a:endParaRPr lang="en-US" sz="2800" i="0"/>
          </a:p>
        </p:txBody>
      </p:sp>
      <p:sp>
        <p:nvSpPr>
          <p:cNvPr id="135191" name="Rectangle 23"/>
          <p:cNvSpPr>
            <a:spLocks noChangeArrowheads="1"/>
          </p:cNvSpPr>
          <p:nvPr/>
        </p:nvSpPr>
        <p:spPr bwMode="auto">
          <a:xfrm>
            <a:off x="5486400" y="5851525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0"/>
              <a:t>0</a:t>
            </a:r>
          </a:p>
        </p:txBody>
      </p:sp>
      <p:sp>
        <p:nvSpPr>
          <p:cNvPr id="135192" name="Rectangle 24"/>
          <p:cNvSpPr>
            <a:spLocks noChangeArrowheads="1"/>
          </p:cNvSpPr>
          <p:nvPr/>
        </p:nvSpPr>
        <p:spPr bwMode="auto">
          <a:xfrm>
            <a:off x="5334000" y="3260725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0"/>
              <a:t>∞</a:t>
            </a:r>
          </a:p>
        </p:txBody>
      </p:sp>
      <p:sp>
        <p:nvSpPr>
          <p:cNvPr id="135184" name="Freeform 16"/>
          <p:cNvSpPr>
            <a:spLocks/>
          </p:cNvSpPr>
          <p:nvPr/>
        </p:nvSpPr>
        <p:spPr bwMode="auto">
          <a:xfrm>
            <a:off x="5791200" y="3413125"/>
            <a:ext cx="2514600" cy="2514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4" y="624"/>
              </a:cxn>
              <a:cxn ang="0">
                <a:pos x="528" y="1296"/>
              </a:cxn>
              <a:cxn ang="0">
                <a:pos x="1008" y="1708"/>
              </a:cxn>
            </a:cxnLst>
            <a:rect l="0" t="0" r="r" b="b"/>
            <a:pathLst>
              <a:path w="1008" h="1708">
                <a:moveTo>
                  <a:pt x="0" y="0"/>
                </a:moveTo>
                <a:cubicBezTo>
                  <a:pt x="28" y="204"/>
                  <a:pt x="56" y="408"/>
                  <a:pt x="144" y="624"/>
                </a:cubicBezTo>
                <a:cubicBezTo>
                  <a:pt x="232" y="840"/>
                  <a:pt x="384" y="1115"/>
                  <a:pt x="528" y="1296"/>
                </a:cubicBezTo>
                <a:cubicBezTo>
                  <a:pt x="672" y="1477"/>
                  <a:pt x="840" y="1592"/>
                  <a:pt x="1008" y="1708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197" name="Rectangle 29"/>
          <p:cNvSpPr>
            <a:spLocks noChangeArrowheads="1"/>
          </p:cNvSpPr>
          <p:nvPr/>
        </p:nvSpPr>
        <p:spPr bwMode="auto">
          <a:xfrm>
            <a:off x="5791200" y="6064250"/>
            <a:ext cx="2566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 i="0"/>
              <a:t>Distance into Flame Sheet</a:t>
            </a:r>
          </a:p>
        </p:txBody>
      </p:sp>
      <p:sp>
        <p:nvSpPr>
          <p:cNvPr id="135199" name="Rectangle 31"/>
          <p:cNvSpPr>
            <a:spLocks noChangeArrowheads="1"/>
          </p:cNvSpPr>
          <p:nvPr/>
        </p:nvSpPr>
        <p:spPr bwMode="auto">
          <a:xfrm>
            <a:off x="1143000" y="1219200"/>
            <a:ext cx="65532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20000"/>
              </a:lnSpc>
              <a:buFont typeface="Symbol" charset="2"/>
              <a:buChar char="F"/>
            </a:pPr>
            <a:r>
              <a:rPr lang="en-US" sz="2800" b="0" i="0" dirty="0">
                <a:sym typeface="Symbol" charset="2"/>
              </a:rPr>
              <a:t> Varies from ∞ to 0 </a:t>
            </a:r>
            <a:r>
              <a:rPr lang="en-US" sz="2800" b="0" i="0" dirty="0"/>
              <a:t>in diffusion flame</a:t>
            </a:r>
          </a:p>
          <a:p>
            <a:pPr algn="ctr">
              <a:lnSpc>
                <a:spcPct val="120000"/>
              </a:lnSpc>
              <a:buFont typeface="Symbol" charset="2"/>
              <a:buChar char="F"/>
            </a:pPr>
            <a:r>
              <a:rPr lang="en-US" sz="2800" b="0" i="0" baseline="-25000" dirty="0">
                <a:sym typeface="Symbol" charset="2"/>
              </a:rPr>
              <a:t>flame</a:t>
            </a:r>
            <a:r>
              <a:rPr lang="en-US" sz="2800" b="0" i="0" dirty="0">
                <a:sym typeface="Symbol" charset="2"/>
              </a:rPr>
              <a:t> = Average Value</a:t>
            </a:r>
            <a:endParaRPr lang="en-US" sz="2800" b="0" i="0" dirty="0"/>
          </a:p>
        </p:txBody>
      </p:sp>
      <p:sp>
        <p:nvSpPr>
          <p:cNvPr id="135202" name="Freeform 34"/>
          <p:cNvSpPr>
            <a:spLocks/>
          </p:cNvSpPr>
          <p:nvPr/>
        </p:nvSpPr>
        <p:spPr bwMode="auto">
          <a:xfrm>
            <a:off x="1082675" y="2239963"/>
            <a:ext cx="2643188" cy="3600450"/>
          </a:xfrm>
          <a:custGeom>
            <a:avLst/>
            <a:gdLst/>
            <a:ahLst/>
            <a:cxnLst>
              <a:cxn ang="0">
                <a:pos x="0" y="1156"/>
              </a:cxn>
              <a:cxn ang="0">
                <a:pos x="188" y="1122"/>
              </a:cxn>
              <a:cxn ang="0">
                <a:pos x="361" y="988"/>
              </a:cxn>
              <a:cxn ang="0">
                <a:pos x="477" y="837"/>
              </a:cxn>
              <a:cxn ang="0">
                <a:pos x="548" y="717"/>
              </a:cxn>
              <a:cxn ang="0">
                <a:pos x="601" y="580"/>
              </a:cxn>
              <a:cxn ang="0">
                <a:pos x="647" y="446"/>
              </a:cxn>
              <a:cxn ang="0">
                <a:pos x="668" y="333"/>
              </a:cxn>
              <a:cxn ang="0">
                <a:pos x="692" y="160"/>
              </a:cxn>
              <a:cxn ang="0">
                <a:pos x="703" y="58"/>
              </a:cxn>
              <a:cxn ang="0">
                <a:pos x="714" y="16"/>
              </a:cxn>
              <a:cxn ang="0">
                <a:pos x="731" y="153"/>
              </a:cxn>
              <a:cxn ang="0">
                <a:pos x="745" y="291"/>
              </a:cxn>
              <a:cxn ang="0">
                <a:pos x="777" y="421"/>
              </a:cxn>
              <a:cxn ang="0">
                <a:pos x="812" y="566"/>
              </a:cxn>
              <a:cxn ang="0">
                <a:pos x="862" y="689"/>
              </a:cxn>
              <a:cxn ang="0">
                <a:pos x="922" y="802"/>
              </a:cxn>
              <a:cxn ang="0">
                <a:pos x="971" y="869"/>
              </a:cxn>
              <a:cxn ang="0">
                <a:pos x="953" y="854"/>
              </a:cxn>
              <a:cxn ang="0">
                <a:pos x="1024" y="946"/>
              </a:cxn>
              <a:cxn ang="0">
                <a:pos x="1070" y="1003"/>
              </a:cxn>
              <a:cxn ang="0">
                <a:pos x="1129" y="1045"/>
              </a:cxn>
              <a:cxn ang="0">
                <a:pos x="1165" y="1077"/>
              </a:cxn>
              <a:cxn ang="0">
                <a:pos x="1228" y="1105"/>
              </a:cxn>
              <a:cxn ang="0">
                <a:pos x="1253" y="1119"/>
              </a:cxn>
              <a:cxn ang="0">
                <a:pos x="1351" y="1154"/>
              </a:cxn>
              <a:cxn ang="0">
                <a:pos x="1429" y="1154"/>
              </a:cxn>
            </a:cxnLst>
            <a:rect l="0" t="0" r="r" b="b"/>
            <a:pathLst>
              <a:path w="1429" h="1160">
                <a:moveTo>
                  <a:pt x="0" y="1156"/>
                </a:moveTo>
                <a:cubicBezTo>
                  <a:pt x="64" y="1153"/>
                  <a:pt x="128" y="1150"/>
                  <a:pt x="188" y="1122"/>
                </a:cubicBezTo>
                <a:cubicBezTo>
                  <a:pt x="248" y="1094"/>
                  <a:pt x="313" y="1036"/>
                  <a:pt x="361" y="988"/>
                </a:cubicBezTo>
                <a:cubicBezTo>
                  <a:pt x="409" y="940"/>
                  <a:pt x="446" y="882"/>
                  <a:pt x="477" y="837"/>
                </a:cubicBezTo>
                <a:cubicBezTo>
                  <a:pt x="508" y="792"/>
                  <a:pt x="527" y="760"/>
                  <a:pt x="548" y="717"/>
                </a:cubicBezTo>
                <a:cubicBezTo>
                  <a:pt x="569" y="674"/>
                  <a:pt x="585" y="625"/>
                  <a:pt x="601" y="580"/>
                </a:cubicBezTo>
                <a:cubicBezTo>
                  <a:pt x="617" y="535"/>
                  <a:pt x="636" y="487"/>
                  <a:pt x="647" y="446"/>
                </a:cubicBezTo>
                <a:cubicBezTo>
                  <a:pt x="658" y="405"/>
                  <a:pt x="661" y="381"/>
                  <a:pt x="668" y="333"/>
                </a:cubicBezTo>
                <a:cubicBezTo>
                  <a:pt x="675" y="285"/>
                  <a:pt x="686" y="206"/>
                  <a:pt x="692" y="160"/>
                </a:cubicBezTo>
                <a:cubicBezTo>
                  <a:pt x="698" y="114"/>
                  <a:pt x="699" y="82"/>
                  <a:pt x="703" y="58"/>
                </a:cubicBezTo>
                <a:cubicBezTo>
                  <a:pt x="707" y="34"/>
                  <a:pt x="709" y="0"/>
                  <a:pt x="714" y="16"/>
                </a:cubicBezTo>
                <a:cubicBezTo>
                  <a:pt x="719" y="32"/>
                  <a:pt x="726" y="107"/>
                  <a:pt x="731" y="153"/>
                </a:cubicBezTo>
                <a:cubicBezTo>
                  <a:pt x="736" y="199"/>
                  <a:pt x="737" y="246"/>
                  <a:pt x="745" y="291"/>
                </a:cubicBezTo>
                <a:cubicBezTo>
                  <a:pt x="753" y="336"/>
                  <a:pt x="766" y="375"/>
                  <a:pt x="777" y="421"/>
                </a:cubicBezTo>
                <a:cubicBezTo>
                  <a:pt x="788" y="467"/>
                  <a:pt x="798" y="521"/>
                  <a:pt x="812" y="566"/>
                </a:cubicBezTo>
                <a:cubicBezTo>
                  <a:pt x="826" y="611"/>
                  <a:pt x="844" y="650"/>
                  <a:pt x="862" y="689"/>
                </a:cubicBezTo>
                <a:cubicBezTo>
                  <a:pt x="880" y="728"/>
                  <a:pt x="904" y="772"/>
                  <a:pt x="922" y="802"/>
                </a:cubicBezTo>
                <a:cubicBezTo>
                  <a:pt x="940" y="832"/>
                  <a:pt x="966" y="860"/>
                  <a:pt x="971" y="869"/>
                </a:cubicBezTo>
                <a:cubicBezTo>
                  <a:pt x="976" y="878"/>
                  <a:pt x="944" y="841"/>
                  <a:pt x="953" y="854"/>
                </a:cubicBezTo>
                <a:cubicBezTo>
                  <a:pt x="962" y="867"/>
                  <a:pt x="1005" y="921"/>
                  <a:pt x="1024" y="946"/>
                </a:cubicBezTo>
                <a:cubicBezTo>
                  <a:pt x="1043" y="971"/>
                  <a:pt x="1052" y="986"/>
                  <a:pt x="1070" y="1003"/>
                </a:cubicBezTo>
                <a:cubicBezTo>
                  <a:pt x="1088" y="1020"/>
                  <a:pt x="1113" y="1033"/>
                  <a:pt x="1129" y="1045"/>
                </a:cubicBezTo>
                <a:cubicBezTo>
                  <a:pt x="1145" y="1057"/>
                  <a:pt x="1149" y="1067"/>
                  <a:pt x="1165" y="1077"/>
                </a:cubicBezTo>
                <a:cubicBezTo>
                  <a:pt x="1181" y="1087"/>
                  <a:pt x="1213" y="1098"/>
                  <a:pt x="1228" y="1105"/>
                </a:cubicBezTo>
                <a:cubicBezTo>
                  <a:pt x="1243" y="1112"/>
                  <a:pt x="1232" y="1111"/>
                  <a:pt x="1253" y="1119"/>
                </a:cubicBezTo>
                <a:cubicBezTo>
                  <a:pt x="1274" y="1127"/>
                  <a:pt x="1322" y="1148"/>
                  <a:pt x="1351" y="1154"/>
                </a:cubicBezTo>
                <a:cubicBezTo>
                  <a:pt x="1380" y="1160"/>
                  <a:pt x="1404" y="1157"/>
                  <a:pt x="1429" y="1154"/>
                </a:cubicBezTo>
              </a:path>
            </a:pathLst>
          </a:custGeom>
          <a:solidFill>
            <a:srgbClr val="FF8B1A">
              <a:alpha val="50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203" name="Freeform 35"/>
          <p:cNvSpPr>
            <a:spLocks/>
          </p:cNvSpPr>
          <p:nvPr/>
        </p:nvSpPr>
        <p:spPr bwMode="auto">
          <a:xfrm>
            <a:off x="1171575" y="3308350"/>
            <a:ext cx="2486025" cy="2532063"/>
          </a:xfrm>
          <a:custGeom>
            <a:avLst/>
            <a:gdLst/>
            <a:ahLst/>
            <a:cxnLst>
              <a:cxn ang="0">
                <a:pos x="0" y="1156"/>
              </a:cxn>
              <a:cxn ang="0">
                <a:pos x="188" y="1122"/>
              </a:cxn>
              <a:cxn ang="0">
                <a:pos x="361" y="988"/>
              </a:cxn>
              <a:cxn ang="0">
                <a:pos x="477" y="837"/>
              </a:cxn>
              <a:cxn ang="0">
                <a:pos x="548" y="717"/>
              </a:cxn>
              <a:cxn ang="0">
                <a:pos x="601" y="580"/>
              </a:cxn>
              <a:cxn ang="0">
                <a:pos x="647" y="446"/>
              </a:cxn>
              <a:cxn ang="0">
                <a:pos x="668" y="333"/>
              </a:cxn>
              <a:cxn ang="0">
                <a:pos x="692" y="160"/>
              </a:cxn>
              <a:cxn ang="0">
                <a:pos x="703" y="58"/>
              </a:cxn>
              <a:cxn ang="0">
                <a:pos x="714" y="16"/>
              </a:cxn>
              <a:cxn ang="0">
                <a:pos x="731" y="153"/>
              </a:cxn>
              <a:cxn ang="0">
                <a:pos x="745" y="291"/>
              </a:cxn>
              <a:cxn ang="0">
                <a:pos x="777" y="421"/>
              </a:cxn>
              <a:cxn ang="0">
                <a:pos x="812" y="566"/>
              </a:cxn>
              <a:cxn ang="0">
                <a:pos x="862" y="689"/>
              </a:cxn>
              <a:cxn ang="0">
                <a:pos x="922" y="802"/>
              </a:cxn>
              <a:cxn ang="0">
                <a:pos x="971" y="869"/>
              </a:cxn>
              <a:cxn ang="0">
                <a:pos x="953" y="854"/>
              </a:cxn>
              <a:cxn ang="0">
                <a:pos x="1024" y="946"/>
              </a:cxn>
              <a:cxn ang="0">
                <a:pos x="1070" y="1003"/>
              </a:cxn>
              <a:cxn ang="0">
                <a:pos x="1129" y="1045"/>
              </a:cxn>
              <a:cxn ang="0">
                <a:pos x="1165" y="1077"/>
              </a:cxn>
              <a:cxn ang="0">
                <a:pos x="1228" y="1105"/>
              </a:cxn>
              <a:cxn ang="0">
                <a:pos x="1253" y="1119"/>
              </a:cxn>
              <a:cxn ang="0">
                <a:pos x="1351" y="1154"/>
              </a:cxn>
              <a:cxn ang="0">
                <a:pos x="1429" y="1154"/>
              </a:cxn>
            </a:cxnLst>
            <a:rect l="0" t="0" r="r" b="b"/>
            <a:pathLst>
              <a:path w="1429" h="1160">
                <a:moveTo>
                  <a:pt x="0" y="1156"/>
                </a:moveTo>
                <a:cubicBezTo>
                  <a:pt x="64" y="1153"/>
                  <a:pt x="128" y="1150"/>
                  <a:pt x="188" y="1122"/>
                </a:cubicBezTo>
                <a:cubicBezTo>
                  <a:pt x="248" y="1094"/>
                  <a:pt x="313" y="1036"/>
                  <a:pt x="361" y="988"/>
                </a:cubicBezTo>
                <a:cubicBezTo>
                  <a:pt x="409" y="940"/>
                  <a:pt x="446" y="882"/>
                  <a:pt x="477" y="837"/>
                </a:cubicBezTo>
                <a:cubicBezTo>
                  <a:pt x="508" y="792"/>
                  <a:pt x="527" y="760"/>
                  <a:pt x="548" y="717"/>
                </a:cubicBezTo>
                <a:cubicBezTo>
                  <a:pt x="569" y="674"/>
                  <a:pt x="585" y="625"/>
                  <a:pt x="601" y="580"/>
                </a:cubicBezTo>
                <a:cubicBezTo>
                  <a:pt x="617" y="535"/>
                  <a:pt x="636" y="487"/>
                  <a:pt x="647" y="446"/>
                </a:cubicBezTo>
                <a:cubicBezTo>
                  <a:pt x="658" y="405"/>
                  <a:pt x="661" y="381"/>
                  <a:pt x="668" y="333"/>
                </a:cubicBezTo>
                <a:cubicBezTo>
                  <a:pt x="675" y="285"/>
                  <a:pt x="686" y="206"/>
                  <a:pt x="692" y="160"/>
                </a:cubicBezTo>
                <a:cubicBezTo>
                  <a:pt x="698" y="114"/>
                  <a:pt x="699" y="82"/>
                  <a:pt x="703" y="58"/>
                </a:cubicBezTo>
                <a:cubicBezTo>
                  <a:pt x="707" y="34"/>
                  <a:pt x="709" y="0"/>
                  <a:pt x="714" y="16"/>
                </a:cubicBezTo>
                <a:cubicBezTo>
                  <a:pt x="719" y="32"/>
                  <a:pt x="726" y="107"/>
                  <a:pt x="731" y="153"/>
                </a:cubicBezTo>
                <a:cubicBezTo>
                  <a:pt x="736" y="199"/>
                  <a:pt x="737" y="246"/>
                  <a:pt x="745" y="291"/>
                </a:cubicBezTo>
                <a:cubicBezTo>
                  <a:pt x="753" y="336"/>
                  <a:pt x="766" y="375"/>
                  <a:pt x="777" y="421"/>
                </a:cubicBezTo>
                <a:cubicBezTo>
                  <a:pt x="788" y="467"/>
                  <a:pt x="798" y="521"/>
                  <a:pt x="812" y="566"/>
                </a:cubicBezTo>
                <a:cubicBezTo>
                  <a:pt x="826" y="611"/>
                  <a:pt x="844" y="650"/>
                  <a:pt x="862" y="689"/>
                </a:cubicBezTo>
                <a:cubicBezTo>
                  <a:pt x="880" y="728"/>
                  <a:pt x="904" y="772"/>
                  <a:pt x="922" y="802"/>
                </a:cubicBezTo>
                <a:cubicBezTo>
                  <a:pt x="940" y="832"/>
                  <a:pt x="966" y="860"/>
                  <a:pt x="971" y="869"/>
                </a:cubicBezTo>
                <a:cubicBezTo>
                  <a:pt x="976" y="878"/>
                  <a:pt x="944" y="841"/>
                  <a:pt x="953" y="854"/>
                </a:cubicBezTo>
                <a:cubicBezTo>
                  <a:pt x="962" y="867"/>
                  <a:pt x="1005" y="921"/>
                  <a:pt x="1024" y="946"/>
                </a:cubicBezTo>
                <a:cubicBezTo>
                  <a:pt x="1043" y="971"/>
                  <a:pt x="1052" y="986"/>
                  <a:pt x="1070" y="1003"/>
                </a:cubicBezTo>
                <a:cubicBezTo>
                  <a:pt x="1088" y="1020"/>
                  <a:pt x="1113" y="1033"/>
                  <a:pt x="1129" y="1045"/>
                </a:cubicBezTo>
                <a:cubicBezTo>
                  <a:pt x="1145" y="1057"/>
                  <a:pt x="1149" y="1067"/>
                  <a:pt x="1165" y="1077"/>
                </a:cubicBezTo>
                <a:cubicBezTo>
                  <a:pt x="1181" y="1087"/>
                  <a:pt x="1213" y="1098"/>
                  <a:pt x="1228" y="1105"/>
                </a:cubicBezTo>
                <a:cubicBezTo>
                  <a:pt x="1243" y="1112"/>
                  <a:pt x="1232" y="1111"/>
                  <a:pt x="1253" y="1119"/>
                </a:cubicBezTo>
                <a:cubicBezTo>
                  <a:pt x="1274" y="1127"/>
                  <a:pt x="1322" y="1148"/>
                  <a:pt x="1351" y="1154"/>
                </a:cubicBezTo>
                <a:cubicBezTo>
                  <a:pt x="1380" y="1160"/>
                  <a:pt x="1404" y="1157"/>
                  <a:pt x="1429" y="1154"/>
                </a:cubicBezTo>
              </a:path>
            </a:pathLst>
          </a:custGeom>
          <a:solidFill>
            <a:srgbClr val="B3B3B3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210" name="Rectangle 42"/>
          <p:cNvSpPr>
            <a:spLocks noChangeArrowheads="1"/>
          </p:cNvSpPr>
          <p:nvPr/>
        </p:nvSpPr>
        <p:spPr bwMode="auto">
          <a:xfrm>
            <a:off x="1978025" y="5089525"/>
            <a:ext cx="917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i="0"/>
              <a:t>Fuel</a:t>
            </a:r>
          </a:p>
          <a:p>
            <a:pPr algn="ctr"/>
            <a:r>
              <a:rPr lang="en-US" b="0" i="0"/>
              <a:t>Gases</a:t>
            </a:r>
          </a:p>
        </p:txBody>
      </p:sp>
      <p:sp>
        <p:nvSpPr>
          <p:cNvPr id="135211" name="Rectangle 43"/>
          <p:cNvSpPr>
            <a:spLocks noChangeArrowheads="1"/>
          </p:cNvSpPr>
          <p:nvPr/>
        </p:nvSpPr>
        <p:spPr bwMode="auto">
          <a:xfrm>
            <a:off x="1082675" y="5827713"/>
            <a:ext cx="2663825" cy="2984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212" name="Rectangle 44"/>
          <p:cNvSpPr>
            <a:spLocks noChangeArrowheads="1"/>
          </p:cNvSpPr>
          <p:nvPr/>
        </p:nvSpPr>
        <p:spPr bwMode="auto">
          <a:xfrm>
            <a:off x="914400" y="3032125"/>
            <a:ext cx="1174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i="0"/>
              <a:t>Laminar</a:t>
            </a:r>
          </a:p>
          <a:p>
            <a:pPr algn="ctr"/>
            <a:r>
              <a:rPr lang="en-US" sz="1800" i="0"/>
              <a:t>Diffusion</a:t>
            </a:r>
          </a:p>
          <a:p>
            <a:pPr algn="ctr"/>
            <a:r>
              <a:rPr lang="en-US" sz="1800" i="0"/>
              <a:t>Flame</a:t>
            </a:r>
          </a:p>
          <a:p>
            <a:pPr algn="ctr"/>
            <a:r>
              <a:rPr lang="en-US" sz="1800" i="0"/>
              <a:t>Sheet</a:t>
            </a:r>
          </a:p>
        </p:txBody>
      </p:sp>
      <p:sp>
        <p:nvSpPr>
          <p:cNvPr id="135219" name="Oval 51"/>
          <p:cNvSpPr>
            <a:spLocks noChangeArrowheads="1"/>
          </p:cNvSpPr>
          <p:nvPr/>
        </p:nvSpPr>
        <p:spPr bwMode="auto">
          <a:xfrm>
            <a:off x="2457450" y="4251325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220" name="Line 52"/>
          <p:cNvSpPr>
            <a:spLocks noChangeShapeType="1"/>
          </p:cNvSpPr>
          <p:nvPr/>
        </p:nvSpPr>
        <p:spPr bwMode="auto">
          <a:xfrm>
            <a:off x="2762250" y="4403725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221" name="Line 53"/>
          <p:cNvSpPr>
            <a:spLocks noChangeShapeType="1"/>
          </p:cNvSpPr>
          <p:nvPr/>
        </p:nvSpPr>
        <p:spPr bwMode="auto">
          <a:xfrm flipH="1" flipV="1">
            <a:off x="1860550" y="4149725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222" name="Rectangle 54"/>
          <p:cNvSpPr>
            <a:spLocks noChangeArrowheads="1"/>
          </p:cNvSpPr>
          <p:nvPr/>
        </p:nvSpPr>
        <p:spPr bwMode="auto">
          <a:xfrm>
            <a:off x="2743200" y="3641725"/>
            <a:ext cx="495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i="0"/>
              <a:t>Air</a:t>
            </a:r>
          </a:p>
        </p:txBody>
      </p:sp>
      <p:sp>
        <p:nvSpPr>
          <p:cNvPr id="135223" name="Rectangle 55"/>
          <p:cNvSpPr>
            <a:spLocks noChangeArrowheads="1"/>
          </p:cNvSpPr>
          <p:nvPr/>
        </p:nvSpPr>
        <p:spPr bwMode="auto">
          <a:xfrm>
            <a:off x="1401763" y="5789613"/>
            <a:ext cx="2027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 i="0">
                <a:solidFill>
                  <a:schemeClr val="bg1"/>
                </a:solidFill>
              </a:rPr>
              <a:t>Combustible Solid</a:t>
            </a:r>
          </a:p>
        </p:txBody>
      </p:sp>
    </p:spTree>
    <p:extLst>
      <p:ext uri="{BB962C8B-B14F-4D97-AF65-F5344CB8AC3E}">
        <p14:creationId xmlns:p14="http://schemas.microsoft.com/office/powerpoint/2010/main" val="204830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2390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>
                <a:latin typeface="Helvetica" charset="0"/>
              </a:rPr>
              <a:t>Method of Controlling </a:t>
            </a:r>
            <a:r>
              <a:rPr lang="en-US" sz="3600" b="1" dirty="0">
                <a:latin typeface="Helvetica" charset="0"/>
                <a:sym typeface="Symbol" charset="2"/>
              </a:rPr>
              <a:t></a:t>
            </a:r>
            <a:r>
              <a:rPr lang="en-US" sz="3200" b="1" dirty="0">
                <a:latin typeface="Helvetica" charset="0"/>
                <a:sym typeface="Symbol" charset="2"/>
              </a:rPr>
              <a:t> </a:t>
            </a:r>
            <a:r>
              <a:rPr lang="en-US" sz="3200" b="1" dirty="0">
                <a:latin typeface="Helvetica" charset="0"/>
              </a:rPr>
              <a:t>in MCC </a:t>
            </a:r>
          </a:p>
        </p:txBody>
      </p:sp>
      <p:grpSp>
        <p:nvGrpSpPr>
          <p:cNvPr id="27424" name="Group 800"/>
          <p:cNvGrpSpPr>
            <a:grpSpLocks/>
          </p:cNvGrpSpPr>
          <p:nvPr/>
        </p:nvGrpSpPr>
        <p:grpSpPr bwMode="auto">
          <a:xfrm>
            <a:off x="685800" y="3352800"/>
            <a:ext cx="4114800" cy="3287712"/>
            <a:chOff x="693" y="2032"/>
            <a:chExt cx="2592" cy="2071"/>
          </a:xfrm>
        </p:grpSpPr>
        <p:sp>
          <p:nvSpPr>
            <p:cNvPr id="26630" name="Freeform 6"/>
            <p:cNvSpPr>
              <a:spLocks/>
            </p:cNvSpPr>
            <p:nvPr/>
          </p:nvSpPr>
          <p:spPr bwMode="auto">
            <a:xfrm>
              <a:off x="1162" y="2379"/>
              <a:ext cx="2108" cy="1318"/>
            </a:xfrm>
            <a:custGeom>
              <a:avLst/>
              <a:gdLst/>
              <a:ahLst/>
              <a:cxnLst>
                <a:cxn ang="0">
                  <a:pos x="90" y="1998"/>
                </a:cxn>
                <a:cxn ang="0">
                  <a:pos x="191" y="1998"/>
                </a:cxn>
                <a:cxn ang="0">
                  <a:pos x="292" y="1998"/>
                </a:cxn>
                <a:cxn ang="0">
                  <a:pos x="393" y="1998"/>
                </a:cxn>
                <a:cxn ang="0">
                  <a:pos x="494" y="1998"/>
                </a:cxn>
                <a:cxn ang="0">
                  <a:pos x="595" y="1998"/>
                </a:cxn>
                <a:cxn ang="0">
                  <a:pos x="652" y="1909"/>
                </a:cxn>
                <a:cxn ang="0">
                  <a:pos x="674" y="1662"/>
                </a:cxn>
                <a:cxn ang="0">
                  <a:pos x="708" y="1291"/>
                </a:cxn>
                <a:cxn ang="0">
                  <a:pos x="730" y="932"/>
                </a:cxn>
                <a:cxn ang="0">
                  <a:pos x="753" y="696"/>
                </a:cxn>
                <a:cxn ang="0">
                  <a:pos x="786" y="752"/>
                </a:cxn>
                <a:cxn ang="0">
                  <a:pos x="820" y="1022"/>
                </a:cxn>
                <a:cxn ang="0">
                  <a:pos x="842" y="1336"/>
                </a:cxn>
                <a:cxn ang="0">
                  <a:pos x="865" y="1572"/>
                </a:cxn>
                <a:cxn ang="0">
                  <a:pos x="899" y="1718"/>
                </a:cxn>
                <a:cxn ang="0">
                  <a:pos x="955" y="1774"/>
                </a:cxn>
                <a:cxn ang="0">
                  <a:pos x="1033" y="1718"/>
                </a:cxn>
                <a:cxn ang="0">
                  <a:pos x="1101" y="1684"/>
                </a:cxn>
                <a:cxn ang="0">
                  <a:pos x="1190" y="1695"/>
                </a:cxn>
                <a:cxn ang="0">
                  <a:pos x="1280" y="1740"/>
                </a:cxn>
                <a:cxn ang="0">
                  <a:pos x="1336" y="1785"/>
                </a:cxn>
                <a:cxn ang="0">
                  <a:pos x="1381" y="1841"/>
                </a:cxn>
                <a:cxn ang="0">
                  <a:pos x="1438" y="1886"/>
                </a:cxn>
                <a:cxn ang="0">
                  <a:pos x="1482" y="1942"/>
                </a:cxn>
                <a:cxn ang="0">
                  <a:pos x="1550" y="1987"/>
                </a:cxn>
                <a:cxn ang="0">
                  <a:pos x="1640" y="1998"/>
                </a:cxn>
                <a:cxn ang="0">
                  <a:pos x="1741" y="1998"/>
                </a:cxn>
                <a:cxn ang="0">
                  <a:pos x="1842" y="1998"/>
                </a:cxn>
                <a:cxn ang="0">
                  <a:pos x="1932" y="2010"/>
                </a:cxn>
                <a:cxn ang="0">
                  <a:pos x="1999" y="2010"/>
                </a:cxn>
                <a:cxn ang="0">
                  <a:pos x="2089" y="1998"/>
                </a:cxn>
                <a:cxn ang="0">
                  <a:pos x="2134" y="1931"/>
                </a:cxn>
                <a:cxn ang="0">
                  <a:pos x="2167" y="1864"/>
                </a:cxn>
                <a:cxn ang="0">
                  <a:pos x="2212" y="1763"/>
                </a:cxn>
                <a:cxn ang="0">
                  <a:pos x="2235" y="1650"/>
                </a:cxn>
                <a:cxn ang="0">
                  <a:pos x="2257" y="1504"/>
                </a:cxn>
                <a:cxn ang="0">
                  <a:pos x="2280" y="1302"/>
                </a:cxn>
                <a:cxn ang="0">
                  <a:pos x="2313" y="1022"/>
                </a:cxn>
                <a:cxn ang="0">
                  <a:pos x="2336" y="662"/>
                </a:cxn>
                <a:cxn ang="0">
                  <a:pos x="2358" y="292"/>
                </a:cxn>
                <a:cxn ang="0">
                  <a:pos x="2381" y="34"/>
                </a:cxn>
                <a:cxn ang="0">
                  <a:pos x="2414" y="78"/>
                </a:cxn>
                <a:cxn ang="0">
                  <a:pos x="2437" y="404"/>
                </a:cxn>
                <a:cxn ang="0">
                  <a:pos x="2470" y="864"/>
                </a:cxn>
                <a:cxn ang="0">
                  <a:pos x="2493" y="1302"/>
                </a:cxn>
                <a:cxn ang="0">
                  <a:pos x="2515" y="1650"/>
                </a:cxn>
                <a:cxn ang="0">
                  <a:pos x="2538" y="1864"/>
                </a:cxn>
                <a:cxn ang="0">
                  <a:pos x="2572" y="1976"/>
                </a:cxn>
                <a:cxn ang="0">
                  <a:pos x="2650" y="1998"/>
                </a:cxn>
                <a:cxn ang="0">
                  <a:pos x="2751" y="1998"/>
                </a:cxn>
                <a:cxn ang="0">
                  <a:pos x="2807" y="2010"/>
                </a:cxn>
                <a:cxn ang="0">
                  <a:pos x="2863" y="1998"/>
                </a:cxn>
                <a:cxn ang="0">
                  <a:pos x="2953" y="2010"/>
                </a:cxn>
                <a:cxn ang="0">
                  <a:pos x="2998" y="1998"/>
                </a:cxn>
                <a:cxn ang="0">
                  <a:pos x="3032" y="1998"/>
                </a:cxn>
                <a:cxn ang="0">
                  <a:pos x="3133" y="2010"/>
                </a:cxn>
                <a:cxn ang="0">
                  <a:pos x="3178" y="1998"/>
                </a:cxn>
              </a:cxnLst>
              <a:rect l="0" t="0" r="r" b="b"/>
              <a:pathLst>
                <a:path w="3223" h="2010">
                  <a:moveTo>
                    <a:pt x="0" y="1998"/>
                  </a:moveTo>
                  <a:lnTo>
                    <a:pt x="12" y="1998"/>
                  </a:lnTo>
                  <a:lnTo>
                    <a:pt x="23" y="1998"/>
                  </a:lnTo>
                  <a:lnTo>
                    <a:pt x="34" y="1998"/>
                  </a:lnTo>
                  <a:lnTo>
                    <a:pt x="45" y="1998"/>
                  </a:lnTo>
                  <a:lnTo>
                    <a:pt x="56" y="1998"/>
                  </a:lnTo>
                  <a:lnTo>
                    <a:pt x="68" y="1998"/>
                  </a:lnTo>
                  <a:lnTo>
                    <a:pt x="79" y="1998"/>
                  </a:lnTo>
                  <a:lnTo>
                    <a:pt x="90" y="1998"/>
                  </a:lnTo>
                  <a:lnTo>
                    <a:pt x="101" y="1998"/>
                  </a:lnTo>
                  <a:lnTo>
                    <a:pt x="113" y="1998"/>
                  </a:lnTo>
                  <a:lnTo>
                    <a:pt x="124" y="1998"/>
                  </a:lnTo>
                  <a:lnTo>
                    <a:pt x="135" y="1998"/>
                  </a:lnTo>
                  <a:lnTo>
                    <a:pt x="146" y="1998"/>
                  </a:lnTo>
                  <a:lnTo>
                    <a:pt x="158" y="1998"/>
                  </a:lnTo>
                  <a:lnTo>
                    <a:pt x="169" y="1998"/>
                  </a:lnTo>
                  <a:lnTo>
                    <a:pt x="180" y="1998"/>
                  </a:lnTo>
                  <a:lnTo>
                    <a:pt x="191" y="1998"/>
                  </a:lnTo>
                  <a:lnTo>
                    <a:pt x="202" y="1998"/>
                  </a:lnTo>
                  <a:lnTo>
                    <a:pt x="214" y="1998"/>
                  </a:lnTo>
                  <a:lnTo>
                    <a:pt x="225" y="1998"/>
                  </a:lnTo>
                  <a:lnTo>
                    <a:pt x="236" y="1998"/>
                  </a:lnTo>
                  <a:lnTo>
                    <a:pt x="247" y="1998"/>
                  </a:lnTo>
                  <a:lnTo>
                    <a:pt x="259" y="1998"/>
                  </a:lnTo>
                  <a:lnTo>
                    <a:pt x="270" y="1998"/>
                  </a:lnTo>
                  <a:lnTo>
                    <a:pt x="281" y="1998"/>
                  </a:lnTo>
                  <a:lnTo>
                    <a:pt x="292" y="1998"/>
                  </a:lnTo>
                  <a:lnTo>
                    <a:pt x="303" y="1998"/>
                  </a:lnTo>
                  <a:lnTo>
                    <a:pt x="315" y="1998"/>
                  </a:lnTo>
                  <a:lnTo>
                    <a:pt x="326" y="1998"/>
                  </a:lnTo>
                  <a:lnTo>
                    <a:pt x="337" y="1998"/>
                  </a:lnTo>
                  <a:lnTo>
                    <a:pt x="348" y="1998"/>
                  </a:lnTo>
                  <a:lnTo>
                    <a:pt x="360" y="1998"/>
                  </a:lnTo>
                  <a:lnTo>
                    <a:pt x="371" y="1998"/>
                  </a:lnTo>
                  <a:lnTo>
                    <a:pt x="382" y="1998"/>
                  </a:lnTo>
                  <a:lnTo>
                    <a:pt x="393" y="1998"/>
                  </a:lnTo>
                  <a:lnTo>
                    <a:pt x="405" y="1998"/>
                  </a:lnTo>
                  <a:lnTo>
                    <a:pt x="416" y="1998"/>
                  </a:lnTo>
                  <a:lnTo>
                    <a:pt x="427" y="1998"/>
                  </a:lnTo>
                  <a:lnTo>
                    <a:pt x="438" y="1998"/>
                  </a:lnTo>
                  <a:lnTo>
                    <a:pt x="449" y="1998"/>
                  </a:lnTo>
                  <a:lnTo>
                    <a:pt x="461" y="1998"/>
                  </a:lnTo>
                  <a:lnTo>
                    <a:pt x="472" y="1998"/>
                  </a:lnTo>
                  <a:lnTo>
                    <a:pt x="483" y="1998"/>
                  </a:lnTo>
                  <a:lnTo>
                    <a:pt x="494" y="1998"/>
                  </a:lnTo>
                  <a:lnTo>
                    <a:pt x="506" y="1998"/>
                  </a:lnTo>
                  <a:lnTo>
                    <a:pt x="517" y="1998"/>
                  </a:lnTo>
                  <a:lnTo>
                    <a:pt x="528" y="1998"/>
                  </a:lnTo>
                  <a:lnTo>
                    <a:pt x="539" y="1998"/>
                  </a:lnTo>
                  <a:lnTo>
                    <a:pt x="550" y="1998"/>
                  </a:lnTo>
                  <a:lnTo>
                    <a:pt x="562" y="1998"/>
                  </a:lnTo>
                  <a:lnTo>
                    <a:pt x="573" y="1998"/>
                  </a:lnTo>
                  <a:lnTo>
                    <a:pt x="584" y="1998"/>
                  </a:lnTo>
                  <a:lnTo>
                    <a:pt x="595" y="1998"/>
                  </a:lnTo>
                  <a:lnTo>
                    <a:pt x="607" y="1998"/>
                  </a:lnTo>
                  <a:lnTo>
                    <a:pt x="618" y="1998"/>
                  </a:lnTo>
                  <a:lnTo>
                    <a:pt x="629" y="1998"/>
                  </a:lnTo>
                  <a:lnTo>
                    <a:pt x="629" y="1987"/>
                  </a:lnTo>
                  <a:lnTo>
                    <a:pt x="640" y="1976"/>
                  </a:lnTo>
                  <a:lnTo>
                    <a:pt x="640" y="1965"/>
                  </a:lnTo>
                  <a:lnTo>
                    <a:pt x="640" y="1942"/>
                  </a:lnTo>
                  <a:lnTo>
                    <a:pt x="652" y="1931"/>
                  </a:lnTo>
                  <a:lnTo>
                    <a:pt x="652" y="1909"/>
                  </a:lnTo>
                  <a:lnTo>
                    <a:pt x="652" y="1897"/>
                  </a:lnTo>
                  <a:lnTo>
                    <a:pt x="652" y="1875"/>
                  </a:lnTo>
                  <a:lnTo>
                    <a:pt x="663" y="1852"/>
                  </a:lnTo>
                  <a:lnTo>
                    <a:pt x="663" y="1819"/>
                  </a:lnTo>
                  <a:lnTo>
                    <a:pt x="663" y="1796"/>
                  </a:lnTo>
                  <a:lnTo>
                    <a:pt x="674" y="1763"/>
                  </a:lnTo>
                  <a:lnTo>
                    <a:pt x="674" y="1729"/>
                  </a:lnTo>
                  <a:lnTo>
                    <a:pt x="674" y="1695"/>
                  </a:lnTo>
                  <a:lnTo>
                    <a:pt x="674" y="1662"/>
                  </a:lnTo>
                  <a:lnTo>
                    <a:pt x="685" y="1628"/>
                  </a:lnTo>
                  <a:lnTo>
                    <a:pt x="685" y="1583"/>
                  </a:lnTo>
                  <a:lnTo>
                    <a:pt x="685" y="1549"/>
                  </a:lnTo>
                  <a:lnTo>
                    <a:pt x="685" y="1504"/>
                  </a:lnTo>
                  <a:lnTo>
                    <a:pt x="696" y="1459"/>
                  </a:lnTo>
                  <a:lnTo>
                    <a:pt x="696" y="1426"/>
                  </a:lnTo>
                  <a:lnTo>
                    <a:pt x="696" y="1381"/>
                  </a:lnTo>
                  <a:lnTo>
                    <a:pt x="696" y="1336"/>
                  </a:lnTo>
                  <a:lnTo>
                    <a:pt x="708" y="1291"/>
                  </a:lnTo>
                  <a:lnTo>
                    <a:pt x="708" y="1246"/>
                  </a:lnTo>
                  <a:lnTo>
                    <a:pt x="708" y="1212"/>
                  </a:lnTo>
                  <a:lnTo>
                    <a:pt x="708" y="1156"/>
                  </a:lnTo>
                  <a:lnTo>
                    <a:pt x="719" y="1123"/>
                  </a:lnTo>
                  <a:lnTo>
                    <a:pt x="719" y="1078"/>
                  </a:lnTo>
                  <a:lnTo>
                    <a:pt x="719" y="1044"/>
                  </a:lnTo>
                  <a:lnTo>
                    <a:pt x="719" y="999"/>
                  </a:lnTo>
                  <a:lnTo>
                    <a:pt x="730" y="965"/>
                  </a:lnTo>
                  <a:lnTo>
                    <a:pt x="730" y="932"/>
                  </a:lnTo>
                  <a:lnTo>
                    <a:pt x="730" y="887"/>
                  </a:lnTo>
                  <a:lnTo>
                    <a:pt x="741" y="864"/>
                  </a:lnTo>
                  <a:lnTo>
                    <a:pt x="741" y="831"/>
                  </a:lnTo>
                  <a:lnTo>
                    <a:pt x="741" y="797"/>
                  </a:lnTo>
                  <a:lnTo>
                    <a:pt x="741" y="775"/>
                  </a:lnTo>
                  <a:lnTo>
                    <a:pt x="753" y="752"/>
                  </a:lnTo>
                  <a:lnTo>
                    <a:pt x="753" y="730"/>
                  </a:lnTo>
                  <a:lnTo>
                    <a:pt x="753" y="718"/>
                  </a:lnTo>
                  <a:lnTo>
                    <a:pt x="753" y="696"/>
                  </a:lnTo>
                  <a:lnTo>
                    <a:pt x="764" y="696"/>
                  </a:lnTo>
                  <a:lnTo>
                    <a:pt x="764" y="685"/>
                  </a:lnTo>
                  <a:lnTo>
                    <a:pt x="764" y="674"/>
                  </a:lnTo>
                  <a:lnTo>
                    <a:pt x="775" y="674"/>
                  </a:lnTo>
                  <a:lnTo>
                    <a:pt x="775" y="685"/>
                  </a:lnTo>
                  <a:lnTo>
                    <a:pt x="775" y="707"/>
                  </a:lnTo>
                  <a:lnTo>
                    <a:pt x="786" y="718"/>
                  </a:lnTo>
                  <a:lnTo>
                    <a:pt x="786" y="730"/>
                  </a:lnTo>
                  <a:lnTo>
                    <a:pt x="786" y="752"/>
                  </a:lnTo>
                  <a:lnTo>
                    <a:pt x="786" y="775"/>
                  </a:lnTo>
                  <a:lnTo>
                    <a:pt x="798" y="797"/>
                  </a:lnTo>
                  <a:lnTo>
                    <a:pt x="798" y="819"/>
                  </a:lnTo>
                  <a:lnTo>
                    <a:pt x="798" y="853"/>
                  </a:lnTo>
                  <a:lnTo>
                    <a:pt x="809" y="887"/>
                  </a:lnTo>
                  <a:lnTo>
                    <a:pt x="809" y="909"/>
                  </a:lnTo>
                  <a:lnTo>
                    <a:pt x="809" y="954"/>
                  </a:lnTo>
                  <a:lnTo>
                    <a:pt x="809" y="977"/>
                  </a:lnTo>
                  <a:lnTo>
                    <a:pt x="820" y="1022"/>
                  </a:lnTo>
                  <a:lnTo>
                    <a:pt x="820" y="1055"/>
                  </a:lnTo>
                  <a:lnTo>
                    <a:pt x="820" y="1089"/>
                  </a:lnTo>
                  <a:lnTo>
                    <a:pt x="820" y="1123"/>
                  </a:lnTo>
                  <a:lnTo>
                    <a:pt x="831" y="1156"/>
                  </a:lnTo>
                  <a:lnTo>
                    <a:pt x="831" y="1190"/>
                  </a:lnTo>
                  <a:lnTo>
                    <a:pt x="831" y="1224"/>
                  </a:lnTo>
                  <a:lnTo>
                    <a:pt x="831" y="1269"/>
                  </a:lnTo>
                  <a:lnTo>
                    <a:pt x="842" y="1291"/>
                  </a:lnTo>
                  <a:lnTo>
                    <a:pt x="842" y="1336"/>
                  </a:lnTo>
                  <a:lnTo>
                    <a:pt x="842" y="1358"/>
                  </a:lnTo>
                  <a:lnTo>
                    <a:pt x="842" y="1392"/>
                  </a:lnTo>
                  <a:lnTo>
                    <a:pt x="854" y="1426"/>
                  </a:lnTo>
                  <a:lnTo>
                    <a:pt x="854" y="1448"/>
                  </a:lnTo>
                  <a:lnTo>
                    <a:pt x="854" y="1482"/>
                  </a:lnTo>
                  <a:lnTo>
                    <a:pt x="865" y="1504"/>
                  </a:lnTo>
                  <a:lnTo>
                    <a:pt x="865" y="1527"/>
                  </a:lnTo>
                  <a:lnTo>
                    <a:pt x="865" y="1560"/>
                  </a:lnTo>
                  <a:lnTo>
                    <a:pt x="865" y="1572"/>
                  </a:lnTo>
                  <a:lnTo>
                    <a:pt x="876" y="1594"/>
                  </a:lnTo>
                  <a:lnTo>
                    <a:pt x="876" y="1617"/>
                  </a:lnTo>
                  <a:lnTo>
                    <a:pt x="876" y="1639"/>
                  </a:lnTo>
                  <a:lnTo>
                    <a:pt x="876" y="1650"/>
                  </a:lnTo>
                  <a:lnTo>
                    <a:pt x="887" y="1662"/>
                  </a:lnTo>
                  <a:lnTo>
                    <a:pt x="887" y="1684"/>
                  </a:lnTo>
                  <a:lnTo>
                    <a:pt x="887" y="1695"/>
                  </a:lnTo>
                  <a:lnTo>
                    <a:pt x="887" y="1706"/>
                  </a:lnTo>
                  <a:lnTo>
                    <a:pt x="899" y="1718"/>
                  </a:lnTo>
                  <a:lnTo>
                    <a:pt x="899" y="1729"/>
                  </a:lnTo>
                  <a:lnTo>
                    <a:pt x="899" y="1740"/>
                  </a:lnTo>
                  <a:lnTo>
                    <a:pt x="910" y="1751"/>
                  </a:lnTo>
                  <a:lnTo>
                    <a:pt x="910" y="1763"/>
                  </a:lnTo>
                  <a:lnTo>
                    <a:pt x="921" y="1763"/>
                  </a:lnTo>
                  <a:lnTo>
                    <a:pt x="921" y="1774"/>
                  </a:lnTo>
                  <a:lnTo>
                    <a:pt x="932" y="1774"/>
                  </a:lnTo>
                  <a:lnTo>
                    <a:pt x="943" y="1774"/>
                  </a:lnTo>
                  <a:lnTo>
                    <a:pt x="955" y="1774"/>
                  </a:lnTo>
                  <a:lnTo>
                    <a:pt x="966" y="1774"/>
                  </a:lnTo>
                  <a:lnTo>
                    <a:pt x="966" y="1763"/>
                  </a:lnTo>
                  <a:lnTo>
                    <a:pt x="977" y="1763"/>
                  </a:lnTo>
                  <a:lnTo>
                    <a:pt x="988" y="1751"/>
                  </a:lnTo>
                  <a:lnTo>
                    <a:pt x="1000" y="1740"/>
                  </a:lnTo>
                  <a:lnTo>
                    <a:pt x="1011" y="1740"/>
                  </a:lnTo>
                  <a:lnTo>
                    <a:pt x="1011" y="1729"/>
                  </a:lnTo>
                  <a:lnTo>
                    <a:pt x="1022" y="1729"/>
                  </a:lnTo>
                  <a:lnTo>
                    <a:pt x="1033" y="1718"/>
                  </a:lnTo>
                  <a:lnTo>
                    <a:pt x="1045" y="1718"/>
                  </a:lnTo>
                  <a:lnTo>
                    <a:pt x="1045" y="1706"/>
                  </a:lnTo>
                  <a:lnTo>
                    <a:pt x="1056" y="1706"/>
                  </a:lnTo>
                  <a:lnTo>
                    <a:pt x="1067" y="1706"/>
                  </a:lnTo>
                  <a:lnTo>
                    <a:pt x="1067" y="1695"/>
                  </a:lnTo>
                  <a:lnTo>
                    <a:pt x="1078" y="1695"/>
                  </a:lnTo>
                  <a:lnTo>
                    <a:pt x="1089" y="1695"/>
                  </a:lnTo>
                  <a:lnTo>
                    <a:pt x="1101" y="1695"/>
                  </a:lnTo>
                  <a:lnTo>
                    <a:pt x="1101" y="1684"/>
                  </a:lnTo>
                  <a:lnTo>
                    <a:pt x="1112" y="1684"/>
                  </a:lnTo>
                  <a:lnTo>
                    <a:pt x="1123" y="1684"/>
                  </a:lnTo>
                  <a:lnTo>
                    <a:pt x="1134" y="1684"/>
                  </a:lnTo>
                  <a:lnTo>
                    <a:pt x="1146" y="1684"/>
                  </a:lnTo>
                  <a:lnTo>
                    <a:pt x="1157" y="1684"/>
                  </a:lnTo>
                  <a:lnTo>
                    <a:pt x="1168" y="1684"/>
                  </a:lnTo>
                  <a:lnTo>
                    <a:pt x="1179" y="1684"/>
                  </a:lnTo>
                  <a:lnTo>
                    <a:pt x="1190" y="1684"/>
                  </a:lnTo>
                  <a:lnTo>
                    <a:pt x="1190" y="1695"/>
                  </a:lnTo>
                  <a:lnTo>
                    <a:pt x="1202" y="1695"/>
                  </a:lnTo>
                  <a:lnTo>
                    <a:pt x="1213" y="1695"/>
                  </a:lnTo>
                  <a:lnTo>
                    <a:pt x="1224" y="1706"/>
                  </a:lnTo>
                  <a:lnTo>
                    <a:pt x="1235" y="1706"/>
                  </a:lnTo>
                  <a:lnTo>
                    <a:pt x="1247" y="1718"/>
                  </a:lnTo>
                  <a:lnTo>
                    <a:pt x="1258" y="1718"/>
                  </a:lnTo>
                  <a:lnTo>
                    <a:pt x="1258" y="1729"/>
                  </a:lnTo>
                  <a:lnTo>
                    <a:pt x="1269" y="1729"/>
                  </a:lnTo>
                  <a:lnTo>
                    <a:pt x="1280" y="1740"/>
                  </a:lnTo>
                  <a:lnTo>
                    <a:pt x="1292" y="1740"/>
                  </a:lnTo>
                  <a:lnTo>
                    <a:pt x="1292" y="1751"/>
                  </a:lnTo>
                  <a:lnTo>
                    <a:pt x="1303" y="1751"/>
                  </a:lnTo>
                  <a:lnTo>
                    <a:pt x="1303" y="1763"/>
                  </a:lnTo>
                  <a:lnTo>
                    <a:pt x="1314" y="1763"/>
                  </a:lnTo>
                  <a:lnTo>
                    <a:pt x="1314" y="1774"/>
                  </a:lnTo>
                  <a:lnTo>
                    <a:pt x="1325" y="1774"/>
                  </a:lnTo>
                  <a:lnTo>
                    <a:pt x="1325" y="1785"/>
                  </a:lnTo>
                  <a:lnTo>
                    <a:pt x="1336" y="1785"/>
                  </a:lnTo>
                  <a:lnTo>
                    <a:pt x="1336" y="1796"/>
                  </a:lnTo>
                  <a:lnTo>
                    <a:pt x="1348" y="1796"/>
                  </a:lnTo>
                  <a:lnTo>
                    <a:pt x="1348" y="1807"/>
                  </a:lnTo>
                  <a:lnTo>
                    <a:pt x="1359" y="1807"/>
                  </a:lnTo>
                  <a:lnTo>
                    <a:pt x="1359" y="1819"/>
                  </a:lnTo>
                  <a:lnTo>
                    <a:pt x="1370" y="1819"/>
                  </a:lnTo>
                  <a:lnTo>
                    <a:pt x="1370" y="1830"/>
                  </a:lnTo>
                  <a:lnTo>
                    <a:pt x="1381" y="1830"/>
                  </a:lnTo>
                  <a:lnTo>
                    <a:pt x="1381" y="1841"/>
                  </a:lnTo>
                  <a:lnTo>
                    <a:pt x="1393" y="1841"/>
                  </a:lnTo>
                  <a:lnTo>
                    <a:pt x="1393" y="1852"/>
                  </a:lnTo>
                  <a:lnTo>
                    <a:pt x="1404" y="1852"/>
                  </a:lnTo>
                  <a:lnTo>
                    <a:pt x="1404" y="1864"/>
                  </a:lnTo>
                  <a:lnTo>
                    <a:pt x="1415" y="1864"/>
                  </a:lnTo>
                  <a:lnTo>
                    <a:pt x="1415" y="1875"/>
                  </a:lnTo>
                  <a:lnTo>
                    <a:pt x="1426" y="1875"/>
                  </a:lnTo>
                  <a:lnTo>
                    <a:pt x="1426" y="1886"/>
                  </a:lnTo>
                  <a:lnTo>
                    <a:pt x="1438" y="1886"/>
                  </a:lnTo>
                  <a:lnTo>
                    <a:pt x="1438" y="1897"/>
                  </a:lnTo>
                  <a:lnTo>
                    <a:pt x="1449" y="1897"/>
                  </a:lnTo>
                  <a:lnTo>
                    <a:pt x="1449" y="1909"/>
                  </a:lnTo>
                  <a:lnTo>
                    <a:pt x="1460" y="1909"/>
                  </a:lnTo>
                  <a:lnTo>
                    <a:pt x="1460" y="1920"/>
                  </a:lnTo>
                  <a:lnTo>
                    <a:pt x="1471" y="1920"/>
                  </a:lnTo>
                  <a:lnTo>
                    <a:pt x="1471" y="1931"/>
                  </a:lnTo>
                  <a:lnTo>
                    <a:pt x="1482" y="1931"/>
                  </a:lnTo>
                  <a:lnTo>
                    <a:pt x="1482" y="1942"/>
                  </a:lnTo>
                  <a:lnTo>
                    <a:pt x="1494" y="1942"/>
                  </a:lnTo>
                  <a:lnTo>
                    <a:pt x="1494" y="1953"/>
                  </a:lnTo>
                  <a:lnTo>
                    <a:pt x="1505" y="1953"/>
                  </a:lnTo>
                  <a:lnTo>
                    <a:pt x="1516" y="1965"/>
                  </a:lnTo>
                  <a:lnTo>
                    <a:pt x="1527" y="1965"/>
                  </a:lnTo>
                  <a:lnTo>
                    <a:pt x="1527" y="1976"/>
                  </a:lnTo>
                  <a:lnTo>
                    <a:pt x="1539" y="1976"/>
                  </a:lnTo>
                  <a:lnTo>
                    <a:pt x="1539" y="1987"/>
                  </a:lnTo>
                  <a:lnTo>
                    <a:pt x="1550" y="1987"/>
                  </a:lnTo>
                  <a:lnTo>
                    <a:pt x="1561" y="1987"/>
                  </a:lnTo>
                  <a:lnTo>
                    <a:pt x="1561" y="1998"/>
                  </a:lnTo>
                  <a:lnTo>
                    <a:pt x="1572" y="1998"/>
                  </a:lnTo>
                  <a:lnTo>
                    <a:pt x="1583" y="1998"/>
                  </a:lnTo>
                  <a:lnTo>
                    <a:pt x="1595" y="1998"/>
                  </a:lnTo>
                  <a:lnTo>
                    <a:pt x="1606" y="1998"/>
                  </a:lnTo>
                  <a:lnTo>
                    <a:pt x="1617" y="1998"/>
                  </a:lnTo>
                  <a:lnTo>
                    <a:pt x="1628" y="1998"/>
                  </a:lnTo>
                  <a:lnTo>
                    <a:pt x="1640" y="1998"/>
                  </a:lnTo>
                  <a:lnTo>
                    <a:pt x="1651" y="1998"/>
                  </a:lnTo>
                  <a:lnTo>
                    <a:pt x="1662" y="1998"/>
                  </a:lnTo>
                  <a:lnTo>
                    <a:pt x="1673" y="1998"/>
                  </a:lnTo>
                  <a:lnTo>
                    <a:pt x="1685" y="1998"/>
                  </a:lnTo>
                  <a:lnTo>
                    <a:pt x="1696" y="1998"/>
                  </a:lnTo>
                  <a:lnTo>
                    <a:pt x="1707" y="1998"/>
                  </a:lnTo>
                  <a:lnTo>
                    <a:pt x="1718" y="1998"/>
                  </a:lnTo>
                  <a:lnTo>
                    <a:pt x="1729" y="1998"/>
                  </a:lnTo>
                  <a:lnTo>
                    <a:pt x="1741" y="1998"/>
                  </a:lnTo>
                  <a:lnTo>
                    <a:pt x="1752" y="1998"/>
                  </a:lnTo>
                  <a:lnTo>
                    <a:pt x="1763" y="1998"/>
                  </a:lnTo>
                  <a:lnTo>
                    <a:pt x="1774" y="1998"/>
                  </a:lnTo>
                  <a:lnTo>
                    <a:pt x="1786" y="1998"/>
                  </a:lnTo>
                  <a:lnTo>
                    <a:pt x="1797" y="1998"/>
                  </a:lnTo>
                  <a:lnTo>
                    <a:pt x="1808" y="1998"/>
                  </a:lnTo>
                  <a:lnTo>
                    <a:pt x="1819" y="1998"/>
                  </a:lnTo>
                  <a:lnTo>
                    <a:pt x="1830" y="1998"/>
                  </a:lnTo>
                  <a:lnTo>
                    <a:pt x="1842" y="1998"/>
                  </a:lnTo>
                  <a:lnTo>
                    <a:pt x="1853" y="1998"/>
                  </a:lnTo>
                  <a:lnTo>
                    <a:pt x="1864" y="1998"/>
                  </a:lnTo>
                  <a:lnTo>
                    <a:pt x="1875" y="1998"/>
                  </a:lnTo>
                  <a:lnTo>
                    <a:pt x="1887" y="1998"/>
                  </a:lnTo>
                  <a:lnTo>
                    <a:pt x="1898" y="1998"/>
                  </a:lnTo>
                  <a:lnTo>
                    <a:pt x="1909" y="1998"/>
                  </a:lnTo>
                  <a:lnTo>
                    <a:pt x="1920" y="1998"/>
                  </a:lnTo>
                  <a:lnTo>
                    <a:pt x="1932" y="1998"/>
                  </a:lnTo>
                  <a:lnTo>
                    <a:pt x="1932" y="2010"/>
                  </a:lnTo>
                  <a:lnTo>
                    <a:pt x="1943" y="1998"/>
                  </a:lnTo>
                  <a:lnTo>
                    <a:pt x="1954" y="1998"/>
                  </a:lnTo>
                  <a:lnTo>
                    <a:pt x="1965" y="1998"/>
                  </a:lnTo>
                  <a:lnTo>
                    <a:pt x="1976" y="1998"/>
                  </a:lnTo>
                  <a:lnTo>
                    <a:pt x="1988" y="1998"/>
                  </a:lnTo>
                  <a:lnTo>
                    <a:pt x="1988" y="2010"/>
                  </a:lnTo>
                  <a:lnTo>
                    <a:pt x="1988" y="1998"/>
                  </a:lnTo>
                  <a:lnTo>
                    <a:pt x="1999" y="1998"/>
                  </a:lnTo>
                  <a:lnTo>
                    <a:pt x="1999" y="2010"/>
                  </a:lnTo>
                  <a:lnTo>
                    <a:pt x="1999" y="1998"/>
                  </a:lnTo>
                  <a:lnTo>
                    <a:pt x="2010" y="1998"/>
                  </a:lnTo>
                  <a:lnTo>
                    <a:pt x="2021" y="1998"/>
                  </a:lnTo>
                  <a:lnTo>
                    <a:pt x="2033" y="1998"/>
                  </a:lnTo>
                  <a:lnTo>
                    <a:pt x="2044" y="1998"/>
                  </a:lnTo>
                  <a:lnTo>
                    <a:pt x="2055" y="1998"/>
                  </a:lnTo>
                  <a:lnTo>
                    <a:pt x="2066" y="1998"/>
                  </a:lnTo>
                  <a:lnTo>
                    <a:pt x="2078" y="1998"/>
                  </a:lnTo>
                  <a:lnTo>
                    <a:pt x="2089" y="1998"/>
                  </a:lnTo>
                  <a:lnTo>
                    <a:pt x="2089" y="1987"/>
                  </a:lnTo>
                  <a:lnTo>
                    <a:pt x="2100" y="1987"/>
                  </a:lnTo>
                  <a:lnTo>
                    <a:pt x="2111" y="1976"/>
                  </a:lnTo>
                  <a:lnTo>
                    <a:pt x="2111" y="1965"/>
                  </a:lnTo>
                  <a:lnTo>
                    <a:pt x="2122" y="1965"/>
                  </a:lnTo>
                  <a:lnTo>
                    <a:pt x="2122" y="1953"/>
                  </a:lnTo>
                  <a:lnTo>
                    <a:pt x="2134" y="1953"/>
                  </a:lnTo>
                  <a:lnTo>
                    <a:pt x="2134" y="1942"/>
                  </a:lnTo>
                  <a:lnTo>
                    <a:pt x="2134" y="1931"/>
                  </a:lnTo>
                  <a:lnTo>
                    <a:pt x="2145" y="1931"/>
                  </a:lnTo>
                  <a:lnTo>
                    <a:pt x="2145" y="1920"/>
                  </a:lnTo>
                  <a:lnTo>
                    <a:pt x="2145" y="1909"/>
                  </a:lnTo>
                  <a:lnTo>
                    <a:pt x="2156" y="1909"/>
                  </a:lnTo>
                  <a:lnTo>
                    <a:pt x="2156" y="1897"/>
                  </a:lnTo>
                  <a:lnTo>
                    <a:pt x="2156" y="1886"/>
                  </a:lnTo>
                  <a:lnTo>
                    <a:pt x="2167" y="1886"/>
                  </a:lnTo>
                  <a:lnTo>
                    <a:pt x="2167" y="1875"/>
                  </a:lnTo>
                  <a:lnTo>
                    <a:pt x="2167" y="1864"/>
                  </a:lnTo>
                  <a:lnTo>
                    <a:pt x="2179" y="1852"/>
                  </a:lnTo>
                  <a:lnTo>
                    <a:pt x="2179" y="1841"/>
                  </a:lnTo>
                  <a:lnTo>
                    <a:pt x="2179" y="1830"/>
                  </a:lnTo>
                  <a:lnTo>
                    <a:pt x="2190" y="1819"/>
                  </a:lnTo>
                  <a:lnTo>
                    <a:pt x="2190" y="1807"/>
                  </a:lnTo>
                  <a:lnTo>
                    <a:pt x="2190" y="1796"/>
                  </a:lnTo>
                  <a:lnTo>
                    <a:pt x="2201" y="1785"/>
                  </a:lnTo>
                  <a:lnTo>
                    <a:pt x="2201" y="1774"/>
                  </a:lnTo>
                  <a:lnTo>
                    <a:pt x="2212" y="1763"/>
                  </a:lnTo>
                  <a:lnTo>
                    <a:pt x="2212" y="1751"/>
                  </a:lnTo>
                  <a:lnTo>
                    <a:pt x="2212" y="1740"/>
                  </a:lnTo>
                  <a:lnTo>
                    <a:pt x="2212" y="1729"/>
                  </a:lnTo>
                  <a:lnTo>
                    <a:pt x="2223" y="1718"/>
                  </a:lnTo>
                  <a:lnTo>
                    <a:pt x="2223" y="1706"/>
                  </a:lnTo>
                  <a:lnTo>
                    <a:pt x="2223" y="1684"/>
                  </a:lnTo>
                  <a:lnTo>
                    <a:pt x="2223" y="1673"/>
                  </a:lnTo>
                  <a:lnTo>
                    <a:pt x="2235" y="1662"/>
                  </a:lnTo>
                  <a:lnTo>
                    <a:pt x="2235" y="1650"/>
                  </a:lnTo>
                  <a:lnTo>
                    <a:pt x="2235" y="1628"/>
                  </a:lnTo>
                  <a:lnTo>
                    <a:pt x="2235" y="1617"/>
                  </a:lnTo>
                  <a:lnTo>
                    <a:pt x="2246" y="1605"/>
                  </a:lnTo>
                  <a:lnTo>
                    <a:pt x="2246" y="1583"/>
                  </a:lnTo>
                  <a:lnTo>
                    <a:pt x="2246" y="1572"/>
                  </a:lnTo>
                  <a:lnTo>
                    <a:pt x="2246" y="1549"/>
                  </a:lnTo>
                  <a:lnTo>
                    <a:pt x="2257" y="1538"/>
                  </a:lnTo>
                  <a:lnTo>
                    <a:pt x="2257" y="1516"/>
                  </a:lnTo>
                  <a:lnTo>
                    <a:pt x="2257" y="1504"/>
                  </a:lnTo>
                  <a:lnTo>
                    <a:pt x="2257" y="1482"/>
                  </a:lnTo>
                  <a:lnTo>
                    <a:pt x="2268" y="1459"/>
                  </a:lnTo>
                  <a:lnTo>
                    <a:pt x="2268" y="1437"/>
                  </a:lnTo>
                  <a:lnTo>
                    <a:pt x="2268" y="1415"/>
                  </a:lnTo>
                  <a:lnTo>
                    <a:pt x="2268" y="1403"/>
                  </a:lnTo>
                  <a:lnTo>
                    <a:pt x="2280" y="1370"/>
                  </a:lnTo>
                  <a:lnTo>
                    <a:pt x="2280" y="1347"/>
                  </a:lnTo>
                  <a:lnTo>
                    <a:pt x="2280" y="1325"/>
                  </a:lnTo>
                  <a:lnTo>
                    <a:pt x="2280" y="1302"/>
                  </a:lnTo>
                  <a:lnTo>
                    <a:pt x="2291" y="1269"/>
                  </a:lnTo>
                  <a:lnTo>
                    <a:pt x="2291" y="1246"/>
                  </a:lnTo>
                  <a:lnTo>
                    <a:pt x="2291" y="1212"/>
                  </a:lnTo>
                  <a:lnTo>
                    <a:pt x="2291" y="1179"/>
                  </a:lnTo>
                  <a:lnTo>
                    <a:pt x="2302" y="1156"/>
                  </a:lnTo>
                  <a:lnTo>
                    <a:pt x="2302" y="1123"/>
                  </a:lnTo>
                  <a:lnTo>
                    <a:pt x="2302" y="1089"/>
                  </a:lnTo>
                  <a:lnTo>
                    <a:pt x="2302" y="1055"/>
                  </a:lnTo>
                  <a:lnTo>
                    <a:pt x="2313" y="1022"/>
                  </a:lnTo>
                  <a:lnTo>
                    <a:pt x="2313" y="988"/>
                  </a:lnTo>
                  <a:lnTo>
                    <a:pt x="2313" y="943"/>
                  </a:lnTo>
                  <a:lnTo>
                    <a:pt x="2313" y="909"/>
                  </a:lnTo>
                  <a:lnTo>
                    <a:pt x="2325" y="864"/>
                  </a:lnTo>
                  <a:lnTo>
                    <a:pt x="2325" y="831"/>
                  </a:lnTo>
                  <a:lnTo>
                    <a:pt x="2325" y="797"/>
                  </a:lnTo>
                  <a:lnTo>
                    <a:pt x="2325" y="752"/>
                  </a:lnTo>
                  <a:lnTo>
                    <a:pt x="2336" y="707"/>
                  </a:lnTo>
                  <a:lnTo>
                    <a:pt x="2336" y="662"/>
                  </a:lnTo>
                  <a:lnTo>
                    <a:pt x="2336" y="629"/>
                  </a:lnTo>
                  <a:lnTo>
                    <a:pt x="2336" y="584"/>
                  </a:lnTo>
                  <a:lnTo>
                    <a:pt x="2347" y="539"/>
                  </a:lnTo>
                  <a:lnTo>
                    <a:pt x="2347" y="494"/>
                  </a:lnTo>
                  <a:lnTo>
                    <a:pt x="2347" y="449"/>
                  </a:lnTo>
                  <a:lnTo>
                    <a:pt x="2347" y="415"/>
                  </a:lnTo>
                  <a:lnTo>
                    <a:pt x="2358" y="370"/>
                  </a:lnTo>
                  <a:lnTo>
                    <a:pt x="2358" y="337"/>
                  </a:lnTo>
                  <a:lnTo>
                    <a:pt x="2358" y="292"/>
                  </a:lnTo>
                  <a:lnTo>
                    <a:pt x="2358" y="258"/>
                  </a:lnTo>
                  <a:lnTo>
                    <a:pt x="2369" y="224"/>
                  </a:lnTo>
                  <a:lnTo>
                    <a:pt x="2369" y="180"/>
                  </a:lnTo>
                  <a:lnTo>
                    <a:pt x="2369" y="157"/>
                  </a:lnTo>
                  <a:lnTo>
                    <a:pt x="2369" y="123"/>
                  </a:lnTo>
                  <a:lnTo>
                    <a:pt x="2381" y="101"/>
                  </a:lnTo>
                  <a:lnTo>
                    <a:pt x="2381" y="78"/>
                  </a:lnTo>
                  <a:lnTo>
                    <a:pt x="2381" y="56"/>
                  </a:lnTo>
                  <a:lnTo>
                    <a:pt x="2381" y="34"/>
                  </a:lnTo>
                  <a:lnTo>
                    <a:pt x="2392" y="22"/>
                  </a:lnTo>
                  <a:lnTo>
                    <a:pt x="2392" y="11"/>
                  </a:lnTo>
                  <a:lnTo>
                    <a:pt x="2392" y="0"/>
                  </a:lnTo>
                  <a:lnTo>
                    <a:pt x="2403" y="0"/>
                  </a:lnTo>
                  <a:lnTo>
                    <a:pt x="2403" y="11"/>
                  </a:lnTo>
                  <a:lnTo>
                    <a:pt x="2403" y="22"/>
                  </a:lnTo>
                  <a:lnTo>
                    <a:pt x="2414" y="34"/>
                  </a:lnTo>
                  <a:lnTo>
                    <a:pt x="2414" y="56"/>
                  </a:lnTo>
                  <a:lnTo>
                    <a:pt x="2414" y="78"/>
                  </a:lnTo>
                  <a:lnTo>
                    <a:pt x="2414" y="101"/>
                  </a:lnTo>
                  <a:lnTo>
                    <a:pt x="2426" y="135"/>
                  </a:lnTo>
                  <a:lnTo>
                    <a:pt x="2426" y="168"/>
                  </a:lnTo>
                  <a:lnTo>
                    <a:pt x="2426" y="202"/>
                  </a:lnTo>
                  <a:lnTo>
                    <a:pt x="2426" y="236"/>
                  </a:lnTo>
                  <a:lnTo>
                    <a:pt x="2437" y="281"/>
                  </a:lnTo>
                  <a:lnTo>
                    <a:pt x="2437" y="314"/>
                  </a:lnTo>
                  <a:lnTo>
                    <a:pt x="2437" y="359"/>
                  </a:lnTo>
                  <a:lnTo>
                    <a:pt x="2437" y="404"/>
                  </a:lnTo>
                  <a:lnTo>
                    <a:pt x="2448" y="449"/>
                  </a:lnTo>
                  <a:lnTo>
                    <a:pt x="2448" y="505"/>
                  </a:lnTo>
                  <a:lnTo>
                    <a:pt x="2448" y="550"/>
                  </a:lnTo>
                  <a:lnTo>
                    <a:pt x="2448" y="606"/>
                  </a:lnTo>
                  <a:lnTo>
                    <a:pt x="2459" y="651"/>
                  </a:lnTo>
                  <a:lnTo>
                    <a:pt x="2459" y="707"/>
                  </a:lnTo>
                  <a:lnTo>
                    <a:pt x="2459" y="752"/>
                  </a:lnTo>
                  <a:lnTo>
                    <a:pt x="2459" y="808"/>
                  </a:lnTo>
                  <a:lnTo>
                    <a:pt x="2470" y="864"/>
                  </a:lnTo>
                  <a:lnTo>
                    <a:pt x="2470" y="909"/>
                  </a:lnTo>
                  <a:lnTo>
                    <a:pt x="2470" y="965"/>
                  </a:lnTo>
                  <a:lnTo>
                    <a:pt x="2470" y="1010"/>
                  </a:lnTo>
                  <a:lnTo>
                    <a:pt x="2482" y="1066"/>
                  </a:lnTo>
                  <a:lnTo>
                    <a:pt x="2482" y="1111"/>
                  </a:lnTo>
                  <a:lnTo>
                    <a:pt x="2482" y="1168"/>
                  </a:lnTo>
                  <a:lnTo>
                    <a:pt x="2482" y="1212"/>
                  </a:lnTo>
                  <a:lnTo>
                    <a:pt x="2493" y="1257"/>
                  </a:lnTo>
                  <a:lnTo>
                    <a:pt x="2493" y="1302"/>
                  </a:lnTo>
                  <a:lnTo>
                    <a:pt x="2493" y="1347"/>
                  </a:lnTo>
                  <a:lnTo>
                    <a:pt x="2493" y="1392"/>
                  </a:lnTo>
                  <a:lnTo>
                    <a:pt x="2504" y="1437"/>
                  </a:lnTo>
                  <a:lnTo>
                    <a:pt x="2504" y="1471"/>
                  </a:lnTo>
                  <a:lnTo>
                    <a:pt x="2504" y="1516"/>
                  </a:lnTo>
                  <a:lnTo>
                    <a:pt x="2504" y="1549"/>
                  </a:lnTo>
                  <a:lnTo>
                    <a:pt x="2515" y="1583"/>
                  </a:lnTo>
                  <a:lnTo>
                    <a:pt x="2515" y="1617"/>
                  </a:lnTo>
                  <a:lnTo>
                    <a:pt x="2515" y="1650"/>
                  </a:lnTo>
                  <a:lnTo>
                    <a:pt x="2515" y="1673"/>
                  </a:lnTo>
                  <a:lnTo>
                    <a:pt x="2527" y="1706"/>
                  </a:lnTo>
                  <a:lnTo>
                    <a:pt x="2527" y="1729"/>
                  </a:lnTo>
                  <a:lnTo>
                    <a:pt x="2527" y="1751"/>
                  </a:lnTo>
                  <a:lnTo>
                    <a:pt x="2527" y="1785"/>
                  </a:lnTo>
                  <a:lnTo>
                    <a:pt x="2538" y="1807"/>
                  </a:lnTo>
                  <a:lnTo>
                    <a:pt x="2538" y="1830"/>
                  </a:lnTo>
                  <a:lnTo>
                    <a:pt x="2538" y="1841"/>
                  </a:lnTo>
                  <a:lnTo>
                    <a:pt x="2538" y="1864"/>
                  </a:lnTo>
                  <a:lnTo>
                    <a:pt x="2549" y="1886"/>
                  </a:lnTo>
                  <a:lnTo>
                    <a:pt x="2549" y="1897"/>
                  </a:lnTo>
                  <a:lnTo>
                    <a:pt x="2549" y="1909"/>
                  </a:lnTo>
                  <a:lnTo>
                    <a:pt x="2549" y="1920"/>
                  </a:lnTo>
                  <a:lnTo>
                    <a:pt x="2560" y="1931"/>
                  </a:lnTo>
                  <a:lnTo>
                    <a:pt x="2560" y="1942"/>
                  </a:lnTo>
                  <a:lnTo>
                    <a:pt x="2560" y="1953"/>
                  </a:lnTo>
                  <a:lnTo>
                    <a:pt x="2572" y="1965"/>
                  </a:lnTo>
                  <a:lnTo>
                    <a:pt x="2572" y="1976"/>
                  </a:lnTo>
                  <a:lnTo>
                    <a:pt x="2583" y="1976"/>
                  </a:lnTo>
                  <a:lnTo>
                    <a:pt x="2583" y="1987"/>
                  </a:lnTo>
                  <a:lnTo>
                    <a:pt x="2594" y="1987"/>
                  </a:lnTo>
                  <a:lnTo>
                    <a:pt x="2605" y="1987"/>
                  </a:lnTo>
                  <a:lnTo>
                    <a:pt x="2605" y="1998"/>
                  </a:lnTo>
                  <a:lnTo>
                    <a:pt x="2616" y="1998"/>
                  </a:lnTo>
                  <a:lnTo>
                    <a:pt x="2628" y="1998"/>
                  </a:lnTo>
                  <a:lnTo>
                    <a:pt x="2639" y="1998"/>
                  </a:lnTo>
                  <a:lnTo>
                    <a:pt x="2650" y="1998"/>
                  </a:lnTo>
                  <a:lnTo>
                    <a:pt x="2661" y="1998"/>
                  </a:lnTo>
                  <a:lnTo>
                    <a:pt x="2673" y="1998"/>
                  </a:lnTo>
                  <a:lnTo>
                    <a:pt x="2684" y="1998"/>
                  </a:lnTo>
                  <a:lnTo>
                    <a:pt x="2695" y="1998"/>
                  </a:lnTo>
                  <a:lnTo>
                    <a:pt x="2706" y="1998"/>
                  </a:lnTo>
                  <a:lnTo>
                    <a:pt x="2718" y="1998"/>
                  </a:lnTo>
                  <a:lnTo>
                    <a:pt x="2729" y="1998"/>
                  </a:lnTo>
                  <a:lnTo>
                    <a:pt x="2740" y="1998"/>
                  </a:lnTo>
                  <a:lnTo>
                    <a:pt x="2751" y="1998"/>
                  </a:lnTo>
                  <a:lnTo>
                    <a:pt x="2762" y="1998"/>
                  </a:lnTo>
                  <a:lnTo>
                    <a:pt x="2774" y="1998"/>
                  </a:lnTo>
                  <a:lnTo>
                    <a:pt x="2774" y="2010"/>
                  </a:lnTo>
                  <a:lnTo>
                    <a:pt x="2774" y="1998"/>
                  </a:lnTo>
                  <a:lnTo>
                    <a:pt x="2785" y="2010"/>
                  </a:lnTo>
                  <a:lnTo>
                    <a:pt x="2785" y="1998"/>
                  </a:lnTo>
                  <a:lnTo>
                    <a:pt x="2796" y="1998"/>
                  </a:lnTo>
                  <a:lnTo>
                    <a:pt x="2807" y="1998"/>
                  </a:lnTo>
                  <a:lnTo>
                    <a:pt x="2807" y="2010"/>
                  </a:lnTo>
                  <a:lnTo>
                    <a:pt x="2819" y="2010"/>
                  </a:lnTo>
                  <a:lnTo>
                    <a:pt x="2830" y="2010"/>
                  </a:lnTo>
                  <a:lnTo>
                    <a:pt x="2841" y="2010"/>
                  </a:lnTo>
                  <a:lnTo>
                    <a:pt x="2852" y="1998"/>
                  </a:lnTo>
                  <a:lnTo>
                    <a:pt x="2852" y="2010"/>
                  </a:lnTo>
                  <a:lnTo>
                    <a:pt x="2863" y="2010"/>
                  </a:lnTo>
                  <a:lnTo>
                    <a:pt x="2863" y="1998"/>
                  </a:lnTo>
                  <a:lnTo>
                    <a:pt x="2863" y="2010"/>
                  </a:lnTo>
                  <a:lnTo>
                    <a:pt x="2863" y="1998"/>
                  </a:lnTo>
                  <a:lnTo>
                    <a:pt x="2875" y="1998"/>
                  </a:lnTo>
                  <a:lnTo>
                    <a:pt x="2886" y="1998"/>
                  </a:lnTo>
                  <a:lnTo>
                    <a:pt x="2897" y="1998"/>
                  </a:lnTo>
                  <a:lnTo>
                    <a:pt x="2897" y="2010"/>
                  </a:lnTo>
                  <a:lnTo>
                    <a:pt x="2908" y="2010"/>
                  </a:lnTo>
                  <a:lnTo>
                    <a:pt x="2920" y="2010"/>
                  </a:lnTo>
                  <a:lnTo>
                    <a:pt x="2931" y="2010"/>
                  </a:lnTo>
                  <a:lnTo>
                    <a:pt x="2942" y="2010"/>
                  </a:lnTo>
                  <a:lnTo>
                    <a:pt x="2953" y="2010"/>
                  </a:lnTo>
                  <a:lnTo>
                    <a:pt x="2953" y="1998"/>
                  </a:lnTo>
                  <a:lnTo>
                    <a:pt x="2965" y="2010"/>
                  </a:lnTo>
                  <a:lnTo>
                    <a:pt x="2965" y="1998"/>
                  </a:lnTo>
                  <a:lnTo>
                    <a:pt x="2965" y="2010"/>
                  </a:lnTo>
                  <a:lnTo>
                    <a:pt x="2976" y="1998"/>
                  </a:lnTo>
                  <a:lnTo>
                    <a:pt x="2976" y="2010"/>
                  </a:lnTo>
                  <a:lnTo>
                    <a:pt x="2976" y="1998"/>
                  </a:lnTo>
                  <a:lnTo>
                    <a:pt x="2987" y="1998"/>
                  </a:lnTo>
                  <a:lnTo>
                    <a:pt x="2998" y="1998"/>
                  </a:lnTo>
                  <a:lnTo>
                    <a:pt x="2998" y="2010"/>
                  </a:lnTo>
                  <a:lnTo>
                    <a:pt x="2998" y="1998"/>
                  </a:lnTo>
                  <a:lnTo>
                    <a:pt x="3009" y="1998"/>
                  </a:lnTo>
                  <a:lnTo>
                    <a:pt x="3009" y="2010"/>
                  </a:lnTo>
                  <a:lnTo>
                    <a:pt x="3009" y="1998"/>
                  </a:lnTo>
                  <a:lnTo>
                    <a:pt x="3021" y="2010"/>
                  </a:lnTo>
                  <a:lnTo>
                    <a:pt x="3021" y="1998"/>
                  </a:lnTo>
                  <a:lnTo>
                    <a:pt x="3021" y="2010"/>
                  </a:lnTo>
                  <a:lnTo>
                    <a:pt x="3032" y="1998"/>
                  </a:lnTo>
                  <a:lnTo>
                    <a:pt x="3043" y="1998"/>
                  </a:lnTo>
                  <a:lnTo>
                    <a:pt x="3054" y="1998"/>
                  </a:lnTo>
                  <a:lnTo>
                    <a:pt x="3066" y="1998"/>
                  </a:lnTo>
                  <a:lnTo>
                    <a:pt x="3077" y="1998"/>
                  </a:lnTo>
                  <a:lnTo>
                    <a:pt x="3088" y="1998"/>
                  </a:lnTo>
                  <a:lnTo>
                    <a:pt x="3099" y="1998"/>
                  </a:lnTo>
                  <a:lnTo>
                    <a:pt x="3110" y="1998"/>
                  </a:lnTo>
                  <a:lnTo>
                    <a:pt x="3122" y="1998"/>
                  </a:lnTo>
                  <a:lnTo>
                    <a:pt x="3133" y="2010"/>
                  </a:lnTo>
                  <a:lnTo>
                    <a:pt x="3133" y="1998"/>
                  </a:lnTo>
                  <a:lnTo>
                    <a:pt x="3133" y="2010"/>
                  </a:lnTo>
                  <a:lnTo>
                    <a:pt x="3144" y="2010"/>
                  </a:lnTo>
                  <a:lnTo>
                    <a:pt x="3144" y="1998"/>
                  </a:lnTo>
                  <a:lnTo>
                    <a:pt x="3144" y="2010"/>
                  </a:lnTo>
                  <a:lnTo>
                    <a:pt x="3144" y="1998"/>
                  </a:lnTo>
                  <a:lnTo>
                    <a:pt x="3155" y="1998"/>
                  </a:lnTo>
                  <a:lnTo>
                    <a:pt x="3167" y="1998"/>
                  </a:lnTo>
                  <a:lnTo>
                    <a:pt x="3178" y="1998"/>
                  </a:lnTo>
                  <a:lnTo>
                    <a:pt x="3189" y="1998"/>
                  </a:lnTo>
                  <a:lnTo>
                    <a:pt x="3200" y="1998"/>
                  </a:lnTo>
                  <a:lnTo>
                    <a:pt x="3212" y="1998"/>
                  </a:lnTo>
                  <a:lnTo>
                    <a:pt x="3223" y="1998"/>
                  </a:lnTo>
                </a:path>
              </a:pathLst>
            </a:custGeom>
            <a:noFill/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1" name="Line 7"/>
            <p:cNvSpPr>
              <a:spLocks noChangeShapeType="1"/>
            </p:cNvSpPr>
            <p:nvPr/>
          </p:nvSpPr>
          <p:spPr bwMode="auto">
            <a:xfrm>
              <a:off x="1155" y="3690"/>
              <a:ext cx="44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2" name="Line 8"/>
            <p:cNvSpPr>
              <a:spLocks noChangeShapeType="1"/>
            </p:cNvSpPr>
            <p:nvPr/>
          </p:nvSpPr>
          <p:spPr bwMode="auto">
            <a:xfrm>
              <a:off x="1155" y="3432"/>
              <a:ext cx="44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3" name="Line 9"/>
            <p:cNvSpPr>
              <a:spLocks noChangeShapeType="1"/>
            </p:cNvSpPr>
            <p:nvPr/>
          </p:nvSpPr>
          <p:spPr bwMode="auto">
            <a:xfrm>
              <a:off x="1155" y="3182"/>
              <a:ext cx="44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4" name="Line 10"/>
            <p:cNvSpPr>
              <a:spLocks noChangeShapeType="1"/>
            </p:cNvSpPr>
            <p:nvPr/>
          </p:nvSpPr>
          <p:spPr bwMode="auto">
            <a:xfrm>
              <a:off x="1155" y="2924"/>
              <a:ext cx="44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>
              <a:off x="1155" y="2667"/>
              <a:ext cx="44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6" name="Line 12"/>
            <p:cNvSpPr>
              <a:spLocks noChangeShapeType="1"/>
            </p:cNvSpPr>
            <p:nvPr/>
          </p:nvSpPr>
          <p:spPr bwMode="auto">
            <a:xfrm>
              <a:off x="1155" y="2416"/>
              <a:ext cx="44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7" name="Line 13"/>
            <p:cNvSpPr>
              <a:spLocks noChangeShapeType="1"/>
            </p:cNvSpPr>
            <p:nvPr/>
          </p:nvSpPr>
          <p:spPr bwMode="auto">
            <a:xfrm>
              <a:off x="1155" y="2158"/>
              <a:ext cx="44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9" name="Line 15"/>
            <p:cNvSpPr>
              <a:spLocks noChangeShapeType="1"/>
            </p:cNvSpPr>
            <p:nvPr/>
          </p:nvSpPr>
          <p:spPr bwMode="auto">
            <a:xfrm>
              <a:off x="1155" y="3638"/>
              <a:ext cx="2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0" name="Line 16"/>
            <p:cNvSpPr>
              <a:spLocks noChangeShapeType="1"/>
            </p:cNvSpPr>
            <p:nvPr/>
          </p:nvSpPr>
          <p:spPr bwMode="auto">
            <a:xfrm>
              <a:off x="1155" y="3587"/>
              <a:ext cx="22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1" name="Line 17"/>
            <p:cNvSpPr>
              <a:spLocks noChangeShapeType="1"/>
            </p:cNvSpPr>
            <p:nvPr/>
          </p:nvSpPr>
          <p:spPr bwMode="auto">
            <a:xfrm>
              <a:off x="1155" y="3536"/>
              <a:ext cx="22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2" name="Line 18"/>
            <p:cNvSpPr>
              <a:spLocks noChangeShapeType="1"/>
            </p:cNvSpPr>
            <p:nvPr/>
          </p:nvSpPr>
          <p:spPr bwMode="auto">
            <a:xfrm>
              <a:off x="1155" y="3483"/>
              <a:ext cx="2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3" name="Line 19"/>
            <p:cNvSpPr>
              <a:spLocks noChangeShapeType="1"/>
            </p:cNvSpPr>
            <p:nvPr/>
          </p:nvSpPr>
          <p:spPr bwMode="auto">
            <a:xfrm>
              <a:off x="1155" y="3388"/>
              <a:ext cx="22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4" name="Line 20"/>
            <p:cNvSpPr>
              <a:spLocks noChangeShapeType="1"/>
            </p:cNvSpPr>
            <p:nvPr/>
          </p:nvSpPr>
          <p:spPr bwMode="auto">
            <a:xfrm>
              <a:off x="1155" y="3336"/>
              <a:ext cx="2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5" name="Line 21"/>
            <p:cNvSpPr>
              <a:spLocks noChangeShapeType="1"/>
            </p:cNvSpPr>
            <p:nvPr/>
          </p:nvSpPr>
          <p:spPr bwMode="auto">
            <a:xfrm>
              <a:off x="1155" y="3285"/>
              <a:ext cx="2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6" name="Line 22"/>
            <p:cNvSpPr>
              <a:spLocks noChangeShapeType="1"/>
            </p:cNvSpPr>
            <p:nvPr/>
          </p:nvSpPr>
          <p:spPr bwMode="auto">
            <a:xfrm>
              <a:off x="1155" y="3234"/>
              <a:ext cx="22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7" name="Line 23"/>
            <p:cNvSpPr>
              <a:spLocks noChangeShapeType="1"/>
            </p:cNvSpPr>
            <p:nvPr/>
          </p:nvSpPr>
          <p:spPr bwMode="auto">
            <a:xfrm>
              <a:off x="1155" y="3130"/>
              <a:ext cx="2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8" name="Line 24"/>
            <p:cNvSpPr>
              <a:spLocks noChangeShapeType="1"/>
            </p:cNvSpPr>
            <p:nvPr/>
          </p:nvSpPr>
          <p:spPr bwMode="auto">
            <a:xfrm>
              <a:off x="1155" y="3079"/>
              <a:ext cx="22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49" name="Line 25"/>
            <p:cNvSpPr>
              <a:spLocks noChangeShapeType="1"/>
            </p:cNvSpPr>
            <p:nvPr/>
          </p:nvSpPr>
          <p:spPr bwMode="auto">
            <a:xfrm>
              <a:off x="1155" y="3027"/>
              <a:ext cx="2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0" name="Line 26"/>
            <p:cNvSpPr>
              <a:spLocks noChangeShapeType="1"/>
            </p:cNvSpPr>
            <p:nvPr/>
          </p:nvSpPr>
          <p:spPr bwMode="auto">
            <a:xfrm>
              <a:off x="1155" y="2976"/>
              <a:ext cx="2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1" name="Line 27"/>
            <p:cNvSpPr>
              <a:spLocks noChangeShapeType="1"/>
            </p:cNvSpPr>
            <p:nvPr/>
          </p:nvSpPr>
          <p:spPr bwMode="auto">
            <a:xfrm>
              <a:off x="1155" y="2873"/>
              <a:ext cx="22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2" name="Line 28"/>
            <p:cNvSpPr>
              <a:spLocks noChangeShapeType="1"/>
            </p:cNvSpPr>
            <p:nvPr/>
          </p:nvSpPr>
          <p:spPr bwMode="auto">
            <a:xfrm>
              <a:off x="1155" y="2822"/>
              <a:ext cx="22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3" name="Line 29"/>
            <p:cNvSpPr>
              <a:spLocks noChangeShapeType="1"/>
            </p:cNvSpPr>
            <p:nvPr/>
          </p:nvSpPr>
          <p:spPr bwMode="auto">
            <a:xfrm>
              <a:off x="1155" y="2769"/>
              <a:ext cx="2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4" name="Line 30"/>
            <p:cNvSpPr>
              <a:spLocks noChangeShapeType="1"/>
            </p:cNvSpPr>
            <p:nvPr/>
          </p:nvSpPr>
          <p:spPr bwMode="auto">
            <a:xfrm>
              <a:off x="1155" y="2718"/>
              <a:ext cx="2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5" name="Line 31"/>
            <p:cNvSpPr>
              <a:spLocks noChangeShapeType="1"/>
            </p:cNvSpPr>
            <p:nvPr/>
          </p:nvSpPr>
          <p:spPr bwMode="auto">
            <a:xfrm>
              <a:off x="1155" y="2622"/>
              <a:ext cx="2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6" name="Line 32"/>
            <p:cNvSpPr>
              <a:spLocks noChangeShapeType="1"/>
            </p:cNvSpPr>
            <p:nvPr/>
          </p:nvSpPr>
          <p:spPr bwMode="auto">
            <a:xfrm>
              <a:off x="1155" y="2571"/>
              <a:ext cx="2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7" name="Line 33"/>
            <p:cNvSpPr>
              <a:spLocks noChangeShapeType="1"/>
            </p:cNvSpPr>
            <p:nvPr/>
          </p:nvSpPr>
          <p:spPr bwMode="auto">
            <a:xfrm>
              <a:off x="1155" y="2520"/>
              <a:ext cx="22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8" name="Line 34"/>
            <p:cNvSpPr>
              <a:spLocks noChangeShapeType="1"/>
            </p:cNvSpPr>
            <p:nvPr/>
          </p:nvSpPr>
          <p:spPr bwMode="auto">
            <a:xfrm>
              <a:off x="1155" y="2468"/>
              <a:ext cx="2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59" name="Line 35"/>
            <p:cNvSpPr>
              <a:spLocks noChangeShapeType="1"/>
            </p:cNvSpPr>
            <p:nvPr/>
          </p:nvSpPr>
          <p:spPr bwMode="auto">
            <a:xfrm>
              <a:off x="1155" y="2365"/>
              <a:ext cx="2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0" name="Line 36"/>
            <p:cNvSpPr>
              <a:spLocks noChangeShapeType="1"/>
            </p:cNvSpPr>
            <p:nvPr/>
          </p:nvSpPr>
          <p:spPr bwMode="auto">
            <a:xfrm>
              <a:off x="1155" y="2313"/>
              <a:ext cx="22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1" name="Line 37"/>
            <p:cNvSpPr>
              <a:spLocks noChangeShapeType="1"/>
            </p:cNvSpPr>
            <p:nvPr/>
          </p:nvSpPr>
          <p:spPr bwMode="auto">
            <a:xfrm>
              <a:off x="1155" y="2262"/>
              <a:ext cx="22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2" name="Line 38"/>
            <p:cNvSpPr>
              <a:spLocks noChangeShapeType="1"/>
            </p:cNvSpPr>
            <p:nvPr/>
          </p:nvSpPr>
          <p:spPr bwMode="auto">
            <a:xfrm>
              <a:off x="1155" y="2211"/>
              <a:ext cx="22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5" name="Oval 71"/>
            <p:cNvSpPr>
              <a:spLocks noChangeArrowheads="1"/>
            </p:cNvSpPr>
            <p:nvPr/>
          </p:nvSpPr>
          <p:spPr bwMode="auto">
            <a:xfrm>
              <a:off x="1155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6" name="Oval 72"/>
            <p:cNvSpPr>
              <a:spLocks noChangeArrowheads="1"/>
            </p:cNvSpPr>
            <p:nvPr/>
          </p:nvSpPr>
          <p:spPr bwMode="auto">
            <a:xfrm>
              <a:off x="1162" y="3693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7" name="Oval 73"/>
            <p:cNvSpPr>
              <a:spLocks noChangeArrowheads="1"/>
            </p:cNvSpPr>
            <p:nvPr/>
          </p:nvSpPr>
          <p:spPr bwMode="auto">
            <a:xfrm>
              <a:off x="1170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8" name="Oval 74"/>
            <p:cNvSpPr>
              <a:spLocks noChangeArrowheads="1"/>
            </p:cNvSpPr>
            <p:nvPr/>
          </p:nvSpPr>
          <p:spPr bwMode="auto">
            <a:xfrm>
              <a:off x="1177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9" name="Oval 75"/>
            <p:cNvSpPr>
              <a:spLocks noChangeArrowheads="1"/>
            </p:cNvSpPr>
            <p:nvPr/>
          </p:nvSpPr>
          <p:spPr bwMode="auto">
            <a:xfrm>
              <a:off x="1185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0" name="Oval 76"/>
            <p:cNvSpPr>
              <a:spLocks noChangeArrowheads="1"/>
            </p:cNvSpPr>
            <p:nvPr/>
          </p:nvSpPr>
          <p:spPr bwMode="auto">
            <a:xfrm>
              <a:off x="1192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1" name="Oval 77"/>
            <p:cNvSpPr>
              <a:spLocks noChangeArrowheads="1"/>
            </p:cNvSpPr>
            <p:nvPr/>
          </p:nvSpPr>
          <p:spPr bwMode="auto">
            <a:xfrm>
              <a:off x="1199" y="3693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2" name="Oval 78"/>
            <p:cNvSpPr>
              <a:spLocks noChangeArrowheads="1"/>
            </p:cNvSpPr>
            <p:nvPr/>
          </p:nvSpPr>
          <p:spPr bwMode="auto">
            <a:xfrm>
              <a:off x="1207" y="3693"/>
              <a:ext cx="21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3" name="Oval 79"/>
            <p:cNvSpPr>
              <a:spLocks noChangeArrowheads="1"/>
            </p:cNvSpPr>
            <p:nvPr/>
          </p:nvSpPr>
          <p:spPr bwMode="auto">
            <a:xfrm>
              <a:off x="1214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4" name="Oval 80"/>
            <p:cNvSpPr>
              <a:spLocks noChangeArrowheads="1"/>
            </p:cNvSpPr>
            <p:nvPr/>
          </p:nvSpPr>
          <p:spPr bwMode="auto">
            <a:xfrm>
              <a:off x="1222" y="3693"/>
              <a:ext cx="21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5" name="Oval 81"/>
            <p:cNvSpPr>
              <a:spLocks noChangeArrowheads="1"/>
            </p:cNvSpPr>
            <p:nvPr/>
          </p:nvSpPr>
          <p:spPr bwMode="auto">
            <a:xfrm>
              <a:off x="1228" y="3693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6" name="Oval 82"/>
            <p:cNvSpPr>
              <a:spLocks noChangeArrowheads="1"/>
            </p:cNvSpPr>
            <p:nvPr/>
          </p:nvSpPr>
          <p:spPr bwMode="auto">
            <a:xfrm>
              <a:off x="1236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7" name="Oval 83"/>
            <p:cNvSpPr>
              <a:spLocks noChangeArrowheads="1"/>
            </p:cNvSpPr>
            <p:nvPr/>
          </p:nvSpPr>
          <p:spPr bwMode="auto">
            <a:xfrm>
              <a:off x="1243" y="3693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8" name="Oval 84"/>
            <p:cNvSpPr>
              <a:spLocks noChangeArrowheads="1"/>
            </p:cNvSpPr>
            <p:nvPr/>
          </p:nvSpPr>
          <p:spPr bwMode="auto">
            <a:xfrm>
              <a:off x="1258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09" name="Oval 85"/>
            <p:cNvSpPr>
              <a:spLocks noChangeArrowheads="1"/>
            </p:cNvSpPr>
            <p:nvPr/>
          </p:nvSpPr>
          <p:spPr bwMode="auto">
            <a:xfrm>
              <a:off x="1266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10" name="Oval 86"/>
            <p:cNvSpPr>
              <a:spLocks noChangeArrowheads="1"/>
            </p:cNvSpPr>
            <p:nvPr/>
          </p:nvSpPr>
          <p:spPr bwMode="auto">
            <a:xfrm>
              <a:off x="1273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11" name="Oval 87"/>
            <p:cNvSpPr>
              <a:spLocks noChangeArrowheads="1"/>
            </p:cNvSpPr>
            <p:nvPr/>
          </p:nvSpPr>
          <p:spPr bwMode="auto">
            <a:xfrm>
              <a:off x="1280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12" name="Oval 88"/>
            <p:cNvSpPr>
              <a:spLocks noChangeArrowheads="1"/>
            </p:cNvSpPr>
            <p:nvPr/>
          </p:nvSpPr>
          <p:spPr bwMode="auto">
            <a:xfrm>
              <a:off x="1288" y="3693"/>
              <a:ext cx="21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13" name="Oval 89"/>
            <p:cNvSpPr>
              <a:spLocks noChangeArrowheads="1"/>
            </p:cNvSpPr>
            <p:nvPr/>
          </p:nvSpPr>
          <p:spPr bwMode="auto">
            <a:xfrm>
              <a:off x="1295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14" name="Oval 90"/>
            <p:cNvSpPr>
              <a:spLocks noChangeArrowheads="1"/>
            </p:cNvSpPr>
            <p:nvPr/>
          </p:nvSpPr>
          <p:spPr bwMode="auto">
            <a:xfrm>
              <a:off x="1302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15" name="Oval 91"/>
            <p:cNvSpPr>
              <a:spLocks noChangeArrowheads="1"/>
            </p:cNvSpPr>
            <p:nvPr/>
          </p:nvSpPr>
          <p:spPr bwMode="auto">
            <a:xfrm>
              <a:off x="1309" y="3693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16" name="Oval 92"/>
            <p:cNvSpPr>
              <a:spLocks noChangeArrowheads="1"/>
            </p:cNvSpPr>
            <p:nvPr/>
          </p:nvSpPr>
          <p:spPr bwMode="auto">
            <a:xfrm>
              <a:off x="1317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17" name="Oval 93"/>
            <p:cNvSpPr>
              <a:spLocks noChangeArrowheads="1"/>
            </p:cNvSpPr>
            <p:nvPr/>
          </p:nvSpPr>
          <p:spPr bwMode="auto">
            <a:xfrm>
              <a:off x="1324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18" name="Oval 94"/>
            <p:cNvSpPr>
              <a:spLocks noChangeArrowheads="1"/>
            </p:cNvSpPr>
            <p:nvPr/>
          </p:nvSpPr>
          <p:spPr bwMode="auto">
            <a:xfrm>
              <a:off x="1332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19" name="Oval 95"/>
            <p:cNvSpPr>
              <a:spLocks noChangeArrowheads="1"/>
            </p:cNvSpPr>
            <p:nvPr/>
          </p:nvSpPr>
          <p:spPr bwMode="auto">
            <a:xfrm>
              <a:off x="1339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20" name="Oval 96"/>
            <p:cNvSpPr>
              <a:spLocks noChangeArrowheads="1"/>
            </p:cNvSpPr>
            <p:nvPr/>
          </p:nvSpPr>
          <p:spPr bwMode="auto">
            <a:xfrm>
              <a:off x="1346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21" name="Oval 97"/>
            <p:cNvSpPr>
              <a:spLocks noChangeArrowheads="1"/>
            </p:cNvSpPr>
            <p:nvPr/>
          </p:nvSpPr>
          <p:spPr bwMode="auto">
            <a:xfrm>
              <a:off x="1354" y="3693"/>
              <a:ext cx="21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22" name="Oval 98"/>
            <p:cNvSpPr>
              <a:spLocks noChangeArrowheads="1"/>
            </p:cNvSpPr>
            <p:nvPr/>
          </p:nvSpPr>
          <p:spPr bwMode="auto">
            <a:xfrm>
              <a:off x="1361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23" name="Oval 99"/>
            <p:cNvSpPr>
              <a:spLocks noChangeArrowheads="1"/>
            </p:cNvSpPr>
            <p:nvPr/>
          </p:nvSpPr>
          <p:spPr bwMode="auto">
            <a:xfrm>
              <a:off x="1368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24" name="Oval 100"/>
            <p:cNvSpPr>
              <a:spLocks noChangeArrowheads="1"/>
            </p:cNvSpPr>
            <p:nvPr/>
          </p:nvSpPr>
          <p:spPr bwMode="auto">
            <a:xfrm>
              <a:off x="1375" y="3693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25" name="Oval 101"/>
            <p:cNvSpPr>
              <a:spLocks noChangeArrowheads="1"/>
            </p:cNvSpPr>
            <p:nvPr/>
          </p:nvSpPr>
          <p:spPr bwMode="auto">
            <a:xfrm>
              <a:off x="1383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26" name="Oval 102"/>
            <p:cNvSpPr>
              <a:spLocks noChangeArrowheads="1"/>
            </p:cNvSpPr>
            <p:nvPr/>
          </p:nvSpPr>
          <p:spPr bwMode="auto">
            <a:xfrm>
              <a:off x="1390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27" name="Oval 103"/>
            <p:cNvSpPr>
              <a:spLocks noChangeArrowheads="1"/>
            </p:cNvSpPr>
            <p:nvPr/>
          </p:nvSpPr>
          <p:spPr bwMode="auto">
            <a:xfrm>
              <a:off x="1398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28" name="Oval 104"/>
            <p:cNvSpPr>
              <a:spLocks noChangeArrowheads="1"/>
            </p:cNvSpPr>
            <p:nvPr/>
          </p:nvSpPr>
          <p:spPr bwMode="auto">
            <a:xfrm>
              <a:off x="1405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29" name="Oval 105"/>
            <p:cNvSpPr>
              <a:spLocks noChangeArrowheads="1"/>
            </p:cNvSpPr>
            <p:nvPr/>
          </p:nvSpPr>
          <p:spPr bwMode="auto">
            <a:xfrm>
              <a:off x="1412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30" name="Oval 106"/>
            <p:cNvSpPr>
              <a:spLocks noChangeArrowheads="1"/>
            </p:cNvSpPr>
            <p:nvPr/>
          </p:nvSpPr>
          <p:spPr bwMode="auto">
            <a:xfrm>
              <a:off x="1420" y="3693"/>
              <a:ext cx="21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31" name="Oval 107"/>
            <p:cNvSpPr>
              <a:spLocks noChangeArrowheads="1"/>
            </p:cNvSpPr>
            <p:nvPr/>
          </p:nvSpPr>
          <p:spPr bwMode="auto">
            <a:xfrm>
              <a:off x="1427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32" name="Oval 108"/>
            <p:cNvSpPr>
              <a:spLocks noChangeArrowheads="1"/>
            </p:cNvSpPr>
            <p:nvPr/>
          </p:nvSpPr>
          <p:spPr bwMode="auto">
            <a:xfrm>
              <a:off x="1434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33" name="Oval 109"/>
            <p:cNvSpPr>
              <a:spLocks noChangeArrowheads="1"/>
            </p:cNvSpPr>
            <p:nvPr/>
          </p:nvSpPr>
          <p:spPr bwMode="auto">
            <a:xfrm>
              <a:off x="1441" y="3693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34" name="Oval 110"/>
            <p:cNvSpPr>
              <a:spLocks noChangeArrowheads="1"/>
            </p:cNvSpPr>
            <p:nvPr/>
          </p:nvSpPr>
          <p:spPr bwMode="auto">
            <a:xfrm>
              <a:off x="1449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35" name="Oval 111"/>
            <p:cNvSpPr>
              <a:spLocks noChangeArrowheads="1"/>
            </p:cNvSpPr>
            <p:nvPr/>
          </p:nvSpPr>
          <p:spPr bwMode="auto">
            <a:xfrm>
              <a:off x="1456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36" name="Oval 112"/>
            <p:cNvSpPr>
              <a:spLocks noChangeArrowheads="1"/>
            </p:cNvSpPr>
            <p:nvPr/>
          </p:nvSpPr>
          <p:spPr bwMode="auto">
            <a:xfrm>
              <a:off x="1464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37" name="Oval 113"/>
            <p:cNvSpPr>
              <a:spLocks noChangeArrowheads="1"/>
            </p:cNvSpPr>
            <p:nvPr/>
          </p:nvSpPr>
          <p:spPr bwMode="auto">
            <a:xfrm>
              <a:off x="1471" y="3693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38" name="Oval 114"/>
            <p:cNvSpPr>
              <a:spLocks noChangeArrowheads="1"/>
            </p:cNvSpPr>
            <p:nvPr/>
          </p:nvSpPr>
          <p:spPr bwMode="auto">
            <a:xfrm>
              <a:off x="1478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39" name="Oval 115"/>
            <p:cNvSpPr>
              <a:spLocks noChangeArrowheads="1"/>
            </p:cNvSpPr>
            <p:nvPr/>
          </p:nvSpPr>
          <p:spPr bwMode="auto">
            <a:xfrm>
              <a:off x="1486" y="3693"/>
              <a:ext cx="21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40" name="Oval 116"/>
            <p:cNvSpPr>
              <a:spLocks noChangeArrowheads="1"/>
            </p:cNvSpPr>
            <p:nvPr/>
          </p:nvSpPr>
          <p:spPr bwMode="auto">
            <a:xfrm>
              <a:off x="1494" y="3693"/>
              <a:ext cx="21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41" name="Oval 117"/>
            <p:cNvSpPr>
              <a:spLocks noChangeArrowheads="1"/>
            </p:cNvSpPr>
            <p:nvPr/>
          </p:nvSpPr>
          <p:spPr bwMode="auto">
            <a:xfrm>
              <a:off x="1500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42" name="Oval 118"/>
            <p:cNvSpPr>
              <a:spLocks noChangeArrowheads="1"/>
            </p:cNvSpPr>
            <p:nvPr/>
          </p:nvSpPr>
          <p:spPr bwMode="auto">
            <a:xfrm>
              <a:off x="1507" y="3693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43" name="Oval 119"/>
            <p:cNvSpPr>
              <a:spLocks noChangeArrowheads="1"/>
            </p:cNvSpPr>
            <p:nvPr/>
          </p:nvSpPr>
          <p:spPr bwMode="auto">
            <a:xfrm>
              <a:off x="1515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44" name="Oval 120"/>
            <p:cNvSpPr>
              <a:spLocks noChangeArrowheads="1"/>
            </p:cNvSpPr>
            <p:nvPr/>
          </p:nvSpPr>
          <p:spPr bwMode="auto">
            <a:xfrm>
              <a:off x="1522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45" name="Oval 121"/>
            <p:cNvSpPr>
              <a:spLocks noChangeArrowheads="1"/>
            </p:cNvSpPr>
            <p:nvPr/>
          </p:nvSpPr>
          <p:spPr bwMode="auto">
            <a:xfrm>
              <a:off x="1530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46" name="Oval 122"/>
            <p:cNvSpPr>
              <a:spLocks noChangeArrowheads="1"/>
            </p:cNvSpPr>
            <p:nvPr/>
          </p:nvSpPr>
          <p:spPr bwMode="auto">
            <a:xfrm>
              <a:off x="1537" y="3693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47" name="Oval 123"/>
            <p:cNvSpPr>
              <a:spLocks noChangeArrowheads="1"/>
            </p:cNvSpPr>
            <p:nvPr/>
          </p:nvSpPr>
          <p:spPr bwMode="auto">
            <a:xfrm>
              <a:off x="1544" y="3693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48" name="Oval 124"/>
            <p:cNvSpPr>
              <a:spLocks noChangeArrowheads="1"/>
            </p:cNvSpPr>
            <p:nvPr/>
          </p:nvSpPr>
          <p:spPr bwMode="auto">
            <a:xfrm>
              <a:off x="1552" y="3693"/>
              <a:ext cx="21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49" name="Oval 125"/>
            <p:cNvSpPr>
              <a:spLocks noChangeArrowheads="1"/>
            </p:cNvSpPr>
            <p:nvPr/>
          </p:nvSpPr>
          <p:spPr bwMode="auto">
            <a:xfrm>
              <a:off x="1560" y="3693"/>
              <a:ext cx="21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50" name="Oval 126"/>
            <p:cNvSpPr>
              <a:spLocks noChangeArrowheads="1"/>
            </p:cNvSpPr>
            <p:nvPr/>
          </p:nvSpPr>
          <p:spPr bwMode="auto">
            <a:xfrm>
              <a:off x="1567" y="3686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51" name="Oval 127"/>
            <p:cNvSpPr>
              <a:spLocks noChangeArrowheads="1"/>
            </p:cNvSpPr>
            <p:nvPr/>
          </p:nvSpPr>
          <p:spPr bwMode="auto">
            <a:xfrm>
              <a:off x="1573" y="3649"/>
              <a:ext cx="23" cy="21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52" name="Oval 128"/>
            <p:cNvSpPr>
              <a:spLocks noChangeArrowheads="1"/>
            </p:cNvSpPr>
            <p:nvPr/>
          </p:nvSpPr>
          <p:spPr bwMode="auto">
            <a:xfrm>
              <a:off x="1581" y="3597"/>
              <a:ext cx="22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53" name="Oval 129"/>
            <p:cNvSpPr>
              <a:spLocks noChangeArrowheads="1"/>
            </p:cNvSpPr>
            <p:nvPr/>
          </p:nvSpPr>
          <p:spPr bwMode="auto">
            <a:xfrm>
              <a:off x="1589" y="3546"/>
              <a:ext cx="21" cy="21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54" name="Oval 130"/>
            <p:cNvSpPr>
              <a:spLocks noChangeArrowheads="1"/>
            </p:cNvSpPr>
            <p:nvPr/>
          </p:nvSpPr>
          <p:spPr bwMode="auto">
            <a:xfrm>
              <a:off x="1596" y="3487"/>
              <a:ext cx="22" cy="21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55" name="Oval 131"/>
            <p:cNvSpPr>
              <a:spLocks noChangeArrowheads="1"/>
            </p:cNvSpPr>
            <p:nvPr/>
          </p:nvSpPr>
          <p:spPr bwMode="auto">
            <a:xfrm>
              <a:off x="1603" y="3399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56" name="Oval 132"/>
            <p:cNvSpPr>
              <a:spLocks noChangeArrowheads="1"/>
            </p:cNvSpPr>
            <p:nvPr/>
          </p:nvSpPr>
          <p:spPr bwMode="auto">
            <a:xfrm>
              <a:off x="1603" y="3325"/>
              <a:ext cx="23" cy="21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57" name="Oval 133"/>
            <p:cNvSpPr>
              <a:spLocks noChangeArrowheads="1"/>
            </p:cNvSpPr>
            <p:nvPr/>
          </p:nvSpPr>
          <p:spPr bwMode="auto">
            <a:xfrm>
              <a:off x="1610" y="3244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58" name="Oval 134"/>
            <p:cNvSpPr>
              <a:spLocks noChangeArrowheads="1"/>
            </p:cNvSpPr>
            <p:nvPr/>
          </p:nvSpPr>
          <p:spPr bwMode="auto">
            <a:xfrm>
              <a:off x="1618" y="3141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59" name="Oval 135"/>
            <p:cNvSpPr>
              <a:spLocks noChangeArrowheads="1"/>
            </p:cNvSpPr>
            <p:nvPr/>
          </p:nvSpPr>
          <p:spPr bwMode="auto">
            <a:xfrm>
              <a:off x="1626" y="3068"/>
              <a:ext cx="21" cy="21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60" name="Oval 136"/>
            <p:cNvSpPr>
              <a:spLocks noChangeArrowheads="1"/>
            </p:cNvSpPr>
            <p:nvPr/>
          </p:nvSpPr>
          <p:spPr bwMode="auto">
            <a:xfrm>
              <a:off x="1633" y="2994"/>
              <a:ext cx="22" cy="21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61" name="Oval 137"/>
            <p:cNvSpPr>
              <a:spLocks noChangeArrowheads="1"/>
            </p:cNvSpPr>
            <p:nvPr/>
          </p:nvSpPr>
          <p:spPr bwMode="auto">
            <a:xfrm>
              <a:off x="1640" y="2920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62" name="Oval 138"/>
            <p:cNvSpPr>
              <a:spLocks noChangeArrowheads="1"/>
            </p:cNvSpPr>
            <p:nvPr/>
          </p:nvSpPr>
          <p:spPr bwMode="auto">
            <a:xfrm>
              <a:off x="1647" y="2876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63" name="Oval 139"/>
            <p:cNvSpPr>
              <a:spLocks noChangeArrowheads="1"/>
            </p:cNvSpPr>
            <p:nvPr/>
          </p:nvSpPr>
          <p:spPr bwMode="auto">
            <a:xfrm>
              <a:off x="1647" y="2860"/>
              <a:ext cx="22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64" name="Oval 140"/>
            <p:cNvSpPr>
              <a:spLocks noChangeArrowheads="1"/>
            </p:cNvSpPr>
            <p:nvPr/>
          </p:nvSpPr>
          <p:spPr bwMode="auto">
            <a:xfrm>
              <a:off x="1655" y="2860"/>
              <a:ext cx="21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65" name="Oval 141"/>
            <p:cNvSpPr>
              <a:spLocks noChangeArrowheads="1"/>
            </p:cNvSpPr>
            <p:nvPr/>
          </p:nvSpPr>
          <p:spPr bwMode="auto">
            <a:xfrm>
              <a:off x="1662" y="2883"/>
              <a:ext cx="22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66" name="Oval 142"/>
            <p:cNvSpPr>
              <a:spLocks noChangeArrowheads="1"/>
            </p:cNvSpPr>
            <p:nvPr/>
          </p:nvSpPr>
          <p:spPr bwMode="auto">
            <a:xfrm>
              <a:off x="1669" y="2927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67" name="Oval 143"/>
            <p:cNvSpPr>
              <a:spLocks noChangeArrowheads="1"/>
            </p:cNvSpPr>
            <p:nvPr/>
          </p:nvSpPr>
          <p:spPr bwMode="auto">
            <a:xfrm>
              <a:off x="1676" y="3001"/>
              <a:ext cx="23" cy="21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68" name="Oval 144"/>
            <p:cNvSpPr>
              <a:spLocks noChangeArrowheads="1"/>
            </p:cNvSpPr>
            <p:nvPr/>
          </p:nvSpPr>
          <p:spPr bwMode="auto">
            <a:xfrm>
              <a:off x="1684" y="3068"/>
              <a:ext cx="22" cy="21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69" name="Oval 145"/>
            <p:cNvSpPr>
              <a:spLocks noChangeArrowheads="1"/>
            </p:cNvSpPr>
            <p:nvPr/>
          </p:nvSpPr>
          <p:spPr bwMode="auto">
            <a:xfrm>
              <a:off x="1692" y="3141"/>
              <a:ext cx="21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70" name="Oval 146"/>
            <p:cNvSpPr>
              <a:spLocks noChangeArrowheads="1"/>
            </p:cNvSpPr>
            <p:nvPr/>
          </p:nvSpPr>
          <p:spPr bwMode="auto">
            <a:xfrm>
              <a:off x="1699" y="3237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71" name="Oval 147"/>
            <p:cNvSpPr>
              <a:spLocks noChangeArrowheads="1"/>
            </p:cNvSpPr>
            <p:nvPr/>
          </p:nvSpPr>
          <p:spPr bwMode="auto">
            <a:xfrm>
              <a:off x="1699" y="330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72" name="Oval 148"/>
            <p:cNvSpPr>
              <a:spLocks noChangeArrowheads="1"/>
            </p:cNvSpPr>
            <p:nvPr/>
          </p:nvSpPr>
          <p:spPr bwMode="auto">
            <a:xfrm>
              <a:off x="1706" y="3362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73" name="Oval 149"/>
            <p:cNvSpPr>
              <a:spLocks noChangeArrowheads="1"/>
            </p:cNvSpPr>
            <p:nvPr/>
          </p:nvSpPr>
          <p:spPr bwMode="auto">
            <a:xfrm>
              <a:off x="1713" y="3428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74" name="Oval 150"/>
            <p:cNvSpPr>
              <a:spLocks noChangeArrowheads="1"/>
            </p:cNvSpPr>
            <p:nvPr/>
          </p:nvSpPr>
          <p:spPr bwMode="auto">
            <a:xfrm>
              <a:off x="1721" y="3472"/>
              <a:ext cx="21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75" name="Oval 151"/>
            <p:cNvSpPr>
              <a:spLocks noChangeArrowheads="1"/>
            </p:cNvSpPr>
            <p:nvPr/>
          </p:nvSpPr>
          <p:spPr bwMode="auto">
            <a:xfrm>
              <a:off x="1728" y="3501"/>
              <a:ext cx="22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76" name="Oval 152"/>
            <p:cNvSpPr>
              <a:spLocks noChangeArrowheads="1"/>
            </p:cNvSpPr>
            <p:nvPr/>
          </p:nvSpPr>
          <p:spPr bwMode="auto">
            <a:xfrm>
              <a:off x="1735" y="3531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77" name="Oval 153"/>
            <p:cNvSpPr>
              <a:spLocks noChangeArrowheads="1"/>
            </p:cNvSpPr>
            <p:nvPr/>
          </p:nvSpPr>
          <p:spPr bwMode="auto">
            <a:xfrm>
              <a:off x="1742" y="3546"/>
              <a:ext cx="23" cy="21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78" name="Oval 154"/>
            <p:cNvSpPr>
              <a:spLocks noChangeArrowheads="1"/>
            </p:cNvSpPr>
            <p:nvPr/>
          </p:nvSpPr>
          <p:spPr bwMode="auto">
            <a:xfrm>
              <a:off x="1742" y="3560"/>
              <a:ext cx="23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79" name="Oval 155"/>
            <p:cNvSpPr>
              <a:spLocks noChangeArrowheads="1"/>
            </p:cNvSpPr>
            <p:nvPr/>
          </p:nvSpPr>
          <p:spPr bwMode="auto">
            <a:xfrm>
              <a:off x="1758" y="3560"/>
              <a:ext cx="21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80" name="Oval 156"/>
            <p:cNvSpPr>
              <a:spLocks noChangeArrowheads="1"/>
            </p:cNvSpPr>
            <p:nvPr/>
          </p:nvSpPr>
          <p:spPr bwMode="auto">
            <a:xfrm>
              <a:off x="1765" y="3560"/>
              <a:ext cx="22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81" name="Oval 157"/>
            <p:cNvSpPr>
              <a:spLocks noChangeArrowheads="1"/>
            </p:cNvSpPr>
            <p:nvPr/>
          </p:nvSpPr>
          <p:spPr bwMode="auto">
            <a:xfrm>
              <a:off x="1772" y="3560"/>
              <a:ext cx="22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82" name="Oval 158"/>
            <p:cNvSpPr>
              <a:spLocks noChangeArrowheads="1"/>
            </p:cNvSpPr>
            <p:nvPr/>
          </p:nvSpPr>
          <p:spPr bwMode="auto">
            <a:xfrm>
              <a:off x="1779" y="355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83" name="Oval 159"/>
            <p:cNvSpPr>
              <a:spLocks noChangeArrowheads="1"/>
            </p:cNvSpPr>
            <p:nvPr/>
          </p:nvSpPr>
          <p:spPr bwMode="auto">
            <a:xfrm>
              <a:off x="1787" y="3553"/>
              <a:ext cx="21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84" name="Oval 160"/>
            <p:cNvSpPr>
              <a:spLocks noChangeArrowheads="1"/>
            </p:cNvSpPr>
            <p:nvPr/>
          </p:nvSpPr>
          <p:spPr bwMode="auto">
            <a:xfrm>
              <a:off x="1794" y="3546"/>
              <a:ext cx="22" cy="21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85" name="Oval 161"/>
            <p:cNvSpPr>
              <a:spLocks noChangeArrowheads="1"/>
            </p:cNvSpPr>
            <p:nvPr/>
          </p:nvSpPr>
          <p:spPr bwMode="auto">
            <a:xfrm>
              <a:off x="1801" y="3538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86" name="Oval 162"/>
            <p:cNvSpPr>
              <a:spLocks noChangeArrowheads="1"/>
            </p:cNvSpPr>
            <p:nvPr/>
          </p:nvSpPr>
          <p:spPr bwMode="auto">
            <a:xfrm>
              <a:off x="1808" y="3531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87" name="Oval 163"/>
            <p:cNvSpPr>
              <a:spLocks noChangeArrowheads="1"/>
            </p:cNvSpPr>
            <p:nvPr/>
          </p:nvSpPr>
          <p:spPr bwMode="auto">
            <a:xfrm>
              <a:off x="1816" y="3524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88" name="Oval 164"/>
            <p:cNvSpPr>
              <a:spLocks noChangeArrowheads="1"/>
            </p:cNvSpPr>
            <p:nvPr/>
          </p:nvSpPr>
          <p:spPr bwMode="auto">
            <a:xfrm>
              <a:off x="1824" y="3524"/>
              <a:ext cx="21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89" name="Oval 165"/>
            <p:cNvSpPr>
              <a:spLocks noChangeArrowheads="1"/>
            </p:cNvSpPr>
            <p:nvPr/>
          </p:nvSpPr>
          <p:spPr bwMode="auto">
            <a:xfrm>
              <a:off x="1831" y="3524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90" name="Oval 166"/>
            <p:cNvSpPr>
              <a:spLocks noChangeArrowheads="1"/>
            </p:cNvSpPr>
            <p:nvPr/>
          </p:nvSpPr>
          <p:spPr bwMode="auto">
            <a:xfrm>
              <a:off x="1838" y="3517"/>
              <a:ext cx="22" cy="21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91" name="Oval 167"/>
            <p:cNvSpPr>
              <a:spLocks noChangeArrowheads="1"/>
            </p:cNvSpPr>
            <p:nvPr/>
          </p:nvSpPr>
          <p:spPr bwMode="auto">
            <a:xfrm>
              <a:off x="1845" y="3517"/>
              <a:ext cx="22" cy="21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92" name="Oval 168"/>
            <p:cNvSpPr>
              <a:spLocks noChangeArrowheads="1"/>
            </p:cNvSpPr>
            <p:nvPr/>
          </p:nvSpPr>
          <p:spPr bwMode="auto">
            <a:xfrm>
              <a:off x="1845" y="3508"/>
              <a:ext cx="22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93" name="Oval 169"/>
            <p:cNvSpPr>
              <a:spLocks noChangeArrowheads="1"/>
            </p:cNvSpPr>
            <p:nvPr/>
          </p:nvSpPr>
          <p:spPr bwMode="auto">
            <a:xfrm>
              <a:off x="1853" y="3508"/>
              <a:ext cx="21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94" name="Oval 170"/>
            <p:cNvSpPr>
              <a:spLocks noChangeArrowheads="1"/>
            </p:cNvSpPr>
            <p:nvPr/>
          </p:nvSpPr>
          <p:spPr bwMode="auto">
            <a:xfrm>
              <a:off x="1860" y="3508"/>
              <a:ext cx="22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95" name="Oval 171"/>
            <p:cNvSpPr>
              <a:spLocks noChangeArrowheads="1"/>
            </p:cNvSpPr>
            <p:nvPr/>
          </p:nvSpPr>
          <p:spPr bwMode="auto">
            <a:xfrm>
              <a:off x="1867" y="3501"/>
              <a:ext cx="23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96" name="Oval 172"/>
            <p:cNvSpPr>
              <a:spLocks noChangeArrowheads="1"/>
            </p:cNvSpPr>
            <p:nvPr/>
          </p:nvSpPr>
          <p:spPr bwMode="auto">
            <a:xfrm>
              <a:off x="1874" y="3501"/>
              <a:ext cx="23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97" name="Oval 173"/>
            <p:cNvSpPr>
              <a:spLocks noChangeArrowheads="1"/>
            </p:cNvSpPr>
            <p:nvPr/>
          </p:nvSpPr>
          <p:spPr bwMode="auto">
            <a:xfrm>
              <a:off x="1882" y="3501"/>
              <a:ext cx="22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98" name="Oval 174"/>
            <p:cNvSpPr>
              <a:spLocks noChangeArrowheads="1"/>
            </p:cNvSpPr>
            <p:nvPr/>
          </p:nvSpPr>
          <p:spPr bwMode="auto">
            <a:xfrm>
              <a:off x="1890" y="3501"/>
              <a:ext cx="22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99" name="Oval 175"/>
            <p:cNvSpPr>
              <a:spLocks noChangeArrowheads="1"/>
            </p:cNvSpPr>
            <p:nvPr/>
          </p:nvSpPr>
          <p:spPr bwMode="auto">
            <a:xfrm>
              <a:off x="1897" y="3501"/>
              <a:ext cx="22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00" name="Oval 176"/>
            <p:cNvSpPr>
              <a:spLocks noChangeArrowheads="1"/>
            </p:cNvSpPr>
            <p:nvPr/>
          </p:nvSpPr>
          <p:spPr bwMode="auto">
            <a:xfrm>
              <a:off x="1904" y="3501"/>
              <a:ext cx="22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01" name="Oval 177"/>
            <p:cNvSpPr>
              <a:spLocks noChangeArrowheads="1"/>
            </p:cNvSpPr>
            <p:nvPr/>
          </p:nvSpPr>
          <p:spPr bwMode="auto">
            <a:xfrm>
              <a:off x="1912" y="3501"/>
              <a:ext cx="21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02" name="Oval 178"/>
            <p:cNvSpPr>
              <a:spLocks noChangeArrowheads="1"/>
            </p:cNvSpPr>
            <p:nvPr/>
          </p:nvSpPr>
          <p:spPr bwMode="auto">
            <a:xfrm>
              <a:off x="1919" y="3501"/>
              <a:ext cx="21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03" name="Oval 179"/>
            <p:cNvSpPr>
              <a:spLocks noChangeArrowheads="1"/>
            </p:cNvSpPr>
            <p:nvPr/>
          </p:nvSpPr>
          <p:spPr bwMode="auto">
            <a:xfrm>
              <a:off x="1926" y="3501"/>
              <a:ext cx="22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04" name="Oval 180"/>
            <p:cNvSpPr>
              <a:spLocks noChangeArrowheads="1"/>
            </p:cNvSpPr>
            <p:nvPr/>
          </p:nvSpPr>
          <p:spPr bwMode="auto">
            <a:xfrm>
              <a:off x="1933" y="3508"/>
              <a:ext cx="23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05" name="Oval 181"/>
            <p:cNvSpPr>
              <a:spLocks noChangeArrowheads="1"/>
            </p:cNvSpPr>
            <p:nvPr/>
          </p:nvSpPr>
          <p:spPr bwMode="auto">
            <a:xfrm>
              <a:off x="1940" y="3508"/>
              <a:ext cx="23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06" name="Oval 182"/>
            <p:cNvSpPr>
              <a:spLocks noChangeArrowheads="1"/>
            </p:cNvSpPr>
            <p:nvPr/>
          </p:nvSpPr>
          <p:spPr bwMode="auto">
            <a:xfrm>
              <a:off x="1948" y="3517"/>
              <a:ext cx="22" cy="21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07" name="Oval 183"/>
            <p:cNvSpPr>
              <a:spLocks noChangeArrowheads="1"/>
            </p:cNvSpPr>
            <p:nvPr/>
          </p:nvSpPr>
          <p:spPr bwMode="auto">
            <a:xfrm>
              <a:off x="1956" y="3517"/>
              <a:ext cx="22" cy="21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08" name="Oval 184"/>
            <p:cNvSpPr>
              <a:spLocks noChangeArrowheads="1"/>
            </p:cNvSpPr>
            <p:nvPr/>
          </p:nvSpPr>
          <p:spPr bwMode="auto">
            <a:xfrm>
              <a:off x="1963" y="3524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09" name="Oval 185"/>
            <p:cNvSpPr>
              <a:spLocks noChangeArrowheads="1"/>
            </p:cNvSpPr>
            <p:nvPr/>
          </p:nvSpPr>
          <p:spPr bwMode="auto">
            <a:xfrm>
              <a:off x="1970" y="3524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10" name="Oval 186"/>
            <p:cNvSpPr>
              <a:spLocks noChangeArrowheads="1"/>
            </p:cNvSpPr>
            <p:nvPr/>
          </p:nvSpPr>
          <p:spPr bwMode="auto">
            <a:xfrm>
              <a:off x="1978" y="3531"/>
              <a:ext cx="21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11" name="Oval 187"/>
            <p:cNvSpPr>
              <a:spLocks noChangeArrowheads="1"/>
            </p:cNvSpPr>
            <p:nvPr/>
          </p:nvSpPr>
          <p:spPr bwMode="auto">
            <a:xfrm>
              <a:off x="1986" y="3531"/>
              <a:ext cx="21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12" name="Oval 188"/>
            <p:cNvSpPr>
              <a:spLocks noChangeArrowheads="1"/>
            </p:cNvSpPr>
            <p:nvPr/>
          </p:nvSpPr>
          <p:spPr bwMode="auto">
            <a:xfrm>
              <a:off x="1992" y="3538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13" name="Oval 189"/>
            <p:cNvSpPr>
              <a:spLocks noChangeArrowheads="1"/>
            </p:cNvSpPr>
            <p:nvPr/>
          </p:nvSpPr>
          <p:spPr bwMode="auto">
            <a:xfrm>
              <a:off x="1992" y="3546"/>
              <a:ext cx="22" cy="21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14" name="Oval 190"/>
            <p:cNvSpPr>
              <a:spLocks noChangeArrowheads="1"/>
            </p:cNvSpPr>
            <p:nvPr/>
          </p:nvSpPr>
          <p:spPr bwMode="auto">
            <a:xfrm>
              <a:off x="1999" y="3546"/>
              <a:ext cx="23" cy="21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15" name="Oval 191"/>
            <p:cNvSpPr>
              <a:spLocks noChangeArrowheads="1"/>
            </p:cNvSpPr>
            <p:nvPr/>
          </p:nvSpPr>
          <p:spPr bwMode="auto">
            <a:xfrm>
              <a:off x="2007" y="355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16" name="Oval 192"/>
            <p:cNvSpPr>
              <a:spLocks noChangeArrowheads="1"/>
            </p:cNvSpPr>
            <p:nvPr/>
          </p:nvSpPr>
          <p:spPr bwMode="auto">
            <a:xfrm>
              <a:off x="2014" y="3560"/>
              <a:ext cx="22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17" name="Oval 193"/>
            <p:cNvSpPr>
              <a:spLocks noChangeArrowheads="1"/>
            </p:cNvSpPr>
            <p:nvPr/>
          </p:nvSpPr>
          <p:spPr bwMode="auto">
            <a:xfrm>
              <a:off x="2022" y="3567"/>
              <a:ext cx="22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18" name="Oval 194"/>
            <p:cNvSpPr>
              <a:spLocks noChangeArrowheads="1"/>
            </p:cNvSpPr>
            <p:nvPr/>
          </p:nvSpPr>
          <p:spPr bwMode="auto">
            <a:xfrm>
              <a:off x="2029" y="3567"/>
              <a:ext cx="23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19" name="Oval 195"/>
            <p:cNvSpPr>
              <a:spLocks noChangeArrowheads="1"/>
            </p:cNvSpPr>
            <p:nvPr/>
          </p:nvSpPr>
          <p:spPr bwMode="auto">
            <a:xfrm>
              <a:off x="2036" y="3575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20" name="Oval 196"/>
            <p:cNvSpPr>
              <a:spLocks noChangeArrowheads="1"/>
            </p:cNvSpPr>
            <p:nvPr/>
          </p:nvSpPr>
          <p:spPr bwMode="auto">
            <a:xfrm>
              <a:off x="2036" y="3583"/>
              <a:ext cx="23" cy="21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21" name="Oval 197"/>
            <p:cNvSpPr>
              <a:spLocks noChangeArrowheads="1"/>
            </p:cNvSpPr>
            <p:nvPr/>
          </p:nvSpPr>
          <p:spPr bwMode="auto">
            <a:xfrm>
              <a:off x="2044" y="3590"/>
              <a:ext cx="21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22" name="Oval 198"/>
            <p:cNvSpPr>
              <a:spLocks noChangeArrowheads="1"/>
            </p:cNvSpPr>
            <p:nvPr/>
          </p:nvSpPr>
          <p:spPr bwMode="auto">
            <a:xfrm>
              <a:off x="2052" y="3597"/>
              <a:ext cx="21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23" name="Oval 199"/>
            <p:cNvSpPr>
              <a:spLocks noChangeArrowheads="1"/>
            </p:cNvSpPr>
            <p:nvPr/>
          </p:nvSpPr>
          <p:spPr bwMode="auto">
            <a:xfrm>
              <a:off x="2059" y="3597"/>
              <a:ext cx="21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24" name="Oval 200"/>
            <p:cNvSpPr>
              <a:spLocks noChangeArrowheads="1"/>
            </p:cNvSpPr>
            <p:nvPr/>
          </p:nvSpPr>
          <p:spPr bwMode="auto">
            <a:xfrm>
              <a:off x="2065" y="3604"/>
              <a:ext cx="23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25" name="Oval 201"/>
            <p:cNvSpPr>
              <a:spLocks noChangeArrowheads="1"/>
            </p:cNvSpPr>
            <p:nvPr/>
          </p:nvSpPr>
          <p:spPr bwMode="auto">
            <a:xfrm>
              <a:off x="2073" y="3612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26" name="Oval 202"/>
            <p:cNvSpPr>
              <a:spLocks noChangeArrowheads="1"/>
            </p:cNvSpPr>
            <p:nvPr/>
          </p:nvSpPr>
          <p:spPr bwMode="auto">
            <a:xfrm>
              <a:off x="2073" y="3620"/>
              <a:ext cx="22" cy="21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27" name="Oval 203"/>
            <p:cNvSpPr>
              <a:spLocks noChangeArrowheads="1"/>
            </p:cNvSpPr>
            <p:nvPr/>
          </p:nvSpPr>
          <p:spPr bwMode="auto">
            <a:xfrm>
              <a:off x="2080" y="3627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28" name="Oval 204"/>
            <p:cNvSpPr>
              <a:spLocks noChangeArrowheads="1"/>
            </p:cNvSpPr>
            <p:nvPr/>
          </p:nvSpPr>
          <p:spPr bwMode="auto">
            <a:xfrm>
              <a:off x="2088" y="3634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29" name="Oval 205"/>
            <p:cNvSpPr>
              <a:spLocks noChangeArrowheads="1"/>
            </p:cNvSpPr>
            <p:nvPr/>
          </p:nvSpPr>
          <p:spPr bwMode="auto">
            <a:xfrm>
              <a:off x="2095" y="3634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30" name="Oval 206"/>
            <p:cNvSpPr>
              <a:spLocks noChangeArrowheads="1"/>
            </p:cNvSpPr>
            <p:nvPr/>
          </p:nvSpPr>
          <p:spPr bwMode="auto">
            <a:xfrm>
              <a:off x="2103" y="3641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31" name="Oval 207"/>
            <p:cNvSpPr>
              <a:spLocks noChangeArrowheads="1"/>
            </p:cNvSpPr>
            <p:nvPr/>
          </p:nvSpPr>
          <p:spPr bwMode="auto">
            <a:xfrm>
              <a:off x="2110" y="3649"/>
              <a:ext cx="22" cy="21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32" name="Oval 208"/>
            <p:cNvSpPr>
              <a:spLocks noChangeArrowheads="1"/>
            </p:cNvSpPr>
            <p:nvPr/>
          </p:nvSpPr>
          <p:spPr bwMode="auto">
            <a:xfrm>
              <a:off x="2118" y="3656"/>
              <a:ext cx="21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33" name="Oval 209"/>
            <p:cNvSpPr>
              <a:spLocks noChangeArrowheads="1"/>
            </p:cNvSpPr>
            <p:nvPr/>
          </p:nvSpPr>
          <p:spPr bwMode="auto">
            <a:xfrm>
              <a:off x="2125" y="3663"/>
              <a:ext cx="21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34" name="Oval 210"/>
            <p:cNvSpPr>
              <a:spLocks noChangeArrowheads="1"/>
            </p:cNvSpPr>
            <p:nvPr/>
          </p:nvSpPr>
          <p:spPr bwMode="auto">
            <a:xfrm>
              <a:off x="2132" y="3670"/>
              <a:ext cx="22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35" name="Oval 211"/>
            <p:cNvSpPr>
              <a:spLocks noChangeArrowheads="1"/>
            </p:cNvSpPr>
            <p:nvPr/>
          </p:nvSpPr>
          <p:spPr bwMode="auto">
            <a:xfrm>
              <a:off x="2139" y="3679"/>
              <a:ext cx="22" cy="21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36" name="Oval 212"/>
            <p:cNvSpPr>
              <a:spLocks noChangeArrowheads="1"/>
            </p:cNvSpPr>
            <p:nvPr/>
          </p:nvSpPr>
          <p:spPr bwMode="auto">
            <a:xfrm>
              <a:off x="2146" y="3679"/>
              <a:ext cx="23" cy="21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37" name="Oval 213"/>
            <p:cNvSpPr>
              <a:spLocks noChangeArrowheads="1"/>
            </p:cNvSpPr>
            <p:nvPr/>
          </p:nvSpPr>
          <p:spPr bwMode="auto">
            <a:xfrm>
              <a:off x="2154" y="3686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38" name="Oval 214"/>
            <p:cNvSpPr>
              <a:spLocks noChangeArrowheads="1"/>
            </p:cNvSpPr>
            <p:nvPr/>
          </p:nvSpPr>
          <p:spPr bwMode="auto">
            <a:xfrm>
              <a:off x="2161" y="3693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39" name="Oval 215"/>
            <p:cNvSpPr>
              <a:spLocks noChangeArrowheads="1"/>
            </p:cNvSpPr>
            <p:nvPr/>
          </p:nvSpPr>
          <p:spPr bwMode="auto">
            <a:xfrm>
              <a:off x="2169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40" name="Oval 216"/>
            <p:cNvSpPr>
              <a:spLocks noChangeArrowheads="1"/>
            </p:cNvSpPr>
            <p:nvPr/>
          </p:nvSpPr>
          <p:spPr bwMode="auto">
            <a:xfrm>
              <a:off x="2176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41" name="Oval 217"/>
            <p:cNvSpPr>
              <a:spLocks noChangeArrowheads="1"/>
            </p:cNvSpPr>
            <p:nvPr/>
          </p:nvSpPr>
          <p:spPr bwMode="auto">
            <a:xfrm>
              <a:off x="2184" y="3693"/>
              <a:ext cx="21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42" name="Oval 218"/>
            <p:cNvSpPr>
              <a:spLocks noChangeArrowheads="1"/>
            </p:cNvSpPr>
            <p:nvPr/>
          </p:nvSpPr>
          <p:spPr bwMode="auto">
            <a:xfrm>
              <a:off x="2191" y="3693"/>
              <a:ext cx="21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43" name="Oval 219"/>
            <p:cNvSpPr>
              <a:spLocks noChangeArrowheads="1"/>
            </p:cNvSpPr>
            <p:nvPr/>
          </p:nvSpPr>
          <p:spPr bwMode="auto">
            <a:xfrm>
              <a:off x="2198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44" name="Oval 220"/>
            <p:cNvSpPr>
              <a:spLocks noChangeArrowheads="1"/>
            </p:cNvSpPr>
            <p:nvPr/>
          </p:nvSpPr>
          <p:spPr bwMode="auto">
            <a:xfrm>
              <a:off x="2205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45" name="Oval 221"/>
            <p:cNvSpPr>
              <a:spLocks noChangeArrowheads="1"/>
            </p:cNvSpPr>
            <p:nvPr/>
          </p:nvSpPr>
          <p:spPr bwMode="auto">
            <a:xfrm>
              <a:off x="2212" y="3693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46" name="Oval 222"/>
            <p:cNvSpPr>
              <a:spLocks noChangeArrowheads="1"/>
            </p:cNvSpPr>
            <p:nvPr/>
          </p:nvSpPr>
          <p:spPr bwMode="auto">
            <a:xfrm>
              <a:off x="2220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47" name="Oval 223"/>
            <p:cNvSpPr>
              <a:spLocks noChangeArrowheads="1"/>
            </p:cNvSpPr>
            <p:nvPr/>
          </p:nvSpPr>
          <p:spPr bwMode="auto">
            <a:xfrm>
              <a:off x="2227" y="3693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48" name="Oval 224"/>
            <p:cNvSpPr>
              <a:spLocks noChangeArrowheads="1"/>
            </p:cNvSpPr>
            <p:nvPr/>
          </p:nvSpPr>
          <p:spPr bwMode="auto">
            <a:xfrm>
              <a:off x="2235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49" name="Oval 225"/>
            <p:cNvSpPr>
              <a:spLocks noChangeArrowheads="1"/>
            </p:cNvSpPr>
            <p:nvPr/>
          </p:nvSpPr>
          <p:spPr bwMode="auto">
            <a:xfrm>
              <a:off x="2242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50" name="Oval 226"/>
            <p:cNvSpPr>
              <a:spLocks noChangeArrowheads="1"/>
            </p:cNvSpPr>
            <p:nvPr/>
          </p:nvSpPr>
          <p:spPr bwMode="auto">
            <a:xfrm>
              <a:off x="2250" y="3693"/>
              <a:ext cx="21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51" name="Oval 227"/>
            <p:cNvSpPr>
              <a:spLocks noChangeArrowheads="1"/>
            </p:cNvSpPr>
            <p:nvPr/>
          </p:nvSpPr>
          <p:spPr bwMode="auto">
            <a:xfrm>
              <a:off x="2257" y="3693"/>
              <a:ext cx="21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52" name="Oval 228"/>
            <p:cNvSpPr>
              <a:spLocks noChangeArrowheads="1"/>
            </p:cNvSpPr>
            <p:nvPr/>
          </p:nvSpPr>
          <p:spPr bwMode="auto">
            <a:xfrm>
              <a:off x="2264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53" name="Oval 229"/>
            <p:cNvSpPr>
              <a:spLocks noChangeArrowheads="1"/>
            </p:cNvSpPr>
            <p:nvPr/>
          </p:nvSpPr>
          <p:spPr bwMode="auto">
            <a:xfrm>
              <a:off x="2271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54" name="Oval 230"/>
            <p:cNvSpPr>
              <a:spLocks noChangeArrowheads="1"/>
            </p:cNvSpPr>
            <p:nvPr/>
          </p:nvSpPr>
          <p:spPr bwMode="auto">
            <a:xfrm>
              <a:off x="2278" y="3693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55" name="Oval 231"/>
            <p:cNvSpPr>
              <a:spLocks noChangeArrowheads="1"/>
            </p:cNvSpPr>
            <p:nvPr/>
          </p:nvSpPr>
          <p:spPr bwMode="auto">
            <a:xfrm>
              <a:off x="2286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56" name="Oval 232"/>
            <p:cNvSpPr>
              <a:spLocks noChangeArrowheads="1"/>
            </p:cNvSpPr>
            <p:nvPr/>
          </p:nvSpPr>
          <p:spPr bwMode="auto">
            <a:xfrm>
              <a:off x="2293" y="3693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57" name="Oval 233"/>
            <p:cNvSpPr>
              <a:spLocks noChangeArrowheads="1"/>
            </p:cNvSpPr>
            <p:nvPr/>
          </p:nvSpPr>
          <p:spPr bwMode="auto">
            <a:xfrm>
              <a:off x="2301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58" name="Oval 234"/>
            <p:cNvSpPr>
              <a:spLocks noChangeArrowheads="1"/>
            </p:cNvSpPr>
            <p:nvPr/>
          </p:nvSpPr>
          <p:spPr bwMode="auto">
            <a:xfrm>
              <a:off x="2308" y="3693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59" name="Oval 235"/>
            <p:cNvSpPr>
              <a:spLocks noChangeArrowheads="1"/>
            </p:cNvSpPr>
            <p:nvPr/>
          </p:nvSpPr>
          <p:spPr bwMode="auto">
            <a:xfrm>
              <a:off x="2316" y="3693"/>
              <a:ext cx="21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60" name="Oval 236"/>
            <p:cNvSpPr>
              <a:spLocks noChangeArrowheads="1"/>
            </p:cNvSpPr>
            <p:nvPr/>
          </p:nvSpPr>
          <p:spPr bwMode="auto">
            <a:xfrm>
              <a:off x="2323" y="3693"/>
              <a:ext cx="21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61" name="Oval 237"/>
            <p:cNvSpPr>
              <a:spLocks noChangeArrowheads="1"/>
            </p:cNvSpPr>
            <p:nvPr/>
          </p:nvSpPr>
          <p:spPr bwMode="auto">
            <a:xfrm>
              <a:off x="2331" y="3693"/>
              <a:ext cx="21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62" name="Oval 238"/>
            <p:cNvSpPr>
              <a:spLocks noChangeArrowheads="1"/>
            </p:cNvSpPr>
            <p:nvPr/>
          </p:nvSpPr>
          <p:spPr bwMode="auto">
            <a:xfrm>
              <a:off x="2337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63" name="Oval 239"/>
            <p:cNvSpPr>
              <a:spLocks noChangeArrowheads="1"/>
            </p:cNvSpPr>
            <p:nvPr/>
          </p:nvSpPr>
          <p:spPr bwMode="auto">
            <a:xfrm>
              <a:off x="2344" y="3693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64" name="Oval 240"/>
            <p:cNvSpPr>
              <a:spLocks noChangeArrowheads="1"/>
            </p:cNvSpPr>
            <p:nvPr/>
          </p:nvSpPr>
          <p:spPr bwMode="auto">
            <a:xfrm>
              <a:off x="2352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65" name="Oval 241"/>
            <p:cNvSpPr>
              <a:spLocks noChangeArrowheads="1"/>
            </p:cNvSpPr>
            <p:nvPr/>
          </p:nvSpPr>
          <p:spPr bwMode="auto">
            <a:xfrm>
              <a:off x="2359" y="3693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66" name="Oval 242"/>
            <p:cNvSpPr>
              <a:spLocks noChangeArrowheads="1"/>
            </p:cNvSpPr>
            <p:nvPr/>
          </p:nvSpPr>
          <p:spPr bwMode="auto">
            <a:xfrm>
              <a:off x="2367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67" name="Oval 243"/>
            <p:cNvSpPr>
              <a:spLocks noChangeArrowheads="1"/>
            </p:cNvSpPr>
            <p:nvPr/>
          </p:nvSpPr>
          <p:spPr bwMode="auto">
            <a:xfrm>
              <a:off x="2374" y="3693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68" name="Oval 244"/>
            <p:cNvSpPr>
              <a:spLocks noChangeArrowheads="1"/>
            </p:cNvSpPr>
            <p:nvPr/>
          </p:nvSpPr>
          <p:spPr bwMode="auto">
            <a:xfrm>
              <a:off x="2382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69" name="Oval 245"/>
            <p:cNvSpPr>
              <a:spLocks noChangeArrowheads="1"/>
            </p:cNvSpPr>
            <p:nvPr/>
          </p:nvSpPr>
          <p:spPr bwMode="auto">
            <a:xfrm>
              <a:off x="2389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70" name="Oval 246"/>
            <p:cNvSpPr>
              <a:spLocks noChangeArrowheads="1"/>
            </p:cNvSpPr>
            <p:nvPr/>
          </p:nvSpPr>
          <p:spPr bwMode="auto">
            <a:xfrm>
              <a:off x="2397" y="3693"/>
              <a:ext cx="21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71" name="Oval 247"/>
            <p:cNvSpPr>
              <a:spLocks noChangeArrowheads="1"/>
            </p:cNvSpPr>
            <p:nvPr/>
          </p:nvSpPr>
          <p:spPr bwMode="auto">
            <a:xfrm>
              <a:off x="2404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72" name="Oval 248"/>
            <p:cNvSpPr>
              <a:spLocks noChangeArrowheads="1"/>
            </p:cNvSpPr>
            <p:nvPr/>
          </p:nvSpPr>
          <p:spPr bwMode="auto">
            <a:xfrm>
              <a:off x="2411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73" name="Oval 249"/>
            <p:cNvSpPr>
              <a:spLocks noChangeArrowheads="1"/>
            </p:cNvSpPr>
            <p:nvPr/>
          </p:nvSpPr>
          <p:spPr bwMode="auto">
            <a:xfrm>
              <a:off x="2418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74" name="Oval 250"/>
            <p:cNvSpPr>
              <a:spLocks noChangeArrowheads="1"/>
            </p:cNvSpPr>
            <p:nvPr/>
          </p:nvSpPr>
          <p:spPr bwMode="auto">
            <a:xfrm>
              <a:off x="2426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75" name="Oval 251"/>
            <p:cNvSpPr>
              <a:spLocks noChangeArrowheads="1"/>
            </p:cNvSpPr>
            <p:nvPr/>
          </p:nvSpPr>
          <p:spPr bwMode="auto">
            <a:xfrm>
              <a:off x="2433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76" name="Oval 252"/>
            <p:cNvSpPr>
              <a:spLocks noChangeArrowheads="1"/>
            </p:cNvSpPr>
            <p:nvPr/>
          </p:nvSpPr>
          <p:spPr bwMode="auto">
            <a:xfrm>
              <a:off x="2440" y="3693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77" name="Oval 253"/>
            <p:cNvSpPr>
              <a:spLocks noChangeArrowheads="1"/>
            </p:cNvSpPr>
            <p:nvPr/>
          </p:nvSpPr>
          <p:spPr bwMode="auto">
            <a:xfrm>
              <a:off x="2448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78" name="Oval 254"/>
            <p:cNvSpPr>
              <a:spLocks noChangeArrowheads="1"/>
            </p:cNvSpPr>
            <p:nvPr/>
          </p:nvSpPr>
          <p:spPr bwMode="auto">
            <a:xfrm>
              <a:off x="2455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79" name="Oval 255"/>
            <p:cNvSpPr>
              <a:spLocks noChangeArrowheads="1"/>
            </p:cNvSpPr>
            <p:nvPr/>
          </p:nvSpPr>
          <p:spPr bwMode="auto">
            <a:xfrm>
              <a:off x="2463" y="3693"/>
              <a:ext cx="21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80" name="Oval 256"/>
            <p:cNvSpPr>
              <a:spLocks noChangeArrowheads="1"/>
            </p:cNvSpPr>
            <p:nvPr/>
          </p:nvSpPr>
          <p:spPr bwMode="auto">
            <a:xfrm>
              <a:off x="2470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81" name="Oval 257"/>
            <p:cNvSpPr>
              <a:spLocks noChangeArrowheads="1"/>
            </p:cNvSpPr>
            <p:nvPr/>
          </p:nvSpPr>
          <p:spPr bwMode="auto">
            <a:xfrm>
              <a:off x="2477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82" name="Oval 258"/>
            <p:cNvSpPr>
              <a:spLocks noChangeArrowheads="1"/>
            </p:cNvSpPr>
            <p:nvPr/>
          </p:nvSpPr>
          <p:spPr bwMode="auto">
            <a:xfrm>
              <a:off x="2484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83" name="Oval 259"/>
            <p:cNvSpPr>
              <a:spLocks noChangeArrowheads="1"/>
            </p:cNvSpPr>
            <p:nvPr/>
          </p:nvSpPr>
          <p:spPr bwMode="auto">
            <a:xfrm>
              <a:off x="2492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84" name="Oval 260"/>
            <p:cNvSpPr>
              <a:spLocks noChangeArrowheads="1"/>
            </p:cNvSpPr>
            <p:nvPr/>
          </p:nvSpPr>
          <p:spPr bwMode="auto">
            <a:xfrm>
              <a:off x="2499" y="3693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85" name="Oval 261"/>
            <p:cNvSpPr>
              <a:spLocks noChangeArrowheads="1"/>
            </p:cNvSpPr>
            <p:nvPr/>
          </p:nvSpPr>
          <p:spPr bwMode="auto">
            <a:xfrm>
              <a:off x="2506" y="3693"/>
              <a:ext cx="23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86" name="Oval 262"/>
            <p:cNvSpPr>
              <a:spLocks noChangeArrowheads="1"/>
            </p:cNvSpPr>
            <p:nvPr/>
          </p:nvSpPr>
          <p:spPr bwMode="auto">
            <a:xfrm>
              <a:off x="2514" y="3693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87" name="Oval 263"/>
            <p:cNvSpPr>
              <a:spLocks noChangeArrowheads="1"/>
            </p:cNvSpPr>
            <p:nvPr/>
          </p:nvSpPr>
          <p:spPr bwMode="auto">
            <a:xfrm>
              <a:off x="2514" y="3686"/>
              <a:ext cx="22" cy="22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88" name="Oval 264"/>
            <p:cNvSpPr>
              <a:spLocks noChangeArrowheads="1"/>
            </p:cNvSpPr>
            <p:nvPr/>
          </p:nvSpPr>
          <p:spPr bwMode="auto">
            <a:xfrm>
              <a:off x="2522" y="3679"/>
              <a:ext cx="21" cy="21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89" name="Oval 265"/>
            <p:cNvSpPr>
              <a:spLocks noChangeArrowheads="1"/>
            </p:cNvSpPr>
            <p:nvPr/>
          </p:nvSpPr>
          <p:spPr bwMode="auto">
            <a:xfrm>
              <a:off x="2529" y="3670"/>
              <a:ext cx="22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90" name="Oval 266"/>
            <p:cNvSpPr>
              <a:spLocks noChangeArrowheads="1"/>
            </p:cNvSpPr>
            <p:nvPr/>
          </p:nvSpPr>
          <p:spPr bwMode="auto">
            <a:xfrm>
              <a:off x="2536" y="3663"/>
              <a:ext cx="22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91" name="Oval 267"/>
            <p:cNvSpPr>
              <a:spLocks noChangeArrowheads="1"/>
            </p:cNvSpPr>
            <p:nvPr/>
          </p:nvSpPr>
          <p:spPr bwMode="auto">
            <a:xfrm>
              <a:off x="2543" y="3656"/>
              <a:ext cx="22" cy="23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92" name="Oval 268"/>
            <p:cNvSpPr>
              <a:spLocks noChangeArrowheads="1"/>
            </p:cNvSpPr>
            <p:nvPr/>
          </p:nvSpPr>
          <p:spPr bwMode="auto">
            <a:xfrm>
              <a:off x="2551" y="3649"/>
              <a:ext cx="21" cy="21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7094" name="Group 470"/>
            <p:cNvGrpSpPr>
              <a:grpSpLocks/>
            </p:cNvGrpSpPr>
            <p:nvPr/>
          </p:nvGrpSpPr>
          <p:grpSpPr bwMode="auto">
            <a:xfrm>
              <a:off x="1155" y="2424"/>
              <a:ext cx="2122" cy="1288"/>
              <a:chOff x="1171" y="1429"/>
              <a:chExt cx="3245" cy="1965"/>
            </a:xfrm>
          </p:grpSpPr>
          <p:sp>
            <p:nvSpPr>
              <p:cNvPr id="26894" name="Oval 270"/>
              <p:cNvSpPr>
                <a:spLocks noChangeArrowheads="1"/>
              </p:cNvSpPr>
              <p:nvPr/>
            </p:nvSpPr>
            <p:spPr bwMode="auto">
              <a:xfrm>
                <a:off x="3304" y="325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95" name="Oval 271"/>
              <p:cNvSpPr>
                <a:spLocks noChangeArrowheads="1"/>
              </p:cNvSpPr>
              <p:nvPr/>
            </p:nvSpPr>
            <p:spPr bwMode="auto">
              <a:xfrm>
                <a:off x="3316" y="3248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96" name="Oval 272"/>
              <p:cNvSpPr>
                <a:spLocks noChangeArrowheads="1"/>
              </p:cNvSpPr>
              <p:nvPr/>
            </p:nvSpPr>
            <p:spPr bwMode="auto">
              <a:xfrm>
                <a:off x="3327" y="3226"/>
                <a:ext cx="34" cy="33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97" name="Oval 273"/>
              <p:cNvSpPr>
                <a:spLocks noChangeArrowheads="1"/>
              </p:cNvSpPr>
              <p:nvPr/>
            </p:nvSpPr>
            <p:spPr bwMode="auto">
              <a:xfrm>
                <a:off x="3338" y="3203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98" name="Oval 274"/>
              <p:cNvSpPr>
                <a:spLocks noChangeArrowheads="1"/>
              </p:cNvSpPr>
              <p:nvPr/>
            </p:nvSpPr>
            <p:spPr bwMode="auto">
              <a:xfrm>
                <a:off x="3349" y="3181"/>
                <a:ext cx="34" cy="33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99" name="Oval 275"/>
              <p:cNvSpPr>
                <a:spLocks noChangeArrowheads="1"/>
              </p:cNvSpPr>
              <p:nvPr/>
            </p:nvSpPr>
            <p:spPr bwMode="auto">
              <a:xfrm>
                <a:off x="3361" y="3158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00" name="Oval 276"/>
              <p:cNvSpPr>
                <a:spLocks noChangeArrowheads="1"/>
              </p:cNvSpPr>
              <p:nvPr/>
            </p:nvSpPr>
            <p:spPr bwMode="auto">
              <a:xfrm>
                <a:off x="3361" y="3125"/>
                <a:ext cx="33" cy="33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01" name="Oval 277"/>
              <p:cNvSpPr>
                <a:spLocks noChangeArrowheads="1"/>
              </p:cNvSpPr>
              <p:nvPr/>
            </p:nvSpPr>
            <p:spPr bwMode="auto">
              <a:xfrm>
                <a:off x="3383" y="3091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02" name="Oval 278"/>
              <p:cNvSpPr>
                <a:spLocks noChangeArrowheads="1"/>
              </p:cNvSpPr>
              <p:nvPr/>
            </p:nvSpPr>
            <p:spPr bwMode="auto">
              <a:xfrm>
                <a:off x="3383" y="3057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03" name="Oval 279"/>
              <p:cNvSpPr>
                <a:spLocks noChangeArrowheads="1"/>
              </p:cNvSpPr>
              <p:nvPr/>
            </p:nvSpPr>
            <p:spPr bwMode="auto">
              <a:xfrm>
                <a:off x="3394" y="3024"/>
                <a:ext cx="34" cy="33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04" name="Oval 280"/>
              <p:cNvSpPr>
                <a:spLocks noChangeArrowheads="1"/>
              </p:cNvSpPr>
              <p:nvPr/>
            </p:nvSpPr>
            <p:spPr bwMode="auto">
              <a:xfrm>
                <a:off x="3405" y="2967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05" name="Oval 281"/>
              <p:cNvSpPr>
                <a:spLocks noChangeArrowheads="1"/>
              </p:cNvSpPr>
              <p:nvPr/>
            </p:nvSpPr>
            <p:spPr bwMode="auto">
              <a:xfrm>
                <a:off x="3417" y="2922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06" name="Oval 282"/>
              <p:cNvSpPr>
                <a:spLocks noChangeArrowheads="1"/>
              </p:cNvSpPr>
              <p:nvPr/>
            </p:nvSpPr>
            <p:spPr bwMode="auto">
              <a:xfrm>
                <a:off x="3428" y="2878"/>
                <a:ext cx="34" cy="33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07" name="Oval 283"/>
              <p:cNvSpPr>
                <a:spLocks noChangeArrowheads="1"/>
              </p:cNvSpPr>
              <p:nvPr/>
            </p:nvSpPr>
            <p:spPr bwMode="auto">
              <a:xfrm>
                <a:off x="3439" y="279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08" name="Oval 284"/>
              <p:cNvSpPr>
                <a:spLocks noChangeArrowheads="1"/>
              </p:cNvSpPr>
              <p:nvPr/>
            </p:nvSpPr>
            <p:spPr bwMode="auto">
              <a:xfrm>
                <a:off x="3439" y="2732"/>
                <a:ext cx="34" cy="33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09" name="Oval 285"/>
              <p:cNvSpPr>
                <a:spLocks noChangeArrowheads="1"/>
              </p:cNvSpPr>
              <p:nvPr/>
            </p:nvSpPr>
            <p:spPr bwMode="auto">
              <a:xfrm>
                <a:off x="3450" y="2664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10" name="Oval 286"/>
              <p:cNvSpPr>
                <a:spLocks noChangeArrowheads="1"/>
              </p:cNvSpPr>
              <p:nvPr/>
            </p:nvSpPr>
            <p:spPr bwMode="auto">
              <a:xfrm>
                <a:off x="3462" y="2552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11" name="Oval 287"/>
              <p:cNvSpPr>
                <a:spLocks noChangeArrowheads="1"/>
              </p:cNvSpPr>
              <p:nvPr/>
            </p:nvSpPr>
            <p:spPr bwMode="auto">
              <a:xfrm>
                <a:off x="3473" y="2462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12" name="Oval 288"/>
              <p:cNvSpPr>
                <a:spLocks noChangeArrowheads="1"/>
              </p:cNvSpPr>
              <p:nvPr/>
            </p:nvSpPr>
            <p:spPr bwMode="auto">
              <a:xfrm>
                <a:off x="3484" y="2361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13" name="Oval 289"/>
              <p:cNvSpPr>
                <a:spLocks noChangeArrowheads="1"/>
              </p:cNvSpPr>
              <p:nvPr/>
            </p:nvSpPr>
            <p:spPr bwMode="auto">
              <a:xfrm>
                <a:off x="3495" y="2204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14" name="Oval 290"/>
              <p:cNvSpPr>
                <a:spLocks noChangeArrowheads="1"/>
              </p:cNvSpPr>
              <p:nvPr/>
            </p:nvSpPr>
            <p:spPr bwMode="auto">
              <a:xfrm>
                <a:off x="3495" y="2092"/>
                <a:ext cx="34" cy="33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15" name="Oval 291"/>
              <p:cNvSpPr>
                <a:spLocks noChangeArrowheads="1"/>
              </p:cNvSpPr>
              <p:nvPr/>
            </p:nvSpPr>
            <p:spPr bwMode="auto">
              <a:xfrm>
                <a:off x="3507" y="1968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16" name="Oval 292"/>
              <p:cNvSpPr>
                <a:spLocks noChangeArrowheads="1"/>
              </p:cNvSpPr>
              <p:nvPr/>
            </p:nvSpPr>
            <p:spPr bwMode="auto">
              <a:xfrm>
                <a:off x="3518" y="1800"/>
                <a:ext cx="33" cy="33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17" name="Oval 293"/>
              <p:cNvSpPr>
                <a:spLocks noChangeArrowheads="1"/>
              </p:cNvSpPr>
              <p:nvPr/>
            </p:nvSpPr>
            <p:spPr bwMode="auto">
              <a:xfrm>
                <a:off x="3529" y="1687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18" name="Oval 294"/>
              <p:cNvSpPr>
                <a:spLocks noChangeArrowheads="1"/>
              </p:cNvSpPr>
              <p:nvPr/>
            </p:nvSpPr>
            <p:spPr bwMode="auto">
              <a:xfrm>
                <a:off x="3540" y="1586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19" name="Oval 295"/>
              <p:cNvSpPr>
                <a:spLocks noChangeArrowheads="1"/>
              </p:cNvSpPr>
              <p:nvPr/>
            </p:nvSpPr>
            <p:spPr bwMode="auto">
              <a:xfrm>
                <a:off x="3551" y="1485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20" name="Oval 296"/>
              <p:cNvSpPr>
                <a:spLocks noChangeArrowheads="1"/>
              </p:cNvSpPr>
              <p:nvPr/>
            </p:nvSpPr>
            <p:spPr bwMode="auto">
              <a:xfrm>
                <a:off x="3551" y="1440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21" name="Oval 297"/>
              <p:cNvSpPr>
                <a:spLocks noChangeArrowheads="1"/>
              </p:cNvSpPr>
              <p:nvPr/>
            </p:nvSpPr>
            <p:spPr bwMode="auto">
              <a:xfrm>
                <a:off x="3563" y="1429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22" name="Oval 298"/>
              <p:cNvSpPr>
                <a:spLocks noChangeArrowheads="1"/>
              </p:cNvSpPr>
              <p:nvPr/>
            </p:nvSpPr>
            <p:spPr bwMode="auto">
              <a:xfrm>
                <a:off x="3574" y="1463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23" name="Oval 299"/>
              <p:cNvSpPr>
                <a:spLocks noChangeArrowheads="1"/>
              </p:cNvSpPr>
              <p:nvPr/>
            </p:nvSpPr>
            <p:spPr bwMode="auto">
              <a:xfrm>
                <a:off x="3585" y="1530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24" name="Oval 300"/>
              <p:cNvSpPr>
                <a:spLocks noChangeArrowheads="1"/>
              </p:cNvSpPr>
              <p:nvPr/>
            </p:nvSpPr>
            <p:spPr bwMode="auto">
              <a:xfrm>
                <a:off x="3596" y="1631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25" name="Oval 301"/>
              <p:cNvSpPr>
                <a:spLocks noChangeArrowheads="1"/>
              </p:cNvSpPr>
              <p:nvPr/>
            </p:nvSpPr>
            <p:spPr bwMode="auto">
              <a:xfrm>
                <a:off x="3608" y="1800"/>
                <a:ext cx="33" cy="33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26" name="Oval 302"/>
              <p:cNvSpPr>
                <a:spLocks noChangeArrowheads="1"/>
              </p:cNvSpPr>
              <p:nvPr/>
            </p:nvSpPr>
            <p:spPr bwMode="auto">
              <a:xfrm>
                <a:off x="3608" y="1934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27" name="Oval 303"/>
              <p:cNvSpPr>
                <a:spLocks noChangeArrowheads="1"/>
              </p:cNvSpPr>
              <p:nvPr/>
            </p:nvSpPr>
            <p:spPr bwMode="auto">
              <a:xfrm>
                <a:off x="3619" y="2092"/>
                <a:ext cx="33" cy="33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28" name="Oval 304"/>
              <p:cNvSpPr>
                <a:spLocks noChangeArrowheads="1"/>
              </p:cNvSpPr>
              <p:nvPr/>
            </p:nvSpPr>
            <p:spPr bwMode="auto">
              <a:xfrm>
                <a:off x="3630" y="2305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29" name="Oval 305"/>
              <p:cNvSpPr>
                <a:spLocks noChangeArrowheads="1"/>
              </p:cNvSpPr>
              <p:nvPr/>
            </p:nvSpPr>
            <p:spPr bwMode="auto">
              <a:xfrm>
                <a:off x="3641" y="2451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30" name="Oval 306"/>
              <p:cNvSpPr>
                <a:spLocks noChangeArrowheads="1"/>
              </p:cNvSpPr>
              <p:nvPr/>
            </p:nvSpPr>
            <p:spPr bwMode="auto">
              <a:xfrm>
                <a:off x="3652" y="2597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31" name="Oval 307"/>
              <p:cNvSpPr>
                <a:spLocks noChangeArrowheads="1"/>
              </p:cNvSpPr>
              <p:nvPr/>
            </p:nvSpPr>
            <p:spPr bwMode="auto">
              <a:xfrm>
                <a:off x="3664" y="2777"/>
                <a:ext cx="33" cy="33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32" name="Oval 308"/>
              <p:cNvSpPr>
                <a:spLocks noChangeArrowheads="1"/>
              </p:cNvSpPr>
              <p:nvPr/>
            </p:nvSpPr>
            <p:spPr bwMode="auto">
              <a:xfrm>
                <a:off x="3664" y="2900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33" name="Oval 309"/>
              <p:cNvSpPr>
                <a:spLocks noChangeArrowheads="1"/>
              </p:cNvSpPr>
              <p:nvPr/>
            </p:nvSpPr>
            <p:spPr bwMode="auto">
              <a:xfrm>
                <a:off x="3675" y="3001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34" name="Oval 310"/>
              <p:cNvSpPr>
                <a:spLocks noChangeArrowheads="1"/>
              </p:cNvSpPr>
              <p:nvPr/>
            </p:nvSpPr>
            <p:spPr bwMode="auto">
              <a:xfrm>
                <a:off x="3686" y="3125"/>
                <a:ext cx="34" cy="33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35" name="Oval 311"/>
              <p:cNvSpPr>
                <a:spLocks noChangeArrowheads="1"/>
              </p:cNvSpPr>
              <p:nvPr/>
            </p:nvSpPr>
            <p:spPr bwMode="auto">
              <a:xfrm>
                <a:off x="3697" y="3203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36" name="Oval 312"/>
              <p:cNvSpPr>
                <a:spLocks noChangeArrowheads="1"/>
              </p:cNvSpPr>
              <p:nvPr/>
            </p:nvSpPr>
            <p:spPr bwMode="auto">
              <a:xfrm>
                <a:off x="3709" y="3259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37" name="Oval 313"/>
              <p:cNvSpPr>
                <a:spLocks noChangeArrowheads="1"/>
              </p:cNvSpPr>
              <p:nvPr/>
            </p:nvSpPr>
            <p:spPr bwMode="auto">
              <a:xfrm>
                <a:off x="3720" y="3327"/>
                <a:ext cx="34" cy="33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38" name="Oval 314"/>
              <p:cNvSpPr>
                <a:spLocks noChangeArrowheads="1"/>
              </p:cNvSpPr>
              <p:nvPr/>
            </p:nvSpPr>
            <p:spPr bwMode="auto">
              <a:xfrm>
                <a:off x="3720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39" name="Oval 315"/>
              <p:cNvSpPr>
                <a:spLocks noChangeArrowheads="1"/>
              </p:cNvSpPr>
              <p:nvPr/>
            </p:nvSpPr>
            <p:spPr bwMode="auto">
              <a:xfrm>
                <a:off x="3731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40" name="Oval 316"/>
              <p:cNvSpPr>
                <a:spLocks noChangeArrowheads="1"/>
              </p:cNvSpPr>
              <p:nvPr/>
            </p:nvSpPr>
            <p:spPr bwMode="auto">
              <a:xfrm>
                <a:off x="3742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41" name="Oval 317"/>
              <p:cNvSpPr>
                <a:spLocks noChangeArrowheads="1"/>
              </p:cNvSpPr>
              <p:nvPr/>
            </p:nvSpPr>
            <p:spPr bwMode="auto">
              <a:xfrm>
                <a:off x="3754" y="3349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42" name="Oval 318"/>
              <p:cNvSpPr>
                <a:spLocks noChangeArrowheads="1"/>
              </p:cNvSpPr>
              <p:nvPr/>
            </p:nvSpPr>
            <p:spPr bwMode="auto">
              <a:xfrm>
                <a:off x="3765" y="3349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43" name="Oval 319"/>
              <p:cNvSpPr>
                <a:spLocks noChangeArrowheads="1"/>
              </p:cNvSpPr>
              <p:nvPr/>
            </p:nvSpPr>
            <p:spPr bwMode="auto">
              <a:xfrm>
                <a:off x="3776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44" name="Oval 320"/>
              <p:cNvSpPr>
                <a:spLocks noChangeArrowheads="1"/>
              </p:cNvSpPr>
              <p:nvPr/>
            </p:nvSpPr>
            <p:spPr bwMode="auto">
              <a:xfrm>
                <a:off x="3787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45" name="Oval 321"/>
              <p:cNvSpPr>
                <a:spLocks noChangeArrowheads="1"/>
              </p:cNvSpPr>
              <p:nvPr/>
            </p:nvSpPr>
            <p:spPr bwMode="auto">
              <a:xfrm>
                <a:off x="3798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46" name="Oval 322"/>
              <p:cNvSpPr>
                <a:spLocks noChangeArrowheads="1"/>
              </p:cNvSpPr>
              <p:nvPr/>
            </p:nvSpPr>
            <p:spPr bwMode="auto">
              <a:xfrm>
                <a:off x="3810" y="3349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47" name="Oval 323"/>
              <p:cNvSpPr>
                <a:spLocks noChangeArrowheads="1"/>
              </p:cNvSpPr>
              <p:nvPr/>
            </p:nvSpPr>
            <p:spPr bwMode="auto">
              <a:xfrm>
                <a:off x="3821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48" name="Oval 324"/>
              <p:cNvSpPr>
                <a:spLocks noChangeArrowheads="1"/>
              </p:cNvSpPr>
              <p:nvPr/>
            </p:nvSpPr>
            <p:spPr bwMode="auto">
              <a:xfrm>
                <a:off x="3832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49" name="Oval 325"/>
              <p:cNvSpPr>
                <a:spLocks noChangeArrowheads="1"/>
              </p:cNvSpPr>
              <p:nvPr/>
            </p:nvSpPr>
            <p:spPr bwMode="auto">
              <a:xfrm>
                <a:off x="3843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50" name="Oval 326"/>
              <p:cNvSpPr>
                <a:spLocks noChangeArrowheads="1"/>
              </p:cNvSpPr>
              <p:nvPr/>
            </p:nvSpPr>
            <p:spPr bwMode="auto">
              <a:xfrm>
                <a:off x="3855" y="3349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51" name="Oval 327"/>
              <p:cNvSpPr>
                <a:spLocks noChangeArrowheads="1"/>
              </p:cNvSpPr>
              <p:nvPr/>
            </p:nvSpPr>
            <p:spPr bwMode="auto">
              <a:xfrm>
                <a:off x="3866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52" name="Oval 328"/>
              <p:cNvSpPr>
                <a:spLocks noChangeArrowheads="1"/>
              </p:cNvSpPr>
              <p:nvPr/>
            </p:nvSpPr>
            <p:spPr bwMode="auto">
              <a:xfrm>
                <a:off x="3877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53" name="Oval 329"/>
              <p:cNvSpPr>
                <a:spLocks noChangeArrowheads="1"/>
              </p:cNvSpPr>
              <p:nvPr/>
            </p:nvSpPr>
            <p:spPr bwMode="auto">
              <a:xfrm>
                <a:off x="3888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54" name="Oval 330"/>
              <p:cNvSpPr>
                <a:spLocks noChangeArrowheads="1"/>
              </p:cNvSpPr>
              <p:nvPr/>
            </p:nvSpPr>
            <p:spPr bwMode="auto">
              <a:xfrm>
                <a:off x="3900" y="3349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55" name="Oval 331"/>
              <p:cNvSpPr>
                <a:spLocks noChangeArrowheads="1"/>
              </p:cNvSpPr>
              <p:nvPr/>
            </p:nvSpPr>
            <p:spPr bwMode="auto">
              <a:xfrm>
                <a:off x="3911" y="3349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56" name="Oval 332"/>
              <p:cNvSpPr>
                <a:spLocks noChangeArrowheads="1"/>
              </p:cNvSpPr>
              <p:nvPr/>
            </p:nvSpPr>
            <p:spPr bwMode="auto">
              <a:xfrm>
                <a:off x="3922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57" name="Oval 333"/>
              <p:cNvSpPr>
                <a:spLocks noChangeArrowheads="1"/>
              </p:cNvSpPr>
              <p:nvPr/>
            </p:nvSpPr>
            <p:spPr bwMode="auto">
              <a:xfrm>
                <a:off x="3933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58" name="Oval 334"/>
              <p:cNvSpPr>
                <a:spLocks noChangeArrowheads="1"/>
              </p:cNvSpPr>
              <p:nvPr/>
            </p:nvSpPr>
            <p:spPr bwMode="auto">
              <a:xfrm>
                <a:off x="3944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59" name="Oval 335"/>
              <p:cNvSpPr>
                <a:spLocks noChangeArrowheads="1"/>
              </p:cNvSpPr>
              <p:nvPr/>
            </p:nvSpPr>
            <p:spPr bwMode="auto">
              <a:xfrm>
                <a:off x="3956" y="3349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60" name="Oval 336"/>
              <p:cNvSpPr>
                <a:spLocks noChangeArrowheads="1"/>
              </p:cNvSpPr>
              <p:nvPr/>
            </p:nvSpPr>
            <p:spPr bwMode="auto">
              <a:xfrm>
                <a:off x="3967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61" name="Oval 337"/>
              <p:cNvSpPr>
                <a:spLocks noChangeArrowheads="1"/>
              </p:cNvSpPr>
              <p:nvPr/>
            </p:nvSpPr>
            <p:spPr bwMode="auto">
              <a:xfrm>
                <a:off x="3978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62" name="Oval 338"/>
              <p:cNvSpPr>
                <a:spLocks noChangeArrowheads="1"/>
              </p:cNvSpPr>
              <p:nvPr/>
            </p:nvSpPr>
            <p:spPr bwMode="auto">
              <a:xfrm>
                <a:off x="3989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63" name="Oval 339"/>
              <p:cNvSpPr>
                <a:spLocks noChangeArrowheads="1"/>
              </p:cNvSpPr>
              <p:nvPr/>
            </p:nvSpPr>
            <p:spPr bwMode="auto">
              <a:xfrm>
                <a:off x="4001" y="3349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64" name="Oval 340"/>
              <p:cNvSpPr>
                <a:spLocks noChangeArrowheads="1"/>
              </p:cNvSpPr>
              <p:nvPr/>
            </p:nvSpPr>
            <p:spPr bwMode="auto">
              <a:xfrm>
                <a:off x="4012" y="3349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65" name="Oval 341"/>
              <p:cNvSpPr>
                <a:spLocks noChangeArrowheads="1"/>
              </p:cNvSpPr>
              <p:nvPr/>
            </p:nvSpPr>
            <p:spPr bwMode="auto">
              <a:xfrm>
                <a:off x="4023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66" name="Oval 342"/>
              <p:cNvSpPr>
                <a:spLocks noChangeArrowheads="1"/>
              </p:cNvSpPr>
              <p:nvPr/>
            </p:nvSpPr>
            <p:spPr bwMode="auto">
              <a:xfrm>
                <a:off x="4034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67" name="Oval 343"/>
              <p:cNvSpPr>
                <a:spLocks noChangeArrowheads="1"/>
              </p:cNvSpPr>
              <p:nvPr/>
            </p:nvSpPr>
            <p:spPr bwMode="auto">
              <a:xfrm>
                <a:off x="4045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68" name="Oval 344"/>
              <p:cNvSpPr>
                <a:spLocks noChangeArrowheads="1"/>
              </p:cNvSpPr>
              <p:nvPr/>
            </p:nvSpPr>
            <p:spPr bwMode="auto">
              <a:xfrm>
                <a:off x="4057" y="3349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69" name="Oval 345"/>
              <p:cNvSpPr>
                <a:spLocks noChangeArrowheads="1"/>
              </p:cNvSpPr>
              <p:nvPr/>
            </p:nvSpPr>
            <p:spPr bwMode="auto">
              <a:xfrm>
                <a:off x="4068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70" name="Oval 346"/>
              <p:cNvSpPr>
                <a:spLocks noChangeArrowheads="1"/>
              </p:cNvSpPr>
              <p:nvPr/>
            </p:nvSpPr>
            <p:spPr bwMode="auto">
              <a:xfrm>
                <a:off x="4079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71" name="Oval 347"/>
              <p:cNvSpPr>
                <a:spLocks noChangeArrowheads="1"/>
              </p:cNvSpPr>
              <p:nvPr/>
            </p:nvSpPr>
            <p:spPr bwMode="auto">
              <a:xfrm>
                <a:off x="4090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72" name="Oval 348"/>
              <p:cNvSpPr>
                <a:spLocks noChangeArrowheads="1"/>
              </p:cNvSpPr>
              <p:nvPr/>
            </p:nvSpPr>
            <p:spPr bwMode="auto">
              <a:xfrm>
                <a:off x="4102" y="3349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73" name="Oval 349"/>
              <p:cNvSpPr>
                <a:spLocks noChangeArrowheads="1"/>
              </p:cNvSpPr>
              <p:nvPr/>
            </p:nvSpPr>
            <p:spPr bwMode="auto">
              <a:xfrm>
                <a:off x="4113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74" name="Oval 350"/>
              <p:cNvSpPr>
                <a:spLocks noChangeArrowheads="1"/>
              </p:cNvSpPr>
              <p:nvPr/>
            </p:nvSpPr>
            <p:spPr bwMode="auto">
              <a:xfrm>
                <a:off x="4124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75" name="Oval 351"/>
              <p:cNvSpPr>
                <a:spLocks noChangeArrowheads="1"/>
              </p:cNvSpPr>
              <p:nvPr/>
            </p:nvSpPr>
            <p:spPr bwMode="auto">
              <a:xfrm>
                <a:off x="4135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76" name="Oval 352"/>
              <p:cNvSpPr>
                <a:spLocks noChangeArrowheads="1"/>
              </p:cNvSpPr>
              <p:nvPr/>
            </p:nvSpPr>
            <p:spPr bwMode="auto">
              <a:xfrm>
                <a:off x="4147" y="3349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77" name="Oval 353"/>
              <p:cNvSpPr>
                <a:spLocks noChangeArrowheads="1"/>
              </p:cNvSpPr>
              <p:nvPr/>
            </p:nvSpPr>
            <p:spPr bwMode="auto">
              <a:xfrm>
                <a:off x="4158" y="3349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78" name="Oval 354"/>
              <p:cNvSpPr>
                <a:spLocks noChangeArrowheads="1"/>
              </p:cNvSpPr>
              <p:nvPr/>
            </p:nvSpPr>
            <p:spPr bwMode="auto">
              <a:xfrm>
                <a:off x="4169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79" name="Oval 355"/>
              <p:cNvSpPr>
                <a:spLocks noChangeArrowheads="1"/>
              </p:cNvSpPr>
              <p:nvPr/>
            </p:nvSpPr>
            <p:spPr bwMode="auto">
              <a:xfrm>
                <a:off x="4180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80" name="Oval 356"/>
              <p:cNvSpPr>
                <a:spLocks noChangeArrowheads="1"/>
              </p:cNvSpPr>
              <p:nvPr/>
            </p:nvSpPr>
            <p:spPr bwMode="auto">
              <a:xfrm>
                <a:off x="4191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81" name="Oval 357"/>
              <p:cNvSpPr>
                <a:spLocks noChangeArrowheads="1"/>
              </p:cNvSpPr>
              <p:nvPr/>
            </p:nvSpPr>
            <p:spPr bwMode="auto">
              <a:xfrm>
                <a:off x="4203" y="3349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82" name="Oval 358"/>
              <p:cNvSpPr>
                <a:spLocks noChangeArrowheads="1"/>
              </p:cNvSpPr>
              <p:nvPr/>
            </p:nvSpPr>
            <p:spPr bwMode="auto">
              <a:xfrm>
                <a:off x="4214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83" name="Oval 359"/>
              <p:cNvSpPr>
                <a:spLocks noChangeArrowheads="1"/>
              </p:cNvSpPr>
              <p:nvPr/>
            </p:nvSpPr>
            <p:spPr bwMode="auto">
              <a:xfrm>
                <a:off x="4225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84" name="Oval 360"/>
              <p:cNvSpPr>
                <a:spLocks noChangeArrowheads="1"/>
              </p:cNvSpPr>
              <p:nvPr/>
            </p:nvSpPr>
            <p:spPr bwMode="auto">
              <a:xfrm>
                <a:off x="4236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85" name="Oval 361"/>
              <p:cNvSpPr>
                <a:spLocks noChangeArrowheads="1"/>
              </p:cNvSpPr>
              <p:nvPr/>
            </p:nvSpPr>
            <p:spPr bwMode="auto">
              <a:xfrm>
                <a:off x="4248" y="3349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86" name="Oval 362"/>
              <p:cNvSpPr>
                <a:spLocks noChangeArrowheads="1"/>
              </p:cNvSpPr>
              <p:nvPr/>
            </p:nvSpPr>
            <p:spPr bwMode="auto">
              <a:xfrm>
                <a:off x="4259" y="3349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87" name="Oval 363"/>
              <p:cNvSpPr>
                <a:spLocks noChangeArrowheads="1"/>
              </p:cNvSpPr>
              <p:nvPr/>
            </p:nvSpPr>
            <p:spPr bwMode="auto">
              <a:xfrm>
                <a:off x="4270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88" name="Oval 364"/>
              <p:cNvSpPr>
                <a:spLocks noChangeArrowheads="1"/>
              </p:cNvSpPr>
              <p:nvPr/>
            </p:nvSpPr>
            <p:spPr bwMode="auto">
              <a:xfrm>
                <a:off x="4281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89" name="Oval 365"/>
              <p:cNvSpPr>
                <a:spLocks noChangeArrowheads="1"/>
              </p:cNvSpPr>
              <p:nvPr/>
            </p:nvSpPr>
            <p:spPr bwMode="auto">
              <a:xfrm>
                <a:off x="4292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90" name="Oval 366"/>
              <p:cNvSpPr>
                <a:spLocks noChangeArrowheads="1"/>
              </p:cNvSpPr>
              <p:nvPr/>
            </p:nvSpPr>
            <p:spPr bwMode="auto">
              <a:xfrm>
                <a:off x="4304" y="3349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91" name="Oval 367"/>
              <p:cNvSpPr>
                <a:spLocks noChangeArrowheads="1"/>
              </p:cNvSpPr>
              <p:nvPr/>
            </p:nvSpPr>
            <p:spPr bwMode="auto">
              <a:xfrm>
                <a:off x="4315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92" name="Oval 368"/>
              <p:cNvSpPr>
                <a:spLocks noChangeArrowheads="1"/>
              </p:cNvSpPr>
              <p:nvPr/>
            </p:nvSpPr>
            <p:spPr bwMode="auto">
              <a:xfrm>
                <a:off x="4326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93" name="Oval 369"/>
              <p:cNvSpPr>
                <a:spLocks noChangeArrowheads="1"/>
              </p:cNvSpPr>
              <p:nvPr/>
            </p:nvSpPr>
            <p:spPr bwMode="auto">
              <a:xfrm>
                <a:off x="4337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94" name="Oval 370"/>
              <p:cNvSpPr>
                <a:spLocks noChangeArrowheads="1"/>
              </p:cNvSpPr>
              <p:nvPr/>
            </p:nvSpPr>
            <p:spPr bwMode="auto">
              <a:xfrm>
                <a:off x="4349" y="3349"/>
                <a:ext cx="33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95" name="Oval 371"/>
              <p:cNvSpPr>
                <a:spLocks noChangeArrowheads="1"/>
              </p:cNvSpPr>
              <p:nvPr/>
            </p:nvSpPr>
            <p:spPr bwMode="auto">
              <a:xfrm>
                <a:off x="4360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96" name="Oval 372"/>
              <p:cNvSpPr>
                <a:spLocks noChangeArrowheads="1"/>
              </p:cNvSpPr>
              <p:nvPr/>
            </p:nvSpPr>
            <p:spPr bwMode="auto">
              <a:xfrm>
                <a:off x="4371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97" name="Oval 373"/>
              <p:cNvSpPr>
                <a:spLocks noChangeArrowheads="1"/>
              </p:cNvSpPr>
              <p:nvPr/>
            </p:nvSpPr>
            <p:spPr bwMode="auto">
              <a:xfrm>
                <a:off x="4382" y="3349"/>
                <a:ext cx="34" cy="34"/>
              </a:xfrm>
              <a:prstGeom prst="ellipse">
                <a:avLst/>
              </a:prstGeom>
              <a:solidFill>
                <a:srgbClr val="0000D4"/>
              </a:solidFill>
              <a:ln w="17463">
                <a:solidFill>
                  <a:srgbClr val="0000D4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98" name="Oval 374"/>
              <p:cNvSpPr>
                <a:spLocks noChangeArrowheads="1"/>
              </p:cNvSpPr>
              <p:nvPr/>
            </p:nvSpPr>
            <p:spPr bwMode="auto">
              <a:xfrm>
                <a:off x="1171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99" name="Oval 375"/>
              <p:cNvSpPr>
                <a:spLocks noChangeArrowheads="1"/>
              </p:cNvSpPr>
              <p:nvPr/>
            </p:nvSpPr>
            <p:spPr bwMode="auto">
              <a:xfrm>
                <a:off x="1182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00" name="Oval 376"/>
              <p:cNvSpPr>
                <a:spLocks noChangeArrowheads="1"/>
              </p:cNvSpPr>
              <p:nvPr/>
            </p:nvSpPr>
            <p:spPr bwMode="auto">
              <a:xfrm>
                <a:off x="1194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01" name="Oval 377"/>
              <p:cNvSpPr>
                <a:spLocks noChangeArrowheads="1"/>
              </p:cNvSpPr>
              <p:nvPr/>
            </p:nvSpPr>
            <p:spPr bwMode="auto">
              <a:xfrm>
                <a:off x="1205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02" name="Oval 378"/>
              <p:cNvSpPr>
                <a:spLocks noChangeArrowheads="1"/>
              </p:cNvSpPr>
              <p:nvPr/>
            </p:nvSpPr>
            <p:spPr bwMode="auto">
              <a:xfrm>
                <a:off x="1216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03" name="Oval 379"/>
              <p:cNvSpPr>
                <a:spLocks noChangeArrowheads="1"/>
              </p:cNvSpPr>
              <p:nvPr/>
            </p:nvSpPr>
            <p:spPr bwMode="auto">
              <a:xfrm>
                <a:off x="1227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04" name="Oval 380"/>
              <p:cNvSpPr>
                <a:spLocks noChangeArrowheads="1"/>
              </p:cNvSpPr>
              <p:nvPr/>
            </p:nvSpPr>
            <p:spPr bwMode="auto">
              <a:xfrm>
                <a:off x="1238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05" name="Oval 381"/>
              <p:cNvSpPr>
                <a:spLocks noChangeArrowheads="1"/>
              </p:cNvSpPr>
              <p:nvPr/>
            </p:nvSpPr>
            <p:spPr bwMode="auto">
              <a:xfrm>
                <a:off x="1250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06" name="Oval 382"/>
              <p:cNvSpPr>
                <a:spLocks noChangeArrowheads="1"/>
              </p:cNvSpPr>
              <p:nvPr/>
            </p:nvSpPr>
            <p:spPr bwMode="auto">
              <a:xfrm>
                <a:off x="1261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07" name="Oval 383"/>
              <p:cNvSpPr>
                <a:spLocks noChangeArrowheads="1"/>
              </p:cNvSpPr>
              <p:nvPr/>
            </p:nvSpPr>
            <p:spPr bwMode="auto">
              <a:xfrm>
                <a:off x="1272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08" name="Oval 384"/>
              <p:cNvSpPr>
                <a:spLocks noChangeArrowheads="1"/>
              </p:cNvSpPr>
              <p:nvPr/>
            </p:nvSpPr>
            <p:spPr bwMode="auto">
              <a:xfrm>
                <a:off x="1283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09" name="Oval 385"/>
              <p:cNvSpPr>
                <a:spLocks noChangeArrowheads="1"/>
              </p:cNvSpPr>
              <p:nvPr/>
            </p:nvSpPr>
            <p:spPr bwMode="auto">
              <a:xfrm>
                <a:off x="1295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10" name="Oval 386"/>
              <p:cNvSpPr>
                <a:spLocks noChangeArrowheads="1"/>
              </p:cNvSpPr>
              <p:nvPr/>
            </p:nvSpPr>
            <p:spPr bwMode="auto">
              <a:xfrm>
                <a:off x="1306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11" name="Oval 387"/>
              <p:cNvSpPr>
                <a:spLocks noChangeArrowheads="1"/>
              </p:cNvSpPr>
              <p:nvPr/>
            </p:nvSpPr>
            <p:spPr bwMode="auto">
              <a:xfrm>
                <a:off x="1317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12" name="Oval 388"/>
              <p:cNvSpPr>
                <a:spLocks noChangeArrowheads="1"/>
              </p:cNvSpPr>
              <p:nvPr/>
            </p:nvSpPr>
            <p:spPr bwMode="auto">
              <a:xfrm>
                <a:off x="1328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13" name="Oval 389"/>
              <p:cNvSpPr>
                <a:spLocks noChangeArrowheads="1"/>
              </p:cNvSpPr>
              <p:nvPr/>
            </p:nvSpPr>
            <p:spPr bwMode="auto">
              <a:xfrm>
                <a:off x="1340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14" name="Oval 390"/>
              <p:cNvSpPr>
                <a:spLocks noChangeArrowheads="1"/>
              </p:cNvSpPr>
              <p:nvPr/>
            </p:nvSpPr>
            <p:spPr bwMode="auto">
              <a:xfrm>
                <a:off x="1351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15" name="Oval 391"/>
              <p:cNvSpPr>
                <a:spLocks noChangeArrowheads="1"/>
              </p:cNvSpPr>
              <p:nvPr/>
            </p:nvSpPr>
            <p:spPr bwMode="auto">
              <a:xfrm>
                <a:off x="1362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16" name="Oval 392"/>
              <p:cNvSpPr>
                <a:spLocks noChangeArrowheads="1"/>
              </p:cNvSpPr>
              <p:nvPr/>
            </p:nvSpPr>
            <p:spPr bwMode="auto">
              <a:xfrm>
                <a:off x="1373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17" name="Oval 393"/>
              <p:cNvSpPr>
                <a:spLocks noChangeArrowheads="1"/>
              </p:cNvSpPr>
              <p:nvPr/>
            </p:nvSpPr>
            <p:spPr bwMode="auto">
              <a:xfrm>
                <a:off x="1384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18" name="Oval 394"/>
              <p:cNvSpPr>
                <a:spLocks noChangeArrowheads="1"/>
              </p:cNvSpPr>
              <p:nvPr/>
            </p:nvSpPr>
            <p:spPr bwMode="auto">
              <a:xfrm>
                <a:off x="1396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19" name="Oval 395"/>
              <p:cNvSpPr>
                <a:spLocks noChangeArrowheads="1"/>
              </p:cNvSpPr>
              <p:nvPr/>
            </p:nvSpPr>
            <p:spPr bwMode="auto">
              <a:xfrm>
                <a:off x="1407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20" name="Oval 396"/>
              <p:cNvSpPr>
                <a:spLocks noChangeArrowheads="1"/>
              </p:cNvSpPr>
              <p:nvPr/>
            </p:nvSpPr>
            <p:spPr bwMode="auto">
              <a:xfrm>
                <a:off x="1418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21" name="Oval 397"/>
              <p:cNvSpPr>
                <a:spLocks noChangeArrowheads="1"/>
              </p:cNvSpPr>
              <p:nvPr/>
            </p:nvSpPr>
            <p:spPr bwMode="auto">
              <a:xfrm>
                <a:off x="1429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22" name="Oval 398"/>
              <p:cNvSpPr>
                <a:spLocks noChangeArrowheads="1"/>
              </p:cNvSpPr>
              <p:nvPr/>
            </p:nvSpPr>
            <p:spPr bwMode="auto">
              <a:xfrm>
                <a:off x="1441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23" name="Oval 399"/>
              <p:cNvSpPr>
                <a:spLocks noChangeArrowheads="1"/>
              </p:cNvSpPr>
              <p:nvPr/>
            </p:nvSpPr>
            <p:spPr bwMode="auto">
              <a:xfrm>
                <a:off x="1452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24" name="Oval 400"/>
              <p:cNvSpPr>
                <a:spLocks noChangeArrowheads="1"/>
              </p:cNvSpPr>
              <p:nvPr/>
            </p:nvSpPr>
            <p:spPr bwMode="auto">
              <a:xfrm>
                <a:off x="1463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25" name="Oval 401"/>
              <p:cNvSpPr>
                <a:spLocks noChangeArrowheads="1"/>
              </p:cNvSpPr>
              <p:nvPr/>
            </p:nvSpPr>
            <p:spPr bwMode="auto">
              <a:xfrm>
                <a:off x="1474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26" name="Oval 402"/>
              <p:cNvSpPr>
                <a:spLocks noChangeArrowheads="1"/>
              </p:cNvSpPr>
              <p:nvPr/>
            </p:nvSpPr>
            <p:spPr bwMode="auto">
              <a:xfrm>
                <a:off x="1485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27" name="Oval 403"/>
              <p:cNvSpPr>
                <a:spLocks noChangeArrowheads="1"/>
              </p:cNvSpPr>
              <p:nvPr/>
            </p:nvSpPr>
            <p:spPr bwMode="auto">
              <a:xfrm>
                <a:off x="1497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28" name="Oval 404"/>
              <p:cNvSpPr>
                <a:spLocks noChangeArrowheads="1"/>
              </p:cNvSpPr>
              <p:nvPr/>
            </p:nvSpPr>
            <p:spPr bwMode="auto">
              <a:xfrm>
                <a:off x="1508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29" name="Oval 405"/>
              <p:cNvSpPr>
                <a:spLocks noChangeArrowheads="1"/>
              </p:cNvSpPr>
              <p:nvPr/>
            </p:nvSpPr>
            <p:spPr bwMode="auto">
              <a:xfrm>
                <a:off x="1519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30" name="Oval 406"/>
              <p:cNvSpPr>
                <a:spLocks noChangeArrowheads="1"/>
              </p:cNvSpPr>
              <p:nvPr/>
            </p:nvSpPr>
            <p:spPr bwMode="auto">
              <a:xfrm>
                <a:off x="1530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31" name="Oval 407"/>
              <p:cNvSpPr>
                <a:spLocks noChangeArrowheads="1"/>
              </p:cNvSpPr>
              <p:nvPr/>
            </p:nvSpPr>
            <p:spPr bwMode="auto">
              <a:xfrm>
                <a:off x="1542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32" name="Oval 408"/>
              <p:cNvSpPr>
                <a:spLocks noChangeArrowheads="1"/>
              </p:cNvSpPr>
              <p:nvPr/>
            </p:nvSpPr>
            <p:spPr bwMode="auto">
              <a:xfrm>
                <a:off x="1553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33" name="Oval 409"/>
              <p:cNvSpPr>
                <a:spLocks noChangeArrowheads="1"/>
              </p:cNvSpPr>
              <p:nvPr/>
            </p:nvSpPr>
            <p:spPr bwMode="auto">
              <a:xfrm>
                <a:off x="1564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34" name="Oval 410"/>
              <p:cNvSpPr>
                <a:spLocks noChangeArrowheads="1"/>
              </p:cNvSpPr>
              <p:nvPr/>
            </p:nvSpPr>
            <p:spPr bwMode="auto">
              <a:xfrm>
                <a:off x="1575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35" name="Oval 411"/>
              <p:cNvSpPr>
                <a:spLocks noChangeArrowheads="1"/>
              </p:cNvSpPr>
              <p:nvPr/>
            </p:nvSpPr>
            <p:spPr bwMode="auto">
              <a:xfrm>
                <a:off x="1587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36" name="Oval 412"/>
              <p:cNvSpPr>
                <a:spLocks noChangeArrowheads="1"/>
              </p:cNvSpPr>
              <p:nvPr/>
            </p:nvSpPr>
            <p:spPr bwMode="auto">
              <a:xfrm>
                <a:off x="1598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37" name="Oval 413"/>
              <p:cNvSpPr>
                <a:spLocks noChangeArrowheads="1"/>
              </p:cNvSpPr>
              <p:nvPr/>
            </p:nvSpPr>
            <p:spPr bwMode="auto">
              <a:xfrm>
                <a:off x="1609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38" name="Oval 414"/>
              <p:cNvSpPr>
                <a:spLocks noChangeArrowheads="1"/>
              </p:cNvSpPr>
              <p:nvPr/>
            </p:nvSpPr>
            <p:spPr bwMode="auto">
              <a:xfrm>
                <a:off x="1620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39" name="Oval 415"/>
              <p:cNvSpPr>
                <a:spLocks noChangeArrowheads="1"/>
              </p:cNvSpPr>
              <p:nvPr/>
            </p:nvSpPr>
            <p:spPr bwMode="auto">
              <a:xfrm>
                <a:off x="1631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40" name="Oval 416"/>
              <p:cNvSpPr>
                <a:spLocks noChangeArrowheads="1"/>
              </p:cNvSpPr>
              <p:nvPr/>
            </p:nvSpPr>
            <p:spPr bwMode="auto">
              <a:xfrm>
                <a:off x="1643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41" name="Oval 417"/>
              <p:cNvSpPr>
                <a:spLocks noChangeArrowheads="1"/>
              </p:cNvSpPr>
              <p:nvPr/>
            </p:nvSpPr>
            <p:spPr bwMode="auto">
              <a:xfrm>
                <a:off x="1654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42" name="Oval 418"/>
              <p:cNvSpPr>
                <a:spLocks noChangeArrowheads="1"/>
              </p:cNvSpPr>
              <p:nvPr/>
            </p:nvSpPr>
            <p:spPr bwMode="auto">
              <a:xfrm>
                <a:off x="1665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43" name="Oval 419"/>
              <p:cNvSpPr>
                <a:spLocks noChangeArrowheads="1"/>
              </p:cNvSpPr>
              <p:nvPr/>
            </p:nvSpPr>
            <p:spPr bwMode="auto">
              <a:xfrm>
                <a:off x="1676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44" name="Oval 420"/>
              <p:cNvSpPr>
                <a:spLocks noChangeArrowheads="1"/>
              </p:cNvSpPr>
              <p:nvPr/>
            </p:nvSpPr>
            <p:spPr bwMode="auto">
              <a:xfrm>
                <a:off x="1688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45" name="Oval 421"/>
              <p:cNvSpPr>
                <a:spLocks noChangeArrowheads="1"/>
              </p:cNvSpPr>
              <p:nvPr/>
            </p:nvSpPr>
            <p:spPr bwMode="auto">
              <a:xfrm>
                <a:off x="1699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46" name="Oval 422"/>
              <p:cNvSpPr>
                <a:spLocks noChangeArrowheads="1"/>
              </p:cNvSpPr>
              <p:nvPr/>
            </p:nvSpPr>
            <p:spPr bwMode="auto">
              <a:xfrm>
                <a:off x="1710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47" name="Oval 423"/>
              <p:cNvSpPr>
                <a:spLocks noChangeArrowheads="1"/>
              </p:cNvSpPr>
              <p:nvPr/>
            </p:nvSpPr>
            <p:spPr bwMode="auto">
              <a:xfrm>
                <a:off x="1721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48" name="Oval 424"/>
              <p:cNvSpPr>
                <a:spLocks noChangeArrowheads="1"/>
              </p:cNvSpPr>
              <p:nvPr/>
            </p:nvSpPr>
            <p:spPr bwMode="auto">
              <a:xfrm>
                <a:off x="1732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49" name="Oval 425"/>
              <p:cNvSpPr>
                <a:spLocks noChangeArrowheads="1"/>
              </p:cNvSpPr>
              <p:nvPr/>
            </p:nvSpPr>
            <p:spPr bwMode="auto">
              <a:xfrm>
                <a:off x="1744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50" name="Oval 426"/>
              <p:cNvSpPr>
                <a:spLocks noChangeArrowheads="1"/>
              </p:cNvSpPr>
              <p:nvPr/>
            </p:nvSpPr>
            <p:spPr bwMode="auto">
              <a:xfrm>
                <a:off x="1755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51" name="Oval 427"/>
              <p:cNvSpPr>
                <a:spLocks noChangeArrowheads="1"/>
              </p:cNvSpPr>
              <p:nvPr/>
            </p:nvSpPr>
            <p:spPr bwMode="auto">
              <a:xfrm>
                <a:off x="1766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52" name="Oval 428"/>
              <p:cNvSpPr>
                <a:spLocks noChangeArrowheads="1"/>
              </p:cNvSpPr>
              <p:nvPr/>
            </p:nvSpPr>
            <p:spPr bwMode="auto">
              <a:xfrm>
                <a:off x="1777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53" name="Oval 429"/>
              <p:cNvSpPr>
                <a:spLocks noChangeArrowheads="1"/>
              </p:cNvSpPr>
              <p:nvPr/>
            </p:nvSpPr>
            <p:spPr bwMode="auto">
              <a:xfrm>
                <a:off x="1789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54" name="Oval 430"/>
              <p:cNvSpPr>
                <a:spLocks noChangeArrowheads="1"/>
              </p:cNvSpPr>
              <p:nvPr/>
            </p:nvSpPr>
            <p:spPr bwMode="auto">
              <a:xfrm>
                <a:off x="1800" y="3349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55" name="Oval 431"/>
              <p:cNvSpPr>
                <a:spLocks noChangeArrowheads="1"/>
              </p:cNvSpPr>
              <p:nvPr/>
            </p:nvSpPr>
            <p:spPr bwMode="auto">
              <a:xfrm>
                <a:off x="1800" y="3338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56" name="Oval 432"/>
              <p:cNvSpPr>
                <a:spLocks noChangeArrowheads="1"/>
              </p:cNvSpPr>
              <p:nvPr/>
            </p:nvSpPr>
            <p:spPr bwMode="auto">
              <a:xfrm>
                <a:off x="1811" y="3327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57" name="Oval 433"/>
              <p:cNvSpPr>
                <a:spLocks noChangeArrowheads="1"/>
              </p:cNvSpPr>
              <p:nvPr/>
            </p:nvSpPr>
            <p:spPr bwMode="auto">
              <a:xfrm>
                <a:off x="1811" y="3304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58" name="Oval 434"/>
              <p:cNvSpPr>
                <a:spLocks noChangeArrowheads="1"/>
              </p:cNvSpPr>
              <p:nvPr/>
            </p:nvSpPr>
            <p:spPr bwMode="auto">
              <a:xfrm>
                <a:off x="1822" y="3271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59" name="Oval 435"/>
              <p:cNvSpPr>
                <a:spLocks noChangeArrowheads="1"/>
              </p:cNvSpPr>
              <p:nvPr/>
            </p:nvSpPr>
            <p:spPr bwMode="auto">
              <a:xfrm>
                <a:off x="1822" y="3226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60" name="Oval 436"/>
              <p:cNvSpPr>
                <a:spLocks noChangeArrowheads="1"/>
              </p:cNvSpPr>
              <p:nvPr/>
            </p:nvSpPr>
            <p:spPr bwMode="auto">
              <a:xfrm>
                <a:off x="1834" y="3181"/>
                <a:ext cx="33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61" name="Oval 437"/>
              <p:cNvSpPr>
                <a:spLocks noChangeArrowheads="1"/>
              </p:cNvSpPr>
              <p:nvPr/>
            </p:nvSpPr>
            <p:spPr bwMode="auto">
              <a:xfrm>
                <a:off x="1845" y="3125"/>
                <a:ext cx="33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62" name="Oval 438"/>
              <p:cNvSpPr>
                <a:spLocks noChangeArrowheads="1"/>
              </p:cNvSpPr>
              <p:nvPr/>
            </p:nvSpPr>
            <p:spPr bwMode="auto">
              <a:xfrm>
                <a:off x="1845" y="3057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63" name="Oval 439"/>
              <p:cNvSpPr>
                <a:spLocks noChangeArrowheads="1"/>
              </p:cNvSpPr>
              <p:nvPr/>
            </p:nvSpPr>
            <p:spPr bwMode="auto">
              <a:xfrm>
                <a:off x="1856" y="2979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64" name="Oval 440"/>
              <p:cNvSpPr>
                <a:spLocks noChangeArrowheads="1"/>
              </p:cNvSpPr>
              <p:nvPr/>
            </p:nvSpPr>
            <p:spPr bwMode="auto">
              <a:xfrm>
                <a:off x="1856" y="290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65" name="Oval 441"/>
              <p:cNvSpPr>
                <a:spLocks noChangeArrowheads="1"/>
              </p:cNvSpPr>
              <p:nvPr/>
            </p:nvSpPr>
            <p:spPr bwMode="auto">
              <a:xfrm>
                <a:off x="1867" y="2821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66" name="Oval 442"/>
              <p:cNvSpPr>
                <a:spLocks noChangeArrowheads="1"/>
              </p:cNvSpPr>
              <p:nvPr/>
            </p:nvSpPr>
            <p:spPr bwMode="auto">
              <a:xfrm>
                <a:off x="1867" y="2732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67" name="Oval 443"/>
              <p:cNvSpPr>
                <a:spLocks noChangeArrowheads="1"/>
              </p:cNvSpPr>
              <p:nvPr/>
            </p:nvSpPr>
            <p:spPr bwMode="auto">
              <a:xfrm>
                <a:off x="1878" y="2653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68" name="Oval 444"/>
              <p:cNvSpPr>
                <a:spLocks noChangeArrowheads="1"/>
              </p:cNvSpPr>
              <p:nvPr/>
            </p:nvSpPr>
            <p:spPr bwMode="auto">
              <a:xfrm>
                <a:off x="1878" y="2563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69" name="Oval 445"/>
              <p:cNvSpPr>
                <a:spLocks noChangeArrowheads="1"/>
              </p:cNvSpPr>
              <p:nvPr/>
            </p:nvSpPr>
            <p:spPr bwMode="auto">
              <a:xfrm>
                <a:off x="1890" y="2485"/>
                <a:ext cx="33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70" name="Oval 446"/>
              <p:cNvSpPr>
                <a:spLocks noChangeArrowheads="1"/>
              </p:cNvSpPr>
              <p:nvPr/>
            </p:nvSpPr>
            <p:spPr bwMode="auto">
              <a:xfrm>
                <a:off x="1890" y="2395"/>
                <a:ext cx="33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71" name="Oval 447"/>
              <p:cNvSpPr>
                <a:spLocks noChangeArrowheads="1"/>
              </p:cNvSpPr>
              <p:nvPr/>
            </p:nvSpPr>
            <p:spPr bwMode="auto">
              <a:xfrm>
                <a:off x="1901" y="2316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72" name="Oval 448"/>
              <p:cNvSpPr>
                <a:spLocks noChangeArrowheads="1"/>
              </p:cNvSpPr>
              <p:nvPr/>
            </p:nvSpPr>
            <p:spPr bwMode="auto">
              <a:xfrm>
                <a:off x="1901" y="2249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73" name="Oval 449"/>
              <p:cNvSpPr>
                <a:spLocks noChangeArrowheads="1"/>
              </p:cNvSpPr>
              <p:nvPr/>
            </p:nvSpPr>
            <p:spPr bwMode="auto">
              <a:xfrm>
                <a:off x="1912" y="2181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74" name="Oval 450"/>
              <p:cNvSpPr>
                <a:spLocks noChangeArrowheads="1"/>
              </p:cNvSpPr>
              <p:nvPr/>
            </p:nvSpPr>
            <p:spPr bwMode="auto">
              <a:xfrm>
                <a:off x="1912" y="2137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75" name="Oval 451"/>
              <p:cNvSpPr>
                <a:spLocks noChangeArrowheads="1"/>
              </p:cNvSpPr>
              <p:nvPr/>
            </p:nvSpPr>
            <p:spPr bwMode="auto">
              <a:xfrm>
                <a:off x="1923" y="2092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76" name="Oval 452"/>
              <p:cNvSpPr>
                <a:spLocks noChangeArrowheads="1"/>
              </p:cNvSpPr>
              <p:nvPr/>
            </p:nvSpPr>
            <p:spPr bwMode="auto">
              <a:xfrm>
                <a:off x="1923" y="2058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77" name="Oval 453"/>
              <p:cNvSpPr>
                <a:spLocks noChangeArrowheads="1"/>
              </p:cNvSpPr>
              <p:nvPr/>
            </p:nvSpPr>
            <p:spPr bwMode="auto">
              <a:xfrm>
                <a:off x="1935" y="2047"/>
                <a:ext cx="33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78" name="Oval 454"/>
              <p:cNvSpPr>
                <a:spLocks noChangeArrowheads="1"/>
              </p:cNvSpPr>
              <p:nvPr/>
            </p:nvSpPr>
            <p:spPr bwMode="auto">
              <a:xfrm>
                <a:off x="1935" y="2036"/>
                <a:ext cx="33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79" name="Oval 455"/>
              <p:cNvSpPr>
                <a:spLocks noChangeArrowheads="1"/>
              </p:cNvSpPr>
              <p:nvPr/>
            </p:nvSpPr>
            <p:spPr bwMode="auto">
              <a:xfrm>
                <a:off x="1946" y="2036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80" name="Oval 456"/>
              <p:cNvSpPr>
                <a:spLocks noChangeArrowheads="1"/>
              </p:cNvSpPr>
              <p:nvPr/>
            </p:nvSpPr>
            <p:spPr bwMode="auto">
              <a:xfrm>
                <a:off x="1946" y="2058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81" name="Oval 457"/>
              <p:cNvSpPr>
                <a:spLocks noChangeArrowheads="1"/>
              </p:cNvSpPr>
              <p:nvPr/>
            </p:nvSpPr>
            <p:spPr bwMode="auto">
              <a:xfrm>
                <a:off x="1957" y="2092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82" name="Oval 458"/>
              <p:cNvSpPr>
                <a:spLocks noChangeArrowheads="1"/>
              </p:cNvSpPr>
              <p:nvPr/>
            </p:nvSpPr>
            <p:spPr bwMode="auto">
              <a:xfrm>
                <a:off x="1957" y="2125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83" name="Oval 459"/>
              <p:cNvSpPr>
                <a:spLocks noChangeArrowheads="1"/>
              </p:cNvSpPr>
              <p:nvPr/>
            </p:nvSpPr>
            <p:spPr bwMode="auto">
              <a:xfrm>
                <a:off x="1968" y="2181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84" name="Oval 460"/>
              <p:cNvSpPr>
                <a:spLocks noChangeArrowheads="1"/>
              </p:cNvSpPr>
              <p:nvPr/>
            </p:nvSpPr>
            <p:spPr bwMode="auto">
              <a:xfrm>
                <a:off x="1980" y="2238"/>
                <a:ext cx="33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85" name="Oval 461"/>
              <p:cNvSpPr>
                <a:spLocks noChangeArrowheads="1"/>
              </p:cNvSpPr>
              <p:nvPr/>
            </p:nvSpPr>
            <p:spPr bwMode="auto">
              <a:xfrm>
                <a:off x="1980" y="2305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86" name="Oval 462"/>
              <p:cNvSpPr>
                <a:spLocks noChangeArrowheads="1"/>
              </p:cNvSpPr>
              <p:nvPr/>
            </p:nvSpPr>
            <p:spPr bwMode="auto">
              <a:xfrm>
                <a:off x="1991" y="2372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87" name="Oval 463"/>
              <p:cNvSpPr>
                <a:spLocks noChangeArrowheads="1"/>
              </p:cNvSpPr>
              <p:nvPr/>
            </p:nvSpPr>
            <p:spPr bwMode="auto">
              <a:xfrm>
                <a:off x="1991" y="2451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88" name="Oval 464"/>
              <p:cNvSpPr>
                <a:spLocks noChangeArrowheads="1"/>
              </p:cNvSpPr>
              <p:nvPr/>
            </p:nvSpPr>
            <p:spPr bwMode="auto">
              <a:xfrm>
                <a:off x="2002" y="2518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89" name="Oval 465"/>
              <p:cNvSpPr>
                <a:spLocks noChangeArrowheads="1"/>
              </p:cNvSpPr>
              <p:nvPr/>
            </p:nvSpPr>
            <p:spPr bwMode="auto">
              <a:xfrm>
                <a:off x="2002" y="2586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90" name="Oval 466"/>
              <p:cNvSpPr>
                <a:spLocks noChangeArrowheads="1"/>
              </p:cNvSpPr>
              <p:nvPr/>
            </p:nvSpPr>
            <p:spPr bwMode="auto">
              <a:xfrm>
                <a:off x="2013" y="2653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91" name="Oval 467"/>
              <p:cNvSpPr>
                <a:spLocks noChangeArrowheads="1"/>
              </p:cNvSpPr>
              <p:nvPr/>
            </p:nvSpPr>
            <p:spPr bwMode="auto">
              <a:xfrm>
                <a:off x="2013" y="272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92" name="Oval 468"/>
              <p:cNvSpPr>
                <a:spLocks noChangeArrowheads="1"/>
              </p:cNvSpPr>
              <p:nvPr/>
            </p:nvSpPr>
            <p:spPr bwMode="auto">
              <a:xfrm>
                <a:off x="2024" y="2777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93" name="Oval 469"/>
              <p:cNvSpPr>
                <a:spLocks noChangeArrowheads="1"/>
              </p:cNvSpPr>
              <p:nvPr/>
            </p:nvSpPr>
            <p:spPr bwMode="auto">
              <a:xfrm>
                <a:off x="2024" y="2844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7295" name="Group 671"/>
            <p:cNvGrpSpPr>
              <a:grpSpLocks/>
            </p:cNvGrpSpPr>
            <p:nvPr/>
          </p:nvGrpSpPr>
          <p:grpSpPr bwMode="auto">
            <a:xfrm>
              <a:off x="1721" y="2379"/>
              <a:ext cx="1102" cy="1333"/>
              <a:chOff x="2036" y="1362"/>
              <a:chExt cx="1684" cy="2032"/>
            </a:xfrm>
          </p:grpSpPr>
          <p:sp>
            <p:nvSpPr>
              <p:cNvPr id="27095" name="Oval 471"/>
              <p:cNvSpPr>
                <a:spLocks noChangeArrowheads="1"/>
              </p:cNvSpPr>
              <p:nvPr/>
            </p:nvSpPr>
            <p:spPr bwMode="auto">
              <a:xfrm>
                <a:off x="2036" y="2889"/>
                <a:ext cx="33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96" name="Oval 472"/>
              <p:cNvSpPr>
                <a:spLocks noChangeArrowheads="1"/>
              </p:cNvSpPr>
              <p:nvPr/>
            </p:nvSpPr>
            <p:spPr bwMode="auto">
              <a:xfrm>
                <a:off x="2036" y="2934"/>
                <a:ext cx="33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97" name="Oval 473"/>
              <p:cNvSpPr>
                <a:spLocks noChangeArrowheads="1"/>
              </p:cNvSpPr>
              <p:nvPr/>
            </p:nvSpPr>
            <p:spPr bwMode="auto">
              <a:xfrm>
                <a:off x="2047" y="2967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98" name="Oval 474"/>
              <p:cNvSpPr>
                <a:spLocks noChangeArrowheads="1"/>
              </p:cNvSpPr>
              <p:nvPr/>
            </p:nvSpPr>
            <p:spPr bwMode="auto">
              <a:xfrm>
                <a:off x="2047" y="3012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99" name="Oval 475"/>
              <p:cNvSpPr>
                <a:spLocks noChangeArrowheads="1"/>
              </p:cNvSpPr>
              <p:nvPr/>
            </p:nvSpPr>
            <p:spPr bwMode="auto">
              <a:xfrm>
                <a:off x="2058" y="3035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00" name="Oval 476"/>
              <p:cNvSpPr>
                <a:spLocks noChangeArrowheads="1"/>
              </p:cNvSpPr>
              <p:nvPr/>
            </p:nvSpPr>
            <p:spPr bwMode="auto">
              <a:xfrm>
                <a:off x="2058" y="3057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01" name="Oval 477"/>
              <p:cNvSpPr>
                <a:spLocks noChangeArrowheads="1"/>
              </p:cNvSpPr>
              <p:nvPr/>
            </p:nvSpPr>
            <p:spPr bwMode="auto">
              <a:xfrm>
                <a:off x="2069" y="3080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02" name="Oval 478"/>
              <p:cNvSpPr>
                <a:spLocks noChangeArrowheads="1"/>
              </p:cNvSpPr>
              <p:nvPr/>
            </p:nvSpPr>
            <p:spPr bwMode="auto">
              <a:xfrm>
                <a:off x="2069" y="3102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03" name="Oval 479"/>
              <p:cNvSpPr>
                <a:spLocks noChangeArrowheads="1"/>
              </p:cNvSpPr>
              <p:nvPr/>
            </p:nvSpPr>
            <p:spPr bwMode="auto">
              <a:xfrm>
                <a:off x="2081" y="3113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04" name="Oval 480"/>
              <p:cNvSpPr>
                <a:spLocks noChangeArrowheads="1"/>
              </p:cNvSpPr>
              <p:nvPr/>
            </p:nvSpPr>
            <p:spPr bwMode="auto">
              <a:xfrm>
                <a:off x="2092" y="3125"/>
                <a:ext cx="33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05" name="Oval 481"/>
              <p:cNvSpPr>
                <a:spLocks noChangeArrowheads="1"/>
              </p:cNvSpPr>
              <p:nvPr/>
            </p:nvSpPr>
            <p:spPr bwMode="auto">
              <a:xfrm>
                <a:off x="2103" y="3136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06" name="Oval 482"/>
              <p:cNvSpPr>
                <a:spLocks noChangeArrowheads="1"/>
              </p:cNvSpPr>
              <p:nvPr/>
            </p:nvSpPr>
            <p:spPr bwMode="auto">
              <a:xfrm>
                <a:off x="2114" y="3136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07" name="Oval 483"/>
              <p:cNvSpPr>
                <a:spLocks noChangeArrowheads="1"/>
              </p:cNvSpPr>
              <p:nvPr/>
            </p:nvSpPr>
            <p:spPr bwMode="auto">
              <a:xfrm>
                <a:off x="2125" y="3136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08" name="Oval 484"/>
              <p:cNvSpPr>
                <a:spLocks noChangeArrowheads="1"/>
              </p:cNvSpPr>
              <p:nvPr/>
            </p:nvSpPr>
            <p:spPr bwMode="auto">
              <a:xfrm>
                <a:off x="2137" y="3125"/>
                <a:ext cx="33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09" name="Oval 485"/>
              <p:cNvSpPr>
                <a:spLocks noChangeArrowheads="1"/>
              </p:cNvSpPr>
              <p:nvPr/>
            </p:nvSpPr>
            <p:spPr bwMode="auto">
              <a:xfrm>
                <a:off x="2148" y="3125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10" name="Oval 486"/>
              <p:cNvSpPr>
                <a:spLocks noChangeArrowheads="1"/>
              </p:cNvSpPr>
              <p:nvPr/>
            </p:nvSpPr>
            <p:spPr bwMode="auto">
              <a:xfrm>
                <a:off x="2148" y="3113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11" name="Oval 487"/>
              <p:cNvSpPr>
                <a:spLocks noChangeArrowheads="1"/>
              </p:cNvSpPr>
              <p:nvPr/>
            </p:nvSpPr>
            <p:spPr bwMode="auto">
              <a:xfrm>
                <a:off x="2159" y="3113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12" name="Oval 488"/>
              <p:cNvSpPr>
                <a:spLocks noChangeArrowheads="1"/>
              </p:cNvSpPr>
              <p:nvPr/>
            </p:nvSpPr>
            <p:spPr bwMode="auto">
              <a:xfrm>
                <a:off x="2159" y="3102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13" name="Oval 489"/>
              <p:cNvSpPr>
                <a:spLocks noChangeArrowheads="1"/>
              </p:cNvSpPr>
              <p:nvPr/>
            </p:nvSpPr>
            <p:spPr bwMode="auto">
              <a:xfrm>
                <a:off x="2170" y="3102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14" name="Oval 490"/>
              <p:cNvSpPr>
                <a:spLocks noChangeArrowheads="1"/>
              </p:cNvSpPr>
              <p:nvPr/>
            </p:nvSpPr>
            <p:spPr bwMode="auto">
              <a:xfrm>
                <a:off x="2182" y="3091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15" name="Oval 491"/>
              <p:cNvSpPr>
                <a:spLocks noChangeArrowheads="1"/>
              </p:cNvSpPr>
              <p:nvPr/>
            </p:nvSpPr>
            <p:spPr bwMode="auto">
              <a:xfrm>
                <a:off x="2193" y="3080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16" name="Oval 492"/>
              <p:cNvSpPr>
                <a:spLocks noChangeArrowheads="1"/>
              </p:cNvSpPr>
              <p:nvPr/>
            </p:nvSpPr>
            <p:spPr bwMode="auto">
              <a:xfrm>
                <a:off x="2204" y="3080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17" name="Oval 493"/>
              <p:cNvSpPr>
                <a:spLocks noChangeArrowheads="1"/>
              </p:cNvSpPr>
              <p:nvPr/>
            </p:nvSpPr>
            <p:spPr bwMode="auto">
              <a:xfrm>
                <a:off x="2215" y="3068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18" name="Oval 494"/>
              <p:cNvSpPr>
                <a:spLocks noChangeArrowheads="1"/>
              </p:cNvSpPr>
              <p:nvPr/>
            </p:nvSpPr>
            <p:spPr bwMode="auto">
              <a:xfrm>
                <a:off x="2227" y="3068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19" name="Oval 495"/>
              <p:cNvSpPr>
                <a:spLocks noChangeArrowheads="1"/>
              </p:cNvSpPr>
              <p:nvPr/>
            </p:nvSpPr>
            <p:spPr bwMode="auto">
              <a:xfrm>
                <a:off x="2238" y="3057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20" name="Oval 496"/>
              <p:cNvSpPr>
                <a:spLocks noChangeArrowheads="1"/>
              </p:cNvSpPr>
              <p:nvPr/>
            </p:nvSpPr>
            <p:spPr bwMode="auto">
              <a:xfrm>
                <a:off x="2249" y="3057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21" name="Oval 497"/>
              <p:cNvSpPr>
                <a:spLocks noChangeArrowheads="1"/>
              </p:cNvSpPr>
              <p:nvPr/>
            </p:nvSpPr>
            <p:spPr bwMode="auto">
              <a:xfrm>
                <a:off x="2260" y="3046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22" name="Oval 498"/>
              <p:cNvSpPr>
                <a:spLocks noChangeArrowheads="1"/>
              </p:cNvSpPr>
              <p:nvPr/>
            </p:nvSpPr>
            <p:spPr bwMode="auto">
              <a:xfrm>
                <a:off x="2271" y="3046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23" name="Oval 499"/>
              <p:cNvSpPr>
                <a:spLocks noChangeArrowheads="1"/>
              </p:cNvSpPr>
              <p:nvPr/>
            </p:nvSpPr>
            <p:spPr bwMode="auto">
              <a:xfrm>
                <a:off x="2283" y="3046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24" name="Oval 500"/>
              <p:cNvSpPr>
                <a:spLocks noChangeArrowheads="1"/>
              </p:cNvSpPr>
              <p:nvPr/>
            </p:nvSpPr>
            <p:spPr bwMode="auto">
              <a:xfrm>
                <a:off x="2294" y="3046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25" name="Oval 501"/>
              <p:cNvSpPr>
                <a:spLocks noChangeArrowheads="1"/>
              </p:cNvSpPr>
              <p:nvPr/>
            </p:nvSpPr>
            <p:spPr bwMode="auto">
              <a:xfrm>
                <a:off x="2305" y="3035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26" name="Oval 502"/>
              <p:cNvSpPr>
                <a:spLocks noChangeArrowheads="1"/>
              </p:cNvSpPr>
              <p:nvPr/>
            </p:nvSpPr>
            <p:spPr bwMode="auto">
              <a:xfrm>
                <a:off x="2305" y="3046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27" name="Oval 503"/>
              <p:cNvSpPr>
                <a:spLocks noChangeArrowheads="1"/>
              </p:cNvSpPr>
              <p:nvPr/>
            </p:nvSpPr>
            <p:spPr bwMode="auto">
              <a:xfrm>
                <a:off x="2316" y="3035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28" name="Oval 504"/>
              <p:cNvSpPr>
                <a:spLocks noChangeArrowheads="1"/>
              </p:cNvSpPr>
              <p:nvPr/>
            </p:nvSpPr>
            <p:spPr bwMode="auto">
              <a:xfrm>
                <a:off x="2328" y="3035"/>
                <a:ext cx="33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29" name="Oval 505"/>
              <p:cNvSpPr>
                <a:spLocks noChangeArrowheads="1"/>
              </p:cNvSpPr>
              <p:nvPr/>
            </p:nvSpPr>
            <p:spPr bwMode="auto">
              <a:xfrm>
                <a:off x="2339" y="3046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30" name="Oval 506"/>
              <p:cNvSpPr>
                <a:spLocks noChangeArrowheads="1"/>
              </p:cNvSpPr>
              <p:nvPr/>
            </p:nvSpPr>
            <p:spPr bwMode="auto">
              <a:xfrm>
                <a:off x="2350" y="3046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31" name="Oval 507"/>
              <p:cNvSpPr>
                <a:spLocks noChangeArrowheads="1"/>
              </p:cNvSpPr>
              <p:nvPr/>
            </p:nvSpPr>
            <p:spPr bwMode="auto">
              <a:xfrm>
                <a:off x="2361" y="3046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32" name="Oval 508"/>
              <p:cNvSpPr>
                <a:spLocks noChangeArrowheads="1"/>
              </p:cNvSpPr>
              <p:nvPr/>
            </p:nvSpPr>
            <p:spPr bwMode="auto">
              <a:xfrm>
                <a:off x="2372" y="3046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33" name="Oval 509"/>
              <p:cNvSpPr>
                <a:spLocks noChangeArrowheads="1"/>
              </p:cNvSpPr>
              <p:nvPr/>
            </p:nvSpPr>
            <p:spPr bwMode="auto">
              <a:xfrm>
                <a:off x="2372" y="3057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34" name="Oval 510"/>
              <p:cNvSpPr>
                <a:spLocks noChangeArrowheads="1"/>
              </p:cNvSpPr>
              <p:nvPr/>
            </p:nvSpPr>
            <p:spPr bwMode="auto">
              <a:xfrm>
                <a:off x="2384" y="3057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35" name="Oval 511"/>
              <p:cNvSpPr>
                <a:spLocks noChangeArrowheads="1"/>
              </p:cNvSpPr>
              <p:nvPr/>
            </p:nvSpPr>
            <p:spPr bwMode="auto">
              <a:xfrm>
                <a:off x="2395" y="3057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36" name="Oval 512"/>
              <p:cNvSpPr>
                <a:spLocks noChangeArrowheads="1"/>
              </p:cNvSpPr>
              <p:nvPr/>
            </p:nvSpPr>
            <p:spPr bwMode="auto">
              <a:xfrm>
                <a:off x="2395" y="3068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37" name="Oval 513"/>
              <p:cNvSpPr>
                <a:spLocks noChangeArrowheads="1"/>
              </p:cNvSpPr>
              <p:nvPr/>
            </p:nvSpPr>
            <p:spPr bwMode="auto">
              <a:xfrm>
                <a:off x="2406" y="3068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38" name="Oval 514"/>
              <p:cNvSpPr>
                <a:spLocks noChangeArrowheads="1"/>
              </p:cNvSpPr>
              <p:nvPr/>
            </p:nvSpPr>
            <p:spPr bwMode="auto">
              <a:xfrm>
                <a:off x="2417" y="3068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39" name="Oval 515"/>
              <p:cNvSpPr>
                <a:spLocks noChangeArrowheads="1"/>
              </p:cNvSpPr>
              <p:nvPr/>
            </p:nvSpPr>
            <p:spPr bwMode="auto">
              <a:xfrm>
                <a:off x="2417" y="3080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40" name="Oval 516"/>
              <p:cNvSpPr>
                <a:spLocks noChangeArrowheads="1"/>
              </p:cNvSpPr>
              <p:nvPr/>
            </p:nvSpPr>
            <p:spPr bwMode="auto">
              <a:xfrm>
                <a:off x="2429" y="3080"/>
                <a:ext cx="33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41" name="Oval 517"/>
              <p:cNvSpPr>
                <a:spLocks noChangeArrowheads="1"/>
              </p:cNvSpPr>
              <p:nvPr/>
            </p:nvSpPr>
            <p:spPr bwMode="auto">
              <a:xfrm>
                <a:off x="2440" y="3091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42" name="Oval 518"/>
              <p:cNvSpPr>
                <a:spLocks noChangeArrowheads="1"/>
              </p:cNvSpPr>
              <p:nvPr/>
            </p:nvSpPr>
            <p:spPr bwMode="auto">
              <a:xfrm>
                <a:off x="2451" y="3102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43" name="Oval 519"/>
              <p:cNvSpPr>
                <a:spLocks noChangeArrowheads="1"/>
              </p:cNvSpPr>
              <p:nvPr/>
            </p:nvSpPr>
            <p:spPr bwMode="auto">
              <a:xfrm>
                <a:off x="2462" y="3102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44" name="Oval 520"/>
              <p:cNvSpPr>
                <a:spLocks noChangeArrowheads="1"/>
              </p:cNvSpPr>
              <p:nvPr/>
            </p:nvSpPr>
            <p:spPr bwMode="auto">
              <a:xfrm>
                <a:off x="2462" y="3113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45" name="Oval 521"/>
              <p:cNvSpPr>
                <a:spLocks noChangeArrowheads="1"/>
              </p:cNvSpPr>
              <p:nvPr/>
            </p:nvSpPr>
            <p:spPr bwMode="auto">
              <a:xfrm>
                <a:off x="2474" y="3113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46" name="Oval 522"/>
              <p:cNvSpPr>
                <a:spLocks noChangeArrowheads="1"/>
              </p:cNvSpPr>
              <p:nvPr/>
            </p:nvSpPr>
            <p:spPr bwMode="auto">
              <a:xfrm>
                <a:off x="2474" y="3125"/>
                <a:ext cx="33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47" name="Oval 523"/>
              <p:cNvSpPr>
                <a:spLocks noChangeArrowheads="1"/>
              </p:cNvSpPr>
              <p:nvPr/>
            </p:nvSpPr>
            <p:spPr bwMode="auto">
              <a:xfrm>
                <a:off x="2485" y="3125"/>
                <a:ext cx="33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48" name="Oval 524"/>
              <p:cNvSpPr>
                <a:spLocks noChangeArrowheads="1"/>
              </p:cNvSpPr>
              <p:nvPr/>
            </p:nvSpPr>
            <p:spPr bwMode="auto">
              <a:xfrm>
                <a:off x="2496" y="3136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49" name="Oval 525"/>
              <p:cNvSpPr>
                <a:spLocks noChangeArrowheads="1"/>
              </p:cNvSpPr>
              <p:nvPr/>
            </p:nvSpPr>
            <p:spPr bwMode="auto">
              <a:xfrm>
                <a:off x="2507" y="3147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50" name="Oval 526"/>
              <p:cNvSpPr>
                <a:spLocks noChangeArrowheads="1"/>
              </p:cNvSpPr>
              <p:nvPr/>
            </p:nvSpPr>
            <p:spPr bwMode="auto">
              <a:xfrm>
                <a:off x="2518" y="3158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51" name="Oval 527"/>
              <p:cNvSpPr>
                <a:spLocks noChangeArrowheads="1"/>
              </p:cNvSpPr>
              <p:nvPr/>
            </p:nvSpPr>
            <p:spPr bwMode="auto">
              <a:xfrm>
                <a:off x="2530" y="3169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52" name="Oval 528"/>
              <p:cNvSpPr>
                <a:spLocks noChangeArrowheads="1"/>
              </p:cNvSpPr>
              <p:nvPr/>
            </p:nvSpPr>
            <p:spPr bwMode="auto">
              <a:xfrm>
                <a:off x="2541" y="3181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53" name="Oval 529"/>
              <p:cNvSpPr>
                <a:spLocks noChangeArrowheads="1"/>
              </p:cNvSpPr>
              <p:nvPr/>
            </p:nvSpPr>
            <p:spPr bwMode="auto">
              <a:xfrm>
                <a:off x="2552" y="3192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54" name="Oval 530"/>
              <p:cNvSpPr>
                <a:spLocks noChangeArrowheads="1"/>
              </p:cNvSpPr>
              <p:nvPr/>
            </p:nvSpPr>
            <p:spPr bwMode="auto">
              <a:xfrm>
                <a:off x="2563" y="3203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55" name="Oval 531"/>
              <p:cNvSpPr>
                <a:spLocks noChangeArrowheads="1"/>
              </p:cNvSpPr>
              <p:nvPr/>
            </p:nvSpPr>
            <p:spPr bwMode="auto">
              <a:xfrm>
                <a:off x="2575" y="3214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56" name="Oval 532"/>
              <p:cNvSpPr>
                <a:spLocks noChangeArrowheads="1"/>
              </p:cNvSpPr>
              <p:nvPr/>
            </p:nvSpPr>
            <p:spPr bwMode="auto">
              <a:xfrm>
                <a:off x="2586" y="3226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57" name="Oval 533"/>
              <p:cNvSpPr>
                <a:spLocks noChangeArrowheads="1"/>
              </p:cNvSpPr>
              <p:nvPr/>
            </p:nvSpPr>
            <p:spPr bwMode="auto">
              <a:xfrm>
                <a:off x="2597" y="3237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58" name="Oval 534"/>
              <p:cNvSpPr>
                <a:spLocks noChangeArrowheads="1"/>
              </p:cNvSpPr>
              <p:nvPr/>
            </p:nvSpPr>
            <p:spPr bwMode="auto">
              <a:xfrm>
                <a:off x="2608" y="3248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59" name="Oval 535"/>
              <p:cNvSpPr>
                <a:spLocks noChangeArrowheads="1"/>
              </p:cNvSpPr>
              <p:nvPr/>
            </p:nvSpPr>
            <p:spPr bwMode="auto">
              <a:xfrm>
                <a:off x="2620" y="3259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0" name="Oval 536"/>
              <p:cNvSpPr>
                <a:spLocks noChangeArrowheads="1"/>
              </p:cNvSpPr>
              <p:nvPr/>
            </p:nvSpPr>
            <p:spPr bwMode="auto">
              <a:xfrm>
                <a:off x="2620" y="3271"/>
                <a:ext cx="33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1" name="Oval 537"/>
              <p:cNvSpPr>
                <a:spLocks noChangeArrowheads="1"/>
              </p:cNvSpPr>
              <p:nvPr/>
            </p:nvSpPr>
            <p:spPr bwMode="auto">
              <a:xfrm>
                <a:off x="2631" y="3271"/>
                <a:ext cx="33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2" name="Oval 538"/>
              <p:cNvSpPr>
                <a:spLocks noChangeArrowheads="1"/>
              </p:cNvSpPr>
              <p:nvPr/>
            </p:nvSpPr>
            <p:spPr bwMode="auto">
              <a:xfrm>
                <a:off x="2631" y="3282"/>
                <a:ext cx="33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3" name="Oval 539"/>
              <p:cNvSpPr>
                <a:spLocks noChangeArrowheads="1"/>
              </p:cNvSpPr>
              <p:nvPr/>
            </p:nvSpPr>
            <p:spPr bwMode="auto">
              <a:xfrm>
                <a:off x="2642" y="3282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4" name="Oval 540"/>
              <p:cNvSpPr>
                <a:spLocks noChangeArrowheads="1"/>
              </p:cNvSpPr>
              <p:nvPr/>
            </p:nvSpPr>
            <p:spPr bwMode="auto">
              <a:xfrm>
                <a:off x="2653" y="3293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5" name="Oval 541"/>
              <p:cNvSpPr>
                <a:spLocks noChangeArrowheads="1"/>
              </p:cNvSpPr>
              <p:nvPr/>
            </p:nvSpPr>
            <p:spPr bwMode="auto">
              <a:xfrm>
                <a:off x="2664" y="3304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6" name="Oval 542"/>
              <p:cNvSpPr>
                <a:spLocks noChangeArrowheads="1"/>
              </p:cNvSpPr>
              <p:nvPr/>
            </p:nvSpPr>
            <p:spPr bwMode="auto">
              <a:xfrm>
                <a:off x="2676" y="3315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7" name="Oval 543"/>
              <p:cNvSpPr>
                <a:spLocks noChangeArrowheads="1"/>
              </p:cNvSpPr>
              <p:nvPr/>
            </p:nvSpPr>
            <p:spPr bwMode="auto">
              <a:xfrm>
                <a:off x="2687" y="3327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8" name="Oval 544"/>
              <p:cNvSpPr>
                <a:spLocks noChangeArrowheads="1"/>
              </p:cNvSpPr>
              <p:nvPr/>
            </p:nvSpPr>
            <p:spPr bwMode="auto">
              <a:xfrm>
                <a:off x="2698" y="3327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69" name="Oval 545"/>
              <p:cNvSpPr>
                <a:spLocks noChangeArrowheads="1"/>
              </p:cNvSpPr>
              <p:nvPr/>
            </p:nvSpPr>
            <p:spPr bwMode="auto">
              <a:xfrm>
                <a:off x="2709" y="3338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70" name="Oval 546"/>
              <p:cNvSpPr>
                <a:spLocks noChangeArrowheads="1"/>
              </p:cNvSpPr>
              <p:nvPr/>
            </p:nvSpPr>
            <p:spPr bwMode="auto">
              <a:xfrm>
                <a:off x="2721" y="3349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71" name="Oval 547"/>
              <p:cNvSpPr>
                <a:spLocks noChangeArrowheads="1"/>
              </p:cNvSpPr>
              <p:nvPr/>
            </p:nvSpPr>
            <p:spPr bwMode="auto">
              <a:xfrm>
                <a:off x="2732" y="3349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72" name="Oval 548"/>
              <p:cNvSpPr>
                <a:spLocks noChangeArrowheads="1"/>
              </p:cNvSpPr>
              <p:nvPr/>
            </p:nvSpPr>
            <p:spPr bwMode="auto">
              <a:xfrm>
                <a:off x="2743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73" name="Oval 549"/>
              <p:cNvSpPr>
                <a:spLocks noChangeArrowheads="1"/>
              </p:cNvSpPr>
              <p:nvPr/>
            </p:nvSpPr>
            <p:spPr bwMode="auto">
              <a:xfrm>
                <a:off x="2754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74" name="Oval 550"/>
              <p:cNvSpPr>
                <a:spLocks noChangeArrowheads="1"/>
              </p:cNvSpPr>
              <p:nvPr/>
            </p:nvSpPr>
            <p:spPr bwMode="auto">
              <a:xfrm>
                <a:off x="2765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75" name="Oval 551"/>
              <p:cNvSpPr>
                <a:spLocks noChangeArrowheads="1"/>
              </p:cNvSpPr>
              <p:nvPr/>
            </p:nvSpPr>
            <p:spPr bwMode="auto">
              <a:xfrm>
                <a:off x="2777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76" name="Oval 552"/>
              <p:cNvSpPr>
                <a:spLocks noChangeArrowheads="1"/>
              </p:cNvSpPr>
              <p:nvPr/>
            </p:nvSpPr>
            <p:spPr bwMode="auto">
              <a:xfrm>
                <a:off x="2788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77" name="Oval 553"/>
              <p:cNvSpPr>
                <a:spLocks noChangeArrowheads="1"/>
              </p:cNvSpPr>
              <p:nvPr/>
            </p:nvSpPr>
            <p:spPr bwMode="auto">
              <a:xfrm>
                <a:off x="2799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78" name="Oval 554"/>
              <p:cNvSpPr>
                <a:spLocks noChangeArrowheads="1"/>
              </p:cNvSpPr>
              <p:nvPr/>
            </p:nvSpPr>
            <p:spPr bwMode="auto">
              <a:xfrm>
                <a:off x="2810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79" name="Oval 555"/>
              <p:cNvSpPr>
                <a:spLocks noChangeArrowheads="1"/>
              </p:cNvSpPr>
              <p:nvPr/>
            </p:nvSpPr>
            <p:spPr bwMode="auto">
              <a:xfrm>
                <a:off x="2822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0" name="Oval 556"/>
              <p:cNvSpPr>
                <a:spLocks noChangeArrowheads="1"/>
              </p:cNvSpPr>
              <p:nvPr/>
            </p:nvSpPr>
            <p:spPr bwMode="auto">
              <a:xfrm>
                <a:off x="2833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1" name="Oval 557"/>
              <p:cNvSpPr>
                <a:spLocks noChangeArrowheads="1"/>
              </p:cNvSpPr>
              <p:nvPr/>
            </p:nvSpPr>
            <p:spPr bwMode="auto">
              <a:xfrm>
                <a:off x="2844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2" name="Oval 558"/>
              <p:cNvSpPr>
                <a:spLocks noChangeArrowheads="1"/>
              </p:cNvSpPr>
              <p:nvPr/>
            </p:nvSpPr>
            <p:spPr bwMode="auto">
              <a:xfrm>
                <a:off x="2855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3" name="Oval 559"/>
              <p:cNvSpPr>
                <a:spLocks noChangeArrowheads="1"/>
              </p:cNvSpPr>
              <p:nvPr/>
            </p:nvSpPr>
            <p:spPr bwMode="auto">
              <a:xfrm>
                <a:off x="2867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4" name="Oval 560"/>
              <p:cNvSpPr>
                <a:spLocks noChangeArrowheads="1"/>
              </p:cNvSpPr>
              <p:nvPr/>
            </p:nvSpPr>
            <p:spPr bwMode="auto">
              <a:xfrm>
                <a:off x="2878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5" name="Oval 561"/>
              <p:cNvSpPr>
                <a:spLocks noChangeArrowheads="1"/>
              </p:cNvSpPr>
              <p:nvPr/>
            </p:nvSpPr>
            <p:spPr bwMode="auto">
              <a:xfrm>
                <a:off x="2889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6" name="Oval 562"/>
              <p:cNvSpPr>
                <a:spLocks noChangeArrowheads="1"/>
              </p:cNvSpPr>
              <p:nvPr/>
            </p:nvSpPr>
            <p:spPr bwMode="auto">
              <a:xfrm>
                <a:off x="2900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7" name="Oval 563"/>
              <p:cNvSpPr>
                <a:spLocks noChangeArrowheads="1"/>
              </p:cNvSpPr>
              <p:nvPr/>
            </p:nvSpPr>
            <p:spPr bwMode="auto">
              <a:xfrm>
                <a:off x="2911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8" name="Oval 564"/>
              <p:cNvSpPr>
                <a:spLocks noChangeArrowheads="1"/>
              </p:cNvSpPr>
              <p:nvPr/>
            </p:nvSpPr>
            <p:spPr bwMode="auto">
              <a:xfrm>
                <a:off x="2923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89" name="Oval 565"/>
              <p:cNvSpPr>
                <a:spLocks noChangeArrowheads="1"/>
              </p:cNvSpPr>
              <p:nvPr/>
            </p:nvSpPr>
            <p:spPr bwMode="auto">
              <a:xfrm>
                <a:off x="2934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90" name="Oval 566"/>
              <p:cNvSpPr>
                <a:spLocks noChangeArrowheads="1"/>
              </p:cNvSpPr>
              <p:nvPr/>
            </p:nvSpPr>
            <p:spPr bwMode="auto">
              <a:xfrm>
                <a:off x="2945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91" name="Oval 567"/>
              <p:cNvSpPr>
                <a:spLocks noChangeArrowheads="1"/>
              </p:cNvSpPr>
              <p:nvPr/>
            </p:nvSpPr>
            <p:spPr bwMode="auto">
              <a:xfrm>
                <a:off x="2956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92" name="Oval 568"/>
              <p:cNvSpPr>
                <a:spLocks noChangeArrowheads="1"/>
              </p:cNvSpPr>
              <p:nvPr/>
            </p:nvSpPr>
            <p:spPr bwMode="auto">
              <a:xfrm>
                <a:off x="2968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93" name="Oval 569"/>
              <p:cNvSpPr>
                <a:spLocks noChangeArrowheads="1"/>
              </p:cNvSpPr>
              <p:nvPr/>
            </p:nvSpPr>
            <p:spPr bwMode="auto">
              <a:xfrm>
                <a:off x="2979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94" name="Oval 570"/>
              <p:cNvSpPr>
                <a:spLocks noChangeArrowheads="1"/>
              </p:cNvSpPr>
              <p:nvPr/>
            </p:nvSpPr>
            <p:spPr bwMode="auto">
              <a:xfrm>
                <a:off x="2990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95" name="Oval 571"/>
              <p:cNvSpPr>
                <a:spLocks noChangeArrowheads="1"/>
              </p:cNvSpPr>
              <p:nvPr/>
            </p:nvSpPr>
            <p:spPr bwMode="auto">
              <a:xfrm>
                <a:off x="3001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96" name="Oval 572"/>
              <p:cNvSpPr>
                <a:spLocks noChangeArrowheads="1"/>
              </p:cNvSpPr>
              <p:nvPr/>
            </p:nvSpPr>
            <p:spPr bwMode="auto">
              <a:xfrm>
                <a:off x="3012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97" name="Oval 573"/>
              <p:cNvSpPr>
                <a:spLocks noChangeArrowheads="1"/>
              </p:cNvSpPr>
              <p:nvPr/>
            </p:nvSpPr>
            <p:spPr bwMode="auto">
              <a:xfrm>
                <a:off x="3024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98" name="Oval 574"/>
              <p:cNvSpPr>
                <a:spLocks noChangeArrowheads="1"/>
              </p:cNvSpPr>
              <p:nvPr/>
            </p:nvSpPr>
            <p:spPr bwMode="auto">
              <a:xfrm>
                <a:off x="3035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199" name="Oval 575"/>
              <p:cNvSpPr>
                <a:spLocks noChangeArrowheads="1"/>
              </p:cNvSpPr>
              <p:nvPr/>
            </p:nvSpPr>
            <p:spPr bwMode="auto">
              <a:xfrm>
                <a:off x="3046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00" name="Oval 576"/>
              <p:cNvSpPr>
                <a:spLocks noChangeArrowheads="1"/>
              </p:cNvSpPr>
              <p:nvPr/>
            </p:nvSpPr>
            <p:spPr bwMode="auto">
              <a:xfrm>
                <a:off x="3057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01" name="Oval 577"/>
              <p:cNvSpPr>
                <a:spLocks noChangeArrowheads="1"/>
              </p:cNvSpPr>
              <p:nvPr/>
            </p:nvSpPr>
            <p:spPr bwMode="auto">
              <a:xfrm>
                <a:off x="3069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02" name="Oval 578"/>
              <p:cNvSpPr>
                <a:spLocks noChangeArrowheads="1"/>
              </p:cNvSpPr>
              <p:nvPr/>
            </p:nvSpPr>
            <p:spPr bwMode="auto">
              <a:xfrm>
                <a:off x="3080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03" name="Oval 579"/>
              <p:cNvSpPr>
                <a:spLocks noChangeArrowheads="1"/>
              </p:cNvSpPr>
              <p:nvPr/>
            </p:nvSpPr>
            <p:spPr bwMode="auto">
              <a:xfrm>
                <a:off x="3091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04" name="Oval 580"/>
              <p:cNvSpPr>
                <a:spLocks noChangeArrowheads="1"/>
              </p:cNvSpPr>
              <p:nvPr/>
            </p:nvSpPr>
            <p:spPr bwMode="auto">
              <a:xfrm>
                <a:off x="3102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05" name="Oval 581"/>
              <p:cNvSpPr>
                <a:spLocks noChangeArrowheads="1"/>
              </p:cNvSpPr>
              <p:nvPr/>
            </p:nvSpPr>
            <p:spPr bwMode="auto">
              <a:xfrm>
                <a:off x="3114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06" name="Oval 582"/>
              <p:cNvSpPr>
                <a:spLocks noChangeArrowheads="1"/>
              </p:cNvSpPr>
              <p:nvPr/>
            </p:nvSpPr>
            <p:spPr bwMode="auto">
              <a:xfrm>
                <a:off x="3125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07" name="Oval 583"/>
              <p:cNvSpPr>
                <a:spLocks noChangeArrowheads="1"/>
              </p:cNvSpPr>
              <p:nvPr/>
            </p:nvSpPr>
            <p:spPr bwMode="auto">
              <a:xfrm>
                <a:off x="3136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08" name="Oval 584"/>
              <p:cNvSpPr>
                <a:spLocks noChangeArrowheads="1"/>
              </p:cNvSpPr>
              <p:nvPr/>
            </p:nvSpPr>
            <p:spPr bwMode="auto">
              <a:xfrm>
                <a:off x="3147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09" name="Oval 585"/>
              <p:cNvSpPr>
                <a:spLocks noChangeArrowheads="1"/>
              </p:cNvSpPr>
              <p:nvPr/>
            </p:nvSpPr>
            <p:spPr bwMode="auto">
              <a:xfrm>
                <a:off x="3158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10" name="Oval 586"/>
              <p:cNvSpPr>
                <a:spLocks noChangeArrowheads="1"/>
              </p:cNvSpPr>
              <p:nvPr/>
            </p:nvSpPr>
            <p:spPr bwMode="auto">
              <a:xfrm>
                <a:off x="3170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11" name="Oval 587"/>
              <p:cNvSpPr>
                <a:spLocks noChangeArrowheads="1"/>
              </p:cNvSpPr>
              <p:nvPr/>
            </p:nvSpPr>
            <p:spPr bwMode="auto">
              <a:xfrm>
                <a:off x="3181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12" name="Oval 588"/>
              <p:cNvSpPr>
                <a:spLocks noChangeArrowheads="1"/>
              </p:cNvSpPr>
              <p:nvPr/>
            </p:nvSpPr>
            <p:spPr bwMode="auto">
              <a:xfrm>
                <a:off x="3192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13" name="Oval 589"/>
              <p:cNvSpPr>
                <a:spLocks noChangeArrowheads="1"/>
              </p:cNvSpPr>
              <p:nvPr/>
            </p:nvSpPr>
            <p:spPr bwMode="auto">
              <a:xfrm>
                <a:off x="3203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14" name="Oval 590"/>
              <p:cNvSpPr>
                <a:spLocks noChangeArrowheads="1"/>
              </p:cNvSpPr>
              <p:nvPr/>
            </p:nvSpPr>
            <p:spPr bwMode="auto">
              <a:xfrm>
                <a:off x="3215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15" name="Oval 591"/>
              <p:cNvSpPr>
                <a:spLocks noChangeArrowheads="1"/>
              </p:cNvSpPr>
              <p:nvPr/>
            </p:nvSpPr>
            <p:spPr bwMode="auto">
              <a:xfrm>
                <a:off x="3226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16" name="Oval 592"/>
              <p:cNvSpPr>
                <a:spLocks noChangeArrowheads="1"/>
              </p:cNvSpPr>
              <p:nvPr/>
            </p:nvSpPr>
            <p:spPr bwMode="auto">
              <a:xfrm>
                <a:off x="3237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17" name="Oval 593"/>
              <p:cNvSpPr>
                <a:spLocks noChangeArrowheads="1"/>
              </p:cNvSpPr>
              <p:nvPr/>
            </p:nvSpPr>
            <p:spPr bwMode="auto">
              <a:xfrm>
                <a:off x="3248" y="336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18" name="Oval 594"/>
              <p:cNvSpPr>
                <a:spLocks noChangeArrowheads="1"/>
              </p:cNvSpPr>
              <p:nvPr/>
            </p:nvSpPr>
            <p:spPr bwMode="auto">
              <a:xfrm>
                <a:off x="3260" y="3360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19" name="Oval 595"/>
              <p:cNvSpPr>
                <a:spLocks noChangeArrowheads="1"/>
              </p:cNvSpPr>
              <p:nvPr/>
            </p:nvSpPr>
            <p:spPr bwMode="auto">
              <a:xfrm>
                <a:off x="3260" y="3349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0" name="Oval 596"/>
              <p:cNvSpPr>
                <a:spLocks noChangeArrowheads="1"/>
              </p:cNvSpPr>
              <p:nvPr/>
            </p:nvSpPr>
            <p:spPr bwMode="auto">
              <a:xfrm>
                <a:off x="3271" y="3349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1" name="Oval 597"/>
              <p:cNvSpPr>
                <a:spLocks noChangeArrowheads="1"/>
              </p:cNvSpPr>
              <p:nvPr/>
            </p:nvSpPr>
            <p:spPr bwMode="auto">
              <a:xfrm>
                <a:off x="3271" y="3338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2" name="Oval 598"/>
              <p:cNvSpPr>
                <a:spLocks noChangeArrowheads="1"/>
              </p:cNvSpPr>
              <p:nvPr/>
            </p:nvSpPr>
            <p:spPr bwMode="auto">
              <a:xfrm>
                <a:off x="3282" y="3338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3" name="Oval 599"/>
              <p:cNvSpPr>
                <a:spLocks noChangeArrowheads="1"/>
              </p:cNvSpPr>
              <p:nvPr/>
            </p:nvSpPr>
            <p:spPr bwMode="auto">
              <a:xfrm>
                <a:off x="3282" y="3327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4" name="Oval 600"/>
              <p:cNvSpPr>
                <a:spLocks noChangeArrowheads="1"/>
              </p:cNvSpPr>
              <p:nvPr/>
            </p:nvSpPr>
            <p:spPr bwMode="auto">
              <a:xfrm>
                <a:off x="3293" y="3327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5" name="Oval 601"/>
              <p:cNvSpPr>
                <a:spLocks noChangeArrowheads="1"/>
              </p:cNvSpPr>
              <p:nvPr/>
            </p:nvSpPr>
            <p:spPr bwMode="auto">
              <a:xfrm>
                <a:off x="3293" y="3315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6" name="Oval 602"/>
              <p:cNvSpPr>
                <a:spLocks noChangeArrowheads="1"/>
              </p:cNvSpPr>
              <p:nvPr/>
            </p:nvSpPr>
            <p:spPr bwMode="auto">
              <a:xfrm>
                <a:off x="3304" y="3304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7" name="Oval 603"/>
              <p:cNvSpPr>
                <a:spLocks noChangeArrowheads="1"/>
              </p:cNvSpPr>
              <p:nvPr/>
            </p:nvSpPr>
            <p:spPr bwMode="auto">
              <a:xfrm>
                <a:off x="3304" y="3293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8" name="Oval 604"/>
              <p:cNvSpPr>
                <a:spLocks noChangeArrowheads="1"/>
              </p:cNvSpPr>
              <p:nvPr/>
            </p:nvSpPr>
            <p:spPr bwMode="auto">
              <a:xfrm>
                <a:off x="3316" y="3282"/>
                <a:ext cx="33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29" name="Oval 605"/>
              <p:cNvSpPr>
                <a:spLocks noChangeArrowheads="1"/>
              </p:cNvSpPr>
              <p:nvPr/>
            </p:nvSpPr>
            <p:spPr bwMode="auto">
              <a:xfrm>
                <a:off x="3316" y="3271"/>
                <a:ext cx="33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30" name="Oval 606"/>
              <p:cNvSpPr>
                <a:spLocks noChangeArrowheads="1"/>
              </p:cNvSpPr>
              <p:nvPr/>
            </p:nvSpPr>
            <p:spPr bwMode="auto">
              <a:xfrm>
                <a:off x="3327" y="3259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31" name="Oval 607"/>
              <p:cNvSpPr>
                <a:spLocks noChangeArrowheads="1"/>
              </p:cNvSpPr>
              <p:nvPr/>
            </p:nvSpPr>
            <p:spPr bwMode="auto">
              <a:xfrm>
                <a:off x="3327" y="3248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32" name="Oval 608"/>
              <p:cNvSpPr>
                <a:spLocks noChangeArrowheads="1"/>
              </p:cNvSpPr>
              <p:nvPr/>
            </p:nvSpPr>
            <p:spPr bwMode="auto">
              <a:xfrm>
                <a:off x="3338" y="3237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33" name="Oval 609"/>
              <p:cNvSpPr>
                <a:spLocks noChangeArrowheads="1"/>
              </p:cNvSpPr>
              <p:nvPr/>
            </p:nvSpPr>
            <p:spPr bwMode="auto">
              <a:xfrm>
                <a:off x="3338" y="3226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34" name="Oval 610"/>
              <p:cNvSpPr>
                <a:spLocks noChangeArrowheads="1"/>
              </p:cNvSpPr>
              <p:nvPr/>
            </p:nvSpPr>
            <p:spPr bwMode="auto">
              <a:xfrm>
                <a:off x="3349" y="3203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35" name="Oval 611"/>
              <p:cNvSpPr>
                <a:spLocks noChangeArrowheads="1"/>
              </p:cNvSpPr>
              <p:nvPr/>
            </p:nvSpPr>
            <p:spPr bwMode="auto">
              <a:xfrm>
                <a:off x="3349" y="3192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36" name="Oval 612"/>
              <p:cNvSpPr>
                <a:spLocks noChangeArrowheads="1"/>
              </p:cNvSpPr>
              <p:nvPr/>
            </p:nvSpPr>
            <p:spPr bwMode="auto">
              <a:xfrm>
                <a:off x="3361" y="3169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37" name="Oval 613"/>
              <p:cNvSpPr>
                <a:spLocks noChangeArrowheads="1"/>
              </p:cNvSpPr>
              <p:nvPr/>
            </p:nvSpPr>
            <p:spPr bwMode="auto">
              <a:xfrm>
                <a:off x="3361" y="3158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38" name="Oval 614"/>
              <p:cNvSpPr>
                <a:spLocks noChangeArrowheads="1"/>
              </p:cNvSpPr>
              <p:nvPr/>
            </p:nvSpPr>
            <p:spPr bwMode="auto">
              <a:xfrm>
                <a:off x="3372" y="3136"/>
                <a:ext cx="33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39" name="Oval 615"/>
              <p:cNvSpPr>
                <a:spLocks noChangeArrowheads="1"/>
              </p:cNvSpPr>
              <p:nvPr/>
            </p:nvSpPr>
            <p:spPr bwMode="auto">
              <a:xfrm>
                <a:off x="3383" y="3113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0" name="Oval 616"/>
              <p:cNvSpPr>
                <a:spLocks noChangeArrowheads="1"/>
              </p:cNvSpPr>
              <p:nvPr/>
            </p:nvSpPr>
            <p:spPr bwMode="auto">
              <a:xfrm>
                <a:off x="3383" y="3102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1" name="Oval 617"/>
              <p:cNvSpPr>
                <a:spLocks noChangeArrowheads="1"/>
              </p:cNvSpPr>
              <p:nvPr/>
            </p:nvSpPr>
            <p:spPr bwMode="auto">
              <a:xfrm>
                <a:off x="3394" y="3080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2" name="Oval 618"/>
              <p:cNvSpPr>
                <a:spLocks noChangeArrowheads="1"/>
              </p:cNvSpPr>
              <p:nvPr/>
            </p:nvSpPr>
            <p:spPr bwMode="auto">
              <a:xfrm>
                <a:off x="3394" y="3046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3" name="Oval 619"/>
              <p:cNvSpPr>
                <a:spLocks noChangeArrowheads="1"/>
              </p:cNvSpPr>
              <p:nvPr/>
            </p:nvSpPr>
            <p:spPr bwMode="auto">
              <a:xfrm>
                <a:off x="3405" y="3024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4" name="Oval 620"/>
              <p:cNvSpPr>
                <a:spLocks noChangeArrowheads="1"/>
              </p:cNvSpPr>
              <p:nvPr/>
            </p:nvSpPr>
            <p:spPr bwMode="auto">
              <a:xfrm>
                <a:off x="3405" y="299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5" name="Oval 621"/>
              <p:cNvSpPr>
                <a:spLocks noChangeArrowheads="1"/>
              </p:cNvSpPr>
              <p:nvPr/>
            </p:nvSpPr>
            <p:spPr bwMode="auto">
              <a:xfrm>
                <a:off x="3417" y="2956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6" name="Oval 622"/>
              <p:cNvSpPr>
                <a:spLocks noChangeArrowheads="1"/>
              </p:cNvSpPr>
              <p:nvPr/>
            </p:nvSpPr>
            <p:spPr bwMode="auto">
              <a:xfrm>
                <a:off x="3417" y="2934"/>
                <a:ext cx="33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7" name="Oval 623"/>
              <p:cNvSpPr>
                <a:spLocks noChangeArrowheads="1"/>
              </p:cNvSpPr>
              <p:nvPr/>
            </p:nvSpPr>
            <p:spPr bwMode="auto">
              <a:xfrm>
                <a:off x="3428" y="290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8" name="Oval 624"/>
              <p:cNvSpPr>
                <a:spLocks noChangeArrowheads="1"/>
              </p:cNvSpPr>
              <p:nvPr/>
            </p:nvSpPr>
            <p:spPr bwMode="auto">
              <a:xfrm>
                <a:off x="3428" y="2866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49" name="Oval 625"/>
              <p:cNvSpPr>
                <a:spLocks noChangeArrowheads="1"/>
              </p:cNvSpPr>
              <p:nvPr/>
            </p:nvSpPr>
            <p:spPr bwMode="auto">
              <a:xfrm>
                <a:off x="3439" y="2821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50" name="Oval 626"/>
              <p:cNvSpPr>
                <a:spLocks noChangeArrowheads="1"/>
              </p:cNvSpPr>
              <p:nvPr/>
            </p:nvSpPr>
            <p:spPr bwMode="auto">
              <a:xfrm>
                <a:off x="3439" y="2777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51" name="Oval 627"/>
              <p:cNvSpPr>
                <a:spLocks noChangeArrowheads="1"/>
              </p:cNvSpPr>
              <p:nvPr/>
            </p:nvSpPr>
            <p:spPr bwMode="auto">
              <a:xfrm>
                <a:off x="3450" y="2732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52" name="Oval 628"/>
              <p:cNvSpPr>
                <a:spLocks noChangeArrowheads="1"/>
              </p:cNvSpPr>
              <p:nvPr/>
            </p:nvSpPr>
            <p:spPr bwMode="auto">
              <a:xfrm>
                <a:off x="3450" y="2687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53" name="Oval 629"/>
              <p:cNvSpPr>
                <a:spLocks noChangeArrowheads="1"/>
              </p:cNvSpPr>
              <p:nvPr/>
            </p:nvSpPr>
            <p:spPr bwMode="auto">
              <a:xfrm>
                <a:off x="3462" y="2631"/>
                <a:ext cx="33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54" name="Oval 630"/>
              <p:cNvSpPr>
                <a:spLocks noChangeArrowheads="1"/>
              </p:cNvSpPr>
              <p:nvPr/>
            </p:nvSpPr>
            <p:spPr bwMode="auto">
              <a:xfrm>
                <a:off x="3462" y="2574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55" name="Oval 631"/>
              <p:cNvSpPr>
                <a:spLocks noChangeArrowheads="1"/>
              </p:cNvSpPr>
              <p:nvPr/>
            </p:nvSpPr>
            <p:spPr bwMode="auto">
              <a:xfrm>
                <a:off x="3473" y="2518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56" name="Oval 632"/>
              <p:cNvSpPr>
                <a:spLocks noChangeArrowheads="1"/>
              </p:cNvSpPr>
              <p:nvPr/>
            </p:nvSpPr>
            <p:spPr bwMode="auto">
              <a:xfrm>
                <a:off x="3473" y="2451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57" name="Oval 633"/>
              <p:cNvSpPr>
                <a:spLocks noChangeArrowheads="1"/>
              </p:cNvSpPr>
              <p:nvPr/>
            </p:nvSpPr>
            <p:spPr bwMode="auto">
              <a:xfrm>
                <a:off x="3484" y="2372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58" name="Oval 634"/>
              <p:cNvSpPr>
                <a:spLocks noChangeArrowheads="1"/>
              </p:cNvSpPr>
              <p:nvPr/>
            </p:nvSpPr>
            <p:spPr bwMode="auto">
              <a:xfrm>
                <a:off x="3484" y="2305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59" name="Oval 635"/>
              <p:cNvSpPr>
                <a:spLocks noChangeArrowheads="1"/>
              </p:cNvSpPr>
              <p:nvPr/>
            </p:nvSpPr>
            <p:spPr bwMode="auto">
              <a:xfrm>
                <a:off x="3495" y="2226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60" name="Oval 636"/>
              <p:cNvSpPr>
                <a:spLocks noChangeArrowheads="1"/>
              </p:cNvSpPr>
              <p:nvPr/>
            </p:nvSpPr>
            <p:spPr bwMode="auto">
              <a:xfrm>
                <a:off x="3495" y="2148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61" name="Oval 637"/>
              <p:cNvSpPr>
                <a:spLocks noChangeArrowheads="1"/>
              </p:cNvSpPr>
              <p:nvPr/>
            </p:nvSpPr>
            <p:spPr bwMode="auto">
              <a:xfrm>
                <a:off x="3507" y="2069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62" name="Oval 638"/>
              <p:cNvSpPr>
                <a:spLocks noChangeArrowheads="1"/>
              </p:cNvSpPr>
              <p:nvPr/>
            </p:nvSpPr>
            <p:spPr bwMode="auto">
              <a:xfrm>
                <a:off x="3507" y="1979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63" name="Oval 639"/>
              <p:cNvSpPr>
                <a:spLocks noChangeArrowheads="1"/>
              </p:cNvSpPr>
              <p:nvPr/>
            </p:nvSpPr>
            <p:spPr bwMode="auto">
              <a:xfrm>
                <a:off x="3518" y="1901"/>
                <a:ext cx="33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64" name="Oval 640"/>
              <p:cNvSpPr>
                <a:spLocks noChangeArrowheads="1"/>
              </p:cNvSpPr>
              <p:nvPr/>
            </p:nvSpPr>
            <p:spPr bwMode="auto">
              <a:xfrm>
                <a:off x="3518" y="1811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65" name="Oval 641"/>
              <p:cNvSpPr>
                <a:spLocks noChangeArrowheads="1"/>
              </p:cNvSpPr>
              <p:nvPr/>
            </p:nvSpPr>
            <p:spPr bwMode="auto">
              <a:xfrm>
                <a:off x="3529" y="1732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66" name="Oval 642"/>
              <p:cNvSpPr>
                <a:spLocks noChangeArrowheads="1"/>
              </p:cNvSpPr>
              <p:nvPr/>
            </p:nvSpPr>
            <p:spPr bwMode="auto">
              <a:xfrm>
                <a:off x="3529" y="1654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67" name="Oval 643"/>
              <p:cNvSpPr>
                <a:spLocks noChangeArrowheads="1"/>
              </p:cNvSpPr>
              <p:nvPr/>
            </p:nvSpPr>
            <p:spPr bwMode="auto">
              <a:xfrm>
                <a:off x="3540" y="1575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68" name="Oval 644"/>
              <p:cNvSpPr>
                <a:spLocks noChangeArrowheads="1"/>
              </p:cNvSpPr>
              <p:nvPr/>
            </p:nvSpPr>
            <p:spPr bwMode="auto">
              <a:xfrm>
                <a:off x="3540" y="1519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69" name="Oval 645"/>
              <p:cNvSpPr>
                <a:spLocks noChangeArrowheads="1"/>
              </p:cNvSpPr>
              <p:nvPr/>
            </p:nvSpPr>
            <p:spPr bwMode="auto">
              <a:xfrm>
                <a:off x="3551" y="1452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70" name="Oval 646"/>
              <p:cNvSpPr>
                <a:spLocks noChangeArrowheads="1"/>
              </p:cNvSpPr>
              <p:nvPr/>
            </p:nvSpPr>
            <p:spPr bwMode="auto">
              <a:xfrm>
                <a:off x="3551" y="1418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71" name="Oval 647"/>
              <p:cNvSpPr>
                <a:spLocks noChangeArrowheads="1"/>
              </p:cNvSpPr>
              <p:nvPr/>
            </p:nvSpPr>
            <p:spPr bwMode="auto">
              <a:xfrm>
                <a:off x="3563" y="1384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72" name="Oval 648"/>
              <p:cNvSpPr>
                <a:spLocks noChangeArrowheads="1"/>
              </p:cNvSpPr>
              <p:nvPr/>
            </p:nvSpPr>
            <p:spPr bwMode="auto">
              <a:xfrm>
                <a:off x="3563" y="1362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73" name="Oval 649"/>
              <p:cNvSpPr>
                <a:spLocks noChangeArrowheads="1"/>
              </p:cNvSpPr>
              <p:nvPr/>
            </p:nvSpPr>
            <p:spPr bwMode="auto">
              <a:xfrm>
                <a:off x="3574" y="1362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74" name="Oval 650"/>
              <p:cNvSpPr>
                <a:spLocks noChangeArrowheads="1"/>
              </p:cNvSpPr>
              <p:nvPr/>
            </p:nvSpPr>
            <p:spPr bwMode="auto">
              <a:xfrm>
                <a:off x="3574" y="1373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75" name="Oval 651"/>
              <p:cNvSpPr>
                <a:spLocks noChangeArrowheads="1"/>
              </p:cNvSpPr>
              <p:nvPr/>
            </p:nvSpPr>
            <p:spPr bwMode="auto">
              <a:xfrm>
                <a:off x="3585" y="1396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76" name="Oval 652"/>
              <p:cNvSpPr>
                <a:spLocks noChangeArrowheads="1"/>
              </p:cNvSpPr>
              <p:nvPr/>
            </p:nvSpPr>
            <p:spPr bwMode="auto">
              <a:xfrm>
                <a:off x="3585" y="1440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77" name="Oval 653"/>
              <p:cNvSpPr>
                <a:spLocks noChangeArrowheads="1"/>
              </p:cNvSpPr>
              <p:nvPr/>
            </p:nvSpPr>
            <p:spPr bwMode="auto">
              <a:xfrm>
                <a:off x="3596" y="1497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78" name="Oval 654"/>
              <p:cNvSpPr>
                <a:spLocks noChangeArrowheads="1"/>
              </p:cNvSpPr>
              <p:nvPr/>
            </p:nvSpPr>
            <p:spPr bwMode="auto">
              <a:xfrm>
                <a:off x="3596" y="1564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79" name="Oval 655"/>
              <p:cNvSpPr>
                <a:spLocks noChangeArrowheads="1"/>
              </p:cNvSpPr>
              <p:nvPr/>
            </p:nvSpPr>
            <p:spPr bwMode="auto">
              <a:xfrm>
                <a:off x="3608" y="1631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80" name="Oval 656"/>
              <p:cNvSpPr>
                <a:spLocks noChangeArrowheads="1"/>
              </p:cNvSpPr>
              <p:nvPr/>
            </p:nvSpPr>
            <p:spPr bwMode="auto">
              <a:xfrm>
                <a:off x="3608" y="1721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81" name="Oval 657"/>
              <p:cNvSpPr>
                <a:spLocks noChangeArrowheads="1"/>
              </p:cNvSpPr>
              <p:nvPr/>
            </p:nvSpPr>
            <p:spPr bwMode="auto">
              <a:xfrm>
                <a:off x="3619" y="1811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82" name="Oval 658"/>
              <p:cNvSpPr>
                <a:spLocks noChangeArrowheads="1"/>
              </p:cNvSpPr>
              <p:nvPr/>
            </p:nvSpPr>
            <p:spPr bwMode="auto">
              <a:xfrm>
                <a:off x="3619" y="1901"/>
                <a:ext cx="33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83" name="Oval 659"/>
              <p:cNvSpPr>
                <a:spLocks noChangeArrowheads="1"/>
              </p:cNvSpPr>
              <p:nvPr/>
            </p:nvSpPr>
            <p:spPr bwMode="auto">
              <a:xfrm>
                <a:off x="3630" y="2013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84" name="Oval 660"/>
              <p:cNvSpPr>
                <a:spLocks noChangeArrowheads="1"/>
              </p:cNvSpPr>
              <p:nvPr/>
            </p:nvSpPr>
            <p:spPr bwMode="auto">
              <a:xfrm>
                <a:off x="3630" y="2114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85" name="Oval 661"/>
              <p:cNvSpPr>
                <a:spLocks noChangeArrowheads="1"/>
              </p:cNvSpPr>
              <p:nvPr/>
            </p:nvSpPr>
            <p:spPr bwMode="auto">
              <a:xfrm>
                <a:off x="3641" y="2226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86" name="Oval 662"/>
              <p:cNvSpPr>
                <a:spLocks noChangeArrowheads="1"/>
              </p:cNvSpPr>
              <p:nvPr/>
            </p:nvSpPr>
            <p:spPr bwMode="auto">
              <a:xfrm>
                <a:off x="3641" y="2327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87" name="Oval 663"/>
              <p:cNvSpPr>
                <a:spLocks noChangeArrowheads="1"/>
              </p:cNvSpPr>
              <p:nvPr/>
            </p:nvSpPr>
            <p:spPr bwMode="auto">
              <a:xfrm>
                <a:off x="3652" y="2428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88" name="Oval 664"/>
              <p:cNvSpPr>
                <a:spLocks noChangeArrowheads="1"/>
              </p:cNvSpPr>
              <p:nvPr/>
            </p:nvSpPr>
            <p:spPr bwMode="auto">
              <a:xfrm>
                <a:off x="3652" y="2518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89" name="Oval 665"/>
              <p:cNvSpPr>
                <a:spLocks noChangeArrowheads="1"/>
              </p:cNvSpPr>
              <p:nvPr/>
            </p:nvSpPr>
            <p:spPr bwMode="auto">
              <a:xfrm>
                <a:off x="3664" y="2619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90" name="Oval 666"/>
              <p:cNvSpPr>
                <a:spLocks noChangeArrowheads="1"/>
              </p:cNvSpPr>
              <p:nvPr/>
            </p:nvSpPr>
            <p:spPr bwMode="auto">
              <a:xfrm>
                <a:off x="3664" y="2709"/>
                <a:ext cx="33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91" name="Oval 667"/>
              <p:cNvSpPr>
                <a:spLocks noChangeArrowheads="1"/>
              </p:cNvSpPr>
              <p:nvPr/>
            </p:nvSpPr>
            <p:spPr bwMode="auto">
              <a:xfrm>
                <a:off x="3675" y="2788"/>
                <a:ext cx="34" cy="33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92" name="Oval 668"/>
              <p:cNvSpPr>
                <a:spLocks noChangeArrowheads="1"/>
              </p:cNvSpPr>
              <p:nvPr/>
            </p:nvSpPr>
            <p:spPr bwMode="auto">
              <a:xfrm>
                <a:off x="3675" y="2866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93" name="Oval 669"/>
              <p:cNvSpPr>
                <a:spLocks noChangeArrowheads="1"/>
              </p:cNvSpPr>
              <p:nvPr/>
            </p:nvSpPr>
            <p:spPr bwMode="auto">
              <a:xfrm>
                <a:off x="3686" y="2945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294" name="Oval 670"/>
              <p:cNvSpPr>
                <a:spLocks noChangeArrowheads="1"/>
              </p:cNvSpPr>
              <p:nvPr/>
            </p:nvSpPr>
            <p:spPr bwMode="auto">
              <a:xfrm>
                <a:off x="3686" y="3001"/>
                <a:ext cx="34" cy="34"/>
              </a:xfrm>
              <a:prstGeom prst="ellipse">
                <a:avLst/>
              </a:prstGeom>
              <a:solidFill>
                <a:srgbClr val="C30501"/>
              </a:solidFill>
              <a:ln w="17463">
                <a:solidFill>
                  <a:srgbClr val="C3050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296" name="Oval 672"/>
            <p:cNvSpPr>
              <a:spLocks noChangeArrowheads="1"/>
            </p:cNvSpPr>
            <p:nvPr/>
          </p:nvSpPr>
          <p:spPr bwMode="auto">
            <a:xfrm>
              <a:off x="2807" y="3491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7" name="Oval 673"/>
            <p:cNvSpPr>
              <a:spLocks noChangeArrowheads="1"/>
            </p:cNvSpPr>
            <p:nvPr/>
          </p:nvSpPr>
          <p:spPr bwMode="auto">
            <a:xfrm>
              <a:off x="2807" y="3528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8" name="Oval 674"/>
            <p:cNvSpPr>
              <a:spLocks noChangeArrowheads="1"/>
            </p:cNvSpPr>
            <p:nvPr/>
          </p:nvSpPr>
          <p:spPr bwMode="auto">
            <a:xfrm>
              <a:off x="2815" y="3557"/>
              <a:ext cx="21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99" name="Oval 675"/>
            <p:cNvSpPr>
              <a:spLocks noChangeArrowheads="1"/>
            </p:cNvSpPr>
            <p:nvPr/>
          </p:nvSpPr>
          <p:spPr bwMode="auto">
            <a:xfrm>
              <a:off x="2815" y="3587"/>
              <a:ext cx="21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00" name="Oval 676"/>
            <p:cNvSpPr>
              <a:spLocks noChangeArrowheads="1"/>
            </p:cNvSpPr>
            <p:nvPr/>
          </p:nvSpPr>
          <p:spPr bwMode="auto">
            <a:xfrm>
              <a:off x="2823" y="3609"/>
              <a:ext cx="21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01" name="Oval 677"/>
            <p:cNvSpPr>
              <a:spLocks noChangeArrowheads="1"/>
            </p:cNvSpPr>
            <p:nvPr/>
          </p:nvSpPr>
          <p:spPr bwMode="auto">
            <a:xfrm>
              <a:off x="2823" y="3631"/>
              <a:ext cx="21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02" name="Oval 678"/>
            <p:cNvSpPr>
              <a:spLocks noChangeArrowheads="1"/>
            </p:cNvSpPr>
            <p:nvPr/>
          </p:nvSpPr>
          <p:spPr bwMode="auto">
            <a:xfrm>
              <a:off x="2829" y="3645"/>
              <a:ext cx="23" cy="23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03" name="Oval 679"/>
            <p:cNvSpPr>
              <a:spLocks noChangeArrowheads="1"/>
            </p:cNvSpPr>
            <p:nvPr/>
          </p:nvSpPr>
          <p:spPr bwMode="auto">
            <a:xfrm>
              <a:off x="2829" y="3660"/>
              <a:ext cx="23" cy="23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04" name="Oval 680"/>
            <p:cNvSpPr>
              <a:spLocks noChangeArrowheads="1"/>
            </p:cNvSpPr>
            <p:nvPr/>
          </p:nvSpPr>
          <p:spPr bwMode="auto">
            <a:xfrm>
              <a:off x="2836" y="3668"/>
              <a:ext cx="23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05" name="Oval 681"/>
            <p:cNvSpPr>
              <a:spLocks noChangeArrowheads="1"/>
            </p:cNvSpPr>
            <p:nvPr/>
          </p:nvSpPr>
          <p:spPr bwMode="auto">
            <a:xfrm>
              <a:off x="2844" y="3675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06" name="Oval 682"/>
            <p:cNvSpPr>
              <a:spLocks noChangeArrowheads="1"/>
            </p:cNvSpPr>
            <p:nvPr/>
          </p:nvSpPr>
          <p:spPr bwMode="auto">
            <a:xfrm>
              <a:off x="2844" y="3683"/>
              <a:ext cx="22" cy="21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07" name="Oval 683"/>
            <p:cNvSpPr>
              <a:spLocks noChangeArrowheads="1"/>
            </p:cNvSpPr>
            <p:nvPr/>
          </p:nvSpPr>
          <p:spPr bwMode="auto">
            <a:xfrm>
              <a:off x="2852" y="3683"/>
              <a:ext cx="21" cy="21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08" name="Oval 684"/>
            <p:cNvSpPr>
              <a:spLocks noChangeArrowheads="1"/>
            </p:cNvSpPr>
            <p:nvPr/>
          </p:nvSpPr>
          <p:spPr bwMode="auto">
            <a:xfrm>
              <a:off x="2859" y="3683"/>
              <a:ext cx="22" cy="21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09" name="Oval 685"/>
            <p:cNvSpPr>
              <a:spLocks noChangeArrowheads="1"/>
            </p:cNvSpPr>
            <p:nvPr/>
          </p:nvSpPr>
          <p:spPr bwMode="auto">
            <a:xfrm>
              <a:off x="2859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0" name="Oval 686"/>
            <p:cNvSpPr>
              <a:spLocks noChangeArrowheads="1"/>
            </p:cNvSpPr>
            <p:nvPr/>
          </p:nvSpPr>
          <p:spPr bwMode="auto">
            <a:xfrm>
              <a:off x="2866" y="3690"/>
              <a:ext cx="23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1" name="Oval 687"/>
            <p:cNvSpPr>
              <a:spLocks noChangeArrowheads="1"/>
            </p:cNvSpPr>
            <p:nvPr/>
          </p:nvSpPr>
          <p:spPr bwMode="auto">
            <a:xfrm>
              <a:off x="2873" y="3690"/>
              <a:ext cx="23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2" name="Oval 688"/>
            <p:cNvSpPr>
              <a:spLocks noChangeArrowheads="1"/>
            </p:cNvSpPr>
            <p:nvPr/>
          </p:nvSpPr>
          <p:spPr bwMode="auto">
            <a:xfrm>
              <a:off x="2881" y="3690"/>
              <a:ext cx="21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3" name="Oval 689"/>
            <p:cNvSpPr>
              <a:spLocks noChangeArrowheads="1"/>
            </p:cNvSpPr>
            <p:nvPr/>
          </p:nvSpPr>
          <p:spPr bwMode="auto">
            <a:xfrm>
              <a:off x="2889" y="3690"/>
              <a:ext cx="21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4" name="Oval 690"/>
            <p:cNvSpPr>
              <a:spLocks noChangeArrowheads="1"/>
            </p:cNvSpPr>
            <p:nvPr/>
          </p:nvSpPr>
          <p:spPr bwMode="auto">
            <a:xfrm>
              <a:off x="2896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5" name="Oval 691"/>
            <p:cNvSpPr>
              <a:spLocks noChangeArrowheads="1"/>
            </p:cNvSpPr>
            <p:nvPr/>
          </p:nvSpPr>
          <p:spPr bwMode="auto">
            <a:xfrm>
              <a:off x="2902" y="3690"/>
              <a:ext cx="23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6" name="Oval 692"/>
            <p:cNvSpPr>
              <a:spLocks noChangeArrowheads="1"/>
            </p:cNvSpPr>
            <p:nvPr/>
          </p:nvSpPr>
          <p:spPr bwMode="auto">
            <a:xfrm>
              <a:off x="2910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7" name="Oval 693"/>
            <p:cNvSpPr>
              <a:spLocks noChangeArrowheads="1"/>
            </p:cNvSpPr>
            <p:nvPr/>
          </p:nvSpPr>
          <p:spPr bwMode="auto">
            <a:xfrm>
              <a:off x="2918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8" name="Oval 694"/>
            <p:cNvSpPr>
              <a:spLocks noChangeArrowheads="1"/>
            </p:cNvSpPr>
            <p:nvPr/>
          </p:nvSpPr>
          <p:spPr bwMode="auto">
            <a:xfrm>
              <a:off x="2925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19" name="Oval 695"/>
            <p:cNvSpPr>
              <a:spLocks noChangeArrowheads="1"/>
            </p:cNvSpPr>
            <p:nvPr/>
          </p:nvSpPr>
          <p:spPr bwMode="auto">
            <a:xfrm>
              <a:off x="2932" y="3690"/>
              <a:ext cx="23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20" name="Oval 696"/>
            <p:cNvSpPr>
              <a:spLocks noChangeArrowheads="1"/>
            </p:cNvSpPr>
            <p:nvPr/>
          </p:nvSpPr>
          <p:spPr bwMode="auto">
            <a:xfrm>
              <a:off x="2940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21" name="Oval 697"/>
            <p:cNvSpPr>
              <a:spLocks noChangeArrowheads="1"/>
            </p:cNvSpPr>
            <p:nvPr/>
          </p:nvSpPr>
          <p:spPr bwMode="auto">
            <a:xfrm>
              <a:off x="2947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22" name="Oval 698"/>
            <p:cNvSpPr>
              <a:spLocks noChangeArrowheads="1"/>
            </p:cNvSpPr>
            <p:nvPr/>
          </p:nvSpPr>
          <p:spPr bwMode="auto">
            <a:xfrm>
              <a:off x="2955" y="3690"/>
              <a:ext cx="21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23" name="Oval 699"/>
            <p:cNvSpPr>
              <a:spLocks noChangeArrowheads="1"/>
            </p:cNvSpPr>
            <p:nvPr/>
          </p:nvSpPr>
          <p:spPr bwMode="auto">
            <a:xfrm>
              <a:off x="2962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24" name="Oval 700"/>
            <p:cNvSpPr>
              <a:spLocks noChangeArrowheads="1"/>
            </p:cNvSpPr>
            <p:nvPr/>
          </p:nvSpPr>
          <p:spPr bwMode="auto">
            <a:xfrm>
              <a:off x="2969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25" name="Oval 701"/>
            <p:cNvSpPr>
              <a:spLocks noChangeArrowheads="1"/>
            </p:cNvSpPr>
            <p:nvPr/>
          </p:nvSpPr>
          <p:spPr bwMode="auto">
            <a:xfrm>
              <a:off x="2976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26" name="Oval 702"/>
            <p:cNvSpPr>
              <a:spLocks noChangeArrowheads="1"/>
            </p:cNvSpPr>
            <p:nvPr/>
          </p:nvSpPr>
          <p:spPr bwMode="auto">
            <a:xfrm>
              <a:off x="2984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27" name="Oval 703"/>
            <p:cNvSpPr>
              <a:spLocks noChangeArrowheads="1"/>
            </p:cNvSpPr>
            <p:nvPr/>
          </p:nvSpPr>
          <p:spPr bwMode="auto">
            <a:xfrm>
              <a:off x="2991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28" name="Oval 704"/>
            <p:cNvSpPr>
              <a:spLocks noChangeArrowheads="1"/>
            </p:cNvSpPr>
            <p:nvPr/>
          </p:nvSpPr>
          <p:spPr bwMode="auto">
            <a:xfrm>
              <a:off x="2998" y="3690"/>
              <a:ext cx="23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29" name="Oval 705"/>
            <p:cNvSpPr>
              <a:spLocks noChangeArrowheads="1"/>
            </p:cNvSpPr>
            <p:nvPr/>
          </p:nvSpPr>
          <p:spPr bwMode="auto">
            <a:xfrm>
              <a:off x="3006" y="3697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" name="Oval 706"/>
            <p:cNvSpPr>
              <a:spLocks noChangeArrowheads="1"/>
            </p:cNvSpPr>
            <p:nvPr/>
          </p:nvSpPr>
          <p:spPr bwMode="auto">
            <a:xfrm>
              <a:off x="3006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" name="Oval 707"/>
            <p:cNvSpPr>
              <a:spLocks noChangeArrowheads="1"/>
            </p:cNvSpPr>
            <p:nvPr/>
          </p:nvSpPr>
          <p:spPr bwMode="auto">
            <a:xfrm>
              <a:off x="3013" y="3697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2" name="Oval 708"/>
            <p:cNvSpPr>
              <a:spLocks noChangeArrowheads="1"/>
            </p:cNvSpPr>
            <p:nvPr/>
          </p:nvSpPr>
          <p:spPr bwMode="auto">
            <a:xfrm>
              <a:off x="3013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3" name="Oval 709"/>
            <p:cNvSpPr>
              <a:spLocks noChangeArrowheads="1"/>
            </p:cNvSpPr>
            <p:nvPr/>
          </p:nvSpPr>
          <p:spPr bwMode="auto">
            <a:xfrm>
              <a:off x="3021" y="3690"/>
              <a:ext cx="21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4" name="Oval 710"/>
            <p:cNvSpPr>
              <a:spLocks noChangeArrowheads="1"/>
            </p:cNvSpPr>
            <p:nvPr/>
          </p:nvSpPr>
          <p:spPr bwMode="auto">
            <a:xfrm>
              <a:off x="3028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5" name="Oval 711"/>
            <p:cNvSpPr>
              <a:spLocks noChangeArrowheads="1"/>
            </p:cNvSpPr>
            <p:nvPr/>
          </p:nvSpPr>
          <p:spPr bwMode="auto">
            <a:xfrm>
              <a:off x="3035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6" name="Oval 712"/>
            <p:cNvSpPr>
              <a:spLocks noChangeArrowheads="1"/>
            </p:cNvSpPr>
            <p:nvPr/>
          </p:nvSpPr>
          <p:spPr bwMode="auto">
            <a:xfrm>
              <a:off x="3042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7" name="Oval 713"/>
            <p:cNvSpPr>
              <a:spLocks noChangeArrowheads="1"/>
            </p:cNvSpPr>
            <p:nvPr/>
          </p:nvSpPr>
          <p:spPr bwMode="auto">
            <a:xfrm>
              <a:off x="3050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8" name="Oval 714"/>
            <p:cNvSpPr>
              <a:spLocks noChangeArrowheads="1"/>
            </p:cNvSpPr>
            <p:nvPr/>
          </p:nvSpPr>
          <p:spPr bwMode="auto">
            <a:xfrm>
              <a:off x="3057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9" name="Oval 715"/>
            <p:cNvSpPr>
              <a:spLocks noChangeArrowheads="1"/>
            </p:cNvSpPr>
            <p:nvPr/>
          </p:nvSpPr>
          <p:spPr bwMode="auto">
            <a:xfrm>
              <a:off x="3064" y="3690"/>
              <a:ext cx="23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40" name="Oval 716"/>
            <p:cNvSpPr>
              <a:spLocks noChangeArrowheads="1"/>
            </p:cNvSpPr>
            <p:nvPr/>
          </p:nvSpPr>
          <p:spPr bwMode="auto">
            <a:xfrm>
              <a:off x="3072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41" name="Oval 717"/>
            <p:cNvSpPr>
              <a:spLocks noChangeArrowheads="1"/>
            </p:cNvSpPr>
            <p:nvPr/>
          </p:nvSpPr>
          <p:spPr bwMode="auto">
            <a:xfrm>
              <a:off x="3079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42" name="Oval 718"/>
            <p:cNvSpPr>
              <a:spLocks noChangeArrowheads="1"/>
            </p:cNvSpPr>
            <p:nvPr/>
          </p:nvSpPr>
          <p:spPr bwMode="auto">
            <a:xfrm>
              <a:off x="3087" y="3690"/>
              <a:ext cx="21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43" name="Oval 719"/>
            <p:cNvSpPr>
              <a:spLocks noChangeArrowheads="1"/>
            </p:cNvSpPr>
            <p:nvPr/>
          </p:nvSpPr>
          <p:spPr bwMode="auto">
            <a:xfrm>
              <a:off x="3094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44" name="Oval 720"/>
            <p:cNvSpPr>
              <a:spLocks noChangeArrowheads="1"/>
            </p:cNvSpPr>
            <p:nvPr/>
          </p:nvSpPr>
          <p:spPr bwMode="auto">
            <a:xfrm>
              <a:off x="3101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45" name="Oval 721"/>
            <p:cNvSpPr>
              <a:spLocks noChangeArrowheads="1"/>
            </p:cNvSpPr>
            <p:nvPr/>
          </p:nvSpPr>
          <p:spPr bwMode="auto">
            <a:xfrm>
              <a:off x="3108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46" name="Oval 722"/>
            <p:cNvSpPr>
              <a:spLocks noChangeArrowheads="1"/>
            </p:cNvSpPr>
            <p:nvPr/>
          </p:nvSpPr>
          <p:spPr bwMode="auto">
            <a:xfrm>
              <a:off x="3116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47" name="Oval 723"/>
            <p:cNvSpPr>
              <a:spLocks noChangeArrowheads="1"/>
            </p:cNvSpPr>
            <p:nvPr/>
          </p:nvSpPr>
          <p:spPr bwMode="auto">
            <a:xfrm>
              <a:off x="3123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48" name="Oval 724"/>
            <p:cNvSpPr>
              <a:spLocks noChangeArrowheads="1"/>
            </p:cNvSpPr>
            <p:nvPr/>
          </p:nvSpPr>
          <p:spPr bwMode="auto">
            <a:xfrm>
              <a:off x="3130" y="3690"/>
              <a:ext cx="23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49" name="Oval 725"/>
            <p:cNvSpPr>
              <a:spLocks noChangeArrowheads="1"/>
            </p:cNvSpPr>
            <p:nvPr/>
          </p:nvSpPr>
          <p:spPr bwMode="auto">
            <a:xfrm>
              <a:off x="3138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50" name="Oval 726"/>
            <p:cNvSpPr>
              <a:spLocks noChangeArrowheads="1"/>
            </p:cNvSpPr>
            <p:nvPr/>
          </p:nvSpPr>
          <p:spPr bwMode="auto">
            <a:xfrm>
              <a:off x="3145" y="3690"/>
              <a:ext cx="23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51" name="Oval 727"/>
            <p:cNvSpPr>
              <a:spLocks noChangeArrowheads="1"/>
            </p:cNvSpPr>
            <p:nvPr/>
          </p:nvSpPr>
          <p:spPr bwMode="auto">
            <a:xfrm>
              <a:off x="3153" y="3690"/>
              <a:ext cx="21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52" name="Oval 728"/>
            <p:cNvSpPr>
              <a:spLocks noChangeArrowheads="1"/>
            </p:cNvSpPr>
            <p:nvPr/>
          </p:nvSpPr>
          <p:spPr bwMode="auto">
            <a:xfrm>
              <a:off x="3160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53" name="Oval 729"/>
            <p:cNvSpPr>
              <a:spLocks noChangeArrowheads="1"/>
            </p:cNvSpPr>
            <p:nvPr/>
          </p:nvSpPr>
          <p:spPr bwMode="auto">
            <a:xfrm>
              <a:off x="3168" y="3690"/>
              <a:ext cx="21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54" name="Oval 730"/>
            <p:cNvSpPr>
              <a:spLocks noChangeArrowheads="1"/>
            </p:cNvSpPr>
            <p:nvPr/>
          </p:nvSpPr>
          <p:spPr bwMode="auto">
            <a:xfrm>
              <a:off x="3174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55" name="Oval 731"/>
            <p:cNvSpPr>
              <a:spLocks noChangeArrowheads="1"/>
            </p:cNvSpPr>
            <p:nvPr/>
          </p:nvSpPr>
          <p:spPr bwMode="auto">
            <a:xfrm>
              <a:off x="3182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56" name="Oval 732"/>
            <p:cNvSpPr>
              <a:spLocks noChangeArrowheads="1"/>
            </p:cNvSpPr>
            <p:nvPr/>
          </p:nvSpPr>
          <p:spPr bwMode="auto">
            <a:xfrm>
              <a:off x="3189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57" name="Oval 733"/>
            <p:cNvSpPr>
              <a:spLocks noChangeArrowheads="1"/>
            </p:cNvSpPr>
            <p:nvPr/>
          </p:nvSpPr>
          <p:spPr bwMode="auto">
            <a:xfrm>
              <a:off x="3196" y="3690"/>
              <a:ext cx="23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58" name="Oval 734"/>
            <p:cNvSpPr>
              <a:spLocks noChangeArrowheads="1"/>
            </p:cNvSpPr>
            <p:nvPr/>
          </p:nvSpPr>
          <p:spPr bwMode="auto">
            <a:xfrm>
              <a:off x="3204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59" name="Oval 735"/>
            <p:cNvSpPr>
              <a:spLocks noChangeArrowheads="1"/>
            </p:cNvSpPr>
            <p:nvPr/>
          </p:nvSpPr>
          <p:spPr bwMode="auto">
            <a:xfrm>
              <a:off x="3211" y="3690"/>
              <a:ext cx="23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60" name="Oval 736"/>
            <p:cNvSpPr>
              <a:spLocks noChangeArrowheads="1"/>
            </p:cNvSpPr>
            <p:nvPr/>
          </p:nvSpPr>
          <p:spPr bwMode="auto">
            <a:xfrm>
              <a:off x="3219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61" name="Oval 737"/>
            <p:cNvSpPr>
              <a:spLocks noChangeArrowheads="1"/>
            </p:cNvSpPr>
            <p:nvPr/>
          </p:nvSpPr>
          <p:spPr bwMode="auto">
            <a:xfrm>
              <a:off x="3226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62" name="Oval 738"/>
            <p:cNvSpPr>
              <a:spLocks noChangeArrowheads="1"/>
            </p:cNvSpPr>
            <p:nvPr/>
          </p:nvSpPr>
          <p:spPr bwMode="auto">
            <a:xfrm>
              <a:off x="3234" y="3690"/>
              <a:ext cx="21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63" name="Oval 739"/>
            <p:cNvSpPr>
              <a:spLocks noChangeArrowheads="1"/>
            </p:cNvSpPr>
            <p:nvPr/>
          </p:nvSpPr>
          <p:spPr bwMode="auto">
            <a:xfrm>
              <a:off x="3241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64" name="Oval 740"/>
            <p:cNvSpPr>
              <a:spLocks noChangeArrowheads="1"/>
            </p:cNvSpPr>
            <p:nvPr/>
          </p:nvSpPr>
          <p:spPr bwMode="auto">
            <a:xfrm>
              <a:off x="3248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65" name="Oval 741"/>
            <p:cNvSpPr>
              <a:spLocks noChangeArrowheads="1"/>
            </p:cNvSpPr>
            <p:nvPr/>
          </p:nvSpPr>
          <p:spPr bwMode="auto">
            <a:xfrm>
              <a:off x="3255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66" name="Oval 742"/>
            <p:cNvSpPr>
              <a:spLocks noChangeArrowheads="1"/>
            </p:cNvSpPr>
            <p:nvPr/>
          </p:nvSpPr>
          <p:spPr bwMode="auto">
            <a:xfrm>
              <a:off x="3263" y="3690"/>
              <a:ext cx="22" cy="22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7374" name="Group 750"/>
            <p:cNvGrpSpPr>
              <a:grpSpLocks/>
            </p:cNvGrpSpPr>
            <p:nvPr/>
          </p:nvGrpSpPr>
          <p:grpSpPr bwMode="auto">
            <a:xfrm>
              <a:off x="947" y="2089"/>
              <a:ext cx="157" cy="1670"/>
              <a:chOff x="929" y="948"/>
              <a:chExt cx="241" cy="2547"/>
            </a:xfrm>
          </p:grpSpPr>
          <p:sp>
            <p:nvSpPr>
              <p:cNvPr id="27367" name="Rectangle 743"/>
              <p:cNvSpPr>
                <a:spLocks noChangeArrowheads="1"/>
              </p:cNvSpPr>
              <p:nvPr/>
            </p:nvSpPr>
            <p:spPr bwMode="auto">
              <a:xfrm>
                <a:off x="1044" y="3290"/>
                <a:ext cx="95" cy="2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0" i="0">
                    <a:solidFill>
                      <a:srgbClr val="000000"/>
                    </a:solidFill>
                  </a:rPr>
                  <a:t>0</a:t>
                </a:r>
                <a:endParaRPr lang="en-US" sz="1400" i="0"/>
              </a:p>
            </p:txBody>
          </p:sp>
          <p:sp>
            <p:nvSpPr>
              <p:cNvPr id="27368" name="Rectangle 744"/>
              <p:cNvSpPr>
                <a:spLocks noChangeArrowheads="1"/>
              </p:cNvSpPr>
              <p:nvPr/>
            </p:nvSpPr>
            <p:spPr bwMode="auto">
              <a:xfrm>
                <a:off x="929" y="2891"/>
                <a:ext cx="240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0" i="0">
                    <a:solidFill>
                      <a:srgbClr val="000000"/>
                    </a:solidFill>
                  </a:rPr>
                  <a:t>0.5</a:t>
                </a:r>
                <a:endParaRPr lang="en-US" sz="1400" i="0"/>
              </a:p>
            </p:txBody>
          </p:sp>
          <p:sp>
            <p:nvSpPr>
              <p:cNvPr id="27369" name="Rectangle 745"/>
              <p:cNvSpPr>
                <a:spLocks noChangeArrowheads="1"/>
              </p:cNvSpPr>
              <p:nvPr/>
            </p:nvSpPr>
            <p:spPr bwMode="auto">
              <a:xfrm>
                <a:off x="1044" y="2507"/>
                <a:ext cx="95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0" i="0">
                    <a:solidFill>
                      <a:srgbClr val="000000"/>
                    </a:solidFill>
                  </a:rPr>
                  <a:t>1</a:t>
                </a:r>
                <a:endParaRPr lang="en-US" sz="1400" i="0"/>
              </a:p>
            </p:txBody>
          </p:sp>
          <p:sp>
            <p:nvSpPr>
              <p:cNvPr id="27370" name="Rectangle 746"/>
              <p:cNvSpPr>
                <a:spLocks noChangeArrowheads="1"/>
              </p:cNvSpPr>
              <p:nvPr/>
            </p:nvSpPr>
            <p:spPr bwMode="auto">
              <a:xfrm>
                <a:off x="931" y="2118"/>
                <a:ext cx="239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0" i="0">
                    <a:solidFill>
                      <a:srgbClr val="000000"/>
                    </a:solidFill>
                  </a:rPr>
                  <a:t>1.5</a:t>
                </a:r>
                <a:endParaRPr lang="en-US" sz="1400" i="0"/>
              </a:p>
            </p:txBody>
          </p:sp>
          <p:sp>
            <p:nvSpPr>
              <p:cNvPr id="27371" name="Rectangle 747"/>
              <p:cNvSpPr>
                <a:spLocks noChangeArrowheads="1"/>
              </p:cNvSpPr>
              <p:nvPr/>
            </p:nvSpPr>
            <p:spPr bwMode="auto">
              <a:xfrm>
                <a:off x="1044" y="1726"/>
                <a:ext cx="95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0" i="0">
                    <a:solidFill>
                      <a:srgbClr val="000000"/>
                    </a:solidFill>
                  </a:rPr>
                  <a:t>2</a:t>
                </a:r>
                <a:endParaRPr lang="en-US" sz="1400" i="0"/>
              </a:p>
            </p:txBody>
          </p:sp>
          <p:sp>
            <p:nvSpPr>
              <p:cNvPr id="27372" name="Rectangle 748"/>
              <p:cNvSpPr>
                <a:spLocks noChangeArrowheads="1"/>
              </p:cNvSpPr>
              <p:nvPr/>
            </p:nvSpPr>
            <p:spPr bwMode="auto">
              <a:xfrm>
                <a:off x="931" y="1345"/>
                <a:ext cx="239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0" i="0">
                    <a:solidFill>
                      <a:srgbClr val="000000"/>
                    </a:solidFill>
                  </a:rPr>
                  <a:t>2.5</a:t>
                </a:r>
                <a:endParaRPr lang="en-US" sz="1400" i="0"/>
              </a:p>
            </p:txBody>
          </p:sp>
          <p:sp>
            <p:nvSpPr>
              <p:cNvPr id="27373" name="Rectangle 749"/>
              <p:cNvSpPr>
                <a:spLocks noChangeArrowheads="1"/>
              </p:cNvSpPr>
              <p:nvPr/>
            </p:nvSpPr>
            <p:spPr bwMode="auto">
              <a:xfrm>
                <a:off x="1041" y="948"/>
                <a:ext cx="95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0" i="0">
                    <a:solidFill>
                      <a:srgbClr val="000000"/>
                    </a:solidFill>
                  </a:rPr>
                  <a:t>3</a:t>
                </a:r>
                <a:endParaRPr lang="en-US" sz="1400" i="0"/>
              </a:p>
            </p:txBody>
          </p:sp>
        </p:grpSp>
        <p:grpSp>
          <p:nvGrpSpPr>
            <p:cNvPr id="27381" name="Group 757"/>
            <p:cNvGrpSpPr>
              <a:grpSpLocks/>
            </p:cNvGrpSpPr>
            <p:nvPr/>
          </p:nvGrpSpPr>
          <p:grpSpPr bwMode="auto">
            <a:xfrm>
              <a:off x="1086" y="3774"/>
              <a:ext cx="2112" cy="135"/>
              <a:chOff x="1065" y="3488"/>
              <a:chExt cx="3228" cy="208"/>
            </a:xfrm>
          </p:grpSpPr>
          <p:sp>
            <p:nvSpPr>
              <p:cNvPr id="27375" name="Rectangle 751"/>
              <p:cNvSpPr>
                <a:spLocks noChangeArrowheads="1"/>
              </p:cNvSpPr>
              <p:nvPr/>
            </p:nvSpPr>
            <p:spPr bwMode="auto">
              <a:xfrm>
                <a:off x="1065" y="3490"/>
                <a:ext cx="286" cy="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0" i="0">
                    <a:solidFill>
                      <a:srgbClr val="000000"/>
                    </a:solidFill>
                  </a:rPr>
                  <a:t>200</a:t>
                </a:r>
                <a:endParaRPr lang="en-US" sz="1400" i="0"/>
              </a:p>
            </p:txBody>
          </p:sp>
          <p:sp>
            <p:nvSpPr>
              <p:cNvPr id="27376" name="Rectangle 752"/>
              <p:cNvSpPr>
                <a:spLocks noChangeArrowheads="1"/>
              </p:cNvSpPr>
              <p:nvPr/>
            </p:nvSpPr>
            <p:spPr bwMode="auto">
              <a:xfrm>
                <a:off x="1647" y="3490"/>
                <a:ext cx="286" cy="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0" i="0">
                    <a:solidFill>
                      <a:srgbClr val="000000"/>
                    </a:solidFill>
                  </a:rPr>
                  <a:t>300</a:t>
                </a:r>
                <a:endParaRPr lang="en-US" sz="1400" i="0"/>
              </a:p>
            </p:txBody>
          </p:sp>
          <p:sp>
            <p:nvSpPr>
              <p:cNvPr id="27377" name="Rectangle 753"/>
              <p:cNvSpPr>
                <a:spLocks noChangeArrowheads="1"/>
              </p:cNvSpPr>
              <p:nvPr/>
            </p:nvSpPr>
            <p:spPr bwMode="auto">
              <a:xfrm>
                <a:off x="2243" y="3490"/>
                <a:ext cx="286" cy="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0" i="0">
                    <a:solidFill>
                      <a:srgbClr val="000000"/>
                    </a:solidFill>
                  </a:rPr>
                  <a:t>400</a:t>
                </a:r>
                <a:endParaRPr lang="en-US" sz="1400" i="0"/>
              </a:p>
            </p:txBody>
          </p:sp>
          <p:sp>
            <p:nvSpPr>
              <p:cNvPr id="27378" name="Rectangle 754"/>
              <p:cNvSpPr>
                <a:spLocks noChangeArrowheads="1"/>
              </p:cNvSpPr>
              <p:nvPr/>
            </p:nvSpPr>
            <p:spPr bwMode="auto">
              <a:xfrm>
                <a:off x="2829" y="3490"/>
                <a:ext cx="286" cy="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0" i="0">
                    <a:solidFill>
                      <a:srgbClr val="000000"/>
                    </a:solidFill>
                  </a:rPr>
                  <a:t>500</a:t>
                </a:r>
                <a:endParaRPr lang="en-US" sz="1400" i="0"/>
              </a:p>
            </p:txBody>
          </p:sp>
          <p:sp>
            <p:nvSpPr>
              <p:cNvPr id="27379" name="Rectangle 755"/>
              <p:cNvSpPr>
                <a:spLocks noChangeArrowheads="1"/>
              </p:cNvSpPr>
              <p:nvPr/>
            </p:nvSpPr>
            <p:spPr bwMode="auto">
              <a:xfrm>
                <a:off x="3411" y="3490"/>
                <a:ext cx="286" cy="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0" i="0">
                    <a:solidFill>
                      <a:srgbClr val="000000"/>
                    </a:solidFill>
                  </a:rPr>
                  <a:t>600</a:t>
                </a:r>
                <a:endParaRPr lang="en-US" sz="1400" i="0"/>
              </a:p>
            </p:txBody>
          </p:sp>
          <p:sp>
            <p:nvSpPr>
              <p:cNvPr id="27380" name="Rectangle 756"/>
              <p:cNvSpPr>
                <a:spLocks noChangeArrowheads="1"/>
              </p:cNvSpPr>
              <p:nvPr/>
            </p:nvSpPr>
            <p:spPr bwMode="auto">
              <a:xfrm>
                <a:off x="4007" y="3488"/>
                <a:ext cx="286" cy="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0" i="0">
                    <a:solidFill>
                      <a:srgbClr val="000000"/>
                    </a:solidFill>
                  </a:rPr>
                  <a:t>700</a:t>
                </a:r>
                <a:endParaRPr lang="en-US" sz="1400" i="0"/>
              </a:p>
            </p:txBody>
          </p:sp>
        </p:grpSp>
        <p:sp>
          <p:nvSpPr>
            <p:cNvPr id="27398" name="Rectangle 774"/>
            <p:cNvSpPr>
              <a:spLocks noChangeArrowheads="1"/>
            </p:cNvSpPr>
            <p:nvPr/>
          </p:nvSpPr>
          <p:spPr bwMode="auto">
            <a:xfrm rot="16200000">
              <a:off x="-152" y="2877"/>
              <a:ext cx="182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 dirty="0">
                  <a:solidFill>
                    <a:srgbClr val="000000"/>
                  </a:solidFill>
                </a:rPr>
                <a:t>Percent of Oxygen Consumed, ∆ </a:t>
              </a:r>
              <a:r>
                <a:rPr lang="en-US" sz="1400" b="0" i="0" dirty="0"/>
                <a:t>X</a:t>
              </a:r>
              <a:r>
                <a:rPr lang="en-US" sz="1400" b="0" i="0" baseline="-25000" dirty="0"/>
                <a:t>O</a:t>
              </a:r>
              <a:r>
                <a:rPr lang="en-US" sz="1000" b="0" i="0" baseline="-41000" dirty="0"/>
                <a:t>2</a:t>
              </a:r>
            </a:p>
          </p:txBody>
        </p:sp>
        <p:sp>
          <p:nvSpPr>
            <p:cNvPr id="27399" name="Rectangle 775"/>
            <p:cNvSpPr>
              <a:spLocks noChangeArrowheads="1"/>
            </p:cNvSpPr>
            <p:nvPr/>
          </p:nvSpPr>
          <p:spPr bwMode="auto">
            <a:xfrm>
              <a:off x="1528" y="3969"/>
              <a:ext cx="1414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Sample Temperature, </a:t>
              </a:r>
              <a:r>
                <a:rPr lang="en-US" sz="1400" b="0">
                  <a:solidFill>
                    <a:srgbClr val="000000"/>
                  </a:solidFill>
                </a:rPr>
                <a:t>T </a:t>
              </a:r>
              <a:r>
                <a:rPr lang="en-US" sz="1400" b="0" i="0">
                  <a:solidFill>
                    <a:srgbClr val="000000"/>
                  </a:solidFill>
                </a:rPr>
                <a:t>(</a:t>
              </a:r>
              <a:r>
                <a:rPr lang="en-US" sz="1400" b="0" i="0">
                  <a:solidFill>
                    <a:srgbClr val="000000"/>
                  </a:solidFill>
                  <a:sym typeface="Symbol" charset="2"/>
                </a:rPr>
                <a:t></a:t>
              </a:r>
              <a:r>
                <a:rPr lang="en-US" sz="1400" b="0" i="0">
                  <a:solidFill>
                    <a:srgbClr val="000000"/>
                  </a:solidFill>
                </a:rPr>
                <a:t>C)</a:t>
              </a:r>
              <a:endParaRPr lang="en-US" sz="1400" b="0" i="0"/>
            </a:p>
          </p:txBody>
        </p:sp>
        <p:sp>
          <p:nvSpPr>
            <p:cNvPr id="26664" name="Line 40"/>
            <p:cNvSpPr>
              <a:spLocks noChangeShapeType="1"/>
            </p:cNvSpPr>
            <p:nvPr/>
          </p:nvSpPr>
          <p:spPr bwMode="auto">
            <a:xfrm flipV="1">
              <a:off x="1155" y="3668"/>
              <a:ext cx="1" cy="4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5" name="Line 41"/>
            <p:cNvSpPr>
              <a:spLocks noChangeShapeType="1"/>
            </p:cNvSpPr>
            <p:nvPr/>
          </p:nvSpPr>
          <p:spPr bwMode="auto">
            <a:xfrm flipV="1">
              <a:off x="1537" y="3668"/>
              <a:ext cx="1" cy="4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6" name="Line 42"/>
            <p:cNvSpPr>
              <a:spLocks noChangeShapeType="1"/>
            </p:cNvSpPr>
            <p:nvPr/>
          </p:nvSpPr>
          <p:spPr bwMode="auto">
            <a:xfrm flipV="1">
              <a:off x="1926" y="3668"/>
              <a:ext cx="1" cy="4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7" name="Line 43"/>
            <p:cNvSpPr>
              <a:spLocks noChangeShapeType="1"/>
            </p:cNvSpPr>
            <p:nvPr/>
          </p:nvSpPr>
          <p:spPr bwMode="auto">
            <a:xfrm flipV="1">
              <a:off x="2308" y="3668"/>
              <a:ext cx="1" cy="4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8" name="Line 44"/>
            <p:cNvSpPr>
              <a:spLocks noChangeShapeType="1"/>
            </p:cNvSpPr>
            <p:nvPr/>
          </p:nvSpPr>
          <p:spPr bwMode="auto">
            <a:xfrm flipV="1">
              <a:off x="2690" y="3668"/>
              <a:ext cx="1" cy="4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69" name="Line 45"/>
            <p:cNvSpPr>
              <a:spLocks noChangeShapeType="1"/>
            </p:cNvSpPr>
            <p:nvPr/>
          </p:nvSpPr>
          <p:spPr bwMode="auto">
            <a:xfrm flipV="1">
              <a:off x="3079" y="3668"/>
              <a:ext cx="1" cy="4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0" name="Line 46"/>
            <p:cNvSpPr>
              <a:spLocks noChangeShapeType="1"/>
            </p:cNvSpPr>
            <p:nvPr/>
          </p:nvSpPr>
          <p:spPr bwMode="auto">
            <a:xfrm flipV="1">
              <a:off x="1228" y="3690"/>
              <a:ext cx="1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1" name="Line 47"/>
            <p:cNvSpPr>
              <a:spLocks noChangeShapeType="1"/>
            </p:cNvSpPr>
            <p:nvPr/>
          </p:nvSpPr>
          <p:spPr bwMode="auto">
            <a:xfrm flipV="1">
              <a:off x="1309" y="3690"/>
              <a:ext cx="1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2" name="Line 48"/>
            <p:cNvSpPr>
              <a:spLocks noChangeShapeType="1"/>
            </p:cNvSpPr>
            <p:nvPr/>
          </p:nvSpPr>
          <p:spPr bwMode="auto">
            <a:xfrm flipV="1">
              <a:off x="1383" y="3690"/>
              <a:ext cx="0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3" name="Line 49"/>
            <p:cNvSpPr>
              <a:spLocks noChangeShapeType="1"/>
            </p:cNvSpPr>
            <p:nvPr/>
          </p:nvSpPr>
          <p:spPr bwMode="auto">
            <a:xfrm flipV="1">
              <a:off x="1464" y="3690"/>
              <a:ext cx="1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4" name="Line 50"/>
            <p:cNvSpPr>
              <a:spLocks noChangeShapeType="1"/>
            </p:cNvSpPr>
            <p:nvPr/>
          </p:nvSpPr>
          <p:spPr bwMode="auto">
            <a:xfrm flipV="1">
              <a:off x="1618" y="3690"/>
              <a:ext cx="0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5" name="Line 51"/>
            <p:cNvSpPr>
              <a:spLocks noChangeShapeType="1"/>
            </p:cNvSpPr>
            <p:nvPr/>
          </p:nvSpPr>
          <p:spPr bwMode="auto">
            <a:xfrm flipV="1">
              <a:off x="1692" y="3690"/>
              <a:ext cx="1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6" name="Line 52"/>
            <p:cNvSpPr>
              <a:spLocks noChangeShapeType="1"/>
            </p:cNvSpPr>
            <p:nvPr/>
          </p:nvSpPr>
          <p:spPr bwMode="auto">
            <a:xfrm flipV="1">
              <a:off x="1772" y="3690"/>
              <a:ext cx="0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7" name="Line 53"/>
            <p:cNvSpPr>
              <a:spLocks noChangeShapeType="1"/>
            </p:cNvSpPr>
            <p:nvPr/>
          </p:nvSpPr>
          <p:spPr bwMode="auto">
            <a:xfrm flipV="1">
              <a:off x="1845" y="3690"/>
              <a:ext cx="1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8" name="Line 54"/>
            <p:cNvSpPr>
              <a:spLocks noChangeShapeType="1"/>
            </p:cNvSpPr>
            <p:nvPr/>
          </p:nvSpPr>
          <p:spPr bwMode="auto">
            <a:xfrm flipV="1">
              <a:off x="1999" y="3690"/>
              <a:ext cx="1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79" name="Line 55"/>
            <p:cNvSpPr>
              <a:spLocks noChangeShapeType="1"/>
            </p:cNvSpPr>
            <p:nvPr/>
          </p:nvSpPr>
          <p:spPr bwMode="auto">
            <a:xfrm flipV="1">
              <a:off x="2080" y="3690"/>
              <a:ext cx="1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0" name="Line 56"/>
            <p:cNvSpPr>
              <a:spLocks noChangeShapeType="1"/>
            </p:cNvSpPr>
            <p:nvPr/>
          </p:nvSpPr>
          <p:spPr bwMode="auto">
            <a:xfrm flipV="1">
              <a:off x="2154" y="3690"/>
              <a:ext cx="1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1" name="Line 57"/>
            <p:cNvSpPr>
              <a:spLocks noChangeShapeType="1"/>
            </p:cNvSpPr>
            <p:nvPr/>
          </p:nvSpPr>
          <p:spPr bwMode="auto">
            <a:xfrm flipV="1">
              <a:off x="2235" y="3690"/>
              <a:ext cx="1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2" name="Line 58"/>
            <p:cNvSpPr>
              <a:spLocks noChangeShapeType="1"/>
            </p:cNvSpPr>
            <p:nvPr/>
          </p:nvSpPr>
          <p:spPr bwMode="auto">
            <a:xfrm flipV="1">
              <a:off x="2389" y="3690"/>
              <a:ext cx="1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3" name="Line 59"/>
            <p:cNvSpPr>
              <a:spLocks noChangeShapeType="1"/>
            </p:cNvSpPr>
            <p:nvPr/>
          </p:nvSpPr>
          <p:spPr bwMode="auto">
            <a:xfrm flipV="1">
              <a:off x="2463" y="3690"/>
              <a:ext cx="0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4" name="Line 60"/>
            <p:cNvSpPr>
              <a:spLocks noChangeShapeType="1"/>
            </p:cNvSpPr>
            <p:nvPr/>
          </p:nvSpPr>
          <p:spPr bwMode="auto">
            <a:xfrm flipV="1">
              <a:off x="2543" y="3690"/>
              <a:ext cx="0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5" name="Line 61"/>
            <p:cNvSpPr>
              <a:spLocks noChangeShapeType="1"/>
            </p:cNvSpPr>
            <p:nvPr/>
          </p:nvSpPr>
          <p:spPr bwMode="auto">
            <a:xfrm flipV="1">
              <a:off x="2617" y="3690"/>
              <a:ext cx="0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6" name="Line 62"/>
            <p:cNvSpPr>
              <a:spLocks noChangeShapeType="1"/>
            </p:cNvSpPr>
            <p:nvPr/>
          </p:nvSpPr>
          <p:spPr bwMode="auto">
            <a:xfrm flipV="1">
              <a:off x="2770" y="3690"/>
              <a:ext cx="1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7" name="Line 63"/>
            <p:cNvSpPr>
              <a:spLocks noChangeShapeType="1"/>
            </p:cNvSpPr>
            <p:nvPr/>
          </p:nvSpPr>
          <p:spPr bwMode="auto">
            <a:xfrm flipV="1">
              <a:off x="2844" y="3690"/>
              <a:ext cx="1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8" name="Line 64"/>
            <p:cNvSpPr>
              <a:spLocks noChangeShapeType="1"/>
            </p:cNvSpPr>
            <p:nvPr/>
          </p:nvSpPr>
          <p:spPr bwMode="auto">
            <a:xfrm flipV="1">
              <a:off x="2925" y="3690"/>
              <a:ext cx="1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89" name="Line 65"/>
            <p:cNvSpPr>
              <a:spLocks noChangeShapeType="1"/>
            </p:cNvSpPr>
            <p:nvPr/>
          </p:nvSpPr>
          <p:spPr bwMode="auto">
            <a:xfrm flipV="1">
              <a:off x="2998" y="3690"/>
              <a:ext cx="1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0" name="Line 66"/>
            <p:cNvSpPr>
              <a:spLocks noChangeShapeType="1"/>
            </p:cNvSpPr>
            <p:nvPr/>
          </p:nvSpPr>
          <p:spPr bwMode="auto">
            <a:xfrm flipV="1">
              <a:off x="3153" y="3690"/>
              <a:ext cx="0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1" name="Line 67"/>
            <p:cNvSpPr>
              <a:spLocks noChangeShapeType="1"/>
            </p:cNvSpPr>
            <p:nvPr/>
          </p:nvSpPr>
          <p:spPr bwMode="auto">
            <a:xfrm flipV="1">
              <a:off x="3234" y="3690"/>
              <a:ext cx="0" cy="22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3" name="Line 69"/>
            <p:cNvSpPr>
              <a:spLocks noChangeShapeType="1"/>
            </p:cNvSpPr>
            <p:nvPr/>
          </p:nvSpPr>
          <p:spPr bwMode="auto">
            <a:xfrm flipV="1">
              <a:off x="1155" y="2129"/>
              <a:ext cx="1" cy="1583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94" name="Line 70"/>
            <p:cNvSpPr>
              <a:spLocks noChangeShapeType="1"/>
            </p:cNvSpPr>
            <p:nvPr/>
          </p:nvSpPr>
          <p:spPr bwMode="auto">
            <a:xfrm>
              <a:off x="1155" y="3712"/>
              <a:ext cx="2115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421" name="Group 797"/>
          <p:cNvGrpSpPr>
            <a:grpSpLocks/>
          </p:cNvGrpSpPr>
          <p:nvPr/>
        </p:nvGrpSpPr>
        <p:grpSpPr bwMode="auto">
          <a:xfrm>
            <a:off x="5791200" y="4953000"/>
            <a:ext cx="2057400" cy="1219200"/>
            <a:chOff x="3984" y="2880"/>
            <a:chExt cx="1296" cy="768"/>
          </a:xfrm>
        </p:grpSpPr>
        <p:sp>
          <p:nvSpPr>
            <p:cNvPr id="27384" name="Line 760"/>
            <p:cNvSpPr>
              <a:spLocks noChangeShapeType="1"/>
            </p:cNvSpPr>
            <p:nvPr/>
          </p:nvSpPr>
          <p:spPr bwMode="auto">
            <a:xfrm>
              <a:off x="4023" y="2990"/>
              <a:ext cx="137" cy="0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87" name="Rectangle 763"/>
            <p:cNvSpPr>
              <a:spLocks noChangeArrowheads="1"/>
            </p:cNvSpPr>
            <p:nvPr/>
          </p:nvSpPr>
          <p:spPr bwMode="auto">
            <a:xfrm>
              <a:off x="4182" y="2917"/>
              <a:ext cx="81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800" b="0" i="0">
                  <a:solidFill>
                    <a:srgbClr val="000000"/>
                  </a:solidFill>
                </a:rPr>
                <a:t>Training Set</a:t>
              </a:r>
              <a:endParaRPr lang="en-US" sz="1700" b="0" i="0">
                <a:solidFill>
                  <a:srgbClr val="000000"/>
                </a:solidFill>
              </a:endParaRPr>
            </a:p>
          </p:txBody>
        </p:sp>
        <p:sp>
          <p:nvSpPr>
            <p:cNvPr id="27388" name="Oval 764"/>
            <p:cNvSpPr>
              <a:spLocks noChangeArrowheads="1"/>
            </p:cNvSpPr>
            <p:nvPr/>
          </p:nvSpPr>
          <p:spPr bwMode="auto">
            <a:xfrm>
              <a:off x="4073" y="3213"/>
              <a:ext cx="28" cy="28"/>
            </a:xfrm>
            <a:prstGeom prst="ellipse">
              <a:avLst/>
            </a:prstGeom>
            <a:solidFill>
              <a:srgbClr val="0000D4"/>
            </a:solidFill>
            <a:ln w="17463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91" name="Rectangle 767"/>
            <p:cNvSpPr>
              <a:spLocks noChangeArrowheads="1"/>
            </p:cNvSpPr>
            <p:nvPr/>
          </p:nvSpPr>
          <p:spPr bwMode="auto">
            <a:xfrm>
              <a:off x="4182" y="3168"/>
              <a:ext cx="98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 b="0" i="0">
                  <a:solidFill>
                    <a:srgbClr val="0000D4"/>
                  </a:solidFill>
                </a:rPr>
                <a:t>Program (</a:t>
              </a:r>
              <a:r>
                <a:rPr lang="en-US" sz="1700" b="0" i="0">
                  <a:solidFill>
                    <a:srgbClr val="0000D4"/>
                  </a:solidFill>
                  <a:sym typeface="Symbol" charset="2"/>
                </a:rPr>
                <a:t> = 1)</a:t>
              </a:r>
              <a:endParaRPr lang="en-US" i="0"/>
            </a:p>
          </p:txBody>
        </p:sp>
        <p:sp>
          <p:nvSpPr>
            <p:cNvPr id="27392" name="Oval 768"/>
            <p:cNvSpPr>
              <a:spLocks noChangeArrowheads="1"/>
            </p:cNvSpPr>
            <p:nvPr/>
          </p:nvSpPr>
          <p:spPr bwMode="auto">
            <a:xfrm>
              <a:off x="4073" y="3477"/>
              <a:ext cx="28" cy="28"/>
            </a:xfrm>
            <a:prstGeom prst="ellipse">
              <a:avLst/>
            </a:prstGeom>
            <a:solidFill>
              <a:srgbClr val="C30501"/>
            </a:solidFill>
            <a:ln w="17463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00" name="Rectangle 776"/>
            <p:cNvSpPr>
              <a:spLocks noChangeArrowheads="1"/>
            </p:cNvSpPr>
            <p:nvPr/>
          </p:nvSpPr>
          <p:spPr bwMode="auto">
            <a:xfrm>
              <a:off x="3984" y="2880"/>
              <a:ext cx="1296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01" name="Rectangle 777"/>
            <p:cNvSpPr>
              <a:spLocks noChangeArrowheads="1"/>
            </p:cNvSpPr>
            <p:nvPr/>
          </p:nvSpPr>
          <p:spPr bwMode="auto">
            <a:xfrm>
              <a:off x="4181" y="3427"/>
              <a:ext cx="106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700" b="0" i="0">
                  <a:solidFill>
                    <a:srgbClr val="C30501"/>
                  </a:solidFill>
                </a:rPr>
                <a:t>Measured (</a:t>
              </a:r>
              <a:r>
                <a:rPr lang="en-US" sz="1700" b="0" i="0">
                  <a:solidFill>
                    <a:srgbClr val="C30501"/>
                  </a:solidFill>
                  <a:sym typeface="Symbol" charset="2"/>
                </a:rPr>
                <a:t> = 1)</a:t>
              </a:r>
              <a:endParaRPr lang="en-US" i="0">
                <a:solidFill>
                  <a:srgbClr val="C30501"/>
                </a:solidFill>
              </a:endParaRPr>
            </a:p>
          </p:txBody>
        </p:sp>
      </p:grpSp>
      <p:sp>
        <p:nvSpPr>
          <p:cNvPr id="27404" name="Rectangle 780"/>
          <p:cNvSpPr>
            <a:spLocks noChangeArrowheads="1"/>
          </p:cNvSpPr>
          <p:nvPr/>
        </p:nvSpPr>
        <p:spPr bwMode="auto">
          <a:xfrm>
            <a:off x="685800" y="1066800"/>
            <a:ext cx="76962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40000"/>
              </a:lnSpc>
              <a:buFont typeface="Arial" charset="0"/>
              <a:buAutoNum type="arabicPeriod"/>
            </a:pPr>
            <a:r>
              <a:rPr lang="en-US" sz="1800" b="0" i="0" dirty="0" smtClean="0"/>
              <a:t>Run </a:t>
            </a:r>
            <a:r>
              <a:rPr lang="en-US" sz="1800" b="0" i="0" dirty="0"/>
              <a:t>material of mass </a:t>
            </a:r>
            <a:r>
              <a:rPr lang="en-US" sz="1800" b="0" dirty="0"/>
              <a:t>m</a:t>
            </a:r>
            <a:r>
              <a:rPr lang="en-US" sz="1800" b="0" i="0" baseline="-25000" dirty="0"/>
              <a:t>0</a:t>
            </a:r>
            <a:r>
              <a:rPr lang="en-US" sz="1800" b="0" i="0" dirty="0"/>
              <a:t> at </a:t>
            </a:r>
            <a:r>
              <a:rPr lang="en-US" sz="1800" b="0" i="0" dirty="0">
                <a:sym typeface="Symbol" charset="2"/>
              </a:rPr>
              <a:t> =</a:t>
            </a:r>
            <a:r>
              <a:rPr lang="en-US" sz="1800" b="0" i="0" dirty="0"/>
              <a:t> 1 K/s, </a:t>
            </a:r>
            <a:r>
              <a:rPr lang="en-US" sz="1800" b="0" dirty="0"/>
              <a:t>X</a:t>
            </a:r>
            <a:r>
              <a:rPr lang="en-US" sz="1800" b="0" i="0" baseline="-25000" dirty="0"/>
              <a:t>O2</a:t>
            </a:r>
            <a:r>
              <a:rPr lang="en-US" sz="1800" b="0" i="0" dirty="0"/>
              <a:t> = 0.2, and </a:t>
            </a:r>
            <a:r>
              <a:rPr lang="en-US" sz="1800" b="0" dirty="0" err="1"/>
              <a:t>T</a:t>
            </a:r>
            <a:r>
              <a:rPr lang="en-US" sz="1800" b="0" i="0" baseline="-25000" dirty="0" err="1"/>
              <a:t>c</a:t>
            </a:r>
            <a:r>
              <a:rPr lang="en-US" sz="1800" b="0" i="0" dirty="0"/>
              <a:t> = 900</a:t>
            </a:r>
            <a:r>
              <a:rPr lang="en-US" sz="1800" b="0" i="0" dirty="0">
                <a:sym typeface="Symbol" charset="2"/>
              </a:rPr>
              <a:t>C.</a:t>
            </a:r>
          </a:p>
          <a:p>
            <a:pPr marL="457200" indent="-457200">
              <a:lnSpc>
                <a:spcPct val="140000"/>
              </a:lnSpc>
              <a:buFont typeface="Arial" charset="0"/>
              <a:buAutoNum type="arabicPeriod"/>
            </a:pPr>
            <a:r>
              <a:rPr lang="en-US" sz="1800" b="0" i="0" dirty="0" smtClean="0">
                <a:sym typeface="Symbol" charset="2"/>
              </a:rPr>
              <a:t>Measure </a:t>
            </a:r>
            <a:r>
              <a:rPr lang="en-US" sz="1800" b="0" i="0" dirty="0">
                <a:solidFill>
                  <a:srgbClr val="000000"/>
                </a:solidFill>
              </a:rPr>
              <a:t>∆X</a:t>
            </a:r>
            <a:r>
              <a:rPr lang="en-US" sz="1700" b="0" i="0" baseline="-25000" dirty="0">
                <a:solidFill>
                  <a:srgbClr val="000000"/>
                </a:solidFill>
              </a:rPr>
              <a:t>O</a:t>
            </a:r>
            <a:r>
              <a:rPr lang="en-US" sz="1600" b="0" i="0" baseline="-40000" dirty="0">
                <a:solidFill>
                  <a:srgbClr val="000000"/>
                </a:solidFill>
              </a:rPr>
              <a:t>2</a:t>
            </a:r>
            <a:r>
              <a:rPr lang="en-US" sz="1700" b="0" i="0" dirty="0">
                <a:solidFill>
                  <a:srgbClr val="000000"/>
                </a:solidFill>
              </a:rPr>
              <a:t>/</a:t>
            </a:r>
            <a:r>
              <a:rPr lang="en-US" sz="1700" b="0" dirty="0">
                <a:solidFill>
                  <a:srgbClr val="000000"/>
                </a:solidFill>
              </a:rPr>
              <a:t>m</a:t>
            </a:r>
            <a:r>
              <a:rPr lang="en-US" sz="1700" b="0" i="0" baseline="-25000" dirty="0">
                <a:solidFill>
                  <a:srgbClr val="000000"/>
                </a:solidFill>
              </a:rPr>
              <a:t>0</a:t>
            </a:r>
            <a:r>
              <a:rPr lang="en-US" sz="1700" b="0" i="0" dirty="0">
                <a:solidFill>
                  <a:srgbClr val="000000"/>
                </a:solidFill>
              </a:rPr>
              <a:t> at each sample temperature </a:t>
            </a:r>
            <a:r>
              <a:rPr lang="en-US" sz="1700" b="0" dirty="0">
                <a:solidFill>
                  <a:srgbClr val="000000"/>
                </a:solidFill>
              </a:rPr>
              <a:t>T</a:t>
            </a:r>
            <a:r>
              <a:rPr lang="en-US" sz="1700" b="0" i="0" dirty="0">
                <a:solidFill>
                  <a:srgbClr val="000000"/>
                </a:solidFill>
              </a:rPr>
              <a:t> for </a:t>
            </a:r>
            <a:r>
              <a:rPr lang="en-US" sz="1800" b="0" i="0" dirty="0"/>
              <a:t>complete combustion of gases </a:t>
            </a:r>
            <a:r>
              <a:rPr lang="en-US" sz="1800" b="0" i="0" dirty="0">
                <a:sym typeface="Symbol" charset="2"/>
              </a:rPr>
              <a:t>to obtain training set, (</a:t>
            </a:r>
            <a:r>
              <a:rPr lang="en-US" sz="1800" b="0" i="0" dirty="0">
                <a:solidFill>
                  <a:srgbClr val="000000"/>
                </a:solidFill>
              </a:rPr>
              <a:t>∆X</a:t>
            </a:r>
            <a:r>
              <a:rPr lang="en-US" sz="1700" b="0" i="0" baseline="-25000" dirty="0">
                <a:solidFill>
                  <a:srgbClr val="000000"/>
                </a:solidFill>
              </a:rPr>
              <a:t>O</a:t>
            </a:r>
            <a:r>
              <a:rPr lang="en-US" sz="1600" b="0" i="0" baseline="-40000" dirty="0">
                <a:solidFill>
                  <a:srgbClr val="000000"/>
                </a:solidFill>
              </a:rPr>
              <a:t>2</a:t>
            </a:r>
            <a:r>
              <a:rPr lang="en-US" sz="1700" b="0" i="0" dirty="0">
                <a:solidFill>
                  <a:srgbClr val="000000"/>
                </a:solidFill>
              </a:rPr>
              <a:t>/</a:t>
            </a:r>
            <a:r>
              <a:rPr lang="en-US" sz="1700" b="0" dirty="0" err="1">
                <a:solidFill>
                  <a:srgbClr val="000000"/>
                </a:solidFill>
              </a:rPr>
              <a:t>m,T</a:t>
            </a:r>
            <a:r>
              <a:rPr lang="en-US" sz="1700" b="0" i="0" dirty="0">
                <a:solidFill>
                  <a:srgbClr val="000000"/>
                </a:solidFill>
              </a:rPr>
              <a:t>)</a:t>
            </a:r>
            <a:r>
              <a:rPr lang="en-US" sz="1700" b="0" i="0" baseline="-25000" dirty="0">
                <a:solidFill>
                  <a:srgbClr val="000000"/>
                </a:solidFill>
              </a:rPr>
              <a:t>0</a:t>
            </a:r>
            <a:r>
              <a:rPr lang="en-US" sz="1800" b="0" i="0" dirty="0">
                <a:sym typeface="Symbol" charset="2"/>
              </a:rPr>
              <a:t>.</a:t>
            </a:r>
            <a:endParaRPr lang="en-US" sz="1800" b="0" i="0" dirty="0"/>
          </a:p>
          <a:p>
            <a:pPr marL="457200" indent="-457200">
              <a:lnSpc>
                <a:spcPct val="140000"/>
              </a:lnSpc>
              <a:buFont typeface="Arial" charset="0"/>
              <a:buAutoNum type="arabicPeriod"/>
            </a:pPr>
            <a:r>
              <a:rPr lang="en-US" sz="1800" b="0" i="0" dirty="0"/>
              <a:t>Store training set (X</a:t>
            </a:r>
            <a:r>
              <a:rPr lang="en-US" sz="1800" b="0" i="0" baseline="-25000" dirty="0"/>
              <a:t>O</a:t>
            </a:r>
            <a:r>
              <a:rPr lang="en-US" sz="1400" b="0" i="0" baseline="-41000" dirty="0"/>
              <a:t>2</a:t>
            </a:r>
            <a:r>
              <a:rPr lang="en-US" sz="1800" b="0" i="0" dirty="0"/>
              <a:t>,</a:t>
            </a:r>
            <a:r>
              <a:rPr lang="en-US" sz="1800" b="0" dirty="0"/>
              <a:t>T</a:t>
            </a:r>
            <a:r>
              <a:rPr lang="en-US" sz="1800" b="0" i="0" dirty="0"/>
              <a:t>,</a:t>
            </a:r>
            <a:r>
              <a:rPr lang="en-US" sz="1800" b="0" dirty="0"/>
              <a:t>m</a:t>
            </a:r>
            <a:r>
              <a:rPr lang="en-US" sz="1800" b="0" i="0" dirty="0"/>
              <a:t>)</a:t>
            </a:r>
            <a:r>
              <a:rPr lang="en-US" sz="1800" b="0" i="0" baseline="-25000" dirty="0"/>
              <a:t>0</a:t>
            </a:r>
            <a:r>
              <a:rPr lang="en-US" sz="1800" b="0" i="0" dirty="0"/>
              <a:t> for material.</a:t>
            </a:r>
          </a:p>
          <a:p>
            <a:pPr marL="457200" indent="-457200">
              <a:lnSpc>
                <a:spcPct val="140000"/>
              </a:lnSpc>
              <a:buFont typeface="Arial" charset="0"/>
              <a:buAutoNum type="arabicPeriod"/>
            </a:pPr>
            <a:r>
              <a:rPr lang="en-US" sz="1800" b="0" i="0" dirty="0"/>
              <a:t>Use </a:t>
            </a:r>
            <a:r>
              <a:rPr lang="en-US" sz="1800" b="0" i="0" dirty="0">
                <a:sym typeface="Symbol" charset="2"/>
              </a:rPr>
              <a:t>(</a:t>
            </a:r>
            <a:r>
              <a:rPr lang="en-US" sz="1800" b="0" i="0" dirty="0">
                <a:solidFill>
                  <a:srgbClr val="000000"/>
                </a:solidFill>
              </a:rPr>
              <a:t>∆X</a:t>
            </a:r>
            <a:r>
              <a:rPr lang="en-US" sz="1700" b="0" i="0" baseline="-25000" dirty="0">
                <a:solidFill>
                  <a:srgbClr val="000000"/>
                </a:solidFill>
              </a:rPr>
              <a:t>O</a:t>
            </a:r>
            <a:r>
              <a:rPr lang="en-US" sz="1600" b="0" i="0" baseline="-40000" dirty="0">
                <a:solidFill>
                  <a:srgbClr val="000000"/>
                </a:solidFill>
              </a:rPr>
              <a:t>2</a:t>
            </a:r>
            <a:r>
              <a:rPr lang="en-US" sz="1700" b="0" i="0" dirty="0">
                <a:solidFill>
                  <a:srgbClr val="000000"/>
                </a:solidFill>
              </a:rPr>
              <a:t>/</a:t>
            </a:r>
            <a:r>
              <a:rPr lang="en-US" sz="1700" b="0" dirty="0" err="1">
                <a:solidFill>
                  <a:srgbClr val="000000"/>
                </a:solidFill>
              </a:rPr>
              <a:t>m,T</a:t>
            </a:r>
            <a:r>
              <a:rPr lang="en-US" sz="1700" b="0" i="0" dirty="0">
                <a:solidFill>
                  <a:srgbClr val="000000"/>
                </a:solidFill>
              </a:rPr>
              <a:t>)</a:t>
            </a:r>
            <a:r>
              <a:rPr lang="en-US" sz="1700" b="0" i="0" baseline="-25000" dirty="0">
                <a:solidFill>
                  <a:srgbClr val="000000"/>
                </a:solidFill>
              </a:rPr>
              <a:t>0</a:t>
            </a:r>
            <a:r>
              <a:rPr lang="en-US" sz="1800" b="0" i="0" dirty="0"/>
              <a:t> data to control O</a:t>
            </a:r>
            <a:r>
              <a:rPr lang="en-US" sz="1800" b="0" i="0" baseline="-25000" dirty="0"/>
              <a:t>2</a:t>
            </a:r>
            <a:r>
              <a:rPr lang="en-US" sz="1800" b="0" i="0" dirty="0"/>
              <a:t>/N</a:t>
            </a:r>
            <a:r>
              <a:rPr lang="en-US" sz="1800" b="0" i="0" baseline="-25000" dirty="0"/>
              <a:t>2</a:t>
            </a:r>
            <a:r>
              <a:rPr lang="en-US" sz="1800" b="0" i="0" dirty="0"/>
              <a:t> flows such that:</a:t>
            </a:r>
          </a:p>
        </p:txBody>
      </p:sp>
      <p:grpSp>
        <p:nvGrpSpPr>
          <p:cNvPr id="27422" name="Group 798"/>
          <p:cNvGrpSpPr>
            <a:grpSpLocks/>
          </p:cNvGrpSpPr>
          <p:nvPr/>
        </p:nvGrpSpPr>
        <p:grpSpPr bwMode="auto">
          <a:xfrm>
            <a:off x="4876800" y="3505200"/>
            <a:ext cx="3733800" cy="784225"/>
            <a:chOff x="3072" y="1960"/>
            <a:chExt cx="2352" cy="494"/>
          </a:xfrm>
        </p:grpSpPr>
        <p:sp>
          <p:nvSpPr>
            <p:cNvPr id="27409" name="Rectangle 785"/>
            <p:cNvSpPr>
              <a:spLocks noChangeArrowheads="1"/>
            </p:cNvSpPr>
            <p:nvPr/>
          </p:nvSpPr>
          <p:spPr bwMode="auto">
            <a:xfrm>
              <a:off x="3513" y="2223"/>
              <a:ext cx="9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 b="0" i="0">
                  <a:sym typeface="Symbol" charset="2"/>
                </a:rPr>
                <a:t>(</a:t>
              </a:r>
              <a:r>
                <a:rPr lang="en-US" sz="1800" b="0" i="0">
                  <a:solidFill>
                    <a:srgbClr val="000000"/>
                  </a:solidFill>
                </a:rPr>
                <a:t>∆X</a:t>
              </a:r>
              <a:r>
                <a:rPr lang="en-US" sz="1700" b="0" i="0" baseline="-25000">
                  <a:solidFill>
                    <a:srgbClr val="000000"/>
                  </a:solidFill>
                </a:rPr>
                <a:t>O</a:t>
              </a:r>
              <a:r>
                <a:rPr lang="en-US" sz="1400" b="0" i="0" baseline="-41000">
                  <a:solidFill>
                    <a:srgbClr val="000000"/>
                  </a:solidFill>
                </a:rPr>
                <a:t>2</a:t>
              </a:r>
              <a:r>
                <a:rPr lang="en-US" sz="1700" b="0" i="0">
                  <a:solidFill>
                    <a:srgbClr val="000000"/>
                  </a:solidFill>
                </a:rPr>
                <a:t>(T)/</a:t>
              </a:r>
              <a:r>
                <a:rPr lang="en-US" sz="1700" b="0">
                  <a:solidFill>
                    <a:srgbClr val="000000"/>
                  </a:solidFill>
                </a:rPr>
                <a:t>m</a:t>
              </a:r>
              <a:r>
                <a:rPr lang="en-US" sz="1700" b="0" i="0">
                  <a:solidFill>
                    <a:srgbClr val="000000"/>
                  </a:solidFill>
                </a:rPr>
                <a:t>)</a:t>
              </a:r>
              <a:r>
                <a:rPr lang="en-US" sz="1700" b="0" i="0" baseline="-25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7410" name="Rectangle 786"/>
            <p:cNvSpPr>
              <a:spLocks noChangeArrowheads="1"/>
            </p:cNvSpPr>
            <p:nvPr/>
          </p:nvSpPr>
          <p:spPr bwMode="auto">
            <a:xfrm>
              <a:off x="3503" y="1974"/>
              <a:ext cx="7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0" i="0">
                  <a:solidFill>
                    <a:srgbClr val="000000"/>
                  </a:solidFill>
                </a:rPr>
                <a:t>∆X</a:t>
              </a:r>
              <a:r>
                <a:rPr lang="en-US" sz="1700" b="0" i="0" baseline="-25000">
                  <a:solidFill>
                    <a:srgbClr val="000000"/>
                  </a:solidFill>
                </a:rPr>
                <a:t>O</a:t>
              </a:r>
              <a:r>
                <a:rPr lang="en-US" sz="1600" b="0" i="0" baseline="-40000">
                  <a:solidFill>
                    <a:srgbClr val="000000"/>
                  </a:solidFill>
                </a:rPr>
                <a:t>2</a:t>
              </a:r>
              <a:r>
                <a:rPr lang="en-US" sz="1700" b="0" i="0">
                  <a:solidFill>
                    <a:srgbClr val="000000"/>
                  </a:solidFill>
                </a:rPr>
                <a:t>(T)/</a:t>
              </a:r>
              <a:r>
                <a:rPr lang="en-US" sz="1700" b="0">
                  <a:solidFill>
                    <a:srgbClr val="000000"/>
                  </a:solidFill>
                </a:rPr>
                <a:t>m</a:t>
              </a:r>
              <a:r>
                <a:rPr lang="en-US" sz="1700" b="0" i="0">
                  <a:solidFill>
                    <a:srgbClr val="000000"/>
                  </a:solidFill>
                </a:rPr>
                <a:t> </a:t>
              </a:r>
              <a:endParaRPr lang="en-US" sz="1700" b="0" i="0" baseline="-25000">
                <a:solidFill>
                  <a:srgbClr val="000000"/>
                </a:solidFill>
              </a:endParaRPr>
            </a:p>
          </p:txBody>
        </p:sp>
        <p:sp>
          <p:nvSpPr>
            <p:cNvPr id="27411" name="Line 787"/>
            <p:cNvSpPr>
              <a:spLocks noChangeShapeType="1"/>
            </p:cNvSpPr>
            <p:nvPr/>
          </p:nvSpPr>
          <p:spPr bwMode="auto">
            <a:xfrm>
              <a:off x="3551" y="221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12" name="Rectangle 788"/>
            <p:cNvSpPr>
              <a:spLocks noChangeArrowheads="1"/>
            </p:cNvSpPr>
            <p:nvPr/>
          </p:nvSpPr>
          <p:spPr bwMode="auto">
            <a:xfrm>
              <a:off x="3072" y="2079"/>
              <a:ext cx="28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i="0">
                  <a:sym typeface="Symbol" charset="2"/>
                </a:rPr>
                <a:t></a:t>
              </a:r>
              <a:endParaRPr lang="en-US" sz="2800"/>
            </a:p>
          </p:txBody>
        </p:sp>
        <p:sp>
          <p:nvSpPr>
            <p:cNvPr id="27413" name="Rectangle 789"/>
            <p:cNvSpPr>
              <a:spLocks noChangeArrowheads="1"/>
            </p:cNvSpPr>
            <p:nvPr/>
          </p:nvSpPr>
          <p:spPr bwMode="auto">
            <a:xfrm>
              <a:off x="3311" y="2082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0" i="0"/>
                <a:t>=</a:t>
              </a:r>
            </a:p>
          </p:txBody>
        </p:sp>
        <p:sp>
          <p:nvSpPr>
            <p:cNvPr id="27414" name="Rectangle 790"/>
            <p:cNvSpPr>
              <a:spLocks noChangeArrowheads="1"/>
            </p:cNvSpPr>
            <p:nvPr/>
          </p:nvSpPr>
          <p:spPr bwMode="auto">
            <a:xfrm>
              <a:off x="4223" y="2088"/>
              <a:ext cx="2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0" i="0"/>
                <a:t>=</a:t>
              </a:r>
              <a:endParaRPr lang="en-US"/>
            </a:p>
          </p:txBody>
        </p:sp>
        <p:sp>
          <p:nvSpPr>
            <p:cNvPr id="27415" name="Rectangle 791"/>
            <p:cNvSpPr>
              <a:spLocks noChangeArrowheads="1"/>
            </p:cNvSpPr>
            <p:nvPr/>
          </p:nvSpPr>
          <p:spPr bwMode="auto">
            <a:xfrm>
              <a:off x="4445" y="1960"/>
              <a:ext cx="2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0"/>
                <a:t>m</a:t>
              </a:r>
              <a:r>
                <a:rPr lang="en-US" sz="1800" b="0" i="0" baseline="-25000"/>
                <a:t>0</a:t>
              </a:r>
              <a:endParaRPr lang="en-US" sz="1800"/>
            </a:p>
          </p:txBody>
        </p:sp>
        <p:sp>
          <p:nvSpPr>
            <p:cNvPr id="27416" name="Rectangle 792"/>
            <p:cNvSpPr>
              <a:spLocks noChangeArrowheads="1"/>
            </p:cNvSpPr>
            <p:nvPr/>
          </p:nvSpPr>
          <p:spPr bwMode="auto">
            <a:xfrm>
              <a:off x="4463" y="2205"/>
              <a:ext cx="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0"/>
                <a:t>m</a:t>
              </a:r>
              <a:endParaRPr lang="en-US" sz="1800"/>
            </a:p>
          </p:txBody>
        </p:sp>
        <p:sp>
          <p:nvSpPr>
            <p:cNvPr id="27417" name="Rectangle 793"/>
            <p:cNvSpPr>
              <a:spLocks noChangeArrowheads="1"/>
            </p:cNvSpPr>
            <p:nvPr/>
          </p:nvSpPr>
          <p:spPr bwMode="auto">
            <a:xfrm>
              <a:off x="4688" y="1975"/>
              <a:ext cx="5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0" i="0">
                  <a:solidFill>
                    <a:srgbClr val="000000"/>
                  </a:solidFill>
                </a:rPr>
                <a:t>∆X</a:t>
              </a:r>
              <a:r>
                <a:rPr lang="en-US" sz="1700" b="0" i="0" baseline="-25000">
                  <a:solidFill>
                    <a:srgbClr val="000000"/>
                  </a:solidFill>
                </a:rPr>
                <a:t>O</a:t>
              </a:r>
              <a:r>
                <a:rPr lang="en-US" sz="1600" b="0" i="0" baseline="-40000">
                  <a:solidFill>
                    <a:srgbClr val="000000"/>
                  </a:solidFill>
                </a:rPr>
                <a:t>2</a:t>
              </a:r>
              <a:r>
                <a:rPr lang="en-US" sz="1700" b="0" i="0">
                  <a:solidFill>
                    <a:srgbClr val="000000"/>
                  </a:solidFill>
                </a:rPr>
                <a:t>(T)</a:t>
              </a:r>
            </a:p>
          </p:txBody>
        </p:sp>
        <p:sp>
          <p:nvSpPr>
            <p:cNvPr id="27418" name="Rectangle 794"/>
            <p:cNvSpPr>
              <a:spLocks noChangeArrowheads="1"/>
            </p:cNvSpPr>
            <p:nvPr/>
          </p:nvSpPr>
          <p:spPr bwMode="auto">
            <a:xfrm>
              <a:off x="4655" y="2205"/>
              <a:ext cx="76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 b="0" i="0">
                  <a:sym typeface="Symbol" charset="2"/>
                </a:rPr>
                <a:t>(</a:t>
              </a:r>
              <a:r>
                <a:rPr lang="en-US" sz="1800" b="0" i="0">
                  <a:solidFill>
                    <a:srgbClr val="000000"/>
                  </a:solidFill>
                </a:rPr>
                <a:t>∆X</a:t>
              </a:r>
              <a:r>
                <a:rPr lang="en-US" sz="1700" b="0" i="0" baseline="-25000">
                  <a:solidFill>
                    <a:srgbClr val="000000"/>
                  </a:solidFill>
                </a:rPr>
                <a:t>O</a:t>
              </a:r>
              <a:r>
                <a:rPr lang="en-US" sz="1400" b="0" i="0" baseline="-41000">
                  <a:solidFill>
                    <a:srgbClr val="000000"/>
                  </a:solidFill>
                </a:rPr>
                <a:t>2</a:t>
              </a:r>
              <a:r>
                <a:rPr lang="en-US" sz="1700" b="0" i="0">
                  <a:solidFill>
                    <a:srgbClr val="000000"/>
                  </a:solidFill>
                </a:rPr>
                <a:t>(T))</a:t>
              </a:r>
              <a:r>
                <a:rPr lang="en-US" sz="1700" b="0" i="0" baseline="-25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7419" name="Line 795"/>
            <p:cNvSpPr>
              <a:spLocks noChangeShapeType="1"/>
            </p:cNvSpPr>
            <p:nvPr/>
          </p:nvSpPr>
          <p:spPr bwMode="auto">
            <a:xfrm>
              <a:off x="4464" y="220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20" name="Line 796"/>
            <p:cNvSpPr>
              <a:spLocks noChangeShapeType="1"/>
            </p:cNvSpPr>
            <p:nvPr/>
          </p:nvSpPr>
          <p:spPr bwMode="auto">
            <a:xfrm>
              <a:off x="4704" y="2208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609600" y="304800"/>
            <a:ext cx="228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3200" i="0">
                <a:solidFill>
                  <a:schemeClr val="tx2"/>
                </a:solidFill>
              </a:rPr>
              <a:t>Motivation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533400" y="1219200"/>
            <a:ext cx="78486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28600" indent="-228600">
              <a:buFont typeface="Times" charset="0"/>
              <a:buChar char="•"/>
            </a:pPr>
            <a:r>
              <a:rPr lang="en-US" sz="2400" b="0" i="0" dirty="0" smtClean="0"/>
              <a:t>Gas </a:t>
            </a:r>
            <a:r>
              <a:rPr lang="en-US" sz="2400" b="0" i="0" dirty="0"/>
              <a:t>phase active flame retardants and mineral fillers are broadly applicable (as opposed to char promoting compounds).</a:t>
            </a:r>
          </a:p>
          <a:p>
            <a:pPr marL="228600" indent="-228600">
              <a:buFont typeface="Times" charset="0"/>
              <a:buChar char="•"/>
            </a:pPr>
            <a:endParaRPr lang="en-US" sz="2400" b="0" i="0" dirty="0"/>
          </a:p>
          <a:p>
            <a:pPr marL="228600" indent="-228600">
              <a:buFont typeface="Times" charset="0"/>
              <a:buChar char="•"/>
            </a:pPr>
            <a:r>
              <a:rPr lang="en-US" sz="2400" b="0" i="0" dirty="0" smtClean="0"/>
              <a:t>Halogens </a:t>
            </a:r>
            <a:r>
              <a:rPr lang="en-US" sz="2400" b="0" i="0" dirty="0"/>
              <a:t>(especially Br) are effective at low loading and are the only commercial materials exhibiting flame inhibition, but they are under duress.</a:t>
            </a:r>
          </a:p>
          <a:p>
            <a:pPr marL="228600" indent="-228600">
              <a:buFont typeface="Times" charset="0"/>
              <a:buChar char="•"/>
            </a:pPr>
            <a:endParaRPr lang="en-US" sz="2400" b="0" i="0" dirty="0"/>
          </a:p>
          <a:p>
            <a:pPr marL="228600" indent="-228600">
              <a:buFont typeface="Times" charset="0"/>
              <a:buChar char="•"/>
            </a:pPr>
            <a:r>
              <a:rPr lang="en-US" sz="2400" b="0" i="0" dirty="0" smtClean="0"/>
              <a:t>Are </a:t>
            </a:r>
            <a:r>
              <a:rPr lang="en-US" sz="2400" b="0" i="0" dirty="0"/>
              <a:t>there other atoms/compounds that are gas phase active?</a:t>
            </a:r>
          </a:p>
          <a:p>
            <a:pPr marL="228600" indent="-228600">
              <a:buFont typeface="Times" charset="0"/>
              <a:buNone/>
            </a:pPr>
            <a:endParaRPr lang="en-US" sz="2400" b="0" i="0" dirty="0"/>
          </a:p>
          <a:p>
            <a:pPr marL="228600" indent="-228600">
              <a:buFont typeface="Times" charset="0"/>
              <a:buChar char="•"/>
            </a:pPr>
            <a:r>
              <a:rPr lang="en-US" sz="2400" b="0" i="0" dirty="0" smtClean="0"/>
              <a:t>If </a:t>
            </a:r>
            <a:r>
              <a:rPr lang="en-US" sz="2400" b="0" i="0" dirty="0"/>
              <a:t>so, how can we find them, and what is their combustion toxicity?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0" name="Line 36"/>
          <p:cNvSpPr>
            <a:spLocks noChangeShapeType="1"/>
          </p:cNvSpPr>
          <p:nvPr/>
        </p:nvSpPr>
        <p:spPr bwMode="auto">
          <a:xfrm>
            <a:off x="4402138" y="2590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8800" y="228600"/>
            <a:ext cx="73914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>
                <a:latin typeface="Helvetica" charset="0"/>
              </a:rPr>
              <a:t>Fuel / O</a:t>
            </a:r>
            <a:r>
              <a:rPr lang="en-US" sz="3200" b="1" baseline="-25000" dirty="0">
                <a:latin typeface="Helvetica" charset="0"/>
              </a:rPr>
              <a:t>2</a:t>
            </a:r>
            <a:r>
              <a:rPr lang="en-US" sz="3200" b="1" dirty="0">
                <a:latin typeface="Helvetica" charset="0"/>
              </a:rPr>
              <a:t> Control and Measurement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1419225" y="1524000"/>
            <a:ext cx="1416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/>
              <a:t>Pyrolysis	</a:t>
            </a:r>
          </a:p>
        </p:txBody>
      </p:sp>
      <p:sp>
        <p:nvSpPr>
          <p:cNvPr id="17412" name="Line 23"/>
          <p:cNvSpPr>
            <a:spLocks noChangeShapeType="1"/>
          </p:cNvSpPr>
          <p:nvPr/>
        </p:nvSpPr>
        <p:spPr bwMode="auto">
          <a:xfrm>
            <a:off x="7539038" y="2346325"/>
            <a:ext cx="0" cy="388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Line 36"/>
          <p:cNvSpPr>
            <a:spLocks noChangeShapeType="1"/>
          </p:cNvSpPr>
          <p:nvPr/>
        </p:nvSpPr>
        <p:spPr bwMode="auto">
          <a:xfrm>
            <a:off x="2630488" y="25749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5" name="Line 32"/>
          <p:cNvSpPr>
            <a:spLocks noChangeShapeType="1"/>
          </p:cNvSpPr>
          <p:nvPr/>
        </p:nvSpPr>
        <p:spPr bwMode="auto">
          <a:xfrm>
            <a:off x="5751513" y="2667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6" name="Line 33"/>
          <p:cNvSpPr>
            <a:spLocks noChangeShapeType="1"/>
          </p:cNvSpPr>
          <p:nvPr/>
        </p:nvSpPr>
        <p:spPr bwMode="auto">
          <a:xfrm flipV="1">
            <a:off x="2624138" y="3406775"/>
            <a:ext cx="4962525" cy="158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7" name="Line 29"/>
          <p:cNvSpPr>
            <a:spLocks noChangeShapeType="1"/>
          </p:cNvSpPr>
          <p:nvPr/>
        </p:nvSpPr>
        <p:spPr bwMode="auto">
          <a:xfrm>
            <a:off x="2003425" y="4098925"/>
            <a:ext cx="0" cy="11588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8" name="Line 30"/>
          <p:cNvSpPr>
            <a:spLocks noChangeShapeType="1"/>
          </p:cNvSpPr>
          <p:nvPr/>
        </p:nvSpPr>
        <p:spPr bwMode="auto">
          <a:xfrm>
            <a:off x="3600450" y="40989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9" name="Line 27"/>
          <p:cNvSpPr>
            <a:spLocks noChangeShapeType="1"/>
          </p:cNvSpPr>
          <p:nvPr/>
        </p:nvSpPr>
        <p:spPr bwMode="auto">
          <a:xfrm flipV="1">
            <a:off x="3598863" y="2851150"/>
            <a:ext cx="0" cy="1371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0" name="Line 26"/>
          <p:cNvSpPr>
            <a:spLocks noChangeShapeType="1"/>
          </p:cNvSpPr>
          <p:nvPr/>
        </p:nvSpPr>
        <p:spPr bwMode="auto">
          <a:xfrm flipV="1">
            <a:off x="2001838" y="2851150"/>
            <a:ext cx="0" cy="1295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1" name="Line 22"/>
          <p:cNvSpPr>
            <a:spLocks noChangeShapeType="1"/>
          </p:cNvSpPr>
          <p:nvPr/>
        </p:nvSpPr>
        <p:spPr bwMode="auto">
          <a:xfrm>
            <a:off x="4968875" y="2360613"/>
            <a:ext cx="26876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4" name="Rectangle 8"/>
          <p:cNvSpPr>
            <a:spLocks noChangeArrowheads="1"/>
          </p:cNvSpPr>
          <p:nvPr/>
        </p:nvSpPr>
        <p:spPr bwMode="auto">
          <a:xfrm>
            <a:off x="5218113" y="2170113"/>
            <a:ext cx="1447800" cy="381000"/>
          </a:xfrm>
          <a:prstGeom prst="rect">
            <a:avLst/>
          </a:prstGeom>
          <a:solidFill>
            <a:srgbClr val="E6E6E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 b="0" i="0">
              <a:latin typeface="Arial" charset="0"/>
            </a:endParaRPr>
          </a:p>
        </p:txBody>
      </p:sp>
      <p:sp>
        <p:nvSpPr>
          <p:cNvPr id="17425" name="Rectangle 9"/>
          <p:cNvSpPr>
            <a:spLocks noChangeArrowheads="1"/>
          </p:cNvSpPr>
          <p:nvPr/>
        </p:nvSpPr>
        <p:spPr bwMode="auto">
          <a:xfrm>
            <a:off x="7043738" y="1941513"/>
            <a:ext cx="990600" cy="838200"/>
          </a:xfrm>
          <a:prstGeom prst="rect">
            <a:avLst/>
          </a:prstGeom>
          <a:solidFill>
            <a:srgbClr val="E6E6E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 b="0" i="0">
              <a:latin typeface="Arial" charset="0"/>
            </a:endParaRPr>
          </a:p>
        </p:txBody>
      </p:sp>
      <p:sp>
        <p:nvSpPr>
          <p:cNvPr id="17426" name="Oval 13"/>
          <p:cNvSpPr>
            <a:spLocks noChangeArrowheads="1"/>
          </p:cNvSpPr>
          <p:nvPr/>
        </p:nvSpPr>
        <p:spPr bwMode="auto">
          <a:xfrm>
            <a:off x="3181350" y="3717925"/>
            <a:ext cx="838200" cy="838200"/>
          </a:xfrm>
          <a:prstGeom prst="ellipse">
            <a:avLst/>
          </a:prstGeom>
          <a:solidFill>
            <a:srgbClr val="E6E6E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 b="0" i="0">
              <a:latin typeface="Arial" charset="0"/>
            </a:endParaRPr>
          </a:p>
        </p:txBody>
      </p:sp>
      <p:sp>
        <p:nvSpPr>
          <p:cNvPr id="17427" name="Oval 14"/>
          <p:cNvSpPr>
            <a:spLocks noChangeArrowheads="1"/>
          </p:cNvSpPr>
          <p:nvPr/>
        </p:nvSpPr>
        <p:spPr bwMode="auto">
          <a:xfrm>
            <a:off x="1584325" y="3717925"/>
            <a:ext cx="838200" cy="838200"/>
          </a:xfrm>
          <a:prstGeom prst="ellipse">
            <a:avLst/>
          </a:prstGeom>
          <a:solidFill>
            <a:srgbClr val="E6E6E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 b="0" i="0">
              <a:latin typeface="Arial" charset="0"/>
            </a:endParaRPr>
          </a:p>
        </p:txBody>
      </p:sp>
      <p:sp>
        <p:nvSpPr>
          <p:cNvPr id="17428" name="Text Box 17"/>
          <p:cNvSpPr txBox="1">
            <a:spLocks noChangeArrowheads="1"/>
          </p:cNvSpPr>
          <p:nvPr/>
        </p:nvSpPr>
        <p:spPr bwMode="auto">
          <a:xfrm>
            <a:off x="1589088" y="2232025"/>
            <a:ext cx="1243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i="0">
                <a:latin typeface="Arial" charset="0"/>
              </a:rPr>
              <a:t>Pyrolyzer</a:t>
            </a:r>
          </a:p>
        </p:txBody>
      </p:sp>
      <p:sp>
        <p:nvSpPr>
          <p:cNvPr id="17430" name="Text Box 19"/>
          <p:cNvSpPr txBox="1">
            <a:spLocks noChangeArrowheads="1"/>
          </p:cNvSpPr>
          <p:nvPr/>
        </p:nvSpPr>
        <p:spPr bwMode="auto">
          <a:xfrm>
            <a:off x="5294313" y="2139950"/>
            <a:ext cx="1300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i="0" dirty="0">
                <a:latin typeface="Arial" charset="0"/>
              </a:rPr>
              <a:t>Cold Trap</a:t>
            </a:r>
          </a:p>
        </p:txBody>
      </p:sp>
      <p:sp>
        <p:nvSpPr>
          <p:cNvPr id="17431" name="Text Box 20"/>
          <p:cNvSpPr txBox="1">
            <a:spLocks noChangeArrowheads="1"/>
          </p:cNvSpPr>
          <p:nvPr/>
        </p:nvSpPr>
        <p:spPr bwMode="auto">
          <a:xfrm>
            <a:off x="7121525" y="1990725"/>
            <a:ext cx="833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i="0" dirty="0">
                <a:latin typeface="Arial" charset="0"/>
              </a:rPr>
              <a:t>Flow</a:t>
            </a:r>
          </a:p>
          <a:p>
            <a:pPr algn="ctr"/>
            <a:r>
              <a:rPr lang="en-US" b="0" i="0" dirty="0">
                <a:latin typeface="Arial" charset="0"/>
              </a:rPr>
              <a:t>Meter</a:t>
            </a:r>
          </a:p>
        </p:txBody>
      </p:sp>
      <p:sp>
        <p:nvSpPr>
          <p:cNvPr id="17433" name="Rectangle 10"/>
          <p:cNvSpPr>
            <a:spLocks noChangeArrowheads="1"/>
          </p:cNvSpPr>
          <p:nvPr/>
        </p:nvSpPr>
        <p:spPr bwMode="auto">
          <a:xfrm>
            <a:off x="6943725" y="3108325"/>
            <a:ext cx="1163638" cy="762000"/>
          </a:xfrm>
          <a:prstGeom prst="rect">
            <a:avLst/>
          </a:prstGeom>
          <a:solidFill>
            <a:srgbClr val="E6E6E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 b="0" i="0">
              <a:latin typeface="Arial" charset="0"/>
            </a:endParaRPr>
          </a:p>
        </p:txBody>
      </p:sp>
      <p:sp>
        <p:nvSpPr>
          <p:cNvPr id="17434" name="Text Box 21"/>
          <p:cNvSpPr txBox="1">
            <a:spLocks noChangeArrowheads="1"/>
          </p:cNvSpPr>
          <p:nvPr/>
        </p:nvSpPr>
        <p:spPr bwMode="auto">
          <a:xfrm>
            <a:off x="6958013" y="3155950"/>
            <a:ext cx="11731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i="0">
                <a:latin typeface="Arial" charset="0"/>
              </a:rPr>
              <a:t>O</a:t>
            </a:r>
            <a:r>
              <a:rPr lang="en-US" b="0" i="0" baseline="-25000">
                <a:latin typeface="Arial" charset="0"/>
              </a:rPr>
              <a:t>2</a:t>
            </a:r>
            <a:endParaRPr lang="en-US" b="0" i="0">
              <a:latin typeface="Arial" charset="0"/>
            </a:endParaRPr>
          </a:p>
          <a:p>
            <a:pPr algn="ctr"/>
            <a:r>
              <a:rPr lang="en-US" b="0" i="0">
                <a:latin typeface="Arial" charset="0"/>
              </a:rPr>
              <a:t>Analyzer</a:t>
            </a:r>
          </a:p>
        </p:txBody>
      </p:sp>
      <p:sp>
        <p:nvSpPr>
          <p:cNvPr id="17435" name="Text Box 24"/>
          <p:cNvSpPr txBox="1">
            <a:spLocks noChangeArrowheads="1"/>
          </p:cNvSpPr>
          <p:nvPr/>
        </p:nvSpPr>
        <p:spPr bwMode="auto">
          <a:xfrm>
            <a:off x="3394075" y="3930650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i="0">
                <a:latin typeface="Arial" charset="0"/>
              </a:rPr>
              <a:t>O</a:t>
            </a:r>
            <a:r>
              <a:rPr lang="en-US" b="0" i="0" baseline="-25000">
                <a:latin typeface="Arial" charset="0"/>
              </a:rPr>
              <a:t>2</a:t>
            </a:r>
            <a:endParaRPr lang="en-US" b="0" i="0">
              <a:latin typeface="Arial" charset="0"/>
            </a:endParaRPr>
          </a:p>
        </p:txBody>
      </p:sp>
      <p:sp>
        <p:nvSpPr>
          <p:cNvPr id="17436" name="Text Box 25"/>
          <p:cNvSpPr txBox="1">
            <a:spLocks noChangeArrowheads="1"/>
          </p:cNvSpPr>
          <p:nvPr/>
        </p:nvSpPr>
        <p:spPr bwMode="auto">
          <a:xfrm>
            <a:off x="1798638" y="3930650"/>
            <a:ext cx="458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i="0">
                <a:latin typeface="Arial" charset="0"/>
              </a:rPr>
              <a:t>N</a:t>
            </a:r>
            <a:r>
              <a:rPr lang="en-US" b="0" i="0" baseline="-25000">
                <a:latin typeface="Arial" charset="0"/>
              </a:rPr>
              <a:t>2</a:t>
            </a:r>
            <a:endParaRPr lang="en-US" b="0" i="0">
              <a:latin typeface="Arial" charset="0"/>
            </a:endParaRPr>
          </a:p>
        </p:txBody>
      </p:sp>
      <p:sp>
        <p:nvSpPr>
          <p:cNvPr id="17437" name="Line 31"/>
          <p:cNvSpPr>
            <a:spLocks noChangeShapeType="1"/>
          </p:cNvSpPr>
          <p:nvPr/>
        </p:nvSpPr>
        <p:spPr bwMode="auto">
          <a:xfrm flipV="1">
            <a:off x="2008188" y="5241925"/>
            <a:ext cx="3697287" cy="158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8" name="Line 34"/>
          <p:cNvSpPr>
            <a:spLocks noChangeShapeType="1"/>
          </p:cNvSpPr>
          <p:nvPr/>
        </p:nvSpPr>
        <p:spPr bwMode="auto">
          <a:xfrm>
            <a:off x="5715000" y="2667000"/>
            <a:ext cx="0" cy="259080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39" name="Text Box 38"/>
          <p:cNvSpPr txBox="1">
            <a:spLocks noChangeArrowheads="1"/>
          </p:cNvSpPr>
          <p:nvPr/>
        </p:nvSpPr>
        <p:spPr bwMode="auto">
          <a:xfrm>
            <a:off x="371475" y="2136622"/>
            <a:ext cx="1046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i="0" dirty="0">
                <a:latin typeface="Arial" charset="0"/>
              </a:rPr>
              <a:t>Sample</a:t>
            </a:r>
          </a:p>
        </p:txBody>
      </p:sp>
      <p:sp>
        <p:nvSpPr>
          <p:cNvPr id="17441" name="Text Box 42"/>
          <p:cNvSpPr txBox="1">
            <a:spLocks noChangeArrowheads="1"/>
          </p:cNvSpPr>
          <p:nvPr/>
        </p:nvSpPr>
        <p:spPr bwMode="auto">
          <a:xfrm>
            <a:off x="6988175" y="6156325"/>
            <a:ext cx="1101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i="0">
                <a:latin typeface="Arial" charset="0"/>
              </a:rPr>
              <a:t>Exhaust</a:t>
            </a:r>
          </a:p>
        </p:txBody>
      </p:sp>
      <p:sp>
        <p:nvSpPr>
          <p:cNvPr id="17442" name="Line 28"/>
          <p:cNvSpPr>
            <a:spLocks noChangeShapeType="1"/>
          </p:cNvSpPr>
          <p:nvPr/>
        </p:nvSpPr>
        <p:spPr bwMode="auto">
          <a:xfrm>
            <a:off x="2867025" y="1295400"/>
            <a:ext cx="0" cy="4784725"/>
          </a:xfrm>
          <a:prstGeom prst="line">
            <a:avLst/>
          </a:prstGeom>
          <a:noFill/>
          <a:ln w="57150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53" name="Rectangle 45"/>
          <p:cNvSpPr>
            <a:spLocks noChangeArrowheads="1"/>
          </p:cNvSpPr>
          <p:nvPr/>
        </p:nvSpPr>
        <p:spPr bwMode="auto">
          <a:xfrm>
            <a:off x="1920875" y="2603500"/>
            <a:ext cx="152400" cy="228600"/>
          </a:xfrm>
          <a:prstGeom prst="rect">
            <a:avLst/>
          </a:prstGeom>
          <a:solidFill>
            <a:srgbClr val="FF8B1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54" name="Rectangle 46"/>
          <p:cNvSpPr>
            <a:spLocks noChangeArrowheads="1"/>
          </p:cNvSpPr>
          <p:nvPr/>
        </p:nvSpPr>
        <p:spPr bwMode="auto">
          <a:xfrm>
            <a:off x="3521075" y="2603500"/>
            <a:ext cx="152400" cy="215900"/>
          </a:xfrm>
          <a:prstGeom prst="rect">
            <a:avLst/>
          </a:prstGeom>
          <a:solidFill>
            <a:srgbClr val="FF4D0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55" name="Line 47"/>
          <p:cNvSpPr>
            <a:spLocks noChangeShapeType="1"/>
          </p:cNvSpPr>
          <p:nvPr/>
        </p:nvSpPr>
        <p:spPr bwMode="auto">
          <a:xfrm>
            <a:off x="1920875" y="2667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56" name="Line 48"/>
          <p:cNvSpPr>
            <a:spLocks noChangeShapeType="1"/>
          </p:cNvSpPr>
          <p:nvPr/>
        </p:nvSpPr>
        <p:spPr bwMode="auto">
          <a:xfrm>
            <a:off x="2073275" y="2667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57" name="Line 49"/>
          <p:cNvSpPr>
            <a:spLocks noChangeShapeType="1"/>
          </p:cNvSpPr>
          <p:nvPr/>
        </p:nvSpPr>
        <p:spPr bwMode="auto">
          <a:xfrm>
            <a:off x="3521075" y="2667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58" name="Line 50"/>
          <p:cNvSpPr>
            <a:spLocks noChangeShapeType="1"/>
          </p:cNvSpPr>
          <p:nvPr/>
        </p:nvSpPr>
        <p:spPr bwMode="auto">
          <a:xfrm>
            <a:off x="3673475" y="2667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59" name="Oval 51"/>
          <p:cNvSpPr>
            <a:spLocks noChangeArrowheads="1"/>
          </p:cNvSpPr>
          <p:nvPr/>
        </p:nvSpPr>
        <p:spPr bwMode="auto">
          <a:xfrm>
            <a:off x="2587625" y="26225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61" name="Oval 53"/>
          <p:cNvSpPr>
            <a:spLocks noChangeArrowheads="1"/>
          </p:cNvSpPr>
          <p:nvPr/>
        </p:nvSpPr>
        <p:spPr bwMode="auto">
          <a:xfrm>
            <a:off x="4359275" y="263842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62" name="Rectangle 54"/>
          <p:cNvSpPr>
            <a:spLocks noChangeArrowheads="1"/>
          </p:cNvSpPr>
          <p:nvPr/>
        </p:nvSpPr>
        <p:spPr bwMode="auto">
          <a:xfrm>
            <a:off x="3140075" y="1370013"/>
            <a:ext cx="1665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Premixed</a:t>
            </a:r>
          </a:p>
          <a:p>
            <a:pPr algn="ctr"/>
            <a:r>
              <a:rPr lang="en-US"/>
              <a:t>Combustion</a:t>
            </a:r>
          </a:p>
        </p:txBody>
      </p:sp>
      <p:sp>
        <p:nvSpPr>
          <p:cNvPr id="17448" name="Text Box 21"/>
          <p:cNvSpPr txBox="1">
            <a:spLocks noChangeArrowheads="1"/>
          </p:cNvSpPr>
          <p:nvPr/>
        </p:nvSpPr>
        <p:spPr bwMode="auto">
          <a:xfrm>
            <a:off x="7864475" y="5013325"/>
            <a:ext cx="657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i="0">
                <a:solidFill>
                  <a:schemeClr val="bg1"/>
                </a:solidFill>
                <a:latin typeface="Arial" charset="0"/>
              </a:rPr>
              <a:t>CO</a:t>
            </a:r>
            <a:r>
              <a:rPr lang="en-US" i="0" baseline="-25000">
                <a:solidFill>
                  <a:schemeClr val="bg1"/>
                </a:solidFill>
                <a:latin typeface="Arial" charset="0"/>
              </a:rPr>
              <a:t>2</a:t>
            </a:r>
            <a:endParaRPr lang="en-US" i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463" name="Text Box 21"/>
          <p:cNvSpPr txBox="1">
            <a:spLocks noChangeArrowheads="1"/>
          </p:cNvSpPr>
          <p:nvPr/>
        </p:nvSpPr>
        <p:spPr bwMode="auto">
          <a:xfrm>
            <a:off x="7910513" y="4632325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i="0" dirty="0">
                <a:solidFill>
                  <a:schemeClr val="bg1"/>
                </a:solidFill>
                <a:latin typeface="Arial" charset="0"/>
              </a:rPr>
              <a:t>CO</a:t>
            </a:r>
          </a:p>
        </p:txBody>
      </p:sp>
      <p:sp>
        <p:nvSpPr>
          <p:cNvPr id="17465" name="Line 31"/>
          <p:cNvSpPr>
            <a:spLocks noChangeShapeType="1"/>
          </p:cNvSpPr>
          <p:nvPr/>
        </p:nvSpPr>
        <p:spPr bwMode="auto">
          <a:xfrm flipV="1">
            <a:off x="3595688" y="4946650"/>
            <a:ext cx="2090737" cy="9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810000" y="3565525"/>
            <a:ext cx="4664075" cy="2682875"/>
            <a:chOff x="3810000" y="3565525"/>
            <a:chExt cx="4664075" cy="2682875"/>
          </a:xfrm>
        </p:grpSpPr>
        <p:sp>
          <p:nvSpPr>
            <p:cNvPr id="17445" name="Line 34"/>
            <p:cNvSpPr>
              <a:spLocks noChangeShapeType="1"/>
            </p:cNvSpPr>
            <p:nvPr/>
          </p:nvSpPr>
          <p:spPr bwMode="auto">
            <a:xfrm>
              <a:off x="6067425" y="3565525"/>
              <a:ext cx="779463" cy="914400"/>
            </a:xfrm>
            <a:prstGeom prst="line">
              <a:avLst/>
            </a:prstGeom>
            <a:noFill/>
            <a:ln w="28575">
              <a:solidFill>
                <a:srgbClr val="ED171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49" name="Line 34"/>
            <p:cNvSpPr>
              <a:spLocks noChangeShapeType="1"/>
            </p:cNvSpPr>
            <p:nvPr/>
          </p:nvSpPr>
          <p:spPr bwMode="auto">
            <a:xfrm>
              <a:off x="5903913" y="3870325"/>
              <a:ext cx="990600" cy="1219200"/>
            </a:xfrm>
            <a:prstGeom prst="line">
              <a:avLst/>
            </a:prstGeom>
            <a:noFill/>
            <a:ln w="28575">
              <a:solidFill>
                <a:srgbClr val="ED171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5632" name="Picture 32" descr="DSC0414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340475" y="4191000"/>
              <a:ext cx="2133600" cy="1495425"/>
            </a:xfrm>
            <a:prstGeom prst="rect">
              <a:avLst/>
            </a:prstGeom>
            <a:noFill/>
            <a:ln w="19050">
              <a:solidFill>
                <a:srgbClr val="C3050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/>
          </p:spPr>
        </p:pic>
        <p:sp>
          <p:nvSpPr>
            <p:cNvPr id="17467" name="Rectangle 59"/>
            <p:cNvSpPr>
              <a:spLocks noChangeArrowheads="1"/>
            </p:cNvSpPr>
            <p:nvPr/>
          </p:nvSpPr>
          <p:spPr bwMode="auto">
            <a:xfrm>
              <a:off x="3810000" y="5546725"/>
              <a:ext cx="2028825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0" i="0" dirty="0" smtClean="0">
                  <a:sym typeface="Symbol" charset="2"/>
                </a:rPr>
                <a:t>Control </a:t>
              </a:r>
              <a:r>
                <a:rPr lang="en-US" b="0" i="0" dirty="0">
                  <a:sym typeface="Symbol" charset="2"/>
                </a:rPr>
                <a:t>From Look-up Table</a:t>
              </a:r>
              <a:endParaRPr lang="en-US" b="0" i="0" dirty="0"/>
            </a:p>
          </p:txBody>
        </p:sp>
        <p:sp>
          <p:nvSpPr>
            <p:cNvPr id="17466" name="Rectangle 58"/>
            <p:cNvSpPr>
              <a:spLocks noChangeArrowheads="1"/>
            </p:cNvSpPr>
            <p:nvPr/>
          </p:nvSpPr>
          <p:spPr bwMode="auto">
            <a:xfrm>
              <a:off x="4343400" y="4711700"/>
              <a:ext cx="914400" cy="762000"/>
            </a:xfrm>
            <a:prstGeom prst="rect">
              <a:avLst/>
            </a:prstGeom>
            <a:solidFill>
              <a:srgbClr val="B3B3B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565650" y="4762500"/>
              <a:ext cx="497853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0" i="0" dirty="0">
                  <a:sym typeface="Symbol" charset="2"/>
                </a:rPr>
                <a:t> </a:t>
              </a:r>
              <a:endParaRPr lang="en-US" sz="3200" dirty="0"/>
            </a:p>
          </p:txBody>
        </p:sp>
      </p:grpSp>
      <p:sp>
        <p:nvSpPr>
          <p:cNvPr id="17452" name="Rectangle 44"/>
          <p:cNvSpPr>
            <a:spLocks noChangeArrowheads="1"/>
          </p:cNvSpPr>
          <p:nvPr/>
        </p:nvSpPr>
        <p:spPr bwMode="auto">
          <a:xfrm>
            <a:off x="1463675" y="2057400"/>
            <a:ext cx="3505200" cy="609600"/>
          </a:xfrm>
          <a:prstGeom prst="rect">
            <a:avLst/>
          </a:prstGeom>
          <a:gradFill rotWithShape="0">
            <a:gsLst>
              <a:gs pos="0">
                <a:srgbClr val="FF8B1A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64" name="Rectangle 56"/>
          <p:cNvSpPr>
            <a:spLocks noChangeArrowheads="1"/>
          </p:cNvSpPr>
          <p:nvPr/>
        </p:nvSpPr>
        <p:spPr bwMode="auto">
          <a:xfrm>
            <a:off x="3865563" y="2164255"/>
            <a:ext cx="949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0" i="0" dirty="0">
                <a:solidFill>
                  <a:schemeClr val="bg1"/>
                </a:solidFill>
              </a:rPr>
              <a:t>1000</a:t>
            </a:r>
            <a:r>
              <a:rPr lang="en-US" sz="1800" b="0" i="0" dirty="0">
                <a:solidFill>
                  <a:schemeClr val="bg1"/>
                </a:solidFill>
                <a:sym typeface="Symbol" charset="2"/>
              </a:rPr>
              <a:t>C</a:t>
            </a:r>
            <a:endParaRPr lang="en-US" sz="1800" b="0" i="0" dirty="0">
              <a:solidFill>
                <a:schemeClr val="bg1"/>
              </a:solidFill>
            </a:endParaRPr>
          </a:p>
        </p:txBody>
      </p:sp>
      <p:sp>
        <p:nvSpPr>
          <p:cNvPr id="17440" name="Line 41"/>
          <p:cNvSpPr>
            <a:spLocks noChangeShapeType="1"/>
          </p:cNvSpPr>
          <p:nvPr/>
        </p:nvSpPr>
        <p:spPr bwMode="auto">
          <a:xfrm>
            <a:off x="1385888" y="2355774"/>
            <a:ext cx="361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43" name="AutoShape 12"/>
          <p:cNvSpPr>
            <a:spLocks noChangeArrowheads="1"/>
          </p:cNvSpPr>
          <p:nvPr/>
        </p:nvSpPr>
        <p:spPr bwMode="auto">
          <a:xfrm>
            <a:off x="5065713" y="2809875"/>
            <a:ext cx="1295400" cy="1219200"/>
          </a:xfrm>
          <a:prstGeom prst="diamond">
            <a:avLst/>
          </a:prstGeom>
          <a:solidFill>
            <a:srgbClr val="E6E6E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400" b="0" i="0">
              <a:latin typeface="Arial" charset="0"/>
            </a:endParaRPr>
          </a:p>
        </p:txBody>
      </p:sp>
      <p:sp>
        <p:nvSpPr>
          <p:cNvPr id="17444" name="Text Box 37"/>
          <p:cNvSpPr txBox="1">
            <a:spLocks noChangeArrowheads="1"/>
          </p:cNvSpPr>
          <p:nvPr/>
        </p:nvSpPr>
        <p:spPr bwMode="auto">
          <a:xfrm>
            <a:off x="5346700" y="3214688"/>
            <a:ext cx="735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i="0">
                <a:latin typeface="Arial" charset="0"/>
              </a:rPr>
              <a:t>DAQ</a:t>
            </a:r>
          </a:p>
        </p:txBody>
      </p:sp>
    </p:spTree>
    <p:extLst>
      <p:ext uri="{BB962C8B-B14F-4D97-AF65-F5344CB8AC3E}">
        <p14:creationId xmlns:p14="http://schemas.microsoft.com/office/powerpoint/2010/main" val="258397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5867400" cy="609600"/>
          </a:xfrm>
        </p:spPr>
        <p:txBody>
          <a:bodyPr/>
          <a:lstStyle/>
          <a:p>
            <a:pPr algn="l"/>
            <a:r>
              <a:rPr lang="en-US" sz="3200" b="1" dirty="0">
                <a:latin typeface="Helvetica" charset="0"/>
              </a:rPr>
              <a:t>Combustion Gas Analysis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848600" cy="54102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b="1" dirty="0">
                <a:latin typeface="Helvetica" charset="0"/>
              </a:rPr>
              <a:t>Mass flow rate of gas</a:t>
            </a:r>
          </a:p>
          <a:p>
            <a:pPr>
              <a:buFontTx/>
              <a:buNone/>
            </a:pPr>
            <a:endParaRPr lang="en-US" sz="2000" b="1" dirty="0">
              <a:latin typeface="Helvetica" charset="0"/>
            </a:endParaRPr>
          </a:p>
          <a:p>
            <a:pPr>
              <a:buFontTx/>
              <a:buNone/>
            </a:pPr>
            <a:r>
              <a:rPr lang="en-US" sz="1800" b="1" dirty="0">
                <a:latin typeface="Helvetica" charset="0"/>
              </a:rPr>
              <a:t>							  </a:t>
            </a:r>
            <a:r>
              <a:rPr lang="en-US" sz="1200" b="1" i="1" dirty="0"/>
              <a:t>Where </a:t>
            </a:r>
            <a:r>
              <a:rPr lang="en-US" sz="1200" b="1" i="1" dirty="0" err="1"/>
              <a:t>i</a:t>
            </a:r>
            <a:r>
              <a:rPr lang="en-US" sz="1200" b="1" i="1" dirty="0"/>
              <a:t> = O</a:t>
            </a:r>
            <a:r>
              <a:rPr lang="en-US" sz="1200" b="1" i="1" baseline="-25000" dirty="0"/>
              <a:t>2</a:t>
            </a:r>
            <a:r>
              <a:rPr lang="en-US" sz="1200" b="1" i="1" dirty="0"/>
              <a:t>, CO, CO</a:t>
            </a:r>
            <a:r>
              <a:rPr lang="en-US" sz="1200" b="1" i="1" baseline="-25000" dirty="0"/>
              <a:t>2</a:t>
            </a:r>
            <a:endParaRPr lang="en-US" sz="1800" b="1" baseline="-25000" dirty="0">
              <a:latin typeface="Helvetica" charset="0"/>
            </a:endParaRPr>
          </a:p>
          <a:p>
            <a:pPr>
              <a:buFontTx/>
              <a:buNone/>
            </a:pPr>
            <a:endParaRPr lang="en-US" sz="2000" b="1" dirty="0">
              <a:latin typeface="Helvetica" charset="0"/>
            </a:endParaRPr>
          </a:p>
          <a:p>
            <a:pPr>
              <a:buFontTx/>
              <a:buNone/>
            </a:pPr>
            <a:endParaRPr lang="en-US" sz="2000" b="1" dirty="0">
              <a:latin typeface="Helvetica" charset="0"/>
            </a:endParaRPr>
          </a:p>
          <a:p>
            <a:pPr>
              <a:buFontTx/>
              <a:buNone/>
            </a:pPr>
            <a:r>
              <a:rPr lang="en-US" sz="2000" b="1" dirty="0">
                <a:latin typeface="Helvetica" charset="0"/>
              </a:rPr>
              <a:t>Time integral for total amount of gas consumed/produced</a:t>
            </a:r>
          </a:p>
          <a:p>
            <a:pPr>
              <a:buFontTx/>
              <a:buNone/>
            </a:pPr>
            <a:endParaRPr lang="en-US" sz="2000" b="1" dirty="0">
              <a:latin typeface="Helvetica" charset="0"/>
            </a:endParaRPr>
          </a:p>
          <a:p>
            <a:pPr>
              <a:buFontTx/>
              <a:buNone/>
            </a:pPr>
            <a:endParaRPr lang="en-US" sz="2000" b="1" dirty="0">
              <a:latin typeface="Helvetica" charset="0"/>
            </a:endParaRPr>
          </a:p>
          <a:p>
            <a:pPr>
              <a:buFontTx/>
              <a:buNone/>
            </a:pPr>
            <a:endParaRPr lang="en-US" sz="2000" b="1" dirty="0">
              <a:latin typeface="Helvetica" charset="0"/>
            </a:endParaRPr>
          </a:p>
          <a:p>
            <a:pPr>
              <a:buFontTx/>
              <a:buNone/>
            </a:pPr>
            <a:endParaRPr lang="en-US" sz="2000" b="1" dirty="0">
              <a:latin typeface="Helvetica" charset="0"/>
            </a:endParaRPr>
          </a:p>
          <a:p>
            <a:pPr>
              <a:buFontTx/>
              <a:buNone/>
            </a:pPr>
            <a:endParaRPr lang="en-US" sz="2000" b="1" dirty="0">
              <a:latin typeface="Helvetica" charset="0"/>
            </a:endParaRPr>
          </a:p>
          <a:p>
            <a:pPr>
              <a:buFontTx/>
              <a:buNone/>
            </a:pPr>
            <a:r>
              <a:rPr lang="en-US" sz="2000" b="1" dirty="0">
                <a:latin typeface="Helvetica" charset="0"/>
              </a:rPr>
              <a:t>Yield of gas per mass of volatile fuel in sample</a:t>
            </a:r>
          </a:p>
        </p:txBody>
      </p:sp>
      <p:graphicFrame>
        <p:nvGraphicFramePr>
          <p:cNvPr id="149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662874"/>
              </p:ext>
            </p:extLst>
          </p:nvPr>
        </p:nvGraphicFramePr>
        <p:xfrm>
          <a:off x="3203944" y="1752600"/>
          <a:ext cx="2282456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" name="Equation" r:id="rId4" imgW="762000" imgH="177800" progId="Equation.3">
                  <p:embed/>
                </p:oleObj>
              </mc:Choice>
              <mc:Fallback>
                <p:oleObj name="Equation" r:id="rId4" imgW="762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944" y="1752600"/>
                        <a:ext cx="2282456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344683"/>
              </p:ext>
            </p:extLst>
          </p:nvPr>
        </p:nvGraphicFramePr>
        <p:xfrm>
          <a:off x="726503" y="3733800"/>
          <a:ext cx="7741159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" name="Equation" r:id="rId6" imgW="3543300" imgH="419100" progId="Equation.3">
                  <p:embed/>
                </p:oleObj>
              </mc:Choice>
              <mc:Fallback>
                <p:oleObj name="Equation" r:id="rId6" imgW="3543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503" y="3733800"/>
                        <a:ext cx="7741159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099245"/>
              </p:ext>
            </p:extLst>
          </p:nvPr>
        </p:nvGraphicFramePr>
        <p:xfrm>
          <a:off x="3810000" y="5562600"/>
          <a:ext cx="1301496" cy="1016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" name="Equation" r:id="rId8" imgW="520700" imgH="406400" progId="Equation.3">
                  <p:embed/>
                </p:oleObj>
              </mc:Choice>
              <mc:Fallback>
                <p:oleObj name="Equation" r:id="rId8" imgW="5207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562600"/>
                        <a:ext cx="1301496" cy="10167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318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705600" cy="609600"/>
          </a:xfrm>
        </p:spPr>
        <p:txBody>
          <a:bodyPr/>
          <a:lstStyle/>
          <a:p>
            <a:pPr algn="l"/>
            <a:r>
              <a:rPr lang="en-US" sz="3200" b="1" dirty="0">
                <a:latin typeface="Helvetica" charset="0"/>
              </a:rPr>
              <a:t>Maximum Gas Yields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1828800" cy="3810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b="1">
                <a:latin typeface="Helvetica" charset="0"/>
              </a:rPr>
              <a:t>Polypropylene</a:t>
            </a:r>
          </a:p>
        </p:txBody>
      </p:sp>
      <p:graphicFrame>
        <p:nvGraphicFramePr>
          <p:cNvPr id="151556" name="Object 4"/>
          <p:cNvGraphicFramePr>
            <a:graphicFrameLocks noChangeAspect="1"/>
          </p:cNvGraphicFramePr>
          <p:nvPr/>
        </p:nvGraphicFramePr>
        <p:xfrm>
          <a:off x="609600" y="1752600"/>
          <a:ext cx="15240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1" name="Document" r:id="rId4" imgW="914400" imgH="448056" progId="Word.Document.8">
                  <p:embed/>
                </p:oleObj>
              </mc:Choice>
              <mc:Fallback>
                <p:oleObj name="Document" r:id="rId4" imgW="914400" imgH="44805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0"/>
                        <a:ext cx="1524000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38041" dir="9360048" algn="ctr" rotWithShape="0">
                          <a:srgbClr val="0E52CC">
                            <a:alpha val="74998"/>
                          </a:srgb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3048000" y="1828800"/>
            <a:ext cx="5362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 C</a:t>
            </a:r>
            <a:r>
              <a:rPr lang="en-US" baseline="-25000"/>
              <a:t>3</a:t>
            </a:r>
            <a:r>
              <a:rPr lang="en-US"/>
              <a:t>H</a:t>
            </a:r>
            <a:r>
              <a:rPr lang="en-US" baseline="-25000"/>
              <a:t>6</a:t>
            </a:r>
            <a:r>
              <a:rPr lang="en-US"/>
              <a:t>  +  4.5 O</a:t>
            </a:r>
            <a:r>
              <a:rPr lang="en-US" baseline="-25000"/>
              <a:t>2</a:t>
            </a:r>
            <a:r>
              <a:rPr lang="en-US"/>
              <a:t>              3 CO</a:t>
            </a:r>
            <a:r>
              <a:rPr lang="en-US" baseline="-25000"/>
              <a:t>2</a:t>
            </a:r>
            <a:r>
              <a:rPr lang="en-US"/>
              <a:t>  +  3 H</a:t>
            </a:r>
            <a:r>
              <a:rPr lang="en-US" baseline="-25000"/>
              <a:t>2</a:t>
            </a:r>
            <a:r>
              <a:rPr lang="en-US"/>
              <a:t>O</a:t>
            </a:r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>
            <a:off x="5245930" y="2057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15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977198"/>
              </p:ext>
            </p:extLst>
          </p:nvPr>
        </p:nvGraphicFramePr>
        <p:xfrm>
          <a:off x="1447800" y="2895600"/>
          <a:ext cx="624991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2" name="Equation" r:id="rId6" imgW="3225800" imgH="393700" progId="Equation.3">
                  <p:embed/>
                </p:oleObj>
              </mc:Choice>
              <mc:Fallback>
                <p:oleObj name="Equation" r:id="rId6" imgW="3225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895600"/>
                        <a:ext cx="6249916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6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935325"/>
              </p:ext>
            </p:extLst>
          </p:nvPr>
        </p:nvGraphicFramePr>
        <p:xfrm>
          <a:off x="1255858" y="4267200"/>
          <a:ext cx="666894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3" name="Equation" r:id="rId8" imgW="3441700" imgH="393700" progId="Equation.3">
                  <p:embed/>
                </p:oleObj>
              </mc:Choice>
              <mc:Fallback>
                <p:oleObj name="Equation" r:id="rId8" imgW="3441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858" y="4267200"/>
                        <a:ext cx="6668942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6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319951"/>
              </p:ext>
            </p:extLst>
          </p:nvPr>
        </p:nvGraphicFramePr>
        <p:xfrm>
          <a:off x="1435236" y="5562600"/>
          <a:ext cx="6184764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4" name="Equation" r:id="rId10" imgW="2997200" imgH="393700" progId="Equation.3">
                  <p:embed/>
                </p:oleObj>
              </mc:Choice>
              <mc:Fallback>
                <p:oleObj name="Equation" r:id="rId10" imgW="2997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236" y="5562600"/>
                        <a:ext cx="6184764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62" name="Rectangle 10"/>
          <p:cNvSpPr>
            <a:spLocks noChangeArrowheads="1"/>
          </p:cNvSpPr>
          <p:nvPr/>
        </p:nvSpPr>
        <p:spPr bwMode="auto">
          <a:xfrm>
            <a:off x="4800600" y="1143000"/>
            <a:ext cx="1828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b="1">
                <a:latin typeface="Helvetica" charset="0"/>
              </a:rPr>
              <a:t>Stoichiometry</a:t>
            </a:r>
            <a:endParaRPr lang="en-US" sz="1600" b="1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3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533400" y="228600"/>
            <a:ext cx="72663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i="0" dirty="0"/>
              <a:t>Mass Balance on Product Yields</a:t>
            </a:r>
          </a:p>
        </p:txBody>
      </p:sp>
      <p:graphicFrame>
        <p:nvGraphicFramePr>
          <p:cNvPr id="3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537081"/>
              </p:ext>
            </p:extLst>
          </p:nvPr>
        </p:nvGraphicFramePr>
        <p:xfrm>
          <a:off x="547688" y="1465262"/>
          <a:ext cx="7848600" cy="485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Worksheet" r:id="rId3" imgW="6623304" imgH="4105656" progId="Excel.Sheet.8">
                  <p:embed/>
                </p:oleObj>
              </mc:Choice>
              <mc:Fallback>
                <p:oleObj name="Worksheet" r:id="rId3" imgW="6623304" imgH="410565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1465262"/>
                        <a:ext cx="7848600" cy="485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5"/>
          <p:cNvSpPr>
            <a:spLocks noChangeArrowheads="1"/>
          </p:cNvSpPr>
          <p:nvPr/>
        </p:nvSpPr>
        <p:spPr bwMode="auto">
          <a:xfrm rot="5400000">
            <a:off x="8187532" y="4798218"/>
            <a:ext cx="106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Helvetica" charset="0"/>
              </a:rPr>
              <a:t>Charring</a:t>
            </a:r>
          </a:p>
        </p:txBody>
      </p:sp>
      <p:sp>
        <p:nvSpPr>
          <p:cNvPr id="40" name="Rectangle 6"/>
          <p:cNvSpPr>
            <a:spLocks noChangeArrowheads="1"/>
          </p:cNvSpPr>
          <p:nvPr/>
        </p:nvSpPr>
        <p:spPr bwMode="auto">
          <a:xfrm rot="5400000">
            <a:off x="7954169" y="2683669"/>
            <a:ext cx="155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Helvetica" charset="0"/>
              </a:rPr>
              <a:t>Non-Charring</a:t>
            </a:r>
          </a:p>
        </p:txBody>
      </p:sp>
      <p:sp>
        <p:nvSpPr>
          <p:cNvPr id="41" name="Line 7"/>
          <p:cNvSpPr>
            <a:spLocks noChangeShapeType="1"/>
          </p:cNvSpPr>
          <p:nvPr/>
        </p:nvSpPr>
        <p:spPr bwMode="auto">
          <a:xfrm>
            <a:off x="533400" y="4032250"/>
            <a:ext cx="845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3152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>
                <a:latin typeface="Helvetica" charset="0"/>
              </a:rPr>
              <a:t>MCC Combustion Gas Histories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1188" y="30972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90" name="Rectangle 82"/>
          <p:cNvSpPr>
            <a:spLocks noChangeArrowheads="1"/>
          </p:cNvSpPr>
          <p:nvPr/>
        </p:nvSpPr>
        <p:spPr bwMode="auto">
          <a:xfrm>
            <a:off x="3659188" y="1949450"/>
            <a:ext cx="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endParaRPr lang="en-US" sz="1200" i="0"/>
          </a:p>
        </p:txBody>
      </p:sp>
      <p:grpSp>
        <p:nvGrpSpPr>
          <p:cNvPr id="21713" name="Group 209"/>
          <p:cNvGrpSpPr>
            <a:grpSpLocks/>
          </p:cNvGrpSpPr>
          <p:nvPr/>
        </p:nvGrpSpPr>
        <p:grpSpPr bwMode="auto">
          <a:xfrm>
            <a:off x="1046163" y="4324350"/>
            <a:ext cx="1466850" cy="212725"/>
            <a:chOff x="606" y="1929"/>
            <a:chExt cx="1005" cy="146"/>
          </a:xfrm>
        </p:grpSpPr>
        <p:sp>
          <p:nvSpPr>
            <p:cNvPr id="21513" name="Line 9"/>
            <p:cNvSpPr>
              <a:spLocks noChangeShapeType="1"/>
            </p:cNvSpPr>
            <p:nvPr/>
          </p:nvSpPr>
          <p:spPr bwMode="auto">
            <a:xfrm>
              <a:off x="606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4" name="Line 10"/>
            <p:cNvSpPr>
              <a:spLocks noChangeShapeType="1"/>
            </p:cNvSpPr>
            <p:nvPr/>
          </p:nvSpPr>
          <p:spPr bwMode="auto">
            <a:xfrm>
              <a:off x="606" y="2069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5" name="Line 11"/>
            <p:cNvSpPr>
              <a:spLocks noChangeShapeType="1"/>
            </p:cNvSpPr>
            <p:nvPr/>
          </p:nvSpPr>
          <p:spPr bwMode="auto">
            <a:xfrm>
              <a:off x="612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6" name="Line 12"/>
            <p:cNvSpPr>
              <a:spLocks noChangeShapeType="1"/>
            </p:cNvSpPr>
            <p:nvPr/>
          </p:nvSpPr>
          <p:spPr bwMode="auto">
            <a:xfrm>
              <a:off x="619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7" name="Line 13"/>
            <p:cNvSpPr>
              <a:spLocks noChangeShapeType="1"/>
            </p:cNvSpPr>
            <p:nvPr/>
          </p:nvSpPr>
          <p:spPr bwMode="auto">
            <a:xfrm>
              <a:off x="625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8" name="Line 14"/>
            <p:cNvSpPr>
              <a:spLocks noChangeShapeType="1"/>
            </p:cNvSpPr>
            <p:nvPr/>
          </p:nvSpPr>
          <p:spPr bwMode="auto">
            <a:xfrm>
              <a:off x="625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9" name="Line 15"/>
            <p:cNvSpPr>
              <a:spLocks noChangeShapeType="1"/>
            </p:cNvSpPr>
            <p:nvPr/>
          </p:nvSpPr>
          <p:spPr bwMode="auto">
            <a:xfrm>
              <a:off x="632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0" name="Line 16"/>
            <p:cNvSpPr>
              <a:spLocks noChangeShapeType="1"/>
            </p:cNvSpPr>
            <p:nvPr/>
          </p:nvSpPr>
          <p:spPr bwMode="auto">
            <a:xfrm>
              <a:off x="638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1" name="Line 17"/>
            <p:cNvSpPr>
              <a:spLocks noChangeShapeType="1"/>
            </p:cNvSpPr>
            <p:nvPr/>
          </p:nvSpPr>
          <p:spPr bwMode="auto">
            <a:xfrm>
              <a:off x="638" y="2069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2" name="Line 18"/>
            <p:cNvSpPr>
              <a:spLocks noChangeShapeType="1"/>
            </p:cNvSpPr>
            <p:nvPr/>
          </p:nvSpPr>
          <p:spPr bwMode="auto">
            <a:xfrm>
              <a:off x="651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3" name="Line 19"/>
            <p:cNvSpPr>
              <a:spLocks noChangeShapeType="1"/>
            </p:cNvSpPr>
            <p:nvPr/>
          </p:nvSpPr>
          <p:spPr bwMode="auto">
            <a:xfrm>
              <a:off x="651" y="2069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4" name="Line 20"/>
            <p:cNvSpPr>
              <a:spLocks noChangeShapeType="1"/>
            </p:cNvSpPr>
            <p:nvPr/>
          </p:nvSpPr>
          <p:spPr bwMode="auto">
            <a:xfrm>
              <a:off x="658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5" name="Line 21"/>
            <p:cNvSpPr>
              <a:spLocks noChangeShapeType="1"/>
            </p:cNvSpPr>
            <p:nvPr/>
          </p:nvSpPr>
          <p:spPr bwMode="auto">
            <a:xfrm>
              <a:off x="664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6" name="Line 22"/>
            <p:cNvSpPr>
              <a:spLocks noChangeShapeType="1"/>
            </p:cNvSpPr>
            <p:nvPr/>
          </p:nvSpPr>
          <p:spPr bwMode="auto">
            <a:xfrm>
              <a:off x="671" y="2069"/>
              <a:ext cx="12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7" name="Line 23"/>
            <p:cNvSpPr>
              <a:spLocks noChangeShapeType="1"/>
            </p:cNvSpPr>
            <p:nvPr/>
          </p:nvSpPr>
          <p:spPr bwMode="auto">
            <a:xfrm>
              <a:off x="671" y="2069"/>
              <a:ext cx="12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8" name="Line 24"/>
            <p:cNvSpPr>
              <a:spLocks noChangeShapeType="1"/>
            </p:cNvSpPr>
            <p:nvPr/>
          </p:nvSpPr>
          <p:spPr bwMode="auto">
            <a:xfrm>
              <a:off x="677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9" name="Line 25"/>
            <p:cNvSpPr>
              <a:spLocks noChangeShapeType="1"/>
            </p:cNvSpPr>
            <p:nvPr/>
          </p:nvSpPr>
          <p:spPr bwMode="auto">
            <a:xfrm>
              <a:off x="683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0" name="Line 26"/>
            <p:cNvSpPr>
              <a:spLocks noChangeShapeType="1"/>
            </p:cNvSpPr>
            <p:nvPr/>
          </p:nvSpPr>
          <p:spPr bwMode="auto">
            <a:xfrm>
              <a:off x="683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1" name="Line 27"/>
            <p:cNvSpPr>
              <a:spLocks noChangeShapeType="1"/>
            </p:cNvSpPr>
            <p:nvPr/>
          </p:nvSpPr>
          <p:spPr bwMode="auto">
            <a:xfrm>
              <a:off x="690" y="2069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2" name="Line 28"/>
            <p:cNvSpPr>
              <a:spLocks noChangeShapeType="1"/>
            </p:cNvSpPr>
            <p:nvPr/>
          </p:nvSpPr>
          <p:spPr bwMode="auto">
            <a:xfrm>
              <a:off x="696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3" name="Line 29"/>
            <p:cNvSpPr>
              <a:spLocks noChangeShapeType="1"/>
            </p:cNvSpPr>
            <p:nvPr/>
          </p:nvSpPr>
          <p:spPr bwMode="auto">
            <a:xfrm>
              <a:off x="703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4" name="Line 30"/>
            <p:cNvSpPr>
              <a:spLocks noChangeShapeType="1"/>
            </p:cNvSpPr>
            <p:nvPr/>
          </p:nvSpPr>
          <p:spPr bwMode="auto">
            <a:xfrm>
              <a:off x="709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5" name="Line 31"/>
            <p:cNvSpPr>
              <a:spLocks noChangeShapeType="1"/>
            </p:cNvSpPr>
            <p:nvPr/>
          </p:nvSpPr>
          <p:spPr bwMode="auto">
            <a:xfrm>
              <a:off x="709" y="2069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6" name="Line 32"/>
            <p:cNvSpPr>
              <a:spLocks noChangeShapeType="1"/>
            </p:cNvSpPr>
            <p:nvPr/>
          </p:nvSpPr>
          <p:spPr bwMode="auto">
            <a:xfrm>
              <a:off x="716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7" name="Line 33"/>
            <p:cNvSpPr>
              <a:spLocks noChangeShapeType="1"/>
            </p:cNvSpPr>
            <p:nvPr/>
          </p:nvSpPr>
          <p:spPr bwMode="auto">
            <a:xfrm>
              <a:off x="722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8" name="Line 34"/>
            <p:cNvSpPr>
              <a:spLocks noChangeShapeType="1"/>
            </p:cNvSpPr>
            <p:nvPr/>
          </p:nvSpPr>
          <p:spPr bwMode="auto">
            <a:xfrm>
              <a:off x="729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9" name="Line 35"/>
            <p:cNvSpPr>
              <a:spLocks noChangeShapeType="1"/>
            </p:cNvSpPr>
            <p:nvPr/>
          </p:nvSpPr>
          <p:spPr bwMode="auto">
            <a:xfrm>
              <a:off x="729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0" name="Line 36"/>
            <p:cNvSpPr>
              <a:spLocks noChangeShapeType="1"/>
            </p:cNvSpPr>
            <p:nvPr/>
          </p:nvSpPr>
          <p:spPr bwMode="auto">
            <a:xfrm>
              <a:off x="735" y="2069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1" name="Line 37"/>
            <p:cNvSpPr>
              <a:spLocks noChangeShapeType="1"/>
            </p:cNvSpPr>
            <p:nvPr/>
          </p:nvSpPr>
          <p:spPr bwMode="auto">
            <a:xfrm>
              <a:off x="742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2" name="Line 38"/>
            <p:cNvSpPr>
              <a:spLocks noChangeShapeType="1"/>
            </p:cNvSpPr>
            <p:nvPr/>
          </p:nvSpPr>
          <p:spPr bwMode="auto">
            <a:xfrm>
              <a:off x="748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3" name="Line 39"/>
            <p:cNvSpPr>
              <a:spLocks noChangeShapeType="1"/>
            </p:cNvSpPr>
            <p:nvPr/>
          </p:nvSpPr>
          <p:spPr bwMode="auto">
            <a:xfrm>
              <a:off x="755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4" name="Line 40"/>
            <p:cNvSpPr>
              <a:spLocks noChangeShapeType="1"/>
            </p:cNvSpPr>
            <p:nvPr/>
          </p:nvSpPr>
          <p:spPr bwMode="auto">
            <a:xfrm>
              <a:off x="755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5" name="Line 41"/>
            <p:cNvSpPr>
              <a:spLocks noChangeShapeType="1"/>
            </p:cNvSpPr>
            <p:nvPr/>
          </p:nvSpPr>
          <p:spPr bwMode="auto">
            <a:xfrm>
              <a:off x="761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6" name="Line 42"/>
            <p:cNvSpPr>
              <a:spLocks noChangeShapeType="1"/>
            </p:cNvSpPr>
            <p:nvPr/>
          </p:nvSpPr>
          <p:spPr bwMode="auto">
            <a:xfrm>
              <a:off x="768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7" name="Line 43"/>
            <p:cNvSpPr>
              <a:spLocks noChangeShapeType="1"/>
            </p:cNvSpPr>
            <p:nvPr/>
          </p:nvSpPr>
          <p:spPr bwMode="auto">
            <a:xfrm>
              <a:off x="768" y="2069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8" name="Line 44"/>
            <p:cNvSpPr>
              <a:spLocks noChangeShapeType="1"/>
            </p:cNvSpPr>
            <p:nvPr/>
          </p:nvSpPr>
          <p:spPr bwMode="auto">
            <a:xfrm>
              <a:off x="774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9" name="Line 45"/>
            <p:cNvSpPr>
              <a:spLocks noChangeShapeType="1"/>
            </p:cNvSpPr>
            <p:nvPr/>
          </p:nvSpPr>
          <p:spPr bwMode="auto">
            <a:xfrm>
              <a:off x="781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0" name="Line 46"/>
            <p:cNvSpPr>
              <a:spLocks noChangeShapeType="1"/>
            </p:cNvSpPr>
            <p:nvPr/>
          </p:nvSpPr>
          <p:spPr bwMode="auto">
            <a:xfrm>
              <a:off x="787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1" name="Line 47"/>
            <p:cNvSpPr>
              <a:spLocks noChangeShapeType="1"/>
            </p:cNvSpPr>
            <p:nvPr/>
          </p:nvSpPr>
          <p:spPr bwMode="auto">
            <a:xfrm>
              <a:off x="794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2" name="Line 48"/>
            <p:cNvSpPr>
              <a:spLocks noChangeShapeType="1"/>
            </p:cNvSpPr>
            <p:nvPr/>
          </p:nvSpPr>
          <p:spPr bwMode="auto">
            <a:xfrm>
              <a:off x="800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3" name="Line 49"/>
            <p:cNvSpPr>
              <a:spLocks noChangeShapeType="1"/>
            </p:cNvSpPr>
            <p:nvPr/>
          </p:nvSpPr>
          <p:spPr bwMode="auto">
            <a:xfrm>
              <a:off x="800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4" name="Line 50"/>
            <p:cNvSpPr>
              <a:spLocks noChangeShapeType="1"/>
            </p:cNvSpPr>
            <p:nvPr/>
          </p:nvSpPr>
          <p:spPr bwMode="auto">
            <a:xfrm>
              <a:off x="807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5" name="Line 51"/>
            <p:cNvSpPr>
              <a:spLocks noChangeShapeType="1"/>
            </p:cNvSpPr>
            <p:nvPr/>
          </p:nvSpPr>
          <p:spPr bwMode="auto">
            <a:xfrm>
              <a:off x="813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6" name="Line 52"/>
            <p:cNvSpPr>
              <a:spLocks noChangeShapeType="1"/>
            </p:cNvSpPr>
            <p:nvPr/>
          </p:nvSpPr>
          <p:spPr bwMode="auto">
            <a:xfrm>
              <a:off x="813" y="2069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7" name="Line 53"/>
            <p:cNvSpPr>
              <a:spLocks noChangeShapeType="1"/>
            </p:cNvSpPr>
            <p:nvPr/>
          </p:nvSpPr>
          <p:spPr bwMode="auto">
            <a:xfrm>
              <a:off x="820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8" name="Line 54"/>
            <p:cNvSpPr>
              <a:spLocks noChangeShapeType="1"/>
            </p:cNvSpPr>
            <p:nvPr/>
          </p:nvSpPr>
          <p:spPr bwMode="auto">
            <a:xfrm>
              <a:off x="826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9" name="Line 55"/>
            <p:cNvSpPr>
              <a:spLocks noChangeShapeType="1"/>
            </p:cNvSpPr>
            <p:nvPr/>
          </p:nvSpPr>
          <p:spPr bwMode="auto">
            <a:xfrm>
              <a:off x="833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60" name="Line 56"/>
            <p:cNvSpPr>
              <a:spLocks noChangeShapeType="1"/>
            </p:cNvSpPr>
            <p:nvPr/>
          </p:nvSpPr>
          <p:spPr bwMode="auto">
            <a:xfrm>
              <a:off x="839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61" name="Line 57"/>
            <p:cNvSpPr>
              <a:spLocks noChangeShapeType="1"/>
            </p:cNvSpPr>
            <p:nvPr/>
          </p:nvSpPr>
          <p:spPr bwMode="auto">
            <a:xfrm>
              <a:off x="846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62" name="Line 58"/>
            <p:cNvSpPr>
              <a:spLocks noChangeShapeType="1"/>
            </p:cNvSpPr>
            <p:nvPr/>
          </p:nvSpPr>
          <p:spPr bwMode="auto">
            <a:xfrm>
              <a:off x="846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63" name="Line 59"/>
            <p:cNvSpPr>
              <a:spLocks noChangeShapeType="1"/>
            </p:cNvSpPr>
            <p:nvPr/>
          </p:nvSpPr>
          <p:spPr bwMode="auto">
            <a:xfrm>
              <a:off x="852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64" name="Line 60"/>
            <p:cNvSpPr>
              <a:spLocks noChangeShapeType="1"/>
            </p:cNvSpPr>
            <p:nvPr/>
          </p:nvSpPr>
          <p:spPr bwMode="auto">
            <a:xfrm>
              <a:off x="859" y="2069"/>
              <a:ext cx="12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65" name="Line 61"/>
            <p:cNvSpPr>
              <a:spLocks noChangeShapeType="1"/>
            </p:cNvSpPr>
            <p:nvPr/>
          </p:nvSpPr>
          <p:spPr bwMode="auto">
            <a:xfrm>
              <a:off x="859" y="2069"/>
              <a:ext cx="12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66" name="Line 62"/>
            <p:cNvSpPr>
              <a:spLocks noChangeShapeType="1"/>
            </p:cNvSpPr>
            <p:nvPr/>
          </p:nvSpPr>
          <p:spPr bwMode="auto">
            <a:xfrm>
              <a:off x="865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67" name="Line 63"/>
            <p:cNvSpPr>
              <a:spLocks noChangeShapeType="1"/>
            </p:cNvSpPr>
            <p:nvPr/>
          </p:nvSpPr>
          <p:spPr bwMode="auto">
            <a:xfrm>
              <a:off x="871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68" name="Line 64"/>
            <p:cNvSpPr>
              <a:spLocks noChangeShapeType="1"/>
            </p:cNvSpPr>
            <p:nvPr/>
          </p:nvSpPr>
          <p:spPr bwMode="auto">
            <a:xfrm>
              <a:off x="871" y="2069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69" name="Line 65"/>
            <p:cNvSpPr>
              <a:spLocks noChangeShapeType="1"/>
            </p:cNvSpPr>
            <p:nvPr/>
          </p:nvSpPr>
          <p:spPr bwMode="auto">
            <a:xfrm>
              <a:off x="878" y="2069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70" name="Line 66"/>
            <p:cNvSpPr>
              <a:spLocks noChangeShapeType="1"/>
            </p:cNvSpPr>
            <p:nvPr/>
          </p:nvSpPr>
          <p:spPr bwMode="auto">
            <a:xfrm>
              <a:off x="891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71" name="Line 67"/>
            <p:cNvSpPr>
              <a:spLocks noChangeShapeType="1"/>
            </p:cNvSpPr>
            <p:nvPr/>
          </p:nvSpPr>
          <p:spPr bwMode="auto">
            <a:xfrm>
              <a:off x="891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72" name="Line 68"/>
            <p:cNvSpPr>
              <a:spLocks noChangeShapeType="1"/>
            </p:cNvSpPr>
            <p:nvPr/>
          </p:nvSpPr>
          <p:spPr bwMode="auto">
            <a:xfrm>
              <a:off x="897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73" name="Line 69"/>
            <p:cNvSpPr>
              <a:spLocks noChangeShapeType="1"/>
            </p:cNvSpPr>
            <p:nvPr/>
          </p:nvSpPr>
          <p:spPr bwMode="auto">
            <a:xfrm>
              <a:off x="904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74" name="Line 70"/>
            <p:cNvSpPr>
              <a:spLocks noChangeShapeType="1"/>
            </p:cNvSpPr>
            <p:nvPr/>
          </p:nvSpPr>
          <p:spPr bwMode="auto">
            <a:xfrm>
              <a:off x="904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75" name="Line 71"/>
            <p:cNvSpPr>
              <a:spLocks noChangeShapeType="1"/>
            </p:cNvSpPr>
            <p:nvPr/>
          </p:nvSpPr>
          <p:spPr bwMode="auto">
            <a:xfrm>
              <a:off x="910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76" name="Line 72"/>
            <p:cNvSpPr>
              <a:spLocks noChangeShapeType="1"/>
            </p:cNvSpPr>
            <p:nvPr/>
          </p:nvSpPr>
          <p:spPr bwMode="auto">
            <a:xfrm>
              <a:off x="917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77" name="Line 73"/>
            <p:cNvSpPr>
              <a:spLocks noChangeShapeType="1"/>
            </p:cNvSpPr>
            <p:nvPr/>
          </p:nvSpPr>
          <p:spPr bwMode="auto">
            <a:xfrm>
              <a:off x="917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78" name="Line 74"/>
            <p:cNvSpPr>
              <a:spLocks noChangeShapeType="1"/>
            </p:cNvSpPr>
            <p:nvPr/>
          </p:nvSpPr>
          <p:spPr bwMode="auto">
            <a:xfrm>
              <a:off x="923" y="2069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79" name="Line 75"/>
            <p:cNvSpPr>
              <a:spLocks noChangeShapeType="1"/>
            </p:cNvSpPr>
            <p:nvPr/>
          </p:nvSpPr>
          <p:spPr bwMode="auto">
            <a:xfrm>
              <a:off x="930" y="2069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80" name="Line 76"/>
            <p:cNvSpPr>
              <a:spLocks noChangeShapeType="1"/>
            </p:cNvSpPr>
            <p:nvPr/>
          </p:nvSpPr>
          <p:spPr bwMode="auto">
            <a:xfrm>
              <a:off x="936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81" name="Line 77"/>
            <p:cNvSpPr>
              <a:spLocks noChangeShapeType="1"/>
            </p:cNvSpPr>
            <p:nvPr/>
          </p:nvSpPr>
          <p:spPr bwMode="auto">
            <a:xfrm>
              <a:off x="943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82" name="Line 78"/>
            <p:cNvSpPr>
              <a:spLocks noChangeShapeType="1"/>
            </p:cNvSpPr>
            <p:nvPr/>
          </p:nvSpPr>
          <p:spPr bwMode="auto">
            <a:xfrm>
              <a:off x="949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83" name="Line 79"/>
            <p:cNvSpPr>
              <a:spLocks noChangeShapeType="1"/>
            </p:cNvSpPr>
            <p:nvPr/>
          </p:nvSpPr>
          <p:spPr bwMode="auto">
            <a:xfrm>
              <a:off x="949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84" name="Line 80"/>
            <p:cNvSpPr>
              <a:spLocks noChangeShapeType="1"/>
            </p:cNvSpPr>
            <p:nvPr/>
          </p:nvSpPr>
          <p:spPr bwMode="auto">
            <a:xfrm>
              <a:off x="956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85" name="Line 81"/>
            <p:cNvSpPr>
              <a:spLocks noChangeShapeType="1"/>
            </p:cNvSpPr>
            <p:nvPr/>
          </p:nvSpPr>
          <p:spPr bwMode="auto">
            <a:xfrm>
              <a:off x="962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86" name="Line 82"/>
            <p:cNvSpPr>
              <a:spLocks noChangeShapeType="1"/>
            </p:cNvSpPr>
            <p:nvPr/>
          </p:nvSpPr>
          <p:spPr bwMode="auto">
            <a:xfrm>
              <a:off x="962" y="2069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87" name="Line 83"/>
            <p:cNvSpPr>
              <a:spLocks noChangeShapeType="1"/>
            </p:cNvSpPr>
            <p:nvPr/>
          </p:nvSpPr>
          <p:spPr bwMode="auto">
            <a:xfrm>
              <a:off x="975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88" name="Line 84"/>
            <p:cNvSpPr>
              <a:spLocks noChangeShapeType="1"/>
            </p:cNvSpPr>
            <p:nvPr/>
          </p:nvSpPr>
          <p:spPr bwMode="auto">
            <a:xfrm>
              <a:off x="975" y="2069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89" name="Line 85"/>
            <p:cNvSpPr>
              <a:spLocks noChangeShapeType="1"/>
            </p:cNvSpPr>
            <p:nvPr/>
          </p:nvSpPr>
          <p:spPr bwMode="auto">
            <a:xfrm>
              <a:off x="982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90" name="Line 86"/>
            <p:cNvSpPr>
              <a:spLocks noChangeShapeType="1"/>
            </p:cNvSpPr>
            <p:nvPr/>
          </p:nvSpPr>
          <p:spPr bwMode="auto">
            <a:xfrm>
              <a:off x="988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91" name="Line 87"/>
            <p:cNvSpPr>
              <a:spLocks noChangeShapeType="1"/>
            </p:cNvSpPr>
            <p:nvPr/>
          </p:nvSpPr>
          <p:spPr bwMode="auto">
            <a:xfrm>
              <a:off x="995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92" name="Line 88"/>
            <p:cNvSpPr>
              <a:spLocks noChangeShapeType="1"/>
            </p:cNvSpPr>
            <p:nvPr/>
          </p:nvSpPr>
          <p:spPr bwMode="auto">
            <a:xfrm>
              <a:off x="995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93" name="Line 89"/>
            <p:cNvSpPr>
              <a:spLocks noChangeShapeType="1"/>
            </p:cNvSpPr>
            <p:nvPr/>
          </p:nvSpPr>
          <p:spPr bwMode="auto">
            <a:xfrm>
              <a:off x="1001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94" name="Line 90"/>
            <p:cNvSpPr>
              <a:spLocks noChangeShapeType="1"/>
            </p:cNvSpPr>
            <p:nvPr/>
          </p:nvSpPr>
          <p:spPr bwMode="auto">
            <a:xfrm>
              <a:off x="1008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95" name="Line 91"/>
            <p:cNvSpPr>
              <a:spLocks noChangeShapeType="1"/>
            </p:cNvSpPr>
            <p:nvPr/>
          </p:nvSpPr>
          <p:spPr bwMode="auto">
            <a:xfrm>
              <a:off x="1014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96" name="Line 92"/>
            <p:cNvSpPr>
              <a:spLocks noChangeShapeType="1"/>
            </p:cNvSpPr>
            <p:nvPr/>
          </p:nvSpPr>
          <p:spPr bwMode="auto">
            <a:xfrm>
              <a:off x="1021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97" name="Line 93"/>
            <p:cNvSpPr>
              <a:spLocks noChangeShapeType="1"/>
            </p:cNvSpPr>
            <p:nvPr/>
          </p:nvSpPr>
          <p:spPr bwMode="auto">
            <a:xfrm>
              <a:off x="1021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98" name="Line 94"/>
            <p:cNvSpPr>
              <a:spLocks noChangeShapeType="1"/>
            </p:cNvSpPr>
            <p:nvPr/>
          </p:nvSpPr>
          <p:spPr bwMode="auto">
            <a:xfrm>
              <a:off x="1027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99" name="Freeform 95"/>
            <p:cNvSpPr>
              <a:spLocks/>
            </p:cNvSpPr>
            <p:nvPr/>
          </p:nvSpPr>
          <p:spPr bwMode="auto">
            <a:xfrm>
              <a:off x="1034" y="2064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5"/>
                </a:cxn>
                <a:cxn ang="0">
                  <a:pos x="13" y="11"/>
                </a:cxn>
                <a:cxn ang="0">
                  <a:pos x="6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13" y="0"/>
                  </a:lnTo>
                  <a:lnTo>
                    <a:pt x="13" y="5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00" name="Freeform 96"/>
            <p:cNvSpPr>
              <a:spLocks/>
            </p:cNvSpPr>
            <p:nvPr/>
          </p:nvSpPr>
          <p:spPr bwMode="auto">
            <a:xfrm>
              <a:off x="1040" y="2064"/>
              <a:ext cx="13" cy="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7" y="0"/>
                </a:cxn>
              </a:cxnLst>
              <a:rect l="0" t="0" r="r" b="b"/>
              <a:pathLst>
                <a:path w="13" h="11">
                  <a:moveTo>
                    <a:pt x="7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01" name="Freeform 97"/>
            <p:cNvSpPr>
              <a:spLocks/>
            </p:cNvSpPr>
            <p:nvPr/>
          </p:nvSpPr>
          <p:spPr bwMode="auto">
            <a:xfrm>
              <a:off x="1047" y="2064"/>
              <a:ext cx="12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2" y="5"/>
                </a:cxn>
                <a:cxn ang="0">
                  <a:pos x="12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2" h="11">
                  <a:moveTo>
                    <a:pt x="0" y="0"/>
                  </a:moveTo>
                  <a:lnTo>
                    <a:pt x="6" y="0"/>
                  </a:lnTo>
                  <a:lnTo>
                    <a:pt x="12" y="5"/>
                  </a:lnTo>
                  <a:lnTo>
                    <a:pt x="12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02" name="Line 98"/>
            <p:cNvSpPr>
              <a:spLocks noChangeShapeType="1"/>
            </p:cNvSpPr>
            <p:nvPr/>
          </p:nvSpPr>
          <p:spPr bwMode="auto">
            <a:xfrm>
              <a:off x="1047" y="2069"/>
              <a:ext cx="12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03" name="Line 99"/>
            <p:cNvSpPr>
              <a:spLocks noChangeShapeType="1"/>
            </p:cNvSpPr>
            <p:nvPr/>
          </p:nvSpPr>
          <p:spPr bwMode="auto">
            <a:xfrm>
              <a:off x="1053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04" name="Line 100"/>
            <p:cNvSpPr>
              <a:spLocks noChangeShapeType="1"/>
            </p:cNvSpPr>
            <p:nvPr/>
          </p:nvSpPr>
          <p:spPr bwMode="auto">
            <a:xfrm>
              <a:off x="1059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05" name="Line 101"/>
            <p:cNvSpPr>
              <a:spLocks noChangeShapeType="1"/>
            </p:cNvSpPr>
            <p:nvPr/>
          </p:nvSpPr>
          <p:spPr bwMode="auto">
            <a:xfrm>
              <a:off x="1066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06" name="Line 102"/>
            <p:cNvSpPr>
              <a:spLocks noChangeShapeType="1"/>
            </p:cNvSpPr>
            <p:nvPr/>
          </p:nvSpPr>
          <p:spPr bwMode="auto">
            <a:xfrm>
              <a:off x="1066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07" name="Line 103"/>
            <p:cNvSpPr>
              <a:spLocks noChangeShapeType="1"/>
            </p:cNvSpPr>
            <p:nvPr/>
          </p:nvSpPr>
          <p:spPr bwMode="auto">
            <a:xfrm>
              <a:off x="1072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08" name="Line 104"/>
            <p:cNvSpPr>
              <a:spLocks noChangeShapeType="1"/>
            </p:cNvSpPr>
            <p:nvPr/>
          </p:nvSpPr>
          <p:spPr bwMode="auto">
            <a:xfrm>
              <a:off x="1079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09" name="Line 105"/>
            <p:cNvSpPr>
              <a:spLocks noChangeShapeType="1"/>
            </p:cNvSpPr>
            <p:nvPr/>
          </p:nvSpPr>
          <p:spPr bwMode="auto">
            <a:xfrm>
              <a:off x="1079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10" name="Line 106"/>
            <p:cNvSpPr>
              <a:spLocks noChangeShapeType="1"/>
            </p:cNvSpPr>
            <p:nvPr/>
          </p:nvSpPr>
          <p:spPr bwMode="auto">
            <a:xfrm>
              <a:off x="1085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11" name="Line 107"/>
            <p:cNvSpPr>
              <a:spLocks noChangeShapeType="1"/>
            </p:cNvSpPr>
            <p:nvPr/>
          </p:nvSpPr>
          <p:spPr bwMode="auto">
            <a:xfrm>
              <a:off x="1092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12" name="Freeform 108"/>
            <p:cNvSpPr>
              <a:spLocks/>
            </p:cNvSpPr>
            <p:nvPr/>
          </p:nvSpPr>
          <p:spPr bwMode="auto">
            <a:xfrm>
              <a:off x="1098" y="2064"/>
              <a:ext cx="20" cy="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7" y="0"/>
                </a:cxn>
              </a:cxnLst>
              <a:rect l="0" t="0" r="r" b="b"/>
              <a:pathLst>
                <a:path w="20" h="11">
                  <a:moveTo>
                    <a:pt x="7" y="0"/>
                  </a:moveTo>
                  <a:lnTo>
                    <a:pt x="20" y="0"/>
                  </a:lnTo>
                  <a:lnTo>
                    <a:pt x="20" y="11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13" name="Freeform 109"/>
            <p:cNvSpPr>
              <a:spLocks/>
            </p:cNvSpPr>
            <p:nvPr/>
          </p:nvSpPr>
          <p:spPr bwMode="auto">
            <a:xfrm>
              <a:off x="1105" y="2064"/>
              <a:ext cx="13" cy="1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5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3" h="11">
                  <a:moveTo>
                    <a:pt x="6" y="0"/>
                  </a:moveTo>
                  <a:lnTo>
                    <a:pt x="13" y="0"/>
                  </a:lnTo>
                  <a:lnTo>
                    <a:pt x="13" y="5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14" name="Freeform 110"/>
            <p:cNvSpPr>
              <a:spLocks/>
            </p:cNvSpPr>
            <p:nvPr/>
          </p:nvSpPr>
          <p:spPr bwMode="auto">
            <a:xfrm>
              <a:off x="1118" y="2058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1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15" name="Freeform 111"/>
            <p:cNvSpPr>
              <a:spLocks/>
            </p:cNvSpPr>
            <p:nvPr/>
          </p:nvSpPr>
          <p:spPr bwMode="auto">
            <a:xfrm>
              <a:off x="1118" y="2052"/>
              <a:ext cx="19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12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9" h="12">
                  <a:moveTo>
                    <a:pt x="6" y="0"/>
                  </a:moveTo>
                  <a:lnTo>
                    <a:pt x="19" y="0"/>
                  </a:lnTo>
                  <a:lnTo>
                    <a:pt x="19" y="12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16" name="Freeform 112"/>
            <p:cNvSpPr>
              <a:spLocks/>
            </p:cNvSpPr>
            <p:nvPr/>
          </p:nvSpPr>
          <p:spPr bwMode="auto">
            <a:xfrm>
              <a:off x="1124" y="2052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17" name="Freeform 113"/>
            <p:cNvSpPr>
              <a:spLocks/>
            </p:cNvSpPr>
            <p:nvPr/>
          </p:nvSpPr>
          <p:spPr bwMode="auto">
            <a:xfrm>
              <a:off x="1131" y="2046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18" name="Freeform 114"/>
            <p:cNvSpPr>
              <a:spLocks/>
            </p:cNvSpPr>
            <p:nvPr/>
          </p:nvSpPr>
          <p:spPr bwMode="auto">
            <a:xfrm>
              <a:off x="1137" y="2034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19" name="Freeform 115"/>
            <p:cNvSpPr>
              <a:spLocks/>
            </p:cNvSpPr>
            <p:nvPr/>
          </p:nvSpPr>
          <p:spPr bwMode="auto">
            <a:xfrm>
              <a:off x="1137" y="2034"/>
              <a:ext cx="20" cy="1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0" y="0"/>
                </a:cxn>
                <a:cxn ang="0">
                  <a:pos x="20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13" y="0"/>
                </a:cxn>
              </a:cxnLst>
              <a:rect l="0" t="0" r="r" b="b"/>
              <a:pathLst>
                <a:path w="20" h="12">
                  <a:moveTo>
                    <a:pt x="13" y="0"/>
                  </a:moveTo>
                  <a:lnTo>
                    <a:pt x="20" y="0"/>
                  </a:lnTo>
                  <a:lnTo>
                    <a:pt x="20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20" name="Freeform 116"/>
            <p:cNvSpPr>
              <a:spLocks/>
            </p:cNvSpPr>
            <p:nvPr/>
          </p:nvSpPr>
          <p:spPr bwMode="auto">
            <a:xfrm>
              <a:off x="1150" y="2028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21" name="Freeform 117"/>
            <p:cNvSpPr>
              <a:spLocks/>
            </p:cNvSpPr>
            <p:nvPr/>
          </p:nvSpPr>
          <p:spPr bwMode="auto">
            <a:xfrm>
              <a:off x="1150" y="2023"/>
              <a:ext cx="13" cy="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7" y="0"/>
                </a:cxn>
              </a:cxnLst>
              <a:rect l="0" t="0" r="r" b="b"/>
              <a:pathLst>
                <a:path w="13" h="11">
                  <a:moveTo>
                    <a:pt x="7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22" name="Freeform 118"/>
            <p:cNvSpPr>
              <a:spLocks/>
            </p:cNvSpPr>
            <p:nvPr/>
          </p:nvSpPr>
          <p:spPr bwMode="auto">
            <a:xfrm>
              <a:off x="1157" y="2023"/>
              <a:ext cx="13" cy="1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5"/>
                </a:cxn>
                <a:cxn ang="0">
                  <a:pos x="6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3" h="11">
                  <a:moveTo>
                    <a:pt x="6" y="0"/>
                  </a:moveTo>
                  <a:lnTo>
                    <a:pt x="13" y="0"/>
                  </a:lnTo>
                  <a:lnTo>
                    <a:pt x="13" y="5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23" name="Freeform 119"/>
            <p:cNvSpPr>
              <a:spLocks/>
            </p:cNvSpPr>
            <p:nvPr/>
          </p:nvSpPr>
          <p:spPr bwMode="auto">
            <a:xfrm>
              <a:off x="1163" y="2011"/>
              <a:ext cx="13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7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24" name="Line 120"/>
            <p:cNvSpPr>
              <a:spLocks noChangeShapeType="1"/>
            </p:cNvSpPr>
            <p:nvPr/>
          </p:nvSpPr>
          <p:spPr bwMode="auto">
            <a:xfrm>
              <a:off x="1111" y="206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25" name="Line 121"/>
            <p:cNvSpPr>
              <a:spLocks noChangeShapeType="1"/>
            </p:cNvSpPr>
            <p:nvPr/>
          </p:nvSpPr>
          <p:spPr bwMode="auto">
            <a:xfrm>
              <a:off x="1163" y="2017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26" name="Freeform 122"/>
            <p:cNvSpPr>
              <a:spLocks/>
            </p:cNvSpPr>
            <p:nvPr/>
          </p:nvSpPr>
          <p:spPr bwMode="auto">
            <a:xfrm>
              <a:off x="1170" y="2011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27" name="Line 123"/>
            <p:cNvSpPr>
              <a:spLocks noChangeShapeType="1"/>
            </p:cNvSpPr>
            <p:nvPr/>
          </p:nvSpPr>
          <p:spPr bwMode="auto">
            <a:xfrm>
              <a:off x="1170" y="2011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28" name="Line 124"/>
            <p:cNvSpPr>
              <a:spLocks noChangeShapeType="1"/>
            </p:cNvSpPr>
            <p:nvPr/>
          </p:nvSpPr>
          <p:spPr bwMode="auto">
            <a:xfrm>
              <a:off x="1176" y="2011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29" name="Freeform 125"/>
            <p:cNvSpPr>
              <a:spLocks/>
            </p:cNvSpPr>
            <p:nvPr/>
          </p:nvSpPr>
          <p:spPr bwMode="auto">
            <a:xfrm>
              <a:off x="1183" y="2005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30" name="Freeform 126"/>
            <p:cNvSpPr>
              <a:spLocks/>
            </p:cNvSpPr>
            <p:nvPr/>
          </p:nvSpPr>
          <p:spPr bwMode="auto">
            <a:xfrm>
              <a:off x="1189" y="1999"/>
              <a:ext cx="20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20" h="12">
                  <a:moveTo>
                    <a:pt x="7" y="0"/>
                  </a:moveTo>
                  <a:lnTo>
                    <a:pt x="20" y="0"/>
                  </a:lnTo>
                  <a:lnTo>
                    <a:pt x="20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31" name="Freeform 127"/>
            <p:cNvSpPr>
              <a:spLocks/>
            </p:cNvSpPr>
            <p:nvPr/>
          </p:nvSpPr>
          <p:spPr bwMode="auto">
            <a:xfrm>
              <a:off x="1196" y="1993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32" name="Freeform 128"/>
            <p:cNvSpPr>
              <a:spLocks/>
            </p:cNvSpPr>
            <p:nvPr/>
          </p:nvSpPr>
          <p:spPr bwMode="auto">
            <a:xfrm>
              <a:off x="1202" y="1981"/>
              <a:ext cx="13" cy="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7" y="0"/>
                </a:cxn>
              </a:cxnLst>
              <a:rect l="0" t="0" r="r" b="b"/>
              <a:pathLst>
                <a:path w="13" h="18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33" name="Freeform 129"/>
            <p:cNvSpPr>
              <a:spLocks/>
            </p:cNvSpPr>
            <p:nvPr/>
          </p:nvSpPr>
          <p:spPr bwMode="auto">
            <a:xfrm>
              <a:off x="1209" y="1976"/>
              <a:ext cx="13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5"/>
                </a:cxn>
                <a:cxn ang="0">
                  <a:pos x="6" y="17"/>
                </a:cxn>
                <a:cxn ang="0">
                  <a:pos x="0" y="17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lnTo>
                    <a:pt x="13" y="0"/>
                  </a:lnTo>
                  <a:lnTo>
                    <a:pt x="13" y="5"/>
                  </a:lnTo>
                  <a:lnTo>
                    <a:pt x="6" y="17"/>
                  </a:lnTo>
                  <a:lnTo>
                    <a:pt x="0" y="17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34" name="Freeform 130"/>
            <p:cNvSpPr>
              <a:spLocks/>
            </p:cNvSpPr>
            <p:nvPr/>
          </p:nvSpPr>
          <p:spPr bwMode="auto">
            <a:xfrm>
              <a:off x="1209" y="1970"/>
              <a:ext cx="13" cy="1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1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35" name="Freeform 131"/>
            <p:cNvSpPr>
              <a:spLocks/>
            </p:cNvSpPr>
            <p:nvPr/>
          </p:nvSpPr>
          <p:spPr bwMode="auto">
            <a:xfrm>
              <a:off x="1215" y="1958"/>
              <a:ext cx="13" cy="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7" y="0"/>
                </a:cxn>
              </a:cxnLst>
              <a:rect l="0" t="0" r="r" b="b"/>
              <a:pathLst>
                <a:path w="13" h="18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36" name="Freeform 132"/>
            <p:cNvSpPr>
              <a:spLocks/>
            </p:cNvSpPr>
            <p:nvPr/>
          </p:nvSpPr>
          <p:spPr bwMode="auto">
            <a:xfrm>
              <a:off x="1222" y="1958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37" name="Freeform 133"/>
            <p:cNvSpPr>
              <a:spLocks/>
            </p:cNvSpPr>
            <p:nvPr/>
          </p:nvSpPr>
          <p:spPr bwMode="auto">
            <a:xfrm>
              <a:off x="1222" y="1952"/>
              <a:ext cx="19" cy="1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13" y="0"/>
                </a:cxn>
              </a:cxnLst>
              <a:rect l="0" t="0" r="r" b="b"/>
              <a:pathLst>
                <a:path w="19" h="12">
                  <a:moveTo>
                    <a:pt x="13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38" name="Freeform 134"/>
            <p:cNvSpPr>
              <a:spLocks/>
            </p:cNvSpPr>
            <p:nvPr/>
          </p:nvSpPr>
          <p:spPr bwMode="auto">
            <a:xfrm>
              <a:off x="1241" y="1952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39" name="Freeform 135"/>
            <p:cNvSpPr>
              <a:spLocks/>
            </p:cNvSpPr>
            <p:nvPr/>
          </p:nvSpPr>
          <p:spPr bwMode="auto">
            <a:xfrm>
              <a:off x="1241" y="1958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40" name="Freeform 136"/>
            <p:cNvSpPr>
              <a:spLocks/>
            </p:cNvSpPr>
            <p:nvPr/>
          </p:nvSpPr>
          <p:spPr bwMode="auto">
            <a:xfrm>
              <a:off x="1248" y="1958"/>
              <a:ext cx="12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2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2" h="18">
                  <a:moveTo>
                    <a:pt x="0" y="0"/>
                  </a:moveTo>
                  <a:lnTo>
                    <a:pt x="6" y="0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41" name="Freeform 137"/>
            <p:cNvSpPr>
              <a:spLocks/>
            </p:cNvSpPr>
            <p:nvPr/>
          </p:nvSpPr>
          <p:spPr bwMode="auto">
            <a:xfrm>
              <a:off x="1254" y="1970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42" name="Line 138"/>
            <p:cNvSpPr>
              <a:spLocks noChangeShapeType="1"/>
            </p:cNvSpPr>
            <p:nvPr/>
          </p:nvSpPr>
          <p:spPr bwMode="auto">
            <a:xfrm>
              <a:off x="1228" y="1952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43" name="Line 139"/>
            <p:cNvSpPr>
              <a:spLocks noChangeShapeType="1"/>
            </p:cNvSpPr>
            <p:nvPr/>
          </p:nvSpPr>
          <p:spPr bwMode="auto">
            <a:xfrm>
              <a:off x="1254" y="1976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44" name="Freeform 140"/>
            <p:cNvSpPr>
              <a:spLocks/>
            </p:cNvSpPr>
            <p:nvPr/>
          </p:nvSpPr>
          <p:spPr bwMode="auto">
            <a:xfrm>
              <a:off x="1260" y="1970"/>
              <a:ext cx="13" cy="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13" h="11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45" name="Freeform 141"/>
            <p:cNvSpPr>
              <a:spLocks/>
            </p:cNvSpPr>
            <p:nvPr/>
          </p:nvSpPr>
          <p:spPr bwMode="auto">
            <a:xfrm>
              <a:off x="1267" y="1964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46" name="Freeform 142"/>
            <p:cNvSpPr>
              <a:spLocks/>
            </p:cNvSpPr>
            <p:nvPr/>
          </p:nvSpPr>
          <p:spPr bwMode="auto">
            <a:xfrm>
              <a:off x="1273" y="1958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47" name="Freeform 143"/>
            <p:cNvSpPr>
              <a:spLocks/>
            </p:cNvSpPr>
            <p:nvPr/>
          </p:nvSpPr>
          <p:spPr bwMode="auto">
            <a:xfrm>
              <a:off x="1280" y="1952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48" name="Freeform 144"/>
            <p:cNvSpPr>
              <a:spLocks/>
            </p:cNvSpPr>
            <p:nvPr/>
          </p:nvSpPr>
          <p:spPr bwMode="auto">
            <a:xfrm>
              <a:off x="1280" y="1940"/>
              <a:ext cx="19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12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9" h="18">
                  <a:moveTo>
                    <a:pt x="6" y="0"/>
                  </a:moveTo>
                  <a:lnTo>
                    <a:pt x="19" y="0"/>
                  </a:lnTo>
                  <a:lnTo>
                    <a:pt x="19" y="12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49" name="Freeform 145"/>
            <p:cNvSpPr>
              <a:spLocks/>
            </p:cNvSpPr>
            <p:nvPr/>
          </p:nvSpPr>
          <p:spPr bwMode="auto">
            <a:xfrm>
              <a:off x="1286" y="1940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50" name="Line 146"/>
            <p:cNvSpPr>
              <a:spLocks noChangeShapeType="1"/>
            </p:cNvSpPr>
            <p:nvPr/>
          </p:nvSpPr>
          <p:spPr bwMode="auto">
            <a:xfrm>
              <a:off x="1286" y="1940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51" name="Line 147"/>
            <p:cNvSpPr>
              <a:spLocks noChangeShapeType="1"/>
            </p:cNvSpPr>
            <p:nvPr/>
          </p:nvSpPr>
          <p:spPr bwMode="auto">
            <a:xfrm>
              <a:off x="1293" y="1940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52" name="Line 148"/>
            <p:cNvSpPr>
              <a:spLocks noChangeShapeType="1"/>
            </p:cNvSpPr>
            <p:nvPr/>
          </p:nvSpPr>
          <p:spPr bwMode="auto">
            <a:xfrm>
              <a:off x="1299" y="1940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53" name="Freeform 149"/>
            <p:cNvSpPr>
              <a:spLocks/>
            </p:cNvSpPr>
            <p:nvPr/>
          </p:nvSpPr>
          <p:spPr bwMode="auto">
            <a:xfrm>
              <a:off x="1306" y="1940"/>
              <a:ext cx="1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9" y="0"/>
                </a:cxn>
                <a:cxn ang="0">
                  <a:pos x="19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6" y="0"/>
                  </a:lnTo>
                  <a:lnTo>
                    <a:pt x="19" y="0"/>
                  </a:lnTo>
                  <a:lnTo>
                    <a:pt x="19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54" name="Line 150"/>
            <p:cNvSpPr>
              <a:spLocks noChangeShapeType="1"/>
            </p:cNvSpPr>
            <p:nvPr/>
          </p:nvSpPr>
          <p:spPr bwMode="auto">
            <a:xfrm>
              <a:off x="1312" y="1946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55" name="Line 151"/>
            <p:cNvSpPr>
              <a:spLocks noChangeShapeType="1"/>
            </p:cNvSpPr>
            <p:nvPr/>
          </p:nvSpPr>
          <p:spPr bwMode="auto">
            <a:xfrm>
              <a:off x="1319" y="1946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56" name="Line 152"/>
            <p:cNvSpPr>
              <a:spLocks noChangeShapeType="1"/>
            </p:cNvSpPr>
            <p:nvPr/>
          </p:nvSpPr>
          <p:spPr bwMode="auto">
            <a:xfrm>
              <a:off x="1319" y="1946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57" name="Freeform 153"/>
            <p:cNvSpPr>
              <a:spLocks/>
            </p:cNvSpPr>
            <p:nvPr/>
          </p:nvSpPr>
          <p:spPr bwMode="auto">
            <a:xfrm>
              <a:off x="1325" y="1940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58" name="Freeform 154"/>
            <p:cNvSpPr>
              <a:spLocks/>
            </p:cNvSpPr>
            <p:nvPr/>
          </p:nvSpPr>
          <p:spPr bwMode="auto">
            <a:xfrm>
              <a:off x="1332" y="1935"/>
              <a:ext cx="13" cy="1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5"/>
                </a:cxn>
                <a:cxn ang="0">
                  <a:pos x="6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6" y="0"/>
                </a:cxn>
              </a:cxnLst>
              <a:rect l="0" t="0" r="r" b="b"/>
              <a:pathLst>
                <a:path w="13" h="11">
                  <a:moveTo>
                    <a:pt x="6" y="0"/>
                  </a:moveTo>
                  <a:lnTo>
                    <a:pt x="13" y="0"/>
                  </a:lnTo>
                  <a:lnTo>
                    <a:pt x="13" y="5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59" name="Freeform 155"/>
            <p:cNvSpPr>
              <a:spLocks/>
            </p:cNvSpPr>
            <p:nvPr/>
          </p:nvSpPr>
          <p:spPr bwMode="auto">
            <a:xfrm>
              <a:off x="1338" y="1929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60" name="Line 156"/>
            <p:cNvSpPr>
              <a:spLocks noChangeShapeType="1"/>
            </p:cNvSpPr>
            <p:nvPr/>
          </p:nvSpPr>
          <p:spPr bwMode="auto">
            <a:xfrm>
              <a:off x="1338" y="192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61" name="Line 157"/>
            <p:cNvSpPr>
              <a:spLocks noChangeShapeType="1"/>
            </p:cNvSpPr>
            <p:nvPr/>
          </p:nvSpPr>
          <p:spPr bwMode="auto">
            <a:xfrm>
              <a:off x="1345" y="192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62" name="Freeform 158"/>
            <p:cNvSpPr>
              <a:spLocks/>
            </p:cNvSpPr>
            <p:nvPr/>
          </p:nvSpPr>
          <p:spPr bwMode="auto">
            <a:xfrm>
              <a:off x="1358" y="1929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63" name="Freeform 159"/>
            <p:cNvSpPr>
              <a:spLocks/>
            </p:cNvSpPr>
            <p:nvPr/>
          </p:nvSpPr>
          <p:spPr bwMode="auto">
            <a:xfrm>
              <a:off x="1358" y="1929"/>
              <a:ext cx="13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13" y="17"/>
                </a:cxn>
                <a:cxn ang="0">
                  <a:pos x="6" y="17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13" y="17"/>
                  </a:lnTo>
                  <a:lnTo>
                    <a:pt x="6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64" name="Freeform 160"/>
            <p:cNvSpPr>
              <a:spLocks/>
            </p:cNvSpPr>
            <p:nvPr/>
          </p:nvSpPr>
          <p:spPr bwMode="auto">
            <a:xfrm>
              <a:off x="1364" y="1940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65" name="Line 161"/>
            <p:cNvSpPr>
              <a:spLocks noChangeShapeType="1"/>
            </p:cNvSpPr>
            <p:nvPr/>
          </p:nvSpPr>
          <p:spPr bwMode="auto">
            <a:xfrm>
              <a:off x="1364" y="1946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66" name="Line 162"/>
            <p:cNvSpPr>
              <a:spLocks noChangeShapeType="1"/>
            </p:cNvSpPr>
            <p:nvPr/>
          </p:nvSpPr>
          <p:spPr bwMode="auto">
            <a:xfrm>
              <a:off x="1371" y="1946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67" name="Line 163"/>
            <p:cNvSpPr>
              <a:spLocks noChangeShapeType="1"/>
            </p:cNvSpPr>
            <p:nvPr/>
          </p:nvSpPr>
          <p:spPr bwMode="auto">
            <a:xfrm>
              <a:off x="1377" y="1946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68" name="Freeform 164"/>
            <p:cNvSpPr>
              <a:spLocks/>
            </p:cNvSpPr>
            <p:nvPr/>
          </p:nvSpPr>
          <p:spPr bwMode="auto">
            <a:xfrm>
              <a:off x="1384" y="1940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69" name="Line 165"/>
            <p:cNvSpPr>
              <a:spLocks noChangeShapeType="1"/>
            </p:cNvSpPr>
            <p:nvPr/>
          </p:nvSpPr>
          <p:spPr bwMode="auto">
            <a:xfrm>
              <a:off x="1384" y="1940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70" name="Line 166"/>
            <p:cNvSpPr>
              <a:spLocks noChangeShapeType="1"/>
            </p:cNvSpPr>
            <p:nvPr/>
          </p:nvSpPr>
          <p:spPr bwMode="auto">
            <a:xfrm>
              <a:off x="1390" y="1940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71" name="Line 167"/>
            <p:cNvSpPr>
              <a:spLocks noChangeShapeType="1"/>
            </p:cNvSpPr>
            <p:nvPr/>
          </p:nvSpPr>
          <p:spPr bwMode="auto">
            <a:xfrm>
              <a:off x="1397" y="1940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72" name="Line 168"/>
            <p:cNvSpPr>
              <a:spLocks noChangeShapeType="1"/>
            </p:cNvSpPr>
            <p:nvPr/>
          </p:nvSpPr>
          <p:spPr bwMode="auto">
            <a:xfrm>
              <a:off x="1403" y="1940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73" name="Line 169"/>
            <p:cNvSpPr>
              <a:spLocks noChangeShapeType="1"/>
            </p:cNvSpPr>
            <p:nvPr/>
          </p:nvSpPr>
          <p:spPr bwMode="auto">
            <a:xfrm>
              <a:off x="1403" y="1940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74" name="Line 170"/>
            <p:cNvSpPr>
              <a:spLocks noChangeShapeType="1"/>
            </p:cNvSpPr>
            <p:nvPr/>
          </p:nvSpPr>
          <p:spPr bwMode="auto">
            <a:xfrm>
              <a:off x="1410" y="1940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75" name="Line 171"/>
            <p:cNvSpPr>
              <a:spLocks noChangeShapeType="1"/>
            </p:cNvSpPr>
            <p:nvPr/>
          </p:nvSpPr>
          <p:spPr bwMode="auto">
            <a:xfrm>
              <a:off x="1416" y="1940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76" name="Freeform 172"/>
            <p:cNvSpPr>
              <a:spLocks/>
            </p:cNvSpPr>
            <p:nvPr/>
          </p:nvSpPr>
          <p:spPr bwMode="auto">
            <a:xfrm>
              <a:off x="1423" y="1940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77" name="Line 173"/>
            <p:cNvSpPr>
              <a:spLocks noChangeShapeType="1"/>
            </p:cNvSpPr>
            <p:nvPr/>
          </p:nvSpPr>
          <p:spPr bwMode="auto">
            <a:xfrm>
              <a:off x="1423" y="1946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78" name="Line 174"/>
            <p:cNvSpPr>
              <a:spLocks noChangeShapeType="1"/>
            </p:cNvSpPr>
            <p:nvPr/>
          </p:nvSpPr>
          <p:spPr bwMode="auto">
            <a:xfrm>
              <a:off x="1436" y="1946"/>
              <a:ext cx="12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79" name="Freeform 175"/>
            <p:cNvSpPr>
              <a:spLocks/>
            </p:cNvSpPr>
            <p:nvPr/>
          </p:nvSpPr>
          <p:spPr bwMode="auto">
            <a:xfrm>
              <a:off x="1442" y="1940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80" name="Freeform 176"/>
            <p:cNvSpPr>
              <a:spLocks/>
            </p:cNvSpPr>
            <p:nvPr/>
          </p:nvSpPr>
          <p:spPr bwMode="auto">
            <a:xfrm>
              <a:off x="1442" y="1940"/>
              <a:ext cx="19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12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9" h="18">
                  <a:moveTo>
                    <a:pt x="6" y="0"/>
                  </a:moveTo>
                  <a:lnTo>
                    <a:pt x="19" y="0"/>
                  </a:lnTo>
                  <a:lnTo>
                    <a:pt x="19" y="12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81" name="Freeform 177"/>
            <p:cNvSpPr>
              <a:spLocks/>
            </p:cNvSpPr>
            <p:nvPr/>
          </p:nvSpPr>
          <p:spPr bwMode="auto">
            <a:xfrm>
              <a:off x="1448" y="1940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8"/>
                </a:cxn>
                <a:cxn ang="0">
                  <a:pos x="7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7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82" name="Line 178"/>
            <p:cNvSpPr>
              <a:spLocks noChangeShapeType="1"/>
            </p:cNvSpPr>
            <p:nvPr/>
          </p:nvSpPr>
          <p:spPr bwMode="auto">
            <a:xfrm>
              <a:off x="1448" y="1946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83" name="Line 179"/>
            <p:cNvSpPr>
              <a:spLocks noChangeShapeType="1"/>
            </p:cNvSpPr>
            <p:nvPr/>
          </p:nvSpPr>
          <p:spPr bwMode="auto">
            <a:xfrm>
              <a:off x="1455" y="1946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84" name="Freeform 180"/>
            <p:cNvSpPr>
              <a:spLocks/>
            </p:cNvSpPr>
            <p:nvPr/>
          </p:nvSpPr>
          <p:spPr bwMode="auto">
            <a:xfrm>
              <a:off x="1461" y="1946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85" name="Line 181"/>
            <p:cNvSpPr>
              <a:spLocks noChangeShapeType="1"/>
            </p:cNvSpPr>
            <p:nvPr/>
          </p:nvSpPr>
          <p:spPr bwMode="auto">
            <a:xfrm>
              <a:off x="1461" y="1952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86" name="Line 182"/>
            <p:cNvSpPr>
              <a:spLocks noChangeShapeType="1"/>
            </p:cNvSpPr>
            <p:nvPr/>
          </p:nvSpPr>
          <p:spPr bwMode="auto">
            <a:xfrm>
              <a:off x="1468" y="1952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87" name="Line 183"/>
            <p:cNvSpPr>
              <a:spLocks noChangeShapeType="1"/>
            </p:cNvSpPr>
            <p:nvPr/>
          </p:nvSpPr>
          <p:spPr bwMode="auto">
            <a:xfrm>
              <a:off x="1481" y="1952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88" name="Freeform 184"/>
            <p:cNvSpPr>
              <a:spLocks/>
            </p:cNvSpPr>
            <p:nvPr/>
          </p:nvSpPr>
          <p:spPr bwMode="auto">
            <a:xfrm>
              <a:off x="1487" y="1952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89" name="Freeform 185"/>
            <p:cNvSpPr>
              <a:spLocks/>
            </p:cNvSpPr>
            <p:nvPr/>
          </p:nvSpPr>
          <p:spPr bwMode="auto">
            <a:xfrm>
              <a:off x="1494" y="1958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90" name="Line 186"/>
            <p:cNvSpPr>
              <a:spLocks noChangeShapeType="1"/>
            </p:cNvSpPr>
            <p:nvPr/>
          </p:nvSpPr>
          <p:spPr bwMode="auto">
            <a:xfrm>
              <a:off x="1487" y="1958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91" name="Line 187"/>
            <p:cNvSpPr>
              <a:spLocks noChangeShapeType="1"/>
            </p:cNvSpPr>
            <p:nvPr/>
          </p:nvSpPr>
          <p:spPr bwMode="auto">
            <a:xfrm>
              <a:off x="1494" y="1958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92" name="Line 188"/>
            <p:cNvSpPr>
              <a:spLocks noChangeShapeType="1"/>
            </p:cNvSpPr>
            <p:nvPr/>
          </p:nvSpPr>
          <p:spPr bwMode="auto">
            <a:xfrm>
              <a:off x="1500" y="1958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93" name="Freeform 189"/>
            <p:cNvSpPr>
              <a:spLocks/>
            </p:cNvSpPr>
            <p:nvPr/>
          </p:nvSpPr>
          <p:spPr bwMode="auto">
            <a:xfrm>
              <a:off x="1507" y="1958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94" name="Freeform 190"/>
            <p:cNvSpPr>
              <a:spLocks/>
            </p:cNvSpPr>
            <p:nvPr/>
          </p:nvSpPr>
          <p:spPr bwMode="auto">
            <a:xfrm>
              <a:off x="1520" y="196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95" name="Line 191"/>
            <p:cNvSpPr>
              <a:spLocks noChangeShapeType="1"/>
            </p:cNvSpPr>
            <p:nvPr/>
          </p:nvSpPr>
          <p:spPr bwMode="auto">
            <a:xfrm>
              <a:off x="1507" y="196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96" name="Line 192"/>
            <p:cNvSpPr>
              <a:spLocks noChangeShapeType="1"/>
            </p:cNvSpPr>
            <p:nvPr/>
          </p:nvSpPr>
          <p:spPr bwMode="auto">
            <a:xfrm>
              <a:off x="1520" y="1970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97" name="Line 193"/>
            <p:cNvSpPr>
              <a:spLocks noChangeShapeType="1"/>
            </p:cNvSpPr>
            <p:nvPr/>
          </p:nvSpPr>
          <p:spPr bwMode="auto">
            <a:xfrm>
              <a:off x="1526" y="1970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98" name="Freeform 194"/>
            <p:cNvSpPr>
              <a:spLocks/>
            </p:cNvSpPr>
            <p:nvPr/>
          </p:nvSpPr>
          <p:spPr bwMode="auto">
            <a:xfrm>
              <a:off x="1533" y="1970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6" y="1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99" name="Freeform 195"/>
            <p:cNvSpPr>
              <a:spLocks/>
            </p:cNvSpPr>
            <p:nvPr/>
          </p:nvSpPr>
          <p:spPr bwMode="auto">
            <a:xfrm>
              <a:off x="1546" y="1970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00" name="Freeform 196"/>
            <p:cNvSpPr>
              <a:spLocks/>
            </p:cNvSpPr>
            <p:nvPr/>
          </p:nvSpPr>
          <p:spPr bwMode="auto">
            <a:xfrm>
              <a:off x="1546" y="1976"/>
              <a:ext cx="19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5"/>
                </a:cxn>
                <a:cxn ang="0">
                  <a:pos x="19" y="11"/>
                </a:cxn>
                <a:cxn ang="0">
                  <a:pos x="6" y="11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9" h="11">
                  <a:moveTo>
                    <a:pt x="0" y="0"/>
                  </a:moveTo>
                  <a:lnTo>
                    <a:pt x="13" y="0"/>
                  </a:lnTo>
                  <a:lnTo>
                    <a:pt x="19" y="5"/>
                  </a:lnTo>
                  <a:lnTo>
                    <a:pt x="19" y="11"/>
                  </a:lnTo>
                  <a:lnTo>
                    <a:pt x="6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01" name="Line 197"/>
            <p:cNvSpPr>
              <a:spLocks noChangeShapeType="1"/>
            </p:cNvSpPr>
            <p:nvPr/>
          </p:nvSpPr>
          <p:spPr bwMode="auto">
            <a:xfrm>
              <a:off x="1539" y="1976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02" name="Line 198"/>
            <p:cNvSpPr>
              <a:spLocks noChangeShapeType="1"/>
            </p:cNvSpPr>
            <p:nvPr/>
          </p:nvSpPr>
          <p:spPr bwMode="auto">
            <a:xfrm>
              <a:off x="1552" y="1981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03" name="Freeform 199"/>
            <p:cNvSpPr>
              <a:spLocks/>
            </p:cNvSpPr>
            <p:nvPr/>
          </p:nvSpPr>
          <p:spPr bwMode="auto">
            <a:xfrm>
              <a:off x="1559" y="1981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04" name="Freeform 200"/>
            <p:cNvSpPr>
              <a:spLocks/>
            </p:cNvSpPr>
            <p:nvPr/>
          </p:nvSpPr>
          <p:spPr bwMode="auto">
            <a:xfrm>
              <a:off x="1565" y="1981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8"/>
                </a:cxn>
                <a:cxn ang="0">
                  <a:pos x="7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7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05" name="Freeform 201"/>
            <p:cNvSpPr>
              <a:spLocks/>
            </p:cNvSpPr>
            <p:nvPr/>
          </p:nvSpPr>
          <p:spPr bwMode="auto">
            <a:xfrm>
              <a:off x="1572" y="1987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06" name="Line 202"/>
            <p:cNvSpPr>
              <a:spLocks noChangeShapeType="1"/>
            </p:cNvSpPr>
            <p:nvPr/>
          </p:nvSpPr>
          <p:spPr bwMode="auto">
            <a:xfrm>
              <a:off x="1559" y="1987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07" name="Line 203"/>
            <p:cNvSpPr>
              <a:spLocks noChangeShapeType="1"/>
            </p:cNvSpPr>
            <p:nvPr/>
          </p:nvSpPr>
          <p:spPr bwMode="auto">
            <a:xfrm>
              <a:off x="1572" y="1993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08" name="Freeform 204"/>
            <p:cNvSpPr>
              <a:spLocks/>
            </p:cNvSpPr>
            <p:nvPr/>
          </p:nvSpPr>
          <p:spPr bwMode="auto">
            <a:xfrm>
              <a:off x="1585" y="199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09" name="Freeform 205"/>
            <p:cNvSpPr>
              <a:spLocks/>
            </p:cNvSpPr>
            <p:nvPr/>
          </p:nvSpPr>
          <p:spPr bwMode="auto">
            <a:xfrm>
              <a:off x="1591" y="1999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10" name="Freeform 206"/>
            <p:cNvSpPr>
              <a:spLocks/>
            </p:cNvSpPr>
            <p:nvPr/>
          </p:nvSpPr>
          <p:spPr bwMode="auto">
            <a:xfrm>
              <a:off x="1598" y="1999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11" name="Line 207"/>
            <p:cNvSpPr>
              <a:spLocks noChangeShapeType="1"/>
            </p:cNvSpPr>
            <p:nvPr/>
          </p:nvSpPr>
          <p:spPr bwMode="auto">
            <a:xfrm>
              <a:off x="1585" y="199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12" name="Line 208"/>
            <p:cNvSpPr>
              <a:spLocks noChangeShapeType="1"/>
            </p:cNvSpPr>
            <p:nvPr/>
          </p:nvSpPr>
          <p:spPr bwMode="auto">
            <a:xfrm>
              <a:off x="1598" y="2005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914" name="Group 410"/>
          <p:cNvGrpSpPr>
            <a:grpSpLocks/>
          </p:cNvGrpSpPr>
          <p:nvPr/>
        </p:nvGrpSpPr>
        <p:grpSpPr bwMode="auto">
          <a:xfrm>
            <a:off x="1046163" y="4433888"/>
            <a:ext cx="2968625" cy="128587"/>
            <a:chOff x="606" y="2005"/>
            <a:chExt cx="2035" cy="88"/>
          </a:xfrm>
        </p:grpSpPr>
        <p:sp>
          <p:nvSpPr>
            <p:cNvPr id="21714" name="Freeform 210"/>
            <p:cNvSpPr>
              <a:spLocks/>
            </p:cNvSpPr>
            <p:nvPr/>
          </p:nvSpPr>
          <p:spPr bwMode="auto">
            <a:xfrm>
              <a:off x="1604" y="2005"/>
              <a:ext cx="20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20" h="12">
                  <a:moveTo>
                    <a:pt x="0" y="0"/>
                  </a:moveTo>
                  <a:lnTo>
                    <a:pt x="13" y="0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15" name="Freeform 211"/>
            <p:cNvSpPr>
              <a:spLocks/>
            </p:cNvSpPr>
            <p:nvPr/>
          </p:nvSpPr>
          <p:spPr bwMode="auto">
            <a:xfrm>
              <a:off x="1617" y="2011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16" name="Line 212"/>
            <p:cNvSpPr>
              <a:spLocks noChangeShapeType="1"/>
            </p:cNvSpPr>
            <p:nvPr/>
          </p:nvSpPr>
          <p:spPr bwMode="auto">
            <a:xfrm>
              <a:off x="1611" y="2011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17" name="Line 213"/>
            <p:cNvSpPr>
              <a:spLocks noChangeShapeType="1"/>
            </p:cNvSpPr>
            <p:nvPr/>
          </p:nvSpPr>
          <p:spPr bwMode="auto">
            <a:xfrm>
              <a:off x="1617" y="2017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18" name="Freeform 214"/>
            <p:cNvSpPr>
              <a:spLocks/>
            </p:cNvSpPr>
            <p:nvPr/>
          </p:nvSpPr>
          <p:spPr bwMode="auto">
            <a:xfrm>
              <a:off x="1624" y="2011"/>
              <a:ext cx="12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19" name="Freeform 215"/>
            <p:cNvSpPr>
              <a:spLocks/>
            </p:cNvSpPr>
            <p:nvPr/>
          </p:nvSpPr>
          <p:spPr bwMode="auto">
            <a:xfrm>
              <a:off x="1636" y="2017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1"/>
                </a:cxn>
                <a:cxn ang="0">
                  <a:pos x="7" y="1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1"/>
                  </a:lnTo>
                  <a:lnTo>
                    <a:pt x="7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20" name="Line 216"/>
            <p:cNvSpPr>
              <a:spLocks noChangeShapeType="1"/>
            </p:cNvSpPr>
            <p:nvPr/>
          </p:nvSpPr>
          <p:spPr bwMode="auto">
            <a:xfrm>
              <a:off x="1624" y="2017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21" name="Line 217"/>
            <p:cNvSpPr>
              <a:spLocks noChangeShapeType="1"/>
            </p:cNvSpPr>
            <p:nvPr/>
          </p:nvSpPr>
          <p:spPr bwMode="auto">
            <a:xfrm>
              <a:off x="1643" y="2023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22" name="Freeform 218"/>
            <p:cNvSpPr>
              <a:spLocks/>
            </p:cNvSpPr>
            <p:nvPr/>
          </p:nvSpPr>
          <p:spPr bwMode="auto">
            <a:xfrm>
              <a:off x="1649" y="2023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23" name="Freeform 219"/>
            <p:cNvSpPr>
              <a:spLocks/>
            </p:cNvSpPr>
            <p:nvPr/>
          </p:nvSpPr>
          <p:spPr bwMode="auto">
            <a:xfrm>
              <a:off x="1656" y="2023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5"/>
                </a:cxn>
                <a:cxn ang="0">
                  <a:pos x="13" y="11"/>
                </a:cxn>
                <a:cxn ang="0">
                  <a:pos x="6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6" y="0"/>
                  </a:lnTo>
                  <a:lnTo>
                    <a:pt x="13" y="5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24" name="Line 220"/>
            <p:cNvSpPr>
              <a:spLocks noChangeShapeType="1"/>
            </p:cNvSpPr>
            <p:nvPr/>
          </p:nvSpPr>
          <p:spPr bwMode="auto">
            <a:xfrm>
              <a:off x="1649" y="2028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25" name="Line 221"/>
            <p:cNvSpPr>
              <a:spLocks noChangeShapeType="1"/>
            </p:cNvSpPr>
            <p:nvPr/>
          </p:nvSpPr>
          <p:spPr bwMode="auto">
            <a:xfrm>
              <a:off x="1656" y="2028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26" name="Line 222"/>
            <p:cNvSpPr>
              <a:spLocks noChangeShapeType="1"/>
            </p:cNvSpPr>
            <p:nvPr/>
          </p:nvSpPr>
          <p:spPr bwMode="auto">
            <a:xfrm>
              <a:off x="1662" y="2028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27" name="Freeform 223"/>
            <p:cNvSpPr>
              <a:spLocks/>
            </p:cNvSpPr>
            <p:nvPr/>
          </p:nvSpPr>
          <p:spPr bwMode="auto">
            <a:xfrm>
              <a:off x="1669" y="2028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28" name="Line 224"/>
            <p:cNvSpPr>
              <a:spLocks noChangeShapeType="1"/>
            </p:cNvSpPr>
            <p:nvPr/>
          </p:nvSpPr>
          <p:spPr bwMode="auto">
            <a:xfrm>
              <a:off x="1669" y="203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29" name="Line 225"/>
            <p:cNvSpPr>
              <a:spLocks noChangeShapeType="1"/>
            </p:cNvSpPr>
            <p:nvPr/>
          </p:nvSpPr>
          <p:spPr bwMode="auto">
            <a:xfrm>
              <a:off x="1675" y="203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30" name="Freeform 226"/>
            <p:cNvSpPr>
              <a:spLocks/>
            </p:cNvSpPr>
            <p:nvPr/>
          </p:nvSpPr>
          <p:spPr bwMode="auto">
            <a:xfrm>
              <a:off x="1682" y="2034"/>
              <a:ext cx="1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19" y="12"/>
                </a:cxn>
                <a:cxn ang="0">
                  <a:pos x="13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13" y="0"/>
                  </a:lnTo>
                  <a:lnTo>
                    <a:pt x="19" y="0"/>
                  </a:lnTo>
                  <a:lnTo>
                    <a:pt x="19" y="12"/>
                  </a:lnTo>
                  <a:lnTo>
                    <a:pt x="13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31" name="Line 227"/>
            <p:cNvSpPr>
              <a:spLocks noChangeShapeType="1"/>
            </p:cNvSpPr>
            <p:nvPr/>
          </p:nvSpPr>
          <p:spPr bwMode="auto">
            <a:xfrm>
              <a:off x="1688" y="2040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32" name="Line 228"/>
            <p:cNvSpPr>
              <a:spLocks noChangeShapeType="1"/>
            </p:cNvSpPr>
            <p:nvPr/>
          </p:nvSpPr>
          <p:spPr bwMode="auto">
            <a:xfrm>
              <a:off x="1695" y="2040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33" name="Line 229"/>
            <p:cNvSpPr>
              <a:spLocks noChangeShapeType="1"/>
            </p:cNvSpPr>
            <p:nvPr/>
          </p:nvSpPr>
          <p:spPr bwMode="auto">
            <a:xfrm>
              <a:off x="1701" y="2040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34" name="Line 230"/>
            <p:cNvSpPr>
              <a:spLocks noChangeShapeType="1"/>
            </p:cNvSpPr>
            <p:nvPr/>
          </p:nvSpPr>
          <p:spPr bwMode="auto">
            <a:xfrm>
              <a:off x="1701" y="2040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35" name="Freeform 231"/>
            <p:cNvSpPr>
              <a:spLocks/>
            </p:cNvSpPr>
            <p:nvPr/>
          </p:nvSpPr>
          <p:spPr bwMode="auto">
            <a:xfrm>
              <a:off x="1708" y="2034"/>
              <a:ext cx="19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6"/>
                </a:cxn>
                <a:cxn ang="0">
                  <a:pos x="19" y="18"/>
                </a:cxn>
                <a:cxn ang="0">
                  <a:pos x="6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9" h="18">
                  <a:moveTo>
                    <a:pt x="0" y="0"/>
                  </a:moveTo>
                  <a:lnTo>
                    <a:pt x="13" y="0"/>
                  </a:lnTo>
                  <a:lnTo>
                    <a:pt x="19" y="6"/>
                  </a:lnTo>
                  <a:lnTo>
                    <a:pt x="19" y="18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36" name="Line 232"/>
            <p:cNvSpPr>
              <a:spLocks noChangeShapeType="1"/>
            </p:cNvSpPr>
            <p:nvPr/>
          </p:nvSpPr>
          <p:spPr bwMode="auto">
            <a:xfrm>
              <a:off x="1714" y="2040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37" name="Line 233"/>
            <p:cNvSpPr>
              <a:spLocks noChangeShapeType="1"/>
            </p:cNvSpPr>
            <p:nvPr/>
          </p:nvSpPr>
          <p:spPr bwMode="auto">
            <a:xfrm>
              <a:off x="1714" y="2040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38" name="Line 234"/>
            <p:cNvSpPr>
              <a:spLocks noChangeShapeType="1"/>
            </p:cNvSpPr>
            <p:nvPr/>
          </p:nvSpPr>
          <p:spPr bwMode="auto">
            <a:xfrm>
              <a:off x="1727" y="2040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39" name="Line 235"/>
            <p:cNvSpPr>
              <a:spLocks noChangeShapeType="1"/>
            </p:cNvSpPr>
            <p:nvPr/>
          </p:nvSpPr>
          <p:spPr bwMode="auto">
            <a:xfrm>
              <a:off x="1727" y="2040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40" name="Freeform 236"/>
            <p:cNvSpPr>
              <a:spLocks/>
            </p:cNvSpPr>
            <p:nvPr/>
          </p:nvSpPr>
          <p:spPr bwMode="auto">
            <a:xfrm>
              <a:off x="1740" y="2040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41" name="Line 237"/>
            <p:cNvSpPr>
              <a:spLocks noChangeShapeType="1"/>
            </p:cNvSpPr>
            <p:nvPr/>
          </p:nvSpPr>
          <p:spPr bwMode="auto">
            <a:xfrm>
              <a:off x="1740" y="2046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42" name="Line 238"/>
            <p:cNvSpPr>
              <a:spLocks noChangeShapeType="1"/>
            </p:cNvSpPr>
            <p:nvPr/>
          </p:nvSpPr>
          <p:spPr bwMode="auto">
            <a:xfrm>
              <a:off x="1740" y="2046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43" name="Line 239"/>
            <p:cNvSpPr>
              <a:spLocks noChangeShapeType="1"/>
            </p:cNvSpPr>
            <p:nvPr/>
          </p:nvSpPr>
          <p:spPr bwMode="auto">
            <a:xfrm>
              <a:off x="1747" y="2046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44" name="Line 240"/>
            <p:cNvSpPr>
              <a:spLocks noChangeShapeType="1"/>
            </p:cNvSpPr>
            <p:nvPr/>
          </p:nvSpPr>
          <p:spPr bwMode="auto">
            <a:xfrm>
              <a:off x="1753" y="2046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45" name="Line 241"/>
            <p:cNvSpPr>
              <a:spLocks noChangeShapeType="1"/>
            </p:cNvSpPr>
            <p:nvPr/>
          </p:nvSpPr>
          <p:spPr bwMode="auto">
            <a:xfrm>
              <a:off x="1760" y="2046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46" name="Line 242"/>
            <p:cNvSpPr>
              <a:spLocks noChangeShapeType="1"/>
            </p:cNvSpPr>
            <p:nvPr/>
          </p:nvSpPr>
          <p:spPr bwMode="auto">
            <a:xfrm>
              <a:off x="1766" y="2046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47" name="Freeform 243"/>
            <p:cNvSpPr>
              <a:spLocks/>
            </p:cNvSpPr>
            <p:nvPr/>
          </p:nvSpPr>
          <p:spPr bwMode="auto">
            <a:xfrm>
              <a:off x="1773" y="2046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48" name="Line 244"/>
            <p:cNvSpPr>
              <a:spLocks noChangeShapeType="1"/>
            </p:cNvSpPr>
            <p:nvPr/>
          </p:nvSpPr>
          <p:spPr bwMode="auto">
            <a:xfrm>
              <a:off x="1773" y="2052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49" name="Line 245"/>
            <p:cNvSpPr>
              <a:spLocks noChangeShapeType="1"/>
            </p:cNvSpPr>
            <p:nvPr/>
          </p:nvSpPr>
          <p:spPr bwMode="auto">
            <a:xfrm>
              <a:off x="1779" y="2052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50" name="Line 246"/>
            <p:cNvSpPr>
              <a:spLocks noChangeShapeType="1"/>
            </p:cNvSpPr>
            <p:nvPr/>
          </p:nvSpPr>
          <p:spPr bwMode="auto">
            <a:xfrm>
              <a:off x="1786" y="2052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51" name="Line 247"/>
            <p:cNvSpPr>
              <a:spLocks noChangeShapeType="1"/>
            </p:cNvSpPr>
            <p:nvPr/>
          </p:nvSpPr>
          <p:spPr bwMode="auto">
            <a:xfrm>
              <a:off x="1786" y="2052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52" name="Freeform 248"/>
            <p:cNvSpPr>
              <a:spLocks/>
            </p:cNvSpPr>
            <p:nvPr/>
          </p:nvSpPr>
          <p:spPr bwMode="auto">
            <a:xfrm>
              <a:off x="1799" y="2052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53" name="Line 249"/>
            <p:cNvSpPr>
              <a:spLocks noChangeShapeType="1"/>
            </p:cNvSpPr>
            <p:nvPr/>
          </p:nvSpPr>
          <p:spPr bwMode="auto">
            <a:xfrm>
              <a:off x="1805" y="2052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54" name="Line 250"/>
            <p:cNvSpPr>
              <a:spLocks noChangeShapeType="1"/>
            </p:cNvSpPr>
            <p:nvPr/>
          </p:nvSpPr>
          <p:spPr bwMode="auto">
            <a:xfrm>
              <a:off x="1805" y="2052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55" name="Line 251"/>
            <p:cNvSpPr>
              <a:spLocks noChangeShapeType="1"/>
            </p:cNvSpPr>
            <p:nvPr/>
          </p:nvSpPr>
          <p:spPr bwMode="auto">
            <a:xfrm>
              <a:off x="1812" y="2052"/>
              <a:ext cx="12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56" name="Freeform 252"/>
            <p:cNvSpPr>
              <a:spLocks/>
            </p:cNvSpPr>
            <p:nvPr/>
          </p:nvSpPr>
          <p:spPr bwMode="auto">
            <a:xfrm>
              <a:off x="1818" y="2052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57" name="Line 253"/>
            <p:cNvSpPr>
              <a:spLocks noChangeShapeType="1"/>
            </p:cNvSpPr>
            <p:nvPr/>
          </p:nvSpPr>
          <p:spPr bwMode="auto">
            <a:xfrm>
              <a:off x="1818" y="2058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58" name="Line 254"/>
            <p:cNvSpPr>
              <a:spLocks noChangeShapeType="1"/>
            </p:cNvSpPr>
            <p:nvPr/>
          </p:nvSpPr>
          <p:spPr bwMode="auto">
            <a:xfrm>
              <a:off x="1824" y="2058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59" name="Freeform 255"/>
            <p:cNvSpPr>
              <a:spLocks/>
            </p:cNvSpPr>
            <p:nvPr/>
          </p:nvSpPr>
          <p:spPr bwMode="auto">
            <a:xfrm>
              <a:off x="1837" y="2058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1"/>
                </a:cxn>
                <a:cxn ang="0">
                  <a:pos x="7" y="1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1"/>
                  </a:lnTo>
                  <a:lnTo>
                    <a:pt x="7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60" name="Line 256"/>
            <p:cNvSpPr>
              <a:spLocks noChangeShapeType="1"/>
            </p:cNvSpPr>
            <p:nvPr/>
          </p:nvSpPr>
          <p:spPr bwMode="auto">
            <a:xfrm>
              <a:off x="1837" y="206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61" name="Line 257"/>
            <p:cNvSpPr>
              <a:spLocks noChangeShapeType="1"/>
            </p:cNvSpPr>
            <p:nvPr/>
          </p:nvSpPr>
          <p:spPr bwMode="auto">
            <a:xfrm>
              <a:off x="1844" y="206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62" name="Freeform 258"/>
            <p:cNvSpPr>
              <a:spLocks/>
            </p:cNvSpPr>
            <p:nvPr/>
          </p:nvSpPr>
          <p:spPr bwMode="auto">
            <a:xfrm>
              <a:off x="1850" y="2064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7" y="11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1"/>
                  </a:lnTo>
                  <a:lnTo>
                    <a:pt x="7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63" name="Freeform 259"/>
            <p:cNvSpPr>
              <a:spLocks/>
            </p:cNvSpPr>
            <p:nvPr/>
          </p:nvSpPr>
          <p:spPr bwMode="auto">
            <a:xfrm>
              <a:off x="1857" y="2064"/>
              <a:ext cx="19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5"/>
                </a:cxn>
                <a:cxn ang="0">
                  <a:pos x="19" y="11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9" h="11">
                  <a:moveTo>
                    <a:pt x="0" y="0"/>
                  </a:moveTo>
                  <a:lnTo>
                    <a:pt x="13" y="0"/>
                  </a:lnTo>
                  <a:lnTo>
                    <a:pt x="19" y="5"/>
                  </a:lnTo>
                  <a:lnTo>
                    <a:pt x="19" y="11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64" name="Freeform 260"/>
            <p:cNvSpPr>
              <a:spLocks/>
            </p:cNvSpPr>
            <p:nvPr/>
          </p:nvSpPr>
          <p:spPr bwMode="auto">
            <a:xfrm>
              <a:off x="1870" y="2069"/>
              <a:ext cx="1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6"/>
                </a:cxn>
                <a:cxn ang="0">
                  <a:pos x="19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13" y="0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65" name="Freeform 261"/>
            <p:cNvSpPr>
              <a:spLocks/>
            </p:cNvSpPr>
            <p:nvPr/>
          </p:nvSpPr>
          <p:spPr bwMode="auto">
            <a:xfrm>
              <a:off x="1850" y="2069"/>
              <a:ext cx="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6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</a:path>
              </a:pathLst>
            </a:custGeom>
            <a:noFill/>
            <a:ln w="9525">
              <a:solidFill>
                <a:srgbClr val="C30602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66" name="Line 262"/>
            <p:cNvSpPr>
              <a:spLocks noChangeShapeType="1"/>
            </p:cNvSpPr>
            <p:nvPr/>
          </p:nvSpPr>
          <p:spPr bwMode="auto">
            <a:xfrm>
              <a:off x="1876" y="2075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67" name="Freeform 263"/>
            <p:cNvSpPr>
              <a:spLocks/>
            </p:cNvSpPr>
            <p:nvPr/>
          </p:nvSpPr>
          <p:spPr bwMode="auto">
            <a:xfrm>
              <a:off x="1883" y="2075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68" name="Freeform 264"/>
            <p:cNvSpPr>
              <a:spLocks/>
            </p:cNvSpPr>
            <p:nvPr/>
          </p:nvSpPr>
          <p:spPr bwMode="auto">
            <a:xfrm>
              <a:off x="1889" y="2075"/>
              <a:ext cx="20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6"/>
                </a:cxn>
                <a:cxn ang="0">
                  <a:pos x="20" y="18"/>
                </a:cxn>
                <a:cxn ang="0">
                  <a:pos x="13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13" y="0"/>
                  </a:lnTo>
                  <a:lnTo>
                    <a:pt x="20" y="6"/>
                  </a:lnTo>
                  <a:lnTo>
                    <a:pt x="20" y="18"/>
                  </a:lnTo>
                  <a:lnTo>
                    <a:pt x="13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69" name="Freeform 265"/>
            <p:cNvSpPr>
              <a:spLocks/>
            </p:cNvSpPr>
            <p:nvPr/>
          </p:nvSpPr>
          <p:spPr bwMode="auto">
            <a:xfrm>
              <a:off x="1883" y="2081"/>
              <a:ext cx="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6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</a:path>
              </a:pathLst>
            </a:custGeom>
            <a:noFill/>
            <a:ln w="9525">
              <a:solidFill>
                <a:srgbClr val="C30602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70" name="Line 266"/>
            <p:cNvSpPr>
              <a:spLocks noChangeShapeType="1"/>
            </p:cNvSpPr>
            <p:nvPr/>
          </p:nvSpPr>
          <p:spPr bwMode="auto">
            <a:xfrm>
              <a:off x="1902" y="2081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71" name="Line 267"/>
            <p:cNvSpPr>
              <a:spLocks noChangeShapeType="1"/>
            </p:cNvSpPr>
            <p:nvPr/>
          </p:nvSpPr>
          <p:spPr bwMode="auto">
            <a:xfrm>
              <a:off x="1902" y="2081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72" name="Line 268"/>
            <p:cNvSpPr>
              <a:spLocks noChangeShapeType="1"/>
            </p:cNvSpPr>
            <p:nvPr/>
          </p:nvSpPr>
          <p:spPr bwMode="auto">
            <a:xfrm>
              <a:off x="1909" y="2081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73" name="Line 269"/>
            <p:cNvSpPr>
              <a:spLocks noChangeShapeType="1"/>
            </p:cNvSpPr>
            <p:nvPr/>
          </p:nvSpPr>
          <p:spPr bwMode="auto">
            <a:xfrm>
              <a:off x="1915" y="2081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74" name="Line 270"/>
            <p:cNvSpPr>
              <a:spLocks noChangeShapeType="1"/>
            </p:cNvSpPr>
            <p:nvPr/>
          </p:nvSpPr>
          <p:spPr bwMode="auto">
            <a:xfrm>
              <a:off x="1922" y="2081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75" name="Line 271"/>
            <p:cNvSpPr>
              <a:spLocks noChangeShapeType="1"/>
            </p:cNvSpPr>
            <p:nvPr/>
          </p:nvSpPr>
          <p:spPr bwMode="auto">
            <a:xfrm>
              <a:off x="1928" y="2081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76" name="Line 272"/>
            <p:cNvSpPr>
              <a:spLocks noChangeShapeType="1"/>
            </p:cNvSpPr>
            <p:nvPr/>
          </p:nvSpPr>
          <p:spPr bwMode="auto">
            <a:xfrm>
              <a:off x="1935" y="2081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77" name="Line 273"/>
            <p:cNvSpPr>
              <a:spLocks noChangeShapeType="1"/>
            </p:cNvSpPr>
            <p:nvPr/>
          </p:nvSpPr>
          <p:spPr bwMode="auto">
            <a:xfrm>
              <a:off x="1935" y="2081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78" name="Line 274"/>
            <p:cNvSpPr>
              <a:spLocks noChangeShapeType="1"/>
            </p:cNvSpPr>
            <p:nvPr/>
          </p:nvSpPr>
          <p:spPr bwMode="auto">
            <a:xfrm>
              <a:off x="1941" y="2081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79" name="Line 275"/>
            <p:cNvSpPr>
              <a:spLocks noChangeShapeType="1"/>
            </p:cNvSpPr>
            <p:nvPr/>
          </p:nvSpPr>
          <p:spPr bwMode="auto">
            <a:xfrm>
              <a:off x="1948" y="2081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80" name="Freeform 276"/>
            <p:cNvSpPr>
              <a:spLocks/>
            </p:cNvSpPr>
            <p:nvPr/>
          </p:nvSpPr>
          <p:spPr bwMode="auto">
            <a:xfrm>
              <a:off x="1961" y="2075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81" name="Line 277"/>
            <p:cNvSpPr>
              <a:spLocks noChangeShapeType="1"/>
            </p:cNvSpPr>
            <p:nvPr/>
          </p:nvSpPr>
          <p:spPr bwMode="auto">
            <a:xfrm>
              <a:off x="1961" y="2081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82" name="Line 278"/>
            <p:cNvSpPr>
              <a:spLocks noChangeShapeType="1"/>
            </p:cNvSpPr>
            <p:nvPr/>
          </p:nvSpPr>
          <p:spPr bwMode="auto">
            <a:xfrm>
              <a:off x="1967" y="2081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83" name="Line 279"/>
            <p:cNvSpPr>
              <a:spLocks noChangeShapeType="1"/>
            </p:cNvSpPr>
            <p:nvPr/>
          </p:nvSpPr>
          <p:spPr bwMode="auto">
            <a:xfrm>
              <a:off x="1967" y="2081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84" name="Line 280"/>
            <p:cNvSpPr>
              <a:spLocks noChangeShapeType="1"/>
            </p:cNvSpPr>
            <p:nvPr/>
          </p:nvSpPr>
          <p:spPr bwMode="auto">
            <a:xfrm>
              <a:off x="1974" y="2081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85" name="Line 281"/>
            <p:cNvSpPr>
              <a:spLocks noChangeShapeType="1"/>
            </p:cNvSpPr>
            <p:nvPr/>
          </p:nvSpPr>
          <p:spPr bwMode="auto">
            <a:xfrm>
              <a:off x="1980" y="2081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86" name="Freeform 282"/>
            <p:cNvSpPr>
              <a:spLocks/>
            </p:cNvSpPr>
            <p:nvPr/>
          </p:nvSpPr>
          <p:spPr bwMode="auto">
            <a:xfrm>
              <a:off x="1987" y="2075"/>
              <a:ext cx="19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9" h="12">
                  <a:moveTo>
                    <a:pt x="6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87" name="Line 283"/>
            <p:cNvSpPr>
              <a:spLocks noChangeShapeType="1"/>
            </p:cNvSpPr>
            <p:nvPr/>
          </p:nvSpPr>
          <p:spPr bwMode="auto">
            <a:xfrm>
              <a:off x="1993" y="2075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88" name="Line 284"/>
            <p:cNvSpPr>
              <a:spLocks noChangeShapeType="1"/>
            </p:cNvSpPr>
            <p:nvPr/>
          </p:nvSpPr>
          <p:spPr bwMode="auto">
            <a:xfrm>
              <a:off x="1993" y="2075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89" name="Line 285"/>
            <p:cNvSpPr>
              <a:spLocks noChangeShapeType="1"/>
            </p:cNvSpPr>
            <p:nvPr/>
          </p:nvSpPr>
          <p:spPr bwMode="auto">
            <a:xfrm>
              <a:off x="2000" y="2075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90" name="Line 286"/>
            <p:cNvSpPr>
              <a:spLocks noChangeShapeType="1"/>
            </p:cNvSpPr>
            <p:nvPr/>
          </p:nvSpPr>
          <p:spPr bwMode="auto">
            <a:xfrm>
              <a:off x="2006" y="2075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91" name="Line 287"/>
            <p:cNvSpPr>
              <a:spLocks noChangeShapeType="1"/>
            </p:cNvSpPr>
            <p:nvPr/>
          </p:nvSpPr>
          <p:spPr bwMode="auto">
            <a:xfrm>
              <a:off x="2013" y="2075"/>
              <a:ext cx="12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92" name="Line 288"/>
            <p:cNvSpPr>
              <a:spLocks noChangeShapeType="1"/>
            </p:cNvSpPr>
            <p:nvPr/>
          </p:nvSpPr>
          <p:spPr bwMode="auto">
            <a:xfrm>
              <a:off x="2019" y="2075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93" name="Line 289"/>
            <p:cNvSpPr>
              <a:spLocks noChangeShapeType="1"/>
            </p:cNvSpPr>
            <p:nvPr/>
          </p:nvSpPr>
          <p:spPr bwMode="auto">
            <a:xfrm>
              <a:off x="2025" y="2075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94" name="Line 290"/>
            <p:cNvSpPr>
              <a:spLocks noChangeShapeType="1"/>
            </p:cNvSpPr>
            <p:nvPr/>
          </p:nvSpPr>
          <p:spPr bwMode="auto">
            <a:xfrm>
              <a:off x="2025" y="2075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95" name="Line 291"/>
            <p:cNvSpPr>
              <a:spLocks noChangeShapeType="1"/>
            </p:cNvSpPr>
            <p:nvPr/>
          </p:nvSpPr>
          <p:spPr bwMode="auto">
            <a:xfrm>
              <a:off x="2032" y="2075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96" name="Line 292"/>
            <p:cNvSpPr>
              <a:spLocks noChangeShapeType="1"/>
            </p:cNvSpPr>
            <p:nvPr/>
          </p:nvSpPr>
          <p:spPr bwMode="auto">
            <a:xfrm>
              <a:off x="2038" y="2075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97" name="Line 293"/>
            <p:cNvSpPr>
              <a:spLocks noChangeShapeType="1"/>
            </p:cNvSpPr>
            <p:nvPr/>
          </p:nvSpPr>
          <p:spPr bwMode="auto">
            <a:xfrm>
              <a:off x="2038" y="2075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98" name="Line 294"/>
            <p:cNvSpPr>
              <a:spLocks noChangeShapeType="1"/>
            </p:cNvSpPr>
            <p:nvPr/>
          </p:nvSpPr>
          <p:spPr bwMode="auto">
            <a:xfrm>
              <a:off x="2051" y="2075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99" name="Line 295"/>
            <p:cNvSpPr>
              <a:spLocks noChangeShapeType="1"/>
            </p:cNvSpPr>
            <p:nvPr/>
          </p:nvSpPr>
          <p:spPr bwMode="auto">
            <a:xfrm>
              <a:off x="2051" y="2075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00" name="Freeform 296"/>
            <p:cNvSpPr>
              <a:spLocks/>
            </p:cNvSpPr>
            <p:nvPr/>
          </p:nvSpPr>
          <p:spPr bwMode="auto">
            <a:xfrm>
              <a:off x="2064" y="2069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01" name="Line 297"/>
            <p:cNvSpPr>
              <a:spLocks noChangeShapeType="1"/>
            </p:cNvSpPr>
            <p:nvPr/>
          </p:nvSpPr>
          <p:spPr bwMode="auto">
            <a:xfrm>
              <a:off x="2064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02" name="Line 298"/>
            <p:cNvSpPr>
              <a:spLocks noChangeShapeType="1"/>
            </p:cNvSpPr>
            <p:nvPr/>
          </p:nvSpPr>
          <p:spPr bwMode="auto">
            <a:xfrm>
              <a:off x="2064" y="2069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03" name="Line 299"/>
            <p:cNvSpPr>
              <a:spLocks noChangeShapeType="1"/>
            </p:cNvSpPr>
            <p:nvPr/>
          </p:nvSpPr>
          <p:spPr bwMode="auto">
            <a:xfrm>
              <a:off x="2071" y="2069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04" name="Line 300"/>
            <p:cNvSpPr>
              <a:spLocks noChangeShapeType="1"/>
            </p:cNvSpPr>
            <p:nvPr/>
          </p:nvSpPr>
          <p:spPr bwMode="auto">
            <a:xfrm>
              <a:off x="2084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05" name="Line 301"/>
            <p:cNvSpPr>
              <a:spLocks noChangeShapeType="1"/>
            </p:cNvSpPr>
            <p:nvPr/>
          </p:nvSpPr>
          <p:spPr bwMode="auto">
            <a:xfrm>
              <a:off x="2084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06" name="Line 302"/>
            <p:cNvSpPr>
              <a:spLocks noChangeShapeType="1"/>
            </p:cNvSpPr>
            <p:nvPr/>
          </p:nvSpPr>
          <p:spPr bwMode="auto">
            <a:xfrm>
              <a:off x="2090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07" name="Line 303"/>
            <p:cNvSpPr>
              <a:spLocks noChangeShapeType="1"/>
            </p:cNvSpPr>
            <p:nvPr/>
          </p:nvSpPr>
          <p:spPr bwMode="auto">
            <a:xfrm>
              <a:off x="2097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08" name="Line 304"/>
            <p:cNvSpPr>
              <a:spLocks noChangeShapeType="1"/>
            </p:cNvSpPr>
            <p:nvPr/>
          </p:nvSpPr>
          <p:spPr bwMode="auto">
            <a:xfrm>
              <a:off x="2097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09" name="Line 305"/>
            <p:cNvSpPr>
              <a:spLocks noChangeShapeType="1"/>
            </p:cNvSpPr>
            <p:nvPr/>
          </p:nvSpPr>
          <p:spPr bwMode="auto">
            <a:xfrm>
              <a:off x="2103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0" name="Line 306"/>
            <p:cNvSpPr>
              <a:spLocks noChangeShapeType="1"/>
            </p:cNvSpPr>
            <p:nvPr/>
          </p:nvSpPr>
          <p:spPr bwMode="auto">
            <a:xfrm>
              <a:off x="2110" y="2069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1" name="Line 307"/>
            <p:cNvSpPr>
              <a:spLocks noChangeShapeType="1"/>
            </p:cNvSpPr>
            <p:nvPr/>
          </p:nvSpPr>
          <p:spPr bwMode="auto">
            <a:xfrm>
              <a:off x="2116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2" name="Line 308"/>
            <p:cNvSpPr>
              <a:spLocks noChangeShapeType="1"/>
            </p:cNvSpPr>
            <p:nvPr/>
          </p:nvSpPr>
          <p:spPr bwMode="auto">
            <a:xfrm>
              <a:off x="2123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3" name="Line 309"/>
            <p:cNvSpPr>
              <a:spLocks noChangeShapeType="1"/>
            </p:cNvSpPr>
            <p:nvPr/>
          </p:nvSpPr>
          <p:spPr bwMode="auto">
            <a:xfrm>
              <a:off x="2129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4" name="Line 310"/>
            <p:cNvSpPr>
              <a:spLocks noChangeShapeType="1"/>
            </p:cNvSpPr>
            <p:nvPr/>
          </p:nvSpPr>
          <p:spPr bwMode="auto">
            <a:xfrm>
              <a:off x="2129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5" name="Line 311"/>
            <p:cNvSpPr>
              <a:spLocks noChangeShapeType="1"/>
            </p:cNvSpPr>
            <p:nvPr/>
          </p:nvSpPr>
          <p:spPr bwMode="auto">
            <a:xfrm>
              <a:off x="2136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6" name="Line 312"/>
            <p:cNvSpPr>
              <a:spLocks noChangeShapeType="1"/>
            </p:cNvSpPr>
            <p:nvPr/>
          </p:nvSpPr>
          <p:spPr bwMode="auto">
            <a:xfrm>
              <a:off x="2142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7" name="Line 313"/>
            <p:cNvSpPr>
              <a:spLocks noChangeShapeType="1"/>
            </p:cNvSpPr>
            <p:nvPr/>
          </p:nvSpPr>
          <p:spPr bwMode="auto">
            <a:xfrm>
              <a:off x="2149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8" name="Line 314"/>
            <p:cNvSpPr>
              <a:spLocks noChangeShapeType="1"/>
            </p:cNvSpPr>
            <p:nvPr/>
          </p:nvSpPr>
          <p:spPr bwMode="auto">
            <a:xfrm>
              <a:off x="2155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19" name="Line 315"/>
            <p:cNvSpPr>
              <a:spLocks noChangeShapeType="1"/>
            </p:cNvSpPr>
            <p:nvPr/>
          </p:nvSpPr>
          <p:spPr bwMode="auto">
            <a:xfrm>
              <a:off x="2155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0" name="Line 316"/>
            <p:cNvSpPr>
              <a:spLocks noChangeShapeType="1"/>
            </p:cNvSpPr>
            <p:nvPr/>
          </p:nvSpPr>
          <p:spPr bwMode="auto">
            <a:xfrm>
              <a:off x="2162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1" name="Line 317"/>
            <p:cNvSpPr>
              <a:spLocks noChangeShapeType="1"/>
            </p:cNvSpPr>
            <p:nvPr/>
          </p:nvSpPr>
          <p:spPr bwMode="auto">
            <a:xfrm>
              <a:off x="2168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2" name="Line 318"/>
            <p:cNvSpPr>
              <a:spLocks noChangeShapeType="1"/>
            </p:cNvSpPr>
            <p:nvPr/>
          </p:nvSpPr>
          <p:spPr bwMode="auto">
            <a:xfrm>
              <a:off x="2168" y="2069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3" name="Line 319"/>
            <p:cNvSpPr>
              <a:spLocks noChangeShapeType="1"/>
            </p:cNvSpPr>
            <p:nvPr/>
          </p:nvSpPr>
          <p:spPr bwMode="auto">
            <a:xfrm>
              <a:off x="2175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4" name="Line 320"/>
            <p:cNvSpPr>
              <a:spLocks noChangeShapeType="1"/>
            </p:cNvSpPr>
            <p:nvPr/>
          </p:nvSpPr>
          <p:spPr bwMode="auto">
            <a:xfrm>
              <a:off x="2181" y="2069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5" name="Line 321"/>
            <p:cNvSpPr>
              <a:spLocks noChangeShapeType="1"/>
            </p:cNvSpPr>
            <p:nvPr/>
          </p:nvSpPr>
          <p:spPr bwMode="auto">
            <a:xfrm>
              <a:off x="2188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6" name="Line 322"/>
            <p:cNvSpPr>
              <a:spLocks noChangeShapeType="1"/>
            </p:cNvSpPr>
            <p:nvPr/>
          </p:nvSpPr>
          <p:spPr bwMode="auto">
            <a:xfrm>
              <a:off x="2194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7" name="Line 323"/>
            <p:cNvSpPr>
              <a:spLocks noChangeShapeType="1"/>
            </p:cNvSpPr>
            <p:nvPr/>
          </p:nvSpPr>
          <p:spPr bwMode="auto">
            <a:xfrm>
              <a:off x="2201" y="2069"/>
              <a:ext cx="12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8" name="Line 324"/>
            <p:cNvSpPr>
              <a:spLocks noChangeShapeType="1"/>
            </p:cNvSpPr>
            <p:nvPr/>
          </p:nvSpPr>
          <p:spPr bwMode="auto">
            <a:xfrm>
              <a:off x="2201" y="2069"/>
              <a:ext cx="12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29" name="Line 325"/>
            <p:cNvSpPr>
              <a:spLocks noChangeShapeType="1"/>
            </p:cNvSpPr>
            <p:nvPr/>
          </p:nvSpPr>
          <p:spPr bwMode="auto">
            <a:xfrm>
              <a:off x="2207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30" name="Line 326"/>
            <p:cNvSpPr>
              <a:spLocks noChangeShapeType="1"/>
            </p:cNvSpPr>
            <p:nvPr/>
          </p:nvSpPr>
          <p:spPr bwMode="auto">
            <a:xfrm>
              <a:off x="2213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31" name="Line 327"/>
            <p:cNvSpPr>
              <a:spLocks noChangeShapeType="1"/>
            </p:cNvSpPr>
            <p:nvPr/>
          </p:nvSpPr>
          <p:spPr bwMode="auto">
            <a:xfrm>
              <a:off x="2213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32" name="Line 328"/>
            <p:cNvSpPr>
              <a:spLocks noChangeShapeType="1"/>
            </p:cNvSpPr>
            <p:nvPr/>
          </p:nvSpPr>
          <p:spPr bwMode="auto">
            <a:xfrm>
              <a:off x="2220" y="2069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33" name="Line 329"/>
            <p:cNvSpPr>
              <a:spLocks noChangeShapeType="1"/>
            </p:cNvSpPr>
            <p:nvPr/>
          </p:nvSpPr>
          <p:spPr bwMode="auto">
            <a:xfrm>
              <a:off x="2226" y="2069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34" name="Line 330"/>
            <p:cNvSpPr>
              <a:spLocks noChangeShapeType="1"/>
            </p:cNvSpPr>
            <p:nvPr/>
          </p:nvSpPr>
          <p:spPr bwMode="auto">
            <a:xfrm>
              <a:off x="2233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35" name="Line 331"/>
            <p:cNvSpPr>
              <a:spLocks noChangeShapeType="1"/>
            </p:cNvSpPr>
            <p:nvPr/>
          </p:nvSpPr>
          <p:spPr bwMode="auto">
            <a:xfrm>
              <a:off x="2239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36" name="Line 332"/>
            <p:cNvSpPr>
              <a:spLocks noChangeShapeType="1"/>
            </p:cNvSpPr>
            <p:nvPr/>
          </p:nvSpPr>
          <p:spPr bwMode="auto">
            <a:xfrm>
              <a:off x="2246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37" name="Line 333"/>
            <p:cNvSpPr>
              <a:spLocks noChangeShapeType="1"/>
            </p:cNvSpPr>
            <p:nvPr/>
          </p:nvSpPr>
          <p:spPr bwMode="auto">
            <a:xfrm>
              <a:off x="2246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38" name="Line 334"/>
            <p:cNvSpPr>
              <a:spLocks noChangeShapeType="1"/>
            </p:cNvSpPr>
            <p:nvPr/>
          </p:nvSpPr>
          <p:spPr bwMode="auto">
            <a:xfrm>
              <a:off x="2252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39" name="Line 335"/>
            <p:cNvSpPr>
              <a:spLocks noChangeShapeType="1"/>
            </p:cNvSpPr>
            <p:nvPr/>
          </p:nvSpPr>
          <p:spPr bwMode="auto">
            <a:xfrm>
              <a:off x="2259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40" name="Line 336"/>
            <p:cNvSpPr>
              <a:spLocks noChangeShapeType="1"/>
            </p:cNvSpPr>
            <p:nvPr/>
          </p:nvSpPr>
          <p:spPr bwMode="auto">
            <a:xfrm>
              <a:off x="2259" y="2069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41" name="Line 337"/>
            <p:cNvSpPr>
              <a:spLocks noChangeShapeType="1"/>
            </p:cNvSpPr>
            <p:nvPr/>
          </p:nvSpPr>
          <p:spPr bwMode="auto">
            <a:xfrm>
              <a:off x="2272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42" name="Freeform 338"/>
            <p:cNvSpPr>
              <a:spLocks/>
            </p:cNvSpPr>
            <p:nvPr/>
          </p:nvSpPr>
          <p:spPr bwMode="auto">
            <a:xfrm>
              <a:off x="2278" y="2064"/>
              <a:ext cx="13" cy="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7" y="0"/>
                </a:cxn>
              </a:cxnLst>
              <a:rect l="0" t="0" r="r" b="b"/>
              <a:pathLst>
                <a:path w="13" h="11">
                  <a:moveTo>
                    <a:pt x="7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43" name="Freeform 339"/>
            <p:cNvSpPr>
              <a:spLocks/>
            </p:cNvSpPr>
            <p:nvPr/>
          </p:nvSpPr>
          <p:spPr bwMode="auto">
            <a:xfrm>
              <a:off x="2285" y="2064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5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6" y="0"/>
                  </a:lnTo>
                  <a:lnTo>
                    <a:pt x="13" y="5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44" name="Freeform 340"/>
            <p:cNvSpPr>
              <a:spLocks/>
            </p:cNvSpPr>
            <p:nvPr/>
          </p:nvSpPr>
          <p:spPr bwMode="auto">
            <a:xfrm>
              <a:off x="2291" y="2064"/>
              <a:ext cx="13" cy="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7" y="0"/>
                </a:cxn>
              </a:cxnLst>
              <a:rect l="0" t="0" r="r" b="b"/>
              <a:pathLst>
                <a:path w="13" h="11">
                  <a:moveTo>
                    <a:pt x="7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45" name="Freeform 341"/>
            <p:cNvSpPr>
              <a:spLocks/>
            </p:cNvSpPr>
            <p:nvPr/>
          </p:nvSpPr>
          <p:spPr bwMode="auto">
            <a:xfrm>
              <a:off x="2298" y="2064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5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6" y="0"/>
                  </a:lnTo>
                  <a:lnTo>
                    <a:pt x="13" y="5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46" name="Freeform 342"/>
            <p:cNvSpPr>
              <a:spLocks/>
            </p:cNvSpPr>
            <p:nvPr/>
          </p:nvSpPr>
          <p:spPr bwMode="auto">
            <a:xfrm>
              <a:off x="2298" y="2064"/>
              <a:ext cx="13" cy="1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6" y="0"/>
                </a:cxn>
              </a:cxnLst>
              <a:rect l="0" t="0" r="r" b="b"/>
              <a:pathLst>
                <a:path w="13" h="11">
                  <a:moveTo>
                    <a:pt x="6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47" name="Freeform 343"/>
            <p:cNvSpPr>
              <a:spLocks/>
            </p:cNvSpPr>
            <p:nvPr/>
          </p:nvSpPr>
          <p:spPr bwMode="auto">
            <a:xfrm>
              <a:off x="2304" y="2064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5"/>
                </a:cxn>
                <a:cxn ang="0">
                  <a:pos x="13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7" y="0"/>
                  </a:lnTo>
                  <a:lnTo>
                    <a:pt x="13" y="5"/>
                  </a:lnTo>
                  <a:lnTo>
                    <a:pt x="13" y="11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48" name="Line 344"/>
            <p:cNvSpPr>
              <a:spLocks noChangeShapeType="1"/>
            </p:cNvSpPr>
            <p:nvPr/>
          </p:nvSpPr>
          <p:spPr bwMode="auto">
            <a:xfrm>
              <a:off x="2285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49" name="Line 345"/>
            <p:cNvSpPr>
              <a:spLocks noChangeShapeType="1"/>
            </p:cNvSpPr>
            <p:nvPr/>
          </p:nvSpPr>
          <p:spPr bwMode="auto">
            <a:xfrm>
              <a:off x="2304" y="2069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50" name="Freeform 346"/>
            <p:cNvSpPr>
              <a:spLocks/>
            </p:cNvSpPr>
            <p:nvPr/>
          </p:nvSpPr>
          <p:spPr bwMode="auto">
            <a:xfrm>
              <a:off x="2317" y="2064"/>
              <a:ext cx="13" cy="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7" y="0"/>
                </a:cxn>
              </a:cxnLst>
              <a:rect l="0" t="0" r="r" b="b"/>
              <a:pathLst>
                <a:path w="13" h="11">
                  <a:moveTo>
                    <a:pt x="7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51" name="Freeform 347"/>
            <p:cNvSpPr>
              <a:spLocks/>
            </p:cNvSpPr>
            <p:nvPr/>
          </p:nvSpPr>
          <p:spPr bwMode="auto">
            <a:xfrm>
              <a:off x="2324" y="2064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5"/>
                </a:cxn>
                <a:cxn ang="0">
                  <a:pos x="13" y="11"/>
                </a:cxn>
                <a:cxn ang="0">
                  <a:pos x="6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6" y="0"/>
                  </a:lnTo>
                  <a:lnTo>
                    <a:pt x="13" y="5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52" name="Freeform 348"/>
            <p:cNvSpPr>
              <a:spLocks/>
            </p:cNvSpPr>
            <p:nvPr/>
          </p:nvSpPr>
          <p:spPr bwMode="auto">
            <a:xfrm>
              <a:off x="2330" y="2064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53" name="Freeform 349"/>
            <p:cNvSpPr>
              <a:spLocks/>
            </p:cNvSpPr>
            <p:nvPr/>
          </p:nvSpPr>
          <p:spPr bwMode="auto">
            <a:xfrm>
              <a:off x="2330" y="2064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5"/>
                </a:cxn>
                <a:cxn ang="0">
                  <a:pos x="13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13" y="0"/>
                  </a:lnTo>
                  <a:lnTo>
                    <a:pt x="13" y="5"/>
                  </a:lnTo>
                  <a:lnTo>
                    <a:pt x="13" y="11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54" name="Freeform 350"/>
            <p:cNvSpPr>
              <a:spLocks/>
            </p:cNvSpPr>
            <p:nvPr/>
          </p:nvSpPr>
          <p:spPr bwMode="auto">
            <a:xfrm>
              <a:off x="2337" y="2064"/>
              <a:ext cx="13" cy="1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6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6" y="0"/>
                </a:cxn>
              </a:cxnLst>
              <a:rect l="0" t="0" r="r" b="b"/>
              <a:pathLst>
                <a:path w="13" h="11">
                  <a:moveTo>
                    <a:pt x="6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55" name="Freeform 351"/>
            <p:cNvSpPr>
              <a:spLocks/>
            </p:cNvSpPr>
            <p:nvPr/>
          </p:nvSpPr>
          <p:spPr bwMode="auto">
            <a:xfrm>
              <a:off x="2343" y="2064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5"/>
                </a:cxn>
                <a:cxn ang="0">
                  <a:pos x="13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13" y="0"/>
                  </a:lnTo>
                  <a:lnTo>
                    <a:pt x="13" y="5"/>
                  </a:lnTo>
                  <a:lnTo>
                    <a:pt x="13" y="11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56" name="Freeform 352"/>
            <p:cNvSpPr>
              <a:spLocks/>
            </p:cNvSpPr>
            <p:nvPr/>
          </p:nvSpPr>
          <p:spPr bwMode="auto">
            <a:xfrm>
              <a:off x="2350" y="2064"/>
              <a:ext cx="13" cy="1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6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6" y="0"/>
                </a:cxn>
              </a:cxnLst>
              <a:rect l="0" t="0" r="r" b="b"/>
              <a:pathLst>
                <a:path w="13" h="11">
                  <a:moveTo>
                    <a:pt x="6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57" name="Freeform 353"/>
            <p:cNvSpPr>
              <a:spLocks/>
            </p:cNvSpPr>
            <p:nvPr/>
          </p:nvSpPr>
          <p:spPr bwMode="auto">
            <a:xfrm>
              <a:off x="2356" y="2064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5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7" y="0"/>
                  </a:lnTo>
                  <a:lnTo>
                    <a:pt x="13" y="5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58" name="Freeform 354"/>
            <p:cNvSpPr>
              <a:spLocks/>
            </p:cNvSpPr>
            <p:nvPr/>
          </p:nvSpPr>
          <p:spPr bwMode="auto">
            <a:xfrm>
              <a:off x="2356" y="2064"/>
              <a:ext cx="20" cy="1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0" y="0"/>
                </a:cxn>
                <a:cxn ang="0">
                  <a:pos x="20" y="11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13" y="0"/>
                </a:cxn>
              </a:cxnLst>
              <a:rect l="0" t="0" r="r" b="b"/>
              <a:pathLst>
                <a:path w="20" h="11">
                  <a:moveTo>
                    <a:pt x="13" y="0"/>
                  </a:moveTo>
                  <a:lnTo>
                    <a:pt x="20" y="0"/>
                  </a:lnTo>
                  <a:lnTo>
                    <a:pt x="20" y="11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59" name="Line 355"/>
            <p:cNvSpPr>
              <a:spLocks noChangeShapeType="1"/>
            </p:cNvSpPr>
            <p:nvPr/>
          </p:nvSpPr>
          <p:spPr bwMode="auto">
            <a:xfrm>
              <a:off x="2337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60" name="Line 356"/>
            <p:cNvSpPr>
              <a:spLocks noChangeShapeType="1"/>
            </p:cNvSpPr>
            <p:nvPr/>
          </p:nvSpPr>
          <p:spPr bwMode="auto">
            <a:xfrm>
              <a:off x="2363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61" name="Line 357"/>
            <p:cNvSpPr>
              <a:spLocks noChangeShapeType="1"/>
            </p:cNvSpPr>
            <p:nvPr/>
          </p:nvSpPr>
          <p:spPr bwMode="auto">
            <a:xfrm>
              <a:off x="2369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62" name="Line 358"/>
            <p:cNvSpPr>
              <a:spLocks noChangeShapeType="1"/>
            </p:cNvSpPr>
            <p:nvPr/>
          </p:nvSpPr>
          <p:spPr bwMode="auto">
            <a:xfrm>
              <a:off x="2376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63" name="Line 359"/>
            <p:cNvSpPr>
              <a:spLocks noChangeShapeType="1"/>
            </p:cNvSpPr>
            <p:nvPr/>
          </p:nvSpPr>
          <p:spPr bwMode="auto">
            <a:xfrm>
              <a:off x="2376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64" name="Line 360"/>
            <p:cNvSpPr>
              <a:spLocks noChangeShapeType="1"/>
            </p:cNvSpPr>
            <p:nvPr/>
          </p:nvSpPr>
          <p:spPr bwMode="auto">
            <a:xfrm>
              <a:off x="2382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65" name="Line 361"/>
            <p:cNvSpPr>
              <a:spLocks noChangeShapeType="1"/>
            </p:cNvSpPr>
            <p:nvPr/>
          </p:nvSpPr>
          <p:spPr bwMode="auto">
            <a:xfrm>
              <a:off x="2389" y="2069"/>
              <a:ext cx="12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66" name="Line 362"/>
            <p:cNvSpPr>
              <a:spLocks noChangeShapeType="1"/>
            </p:cNvSpPr>
            <p:nvPr/>
          </p:nvSpPr>
          <p:spPr bwMode="auto">
            <a:xfrm>
              <a:off x="2389" y="2069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67" name="Line 363"/>
            <p:cNvSpPr>
              <a:spLocks noChangeShapeType="1"/>
            </p:cNvSpPr>
            <p:nvPr/>
          </p:nvSpPr>
          <p:spPr bwMode="auto">
            <a:xfrm>
              <a:off x="2395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68" name="Line 364"/>
            <p:cNvSpPr>
              <a:spLocks noChangeShapeType="1"/>
            </p:cNvSpPr>
            <p:nvPr/>
          </p:nvSpPr>
          <p:spPr bwMode="auto">
            <a:xfrm>
              <a:off x="2401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69" name="Freeform 365"/>
            <p:cNvSpPr>
              <a:spLocks/>
            </p:cNvSpPr>
            <p:nvPr/>
          </p:nvSpPr>
          <p:spPr bwMode="auto">
            <a:xfrm>
              <a:off x="2408" y="2064"/>
              <a:ext cx="19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9" y="5"/>
                </a:cxn>
                <a:cxn ang="0">
                  <a:pos x="19" y="11"/>
                </a:cxn>
                <a:cxn ang="0">
                  <a:pos x="6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9" h="11">
                  <a:moveTo>
                    <a:pt x="0" y="0"/>
                  </a:moveTo>
                  <a:lnTo>
                    <a:pt x="6" y="0"/>
                  </a:lnTo>
                  <a:lnTo>
                    <a:pt x="19" y="5"/>
                  </a:lnTo>
                  <a:lnTo>
                    <a:pt x="19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70" name="Freeform 366"/>
            <p:cNvSpPr>
              <a:spLocks/>
            </p:cNvSpPr>
            <p:nvPr/>
          </p:nvSpPr>
          <p:spPr bwMode="auto">
            <a:xfrm>
              <a:off x="2414" y="2064"/>
              <a:ext cx="20" cy="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11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7" y="0"/>
                </a:cxn>
              </a:cxnLst>
              <a:rect l="0" t="0" r="r" b="b"/>
              <a:pathLst>
                <a:path w="20" h="11">
                  <a:moveTo>
                    <a:pt x="7" y="0"/>
                  </a:moveTo>
                  <a:lnTo>
                    <a:pt x="20" y="0"/>
                  </a:lnTo>
                  <a:lnTo>
                    <a:pt x="20" y="11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71" name="Freeform 367"/>
            <p:cNvSpPr>
              <a:spLocks/>
            </p:cNvSpPr>
            <p:nvPr/>
          </p:nvSpPr>
          <p:spPr bwMode="auto">
            <a:xfrm>
              <a:off x="2427" y="2064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5"/>
                </a:cxn>
                <a:cxn ang="0">
                  <a:pos x="13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7" y="0"/>
                  </a:lnTo>
                  <a:lnTo>
                    <a:pt x="13" y="5"/>
                  </a:lnTo>
                  <a:lnTo>
                    <a:pt x="13" y="11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72" name="Line 368"/>
            <p:cNvSpPr>
              <a:spLocks noChangeShapeType="1"/>
            </p:cNvSpPr>
            <p:nvPr/>
          </p:nvSpPr>
          <p:spPr bwMode="auto">
            <a:xfrm>
              <a:off x="2421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73" name="Line 369"/>
            <p:cNvSpPr>
              <a:spLocks noChangeShapeType="1"/>
            </p:cNvSpPr>
            <p:nvPr/>
          </p:nvSpPr>
          <p:spPr bwMode="auto">
            <a:xfrm>
              <a:off x="2427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74" name="Freeform 370"/>
            <p:cNvSpPr>
              <a:spLocks/>
            </p:cNvSpPr>
            <p:nvPr/>
          </p:nvSpPr>
          <p:spPr bwMode="auto">
            <a:xfrm>
              <a:off x="2434" y="2064"/>
              <a:ext cx="13" cy="1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6" y="0"/>
                </a:cxn>
              </a:cxnLst>
              <a:rect l="0" t="0" r="r" b="b"/>
              <a:pathLst>
                <a:path w="13" h="11">
                  <a:moveTo>
                    <a:pt x="6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75" name="Freeform 371"/>
            <p:cNvSpPr>
              <a:spLocks/>
            </p:cNvSpPr>
            <p:nvPr/>
          </p:nvSpPr>
          <p:spPr bwMode="auto">
            <a:xfrm>
              <a:off x="2440" y="2064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5"/>
                </a:cxn>
                <a:cxn ang="0">
                  <a:pos x="13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7" y="0"/>
                  </a:lnTo>
                  <a:lnTo>
                    <a:pt x="13" y="5"/>
                  </a:lnTo>
                  <a:lnTo>
                    <a:pt x="13" y="11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76" name="Freeform 372"/>
            <p:cNvSpPr>
              <a:spLocks/>
            </p:cNvSpPr>
            <p:nvPr/>
          </p:nvSpPr>
          <p:spPr bwMode="auto">
            <a:xfrm>
              <a:off x="2447" y="2064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6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77" name="Freeform 373"/>
            <p:cNvSpPr>
              <a:spLocks/>
            </p:cNvSpPr>
            <p:nvPr/>
          </p:nvSpPr>
          <p:spPr bwMode="auto">
            <a:xfrm>
              <a:off x="2453" y="2064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5"/>
                </a:cxn>
                <a:cxn ang="0">
                  <a:pos x="13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7" y="0"/>
                  </a:lnTo>
                  <a:lnTo>
                    <a:pt x="13" y="5"/>
                  </a:lnTo>
                  <a:lnTo>
                    <a:pt x="13" y="11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78" name="Line 374"/>
            <p:cNvSpPr>
              <a:spLocks noChangeShapeType="1"/>
            </p:cNvSpPr>
            <p:nvPr/>
          </p:nvSpPr>
          <p:spPr bwMode="auto">
            <a:xfrm>
              <a:off x="2447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79" name="Line 375"/>
            <p:cNvSpPr>
              <a:spLocks noChangeShapeType="1"/>
            </p:cNvSpPr>
            <p:nvPr/>
          </p:nvSpPr>
          <p:spPr bwMode="auto">
            <a:xfrm>
              <a:off x="2453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80" name="Freeform 376"/>
            <p:cNvSpPr>
              <a:spLocks/>
            </p:cNvSpPr>
            <p:nvPr/>
          </p:nvSpPr>
          <p:spPr bwMode="auto">
            <a:xfrm>
              <a:off x="2460" y="2064"/>
              <a:ext cx="19" cy="1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0"/>
                </a:cxn>
                <a:cxn ang="0">
                  <a:pos x="19" y="11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13" y="0"/>
                </a:cxn>
              </a:cxnLst>
              <a:rect l="0" t="0" r="r" b="b"/>
              <a:pathLst>
                <a:path w="19" h="11">
                  <a:moveTo>
                    <a:pt x="13" y="0"/>
                  </a:moveTo>
                  <a:lnTo>
                    <a:pt x="19" y="0"/>
                  </a:lnTo>
                  <a:lnTo>
                    <a:pt x="19" y="11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81" name="Freeform 377"/>
            <p:cNvSpPr>
              <a:spLocks/>
            </p:cNvSpPr>
            <p:nvPr/>
          </p:nvSpPr>
          <p:spPr bwMode="auto">
            <a:xfrm>
              <a:off x="2473" y="2064"/>
              <a:ext cx="19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5"/>
                </a:cxn>
                <a:cxn ang="0">
                  <a:pos x="19" y="11"/>
                </a:cxn>
                <a:cxn ang="0">
                  <a:pos x="6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9" h="11">
                  <a:moveTo>
                    <a:pt x="0" y="0"/>
                  </a:moveTo>
                  <a:lnTo>
                    <a:pt x="13" y="0"/>
                  </a:lnTo>
                  <a:lnTo>
                    <a:pt x="19" y="5"/>
                  </a:lnTo>
                  <a:lnTo>
                    <a:pt x="19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82" name="Freeform 378"/>
            <p:cNvSpPr>
              <a:spLocks/>
            </p:cNvSpPr>
            <p:nvPr/>
          </p:nvSpPr>
          <p:spPr bwMode="auto">
            <a:xfrm>
              <a:off x="2479" y="2064"/>
              <a:ext cx="13" cy="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7" y="0"/>
                </a:cxn>
              </a:cxnLst>
              <a:rect l="0" t="0" r="r" b="b"/>
              <a:pathLst>
                <a:path w="13" h="11">
                  <a:moveTo>
                    <a:pt x="7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83" name="Freeform 379"/>
            <p:cNvSpPr>
              <a:spLocks/>
            </p:cNvSpPr>
            <p:nvPr/>
          </p:nvSpPr>
          <p:spPr bwMode="auto">
            <a:xfrm>
              <a:off x="2466" y="2069"/>
              <a:ext cx="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6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</a:path>
              </a:pathLst>
            </a:custGeom>
            <a:noFill/>
            <a:ln w="9525">
              <a:solidFill>
                <a:srgbClr val="C30602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84" name="Line 380"/>
            <p:cNvSpPr>
              <a:spLocks noChangeShapeType="1"/>
            </p:cNvSpPr>
            <p:nvPr/>
          </p:nvSpPr>
          <p:spPr bwMode="auto">
            <a:xfrm>
              <a:off x="2486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85" name="Line 381"/>
            <p:cNvSpPr>
              <a:spLocks noChangeShapeType="1"/>
            </p:cNvSpPr>
            <p:nvPr/>
          </p:nvSpPr>
          <p:spPr bwMode="auto">
            <a:xfrm>
              <a:off x="2492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86" name="Freeform 382"/>
            <p:cNvSpPr>
              <a:spLocks/>
            </p:cNvSpPr>
            <p:nvPr/>
          </p:nvSpPr>
          <p:spPr bwMode="auto">
            <a:xfrm>
              <a:off x="2499" y="2064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5"/>
                </a:cxn>
                <a:cxn ang="0">
                  <a:pos x="13" y="11"/>
                </a:cxn>
                <a:cxn ang="0">
                  <a:pos x="6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6" y="0"/>
                  </a:lnTo>
                  <a:lnTo>
                    <a:pt x="13" y="5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87" name="Freeform 383"/>
            <p:cNvSpPr>
              <a:spLocks/>
            </p:cNvSpPr>
            <p:nvPr/>
          </p:nvSpPr>
          <p:spPr bwMode="auto">
            <a:xfrm>
              <a:off x="2505" y="2064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88" name="Line 384"/>
            <p:cNvSpPr>
              <a:spLocks noChangeShapeType="1"/>
            </p:cNvSpPr>
            <p:nvPr/>
          </p:nvSpPr>
          <p:spPr bwMode="auto">
            <a:xfrm>
              <a:off x="2505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89" name="Line 385"/>
            <p:cNvSpPr>
              <a:spLocks noChangeShapeType="1"/>
            </p:cNvSpPr>
            <p:nvPr/>
          </p:nvSpPr>
          <p:spPr bwMode="auto">
            <a:xfrm>
              <a:off x="2512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90" name="Line 386"/>
            <p:cNvSpPr>
              <a:spLocks noChangeShapeType="1"/>
            </p:cNvSpPr>
            <p:nvPr/>
          </p:nvSpPr>
          <p:spPr bwMode="auto">
            <a:xfrm>
              <a:off x="2518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91" name="Line 387"/>
            <p:cNvSpPr>
              <a:spLocks noChangeShapeType="1"/>
            </p:cNvSpPr>
            <p:nvPr/>
          </p:nvSpPr>
          <p:spPr bwMode="auto">
            <a:xfrm>
              <a:off x="2525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92" name="Line 388"/>
            <p:cNvSpPr>
              <a:spLocks noChangeShapeType="1"/>
            </p:cNvSpPr>
            <p:nvPr/>
          </p:nvSpPr>
          <p:spPr bwMode="auto">
            <a:xfrm>
              <a:off x="2525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93" name="Line 389"/>
            <p:cNvSpPr>
              <a:spLocks noChangeShapeType="1"/>
            </p:cNvSpPr>
            <p:nvPr/>
          </p:nvSpPr>
          <p:spPr bwMode="auto">
            <a:xfrm>
              <a:off x="2531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94" name="Line 390"/>
            <p:cNvSpPr>
              <a:spLocks noChangeShapeType="1"/>
            </p:cNvSpPr>
            <p:nvPr/>
          </p:nvSpPr>
          <p:spPr bwMode="auto">
            <a:xfrm>
              <a:off x="2538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95" name="Line 391"/>
            <p:cNvSpPr>
              <a:spLocks noChangeShapeType="1"/>
            </p:cNvSpPr>
            <p:nvPr/>
          </p:nvSpPr>
          <p:spPr bwMode="auto">
            <a:xfrm>
              <a:off x="2538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96" name="Line 392"/>
            <p:cNvSpPr>
              <a:spLocks noChangeShapeType="1"/>
            </p:cNvSpPr>
            <p:nvPr/>
          </p:nvSpPr>
          <p:spPr bwMode="auto">
            <a:xfrm>
              <a:off x="2544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97" name="Line 393"/>
            <p:cNvSpPr>
              <a:spLocks noChangeShapeType="1"/>
            </p:cNvSpPr>
            <p:nvPr/>
          </p:nvSpPr>
          <p:spPr bwMode="auto">
            <a:xfrm>
              <a:off x="2551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98" name="Line 394"/>
            <p:cNvSpPr>
              <a:spLocks noChangeShapeType="1"/>
            </p:cNvSpPr>
            <p:nvPr/>
          </p:nvSpPr>
          <p:spPr bwMode="auto">
            <a:xfrm>
              <a:off x="2551" y="2069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99" name="Line 395"/>
            <p:cNvSpPr>
              <a:spLocks noChangeShapeType="1"/>
            </p:cNvSpPr>
            <p:nvPr/>
          </p:nvSpPr>
          <p:spPr bwMode="auto">
            <a:xfrm>
              <a:off x="2557" y="2069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00" name="Line 396"/>
            <p:cNvSpPr>
              <a:spLocks noChangeShapeType="1"/>
            </p:cNvSpPr>
            <p:nvPr/>
          </p:nvSpPr>
          <p:spPr bwMode="auto">
            <a:xfrm>
              <a:off x="2570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01" name="Line 397"/>
            <p:cNvSpPr>
              <a:spLocks noChangeShapeType="1"/>
            </p:cNvSpPr>
            <p:nvPr/>
          </p:nvSpPr>
          <p:spPr bwMode="auto">
            <a:xfrm>
              <a:off x="2570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02" name="Line 398"/>
            <p:cNvSpPr>
              <a:spLocks noChangeShapeType="1"/>
            </p:cNvSpPr>
            <p:nvPr/>
          </p:nvSpPr>
          <p:spPr bwMode="auto">
            <a:xfrm>
              <a:off x="2577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03" name="Line 399"/>
            <p:cNvSpPr>
              <a:spLocks noChangeShapeType="1"/>
            </p:cNvSpPr>
            <p:nvPr/>
          </p:nvSpPr>
          <p:spPr bwMode="auto">
            <a:xfrm>
              <a:off x="2583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04" name="Line 400"/>
            <p:cNvSpPr>
              <a:spLocks noChangeShapeType="1"/>
            </p:cNvSpPr>
            <p:nvPr/>
          </p:nvSpPr>
          <p:spPr bwMode="auto">
            <a:xfrm>
              <a:off x="2583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05" name="Line 401"/>
            <p:cNvSpPr>
              <a:spLocks noChangeShapeType="1"/>
            </p:cNvSpPr>
            <p:nvPr/>
          </p:nvSpPr>
          <p:spPr bwMode="auto">
            <a:xfrm>
              <a:off x="2590" y="2069"/>
              <a:ext cx="12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06" name="Line 402"/>
            <p:cNvSpPr>
              <a:spLocks noChangeShapeType="1"/>
            </p:cNvSpPr>
            <p:nvPr/>
          </p:nvSpPr>
          <p:spPr bwMode="auto">
            <a:xfrm>
              <a:off x="2596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07" name="Line 403"/>
            <p:cNvSpPr>
              <a:spLocks noChangeShapeType="1"/>
            </p:cNvSpPr>
            <p:nvPr/>
          </p:nvSpPr>
          <p:spPr bwMode="auto">
            <a:xfrm>
              <a:off x="2596" y="2069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08" name="Line 404"/>
            <p:cNvSpPr>
              <a:spLocks noChangeShapeType="1"/>
            </p:cNvSpPr>
            <p:nvPr/>
          </p:nvSpPr>
          <p:spPr bwMode="auto">
            <a:xfrm>
              <a:off x="2602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09" name="Line 405"/>
            <p:cNvSpPr>
              <a:spLocks noChangeShapeType="1"/>
            </p:cNvSpPr>
            <p:nvPr/>
          </p:nvSpPr>
          <p:spPr bwMode="auto">
            <a:xfrm>
              <a:off x="2609" y="2069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0" name="Freeform 406"/>
            <p:cNvSpPr>
              <a:spLocks/>
            </p:cNvSpPr>
            <p:nvPr/>
          </p:nvSpPr>
          <p:spPr bwMode="auto">
            <a:xfrm>
              <a:off x="2622" y="2064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5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6" y="0"/>
                  </a:lnTo>
                  <a:lnTo>
                    <a:pt x="13" y="5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1" name="Freeform 407"/>
            <p:cNvSpPr>
              <a:spLocks/>
            </p:cNvSpPr>
            <p:nvPr/>
          </p:nvSpPr>
          <p:spPr bwMode="auto">
            <a:xfrm>
              <a:off x="2628" y="2064"/>
              <a:ext cx="13" cy="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7" y="0"/>
                </a:cxn>
              </a:cxnLst>
              <a:rect l="0" t="0" r="r" b="b"/>
              <a:pathLst>
                <a:path w="13" h="11">
                  <a:moveTo>
                    <a:pt x="7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2" name="Line 408"/>
            <p:cNvSpPr>
              <a:spLocks noChangeShapeType="1"/>
            </p:cNvSpPr>
            <p:nvPr/>
          </p:nvSpPr>
          <p:spPr bwMode="auto">
            <a:xfrm>
              <a:off x="2622" y="206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3" name="Line 409"/>
            <p:cNvSpPr>
              <a:spLocks noChangeShapeType="1"/>
            </p:cNvSpPr>
            <p:nvPr/>
          </p:nvSpPr>
          <p:spPr bwMode="auto">
            <a:xfrm>
              <a:off x="606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115" name="Group 611"/>
          <p:cNvGrpSpPr>
            <a:grpSpLocks/>
          </p:cNvGrpSpPr>
          <p:nvPr/>
        </p:nvGrpSpPr>
        <p:grpSpPr bwMode="auto">
          <a:xfrm>
            <a:off x="1046163" y="4229100"/>
            <a:ext cx="1485900" cy="307975"/>
            <a:chOff x="606" y="1864"/>
            <a:chExt cx="1018" cy="211"/>
          </a:xfrm>
        </p:grpSpPr>
        <p:sp>
          <p:nvSpPr>
            <p:cNvPr id="21915" name="Line 411"/>
            <p:cNvSpPr>
              <a:spLocks noChangeShapeType="1"/>
            </p:cNvSpPr>
            <p:nvPr/>
          </p:nvSpPr>
          <p:spPr bwMode="auto">
            <a:xfrm>
              <a:off x="606" y="2069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6" name="Line 412"/>
            <p:cNvSpPr>
              <a:spLocks noChangeShapeType="1"/>
            </p:cNvSpPr>
            <p:nvPr/>
          </p:nvSpPr>
          <p:spPr bwMode="auto">
            <a:xfrm>
              <a:off x="612" y="2069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7" name="Line 413"/>
            <p:cNvSpPr>
              <a:spLocks noChangeShapeType="1"/>
            </p:cNvSpPr>
            <p:nvPr/>
          </p:nvSpPr>
          <p:spPr bwMode="auto">
            <a:xfrm>
              <a:off x="625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8" name="Line 414"/>
            <p:cNvSpPr>
              <a:spLocks noChangeShapeType="1"/>
            </p:cNvSpPr>
            <p:nvPr/>
          </p:nvSpPr>
          <p:spPr bwMode="auto">
            <a:xfrm>
              <a:off x="625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9" name="Line 415"/>
            <p:cNvSpPr>
              <a:spLocks noChangeShapeType="1"/>
            </p:cNvSpPr>
            <p:nvPr/>
          </p:nvSpPr>
          <p:spPr bwMode="auto">
            <a:xfrm>
              <a:off x="632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0" name="Line 416"/>
            <p:cNvSpPr>
              <a:spLocks noChangeShapeType="1"/>
            </p:cNvSpPr>
            <p:nvPr/>
          </p:nvSpPr>
          <p:spPr bwMode="auto">
            <a:xfrm>
              <a:off x="638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1" name="Line 417"/>
            <p:cNvSpPr>
              <a:spLocks noChangeShapeType="1"/>
            </p:cNvSpPr>
            <p:nvPr/>
          </p:nvSpPr>
          <p:spPr bwMode="auto">
            <a:xfrm>
              <a:off x="638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2" name="Line 418"/>
            <p:cNvSpPr>
              <a:spLocks noChangeShapeType="1"/>
            </p:cNvSpPr>
            <p:nvPr/>
          </p:nvSpPr>
          <p:spPr bwMode="auto">
            <a:xfrm>
              <a:off x="645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3" name="Line 419"/>
            <p:cNvSpPr>
              <a:spLocks noChangeShapeType="1"/>
            </p:cNvSpPr>
            <p:nvPr/>
          </p:nvSpPr>
          <p:spPr bwMode="auto">
            <a:xfrm>
              <a:off x="651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4" name="Line 420"/>
            <p:cNvSpPr>
              <a:spLocks noChangeShapeType="1"/>
            </p:cNvSpPr>
            <p:nvPr/>
          </p:nvSpPr>
          <p:spPr bwMode="auto">
            <a:xfrm>
              <a:off x="651" y="2069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5" name="Line 421"/>
            <p:cNvSpPr>
              <a:spLocks noChangeShapeType="1"/>
            </p:cNvSpPr>
            <p:nvPr/>
          </p:nvSpPr>
          <p:spPr bwMode="auto">
            <a:xfrm>
              <a:off x="658" y="2069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6" name="Line 422"/>
            <p:cNvSpPr>
              <a:spLocks noChangeShapeType="1"/>
            </p:cNvSpPr>
            <p:nvPr/>
          </p:nvSpPr>
          <p:spPr bwMode="auto">
            <a:xfrm>
              <a:off x="671" y="2069"/>
              <a:ext cx="12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7" name="Line 423"/>
            <p:cNvSpPr>
              <a:spLocks noChangeShapeType="1"/>
            </p:cNvSpPr>
            <p:nvPr/>
          </p:nvSpPr>
          <p:spPr bwMode="auto">
            <a:xfrm>
              <a:off x="671" y="2069"/>
              <a:ext cx="12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8" name="Line 424"/>
            <p:cNvSpPr>
              <a:spLocks noChangeShapeType="1"/>
            </p:cNvSpPr>
            <p:nvPr/>
          </p:nvSpPr>
          <p:spPr bwMode="auto">
            <a:xfrm>
              <a:off x="677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9" name="Line 425"/>
            <p:cNvSpPr>
              <a:spLocks noChangeShapeType="1"/>
            </p:cNvSpPr>
            <p:nvPr/>
          </p:nvSpPr>
          <p:spPr bwMode="auto">
            <a:xfrm>
              <a:off x="683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30" name="Line 426"/>
            <p:cNvSpPr>
              <a:spLocks noChangeShapeType="1"/>
            </p:cNvSpPr>
            <p:nvPr/>
          </p:nvSpPr>
          <p:spPr bwMode="auto">
            <a:xfrm>
              <a:off x="683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31" name="Line 427"/>
            <p:cNvSpPr>
              <a:spLocks noChangeShapeType="1"/>
            </p:cNvSpPr>
            <p:nvPr/>
          </p:nvSpPr>
          <p:spPr bwMode="auto">
            <a:xfrm>
              <a:off x="690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32" name="Line 428"/>
            <p:cNvSpPr>
              <a:spLocks noChangeShapeType="1"/>
            </p:cNvSpPr>
            <p:nvPr/>
          </p:nvSpPr>
          <p:spPr bwMode="auto">
            <a:xfrm>
              <a:off x="696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33" name="Line 429"/>
            <p:cNvSpPr>
              <a:spLocks noChangeShapeType="1"/>
            </p:cNvSpPr>
            <p:nvPr/>
          </p:nvSpPr>
          <p:spPr bwMode="auto">
            <a:xfrm>
              <a:off x="696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34" name="Line 430"/>
            <p:cNvSpPr>
              <a:spLocks noChangeShapeType="1"/>
            </p:cNvSpPr>
            <p:nvPr/>
          </p:nvSpPr>
          <p:spPr bwMode="auto">
            <a:xfrm>
              <a:off x="703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35" name="Line 431"/>
            <p:cNvSpPr>
              <a:spLocks noChangeShapeType="1"/>
            </p:cNvSpPr>
            <p:nvPr/>
          </p:nvSpPr>
          <p:spPr bwMode="auto">
            <a:xfrm>
              <a:off x="709" y="2069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36" name="Line 432"/>
            <p:cNvSpPr>
              <a:spLocks noChangeShapeType="1"/>
            </p:cNvSpPr>
            <p:nvPr/>
          </p:nvSpPr>
          <p:spPr bwMode="auto">
            <a:xfrm>
              <a:off x="716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37" name="Line 433"/>
            <p:cNvSpPr>
              <a:spLocks noChangeShapeType="1"/>
            </p:cNvSpPr>
            <p:nvPr/>
          </p:nvSpPr>
          <p:spPr bwMode="auto">
            <a:xfrm>
              <a:off x="722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38" name="Line 434"/>
            <p:cNvSpPr>
              <a:spLocks noChangeShapeType="1"/>
            </p:cNvSpPr>
            <p:nvPr/>
          </p:nvSpPr>
          <p:spPr bwMode="auto">
            <a:xfrm>
              <a:off x="729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39" name="Line 435"/>
            <p:cNvSpPr>
              <a:spLocks noChangeShapeType="1"/>
            </p:cNvSpPr>
            <p:nvPr/>
          </p:nvSpPr>
          <p:spPr bwMode="auto">
            <a:xfrm>
              <a:off x="729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40" name="Line 436"/>
            <p:cNvSpPr>
              <a:spLocks noChangeShapeType="1"/>
            </p:cNvSpPr>
            <p:nvPr/>
          </p:nvSpPr>
          <p:spPr bwMode="auto">
            <a:xfrm>
              <a:off x="735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41" name="Line 437"/>
            <p:cNvSpPr>
              <a:spLocks noChangeShapeType="1"/>
            </p:cNvSpPr>
            <p:nvPr/>
          </p:nvSpPr>
          <p:spPr bwMode="auto">
            <a:xfrm>
              <a:off x="742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42" name="Line 438"/>
            <p:cNvSpPr>
              <a:spLocks noChangeShapeType="1"/>
            </p:cNvSpPr>
            <p:nvPr/>
          </p:nvSpPr>
          <p:spPr bwMode="auto">
            <a:xfrm>
              <a:off x="742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43" name="Line 439"/>
            <p:cNvSpPr>
              <a:spLocks noChangeShapeType="1"/>
            </p:cNvSpPr>
            <p:nvPr/>
          </p:nvSpPr>
          <p:spPr bwMode="auto">
            <a:xfrm>
              <a:off x="748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44" name="Line 440"/>
            <p:cNvSpPr>
              <a:spLocks noChangeShapeType="1"/>
            </p:cNvSpPr>
            <p:nvPr/>
          </p:nvSpPr>
          <p:spPr bwMode="auto">
            <a:xfrm>
              <a:off x="755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45" name="Line 441"/>
            <p:cNvSpPr>
              <a:spLocks noChangeShapeType="1"/>
            </p:cNvSpPr>
            <p:nvPr/>
          </p:nvSpPr>
          <p:spPr bwMode="auto">
            <a:xfrm>
              <a:off x="761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46" name="Line 442"/>
            <p:cNvSpPr>
              <a:spLocks noChangeShapeType="1"/>
            </p:cNvSpPr>
            <p:nvPr/>
          </p:nvSpPr>
          <p:spPr bwMode="auto">
            <a:xfrm>
              <a:off x="768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47" name="Line 443"/>
            <p:cNvSpPr>
              <a:spLocks noChangeShapeType="1"/>
            </p:cNvSpPr>
            <p:nvPr/>
          </p:nvSpPr>
          <p:spPr bwMode="auto">
            <a:xfrm>
              <a:off x="768" y="2069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48" name="Line 444"/>
            <p:cNvSpPr>
              <a:spLocks noChangeShapeType="1"/>
            </p:cNvSpPr>
            <p:nvPr/>
          </p:nvSpPr>
          <p:spPr bwMode="auto">
            <a:xfrm>
              <a:off x="774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49" name="Line 445"/>
            <p:cNvSpPr>
              <a:spLocks noChangeShapeType="1"/>
            </p:cNvSpPr>
            <p:nvPr/>
          </p:nvSpPr>
          <p:spPr bwMode="auto">
            <a:xfrm>
              <a:off x="781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50" name="Line 446"/>
            <p:cNvSpPr>
              <a:spLocks noChangeShapeType="1"/>
            </p:cNvSpPr>
            <p:nvPr/>
          </p:nvSpPr>
          <p:spPr bwMode="auto">
            <a:xfrm>
              <a:off x="787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51" name="Line 447"/>
            <p:cNvSpPr>
              <a:spLocks noChangeShapeType="1"/>
            </p:cNvSpPr>
            <p:nvPr/>
          </p:nvSpPr>
          <p:spPr bwMode="auto">
            <a:xfrm>
              <a:off x="787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52" name="Line 448"/>
            <p:cNvSpPr>
              <a:spLocks noChangeShapeType="1"/>
            </p:cNvSpPr>
            <p:nvPr/>
          </p:nvSpPr>
          <p:spPr bwMode="auto">
            <a:xfrm>
              <a:off x="794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53" name="Line 449"/>
            <p:cNvSpPr>
              <a:spLocks noChangeShapeType="1"/>
            </p:cNvSpPr>
            <p:nvPr/>
          </p:nvSpPr>
          <p:spPr bwMode="auto">
            <a:xfrm>
              <a:off x="800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54" name="Line 450"/>
            <p:cNvSpPr>
              <a:spLocks noChangeShapeType="1"/>
            </p:cNvSpPr>
            <p:nvPr/>
          </p:nvSpPr>
          <p:spPr bwMode="auto">
            <a:xfrm>
              <a:off x="807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55" name="Line 451"/>
            <p:cNvSpPr>
              <a:spLocks noChangeShapeType="1"/>
            </p:cNvSpPr>
            <p:nvPr/>
          </p:nvSpPr>
          <p:spPr bwMode="auto">
            <a:xfrm>
              <a:off x="813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56" name="Line 452"/>
            <p:cNvSpPr>
              <a:spLocks noChangeShapeType="1"/>
            </p:cNvSpPr>
            <p:nvPr/>
          </p:nvSpPr>
          <p:spPr bwMode="auto">
            <a:xfrm>
              <a:off x="813" y="2069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57" name="Line 453"/>
            <p:cNvSpPr>
              <a:spLocks noChangeShapeType="1"/>
            </p:cNvSpPr>
            <p:nvPr/>
          </p:nvSpPr>
          <p:spPr bwMode="auto">
            <a:xfrm>
              <a:off x="820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58" name="Line 454"/>
            <p:cNvSpPr>
              <a:spLocks noChangeShapeType="1"/>
            </p:cNvSpPr>
            <p:nvPr/>
          </p:nvSpPr>
          <p:spPr bwMode="auto">
            <a:xfrm>
              <a:off x="826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59" name="Line 455"/>
            <p:cNvSpPr>
              <a:spLocks noChangeShapeType="1"/>
            </p:cNvSpPr>
            <p:nvPr/>
          </p:nvSpPr>
          <p:spPr bwMode="auto">
            <a:xfrm>
              <a:off x="833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60" name="Line 456"/>
            <p:cNvSpPr>
              <a:spLocks noChangeShapeType="1"/>
            </p:cNvSpPr>
            <p:nvPr/>
          </p:nvSpPr>
          <p:spPr bwMode="auto">
            <a:xfrm>
              <a:off x="833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61" name="Line 457"/>
            <p:cNvSpPr>
              <a:spLocks noChangeShapeType="1"/>
            </p:cNvSpPr>
            <p:nvPr/>
          </p:nvSpPr>
          <p:spPr bwMode="auto">
            <a:xfrm>
              <a:off x="839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62" name="Line 458"/>
            <p:cNvSpPr>
              <a:spLocks noChangeShapeType="1"/>
            </p:cNvSpPr>
            <p:nvPr/>
          </p:nvSpPr>
          <p:spPr bwMode="auto">
            <a:xfrm>
              <a:off x="846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63" name="Line 459"/>
            <p:cNvSpPr>
              <a:spLocks noChangeShapeType="1"/>
            </p:cNvSpPr>
            <p:nvPr/>
          </p:nvSpPr>
          <p:spPr bwMode="auto">
            <a:xfrm>
              <a:off x="852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64" name="Line 460"/>
            <p:cNvSpPr>
              <a:spLocks noChangeShapeType="1"/>
            </p:cNvSpPr>
            <p:nvPr/>
          </p:nvSpPr>
          <p:spPr bwMode="auto">
            <a:xfrm>
              <a:off x="859" y="2069"/>
              <a:ext cx="12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65" name="Line 461"/>
            <p:cNvSpPr>
              <a:spLocks noChangeShapeType="1"/>
            </p:cNvSpPr>
            <p:nvPr/>
          </p:nvSpPr>
          <p:spPr bwMode="auto">
            <a:xfrm>
              <a:off x="859" y="2069"/>
              <a:ext cx="12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66" name="Line 462"/>
            <p:cNvSpPr>
              <a:spLocks noChangeShapeType="1"/>
            </p:cNvSpPr>
            <p:nvPr/>
          </p:nvSpPr>
          <p:spPr bwMode="auto">
            <a:xfrm>
              <a:off x="865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67" name="Line 463"/>
            <p:cNvSpPr>
              <a:spLocks noChangeShapeType="1"/>
            </p:cNvSpPr>
            <p:nvPr/>
          </p:nvSpPr>
          <p:spPr bwMode="auto">
            <a:xfrm>
              <a:off x="871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68" name="Line 464"/>
            <p:cNvSpPr>
              <a:spLocks noChangeShapeType="1"/>
            </p:cNvSpPr>
            <p:nvPr/>
          </p:nvSpPr>
          <p:spPr bwMode="auto">
            <a:xfrm>
              <a:off x="871" y="2069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69" name="Line 465"/>
            <p:cNvSpPr>
              <a:spLocks noChangeShapeType="1"/>
            </p:cNvSpPr>
            <p:nvPr/>
          </p:nvSpPr>
          <p:spPr bwMode="auto">
            <a:xfrm>
              <a:off x="878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70" name="Line 466"/>
            <p:cNvSpPr>
              <a:spLocks noChangeShapeType="1"/>
            </p:cNvSpPr>
            <p:nvPr/>
          </p:nvSpPr>
          <p:spPr bwMode="auto">
            <a:xfrm>
              <a:off x="884" y="2069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71" name="Line 467"/>
            <p:cNvSpPr>
              <a:spLocks noChangeShapeType="1"/>
            </p:cNvSpPr>
            <p:nvPr/>
          </p:nvSpPr>
          <p:spPr bwMode="auto">
            <a:xfrm>
              <a:off x="891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72" name="Line 468"/>
            <p:cNvSpPr>
              <a:spLocks noChangeShapeType="1"/>
            </p:cNvSpPr>
            <p:nvPr/>
          </p:nvSpPr>
          <p:spPr bwMode="auto">
            <a:xfrm>
              <a:off x="897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73" name="Line 469"/>
            <p:cNvSpPr>
              <a:spLocks noChangeShapeType="1"/>
            </p:cNvSpPr>
            <p:nvPr/>
          </p:nvSpPr>
          <p:spPr bwMode="auto">
            <a:xfrm>
              <a:off x="904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74" name="Line 470"/>
            <p:cNvSpPr>
              <a:spLocks noChangeShapeType="1"/>
            </p:cNvSpPr>
            <p:nvPr/>
          </p:nvSpPr>
          <p:spPr bwMode="auto">
            <a:xfrm>
              <a:off x="904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75" name="Line 471"/>
            <p:cNvSpPr>
              <a:spLocks noChangeShapeType="1"/>
            </p:cNvSpPr>
            <p:nvPr/>
          </p:nvSpPr>
          <p:spPr bwMode="auto">
            <a:xfrm>
              <a:off x="910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76" name="Line 472"/>
            <p:cNvSpPr>
              <a:spLocks noChangeShapeType="1"/>
            </p:cNvSpPr>
            <p:nvPr/>
          </p:nvSpPr>
          <p:spPr bwMode="auto">
            <a:xfrm>
              <a:off x="917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77" name="Line 473"/>
            <p:cNvSpPr>
              <a:spLocks noChangeShapeType="1"/>
            </p:cNvSpPr>
            <p:nvPr/>
          </p:nvSpPr>
          <p:spPr bwMode="auto">
            <a:xfrm>
              <a:off x="917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78" name="Line 474"/>
            <p:cNvSpPr>
              <a:spLocks noChangeShapeType="1"/>
            </p:cNvSpPr>
            <p:nvPr/>
          </p:nvSpPr>
          <p:spPr bwMode="auto">
            <a:xfrm>
              <a:off x="923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79" name="Line 475"/>
            <p:cNvSpPr>
              <a:spLocks noChangeShapeType="1"/>
            </p:cNvSpPr>
            <p:nvPr/>
          </p:nvSpPr>
          <p:spPr bwMode="auto">
            <a:xfrm>
              <a:off x="930" y="2069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80" name="Line 476"/>
            <p:cNvSpPr>
              <a:spLocks noChangeShapeType="1"/>
            </p:cNvSpPr>
            <p:nvPr/>
          </p:nvSpPr>
          <p:spPr bwMode="auto">
            <a:xfrm>
              <a:off x="936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81" name="Line 477"/>
            <p:cNvSpPr>
              <a:spLocks noChangeShapeType="1"/>
            </p:cNvSpPr>
            <p:nvPr/>
          </p:nvSpPr>
          <p:spPr bwMode="auto">
            <a:xfrm>
              <a:off x="943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82" name="Line 478"/>
            <p:cNvSpPr>
              <a:spLocks noChangeShapeType="1"/>
            </p:cNvSpPr>
            <p:nvPr/>
          </p:nvSpPr>
          <p:spPr bwMode="auto">
            <a:xfrm>
              <a:off x="949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83" name="Line 479"/>
            <p:cNvSpPr>
              <a:spLocks noChangeShapeType="1"/>
            </p:cNvSpPr>
            <p:nvPr/>
          </p:nvSpPr>
          <p:spPr bwMode="auto">
            <a:xfrm>
              <a:off x="949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84" name="Line 480"/>
            <p:cNvSpPr>
              <a:spLocks noChangeShapeType="1"/>
            </p:cNvSpPr>
            <p:nvPr/>
          </p:nvSpPr>
          <p:spPr bwMode="auto">
            <a:xfrm>
              <a:off x="956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85" name="Line 481"/>
            <p:cNvSpPr>
              <a:spLocks noChangeShapeType="1"/>
            </p:cNvSpPr>
            <p:nvPr/>
          </p:nvSpPr>
          <p:spPr bwMode="auto">
            <a:xfrm>
              <a:off x="962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86" name="Line 482"/>
            <p:cNvSpPr>
              <a:spLocks noChangeShapeType="1"/>
            </p:cNvSpPr>
            <p:nvPr/>
          </p:nvSpPr>
          <p:spPr bwMode="auto">
            <a:xfrm>
              <a:off x="962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87" name="Line 483"/>
            <p:cNvSpPr>
              <a:spLocks noChangeShapeType="1"/>
            </p:cNvSpPr>
            <p:nvPr/>
          </p:nvSpPr>
          <p:spPr bwMode="auto">
            <a:xfrm>
              <a:off x="969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88" name="Line 484"/>
            <p:cNvSpPr>
              <a:spLocks noChangeShapeType="1"/>
            </p:cNvSpPr>
            <p:nvPr/>
          </p:nvSpPr>
          <p:spPr bwMode="auto">
            <a:xfrm>
              <a:off x="975" y="2069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89" name="Line 485"/>
            <p:cNvSpPr>
              <a:spLocks noChangeShapeType="1"/>
            </p:cNvSpPr>
            <p:nvPr/>
          </p:nvSpPr>
          <p:spPr bwMode="auto">
            <a:xfrm>
              <a:off x="982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90" name="Line 486"/>
            <p:cNvSpPr>
              <a:spLocks noChangeShapeType="1"/>
            </p:cNvSpPr>
            <p:nvPr/>
          </p:nvSpPr>
          <p:spPr bwMode="auto">
            <a:xfrm>
              <a:off x="988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91" name="Line 487"/>
            <p:cNvSpPr>
              <a:spLocks noChangeShapeType="1"/>
            </p:cNvSpPr>
            <p:nvPr/>
          </p:nvSpPr>
          <p:spPr bwMode="auto">
            <a:xfrm>
              <a:off x="995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92" name="Line 488"/>
            <p:cNvSpPr>
              <a:spLocks noChangeShapeType="1"/>
            </p:cNvSpPr>
            <p:nvPr/>
          </p:nvSpPr>
          <p:spPr bwMode="auto">
            <a:xfrm>
              <a:off x="995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93" name="Line 489"/>
            <p:cNvSpPr>
              <a:spLocks noChangeShapeType="1"/>
            </p:cNvSpPr>
            <p:nvPr/>
          </p:nvSpPr>
          <p:spPr bwMode="auto">
            <a:xfrm>
              <a:off x="1001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94" name="Line 490"/>
            <p:cNvSpPr>
              <a:spLocks noChangeShapeType="1"/>
            </p:cNvSpPr>
            <p:nvPr/>
          </p:nvSpPr>
          <p:spPr bwMode="auto">
            <a:xfrm>
              <a:off x="1008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95" name="Line 491"/>
            <p:cNvSpPr>
              <a:spLocks noChangeShapeType="1"/>
            </p:cNvSpPr>
            <p:nvPr/>
          </p:nvSpPr>
          <p:spPr bwMode="auto">
            <a:xfrm>
              <a:off x="1008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96" name="Line 492"/>
            <p:cNvSpPr>
              <a:spLocks noChangeShapeType="1"/>
            </p:cNvSpPr>
            <p:nvPr/>
          </p:nvSpPr>
          <p:spPr bwMode="auto">
            <a:xfrm>
              <a:off x="1014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97" name="Line 493"/>
            <p:cNvSpPr>
              <a:spLocks noChangeShapeType="1"/>
            </p:cNvSpPr>
            <p:nvPr/>
          </p:nvSpPr>
          <p:spPr bwMode="auto">
            <a:xfrm>
              <a:off x="1021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98" name="Line 494"/>
            <p:cNvSpPr>
              <a:spLocks noChangeShapeType="1"/>
            </p:cNvSpPr>
            <p:nvPr/>
          </p:nvSpPr>
          <p:spPr bwMode="auto">
            <a:xfrm>
              <a:off x="1027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99" name="Line 495"/>
            <p:cNvSpPr>
              <a:spLocks noChangeShapeType="1"/>
            </p:cNvSpPr>
            <p:nvPr/>
          </p:nvSpPr>
          <p:spPr bwMode="auto">
            <a:xfrm>
              <a:off x="1034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00" name="Line 496"/>
            <p:cNvSpPr>
              <a:spLocks noChangeShapeType="1"/>
            </p:cNvSpPr>
            <p:nvPr/>
          </p:nvSpPr>
          <p:spPr bwMode="auto">
            <a:xfrm>
              <a:off x="1034" y="2069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01" name="Freeform 497"/>
            <p:cNvSpPr>
              <a:spLocks/>
            </p:cNvSpPr>
            <p:nvPr/>
          </p:nvSpPr>
          <p:spPr bwMode="auto">
            <a:xfrm>
              <a:off x="1047" y="2064"/>
              <a:ext cx="12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5"/>
                </a:cxn>
                <a:cxn ang="0">
                  <a:pos x="6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2" h="11">
                  <a:moveTo>
                    <a:pt x="0" y="0"/>
                  </a:moveTo>
                  <a:lnTo>
                    <a:pt x="12" y="0"/>
                  </a:lnTo>
                  <a:lnTo>
                    <a:pt x="12" y="5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02" name="Freeform 498"/>
            <p:cNvSpPr>
              <a:spLocks/>
            </p:cNvSpPr>
            <p:nvPr/>
          </p:nvSpPr>
          <p:spPr bwMode="auto">
            <a:xfrm>
              <a:off x="1053" y="2058"/>
              <a:ext cx="13" cy="1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1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1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03" name="Line 499"/>
            <p:cNvSpPr>
              <a:spLocks noChangeShapeType="1"/>
            </p:cNvSpPr>
            <p:nvPr/>
          </p:nvSpPr>
          <p:spPr bwMode="auto">
            <a:xfrm>
              <a:off x="1047" y="2064"/>
              <a:ext cx="12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04" name="Line 500"/>
            <p:cNvSpPr>
              <a:spLocks noChangeShapeType="1"/>
            </p:cNvSpPr>
            <p:nvPr/>
          </p:nvSpPr>
          <p:spPr bwMode="auto">
            <a:xfrm>
              <a:off x="1053" y="2058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05" name="Line 501"/>
            <p:cNvSpPr>
              <a:spLocks noChangeShapeType="1"/>
            </p:cNvSpPr>
            <p:nvPr/>
          </p:nvSpPr>
          <p:spPr bwMode="auto">
            <a:xfrm>
              <a:off x="1059" y="2058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06" name="Freeform 502"/>
            <p:cNvSpPr>
              <a:spLocks/>
            </p:cNvSpPr>
            <p:nvPr/>
          </p:nvSpPr>
          <p:spPr bwMode="auto">
            <a:xfrm>
              <a:off x="1066" y="2052"/>
              <a:ext cx="19" cy="1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0"/>
                </a:cxn>
                <a:cxn ang="0">
                  <a:pos x="19" y="12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13" y="0"/>
                </a:cxn>
              </a:cxnLst>
              <a:rect l="0" t="0" r="r" b="b"/>
              <a:pathLst>
                <a:path w="19" h="12">
                  <a:moveTo>
                    <a:pt x="13" y="0"/>
                  </a:moveTo>
                  <a:lnTo>
                    <a:pt x="19" y="0"/>
                  </a:lnTo>
                  <a:lnTo>
                    <a:pt x="19" y="12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07" name="Line 503"/>
            <p:cNvSpPr>
              <a:spLocks noChangeShapeType="1"/>
            </p:cNvSpPr>
            <p:nvPr/>
          </p:nvSpPr>
          <p:spPr bwMode="auto">
            <a:xfrm>
              <a:off x="1072" y="2052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08" name="Line 504"/>
            <p:cNvSpPr>
              <a:spLocks noChangeShapeType="1"/>
            </p:cNvSpPr>
            <p:nvPr/>
          </p:nvSpPr>
          <p:spPr bwMode="auto">
            <a:xfrm>
              <a:off x="1079" y="2052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09" name="Line 505"/>
            <p:cNvSpPr>
              <a:spLocks noChangeShapeType="1"/>
            </p:cNvSpPr>
            <p:nvPr/>
          </p:nvSpPr>
          <p:spPr bwMode="auto">
            <a:xfrm>
              <a:off x="1079" y="2052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0" name="Freeform 506"/>
            <p:cNvSpPr>
              <a:spLocks/>
            </p:cNvSpPr>
            <p:nvPr/>
          </p:nvSpPr>
          <p:spPr bwMode="auto">
            <a:xfrm>
              <a:off x="1092" y="2052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1" name="Freeform 507"/>
            <p:cNvSpPr>
              <a:spLocks/>
            </p:cNvSpPr>
            <p:nvPr/>
          </p:nvSpPr>
          <p:spPr bwMode="auto">
            <a:xfrm>
              <a:off x="1098" y="2046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2" name="Freeform 508"/>
            <p:cNvSpPr>
              <a:spLocks/>
            </p:cNvSpPr>
            <p:nvPr/>
          </p:nvSpPr>
          <p:spPr bwMode="auto">
            <a:xfrm>
              <a:off x="1105" y="2040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3" name="Freeform 509"/>
            <p:cNvSpPr>
              <a:spLocks/>
            </p:cNvSpPr>
            <p:nvPr/>
          </p:nvSpPr>
          <p:spPr bwMode="auto">
            <a:xfrm>
              <a:off x="1105" y="2034"/>
              <a:ext cx="19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13" y="0"/>
                </a:cxn>
              </a:cxnLst>
              <a:rect l="0" t="0" r="r" b="b"/>
              <a:pathLst>
                <a:path w="19" h="18">
                  <a:moveTo>
                    <a:pt x="13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4" name="Freeform 510"/>
            <p:cNvSpPr>
              <a:spLocks/>
            </p:cNvSpPr>
            <p:nvPr/>
          </p:nvSpPr>
          <p:spPr bwMode="auto">
            <a:xfrm>
              <a:off x="1118" y="2028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5" name="Freeform 511"/>
            <p:cNvSpPr>
              <a:spLocks/>
            </p:cNvSpPr>
            <p:nvPr/>
          </p:nvSpPr>
          <p:spPr bwMode="auto">
            <a:xfrm>
              <a:off x="1118" y="2023"/>
              <a:ext cx="19" cy="1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11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6" y="0"/>
                </a:cxn>
              </a:cxnLst>
              <a:rect l="0" t="0" r="r" b="b"/>
              <a:pathLst>
                <a:path w="19" h="11">
                  <a:moveTo>
                    <a:pt x="6" y="0"/>
                  </a:moveTo>
                  <a:lnTo>
                    <a:pt x="19" y="0"/>
                  </a:lnTo>
                  <a:lnTo>
                    <a:pt x="19" y="11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6" name="Freeform 512"/>
            <p:cNvSpPr>
              <a:spLocks/>
            </p:cNvSpPr>
            <p:nvPr/>
          </p:nvSpPr>
          <p:spPr bwMode="auto">
            <a:xfrm>
              <a:off x="1124" y="2017"/>
              <a:ext cx="13" cy="1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7"/>
                </a:cxn>
                <a:cxn ang="0">
                  <a:pos x="0" y="17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7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7"/>
                  </a:lnTo>
                  <a:lnTo>
                    <a:pt x="0" y="17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7" name="Freeform 513"/>
            <p:cNvSpPr>
              <a:spLocks/>
            </p:cNvSpPr>
            <p:nvPr/>
          </p:nvSpPr>
          <p:spPr bwMode="auto">
            <a:xfrm>
              <a:off x="1131" y="2011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8" name="Freeform 514"/>
            <p:cNvSpPr>
              <a:spLocks/>
            </p:cNvSpPr>
            <p:nvPr/>
          </p:nvSpPr>
          <p:spPr bwMode="auto">
            <a:xfrm>
              <a:off x="1137" y="2011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19" name="Freeform 515"/>
            <p:cNvSpPr>
              <a:spLocks/>
            </p:cNvSpPr>
            <p:nvPr/>
          </p:nvSpPr>
          <p:spPr bwMode="auto">
            <a:xfrm>
              <a:off x="1137" y="2005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20" name="Freeform 516"/>
            <p:cNvSpPr>
              <a:spLocks/>
            </p:cNvSpPr>
            <p:nvPr/>
          </p:nvSpPr>
          <p:spPr bwMode="auto">
            <a:xfrm>
              <a:off x="1144" y="1999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21" name="Freeform 517"/>
            <p:cNvSpPr>
              <a:spLocks/>
            </p:cNvSpPr>
            <p:nvPr/>
          </p:nvSpPr>
          <p:spPr bwMode="auto">
            <a:xfrm>
              <a:off x="1150" y="1999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22" name="Freeform 518"/>
            <p:cNvSpPr>
              <a:spLocks/>
            </p:cNvSpPr>
            <p:nvPr/>
          </p:nvSpPr>
          <p:spPr bwMode="auto">
            <a:xfrm>
              <a:off x="1157" y="1987"/>
              <a:ext cx="13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18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23" name="Freeform 519"/>
            <p:cNvSpPr>
              <a:spLocks/>
            </p:cNvSpPr>
            <p:nvPr/>
          </p:nvSpPr>
          <p:spPr bwMode="auto">
            <a:xfrm>
              <a:off x="1163" y="1981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24" name="Freeform 520"/>
            <p:cNvSpPr>
              <a:spLocks/>
            </p:cNvSpPr>
            <p:nvPr/>
          </p:nvSpPr>
          <p:spPr bwMode="auto">
            <a:xfrm>
              <a:off x="1163" y="1976"/>
              <a:ext cx="13" cy="1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5"/>
                </a:cxn>
                <a:cxn ang="0">
                  <a:pos x="13" y="17"/>
                </a:cxn>
                <a:cxn ang="0">
                  <a:pos x="0" y="17"/>
                </a:cxn>
                <a:cxn ang="0">
                  <a:pos x="0" y="5"/>
                </a:cxn>
                <a:cxn ang="0">
                  <a:pos x="7" y="0"/>
                </a:cxn>
              </a:cxnLst>
              <a:rect l="0" t="0" r="r" b="b"/>
              <a:pathLst>
                <a:path w="13" h="17">
                  <a:moveTo>
                    <a:pt x="7" y="0"/>
                  </a:moveTo>
                  <a:lnTo>
                    <a:pt x="13" y="0"/>
                  </a:lnTo>
                  <a:lnTo>
                    <a:pt x="13" y="5"/>
                  </a:lnTo>
                  <a:lnTo>
                    <a:pt x="13" y="17"/>
                  </a:lnTo>
                  <a:lnTo>
                    <a:pt x="0" y="17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25" name="Freeform 521"/>
            <p:cNvSpPr>
              <a:spLocks/>
            </p:cNvSpPr>
            <p:nvPr/>
          </p:nvSpPr>
          <p:spPr bwMode="auto">
            <a:xfrm>
              <a:off x="1170" y="1964"/>
              <a:ext cx="13" cy="1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7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17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26" name="Freeform 522"/>
            <p:cNvSpPr>
              <a:spLocks/>
            </p:cNvSpPr>
            <p:nvPr/>
          </p:nvSpPr>
          <p:spPr bwMode="auto">
            <a:xfrm>
              <a:off x="1176" y="1958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27" name="Freeform 523"/>
            <p:cNvSpPr>
              <a:spLocks/>
            </p:cNvSpPr>
            <p:nvPr/>
          </p:nvSpPr>
          <p:spPr bwMode="auto">
            <a:xfrm>
              <a:off x="1176" y="1952"/>
              <a:ext cx="20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20" h="12">
                  <a:moveTo>
                    <a:pt x="7" y="0"/>
                  </a:moveTo>
                  <a:lnTo>
                    <a:pt x="20" y="0"/>
                  </a:lnTo>
                  <a:lnTo>
                    <a:pt x="20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28" name="Freeform 524"/>
            <p:cNvSpPr>
              <a:spLocks/>
            </p:cNvSpPr>
            <p:nvPr/>
          </p:nvSpPr>
          <p:spPr bwMode="auto">
            <a:xfrm>
              <a:off x="1183" y="1940"/>
              <a:ext cx="13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18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29" name="Freeform 525"/>
            <p:cNvSpPr>
              <a:spLocks/>
            </p:cNvSpPr>
            <p:nvPr/>
          </p:nvSpPr>
          <p:spPr bwMode="auto">
            <a:xfrm>
              <a:off x="1189" y="1940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30" name="Line 526"/>
            <p:cNvSpPr>
              <a:spLocks noChangeShapeType="1"/>
            </p:cNvSpPr>
            <p:nvPr/>
          </p:nvSpPr>
          <p:spPr bwMode="auto">
            <a:xfrm>
              <a:off x="1092" y="2052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31" name="Line 527"/>
            <p:cNvSpPr>
              <a:spLocks noChangeShapeType="1"/>
            </p:cNvSpPr>
            <p:nvPr/>
          </p:nvSpPr>
          <p:spPr bwMode="auto">
            <a:xfrm>
              <a:off x="1189" y="1940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32" name="Freeform 528"/>
            <p:cNvSpPr>
              <a:spLocks/>
            </p:cNvSpPr>
            <p:nvPr/>
          </p:nvSpPr>
          <p:spPr bwMode="auto">
            <a:xfrm>
              <a:off x="1202" y="1935"/>
              <a:ext cx="13" cy="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5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7" y="0"/>
                </a:cxn>
              </a:cxnLst>
              <a:rect l="0" t="0" r="r" b="b"/>
              <a:pathLst>
                <a:path w="13" h="11">
                  <a:moveTo>
                    <a:pt x="7" y="0"/>
                  </a:moveTo>
                  <a:lnTo>
                    <a:pt x="13" y="0"/>
                  </a:lnTo>
                  <a:lnTo>
                    <a:pt x="13" y="5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33" name="Freeform 529"/>
            <p:cNvSpPr>
              <a:spLocks/>
            </p:cNvSpPr>
            <p:nvPr/>
          </p:nvSpPr>
          <p:spPr bwMode="auto">
            <a:xfrm>
              <a:off x="1209" y="1929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1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34" name="Freeform 530"/>
            <p:cNvSpPr>
              <a:spLocks/>
            </p:cNvSpPr>
            <p:nvPr/>
          </p:nvSpPr>
          <p:spPr bwMode="auto">
            <a:xfrm>
              <a:off x="1209" y="1917"/>
              <a:ext cx="13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18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35" name="Freeform 531"/>
            <p:cNvSpPr>
              <a:spLocks/>
            </p:cNvSpPr>
            <p:nvPr/>
          </p:nvSpPr>
          <p:spPr bwMode="auto">
            <a:xfrm>
              <a:off x="1215" y="1911"/>
              <a:ext cx="13" cy="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8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36" name="Freeform 532"/>
            <p:cNvSpPr>
              <a:spLocks/>
            </p:cNvSpPr>
            <p:nvPr/>
          </p:nvSpPr>
          <p:spPr bwMode="auto">
            <a:xfrm>
              <a:off x="1222" y="1905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37" name="Freeform 533"/>
            <p:cNvSpPr>
              <a:spLocks/>
            </p:cNvSpPr>
            <p:nvPr/>
          </p:nvSpPr>
          <p:spPr bwMode="auto">
            <a:xfrm>
              <a:off x="1222" y="1899"/>
              <a:ext cx="19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9" h="18">
                  <a:moveTo>
                    <a:pt x="6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38" name="Freeform 534"/>
            <p:cNvSpPr>
              <a:spLocks/>
            </p:cNvSpPr>
            <p:nvPr/>
          </p:nvSpPr>
          <p:spPr bwMode="auto">
            <a:xfrm>
              <a:off x="1228" y="1894"/>
              <a:ext cx="13" cy="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7" y="0"/>
                </a:cxn>
              </a:cxnLst>
              <a:rect l="0" t="0" r="r" b="b"/>
              <a:pathLst>
                <a:path w="13" h="11">
                  <a:moveTo>
                    <a:pt x="7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39" name="Freeform 535"/>
            <p:cNvSpPr>
              <a:spLocks/>
            </p:cNvSpPr>
            <p:nvPr/>
          </p:nvSpPr>
          <p:spPr bwMode="auto">
            <a:xfrm>
              <a:off x="1235" y="1888"/>
              <a:ext cx="19" cy="1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11"/>
                </a:cxn>
                <a:cxn ang="0">
                  <a:pos x="6" y="17"/>
                </a:cxn>
                <a:cxn ang="0">
                  <a:pos x="0" y="17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9" h="17">
                  <a:moveTo>
                    <a:pt x="6" y="0"/>
                  </a:moveTo>
                  <a:lnTo>
                    <a:pt x="19" y="0"/>
                  </a:lnTo>
                  <a:lnTo>
                    <a:pt x="19" y="11"/>
                  </a:lnTo>
                  <a:lnTo>
                    <a:pt x="6" y="17"/>
                  </a:lnTo>
                  <a:lnTo>
                    <a:pt x="0" y="17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40" name="Freeform 536"/>
            <p:cNvSpPr>
              <a:spLocks/>
            </p:cNvSpPr>
            <p:nvPr/>
          </p:nvSpPr>
          <p:spPr bwMode="auto">
            <a:xfrm>
              <a:off x="1241" y="1888"/>
              <a:ext cx="13" cy="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13" h="11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41" name="Freeform 537"/>
            <p:cNvSpPr>
              <a:spLocks/>
            </p:cNvSpPr>
            <p:nvPr/>
          </p:nvSpPr>
          <p:spPr bwMode="auto">
            <a:xfrm>
              <a:off x="1248" y="1876"/>
              <a:ext cx="12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0"/>
                </a:cxn>
                <a:cxn ang="0">
                  <a:pos x="12" y="12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2" h="18">
                  <a:moveTo>
                    <a:pt x="6" y="0"/>
                  </a:moveTo>
                  <a:lnTo>
                    <a:pt x="12" y="0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42" name="Freeform 538"/>
            <p:cNvSpPr>
              <a:spLocks/>
            </p:cNvSpPr>
            <p:nvPr/>
          </p:nvSpPr>
          <p:spPr bwMode="auto">
            <a:xfrm>
              <a:off x="1254" y="1876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43" name="Freeform 539"/>
            <p:cNvSpPr>
              <a:spLocks/>
            </p:cNvSpPr>
            <p:nvPr/>
          </p:nvSpPr>
          <p:spPr bwMode="auto">
            <a:xfrm>
              <a:off x="1254" y="1870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44" name="Line 540"/>
            <p:cNvSpPr>
              <a:spLocks noChangeShapeType="1"/>
            </p:cNvSpPr>
            <p:nvPr/>
          </p:nvSpPr>
          <p:spPr bwMode="auto">
            <a:xfrm>
              <a:off x="1254" y="1870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45" name="Line 541"/>
            <p:cNvSpPr>
              <a:spLocks noChangeShapeType="1"/>
            </p:cNvSpPr>
            <p:nvPr/>
          </p:nvSpPr>
          <p:spPr bwMode="auto">
            <a:xfrm>
              <a:off x="1260" y="1870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46" name="Freeform 542"/>
            <p:cNvSpPr>
              <a:spLocks/>
            </p:cNvSpPr>
            <p:nvPr/>
          </p:nvSpPr>
          <p:spPr bwMode="auto">
            <a:xfrm>
              <a:off x="1267" y="1864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47" name="Freeform 543"/>
            <p:cNvSpPr>
              <a:spLocks/>
            </p:cNvSpPr>
            <p:nvPr/>
          </p:nvSpPr>
          <p:spPr bwMode="auto">
            <a:xfrm>
              <a:off x="1280" y="1864"/>
              <a:ext cx="1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9" y="6"/>
                </a:cxn>
                <a:cxn ang="0">
                  <a:pos x="19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6" y="0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48" name="Line 544"/>
            <p:cNvSpPr>
              <a:spLocks noChangeShapeType="1"/>
            </p:cNvSpPr>
            <p:nvPr/>
          </p:nvSpPr>
          <p:spPr bwMode="auto">
            <a:xfrm>
              <a:off x="1273" y="186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49" name="Line 545"/>
            <p:cNvSpPr>
              <a:spLocks noChangeShapeType="1"/>
            </p:cNvSpPr>
            <p:nvPr/>
          </p:nvSpPr>
          <p:spPr bwMode="auto">
            <a:xfrm>
              <a:off x="1286" y="1870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50" name="Freeform 546"/>
            <p:cNvSpPr>
              <a:spLocks/>
            </p:cNvSpPr>
            <p:nvPr/>
          </p:nvSpPr>
          <p:spPr bwMode="auto">
            <a:xfrm>
              <a:off x="1293" y="1870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51" name="Freeform 547"/>
            <p:cNvSpPr>
              <a:spLocks/>
            </p:cNvSpPr>
            <p:nvPr/>
          </p:nvSpPr>
          <p:spPr bwMode="auto">
            <a:xfrm>
              <a:off x="1299" y="1876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52" name="Freeform 548"/>
            <p:cNvSpPr>
              <a:spLocks/>
            </p:cNvSpPr>
            <p:nvPr/>
          </p:nvSpPr>
          <p:spPr bwMode="auto">
            <a:xfrm>
              <a:off x="1306" y="1876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53" name="Line 549"/>
            <p:cNvSpPr>
              <a:spLocks noChangeShapeType="1"/>
            </p:cNvSpPr>
            <p:nvPr/>
          </p:nvSpPr>
          <p:spPr bwMode="auto">
            <a:xfrm>
              <a:off x="1299" y="1882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54" name="Line 550"/>
            <p:cNvSpPr>
              <a:spLocks noChangeShapeType="1"/>
            </p:cNvSpPr>
            <p:nvPr/>
          </p:nvSpPr>
          <p:spPr bwMode="auto">
            <a:xfrm>
              <a:off x="1306" y="1882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55" name="Freeform 551"/>
            <p:cNvSpPr>
              <a:spLocks/>
            </p:cNvSpPr>
            <p:nvPr/>
          </p:nvSpPr>
          <p:spPr bwMode="auto">
            <a:xfrm>
              <a:off x="1312" y="1882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56" name="Freeform 552"/>
            <p:cNvSpPr>
              <a:spLocks/>
            </p:cNvSpPr>
            <p:nvPr/>
          </p:nvSpPr>
          <p:spPr bwMode="auto">
            <a:xfrm>
              <a:off x="1319" y="1888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6" y="1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57" name="Freeform 553"/>
            <p:cNvSpPr>
              <a:spLocks/>
            </p:cNvSpPr>
            <p:nvPr/>
          </p:nvSpPr>
          <p:spPr bwMode="auto">
            <a:xfrm>
              <a:off x="1325" y="1888"/>
              <a:ext cx="13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7"/>
                </a:cxn>
                <a:cxn ang="0">
                  <a:pos x="7" y="17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7"/>
                  </a:lnTo>
                  <a:lnTo>
                    <a:pt x="7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58" name="Freeform 554"/>
            <p:cNvSpPr>
              <a:spLocks/>
            </p:cNvSpPr>
            <p:nvPr/>
          </p:nvSpPr>
          <p:spPr bwMode="auto">
            <a:xfrm>
              <a:off x="1332" y="1894"/>
              <a:ext cx="13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1"/>
                </a:cxn>
                <a:cxn ang="0">
                  <a:pos x="13" y="17"/>
                </a:cxn>
                <a:cxn ang="0">
                  <a:pos x="6" y="17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lnTo>
                    <a:pt x="6" y="0"/>
                  </a:lnTo>
                  <a:lnTo>
                    <a:pt x="13" y="11"/>
                  </a:lnTo>
                  <a:lnTo>
                    <a:pt x="13" y="17"/>
                  </a:lnTo>
                  <a:lnTo>
                    <a:pt x="6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59" name="Freeform 555"/>
            <p:cNvSpPr>
              <a:spLocks/>
            </p:cNvSpPr>
            <p:nvPr/>
          </p:nvSpPr>
          <p:spPr bwMode="auto">
            <a:xfrm>
              <a:off x="1338" y="1905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60" name="Freeform 556"/>
            <p:cNvSpPr>
              <a:spLocks/>
            </p:cNvSpPr>
            <p:nvPr/>
          </p:nvSpPr>
          <p:spPr bwMode="auto">
            <a:xfrm>
              <a:off x="1338" y="1911"/>
              <a:ext cx="20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6"/>
                </a:cxn>
                <a:cxn ang="0">
                  <a:pos x="20" y="18"/>
                </a:cxn>
                <a:cxn ang="0">
                  <a:pos x="7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13" y="0"/>
                  </a:lnTo>
                  <a:lnTo>
                    <a:pt x="20" y="6"/>
                  </a:lnTo>
                  <a:lnTo>
                    <a:pt x="20" y="18"/>
                  </a:lnTo>
                  <a:lnTo>
                    <a:pt x="7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61" name="Freeform 557"/>
            <p:cNvSpPr>
              <a:spLocks/>
            </p:cNvSpPr>
            <p:nvPr/>
          </p:nvSpPr>
          <p:spPr bwMode="auto">
            <a:xfrm>
              <a:off x="1345" y="1917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62" name="Freeform 558"/>
            <p:cNvSpPr>
              <a:spLocks/>
            </p:cNvSpPr>
            <p:nvPr/>
          </p:nvSpPr>
          <p:spPr bwMode="auto">
            <a:xfrm>
              <a:off x="1351" y="192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63" name="Freeform 559"/>
            <p:cNvSpPr>
              <a:spLocks/>
            </p:cNvSpPr>
            <p:nvPr/>
          </p:nvSpPr>
          <p:spPr bwMode="auto">
            <a:xfrm>
              <a:off x="1358" y="1929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6" y="1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64" name="Freeform 560"/>
            <p:cNvSpPr>
              <a:spLocks/>
            </p:cNvSpPr>
            <p:nvPr/>
          </p:nvSpPr>
          <p:spPr bwMode="auto">
            <a:xfrm>
              <a:off x="1364" y="1929"/>
              <a:ext cx="20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20" y="6"/>
                </a:cxn>
                <a:cxn ang="0">
                  <a:pos x="2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20" h="11">
                  <a:moveTo>
                    <a:pt x="0" y="0"/>
                  </a:moveTo>
                  <a:lnTo>
                    <a:pt x="7" y="0"/>
                  </a:lnTo>
                  <a:lnTo>
                    <a:pt x="20" y="6"/>
                  </a:lnTo>
                  <a:lnTo>
                    <a:pt x="20" y="11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65" name="Freeform 561"/>
            <p:cNvSpPr>
              <a:spLocks/>
            </p:cNvSpPr>
            <p:nvPr/>
          </p:nvSpPr>
          <p:spPr bwMode="auto">
            <a:xfrm>
              <a:off x="1371" y="1935"/>
              <a:ext cx="13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5"/>
                </a:cxn>
                <a:cxn ang="0">
                  <a:pos x="13" y="17"/>
                </a:cxn>
                <a:cxn ang="0">
                  <a:pos x="6" y="17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lnTo>
                    <a:pt x="13" y="0"/>
                  </a:lnTo>
                  <a:lnTo>
                    <a:pt x="13" y="5"/>
                  </a:lnTo>
                  <a:lnTo>
                    <a:pt x="13" y="17"/>
                  </a:lnTo>
                  <a:lnTo>
                    <a:pt x="6" y="17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66" name="Freeform 562"/>
            <p:cNvSpPr>
              <a:spLocks/>
            </p:cNvSpPr>
            <p:nvPr/>
          </p:nvSpPr>
          <p:spPr bwMode="auto">
            <a:xfrm>
              <a:off x="1377" y="1940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2"/>
                </a:cxn>
                <a:cxn ang="0">
                  <a:pos x="13" y="18"/>
                </a:cxn>
                <a:cxn ang="0">
                  <a:pos x="7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7" y="0"/>
                  </a:lnTo>
                  <a:lnTo>
                    <a:pt x="13" y="12"/>
                  </a:lnTo>
                  <a:lnTo>
                    <a:pt x="13" y="18"/>
                  </a:lnTo>
                  <a:lnTo>
                    <a:pt x="7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67" name="Freeform 563"/>
            <p:cNvSpPr>
              <a:spLocks/>
            </p:cNvSpPr>
            <p:nvPr/>
          </p:nvSpPr>
          <p:spPr bwMode="auto">
            <a:xfrm>
              <a:off x="1384" y="1952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2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6" y="0"/>
                  </a:lnTo>
                  <a:lnTo>
                    <a:pt x="13" y="12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68" name="Freeform 564"/>
            <p:cNvSpPr>
              <a:spLocks/>
            </p:cNvSpPr>
            <p:nvPr/>
          </p:nvSpPr>
          <p:spPr bwMode="auto">
            <a:xfrm>
              <a:off x="1384" y="1964"/>
              <a:ext cx="1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6"/>
                </a:cxn>
                <a:cxn ang="0">
                  <a:pos x="19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13" y="0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69" name="Freeform 565"/>
            <p:cNvSpPr>
              <a:spLocks/>
            </p:cNvSpPr>
            <p:nvPr/>
          </p:nvSpPr>
          <p:spPr bwMode="auto">
            <a:xfrm>
              <a:off x="1390" y="1970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7" y="1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7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70" name="Line 566"/>
            <p:cNvSpPr>
              <a:spLocks noChangeShapeType="1"/>
            </p:cNvSpPr>
            <p:nvPr/>
          </p:nvSpPr>
          <p:spPr bwMode="auto">
            <a:xfrm>
              <a:off x="1351" y="192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71" name="Line 567"/>
            <p:cNvSpPr>
              <a:spLocks noChangeShapeType="1"/>
            </p:cNvSpPr>
            <p:nvPr/>
          </p:nvSpPr>
          <p:spPr bwMode="auto">
            <a:xfrm>
              <a:off x="1390" y="1976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72" name="Freeform 568"/>
            <p:cNvSpPr>
              <a:spLocks/>
            </p:cNvSpPr>
            <p:nvPr/>
          </p:nvSpPr>
          <p:spPr bwMode="auto">
            <a:xfrm>
              <a:off x="1403" y="1970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73" name="Freeform 569"/>
            <p:cNvSpPr>
              <a:spLocks/>
            </p:cNvSpPr>
            <p:nvPr/>
          </p:nvSpPr>
          <p:spPr bwMode="auto">
            <a:xfrm>
              <a:off x="1410" y="1964"/>
              <a:ext cx="19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9" h="12">
                  <a:moveTo>
                    <a:pt x="6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74" name="Line 570"/>
            <p:cNvSpPr>
              <a:spLocks noChangeShapeType="1"/>
            </p:cNvSpPr>
            <p:nvPr/>
          </p:nvSpPr>
          <p:spPr bwMode="auto">
            <a:xfrm>
              <a:off x="1403" y="1970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75" name="Line 571"/>
            <p:cNvSpPr>
              <a:spLocks noChangeShapeType="1"/>
            </p:cNvSpPr>
            <p:nvPr/>
          </p:nvSpPr>
          <p:spPr bwMode="auto">
            <a:xfrm>
              <a:off x="1416" y="196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76" name="Line 572"/>
            <p:cNvSpPr>
              <a:spLocks noChangeShapeType="1"/>
            </p:cNvSpPr>
            <p:nvPr/>
          </p:nvSpPr>
          <p:spPr bwMode="auto">
            <a:xfrm>
              <a:off x="1416" y="1964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77" name="Line 573"/>
            <p:cNvSpPr>
              <a:spLocks noChangeShapeType="1"/>
            </p:cNvSpPr>
            <p:nvPr/>
          </p:nvSpPr>
          <p:spPr bwMode="auto">
            <a:xfrm>
              <a:off x="1423" y="196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78" name="Freeform 574"/>
            <p:cNvSpPr>
              <a:spLocks/>
            </p:cNvSpPr>
            <p:nvPr/>
          </p:nvSpPr>
          <p:spPr bwMode="auto">
            <a:xfrm>
              <a:off x="1429" y="196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79" name="Line 575"/>
            <p:cNvSpPr>
              <a:spLocks noChangeShapeType="1"/>
            </p:cNvSpPr>
            <p:nvPr/>
          </p:nvSpPr>
          <p:spPr bwMode="auto">
            <a:xfrm>
              <a:off x="1436" y="1970"/>
              <a:ext cx="12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80" name="Line 576"/>
            <p:cNvSpPr>
              <a:spLocks noChangeShapeType="1"/>
            </p:cNvSpPr>
            <p:nvPr/>
          </p:nvSpPr>
          <p:spPr bwMode="auto">
            <a:xfrm>
              <a:off x="1436" y="1970"/>
              <a:ext cx="12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81" name="Line 577"/>
            <p:cNvSpPr>
              <a:spLocks noChangeShapeType="1"/>
            </p:cNvSpPr>
            <p:nvPr/>
          </p:nvSpPr>
          <p:spPr bwMode="auto">
            <a:xfrm>
              <a:off x="1442" y="1970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82" name="Freeform 578"/>
            <p:cNvSpPr>
              <a:spLocks/>
            </p:cNvSpPr>
            <p:nvPr/>
          </p:nvSpPr>
          <p:spPr bwMode="auto">
            <a:xfrm>
              <a:off x="1448" y="1964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83" name="Freeform 579"/>
            <p:cNvSpPr>
              <a:spLocks/>
            </p:cNvSpPr>
            <p:nvPr/>
          </p:nvSpPr>
          <p:spPr bwMode="auto">
            <a:xfrm>
              <a:off x="1455" y="1958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84" name="Freeform 580"/>
            <p:cNvSpPr>
              <a:spLocks/>
            </p:cNvSpPr>
            <p:nvPr/>
          </p:nvSpPr>
          <p:spPr bwMode="auto">
            <a:xfrm>
              <a:off x="1461" y="1958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85" name="Freeform 581"/>
            <p:cNvSpPr>
              <a:spLocks/>
            </p:cNvSpPr>
            <p:nvPr/>
          </p:nvSpPr>
          <p:spPr bwMode="auto">
            <a:xfrm>
              <a:off x="1468" y="1952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86" name="Freeform 582"/>
            <p:cNvSpPr>
              <a:spLocks/>
            </p:cNvSpPr>
            <p:nvPr/>
          </p:nvSpPr>
          <p:spPr bwMode="auto">
            <a:xfrm>
              <a:off x="1474" y="1946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87" name="Line 583"/>
            <p:cNvSpPr>
              <a:spLocks noChangeShapeType="1"/>
            </p:cNvSpPr>
            <p:nvPr/>
          </p:nvSpPr>
          <p:spPr bwMode="auto">
            <a:xfrm>
              <a:off x="1468" y="1952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88" name="Line 584"/>
            <p:cNvSpPr>
              <a:spLocks noChangeShapeType="1"/>
            </p:cNvSpPr>
            <p:nvPr/>
          </p:nvSpPr>
          <p:spPr bwMode="auto">
            <a:xfrm>
              <a:off x="1481" y="1946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89" name="Line 585"/>
            <p:cNvSpPr>
              <a:spLocks noChangeShapeType="1"/>
            </p:cNvSpPr>
            <p:nvPr/>
          </p:nvSpPr>
          <p:spPr bwMode="auto">
            <a:xfrm>
              <a:off x="1481" y="1946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90" name="Line 586"/>
            <p:cNvSpPr>
              <a:spLocks noChangeShapeType="1"/>
            </p:cNvSpPr>
            <p:nvPr/>
          </p:nvSpPr>
          <p:spPr bwMode="auto">
            <a:xfrm>
              <a:off x="1487" y="1946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91" name="Freeform 587"/>
            <p:cNvSpPr>
              <a:spLocks/>
            </p:cNvSpPr>
            <p:nvPr/>
          </p:nvSpPr>
          <p:spPr bwMode="auto">
            <a:xfrm>
              <a:off x="1494" y="1940"/>
              <a:ext cx="13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8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92" name="Line 588"/>
            <p:cNvSpPr>
              <a:spLocks noChangeShapeType="1"/>
            </p:cNvSpPr>
            <p:nvPr/>
          </p:nvSpPr>
          <p:spPr bwMode="auto">
            <a:xfrm>
              <a:off x="1494" y="1946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93" name="Line 589"/>
            <p:cNvSpPr>
              <a:spLocks noChangeShapeType="1"/>
            </p:cNvSpPr>
            <p:nvPr/>
          </p:nvSpPr>
          <p:spPr bwMode="auto">
            <a:xfrm>
              <a:off x="1500" y="1946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94" name="Freeform 590"/>
            <p:cNvSpPr>
              <a:spLocks/>
            </p:cNvSpPr>
            <p:nvPr/>
          </p:nvSpPr>
          <p:spPr bwMode="auto">
            <a:xfrm>
              <a:off x="1507" y="1940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95" name="Line 591"/>
            <p:cNvSpPr>
              <a:spLocks noChangeShapeType="1"/>
            </p:cNvSpPr>
            <p:nvPr/>
          </p:nvSpPr>
          <p:spPr bwMode="auto">
            <a:xfrm>
              <a:off x="1507" y="1940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96" name="Line 592"/>
            <p:cNvSpPr>
              <a:spLocks noChangeShapeType="1"/>
            </p:cNvSpPr>
            <p:nvPr/>
          </p:nvSpPr>
          <p:spPr bwMode="auto">
            <a:xfrm>
              <a:off x="1520" y="1940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97" name="Line 593"/>
            <p:cNvSpPr>
              <a:spLocks noChangeShapeType="1"/>
            </p:cNvSpPr>
            <p:nvPr/>
          </p:nvSpPr>
          <p:spPr bwMode="auto">
            <a:xfrm>
              <a:off x="1520" y="1940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98" name="Line 594"/>
            <p:cNvSpPr>
              <a:spLocks noChangeShapeType="1"/>
            </p:cNvSpPr>
            <p:nvPr/>
          </p:nvSpPr>
          <p:spPr bwMode="auto">
            <a:xfrm>
              <a:off x="1526" y="1940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99" name="Line 595"/>
            <p:cNvSpPr>
              <a:spLocks noChangeShapeType="1"/>
            </p:cNvSpPr>
            <p:nvPr/>
          </p:nvSpPr>
          <p:spPr bwMode="auto">
            <a:xfrm>
              <a:off x="1533" y="1940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00" name="Line 596"/>
            <p:cNvSpPr>
              <a:spLocks noChangeShapeType="1"/>
            </p:cNvSpPr>
            <p:nvPr/>
          </p:nvSpPr>
          <p:spPr bwMode="auto">
            <a:xfrm>
              <a:off x="1539" y="1940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01" name="Line 597"/>
            <p:cNvSpPr>
              <a:spLocks noChangeShapeType="1"/>
            </p:cNvSpPr>
            <p:nvPr/>
          </p:nvSpPr>
          <p:spPr bwMode="auto">
            <a:xfrm>
              <a:off x="1539" y="1940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02" name="Line 598"/>
            <p:cNvSpPr>
              <a:spLocks noChangeShapeType="1"/>
            </p:cNvSpPr>
            <p:nvPr/>
          </p:nvSpPr>
          <p:spPr bwMode="auto">
            <a:xfrm>
              <a:off x="1546" y="1940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03" name="Line 599"/>
            <p:cNvSpPr>
              <a:spLocks noChangeShapeType="1"/>
            </p:cNvSpPr>
            <p:nvPr/>
          </p:nvSpPr>
          <p:spPr bwMode="auto">
            <a:xfrm>
              <a:off x="1552" y="1940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04" name="Freeform 600"/>
            <p:cNvSpPr>
              <a:spLocks/>
            </p:cNvSpPr>
            <p:nvPr/>
          </p:nvSpPr>
          <p:spPr bwMode="auto">
            <a:xfrm>
              <a:off x="1559" y="1940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05" name="Line 601"/>
            <p:cNvSpPr>
              <a:spLocks noChangeShapeType="1"/>
            </p:cNvSpPr>
            <p:nvPr/>
          </p:nvSpPr>
          <p:spPr bwMode="auto">
            <a:xfrm>
              <a:off x="1559" y="1946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06" name="Line 602"/>
            <p:cNvSpPr>
              <a:spLocks noChangeShapeType="1"/>
            </p:cNvSpPr>
            <p:nvPr/>
          </p:nvSpPr>
          <p:spPr bwMode="auto">
            <a:xfrm>
              <a:off x="1565" y="1946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07" name="Freeform 603"/>
            <p:cNvSpPr>
              <a:spLocks/>
            </p:cNvSpPr>
            <p:nvPr/>
          </p:nvSpPr>
          <p:spPr bwMode="auto">
            <a:xfrm>
              <a:off x="1578" y="1940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08" name="Line 604"/>
            <p:cNvSpPr>
              <a:spLocks noChangeShapeType="1"/>
            </p:cNvSpPr>
            <p:nvPr/>
          </p:nvSpPr>
          <p:spPr bwMode="auto">
            <a:xfrm>
              <a:off x="1578" y="1946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09" name="Line 605"/>
            <p:cNvSpPr>
              <a:spLocks noChangeShapeType="1"/>
            </p:cNvSpPr>
            <p:nvPr/>
          </p:nvSpPr>
          <p:spPr bwMode="auto">
            <a:xfrm>
              <a:off x="1578" y="1946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10" name="Line 606"/>
            <p:cNvSpPr>
              <a:spLocks noChangeShapeType="1"/>
            </p:cNvSpPr>
            <p:nvPr/>
          </p:nvSpPr>
          <p:spPr bwMode="auto">
            <a:xfrm>
              <a:off x="1585" y="1946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11" name="Freeform 607"/>
            <p:cNvSpPr>
              <a:spLocks/>
            </p:cNvSpPr>
            <p:nvPr/>
          </p:nvSpPr>
          <p:spPr bwMode="auto">
            <a:xfrm>
              <a:off x="1591" y="1946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12" name="Line 608"/>
            <p:cNvSpPr>
              <a:spLocks noChangeShapeType="1"/>
            </p:cNvSpPr>
            <p:nvPr/>
          </p:nvSpPr>
          <p:spPr bwMode="auto">
            <a:xfrm>
              <a:off x="1598" y="1952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13" name="Line 609"/>
            <p:cNvSpPr>
              <a:spLocks noChangeShapeType="1"/>
            </p:cNvSpPr>
            <p:nvPr/>
          </p:nvSpPr>
          <p:spPr bwMode="auto">
            <a:xfrm>
              <a:off x="1598" y="1952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14" name="Freeform 610"/>
            <p:cNvSpPr>
              <a:spLocks/>
            </p:cNvSpPr>
            <p:nvPr/>
          </p:nvSpPr>
          <p:spPr bwMode="auto">
            <a:xfrm>
              <a:off x="1604" y="1952"/>
              <a:ext cx="20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20" h="12">
                  <a:moveTo>
                    <a:pt x="0" y="0"/>
                  </a:moveTo>
                  <a:lnTo>
                    <a:pt x="13" y="0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316" name="Group 812"/>
          <p:cNvGrpSpPr>
            <a:grpSpLocks/>
          </p:cNvGrpSpPr>
          <p:nvPr/>
        </p:nvGrpSpPr>
        <p:grpSpPr bwMode="auto">
          <a:xfrm>
            <a:off x="1046163" y="4365625"/>
            <a:ext cx="2968625" cy="188913"/>
            <a:chOff x="606" y="1958"/>
            <a:chExt cx="2035" cy="129"/>
          </a:xfrm>
        </p:grpSpPr>
        <p:sp>
          <p:nvSpPr>
            <p:cNvPr id="22116" name="Freeform 612"/>
            <p:cNvSpPr>
              <a:spLocks/>
            </p:cNvSpPr>
            <p:nvPr/>
          </p:nvSpPr>
          <p:spPr bwMode="auto">
            <a:xfrm>
              <a:off x="1617" y="1958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17" name="Line 613"/>
            <p:cNvSpPr>
              <a:spLocks noChangeShapeType="1"/>
            </p:cNvSpPr>
            <p:nvPr/>
          </p:nvSpPr>
          <p:spPr bwMode="auto">
            <a:xfrm>
              <a:off x="1611" y="1958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18" name="Line 614"/>
            <p:cNvSpPr>
              <a:spLocks noChangeShapeType="1"/>
            </p:cNvSpPr>
            <p:nvPr/>
          </p:nvSpPr>
          <p:spPr bwMode="auto">
            <a:xfrm>
              <a:off x="1617" y="1958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19" name="Freeform 615"/>
            <p:cNvSpPr>
              <a:spLocks/>
            </p:cNvSpPr>
            <p:nvPr/>
          </p:nvSpPr>
          <p:spPr bwMode="auto">
            <a:xfrm>
              <a:off x="1624" y="1958"/>
              <a:ext cx="1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9" y="6"/>
                </a:cxn>
                <a:cxn ang="0">
                  <a:pos x="19" y="12"/>
                </a:cxn>
                <a:cxn ang="0">
                  <a:pos x="12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12" y="0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12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20" name="Line 616"/>
            <p:cNvSpPr>
              <a:spLocks noChangeShapeType="1"/>
            </p:cNvSpPr>
            <p:nvPr/>
          </p:nvSpPr>
          <p:spPr bwMode="auto">
            <a:xfrm>
              <a:off x="1630" y="196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21" name="Line 617"/>
            <p:cNvSpPr>
              <a:spLocks noChangeShapeType="1"/>
            </p:cNvSpPr>
            <p:nvPr/>
          </p:nvSpPr>
          <p:spPr bwMode="auto">
            <a:xfrm>
              <a:off x="1636" y="196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22" name="Freeform 618"/>
            <p:cNvSpPr>
              <a:spLocks/>
            </p:cNvSpPr>
            <p:nvPr/>
          </p:nvSpPr>
          <p:spPr bwMode="auto">
            <a:xfrm>
              <a:off x="1643" y="196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23" name="Freeform 619"/>
            <p:cNvSpPr>
              <a:spLocks/>
            </p:cNvSpPr>
            <p:nvPr/>
          </p:nvSpPr>
          <p:spPr bwMode="auto">
            <a:xfrm>
              <a:off x="1649" y="1970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7" y="1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7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24" name="Line 620"/>
            <p:cNvSpPr>
              <a:spLocks noChangeShapeType="1"/>
            </p:cNvSpPr>
            <p:nvPr/>
          </p:nvSpPr>
          <p:spPr bwMode="auto">
            <a:xfrm>
              <a:off x="1643" y="1970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25" name="Line 621"/>
            <p:cNvSpPr>
              <a:spLocks noChangeShapeType="1"/>
            </p:cNvSpPr>
            <p:nvPr/>
          </p:nvSpPr>
          <p:spPr bwMode="auto">
            <a:xfrm>
              <a:off x="1656" y="1976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26" name="Line 622"/>
            <p:cNvSpPr>
              <a:spLocks noChangeShapeType="1"/>
            </p:cNvSpPr>
            <p:nvPr/>
          </p:nvSpPr>
          <p:spPr bwMode="auto">
            <a:xfrm>
              <a:off x="1656" y="1976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27" name="Freeform 623"/>
            <p:cNvSpPr>
              <a:spLocks/>
            </p:cNvSpPr>
            <p:nvPr/>
          </p:nvSpPr>
          <p:spPr bwMode="auto">
            <a:xfrm>
              <a:off x="1662" y="1970"/>
              <a:ext cx="20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6"/>
                </a:cxn>
                <a:cxn ang="0">
                  <a:pos x="2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20" h="11">
                  <a:moveTo>
                    <a:pt x="0" y="0"/>
                  </a:moveTo>
                  <a:lnTo>
                    <a:pt x="13" y="0"/>
                  </a:lnTo>
                  <a:lnTo>
                    <a:pt x="20" y="6"/>
                  </a:lnTo>
                  <a:lnTo>
                    <a:pt x="20" y="11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28" name="Line 624"/>
            <p:cNvSpPr>
              <a:spLocks noChangeShapeType="1"/>
            </p:cNvSpPr>
            <p:nvPr/>
          </p:nvSpPr>
          <p:spPr bwMode="auto">
            <a:xfrm>
              <a:off x="1669" y="1976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29" name="Line 625"/>
            <p:cNvSpPr>
              <a:spLocks noChangeShapeType="1"/>
            </p:cNvSpPr>
            <p:nvPr/>
          </p:nvSpPr>
          <p:spPr bwMode="auto">
            <a:xfrm>
              <a:off x="1669" y="1976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30" name="Freeform 626"/>
            <p:cNvSpPr>
              <a:spLocks/>
            </p:cNvSpPr>
            <p:nvPr/>
          </p:nvSpPr>
          <p:spPr bwMode="auto">
            <a:xfrm>
              <a:off x="1682" y="1976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5"/>
                </a:cxn>
                <a:cxn ang="0">
                  <a:pos x="13" y="11"/>
                </a:cxn>
                <a:cxn ang="0">
                  <a:pos x="6" y="11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13" y="0"/>
                  </a:lnTo>
                  <a:lnTo>
                    <a:pt x="13" y="5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31" name="Freeform 627"/>
            <p:cNvSpPr>
              <a:spLocks/>
            </p:cNvSpPr>
            <p:nvPr/>
          </p:nvSpPr>
          <p:spPr bwMode="auto">
            <a:xfrm>
              <a:off x="1695" y="1981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32" name="Line 628"/>
            <p:cNvSpPr>
              <a:spLocks noChangeShapeType="1"/>
            </p:cNvSpPr>
            <p:nvPr/>
          </p:nvSpPr>
          <p:spPr bwMode="auto">
            <a:xfrm>
              <a:off x="1682" y="1981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33" name="Line 629"/>
            <p:cNvSpPr>
              <a:spLocks noChangeShapeType="1"/>
            </p:cNvSpPr>
            <p:nvPr/>
          </p:nvSpPr>
          <p:spPr bwMode="auto">
            <a:xfrm>
              <a:off x="1695" y="1987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34" name="Line 630"/>
            <p:cNvSpPr>
              <a:spLocks noChangeShapeType="1"/>
            </p:cNvSpPr>
            <p:nvPr/>
          </p:nvSpPr>
          <p:spPr bwMode="auto">
            <a:xfrm>
              <a:off x="1701" y="1987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35" name="Line 631"/>
            <p:cNvSpPr>
              <a:spLocks noChangeShapeType="1"/>
            </p:cNvSpPr>
            <p:nvPr/>
          </p:nvSpPr>
          <p:spPr bwMode="auto">
            <a:xfrm>
              <a:off x="1701" y="1987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36" name="Freeform 632"/>
            <p:cNvSpPr>
              <a:spLocks/>
            </p:cNvSpPr>
            <p:nvPr/>
          </p:nvSpPr>
          <p:spPr bwMode="auto">
            <a:xfrm>
              <a:off x="1708" y="1981"/>
              <a:ext cx="19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6"/>
                </a:cxn>
                <a:cxn ang="0">
                  <a:pos x="19" y="18"/>
                </a:cxn>
                <a:cxn ang="0">
                  <a:pos x="6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9" h="18">
                  <a:moveTo>
                    <a:pt x="0" y="0"/>
                  </a:moveTo>
                  <a:lnTo>
                    <a:pt x="13" y="0"/>
                  </a:lnTo>
                  <a:lnTo>
                    <a:pt x="19" y="6"/>
                  </a:lnTo>
                  <a:lnTo>
                    <a:pt x="19" y="18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37" name="Freeform 633"/>
            <p:cNvSpPr>
              <a:spLocks/>
            </p:cNvSpPr>
            <p:nvPr/>
          </p:nvSpPr>
          <p:spPr bwMode="auto">
            <a:xfrm>
              <a:off x="1721" y="1987"/>
              <a:ext cx="1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9" y="6"/>
                </a:cxn>
                <a:cxn ang="0">
                  <a:pos x="19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6" y="0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38" name="Line 634"/>
            <p:cNvSpPr>
              <a:spLocks noChangeShapeType="1"/>
            </p:cNvSpPr>
            <p:nvPr/>
          </p:nvSpPr>
          <p:spPr bwMode="auto">
            <a:xfrm>
              <a:off x="1714" y="1987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39" name="Line 635"/>
            <p:cNvSpPr>
              <a:spLocks noChangeShapeType="1"/>
            </p:cNvSpPr>
            <p:nvPr/>
          </p:nvSpPr>
          <p:spPr bwMode="auto">
            <a:xfrm>
              <a:off x="1727" y="1993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40" name="Line 636"/>
            <p:cNvSpPr>
              <a:spLocks noChangeShapeType="1"/>
            </p:cNvSpPr>
            <p:nvPr/>
          </p:nvSpPr>
          <p:spPr bwMode="auto">
            <a:xfrm>
              <a:off x="1727" y="1993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41" name="Freeform 637"/>
            <p:cNvSpPr>
              <a:spLocks/>
            </p:cNvSpPr>
            <p:nvPr/>
          </p:nvSpPr>
          <p:spPr bwMode="auto">
            <a:xfrm>
              <a:off x="1740" y="199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42" name="Line 638"/>
            <p:cNvSpPr>
              <a:spLocks noChangeShapeType="1"/>
            </p:cNvSpPr>
            <p:nvPr/>
          </p:nvSpPr>
          <p:spPr bwMode="auto">
            <a:xfrm>
              <a:off x="1740" y="199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43" name="Line 639"/>
            <p:cNvSpPr>
              <a:spLocks noChangeShapeType="1"/>
            </p:cNvSpPr>
            <p:nvPr/>
          </p:nvSpPr>
          <p:spPr bwMode="auto">
            <a:xfrm>
              <a:off x="1740" y="1999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44" name="Freeform 640"/>
            <p:cNvSpPr>
              <a:spLocks/>
            </p:cNvSpPr>
            <p:nvPr/>
          </p:nvSpPr>
          <p:spPr bwMode="auto">
            <a:xfrm>
              <a:off x="1753" y="1999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45" name="Freeform 641"/>
            <p:cNvSpPr>
              <a:spLocks/>
            </p:cNvSpPr>
            <p:nvPr/>
          </p:nvSpPr>
          <p:spPr bwMode="auto">
            <a:xfrm>
              <a:off x="1766" y="1999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46" name="Line 642"/>
            <p:cNvSpPr>
              <a:spLocks noChangeShapeType="1"/>
            </p:cNvSpPr>
            <p:nvPr/>
          </p:nvSpPr>
          <p:spPr bwMode="auto">
            <a:xfrm>
              <a:off x="1753" y="1999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47" name="Line 643"/>
            <p:cNvSpPr>
              <a:spLocks noChangeShapeType="1"/>
            </p:cNvSpPr>
            <p:nvPr/>
          </p:nvSpPr>
          <p:spPr bwMode="auto">
            <a:xfrm>
              <a:off x="1766" y="2005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48" name="Line 644"/>
            <p:cNvSpPr>
              <a:spLocks noChangeShapeType="1"/>
            </p:cNvSpPr>
            <p:nvPr/>
          </p:nvSpPr>
          <p:spPr bwMode="auto">
            <a:xfrm>
              <a:off x="1773" y="2005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49" name="Freeform 645"/>
            <p:cNvSpPr>
              <a:spLocks/>
            </p:cNvSpPr>
            <p:nvPr/>
          </p:nvSpPr>
          <p:spPr bwMode="auto">
            <a:xfrm>
              <a:off x="1779" y="2005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50" name="Freeform 646"/>
            <p:cNvSpPr>
              <a:spLocks/>
            </p:cNvSpPr>
            <p:nvPr/>
          </p:nvSpPr>
          <p:spPr bwMode="auto">
            <a:xfrm>
              <a:off x="1786" y="2011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51" name="Line 647"/>
            <p:cNvSpPr>
              <a:spLocks noChangeShapeType="1"/>
            </p:cNvSpPr>
            <p:nvPr/>
          </p:nvSpPr>
          <p:spPr bwMode="auto">
            <a:xfrm>
              <a:off x="1779" y="2011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52" name="Line 648"/>
            <p:cNvSpPr>
              <a:spLocks noChangeShapeType="1"/>
            </p:cNvSpPr>
            <p:nvPr/>
          </p:nvSpPr>
          <p:spPr bwMode="auto">
            <a:xfrm>
              <a:off x="1786" y="2017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53" name="Freeform 649"/>
            <p:cNvSpPr>
              <a:spLocks/>
            </p:cNvSpPr>
            <p:nvPr/>
          </p:nvSpPr>
          <p:spPr bwMode="auto">
            <a:xfrm>
              <a:off x="1799" y="2011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54" name="Freeform 650"/>
            <p:cNvSpPr>
              <a:spLocks/>
            </p:cNvSpPr>
            <p:nvPr/>
          </p:nvSpPr>
          <p:spPr bwMode="auto">
            <a:xfrm>
              <a:off x="1812" y="2017"/>
              <a:ext cx="12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2" y="6"/>
                </a:cxn>
                <a:cxn ang="0">
                  <a:pos x="12" y="11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2" h="11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2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55" name="Line 651"/>
            <p:cNvSpPr>
              <a:spLocks noChangeShapeType="1"/>
            </p:cNvSpPr>
            <p:nvPr/>
          </p:nvSpPr>
          <p:spPr bwMode="auto">
            <a:xfrm>
              <a:off x="1805" y="2017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56" name="Line 652"/>
            <p:cNvSpPr>
              <a:spLocks noChangeShapeType="1"/>
            </p:cNvSpPr>
            <p:nvPr/>
          </p:nvSpPr>
          <p:spPr bwMode="auto">
            <a:xfrm>
              <a:off x="1812" y="2023"/>
              <a:ext cx="12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57" name="Freeform 653"/>
            <p:cNvSpPr>
              <a:spLocks/>
            </p:cNvSpPr>
            <p:nvPr/>
          </p:nvSpPr>
          <p:spPr bwMode="auto">
            <a:xfrm>
              <a:off x="1818" y="2023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6" y="11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58" name="Freeform 654"/>
            <p:cNvSpPr>
              <a:spLocks/>
            </p:cNvSpPr>
            <p:nvPr/>
          </p:nvSpPr>
          <p:spPr bwMode="auto">
            <a:xfrm>
              <a:off x="1824" y="2023"/>
              <a:ext cx="20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5"/>
                </a:cxn>
                <a:cxn ang="0">
                  <a:pos x="20" y="11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20" h="11">
                  <a:moveTo>
                    <a:pt x="0" y="0"/>
                  </a:moveTo>
                  <a:lnTo>
                    <a:pt x="13" y="0"/>
                  </a:lnTo>
                  <a:lnTo>
                    <a:pt x="20" y="5"/>
                  </a:lnTo>
                  <a:lnTo>
                    <a:pt x="20" y="11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59" name="Freeform 655"/>
            <p:cNvSpPr>
              <a:spLocks/>
            </p:cNvSpPr>
            <p:nvPr/>
          </p:nvSpPr>
          <p:spPr bwMode="auto">
            <a:xfrm>
              <a:off x="1844" y="2028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60" name="Freeform 656"/>
            <p:cNvSpPr>
              <a:spLocks/>
            </p:cNvSpPr>
            <p:nvPr/>
          </p:nvSpPr>
          <p:spPr bwMode="auto">
            <a:xfrm>
              <a:off x="1818" y="2028"/>
              <a:ext cx="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6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</a:path>
              </a:pathLst>
            </a:custGeom>
            <a:noFill/>
            <a:ln w="9525">
              <a:solidFill>
                <a:srgbClr val="9816D4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61" name="Line 657"/>
            <p:cNvSpPr>
              <a:spLocks noChangeShapeType="1"/>
            </p:cNvSpPr>
            <p:nvPr/>
          </p:nvSpPr>
          <p:spPr bwMode="auto">
            <a:xfrm>
              <a:off x="1844" y="203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62" name="Freeform 658"/>
            <p:cNvSpPr>
              <a:spLocks/>
            </p:cNvSpPr>
            <p:nvPr/>
          </p:nvSpPr>
          <p:spPr bwMode="auto">
            <a:xfrm>
              <a:off x="1850" y="203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63" name="Freeform 659"/>
            <p:cNvSpPr>
              <a:spLocks/>
            </p:cNvSpPr>
            <p:nvPr/>
          </p:nvSpPr>
          <p:spPr bwMode="auto">
            <a:xfrm>
              <a:off x="1857" y="2034"/>
              <a:ext cx="19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6"/>
                </a:cxn>
                <a:cxn ang="0">
                  <a:pos x="19" y="18"/>
                </a:cxn>
                <a:cxn ang="0">
                  <a:pos x="13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9" h="18">
                  <a:moveTo>
                    <a:pt x="0" y="0"/>
                  </a:moveTo>
                  <a:lnTo>
                    <a:pt x="13" y="0"/>
                  </a:lnTo>
                  <a:lnTo>
                    <a:pt x="19" y="6"/>
                  </a:lnTo>
                  <a:lnTo>
                    <a:pt x="19" y="18"/>
                  </a:lnTo>
                  <a:lnTo>
                    <a:pt x="13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64" name="Freeform 660"/>
            <p:cNvSpPr>
              <a:spLocks/>
            </p:cNvSpPr>
            <p:nvPr/>
          </p:nvSpPr>
          <p:spPr bwMode="auto">
            <a:xfrm>
              <a:off x="1870" y="2040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65" name="Line 661"/>
            <p:cNvSpPr>
              <a:spLocks noChangeShapeType="1"/>
            </p:cNvSpPr>
            <p:nvPr/>
          </p:nvSpPr>
          <p:spPr bwMode="auto">
            <a:xfrm>
              <a:off x="1850" y="2040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66" name="Line 662"/>
            <p:cNvSpPr>
              <a:spLocks noChangeShapeType="1"/>
            </p:cNvSpPr>
            <p:nvPr/>
          </p:nvSpPr>
          <p:spPr bwMode="auto">
            <a:xfrm>
              <a:off x="1870" y="2046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67" name="Freeform 663"/>
            <p:cNvSpPr>
              <a:spLocks/>
            </p:cNvSpPr>
            <p:nvPr/>
          </p:nvSpPr>
          <p:spPr bwMode="auto">
            <a:xfrm>
              <a:off x="1876" y="2046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68" name="Freeform 664"/>
            <p:cNvSpPr>
              <a:spLocks/>
            </p:cNvSpPr>
            <p:nvPr/>
          </p:nvSpPr>
          <p:spPr bwMode="auto">
            <a:xfrm>
              <a:off x="1883" y="2052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69" name="Freeform 665"/>
            <p:cNvSpPr>
              <a:spLocks/>
            </p:cNvSpPr>
            <p:nvPr/>
          </p:nvSpPr>
          <p:spPr bwMode="auto">
            <a:xfrm>
              <a:off x="1889" y="2052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70" name="Freeform 666"/>
            <p:cNvSpPr>
              <a:spLocks/>
            </p:cNvSpPr>
            <p:nvPr/>
          </p:nvSpPr>
          <p:spPr bwMode="auto">
            <a:xfrm>
              <a:off x="1896" y="2058"/>
              <a:ext cx="19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9" y="6"/>
                </a:cxn>
                <a:cxn ang="0">
                  <a:pos x="19" y="11"/>
                </a:cxn>
                <a:cxn ang="0">
                  <a:pos x="6" y="1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11">
                  <a:moveTo>
                    <a:pt x="0" y="0"/>
                  </a:moveTo>
                  <a:lnTo>
                    <a:pt x="6" y="0"/>
                  </a:lnTo>
                  <a:lnTo>
                    <a:pt x="19" y="6"/>
                  </a:lnTo>
                  <a:lnTo>
                    <a:pt x="19" y="11"/>
                  </a:lnTo>
                  <a:lnTo>
                    <a:pt x="6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71" name="Freeform 667"/>
            <p:cNvSpPr>
              <a:spLocks/>
            </p:cNvSpPr>
            <p:nvPr/>
          </p:nvSpPr>
          <p:spPr bwMode="auto">
            <a:xfrm>
              <a:off x="1902" y="2064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7" y="11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7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72" name="Line 668"/>
            <p:cNvSpPr>
              <a:spLocks noChangeShapeType="1"/>
            </p:cNvSpPr>
            <p:nvPr/>
          </p:nvSpPr>
          <p:spPr bwMode="auto">
            <a:xfrm>
              <a:off x="1883" y="2052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73" name="Line 669"/>
            <p:cNvSpPr>
              <a:spLocks noChangeShapeType="1"/>
            </p:cNvSpPr>
            <p:nvPr/>
          </p:nvSpPr>
          <p:spPr bwMode="auto">
            <a:xfrm>
              <a:off x="1902" y="2069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74" name="Freeform 670"/>
            <p:cNvSpPr>
              <a:spLocks/>
            </p:cNvSpPr>
            <p:nvPr/>
          </p:nvSpPr>
          <p:spPr bwMode="auto">
            <a:xfrm>
              <a:off x="1915" y="2064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5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7" y="0"/>
                  </a:lnTo>
                  <a:lnTo>
                    <a:pt x="13" y="5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75" name="Freeform 671"/>
            <p:cNvSpPr>
              <a:spLocks/>
            </p:cNvSpPr>
            <p:nvPr/>
          </p:nvSpPr>
          <p:spPr bwMode="auto">
            <a:xfrm>
              <a:off x="1915" y="2069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76" name="Line 672"/>
            <p:cNvSpPr>
              <a:spLocks noChangeShapeType="1"/>
            </p:cNvSpPr>
            <p:nvPr/>
          </p:nvSpPr>
          <p:spPr bwMode="auto">
            <a:xfrm>
              <a:off x="1922" y="2075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77" name="Line 673"/>
            <p:cNvSpPr>
              <a:spLocks noChangeShapeType="1"/>
            </p:cNvSpPr>
            <p:nvPr/>
          </p:nvSpPr>
          <p:spPr bwMode="auto">
            <a:xfrm>
              <a:off x="1928" y="2075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78" name="Freeform 674"/>
            <p:cNvSpPr>
              <a:spLocks/>
            </p:cNvSpPr>
            <p:nvPr/>
          </p:nvSpPr>
          <p:spPr bwMode="auto">
            <a:xfrm>
              <a:off x="1935" y="2075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79" name="Line 675"/>
            <p:cNvSpPr>
              <a:spLocks noChangeShapeType="1"/>
            </p:cNvSpPr>
            <p:nvPr/>
          </p:nvSpPr>
          <p:spPr bwMode="auto">
            <a:xfrm>
              <a:off x="1935" y="2081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80" name="Line 676"/>
            <p:cNvSpPr>
              <a:spLocks noChangeShapeType="1"/>
            </p:cNvSpPr>
            <p:nvPr/>
          </p:nvSpPr>
          <p:spPr bwMode="auto">
            <a:xfrm>
              <a:off x="1941" y="2081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81" name="Line 677"/>
            <p:cNvSpPr>
              <a:spLocks noChangeShapeType="1"/>
            </p:cNvSpPr>
            <p:nvPr/>
          </p:nvSpPr>
          <p:spPr bwMode="auto">
            <a:xfrm>
              <a:off x="1948" y="2081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82" name="Line 678"/>
            <p:cNvSpPr>
              <a:spLocks noChangeShapeType="1"/>
            </p:cNvSpPr>
            <p:nvPr/>
          </p:nvSpPr>
          <p:spPr bwMode="auto">
            <a:xfrm>
              <a:off x="1948" y="2081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83" name="Line 679"/>
            <p:cNvSpPr>
              <a:spLocks noChangeShapeType="1"/>
            </p:cNvSpPr>
            <p:nvPr/>
          </p:nvSpPr>
          <p:spPr bwMode="auto">
            <a:xfrm>
              <a:off x="1961" y="2081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84" name="Line 680"/>
            <p:cNvSpPr>
              <a:spLocks noChangeShapeType="1"/>
            </p:cNvSpPr>
            <p:nvPr/>
          </p:nvSpPr>
          <p:spPr bwMode="auto">
            <a:xfrm>
              <a:off x="1967" y="2081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85" name="Line 681"/>
            <p:cNvSpPr>
              <a:spLocks noChangeShapeType="1"/>
            </p:cNvSpPr>
            <p:nvPr/>
          </p:nvSpPr>
          <p:spPr bwMode="auto">
            <a:xfrm>
              <a:off x="1967" y="2081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86" name="Line 682"/>
            <p:cNvSpPr>
              <a:spLocks noChangeShapeType="1"/>
            </p:cNvSpPr>
            <p:nvPr/>
          </p:nvSpPr>
          <p:spPr bwMode="auto">
            <a:xfrm>
              <a:off x="1974" y="2081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87" name="Line 683"/>
            <p:cNvSpPr>
              <a:spLocks noChangeShapeType="1"/>
            </p:cNvSpPr>
            <p:nvPr/>
          </p:nvSpPr>
          <p:spPr bwMode="auto">
            <a:xfrm>
              <a:off x="1980" y="2081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88" name="Line 684"/>
            <p:cNvSpPr>
              <a:spLocks noChangeShapeType="1"/>
            </p:cNvSpPr>
            <p:nvPr/>
          </p:nvSpPr>
          <p:spPr bwMode="auto">
            <a:xfrm>
              <a:off x="1980" y="2081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89" name="Line 685"/>
            <p:cNvSpPr>
              <a:spLocks noChangeShapeType="1"/>
            </p:cNvSpPr>
            <p:nvPr/>
          </p:nvSpPr>
          <p:spPr bwMode="auto">
            <a:xfrm>
              <a:off x="1987" y="2081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90" name="Freeform 686"/>
            <p:cNvSpPr>
              <a:spLocks/>
            </p:cNvSpPr>
            <p:nvPr/>
          </p:nvSpPr>
          <p:spPr bwMode="auto">
            <a:xfrm>
              <a:off x="2000" y="2075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91" name="Line 687"/>
            <p:cNvSpPr>
              <a:spLocks noChangeShapeType="1"/>
            </p:cNvSpPr>
            <p:nvPr/>
          </p:nvSpPr>
          <p:spPr bwMode="auto">
            <a:xfrm>
              <a:off x="2000" y="2075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92" name="Line 688"/>
            <p:cNvSpPr>
              <a:spLocks noChangeShapeType="1"/>
            </p:cNvSpPr>
            <p:nvPr/>
          </p:nvSpPr>
          <p:spPr bwMode="auto">
            <a:xfrm>
              <a:off x="2006" y="2075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93" name="Line 689"/>
            <p:cNvSpPr>
              <a:spLocks noChangeShapeType="1"/>
            </p:cNvSpPr>
            <p:nvPr/>
          </p:nvSpPr>
          <p:spPr bwMode="auto">
            <a:xfrm>
              <a:off x="2006" y="2075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94" name="Line 690"/>
            <p:cNvSpPr>
              <a:spLocks noChangeShapeType="1"/>
            </p:cNvSpPr>
            <p:nvPr/>
          </p:nvSpPr>
          <p:spPr bwMode="auto">
            <a:xfrm>
              <a:off x="2013" y="2075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95" name="Line 691"/>
            <p:cNvSpPr>
              <a:spLocks noChangeShapeType="1"/>
            </p:cNvSpPr>
            <p:nvPr/>
          </p:nvSpPr>
          <p:spPr bwMode="auto">
            <a:xfrm>
              <a:off x="2025" y="2075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96" name="Line 692"/>
            <p:cNvSpPr>
              <a:spLocks noChangeShapeType="1"/>
            </p:cNvSpPr>
            <p:nvPr/>
          </p:nvSpPr>
          <p:spPr bwMode="auto">
            <a:xfrm>
              <a:off x="2025" y="2075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97" name="Line 693"/>
            <p:cNvSpPr>
              <a:spLocks noChangeShapeType="1"/>
            </p:cNvSpPr>
            <p:nvPr/>
          </p:nvSpPr>
          <p:spPr bwMode="auto">
            <a:xfrm>
              <a:off x="2032" y="2075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98" name="Line 694"/>
            <p:cNvSpPr>
              <a:spLocks noChangeShapeType="1"/>
            </p:cNvSpPr>
            <p:nvPr/>
          </p:nvSpPr>
          <p:spPr bwMode="auto">
            <a:xfrm>
              <a:off x="2038" y="2075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99" name="Line 695"/>
            <p:cNvSpPr>
              <a:spLocks noChangeShapeType="1"/>
            </p:cNvSpPr>
            <p:nvPr/>
          </p:nvSpPr>
          <p:spPr bwMode="auto">
            <a:xfrm>
              <a:off x="2038" y="2075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00" name="Line 696"/>
            <p:cNvSpPr>
              <a:spLocks noChangeShapeType="1"/>
            </p:cNvSpPr>
            <p:nvPr/>
          </p:nvSpPr>
          <p:spPr bwMode="auto">
            <a:xfrm>
              <a:off x="2045" y="2075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01" name="Line 697"/>
            <p:cNvSpPr>
              <a:spLocks noChangeShapeType="1"/>
            </p:cNvSpPr>
            <p:nvPr/>
          </p:nvSpPr>
          <p:spPr bwMode="auto">
            <a:xfrm>
              <a:off x="2051" y="2075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02" name="Line 698"/>
            <p:cNvSpPr>
              <a:spLocks noChangeShapeType="1"/>
            </p:cNvSpPr>
            <p:nvPr/>
          </p:nvSpPr>
          <p:spPr bwMode="auto">
            <a:xfrm>
              <a:off x="2058" y="2075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03" name="Line 699"/>
            <p:cNvSpPr>
              <a:spLocks noChangeShapeType="1"/>
            </p:cNvSpPr>
            <p:nvPr/>
          </p:nvSpPr>
          <p:spPr bwMode="auto">
            <a:xfrm>
              <a:off x="2064" y="2075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04" name="Freeform 700"/>
            <p:cNvSpPr>
              <a:spLocks/>
            </p:cNvSpPr>
            <p:nvPr/>
          </p:nvSpPr>
          <p:spPr bwMode="auto">
            <a:xfrm>
              <a:off x="2071" y="2069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05" name="Line 701"/>
            <p:cNvSpPr>
              <a:spLocks noChangeShapeType="1"/>
            </p:cNvSpPr>
            <p:nvPr/>
          </p:nvSpPr>
          <p:spPr bwMode="auto">
            <a:xfrm>
              <a:off x="2071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06" name="Line 702"/>
            <p:cNvSpPr>
              <a:spLocks noChangeShapeType="1"/>
            </p:cNvSpPr>
            <p:nvPr/>
          </p:nvSpPr>
          <p:spPr bwMode="auto">
            <a:xfrm>
              <a:off x="2077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07" name="Line 703"/>
            <p:cNvSpPr>
              <a:spLocks noChangeShapeType="1"/>
            </p:cNvSpPr>
            <p:nvPr/>
          </p:nvSpPr>
          <p:spPr bwMode="auto">
            <a:xfrm>
              <a:off x="2084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08" name="Line 704"/>
            <p:cNvSpPr>
              <a:spLocks noChangeShapeType="1"/>
            </p:cNvSpPr>
            <p:nvPr/>
          </p:nvSpPr>
          <p:spPr bwMode="auto">
            <a:xfrm>
              <a:off x="2084" y="2069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09" name="Line 705"/>
            <p:cNvSpPr>
              <a:spLocks noChangeShapeType="1"/>
            </p:cNvSpPr>
            <p:nvPr/>
          </p:nvSpPr>
          <p:spPr bwMode="auto">
            <a:xfrm>
              <a:off x="2097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10" name="Line 706"/>
            <p:cNvSpPr>
              <a:spLocks noChangeShapeType="1"/>
            </p:cNvSpPr>
            <p:nvPr/>
          </p:nvSpPr>
          <p:spPr bwMode="auto">
            <a:xfrm>
              <a:off x="2097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11" name="Line 707"/>
            <p:cNvSpPr>
              <a:spLocks noChangeShapeType="1"/>
            </p:cNvSpPr>
            <p:nvPr/>
          </p:nvSpPr>
          <p:spPr bwMode="auto">
            <a:xfrm>
              <a:off x="2103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12" name="Line 708"/>
            <p:cNvSpPr>
              <a:spLocks noChangeShapeType="1"/>
            </p:cNvSpPr>
            <p:nvPr/>
          </p:nvSpPr>
          <p:spPr bwMode="auto">
            <a:xfrm>
              <a:off x="2110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13" name="Line 709"/>
            <p:cNvSpPr>
              <a:spLocks noChangeShapeType="1"/>
            </p:cNvSpPr>
            <p:nvPr/>
          </p:nvSpPr>
          <p:spPr bwMode="auto">
            <a:xfrm>
              <a:off x="2110" y="2069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14" name="Line 710"/>
            <p:cNvSpPr>
              <a:spLocks noChangeShapeType="1"/>
            </p:cNvSpPr>
            <p:nvPr/>
          </p:nvSpPr>
          <p:spPr bwMode="auto">
            <a:xfrm>
              <a:off x="2116" y="2069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15" name="Line 711"/>
            <p:cNvSpPr>
              <a:spLocks noChangeShapeType="1"/>
            </p:cNvSpPr>
            <p:nvPr/>
          </p:nvSpPr>
          <p:spPr bwMode="auto">
            <a:xfrm>
              <a:off x="2129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16" name="Line 712"/>
            <p:cNvSpPr>
              <a:spLocks noChangeShapeType="1"/>
            </p:cNvSpPr>
            <p:nvPr/>
          </p:nvSpPr>
          <p:spPr bwMode="auto">
            <a:xfrm>
              <a:off x="2129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17" name="Line 713"/>
            <p:cNvSpPr>
              <a:spLocks noChangeShapeType="1"/>
            </p:cNvSpPr>
            <p:nvPr/>
          </p:nvSpPr>
          <p:spPr bwMode="auto">
            <a:xfrm>
              <a:off x="2136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18" name="Line 714"/>
            <p:cNvSpPr>
              <a:spLocks noChangeShapeType="1"/>
            </p:cNvSpPr>
            <p:nvPr/>
          </p:nvSpPr>
          <p:spPr bwMode="auto">
            <a:xfrm>
              <a:off x="2142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19" name="Line 715"/>
            <p:cNvSpPr>
              <a:spLocks noChangeShapeType="1"/>
            </p:cNvSpPr>
            <p:nvPr/>
          </p:nvSpPr>
          <p:spPr bwMode="auto">
            <a:xfrm>
              <a:off x="2142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20" name="Line 716"/>
            <p:cNvSpPr>
              <a:spLocks noChangeShapeType="1"/>
            </p:cNvSpPr>
            <p:nvPr/>
          </p:nvSpPr>
          <p:spPr bwMode="auto">
            <a:xfrm>
              <a:off x="2149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21" name="Line 717"/>
            <p:cNvSpPr>
              <a:spLocks noChangeShapeType="1"/>
            </p:cNvSpPr>
            <p:nvPr/>
          </p:nvSpPr>
          <p:spPr bwMode="auto">
            <a:xfrm>
              <a:off x="2155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22" name="Line 718"/>
            <p:cNvSpPr>
              <a:spLocks noChangeShapeType="1"/>
            </p:cNvSpPr>
            <p:nvPr/>
          </p:nvSpPr>
          <p:spPr bwMode="auto">
            <a:xfrm>
              <a:off x="2162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23" name="Line 719"/>
            <p:cNvSpPr>
              <a:spLocks noChangeShapeType="1"/>
            </p:cNvSpPr>
            <p:nvPr/>
          </p:nvSpPr>
          <p:spPr bwMode="auto">
            <a:xfrm>
              <a:off x="2168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24" name="Line 720"/>
            <p:cNvSpPr>
              <a:spLocks noChangeShapeType="1"/>
            </p:cNvSpPr>
            <p:nvPr/>
          </p:nvSpPr>
          <p:spPr bwMode="auto">
            <a:xfrm>
              <a:off x="2168" y="2069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25" name="Line 721"/>
            <p:cNvSpPr>
              <a:spLocks noChangeShapeType="1"/>
            </p:cNvSpPr>
            <p:nvPr/>
          </p:nvSpPr>
          <p:spPr bwMode="auto">
            <a:xfrm>
              <a:off x="2175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26" name="Line 722"/>
            <p:cNvSpPr>
              <a:spLocks noChangeShapeType="1"/>
            </p:cNvSpPr>
            <p:nvPr/>
          </p:nvSpPr>
          <p:spPr bwMode="auto">
            <a:xfrm>
              <a:off x="2181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27" name="Line 723"/>
            <p:cNvSpPr>
              <a:spLocks noChangeShapeType="1"/>
            </p:cNvSpPr>
            <p:nvPr/>
          </p:nvSpPr>
          <p:spPr bwMode="auto">
            <a:xfrm>
              <a:off x="2188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28" name="Line 724"/>
            <p:cNvSpPr>
              <a:spLocks noChangeShapeType="1"/>
            </p:cNvSpPr>
            <p:nvPr/>
          </p:nvSpPr>
          <p:spPr bwMode="auto">
            <a:xfrm>
              <a:off x="2188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29" name="Line 725"/>
            <p:cNvSpPr>
              <a:spLocks noChangeShapeType="1"/>
            </p:cNvSpPr>
            <p:nvPr/>
          </p:nvSpPr>
          <p:spPr bwMode="auto">
            <a:xfrm>
              <a:off x="2194" y="2069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30" name="Freeform 726"/>
            <p:cNvSpPr>
              <a:spLocks/>
            </p:cNvSpPr>
            <p:nvPr/>
          </p:nvSpPr>
          <p:spPr bwMode="auto">
            <a:xfrm>
              <a:off x="2207" y="2064"/>
              <a:ext cx="13" cy="1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6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6" y="0"/>
                </a:cxn>
              </a:cxnLst>
              <a:rect l="0" t="0" r="r" b="b"/>
              <a:pathLst>
                <a:path w="13" h="11">
                  <a:moveTo>
                    <a:pt x="6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31" name="Freeform 727"/>
            <p:cNvSpPr>
              <a:spLocks/>
            </p:cNvSpPr>
            <p:nvPr/>
          </p:nvSpPr>
          <p:spPr bwMode="auto">
            <a:xfrm>
              <a:off x="2213" y="2064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5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7" y="0"/>
                  </a:lnTo>
                  <a:lnTo>
                    <a:pt x="13" y="5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32" name="Line 728"/>
            <p:cNvSpPr>
              <a:spLocks noChangeShapeType="1"/>
            </p:cNvSpPr>
            <p:nvPr/>
          </p:nvSpPr>
          <p:spPr bwMode="auto">
            <a:xfrm>
              <a:off x="2213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33" name="Line 729"/>
            <p:cNvSpPr>
              <a:spLocks noChangeShapeType="1"/>
            </p:cNvSpPr>
            <p:nvPr/>
          </p:nvSpPr>
          <p:spPr bwMode="auto">
            <a:xfrm>
              <a:off x="2213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34" name="Line 730"/>
            <p:cNvSpPr>
              <a:spLocks noChangeShapeType="1"/>
            </p:cNvSpPr>
            <p:nvPr/>
          </p:nvSpPr>
          <p:spPr bwMode="auto">
            <a:xfrm>
              <a:off x="2220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35" name="Line 731"/>
            <p:cNvSpPr>
              <a:spLocks noChangeShapeType="1"/>
            </p:cNvSpPr>
            <p:nvPr/>
          </p:nvSpPr>
          <p:spPr bwMode="auto">
            <a:xfrm>
              <a:off x="2226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36" name="Line 732"/>
            <p:cNvSpPr>
              <a:spLocks noChangeShapeType="1"/>
            </p:cNvSpPr>
            <p:nvPr/>
          </p:nvSpPr>
          <p:spPr bwMode="auto">
            <a:xfrm>
              <a:off x="2226" y="2069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37" name="Line 733"/>
            <p:cNvSpPr>
              <a:spLocks noChangeShapeType="1"/>
            </p:cNvSpPr>
            <p:nvPr/>
          </p:nvSpPr>
          <p:spPr bwMode="auto">
            <a:xfrm>
              <a:off x="2233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38" name="Line 734"/>
            <p:cNvSpPr>
              <a:spLocks noChangeShapeType="1"/>
            </p:cNvSpPr>
            <p:nvPr/>
          </p:nvSpPr>
          <p:spPr bwMode="auto">
            <a:xfrm>
              <a:off x="2239" y="2069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39" name="Line 735"/>
            <p:cNvSpPr>
              <a:spLocks noChangeShapeType="1"/>
            </p:cNvSpPr>
            <p:nvPr/>
          </p:nvSpPr>
          <p:spPr bwMode="auto">
            <a:xfrm>
              <a:off x="2246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40" name="Line 736"/>
            <p:cNvSpPr>
              <a:spLocks noChangeShapeType="1"/>
            </p:cNvSpPr>
            <p:nvPr/>
          </p:nvSpPr>
          <p:spPr bwMode="auto">
            <a:xfrm>
              <a:off x="2252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41" name="Line 737"/>
            <p:cNvSpPr>
              <a:spLocks noChangeShapeType="1"/>
            </p:cNvSpPr>
            <p:nvPr/>
          </p:nvSpPr>
          <p:spPr bwMode="auto">
            <a:xfrm>
              <a:off x="2259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42" name="Line 738"/>
            <p:cNvSpPr>
              <a:spLocks noChangeShapeType="1"/>
            </p:cNvSpPr>
            <p:nvPr/>
          </p:nvSpPr>
          <p:spPr bwMode="auto">
            <a:xfrm>
              <a:off x="2259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43" name="Line 739"/>
            <p:cNvSpPr>
              <a:spLocks noChangeShapeType="1"/>
            </p:cNvSpPr>
            <p:nvPr/>
          </p:nvSpPr>
          <p:spPr bwMode="auto">
            <a:xfrm>
              <a:off x="2265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44" name="Line 740"/>
            <p:cNvSpPr>
              <a:spLocks noChangeShapeType="1"/>
            </p:cNvSpPr>
            <p:nvPr/>
          </p:nvSpPr>
          <p:spPr bwMode="auto">
            <a:xfrm>
              <a:off x="2272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45" name="Line 741"/>
            <p:cNvSpPr>
              <a:spLocks noChangeShapeType="1"/>
            </p:cNvSpPr>
            <p:nvPr/>
          </p:nvSpPr>
          <p:spPr bwMode="auto">
            <a:xfrm>
              <a:off x="2272" y="2069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46" name="Line 742"/>
            <p:cNvSpPr>
              <a:spLocks noChangeShapeType="1"/>
            </p:cNvSpPr>
            <p:nvPr/>
          </p:nvSpPr>
          <p:spPr bwMode="auto">
            <a:xfrm>
              <a:off x="2278" y="2069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47" name="Line 743"/>
            <p:cNvSpPr>
              <a:spLocks noChangeShapeType="1"/>
            </p:cNvSpPr>
            <p:nvPr/>
          </p:nvSpPr>
          <p:spPr bwMode="auto">
            <a:xfrm>
              <a:off x="2291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48" name="Line 744"/>
            <p:cNvSpPr>
              <a:spLocks noChangeShapeType="1"/>
            </p:cNvSpPr>
            <p:nvPr/>
          </p:nvSpPr>
          <p:spPr bwMode="auto">
            <a:xfrm>
              <a:off x="2291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49" name="Freeform 745"/>
            <p:cNvSpPr>
              <a:spLocks/>
            </p:cNvSpPr>
            <p:nvPr/>
          </p:nvSpPr>
          <p:spPr bwMode="auto">
            <a:xfrm>
              <a:off x="2298" y="2064"/>
              <a:ext cx="13" cy="1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6" y="0"/>
                </a:cxn>
              </a:cxnLst>
              <a:rect l="0" t="0" r="r" b="b"/>
              <a:pathLst>
                <a:path w="13" h="11">
                  <a:moveTo>
                    <a:pt x="6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50" name="Line 746"/>
            <p:cNvSpPr>
              <a:spLocks noChangeShapeType="1"/>
            </p:cNvSpPr>
            <p:nvPr/>
          </p:nvSpPr>
          <p:spPr bwMode="auto">
            <a:xfrm>
              <a:off x="2304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51" name="Line 747"/>
            <p:cNvSpPr>
              <a:spLocks noChangeShapeType="1"/>
            </p:cNvSpPr>
            <p:nvPr/>
          </p:nvSpPr>
          <p:spPr bwMode="auto">
            <a:xfrm>
              <a:off x="2304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52" name="Freeform 748"/>
            <p:cNvSpPr>
              <a:spLocks/>
            </p:cNvSpPr>
            <p:nvPr/>
          </p:nvSpPr>
          <p:spPr bwMode="auto">
            <a:xfrm>
              <a:off x="2311" y="2064"/>
              <a:ext cx="19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5"/>
                </a:cxn>
                <a:cxn ang="0">
                  <a:pos x="19" y="11"/>
                </a:cxn>
                <a:cxn ang="0">
                  <a:pos x="6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9" h="11">
                  <a:moveTo>
                    <a:pt x="0" y="0"/>
                  </a:moveTo>
                  <a:lnTo>
                    <a:pt x="13" y="0"/>
                  </a:lnTo>
                  <a:lnTo>
                    <a:pt x="19" y="5"/>
                  </a:lnTo>
                  <a:lnTo>
                    <a:pt x="19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53" name="Freeform 749"/>
            <p:cNvSpPr>
              <a:spLocks/>
            </p:cNvSpPr>
            <p:nvPr/>
          </p:nvSpPr>
          <p:spPr bwMode="auto">
            <a:xfrm>
              <a:off x="2317" y="2064"/>
              <a:ext cx="13" cy="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7" y="0"/>
                </a:cxn>
              </a:cxnLst>
              <a:rect l="0" t="0" r="r" b="b"/>
              <a:pathLst>
                <a:path w="13" h="11">
                  <a:moveTo>
                    <a:pt x="7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54" name="Freeform 750"/>
            <p:cNvSpPr>
              <a:spLocks/>
            </p:cNvSpPr>
            <p:nvPr/>
          </p:nvSpPr>
          <p:spPr bwMode="auto">
            <a:xfrm>
              <a:off x="2330" y="2064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5"/>
                </a:cxn>
                <a:cxn ang="0">
                  <a:pos x="13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7" y="0"/>
                  </a:lnTo>
                  <a:lnTo>
                    <a:pt x="13" y="5"/>
                  </a:lnTo>
                  <a:lnTo>
                    <a:pt x="13" y="11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55" name="Freeform 751"/>
            <p:cNvSpPr>
              <a:spLocks/>
            </p:cNvSpPr>
            <p:nvPr/>
          </p:nvSpPr>
          <p:spPr bwMode="auto">
            <a:xfrm>
              <a:off x="2317" y="2069"/>
              <a:ext cx="3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33" y="0"/>
                </a:cxn>
              </a:cxnLst>
              <a:rect l="0" t="0" r="r" b="b"/>
              <a:pathLst>
                <a:path w="33">
                  <a:moveTo>
                    <a:pt x="0" y="0"/>
                  </a:moveTo>
                  <a:lnTo>
                    <a:pt x="13" y="0"/>
                  </a:lnTo>
                  <a:lnTo>
                    <a:pt x="33" y="0"/>
                  </a:lnTo>
                </a:path>
              </a:pathLst>
            </a:custGeom>
            <a:noFill/>
            <a:ln w="9525">
              <a:solidFill>
                <a:srgbClr val="9816D4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56" name="Line 752"/>
            <p:cNvSpPr>
              <a:spLocks noChangeShapeType="1"/>
            </p:cNvSpPr>
            <p:nvPr/>
          </p:nvSpPr>
          <p:spPr bwMode="auto">
            <a:xfrm>
              <a:off x="2337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57" name="Freeform 753"/>
            <p:cNvSpPr>
              <a:spLocks/>
            </p:cNvSpPr>
            <p:nvPr/>
          </p:nvSpPr>
          <p:spPr bwMode="auto">
            <a:xfrm>
              <a:off x="2343" y="2064"/>
              <a:ext cx="13" cy="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7" y="0"/>
                </a:cxn>
              </a:cxnLst>
              <a:rect l="0" t="0" r="r" b="b"/>
              <a:pathLst>
                <a:path w="13" h="11">
                  <a:moveTo>
                    <a:pt x="7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58" name="Line 754"/>
            <p:cNvSpPr>
              <a:spLocks noChangeShapeType="1"/>
            </p:cNvSpPr>
            <p:nvPr/>
          </p:nvSpPr>
          <p:spPr bwMode="auto">
            <a:xfrm>
              <a:off x="2350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59" name="Line 755"/>
            <p:cNvSpPr>
              <a:spLocks noChangeShapeType="1"/>
            </p:cNvSpPr>
            <p:nvPr/>
          </p:nvSpPr>
          <p:spPr bwMode="auto">
            <a:xfrm>
              <a:off x="2350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60" name="Line 756"/>
            <p:cNvSpPr>
              <a:spLocks noChangeShapeType="1"/>
            </p:cNvSpPr>
            <p:nvPr/>
          </p:nvSpPr>
          <p:spPr bwMode="auto">
            <a:xfrm>
              <a:off x="2356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61" name="Line 757"/>
            <p:cNvSpPr>
              <a:spLocks noChangeShapeType="1"/>
            </p:cNvSpPr>
            <p:nvPr/>
          </p:nvSpPr>
          <p:spPr bwMode="auto">
            <a:xfrm>
              <a:off x="2363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62" name="Freeform 758"/>
            <p:cNvSpPr>
              <a:spLocks/>
            </p:cNvSpPr>
            <p:nvPr/>
          </p:nvSpPr>
          <p:spPr bwMode="auto">
            <a:xfrm>
              <a:off x="2369" y="2064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5"/>
                </a:cxn>
                <a:cxn ang="0">
                  <a:pos x="13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7" y="0"/>
                  </a:lnTo>
                  <a:lnTo>
                    <a:pt x="13" y="5"/>
                  </a:lnTo>
                  <a:lnTo>
                    <a:pt x="13" y="11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63" name="Freeform 759"/>
            <p:cNvSpPr>
              <a:spLocks/>
            </p:cNvSpPr>
            <p:nvPr/>
          </p:nvSpPr>
          <p:spPr bwMode="auto">
            <a:xfrm>
              <a:off x="2376" y="2064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6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64" name="Line 760"/>
            <p:cNvSpPr>
              <a:spLocks noChangeShapeType="1"/>
            </p:cNvSpPr>
            <p:nvPr/>
          </p:nvSpPr>
          <p:spPr bwMode="auto">
            <a:xfrm>
              <a:off x="2376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65" name="Line 761"/>
            <p:cNvSpPr>
              <a:spLocks noChangeShapeType="1"/>
            </p:cNvSpPr>
            <p:nvPr/>
          </p:nvSpPr>
          <p:spPr bwMode="auto">
            <a:xfrm>
              <a:off x="2382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66" name="Line 762"/>
            <p:cNvSpPr>
              <a:spLocks noChangeShapeType="1"/>
            </p:cNvSpPr>
            <p:nvPr/>
          </p:nvSpPr>
          <p:spPr bwMode="auto">
            <a:xfrm>
              <a:off x="2389" y="2069"/>
              <a:ext cx="12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67" name="Line 763"/>
            <p:cNvSpPr>
              <a:spLocks noChangeShapeType="1"/>
            </p:cNvSpPr>
            <p:nvPr/>
          </p:nvSpPr>
          <p:spPr bwMode="auto">
            <a:xfrm>
              <a:off x="2389" y="2069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68" name="Line 764"/>
            <p:cNvSpPr>
              <a:spLocks noChangeShapeType="1"/>
            </p:cNvSpPr>
            <p:nvPr/>
          </p:nvSpPr>
          <p:spPr bwMode="auto">
            <a:xfrm>
              <a:off x="2395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69" name="Line 765"/>
            <p:cNvSpPr>
              <a:spLocks noChangeShapeType="1"/>
            </p:cNvSpPr>
            <p:nvPr/>
          </p:nvSpPr>
          <p:spPr bwMode="auto">
            <a:xfrm>
              <a:off x="2401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70" name="Freeform 766"/>
            <p:cNvSpPr>
              <a:spLocks/>
            </p:cNvSpPr>
            <p:nvPr/>
          </p:nvSpPr>
          <p:spPr bwMode="auto">
            <a:xfrm>
              <a:off x="2408" y="2064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5"/>
                </a:cxn>
                <a:cxn ang="0">
                  <a:pos x="13" y="11"/>
                </a:cxn>
                <a:cxn ang="0">
                  <a:pos x="6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6" y="0"/>
                  </a:lnTo>
                  <a:lnTo>
                    <a:pt x="13" y="5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71" name="Freeform 767"/>
            <p:cNvSpPr>
              <a:spLocks/>
            </p:cNvSpPr>
            <p:nvPr/>
          </p:nvSpPr>
          <p:spPr bwMode="auto">
            <a:xfrm>
              <a:off x="2414" y="2064"/>
              <a:ext cx="20" cy="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11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7" y="0"/>
                </a:cxn>
              </a:cxnLst>
              <a:rect l="0" t="0" r="r" b="b"/>
              <a:pathLst>
                <a:path w="20" h="11">
                  <a:moveTo>
                    <a:pt x="7" y="0"/>
                  </a:moveTo>
                  <a:lnTo>
                    <a:pt x="20" y="0"/>
                  </a:lnTo>
                  <a:lnTo>
                    <a:pt x="20" y="11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72" name="Freeform 768"/>
            <p:cNvSpPr>
              <a:spLocks/>
            </p:cNvSpPr>
            <p:nvPr/>
          </p:nvSpPr>
          <p:spPr bwMode="auto">
            <a:xfrm>
              <a:off x="2421" y="2064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5"/>
                </a:cxn>
                <a:cxn ang="0">
                  <a:pos x="13" y="11"/>
                </a:cxn>
                <a:cxn ang="0">
                  <a:pos x="6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13" y="0"/>
                  </a:lnTo>
                  <a:lnTo>
                    <a:pt x="13" y="5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73" name="Freeform 769"/>
            <p:cNvSpPr>
              <a:spLocks/>
            </p:cNvSpPr>
            <p:nvPr/>
          </p:nvSpPr>
          <p:spPr bwMode="auto">
            <a:xfrm>
              <a:off x="2427" y="2064"/>
              <a:ext cx="20" cy="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7" y="0"/>
                </a:cxn>
              </a:cxnLst>
              <a:rect l="0" t="0" r="r" b="b"/>
              <a:pathLst>
                <a:path w="20" h="11">
                  <a:moveTo>
                    <a:pt x="7" y="0"/>
                  </a:moveTo>
                  <a:lnTo>
                    <a:pt x="20" y="0"/>
                  </a:lnTo>
                  <a:lnTo>
                    <a:pt x="20" y="11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74" name="Line 770"/>
            <p:cNvSpPr>
              <a:spLocks noChangeShapeType="1"/>
            </p:cNvSpPr>
            <p:nvPr/>
          </p:nvSpPr>
          <p:spPr bwMode="auto">
            <a:xfrm>
              <a:off x="2408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75" name="Line 771"/>
            <p:cNvSpPr>
              <a:spLocks noChangeShapeType="1"/>
            </p:cNvSpPr>
            <p:nvPr/>
          </p:nvSpPr>
          <p:spPr bwMode="auto">
            <a:xfrm>
              <a:off x="2434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76" name="Line 772"/>
            <p:cNvSpPr>
              <a:spLocks noChangeShapeType="1"/>
            </p:cNvSpPr>
            <p:nvPr/>
          </p:nvSpPr>
          <p:spPr bwMode="auto">
            <a:xfrm>
              <a:off x="2434" y="2069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77" name="Line 773"/>
            <p:cNvSpPr>
              <a:spLocks noChangeShapeType="1"/>
            </p:cNvSpPr>
            <p:nvPr/>
          </p:nvSpPr>
          <p:spPr bwMode="auto">
            <a:xfrm>
              <a:off x="2440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78" name="Line 774"/>
            <p:cNvSpPr>
              <a:spLocks noChangeShapeType="1"/>
            </p:cNvSpPr>
            <p:nvPr/>
          </p:nvSpPr>
          <p:spPr bwMode="auto">
            <a:xfrm>
              <a:off x="2447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79" name="Line 775"/>
            <p:cNvSpPr>
              <a:spLocks noChangeShapeType="1"/>
            </p:cNvSpPr>
            <p:nvPr/>
          </p:nvSpPr>
          <p:spPr bwMode="auto">
            <a:xfrm>
              <a:off x="2453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80" name="Line 776"/>
            <p:cNvSpPr>
              <a:spLocks noChangeShapeType="1"/>
            </p:cNvSpPr>
            <p:nvPr/>
          </p:nvSpPr>
          <p:spPr bwMode="auto">
            <a:xfrm>
              <a:off x="2453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81" name="Freeform 777"/>
            <p:cNvSpPr>
              <a:spLocks/>
            </p:cNvSpPr>
            <p:nvPr/>
          </p:nvSpPr>
          <p:spPr bwMode="auto">
            <a:xfrm>
              <a:off x="2460" y="2064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5"/>
                </a:cxn>
                <a:cxn ang="0">
                  <a:pos x="13" y="11"/>
                </a:cxn>
                <a:cxn ang="0">
                  <a:pos x="6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13" y="0"/>
                  </a:lnTo>
                  <a:lnTo>
                    <a:pt x="13" y="5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82" name="Freeform 778"/>
            <p:cNvSpPr>
              <a:spLocks/>
            </p:cNvSpPr>
            <p:nvPr/>
          </p:nvSpPr>
          <p:spPr bwMode="auto">
            <a:xfrm>
              <a:off x="2466" y="2064"/>
              <a:ext cx="13" cy="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7" y="0"/>
                </a:cxn>
              </a:cxnLst>
              <a:rect l="0" t="0" r="r" b="b"/>
              <a:pathLst>
                <a:path w="13" h="11">
                  <a:moveTo>
                    <a:pt x="7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83" name="Line 779"/>
            <p:cNvSpPr>
              <a:spLocks noChangeShapeType="1"/>
            </p:cNvSpPr>
            <p:nvPr/>
          </p:nvSpPr>
          <p:spPr bwMode="auto">
            <a:xfrm>
              <a:off x="2466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84" name="Line 780"/>
            <p:cNvSpPr>
              <a:spLocks noChangeShapeType="1"/>
            </p:cNvSpPr>
            <p:nvPr/>
          </p:nvSpPr>
          <p:spPr bwMode="auto">
            <a:xfrm>
              <a:off x="2473" y="2069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85" name="Line 781"/>
            <p:cNvSpPr>
              <a:spLocks noChangeShapeType="1"/>
            </p:cNvSpPr>
            <p:nvPr/>
          </p:nvSpPr>
          <p:spPr bwMode="auto">
            <a:xfrm>
              <a:off x="2479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86" name="Line 782"/>
            <p:cNvSpPr>
              <a:spLocks noChangeShapeType="1"/>
            </p:cNvSpPr>
            <p:nvPr/>
          </p:nvSpPr>
          <p:spPr bwMode="auto">
            <a:xfrm>
              <a:off x="2486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87" name="Line 783"/>
            <p:cNvSpPr>
              <a:spLocks noChangeShapeType="1"/>
            </p:cNvSpPr>
            <p:nvPr/>
          </p:nvSpPr>
          <p:spPr bwMode="auto">
            <a:xfrm>
              <a:off x="2492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88" name="Line 784"/>
            <p:cNvSpPr>
              <a:spLocks noChangeShapeType="1"/>
            </p:cNvSpPr>
            <p:nvPr/>
          </p:nvSpPr>
          <p:spPr bwMode="auto">
            <a:xfrm>
              <a:off x="2492" y="2069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89" name="Line 785"/>
            <p:cNvSpPr>
              <a:spLocks noChangeShapeType="1"/>
            </p:cNvSpPr>
            <p:nvPr/>
          </p:nvSpPr>
          <p:spPr bwMode="auto">
            <a:xfrm>
              <a:off x="2499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90" name="Line 786"/>
            <p:cNvSpPr>
              <a:spLocks noChangeShapeType="1"/>
            </p:cNvSpPr>
            <p:nvPr/>
          </p:nvSpPr>
          <p:spPr bwMode="auto">
            <a:xfrm>
              <a:off x="2505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91" name="Line 787"/>
            <p:cNvSpPr>
              <a:spLocks noChangeShapeType="1"/>
            </p:cNvSpPr>
            <p:nvPr/>
          </p:nvSpPr>
          <p:spPr bwMode="auto">
            <a:xfrm>
              <a:off x="2512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92" name="Line 788"/>
            <p:cNvSpPr>
              <a:spLocks noChangeShapeType="1"/>
            </p:cNvSpPr>
            <p:nvPr/>
          </p:nvSpPr>
          <p:spPr bwMode="auto">
            <a:xfrm>
              <a:off x="2512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93" name="Line 789"/>
            <p:cNvSpPr>
              <a:spLocks noChangeShapeType="1"/>
            </p:cNvSpPr>
            <p:nvPr/>
          </p:nvSpPr>
          <p:spPr bwMode="auto">
            <a:xfrm>
              <a:off x="2518" y="2069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94" name="Line 790"/>
            <p:cNvSpPr>
              <a:spLocks noChangeShapeType="1"/>
            </p:cNvSpPr>
            <p:nvPr/>
          </p:nvSpPr>
          <p:spPr bwMode="auto">
            <a:xfrm>
              <a:off x="2525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95" name="Line 791"/>
            <p:cNvSpPr>
              <a:spLocks noChangeShapeType="1"/>
            </p:cNvSpPr>
            <p:nvPr/>
          </p:nvSpPr>
          <p:spPr bwMode="auto">
            <a:xfrm>
              <a:off x="2531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96" name="Line 792"/>
            <p:cNvSpPr>
              <a:spLocks noChangeShapeType="1"/>
            </p:cNvSpPr>
            <p:nvPr/>
          </p:nvSpPr>
          <p:spPr bwMode="auto">
            <a:xfrm>
              <a:off x="2538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97" name="Line 793"/>
            <p:cNvSpPr>
              <a:spLocks noChangeShapeType="1"/>
            </p:cNvSpPr>
            <p:nvPr/>
          </p:nvSpPr>
          <p:spPr bwMode="auto">
            <a:xfrm>
              <a:off x="2538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98" name="Line 794"/>
            <p:cNvSpPr>
              <a:spLocks noChangeShapeType="1"/>
            </p:cNvSpPr>
            <p:nvPr/>
          </p:nvSpPr>
          <p:spPr bwMode="auto">
            <a:xfrm>
              <a:off x="2544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99" name="Line 795"/>
            <p:cNvSpPr>
              <a:spLocks noChangeShapeType="1"/>
            </p:cNvSpPr>
            <p:nvPr/>
          </p:nvSpPr>
          <p:spPr bwMode="auto">
            <a:xfrm>
              <a:off x="2551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00" name="Line 796"/>
            <p:cNvSpPr>
              <a:spLocks noChangeShapeType="1"/>
            </p:cNvSpPr>
            <p:nvPr/>
          </p:nvSpPr>
          <p:spPr bwMode="auto">
            <a:xfrm>
              <a:off x="2551" y="2069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01" name="Line 797"/>
            <p:cNvSpPr>
              <a:spLocks noChangeShapeType="1"/>
            </p:cNvSpPr>
            <p:nvPr/>
          </p:nvSpPr>
          <p:spPr bwMode="auto">
            <a:xfrm>
              <a:off x="2557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02" name="Freeform 798"/>
            <p:cNvSpPr>
              <a:spLocks/>
            </p:cNvSpPr>
            <p:nvPr/>
          </p:nvSpPr>
          <p:spPr bwMode="auto">
            <a:xfrm>
              <a:off x="2564" y="2064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5"/>
                </a:cxn>
                <a:cxn ang="0">
                  <a:pos x="13" y="11"/>
                </a:cxn>
                <a:cxn ang="0">
                  <a:pos x="6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13" y="0"/>
                  </a:lnTo>
                  <a:lnTo>
                    <a:pt x="13" y="5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03" name="Freeform 799"/>
            <p:cNvSpPr>
              <a:spLocks/>
            </p:cNvSpPr>
            <p:nvPr/>
          </p:nvSpPr>
          <p:spPr bwMode="auto">
            <a:xfrm>
              <a:off x="2570" y="2064"/>
              <a:ext cx="20" cy="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7" y="0"/>
                </a:cxn>
              </a:cxnLst>
              <a:rect l="0" t="0" r="r" b="b"/>
              <a:pathLst>
                <a:path w="20" h="11">
                  <a:moveTo>
                    <a:pt x="7" y="0"/>
                  </a:moveTo>
                  <a:lnTo>
                    <a:pt x="20" y="0"/>
                  </a:lnTo>
                  <a:lnTo>
                    <a:pt x="20" y="11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04" name="Line 800"/>
            <p:cNvSpPr>
              <a:spLocks noChangeShapeType="1"/>
            </p:cNvSpPr>
            <p:nvPr/>
          </p:nvSpPr>
          <p:spPr bwMode="auto">
            <a:xfrm>
              <a:off x="2577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05" name="Line 801"/>
            <p:cNvSpPr>
              <a:spLocks noChangeShapeType="1"/>
            </p:cNvSpPr>
            <p:nvPr/>
          </p:nvSpPr>
          <p:spPr bwMode="auto">
            <a:xfrm>
              <a:off x="2583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06" name="Freeform 802"/>
            <p:cNvSpPr>
              <a:spLocks/>
            </p:cNvSpPr>
            <p:nvPr/>
          </p:nvSpPr>
          <p:spPr bwMode="auto">
            <a:xfrm>
              <a:off x="2590" y="2064"/>
              <a:ext cx="12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2" y="5"/>
                </a:cxn>
                <a:cxn ang="0">
                  <a:pos x="12" y="11"/>
                </a:cxn>
                <a:cxn ang="0">
                  <a:pos x="6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2" h="11">
                  <a:moveTo>
                    <a:pt x="0" y="0"/>
                  </a:moveTo>
                  <a:lnTo>
                    <a:pt x="6" y="0"/>
                  </a:lnTo>
                  <a:lnTo>
                    <a:pt x="12" y="5"/>
                  </a:lnTo>
                  <a:lnTo>
                    <a:pt x="12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07" name="Freeform 803"/>
            <p:cNvSpPr>
              <a:spLocks/>
            </p:cNvSpPr>
            <p:nvPr/>
          </p:nvSpPr>
          <p:spPr bwMode="auto">
            <a:xfrm>
              <a:off x="2596" y="2064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6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08" name="Line 804"/>
            <p:cNvSpPr>
              <a:spLocks noChangeShapeType="1"/>
            </p:cNvSpPr>
            <p:nvPr/>
          </p:nvSpPr>
          <p:spPr bwMode="auto">
            <a:xfrm>
              <a:off x="2596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09" name="Line 805"/>
            <p:cNvSpPr>
              <a:spLocks noChangeShapeType="1"/>
            </p:cNvSpPr>
            <p:nvPr/>
          </p:nvSpPr>
          <p:spPr bwMode="auto">
            <a:xfrm>
              <a:off x="2596" y="2069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10" name="Line 806"/>
            <p:cNvSpPr>
              <a:spLocks noChangeShapeType="1"/>
            </p:cNvSpPr>
            <p:nvPr/>
          </p:nvSpPr>
          <p:spPr bwMode="auto">
            <a:xfrm>
              <a:off x="2602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11" name="Line 807"/>
            <p:cNvSpPr>
              <a:spLocks noChangeShapeType="1"/>
            </p:cNvSpPr>
            <p:nvPr/>
          </p:nvSpPr>
          <p:spPr bwMode="auto">
            <a:xfrm>
              <a:off x="2609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12" name="Line 808"/>
            <p:cNvSpPr>
              <a:spLocks noChangeShapeType="1"/>
            </p:cNvSpPr>
            <p:nvPr/>
          </p:nvSpPr>
          <p:spPr bwMode="auto">
            <a:xfrm>
              <a:off x="2615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13" name="Line 809"/>
            <p:cNvSpPr>
              <a:spLocks noChangeShapeType="1"/>
            </p:cNvSpPr>
            <p:nvPr/>
          </p:nvSpPr>
          <p:spPr bwMode="auto">
            <a:xfrm>
              <a:off x="2622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14" name="Line 810"/>
            <p:cNvSpPr>
              <a:spLocks noChangeShapeType="1"/>
            </p:cNvSpPr>
            <p:nvPr/>
          </p:nvSpPr>
          <p:spPr bwMode="auto">
            <a:xfrm>
              <a:off x="2628" y="206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15" name="Line 811"/>
            <p:cNvSpPr>
              <a:spLocks noChangeShapeType="1"/>
            </p:cNvSpPr>
            <p:nvPr/>
          </p:nvSpPr>
          <p:spPr bwMode="auto">
            <a:xfrm>
              <a:off x="606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517" name="Group 1013"/>
          <p:cNvGrpSpPr>
            <a:grpSpLocks/>
          </p:cNvGrpSpPr>
          <p:nvPr/>
        </p:nvGrpSpPr>
        <p:grpSpPr bwMode="auto">
          <a:xfrm>
            <a:off x="1046163" y="4168775"/>
            <a:ext cx="1485900" cy="487363"/>
            <a:chOff x="606" y="1823"/>
            <a:chExt cx="1018" cy="334"/>
          </a:xfrm>
        </p:grpSpPr>
        <p:sp>
          <p:nvSpPr>
            <p:cNvPr id="22317" name="Line 813"/>
            <p:cNvSpPr>
              <a:spLocks noChangeShapeType="1"/>
            </p:cNvSpPr>
            <p:nvPr/>
          </p:nvSpPr>
          <p:spPr bwMode="auto">
            <a:xfrm>
              <a:off x="606" y="2069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18" name="Line 814"/>
            <p:cNvSpPr>
              <a:spLocks noChangeShapeType="1"/>
            </p:cNvSpPr>
            <p:nvPr/>
          </p:nvSpPr>
          <p:spPr bwMode="auto">
            <a:xfrm>
              <a:off x="612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19" name="Line 815"/>
            <p:cNvSpPr>
              <a:spLocks noChangeShapeType="1"/>
            </p:cNvSpPr>
            <p:nvPr/>
          </p:nvSpPr>
          <p:spPr bwMode="auto">
            <a:xfrm>
              <a:off x="619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20" name="Line 816"/>
            <p:cNvSpPr>
              <a:spLocks noChangeShapeType="1"/>
            </p:cNvSpPr>
            <p:nvPr/>
          </p:nvSpPr>
          <p:spPr bwMode="auto">
            <a:xfrm>
              <a:off x="625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21" name="Line 817"/>
            <p:cNvSpPr>
              <a:spLocks noChangeShapeType="1"/>
            </p:cNvSpPr>
            <p:nvPr/>
          </p:nvSpPr>
          <p:spPr bwMode="auto">
            <a:xfrm>
              <a:off x="625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22" name="Line 818"/>
            <p:cNvSpPr>
              <a:spLocks noChangeShapeType="1"/>
            </p:cNvSpPr>
            <p:nvPr/>
          </p:nvSpPr>
          <p:spPr bwMode="auto">
            <a:xfrm>
              <a:off x="632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23" name="Line 819"/>
            <p:cNvSpPr>
              <a:spLocks noChangeShapeType="1"/>
            </p:cNvSpPr>
            <p:nvPr/>
          </p:nvSpPr>
          <p:spPr bwMode="auto">
            <a:xfrm>
              <a:off x="638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24" name="Line 820"/>
            <p:cNvSpPr>
              <a:spLocks noChangeShapeType="1"/>
            </p:cNvSpPr>
            <p:nvPr/>
          </p:nvSpPr>
          <p:spPr bwMode="auto">
            <a:xfrm>
              <a:off x="638" y="2069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25" name="Line 821"/>
            <p:cNvSpPr>
              <a:spLocks noChangeShapeType="1"/>
            </p:cNvSpPr>
            <p:nvPr/>
          </p:nvSpPr>
          <p:spPr bwMode="auto">
            <a:xfrm>
              <a:off x="651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26" name="Line 822"/>
            <p:cNvSpPr>
              <a:spLocks noChangeShapeType="1"/>
            </p:cNvSpPr>
            <p:nvPr/>
          </p:nvSpPr>
          <p:spPr bwMode="auto">
            <a:xfrm>
              <a:off x="651" y="2069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27" name="Line 823"/>
            <p:cNvSpPr>
              <a:spLocks noChangeShapeType="1"/>
            </p:cNvSpPr>
            <p:nvPr/>
          </p:nvSpPr>
          <p:spPr bwMode="auto">
            <a:xfrm>
              <a:off x="658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28" name="Line 824"/>
            <p:cNvSpPr>
              <a:spLocks noChangeShapeType="1"/>
            </p:cNvSpPr>
            <p:nvPr/>
          </p:nvSpPr>
          <p:spPr bwMode="auto">
            <a:xfrm>
              <a:off x="664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29" name="Line 825"/>
            <p:cNvSpPr>
              <a:spLocks noChangeShapeType="1"/>
            </p:cNvSpPr>
            <p:nvPr/>
          </p:nvSpPr>
          <p:spPr bwMode="auto">
            <a:xfrm>
              <a:off x="671" y="2069"/>
              <a:ext cx="12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30" name="Line 826"/>
            <p:cNvSpPr>
              <a:spLocks noChangeShapeType="1"/>
            </p:cNvSpPr>
            <p:nvPr/>
          </p:nvSpPr>
          <p:spPr bwMode="auto">
            <a:xfrm>
              <a:off x="671" y="2069"/>
              <a:ext cx="12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31" name="Line 827"/>
            <p:cNvSpPr>
              <a:spLocks noChangeShapeType="1"/>
            </p:cNvSpPr>
            <p:nvPr/>
          </p:nvSpPr>
          <p:spPr bwMode="auto">
            <a:xfrm>
              <a:off x="677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32" name="Line 828"/>
            <p:cNvSpPr>
              <a:spLocks noChangeShapeType="1"/>
            </p:cNvSpPr>
            <p:nvPr/>
          </p:nvSpPr>
          <p:spPr bwMode="auto">
            <a:xfrm>
              <a:off x="683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33" name="Line 829"/>
            <p:cNvSpPr>
              <a:spLocks noChangeShapeType="1"/>
            </p:cNvSpPr>
            <p:nvPr/>
          </p:nvSpPr>
          <p:spPr bwMode="auto">
            <a:xfrm>
              <a:off x="683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34" name="Line 830"/>
            <p:cNvSpPr>
              <a:spLocks noChangeShapeType="1"/>
            </p:cNvSpPr>
            <p:nvPr/>
          </p:nvSpPr>
          <p:spPr bwMode="auto">
            <a:xfrm>
              <a:off x="690" y="2069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35" name="Line 831"/>
            <p:cNvSpPr>
              <a:spLocks noChangeShapeType="1"/>
            </p:cNvSpPr>
            <p:nvPr/>
          </p:nvSpPr>
          <p:spPr bwMode="auto">
            <a:xfrm>
              <a:off x="696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36" name="Line 832"/>
            <p:cNvSpPr>
              <a:spLocks noChangeShapeType="1"/>
            </p:cNvSpPr>
            <p:nvPr/>
          </p:nvSpPr>
          <p:spPr bwMode="auto">
            <a:xfrm>
              <a:off x="703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37" name="Line 833"/>
            <p:cNvSpPr>
              <a:spLocks noChangeShapeType="1"/>
            </p:cNvSpPr>
            <p:nvPr/>
          </p:nvSpPr>
          <p:spPr bwMode="auto">
            <a:xfrm>
              <a:off x="709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38" name="Line 834"/>
            <p:cNvSpPr>
              <a:spLocks noChangeShapeType="1"/>
            </p:cNvSpPr>
            <p:nvPr/>
          </p:nvSpPr>
          <p:spPr bwMode="auto">
            <a:xfrm>
              <a:off x="709" y="2069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39" name="Line 835"/>
            <p:cNvSpPr>
              <a:spLocks noChangeShapeType="1"/>
            </p:cNvSpPr>
            <p:nvPr/>
          </p:nvSpPr>
          <p:spPr bwMode="auto">
            <a:xfrm>
              <a:off x="716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40" name="Line 836"/>
            <p:cNvSpPr>
              <a:spLocks noChangeShapeType="1"/>
            </p:cNvSpPr>
            <p:nvPr/>
          </p:nvSpPr>
          <p:spPr bwMode="auto">
            <a:xfrm>
              <a:off x="722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41" name="Line 837"/>
            <p:cNvSpPr>
              <a:spLocks noChangeShapeType="1"/>
            </p:cNvSpPr>
            <p:nvPr/>
          </p:nvSpPr>
          <p:spPr bwMode="auto">
            <a:xfrm>
              <a:off x="729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42" name="Line 838"/>
            <p:cNvSpPr>
              <a:spLocks noChangeShapeType="1"/>
            </p:cNvSpPr>
            <p:nvPr/>
          </p:nvSpPr>
          <p:spPr bwMode="auto">
            <a:xfrm>
              <a:off x="729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43" name="Line 839"/>
            <p:cNvSpPr>
              <a:spLocks noChangeShapeType="1"/>
            </p:cNvSpPr>
            <p:nvPr/>
          </p:nvSpPr>
          <p:spPr bwMode="auto">
            <a:xfrm>
              <a:off x="735" y="2069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44" name="Line 840"/>
            <p:cNvSpPr>
              <a:spLocks noChangeShapeType="1"/>
            </p:cNvSpPr>
            <p:nvPr/>
          </p:nvSpPr>
          <p:spPr bwMode="auto">
            <a:xfrm>
              <a:off x="742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45" name="Line 841"/>
            <p:cNvSpPr>
              <a:spLocks noChangeShapeType="1"/>
            </p:cNvSpPr>
            <p:nvPr/>
          </p:nvSpPr>
          <p:spPr bwMode="auto">
            <a:xfrm>
              <a:off x="748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46" name="Line 842"/>
            <p:cNvSpPr>
              <a:spLocks noChangeShapeType="1"/>
            </p:cNvSpPr>
            <p:nvPr/>
          </p:nvSpPr>
          <p:spPr bwMode="auto">
            <a:xfrm>
              <a:off x="755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47" name="Line 843"/>
            <p:cNvSpPr>
              <a:spLocks noChangeShapeType="1"/>
            </p:cNvSpPr>
            <p:nvPr/>
          </p:nvSpPr>
          <p:spPr bwMode="auto">
            <a:xfrm>
              <a:off x="755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48" name="Line 844"/>
            <p:cNvSpPr>
              <a:spLocks noChangeShapeType="1"/>
            </p:cNvSpPr>
            <p:nvPr/>
          </p:nvSpPr>
          <p:spPr bwMode="auto">
            <a:xfrm>
              <a:off x="761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49" name="Line 845"/>
            <p:cNvSpPr>
              <a:spLocks noChangeShapeType="1"/>
            </p:cNvSpPr>
            <p:nvPr/>
          </p:nvSpPr>
          <p:spPr bwMode="auto">
            <a:xfrm>
              <a:off x="768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50" name="Line 846"/>
            <p:cNvSpPr>
              <a:spLocks noChangeShapeType="1"/>
            </p:cNvSpPr>
            <p:nvPr/>
          </p:nvSpPr>
          <p:spPr bwMode="auto">
            <a:xfrm>
              <a:off x="768" y="2069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51" name="Line 847"/>
            <p:cNvSpPr>
              <a:spLocks noChangeShapeType="1"/>
            </p:cNvSpPr>
            <p:nvPr/>
          </p:nvSpPr>
          <p:spPr bwMode="auto">
            <a:xfrm>
              <a:off x="774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52" name="Line 848"/>
            <p:cNvSpPr>
              <a:spLocks noChangeShapeType="1"/>
            </p:cNvSpPr>
            <p:nvPr/>
          </p:nvSpPr>
          <p:spPr bwMode="auto">
            <a:xfrm>
              <a:off x="781" y="2069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53" name="Line 849"/>
            <p:cNvSpPr>
              <a:spLocks noChangeShapeType="1"/>
            </p:cNvSpPr>
            <p:nvPr/>
          </p:nvSpPr>
          <p:spPr bwMode="auto">
            <a:xfrm>
              <a:off x="787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54" name="Line 850"/>
            <p:cNvSpPr>
              <a:spLocks noChangeShapeType="1"/>
            </p:cNvSpPr>
            <p:nvPr/>
          </p:nvSpPr>
          <p:spPr bwMode="auto">
            <a:xfrm>
              <a:off x="794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55" name="Line 851"/>
            <p:cNvSpPr>
              <a:spLocks noChangeShapeType="1"/>
            </p:cNvSpPr>
            <p:nvPr/>
          </p:nvSpPr>
          <p:spPr bwMode="auto">
            <a:xfrm>
              <a:off x="800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56" name="Line 852"/>
            <p:cNvSpPr>
              <a:spLocks noChangeShapeType="1"/>
            </p:cNvSpPr>
            <p:nvPr/>
          </p:nvSpPr>
          <p:spPr bwMode="auto">
            <a:xfrm>
              <a:off x="800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57" name="Line 853"/>
            <p:cNvSpPr>
              <a:spLocks noChangeShapeType="1"/>
            </p:cNvSpPr>
            <p:nvPr/>
          </p:nvSpPr>
          <p:spPr bwMode="auto">
            <a:xfrm>
              <a:off x="807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58" name="Line 854"/>
            <p:cNvSpPr>
              <a:spLocks noChangeShapeType="1"/>
            </p:cNvSpPr>
            <p:nvPr/>
          </p:nvSpPr>
          <p:spPr bwMode="auto">
            <a:xfrm>
              <a:off x="813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59" name="Line 855"/>
            <p:cNvSpPr>
              <a:spLocks noChangeShapeType="1"/>
            </p:cNvSpPr>
            <p:nvPr/>
          </p:nvSpPr>
          <p:spPr bwMode="auto">
            <a:xfrm>
              <a:off x="813" y="2069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60" name="Line 856"/>
            <p:cNvSpPr>
              <a:spLocks noChangeShapeType="1"/>
            </p:cNvSpPr>
            <p:nvPr/>
          </p:nvSpPr>
          <p:spPr bwMode="auto">
            <a:xfrm>
              <a:off x="820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61" name="Line 857"/>
            <p:cNvSpPr>
              <a:spLocks noChangeShapeType="1"/>
            </p:cNvSpPr>
            <p:nvPr/>
          </p:nvSpPr>
          <p:spPr bwMode="auto">
            <a:xfrm>
              <a:off x="826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62" name="Line 858"/>
            <p:cNvSpPr>
              <a:spLocks noChangeShapeType="1"/>
            </p:cNvSpPr>
            <p:nvPr/>
          </p:nvSpPr>
          <p:spPr bwMode="auto">
            <a:xfrm>
              <a:off x="833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63" name="Line 859"/>
            <p:cNvSpPr>
              <a:spLocks noChangeShapeType="1"/>
            </p:cNvSpPr>
            <p:nvPr/>
          </p:nvSpPr>
          <p:spPr bwMode="auto">
            <a:xfrm>
              <a:off x="839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64" name="Line 860"/>
            <p:cNvSpPr>
              <a:spLocks noChangeShapeType="1"/>
            </p:cNvSpPr>
            <p:nvPr/>
          </p:nvSpPr>
          <p:spPr bwMode="auto">
            <a:xfrm>
              <a:off x="846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65" name="Line 861"/>
            <p:cNvSpPr>
              <a:spLocks noChangeShapeType="1"/>
            </p:cNvSpPr>
            <p:nvPr/>
          </p:nvSpPr>
          <p:spPr bwMode="auto">
            <a:xfrm>
              <a:off x="846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66" name="Line 862"/>
            <p:cNvSpPr>
              <a:spLocks noChangeShapeType="1"/>
            </p:cNvSpPr>
            <p:nvPr/>
          </p:nvSpPr>
          <p:spPr bwMode="auto">
            <a:xfrm>
              <a:off x="852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67" name="Line 863"/>
            <p:cNvSpPr>
              <a:spLocks noChangeShapeType="1"/>
            </p:cNvSpPr>
            <p:nvPr/>
          </p:nvSpPr>
          <p:spPr bwMode="auto">
            <a:xfrm>
              <a:off x="859" y="2069"/>
              <a:ext cx="12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68" name="Line 864"/>
            <p:cNvSpPr>
              <a:spLocks noChangeShapeType="1"/>
            </p:cNvSpPr>
            <p:nvPr/>
          </p:nvSpPr>
          <p:spPr bwMode="auto">
            <a:xfrm>
              <a:off x="859" y="2069"/>
              <a:ext cx="12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69" name="Line 865"/>
            <p:cNvSpPr>
              <a:spLocks noChangeShapeType="1"/>
            </p:cNvSpPr>
            <p:nvPr/>
          </p:nvSpPr>
          <p:spPr bwMode="auto">
            <a:xfrm>
              <a:off x="865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70" name="Line 866"/>
            <p:cNvSpPr>
              <a:spLocks noChangeShapeType="1"/>
            </p:cNvSpPr>
            <p:nvPr/>
          </p:nvSpPr>
          <p:spPr bwMode="auto">
            <a:xfrm>
              <a:off x="871" y="2069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71" name="Line 867"/>
            <p:cNvSpPr>
              <a:spLocks noChangeShapeType="1"/>
            </p:cNvSpPr>
            <p:nvPr/>
          </p:nvSpPr>
          <p:spPr bwMode="auto">
            <a:xfrm>
              <a:off x="878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72" name="Line 868"/>
            <p:cNvSpPr>
              <a:spLocks noChangeShapeType="1"/>
            </p:cNvSpPr>
            <p:nvPr/>
          </p:nvSpPr>
          <p:spPr bwMode="auto">
            <a:xfrm>
              <a:off x="884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73" name="Line 869"/>
            <p:cNvSpPr>
              <a:spLocks noChangeShapeType="1"/>
            </p:cNvSpPr>
            <p:nvPr/>
          </p:nvSpPr>
          <p:spPr bwMode="auto">
            <a:xfrm>
              <a:off x="891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74" name="Line 870"/>
            <p:cNvSpPr>
              <a:spLocks noChangeShapeType="1"/>
            </p:cNvSpPr>
            <p:nvPr/>
          </p:nvSpPr>
          <p:spPr bwMode="auto">
            <a:xfrm>
              <a:off x="891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75" name="Line 871"/>
            <p:cNvSpPr>
              <a:spLocks noChangeShapeType="1"/>
            </p:cNvSpPr>
            <p:nvPr/>
          </p:nvSpPr>
          <p:spPr bwMode="auto">
            <a:xfrm>
              <a:off x="897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76" name="Line 872"/>
            <p:cNvSpPr>
              <a:spLocks noChangeShapeType="1"/>
            </p:cNvSpPr>
            <p:nvPr/>
          </p:nvSpPr>
          <p:spPr bwMode="auto">
            <a:xfrm>
              <a:off x="904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77" name="Line 873"/>
            <p:cNvSpPr>
              <a:spLocks noChangeShapeType="1"/>
            </p:cNvSpPr>
            <p:nvPr/>
          </p:nvSpPr>
          <p:spPr bwMode="auto">
            <a:xfrm>
              <a:off x="904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78" name="Line 874"/>
            <p:cNvSpPr>
              <a:spLocks noChangeShapeType="1"/>
            </p:cNvSpPr>
            <p:nvPr/>
          </p:nvSpPr>
          <p:spPr bwMode="auto">
            <a:xfrm>
              <a:off x="910" y="2069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79" name="Line 875"/>
            <p:cNvSpPr>
              <a:spLocks noChangeShapeType="1"/>
            </p:cNvSpPr>
            <p:nvPr/>
          </p:nvSpPr>
          <p:spPr bwMode="auto">
            <a:xfrm>
              <a:off x="917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80" name="Line 876"/>
            <p:cNvSpPr>
              <a:spLocks noChangeShapeType="1"/>
            </p:cNvSpPr>
            <p:nvPr/>
          </p:nvSpPr>
          <p:spPr bwMode="auto">
            <a:xfrm>
              <a:off x="923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81" name="Line 877"/>
            <p:cNvSpPr>
              <a:spLocks noChangeShapeType="1"/>
            </p:cNvSpPr>
            <p:nvPr/>
          </p:nvSpPr>
          <p:spPr bwMode="auto">
            <a:xfrm>
              <a:off x="930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82" name="Line 878"/>
            <p:cNvSpPr>
              <a:spLocks noChangeShapeType="1"/>
            </p:cNvSpPr>
            <p:nvPr/>
          </p:nvSpPr>
          <p:spPr bwMode="auto">
            <a:xfrm>
              <a:off x="930" y="2069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83" name="Line 879"/>
            <p:cNvSpPr>
              <a:spLocks noChangeShapeType="1"/>
            </p:cNvSpPr>
            <p:nvPr/>
          </p:nvSpPr>
          <p:spPr bwMode="auto">
            <a:xfrm>
              <a:off x="936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84" name="Line 880"/>
            <p:cNvSpPr>
              <a:spLocks noChangeShapeType="1"/>
            </p:cNvSpPr>
            <p:nvPr/>
          </p:nvSpPr>
          <p:spPr bwMode="auto">
            <a:xfrm>
              <a:off x="943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85" name="Line 881"/>
            <p:cNvSpPr>
              <a:spLocks noChangeShapeType="1"/>
            </p:cNvSpPr>
            <p:nvPr/>
          </p:nvSpPr>
          <p:spPr bwMode="auto">
            <a:xfrm>
              <a:off x="949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86" name="Line 882"/>
            <p:cNvSpPr>
              <a:spLocks noChangeShapeType="1"/>
            </p:cNvSpPr>
            <p:nvPr/>
          </p:nvSpPr>
          <p:spPr bwMode="auto">
            <a:xfrm>
              <a:off x="949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87" name="Line 883"/>
            <p:cNvSpPr>
              <a:spLocks noChangeShapeType="1"/>
            </p:cNvSpPr>
            <p:nvPr/>
          </p:nvSpPr>
          <p:spPr bwMode="auto">
            <a:xfrm>
              <a:off x="956" y="2069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88" name="Line 884"/>
            <p:cNvSpPr>
              <a:spLocks noChangeShapeType="1"/>
            </p:cNvSpPr>
            <p:nvPr/>
          </p:nvSpPr>
          <p:spPr bwMode="auto">
            <a:xfrm>
              <a:off x="962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89" name="Line 885"/>
            <p:cNvSpPr>
              <a:spLocks noChangeShapeType="1"/>
            </p:cNvSpPr>
            <p:nvPr/>
          </p:nvSpPr>
          <p:spPr bwMode="auto">
            <a:xfrm>
              <a:off x="969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90" name="Line 886"/>
            <p:cNvSpPr>
              <a:spLocks noChangeShapeType="1"/>
            </p:cNvSpPr>
            <p:nvPr/>
          </p:nvSpPr>
          <p:spPr bwMode="auto">
            <a:xfrm>
              <a:off x="975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91" name="Line 887"/>
            <p:cNvSpPr>
              <a:spLocks noChangeShapeType="1"/>
            </p:cNvSpPr>
            <p:nvPr/>
          </p:nvSpPr>
          <p:spPr bwMode="auto">
            <a:xfrm>
              <a:off x="975" y="2069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92" name="Line 888"/>
            <p:cNvSpPr>
              <a:spLocks noChangeShapeType="1"/>
            </p:cNvSpPr>
            <p:nvPr/>
          </p:nvSpPr>
          <p:spPr bwMode="auto">
            <a:xfrm>
              <a:off x="982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93" name="Line 889"/>
            <p:cNvSpPr>
              <a:spLocks noChangeShapeType="1"/>
            </p:cNvSpPr>
            <p:nvPr/>
          </p:nvSpPr>
          <p:spPr bwMode="auto">
            <a:xfrm>
              <a:off x="988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94" name="Line 890"/>
            <p:cNvSpPr>
              <a:spLocks noChangeShapeType="1"/>
            </p:cNvSpPr>
            <p:nvPr/>
          </p:nvSpPr>
          <p:spPr bwMode="auto">
            <a:xfrm>
              <a:off x="995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95" name="Line 891"/>
            <p:cNvSpPr>
              <a:spLocks noChangeShapeType="1"/>
            </p:cNvSpPr>
            <p:nvPr/>
          </p:nvSpPr>
          <p:spPr bwMode="auto">
            <a:xfrm>
              <a:off x="995" y="2069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96" name="Line 892"/>
            <p:cNvSpPr>
              <a:spLocks noChangeShapeType="1"/>
            </p:cNvSpPr>
            <p:nvPr/>
          </p:nvSpPr>
          <p:spPr bwMode="auto">
            <a:xfrm>
              <a:off x="1008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97" name="Line 893"/>
            <p:cNvSpPr>
              <a:spLocks noChangeShapeType="1"/>
            </p:cNvSpPr>
            <p:nvPr/>
          </p:nvSpPr>
          <p:spPr bwMode="auto">
            <a:xfrm>
              <a:off x="1008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98" name="Freeform 894"/>
            <p:cNvSpPr>
              <a:spLocks/>
            </p:cNvSpPr>
            <p:nvPr/>
          </p:nvSpPr>
          <p:spPr bwMode="auto">
            <a:xfrm>
              <a:off x="1014" y="2064"/>
              <a:ext cx="20" cy="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5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20" h="11">
                  <a:moveTo>
                    <a:pt x="7" y="0"/>
                  </a:moveTo>
                  <a:lnTo>
                    <a:pt x="20" y="0"/>
                  </a:lnTo>
                  <a:lnTo>
                    <a:pt x="20" y="5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99" name="Freeform 895"/>
            <p:cNvSpPr>
              <a:spLocks/>
            </p:cNvSpPr>
            <p:nvPr/>
          </p:nvSpPr>
          <p:spPr bwMode="auto">
            <a:xfrm>
              <a:off x="1021" y="2058"/>
              <a:ext cx="13" cy="1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1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00" name="Freeform 896"/>
            <p:cNvSpPr>
              <a:spLocks/>
            </p:cNvSpPr>
            <p:nvPr/>
          </p:nvSpPr>
          <p:spPr bwMode="auto">
            <a:xfrm>
              <a:off x="1027" y="2052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01" name="Freeform 897"/>
            <p:cNvSpPr>
              <a:spLocks/>
            </p:cNvSpPr>
            <p:nvPr/>
          </p:nvSpPr>
          <p:spPr bwMode="auto">
            <a:xfrm>
              <a:off x="1034" y="2052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02" name="Freeform 898"/>
            <p:cNvSpPr>
              <a:spLocks/>
            </p:cNvSpPr>
            <p:nvPr/>
          </p:nvSpPr>
          <p:spPr bwMode="auto">
            <a:xfrm>
              <a:off x="1034" y="2040"/>
              <a:ext cx="19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0"/>
                </a:cxn>
                <a:cxn ang="0">
                  <a:pos x="19" y="12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13" y="0"/>
                </a:cxn>
              </a:cxnLst>
              <a:rect l="0" t="0" r="r" b="b"/>
              <a:pathLst>
                <a:path w="19" h="18">
                  <a:moveTo>
                    <a:pt x="13" y="0"/>
                  </a:moveTo>
                  <a:lnTo>
                    <a:pt x="19" y="0"/>
                  </a:lnTo>
                  <a:lnTo>
                    <a:pt x="19" y="12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03" name="Freeform 899"/>
            <p:cNvSpPr>
              <a:spLocks/>
            </p:cNvSpPr>
            <p:nvPr/>
          </p:nvSpPr>
          <p:spPr bwMode="auto">
            <a:xfrm>
              <a:off x="1047" y="2034"/>
              <a:ext cx="12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12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2" h="18">
                  <a:moveTo>
                    <a:pt x="0" y="0"/>
                  </a:moveTo>
                  <a:lnTo>
                    <a:pt x="12" y="0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04" name="Freeform 900"/>
            <p:cNvSpPr>
              <a:spLocks/>
            </p:cNvSpPr>
            <p:nvPr/>
          </p:nvSpPr>
          <p:spPr bwMode="auto">
            <a:xfrm>
              <a:off x="1047" y="2028"/>
              <a:ext cx="12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0"/>
                </a:cxn>
                <a:cxn ang="0">
                  <a:pos x="12" y="6"/>
                </a:cxn>
                <a:cxn ang="0">
                  <a:pos x="12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2" h="18">
                  <a:moveTo>
                    <a:pt x="6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12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05" name="Freeform 901"/>
            <p:cNvSpPr>
              <a:spLocks/>
            </p:cNvSpPr>
            <p:nvPr/>
          </p:nvSpPr>
          <p:spPr bwMode="auto">
            <a:xfrm>
              <a:off x="1053" y="2023"/>
              <a:ext cx="13" cy="1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6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6" y="0"/>
                </a:cxn>
              </a:cxnLst>
              <a:rect l="0" t="0" r="r" b="b"/>
              <a:pathLst>
                <a:path w="13" h="11">
                  <a:moveTo>
                    <a:pt x="6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06" name="Freeform 902"/>
            <p:cNvSpPr>
              <a:spLocks/>
            </p:cNvSpPr>
            <p:nvPr/>
          </p:nvSpPr>
          <p:spPr bwMode="auto">
            <a:xfrm>
              <a:off x="1059" y="2017"/>
              <a:ext cx="13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7"/>
                </a:cxn>
                <a:cxn ang="0">
                  <a:pos x="0" y="17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7"/>
                  </a:lnTo>
                  <a:lnTo>
                    <a:pt x="0" y="17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07" name="Freeform 903"/>
            <p:cNvSpPr>
              <a:spLocks/>
            </p:cNvSpPr>
            <p:nvPr/>
          </p:nvSpPr>
          <p:spPr bwMode="auto">
            <a:xfrm>
              <a:off x="1059" y="2011"/>
              <a:ext cx="20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12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20" h="12">
                  <a:moveTo>
                    <a:pt x="7" y="0"/>
                  </a:moveTo>
                  <a:lnTo>
                    <a:pt x="20" y="0"/>
                  </a:lnTo>
                  <a:lnTo>
                    <a:pt x="20" y="12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08" name="Freeform 904"/>
            <p:cNvSpPr>
              <a:spLocks/>
            </p:cNvSpPr>
            <p:nvPr/>
          </p:nvSpPr>
          <p:spPr bwMode="auto">
            <a:xfrm>
              <a:off x="1066" y="2011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09" name="Freeform 905"/>
            <p:cNvSpPr>
              <a:spLocks/>
            </p:cNvSpPr>
            <p:nvPr/>
          </p:nvSpPr>
          <p:spPr bwMode="auto">
            <a:xfrm>
              <a:off x="1072" y="2005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10" name="Freeform 906"/>
            <p:cNvSpPr>
              <a:spLocks/>
            </p:cNvSpPr>
            <p:nvPr/>
          </p:nvSpPr>
          <p:spPr bwMode="auto">
            <a:xfrm>
              <a:off x="1079" y="1999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11" name="Freeform 907"/>
            <p:cNvSpPr>
              <a:spLocks/>
            </p:cNvSpPr>
            <p:nvPr/>
          </p:nvSpPr>
          <p:spPr bwMode="auto">
            <a:xfrm>
              <a:off x="1092" y="1999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12" name="Freeform 908"/>
            <p:cNvSpPr>
              <a:spLocks/>
            </p:cNvSpPr>
            <p:nvPr/>
          </p:nvSpPr>
          <p:spPr bwMode="auto">
            <a:xfrm>
              <a:off x="1098" y="1993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13" name="Freeform 909"/>
            <p:cNvSpPr>
              <a:spLocks/>
            </p:cNvSpPr>
            <p:nvPr/>
          </p:nvSpPr>
          <p:spPr bwMode="auto">
            <a:xfrm>
              <a:off x="1105" y="1987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14" name="Freeform 910"/>
            <p:cNvSpPr>
              <a:spLocks/>
            </p:cNvSpPr>
            <p:nvPr/>
          </p:nvSpPr>
          <p:spPr bwMode="auto">
            <a:xfrm>
              <a:off x="1105" y="1981"/>
              <a:ext cx="13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8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15" name="Freeform 911"/>
            <p:cNvSpPr>
              <a:spLocks/>
            </p:cNvSpPr>
            <p:nvPr/>
          </p:nvSpPr>
          <p:spPr bwMode="auto">
            <a:xfrm>
              <a:off x="1111" y="1981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16" name="Freeform 912"/>
            <p:cNvSpPr>
              <a:spLocks/>
            </p:cNvSpPr>
            <p:nvPr/>
          </p:nvSpPr>
          <p:spPr bwMode="auto">
            <a:xfrm>
              <a:off x="1118" y="1970"/>
              <a:ext cx="19" cy="1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11"/>
                </a:cxn>
                <a:cxn ang="0">
                  <a:pos x="6" y="17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6" y="0"/>
                </a:cxn>
              </a:cxnLst>
              <a:rect l="0" t="0" r="r" b="b"/>
              <a:pathLst>
                <a:path w="19" h="17">
                  <a:moveTo>
                    <a:pt x="6" y="0"/>
                  </a:moveTo>
                  <a:lnTo>
                    <a:pt x="19" y="0"/>
                  </a:lnTo>
                  <a:lnTo>
                    <a:pt x="19" y="11"/>
                  </a:lnTo>
                  <a:lnTo>
                    <a:pt x="6" y="17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17" name="Freeform 913"/>
            <p:cNvSpPr>
              <a:spLocks/>
            </p:cNvSpPr>
            <p:nvPr/>
          </p:nvSpPr>
          <p:spPr bwMode="auto">
            <a:xfrm>
              <a:off x="1124" y="1964"/>
              <a:ext cx="13" cy="1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7"/>
                </a:cxn>
                <a:cxn ang="0">
                  <a:pos x="0" y="17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7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7"/>
                  </a:lnTo>
                  <a:lnTo>
                    <a:pt x="0" y="17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18" name="Freeform 914"/>
            <p:cNvSpPr>
              <a:spLocks/>
            </p:cNvSpPr>
            <p:nvPr/>
          </p:nvSpPr>
          <p:spPr bwMode="auto">
            <a:xfrm>
              <a:off x="1131" y="1952"/>
              <a:ext cx="13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18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19" name="Freeform 915"/>
            <p:cNvSpPr>
              <a:spLocks/>
            </p:cNvSpPr>
            <p:nvPr/>
          </p:nvSpPr>
          <p:spPr bwMode="auto">
            <a:xfrm>
              <a:off x="1137" y="1940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20" name="Freeform 916"/>
            <p:cNvSpPr>
              <a:spLocks/>
            </p:cNvSpPr>
            <p:nvPr/>
          </p:nvSpPr>
          <p:spPr bwMode="auto">
            <a:xfrm>
              <a:off x="1137" y="1935"/>
              <a:ext cx="13" cy="1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5"/>
                </a:cxn>
                <a:cxn ang="0">
                  <a:pos x="13" y="17"/>
                </a:cxn>
                <a:cxn ang="0">
                  <a:pos x="0" y="17"/>
                </a:cxn>
                <a:cxn ang="0">
                  <a:pos x="0" y="5"/>
                </a:cxn>
                <a:cxn ang="0">
                  <a:pos x="7" y="0"/>
                </a:cxn>
              </a:cxnLst>
              <a:rect l="0" t="0" r="r" b="b"/>
              <a:pathLst>
                <a:path w="13" h="17">
                  <a:moveTo>
                    <a:pt x="7" y="0"/>
                  </a:moveTo>
                  <a:lnTo>
                    <a:pt x="13" y="0"/>
                  </a:lnTo>
                  <a:lnTo>
                    <a:pt x="13" y="5"/>
                  </a:lnTo>
                  <a:lnTo>
                    <a:pt x="13" y="17"/>
                  </a:lnTo>
                  <a:lnTo>
                    <a:pt x="0" y="17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21" name="Freeform 917"/>
            <p:cNvSpPr>
              <a:spLocks/>
            </p:cNvSpPr>
            <p:nvPr/>
          </p:nvSpPr>
          <p:spPr bwMode="auto">
            <a:xfrm>
              <a:off x="1144" y="1929"/>
              <a:ext cx="13" cy="1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1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1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22" name="Freeform 918"/>
            <p:cNvSpPr>
              <a:spLocks/>
            </p:cNvSpPr>
            <p:nvPr/>
          </p:nvSpPr>
          <p:spPr bwMode="auto">
            <a:xfrm>
              <a:off x="1150" y="192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23" name="Freeform 919"/>
            <p:cNvSpPr>
              <a:spLocks/>
            </p:cNvSpPr>
            <p:nvPr/>
          </p:nvSpPr>
          <p:spPr bwMode="auto">
            <a:xfrm>
              <a:off x="1150" y="1917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24" name="Freeform 920"/>
            <p:cNvSpPr>
              <a:spLocks/>
            </p:cNvSpPr>
            <p:nvPr/>
          </p:nvSpPr>
          <p:spPr bwMode="auto">
            <a:xfrm>
              <a:off x="1157" y="1905"/>
              <a:ext cx="19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12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9" h="18">
                  <a:moveTo>
                    <a:pt x="6" y="0"/>
                  </a:moveTo>
                  <a:lnTo>
                    <a:pt x="19" y="0"/>
                  </a:lnTo>
                  <a:lnTo>
                    <a:pt x="19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25" name="Freeform 921"/>
            <p:cNvSpPr>
              <a:spLocks/>
            </p:cNvSpPr>
            <p:nvPr/>
          </p:nvSpPr>
          <p:spPr bwMode="auto">
            <a:xfrm>
              <a:off x="1163" y="1899"/>
              <a:ext cx="13" cy="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8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26" name="Freeform 922"/>
            <p:cNvSpPr>
              <a:spLocks/>
            </p:cNvSpPr>
            <p:nvPr/>
          </p:nvSpPr>
          <p:spPr bwMode="auto">
            <a:xfrm>
              <a:off x="1170" y="1888"/>
              <a:ext cx="13" cy="1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6" y="17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6" y="0"/>
                </a:cxn>
              </a:cxnLst>
              <a:rect l="0" t="0" r="r" b="b"/>
              <a:pathLst>
                <a:path w="13" h="17">
                  <a:moveTo>
                    <a:pt x="6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27" name="Freeform 923"/>
            <p:cNvSpPr>
              <a:spLocks/>
            </p:cNvSpPr>
            <p:nvPr/>
          </p:nvSpPr>
          <p:spPr bwMode="auto">
            <a:xfrm>
              <a:off x="1176" y="1876"/>
              <a:ext cx="13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23"/>
                </a:cxn>
                <a:cxn ang="0">
                  <a:pos x="0" y="23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23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23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28" name="Freeform 924"/>
            <p:cNvSpPr>
              <a:spLocks/>
            </p:cNvSpPr>
            <p:nvPr/>
          </p:nvSpPr>
          <p:spPr bwMode="auto">
            <a:xfrm>
              <a:off x="1176" y="1864"/>
              <a:ext cx="20" cy="2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12"/>
                </a:cxn>
                <a:cxn ang="0">
                  <a:pos x="13" y="24"/>
                </a:cxn>
                <a:cxn ang="0">
                  <a:pos x="0" y="24"/>
                </a:cxn>
                <a:cxn ang="0">
                  <a:pos x="0" y="12"/>
                </a:cxn>
                <a:cxn ang="0">
                  <a:pos x="7" y="0"/>
                </a:cxn>
              </a:cxnLst>
              <a:rect l="0" t="0" r="r" b="b"/>
              <a:pathLst>
                <a:path w="20" h="24">
                  <a:moveTo>
                    <a:pt x="7" y="0"/>
                  </a:moveTo>
                  <a:lnTo>
                    <a:pt x="20" y="0"/>
                  </a:lnTo>
                  <a:lnTo>
                    <a:pt x="20" y="12"/>
                  </a:lnTo>
                  <a:lnTo>
                    <a:pt x="13" y="24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29" name="Freeform 925"/>
            <p:cNvSpPr>
              <a:spLocks/>
            </p:cNvSpPr>
            <p:nvPr/>
          </p:nvSpPr>
          <p:spPr bwMode="auto">
            <a:xfrm>
              <a:off x="1183" y="1853"/>
              <a:ext cx="13" cy="2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13" y="23"/>
                </a:cxn>
                <a:cxn ang="0">
                  <a:pos x="0" y="23"/>
                </a:cxn>
                <a:cxn ang="0">
                  <a:pos x="0" y="11"/>
                </a:cxn>
                <a:cxn ang="0">
                  <a:pos x="6" y="0"/>
                </a:cxn>
              </a:cxnLst>
              <a:rect l="0" t="0" r="r" b="b"/>
              <a:pathLst>
                <a:path w="13" h="23">
                  <a:moveTo>
                    <a:pt x="6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13" y="23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30" name="Freeform 926"/>
            <p:cNvSpPr>
              <a:spLocks/>
            </p:cNvSpPr>
            <p:nvPr/>
          </p:nvSpPr>
          <p:spPr bwMode="auto">
            <a:xfrm>
              <a:off x="1189" y="1847"/>
              <a:ext cx="13" cy="1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7"/>
                </a:cxn>
                <a:cxn ang="0">
                  <a:pos x="0" y="17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7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7"/>
                  </a:lnTo>
                  <a:lnTo>
                    <a:pt x="0" y="17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31" name="Freeform 927"/>
            <p:cNvSpPr>
              <a:spLocks/>
            </p:cNvSpPr>
            <p:nvPr/>
          </p:nvSpPr>
          <p:spPr bwMode="auto">
            <a:xfrm>
              <a:off x="1196" y="1835"/>
              <a:ext cx="13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18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32" name="Freeform 928"/>
            <p:cNvSpPr>
              <a:spLocks/>
            </p:cNvSpPr>
            <p:nvPr/>
          </p:nvSpPr>
          <p:spPr bwMode="auto">
            <a:xfrm>
              <a:off x="1202" y="1829"/>
              <a:ext cx="13" cy="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8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33" name="Freeform 929"/>
            <p:cNvSpPr>
              <a:spLocks/>
            </p:cNvSpPr>
            <p:nvPr/>
          </p:nvSpPr>
          <p:spPr bwMode="auto">
            <a:xfrm>
              <a:off x="1209" y="182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34" name="Freeform 930"/>
            <p:cNvSpPr>
              <a:spLocks/>
            </p:cNvSpPr>
            <p:nvPr/>
          </p:nvSpPr>
          <p:spPr bwMode="auto">
            <a:xfrm>
              <a:off x="1209" y="1823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35" name="Freeform 931"/>
            <p:cNvSpPr>
              <a:spLocks/>
            </p:cNvSpPr>
            <p:nvPr/>
          </p:nvSpPr>
          <p:spPr bwMode="auto">
            <a:xfrm>
              <a:off x="1215" y="182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36" name="Freeform 932"/>
            <p:cNvSpPr>
              <a:spLocks/>
            </p:cNvSpPr>
            <p:nvPr/>
          </p:nvSpPr>
          <p:spPr bwMode="auto">
            <a:xfrm>
              <a:off x="1222" y="182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37" name="Freeform 933"/>
            <p:cNvSpPr>
              <a:spLocks/>
            </p:cNvSpPr>
            <p:nvPr/>
          </p:nvSpPr>
          <p:spPr bwMode="auto">
            <a:xfrm>
              <a:off x="1222" y="1829"/>
              <a:ext cx="19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18"/>
                </a:cxn>
                <a:cxn ang="0">
                  <a:pos x="19" y="24"/>
                </a:cxn>
                <a:cxn ang="0">
                  <a:pos x="6" y="24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24">
                  <a:moveTo>
                    <a:pt x="0" y="0"/>
                  </a:moveTo>
                  <a:lnTo>
                    <a:pt x="13" y="0"/>
                  </a:lnTo>
                  <a:lnTo>
                    <a:pt x="19" y="18"/>
                  </a:lnTo>
                  <a:lnTo>
                    <a:pt x="19" y="24"/>
                  </a:lnTo>
                  <a:lnTo>
                    <a:pt x="6" y="24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38" name="Freeform 934"/>
            <p:cNvSpPr>
              <a:spLocks/>
            </p:cNvSpPr>
            <p:nvPr/>
          </p:nvSpPr>
          <p:spPr bwMode="auto">
            <a:xfrm>
              <a:off x="1228" y="1847"/>
              <a:ext cx="13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13" y="17"/>
                </a:cxn>
                <a:cxn ang="0">
                  <a:pos x="7" y="17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13" y="17"/>
                  </a:lnTo>
                  <a:lnTo>
                    <a:pt x="7" y="17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39" name="Freeform 935"/>
            <p:cNvSpPr>
              <a:spLocks/>
            </p:cNvSpPr>
            <p:nvPr/>
          </p:nvSpPr>
          <p:spPr bwMode="auto">
            <a:xfrm>
              <a:off x="1235" y="1858"/>
              <a:ext cx="19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9" y="18"/>
                </a:cxn>
                <a:cxn ang="0">
                  <a:pos x="19" y="24"/>
                </a:cxn>
                <a:cxn ang="0">
                  <a:pos x="6" y="24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24">
                  <a:moveTo>
                    <a:pt x="0" y="0"/>
                  </a:moveTo>
                  <a:lnTo>
                    <a:pt x="6" y="0"/>
                  </a:lnTo>
                  <a:lnTo>
                    <a:pt x="19" y="18"/>
                  </a:lnTo>
                  <a:lnTo>
                    <a:pt x="19" y="24"/>
                  </a:lnTo>
                  <a:lnTo>
                    <a:pt x="6" y="24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40" name="Freeform 936"/>
            <p:cNvSpPr>
              <a:spLocks/>
            </p:cNvSpPr>
            <p:nvPr/>
          </p:nvSpPr>
          <p:spPr bwMode="auto">
            <a:xfrm>
              <a:off x="1241" y="1876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18"/>
                </a:cxn>
                <a:cxn ang="0">
                  <a:pos x="7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18"/>
                  </a:lnTo>
                  <a:lnTo>
                    <a:pt x="7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41" name="Freeform 937"/>
            <p:cNvSpPr>
              <a:spLocks/>
            </p:cNvSpPr>
            <p:nvPr/>
          </p:nvSpPr>
          <p:spPr bwMode="auto">
            <a:xfrm>
              <a:off x="1248" y="1888"/>
              <a:ext cx="12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2" y="6"/>
                </a:cxn>
                <a:cxn ang="0">
                  <a:pos x="12" y="17"/>
                </a:cxn>
                <a:cxn ang="0">
                  <a:pos x="6" y="17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2" y="17"/>
                  </a:lnTo>
                  <a:lnTo>
                    <a:pt x="6" y="17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42" name="Freeform 938"/>
            <p:cNvSpPr>
              <a:spLocks/>
            </p:cNvSpPr>
            <p:nvPr/>
          </p:nvSpPr>
          <p:spPr bwMode="auto">
            <a:xfrm>
              <a:off x="1254" y="1894"/>
              <a:ext cx="13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1"/>
                </a:cxn>
                <a:cxn ang="0">
                  <a:pos x="13" y="23"/>
                </a:cxn>
                <a:cxn ang="0">
                  <a:pos x="0" y="23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23">
                  <a:moveTo>
                    <a:pt x="0" y="0"/>
                  </a:moveTo>
                  <a:lnTo>
                    <a:pt x="6" y="0"/>
                  </a:lnTo>
                  <a:lnTo>
                    <a:pt x="13" y="11"/>
                  </a:lnTo>
                  <a:lnTo>
                    <a:pt x="13" y="23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43" name="Freeform 939"/>
            <p:cNvSpPr>
              <a:spLocks/>
            </p:cNvSpPr>
            <p:nvPr/>
          </p:nvSpPr>
          <p:spPr bwMode="auto">
            <a:xfrm>
              <a:off x="1254" y="1905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18"/>
                </a:cxn>
                <a:cxn ang="0">
                  <a:pos x="6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18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44" name="Freeform 940"/>
            <p:cNvSpPr>
              <a:spLocks/>
            </p:cNvSpPr>
            <p:nvPr/>
          </p:nvSpPr>
          <p:spPr bwMode="auto">
            <a:xfrm>
              <a:off x="1260" y="1917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2"/>
                </a:cxn>
                <a:cxn ang="0">
                  <a:pos x="13" y="18"/>
                </a:cxn>
                <a:cxn ang="0">
                  <a:pos x="7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7" y="0"/>
                  </a:lnTo>
                  <a:lnTo>
                    <a:pt x="13" y="12"/>
                  </a:lnTo>
                  <a:lnTo>
                    <a:pt x="13" y="18"/>
                  </a:lnTo>
                  <a:lnTo>
                    <a:pt x="7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45" name="Freeform 941"/>
            <p:cNvSpPr>
              <a:spLocks/>
            </p:cNvSpPr>
            <p:nvPr/>
          </p:nvSpPr>
          <p:spPr bwMode="auto">
            <a:xfrm>
              <a:off x="1267" y="1929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46" name="Freeform 942"/>
            <p:cNvSpPr>
              <a:spLocks/>
            </p:cNvSpPr>
            <p:nvPr/>
          </p:nvSpPr>
          <p:spPr bwMode="auto">
            <a:xfrm>
              <a:off x="1079" y="1999"/>
              <a:ext cx="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6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</a:path>
              </a:pathLst>
            </a:custGeom>
            <a:noFill/>
            <a:ln w="9525">
              <a:solidFill>
                <a:srgbClr val="206B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47" name="Line 943"/>
            <p:cNvSpPr>
              <a:spLocks noChangeShapeType="1"/>
            </p:cNvSpPr>
            <p:nvPr/>
          </p:nvSpPr>
          <p:spPr bwMode="auto">
            <a:xfrm>
              <a:off x="1267" y="1935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48" name="Line 944"/>
            <p:cNvSpPr>
              <a:spLocks noChangeShapeType="1"/>
            </p:cNvSpPr>
            <p:nvPr/>
          </p:nvSpPr>
          <p:spPr bwMode="auto">
            <a:xfrm>
              <a:off x="1273" y="1935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49" name="Freeform 945"/>
            <p:cNvSpPr>
              <a:spLocks/>
            </p:cNvSpPr>
            <p:nvPr/>
          </p:nvSpPr>
          <p:spPr bwMode="auto">
            <a:xfrm>
              <a:off x="1280" y="1929"/>
              <a:ext cx="19" cy="1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6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9" h="11">
                  <a:moveTo>
                    <a:pt x="6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50" name="Freeform 946"/>
            <p:cNvSpPr>
              <a:spLocks/>
            </p:cNvSpPr>
            <p:nvPr/>
          </p:nvSpPr>
          <p:spPr bwMode="auto">
            <a:xfrm>
              <a:off x="1293" y="1929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6" y="1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51" name="Freeform 947"/>
            <p:cNvSpPr>
              <a:spLocks/>
            </p:cNvSpPr>
            <p:nvPr/>
          </p:nvSpPr>
          <p:spPr bwMode="auto">
            <a:xfrm>
              <a:off x="1299" y="1929"/>
              <a:ext cx="13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1"/>
                </a:cxn>
                <a:cxn ang="0">
                  <a:pos x="13" y="23"/>
                </a:cxn>
                <a:cxn ang="0">
                  <a:pos x="0" y="23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23">
                  <a:moveTo>
                    <a:pt x="0" y="0"/>
                  </a:moveTo>
                  <a:lnTo>
                    <a:pt x="7" y="0"/>
                  </a:lnTo>
                  <a:lnTo>
                    <a:pt x="13" y="11"/>
                  </a:lnTo>
                  <a:lnTo>
                    <a:pt x="13" y="23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52" name="Freeform 948"/>
            <p:cNvSpPr>
              <a:spLocks/>
            </p:cNvSpPr>
            <p:nvPr/>
          </p:nvSpPr>
          <p:spPr bwMode="auto">
            <a:xfrm>
              <a:off x="1299" y="1940"/>
              <a:ext cx="13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8"/>
                </a:cxn>
                <a:cxn ang="0">
                  <a:pos x="13" y="24"/>
                </a:cxn>
                <a:cxn ang="0">
                  <a:pos x="7" y="24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24">
                  <a:moveTo>
                    <a:pt x="0" y="0"/>
                  </a:moveTo>
                  <a:lnTo>
                    <a:pt x="13" y="0"/>
                  </a:lnTo>
                  <a:lnTo>
                    <a:pt x="13" y="18"/>
                  </a:lnTo>
                  <a:lnTo>
                    <a:pt x="13" y="24"/>
                  </a:lnTo>
                  <a:lnTo>
                    <a:pt x="7" y="24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53" name="Freeform 949"/>
            <p:cNvSpPr>
              <a:spLocks/>
            </p:cNvSpPr>
            <p:nvPr/>
          </p:nvSpPr>
          <p:spPr bwMode="auto">
            <a:xfrm>
              <a:off x="1306" y="1958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2"/>
                </a:cxn>
                <a:cxn ang="0">
                  <a:pos x="13" y="18"/>
                </a:cxn>
                <a:cxn ang="0">
                  <a:pos x="6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6" y="0"/>
                  </a:lnTo>
                  <a:lnTo>
                    <a:pt x="13" y="12"/>
                  </a:lnTo>
                  <a:lnTo>
                    <a:pt x="13" y="18"/>
                  </a:lnTo>
                  <a:lnTo>
                    <a:pt x="6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54" name="Freeform 950"/>
            <p:cNvSpPr>
              <a:spLocks/>
            </p:cNvSpPr>
            <p:nvPr/>
          </p:nvSpPr>
          <p:spPr bwMode="auto">
            <a:xfrm>
              <a:off x="1312" y="1970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55" name="Freeform 951"/>
            <p:cNvSpPr>
              <a:spLocks/>
            </p:cNvSpPr>
            <p:nvPr/>
          </p:nvSpPr>
          <p:spPr bwMode="auto">
            <a:xfrm>
              <a:off x="1312" y="1976"/>
              <a:ext cx="13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13" y="23"/>
                </a:cxn>
                <a:cxn ang="0">
                  <a:pos x="7" y="23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3" h="23">
                  <a:moveTo>
                    <a:pt x="0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13" y="23"/>
                  </a:lnTo>
                  <a:lnTo>
                    <a:pt x="7" y="23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56" name="Freeform 952"/>
            <p:cNvSpPr>
              <a:spLocks/>
            </p:cNvSpPr>
            <p:nvPr/>
          </p:nvSpPr>
          <p:spPr bwMode="auto">
            <a:xfrm>
              <a:off x="1319" y="1987"/>
              <a:ext cx="19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9" y="12"/>
                </a:cxn>
                <a:cxn ang="0">
                  <a:pos x="19" y="24"/>
                </a:cxn>
                <a:cxn ang="0">
                  <a:pos x="6" y="24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9" h="24">
                  <a:moveTo>
                    <a:pt x="0" y="0"/>
                  </a:moveTo>
                  <a:lnTo>
                    <a:pt x="6" y="0"/>
                  </a:lnTo>
                  <a:lnTo>
                    <a:pt x="19" y="12"/>
                  </a:lnTo>
                  <a:lnTo>
                    <a:pt x="19" y="24"/>
                  </a:lnTo>
                  <a:lnTo>
                    <a:pt x="6" y="24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57" name="Freeform 953"/>
            <p:cNvSpPr>
              <a:spLocks/>
            </p:cNvSpPr>
            <p:nvPr/>
          </p:nvSpPr>
          <p:spPr bwMode="auto">
            <a:xfrm>
              <a:off x="1325" y="1999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58" name="Freeform 954"/>
            <p:cNvSpPr>
              <a:spLocks/>
            </p:cNvSpPr>
            <p:nvPr/>
          </p:nvSpPr>
          <p:spPr bwMode="auto">
            <a:xfrm>
              <a:off x="1332" y="2005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59" name="Freeform 955"/>
            <p:cNvSpPr>
              <a:spLocks/>
            </p:cNvSpPr>
            <p:nvPr/>
          </p:nvSpPr>
          <p:spPr bwMode="auto">
            <a:xfrm>
              <a:off x="1338" y="2005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60" name="Freeform 956"/>
            <p:cNvSpPr>
              <a:spLocks/>
            </p:cNvSpPr>
            <p:nvPr/>
          </p:nvSpPr>
          <p:spPr bwMode="auto">
            <a:xfrm>
              <a:off x="1338" y="1999"/>
              <a:ext cx="20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20" h="12">
                  <a:moveTo>
                    <a:pt x="7" y="0"/>
                  </a:moveTo>
                  <a:lnTo>
                    <a:pt x="20" y="0"/>
                  </a:lnTo>
                  <a:lnTo>
                    <a:pt x="20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61" name="Line 957"/>
            <p:cNvSpPr>
              <a:spLocks noChangeShapeType="1"/>
            </p:cNvSpPr>
            <p:nvPr/>
          </p:nvSpPr>
          <p:spPr bwMode="auto">
            <a:xfrm>
              <a:off x="1286" y="192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62" name="Line 958"/>
            <p:cNvSpPr>
              <a:spLocks noChangeShapeType="1"/>
            </p:cNvSpPr>
            <p:nvPr/>
          </p:nvSpPr>
          <p:spPr bwMode="auto">
            <a:xfrm>
              <a:off x="1345" y="199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63" name="Line 959"/>
            <p:cNvSpPr>
              <a:spLocks noChangeShapeType="1"/>
            </p:cNvSpPr>
            <p:nvPr/>
          </p:nvSpPr>
          <p:spPr bwMode="auto">
            <a:xfrm>
              <a:off x="1345" y="199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64" name="Freeform 960"/>
            <p:cNvSpPr>
              <a:spLocks/>
            </p:cNvSpPr>
            <p:nvPr/>
          </p:nvSpPr>
          <p:spPr bwMode="auto">
            <a:xfrm>
              <a:off x="1358" y="199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65" name="Freeform 961"/>
            <p:cNvSpPr>
              <a:spLocks/>
            </p:cNvSpPr>
            <p:nvPr/>
          </p:nvSpPr>
          <p:spPr bwMode="auto">
            <a:xfrm>
              <a:off x="1358" y="1987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66" name="Freeform 962"/>
            <p:cNvSpPr>
              <a:spLocks/>
            </p:cNvSpPr>
            <p:nvPr/>
          </p:nvSpPr>
          <p:spPr bwMode="auto">
            <a:xfrm>
              <a:off x="1364" y="1981"/>
              <a:ext cx="13" cy="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8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67" name="Freeform 963"/>
            <p:cNvSpPr>
              <a:spLocks/>
            </p:cNvSpPr>
            <p:nvPr/>
          </p:nvSpPr>
          <p:spPr bwMode="auto">
            <a:xfrm>
              <a:off x="1371" y="1981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68" name="Freeform 964"/>
            <p:cNvSpPr>
              <a:spLocks/>
            </p:cNvSpPr>
            <p:nvPr/>
          </p:nvSpPr>
          <p:spPr bwMode="auto">
            <a:xfrm>
              <a:off x="1384" y="1981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69" name="Freeform 965"/>
            <p:cNvSpPr>
              <a:spLocks/>
            </p:cNvSpPr>
            <p:nvPr/>
          </p:nvSpPr>
          <p:spPr bwMode="auto">
            <a:xfrm>
              <a:off x="1384" y="1981"/>
              <a:ext cx="19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12"/>
                </a:cxn>
                <a:cxn ang="0">
                  <a:pos x="19" y="18"/>
                </a:cxn>
                <a:cxn ang="0">
                  <a:pos x="6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9" h="18">
                  <a:moveTo>
                    <a:pt x="0" y="0"/>
                  </a:moveTo>
                  <a:lnTo>
                    <a:pt x="13" y="0"/>
                  </a:lnTo>
                  <a:lnTo>
                    <a:pt x="19" y="12"/>
                  </a:lnTo>
                  <a:lnTo>
                    <a:pt x="19" y="18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70" name="Freeform 966"/>
            <p:cNvSpPr>
              <a:spLocks/>
            </p:cNvSpPr>
            <p:nvPr/>
          </p:nvSpPr>
          <p:spPr bwMode="auto">
            <a:xfrm>
              <a:off x="1390" y="1993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8"/>
                </a:cxn>
                <a:cxn ang="0">
                  <a:pos x="7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7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71" name="Freeform 967"/>
            <p:cNvSpPr>
              <a:spLocks/>
            </p:cNvSpPr>
            <p:nvPr/>
          </p:nvSpPr>
          <p:spPr bwMode="auto">
            <a:xfrm>
              <a:off x="1397" y="1999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72" name="Freeform 968"/>
            <p:cNvSpPr>
              <a:spLocks/>
            </p:cNvSpPr>
            <p:nvPr/>
          </p:nvSpPr>
          <p:spPr bwMode="auto">
            <a:xfrm>
              <a:off x="1403" y="2005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73" name="Freeform 969"/>
            <p:cNvSpPr>
              <a:spLocks/>
            </p:cNvSpPr>
            <p:nvPr/>
          </p:nvSpPr>
          <p:spPr bwMode="auto">
            <a:xfrm>
              <a:off x="1403" y="2011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74" name="Freeform 970"/>
            <p:cNvSpPr>
              <a:spLocks/>
            </p:cNvSpPr>
            <p:nvPr/>
          </p:nvSpPr>
          <p:spPr bwMode="auto">
            <a:xfrm>
              <a:off x="1410" y="2017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1"/>
                </a:cxn>
                <a:cxn ang="0">
                  <a:pos x="6" y="1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75" name="Freeform 971"/>
            <p:cNvSpPr>
              <a:spLocks/>
            </p:cNvSpPr>
            <p:nvPr/>
          </p:nvSpPr>
          <p:spPr bwMode="auto">
            <a:xfrm>
              <a:off x="1416" y="2023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5"/>
                </a:cxn>
                <a:cxn ang="0">
                  <a:pos x="13" y="11"/>
                </a:cxn>
                <a:cxn ang="0">
                  <a:pos x="7" y="11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7" y="0"/>
                  </a:lnTo>
                  <a:lnTo>
                    <a:pt x="13" y="5"/>
                  </a:lnTo>
                  <a:lnTo>
                    <a:pt x="13" y="11"/>
                  </a:lnTo>
                  <a:lnTo>
                    <a:pt x="7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76" name="Freeform 972"/>
            <p:cNvSpPr>
              <a:spLocks/>
            </p:cNvSpPr>
            <p:nvPr/>
          </p:nvSpPr>
          <p:spPr bwMode="auto">
            <a:xfrm>
              <a:off x="1423" y="2028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8"/>
                </a:cxn>
                <a:cxn ang="0">
                  <a:pos x="6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6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77" name="Freeform 973"/>
            <p:cNvSpPr>
              <a:spLocks/>
            </p:cNvSpPr>
            <p:nvPr/>
          </p:nvSpPr>
          <p:spPr bwMode="auto">
            <a:xfrm>
              <a:off x="1429" y="2034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78" name="Freeform 974"/>
            <p:cNvSpPr>
              <a:spLocks/>
            </p:cNvSpPr>
            <p:nvPr/>
          </p:nvSpPr>
          <p:spPr bwMode="auto">
            <a:xfrm>
              <a:off x="1429" y="2040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79" name="Freeform 975"/>
            <p:cNvSpPr>
              <a:spLocks/>
            </p:cNvSpPr>
            <p:nvPr/>
          </p:nvSpPr>
          <p:spPr bwMode="auto">
            <a:xfrm>
              <a:off x="1436" y="2046"/>
              <a:ext cx="12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80" name="Line 976"/>
            <p:cNvSpPr>
              <a:spLocks noChangeShapeType="1"/>
            </p:cNvSpPr>
            <p:nvPr/>
          </p:nvSpPr>
          <p:spPr bwMode="auto">
            <a:xfrm>
              <a:off x="1377" y="1981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81" name="Line 977"/>
            <p:cNvSpPr>
              <a:spLocks noChangeShapeType="1"/>
            </p:cNvSpPr>
            <p:nvPr/>
          </p:nvSpPr>
          <p:spPr bwMode="auto">
            <a:xfrm>
              <a:off x="1436" y="2052"/>
              <a:ext cx="12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82" name="Freeform 978"/>
            <p:cNvSpPr>
              <a:spLocks/>
            </p:cNvSpPr>
            <p:nvPr/>
          </p:nvSpPr>
          <p:spPr bwMode="auto">
            <a:xfrm>
              <a:off x="1442" y="2052"/>
              <a:ext cx="1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19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13" y="0"/>
                  </a:lnTo>
                  <a:lnTo>
                    <a:pt x="19" y="0"/>
                  </a:lnTo>
                  <a:lnTo>
                    <a:pt x="19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83" name="Freeform 979"/>
            <p:cNvSpPr>
              <a:spLocks/>
            </p:cNvSpPr>
            <p:nvPr/>
          </p:nvSpPr>
          <p:spPr bwMode="auto">
            <a:xfrm>
              <a:off x="1448" y="2052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84" name="Freeform 980"/>
            <p:cNvSpPr>
              <a:spLocks/>
            </p:cNvSpPr>
            <p:nvPr/>
          </p:nvSpPr>
          <p:spPr bwMode="auto">
            <a:xfrm>
              <a:off x="1455" y="2058"/>
              <a:ext cx="13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1"/>
                </a:cxn>
                <a:cxn ang="0">
                  <a:pos x="13" y="17"/>
                </a:cxn>
                <a:cxn ang="0">
                  <a:pos x="6" y="17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lnTo>
                    <a:pt x="6" y="0"/>
                  </a:lnTo>
                  <a:lnTo>
                    <a:pt x="13" y="11"/>
                  </a:lnTo>
                  <a:lnTo>
                    <a:pt x="13" y="17"/>
                  </a:lnTo>
                  <a:lnTo>
                    <a:pt x="6" y="17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85" name="Freeform 981"/>
            <p:cNvSpPr>
              <a:spLocks/>
            </p:cNvSpPr>
            <p:nvPr/>
          </p:nvSpPr>
          <p:spPr bwMode="auto">
            <a:xfrm>
              <a:off x="1461" y="2069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86" name="Freeform 982"/>
            <p:cNvSpPr>
              <a:spLocks/>
            </p:cNvSpPr>
            <p:nvPr/>
          </p:nvSpPr>
          <p:spPr bwMode="auto">
            <a:xfrm>
              <a:off x="1461" y="2075"/>
              <a:ext cx="20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12"/>
                </a:cxn>
                <a:cxn ang="0">
                  <a:pos x="20" y="18"/>
                </a:cxn>
                <a:cxn ang="0">
                  <a:pos x="13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13" y="0"/>
                  </a:lnTo>
                  <a:lnTo>
                    <a:pt x="20" y="12"/>
                  </a:lnTo>
                  <a:lnTo>
                    <a:pt x="20" y="18"/>
                  </a:lnTo>
                  <a:lnTo>
                    <a:pt x="13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87" name="Freeform 983"/>
            <p:cNvSpPr>
              <a:spLocks/>
            </p:cNvSpPr>
            <p:nvPr/>
          </p:nvSpPr>
          <p:spPr bwMode="auto">
            <a:xfrm>
              <a:off x="1474" y="2087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88" name="Freeform 984"/>
            <p:cNvSpPr>
              <a:spLocks/>
            </p:cNvSpPr>
            <p:nvPr/>
          </p:nvSpPr>
          <p:spPr bwMode="auto">
            <a:xfrm>
              <a:off x="1474" y="209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89" name="Freeform 985"/>
            <p:cNvSpPr>
              <a:spLocks/>
            </p:cNvSpPr>
            <p:nvPr/>
          </p:nvSpPr>
          <p:spPr bwMode="auto">
            <a:xfrm>
              <a:off x="1481" y="2099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1"/>
                </a:cxn>
                <a:cxn ang="0">
                  <a:pos x="6" y="1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90" name="Freeform 986"/>
            <p:cNvSpPr>
              <a:spLocks/>
            </p:cNvSpPr>
            <p:nvPr/>
          </p:nvSpPr>
          <p:spPr bwMode="auto">
            <a:xfrm>
              <a:off x="1487" y="2105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91" name="Freeform 987"/>
            <p:cNvSpPr>
              <a:spLocks/>
            </p:cNvSpPr>
            <p:nvPr/>
          </p:nvSpPr>
          <p:spPr bwMode="auto">
            <a:xfrm>
              <a:off x="1487" y="2105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5"/>
                </a:cxn>
                <a:cxn ang="0">
                  <a:pos x="13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13" y="0"/>
                  </a:lnTo>
                  <a:lnTo>
                    <a:pt x="13" y="5"/>
                  </a:lnTo>
                  <a:lnTo>
                    <a:pt x="13" y="11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92" name="Freeform 988"/>
            <p:cNvSpPr>
              <a:spLocks/>
            </p:cNvSpPr>
            <p:nvPr/>
          </p:nvSpPr>
          <p:spPr bwMode="auto">
            <a:xfrm>
              <a:off x="1494" y="2110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93" name="Freeform 989"/>
            <p:cNvSpPr>
              <a:spLocks/>
            </p:cNvSpPr>
            <p:nvPr/>
          </p:nvSpPr>
          <p:spPr bwMode="auto">
            <a:xfrm>
              <a:off x="1500" y="2116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94" name="Freeform 990"/>
            <p:cNvSpPr>
              <a:spLocks/>
            </p:cNvSpPr>
            <p:nvPr/>
          </p:nvSpPr>
          <p:spPr bwMode="auto">
            <a:xfrm>
              <a:off x="1507" y="2122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95" name="Line 991"/>
            <p:cNvSpPr>
              <a:spLocks noChangeShapeType="1"/>
            </p:cNvSpPr>
            <p:nvPr/>
          </p:nvSpPr>
          <p:spPr bwMode="auto">
            <a:xfrm>
              <a:off x="1500" y="2122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96" name="Line 992"/>
            <p:cNvSpPr>
              <a:spLocks noChangeShapeType="1"/>
            </p:cNvSpPr>
            <p:nvPr/>
          </p:nvSpPr>
          <p:spPr bwMode="auto">
            <a:xfrm>
              <a:off x="1507" y="2128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97" name="Freeform 993"/>
            <p:cNvSpPr>
              <a:spLocks/>
            </p:cNvSpPr>
            <p:nvPr/>
          </p:nvSpPr>
          <p:spPr bwMode="auto">
            <a:xfrm>
              <a:off x="1520" y="2128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98" name="Freeform 994"/>
            <p:cNvSpPr>
              <a:spLocks/>
            </p:cNvSpPr>
            <p:nvPr/>
          </p:nvSpPr>
          <p:spPr bwMode="auto">
            <a:xfrm>
              <a:off x="1533" y="2128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99" name="Line 995"/>
            <p:cNvSpPr>
              <a:spLocks noChangeShapeType="1"/>
            </p:cNvSpPr>
            <p:nvPr/>
          </p:nvSpPr>
          <p:spPr bwMode="auto">
            <a:xfrm>
              <a:off x="1520" y="2134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00" name="Line 996"/>
            <p:cNvSpPr>
              <a:spLocks noChangeShapeType="1"/>
            </p:cNvSpPr>
            <p:nvPr/>
          </p:nvSpPr>
          <p:spPr bwMode="auto">
            <a:xfrm>
              <a:off x="1533" y="213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01" name="Freeform 997"/>
            <p:cNvSpPr>
              <a:spLocks/>
            </p:cNvSpPr>
            <p:nvPr/>
          </p:nvSpPr>
          <p:spPr bwMode="auto">
            <a:xfrm>
              <a:off x="1539" y="213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02" name="Line 998"/>
            <p:cNvSpPr>
              <a:spLocks noChangeShapeType="1"/>
            </p:cNvSpPr>
            <p:nvPr/>
          </p:nvSpPr>
          <p:spPr bwMode="auto">
            <a:xfrm>
              <a:off x="1539" y="2140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03" name="Line 999"/>
            <p:cNvSpPr>
              <a:spLocks noChangeShapeType="1"/>
            </p:cNvSpPr>
            <p:nvPr/>
          </p:nvSpPr>
          <p:spPr bwMode="auto">
            <a:xfrm>
              <a:off x="1546" y="2140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04" name="Freeform 1000"/>
            <p:cNvSpPr>
              <a:spLocks/>
            </p:cNvSpPr>
            <p:nvPr/>
          </p:nvSpPr>
          <p:spPr bwMode="auto">
            <a:xfrm>
              <a:off x="1552" y="2140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1"/>
                </a:cxn>
                <a:cxn ang="0">
                  <a:pos x="7" y="1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1"/>
                  </a:lnTo>
                  <a:lnTo>
                    <a:pt x="7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05" name="Line 1001"/>
            <p:cNvSpPr>
              <a:spLocks noChangeShapeType="1"/>
            </p:cNvSpPr>
            <p:nvPr/>
          </p:nvSpPr>
          <p:spPr bwMode="auto">
            <a:xfrm>
              <a:off x="1552" y="2146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06" name="Line 1002"/>
            <p:cNvSpPr>
              <a:spLocks noChangeShapeType="1"/>
            </p:cNvSpPr>
            <p:nvPr/>
          </p:nvSpPr>
          <p:spPr bwMode="auto">
            <a:xfrm>
              <a:off x="1559" y="2146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07" name="Line 1003"/>
            <p:cNvSpPr>
              <a:spLocks noChangeShapeType="1"/>
            </p:cNvSpPr>
            <p:nvPr/>
          </p:nvSpPr>
          <p:spPr bwMode="auto">
            <a:xfrm>
              <a:off x="1565" y="2146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08" name="Line 1004"/>
            <p:cNvSpPr>
              <a:spLocks noChangeShapeType="1"/>
            </p:cNvSpPr>
            <p:nvPr/>
          </p:nvSpPr>
          <p:spPr bwMode="auto">
            <a:xfrm>
              <a:off x="1565" y="2146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09" name="Line 1005"/>
            <p:cNvSpPr>
              <a:spLocks noChangeShapeType="1"/>
            </p:cNvSpPr>
            <p:nvPr/>
          </p:nvSpPr>
          <p:spPr bwMode="auto">
            <a:xfrm>
              <a:off x="1578" y="2146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10" name="Line 1006"/>
            <p:cNvSpPr>
              <a:spLocks noChangeShapeType="1"/>
            </p:cNvSpPr>
            <p:nvPr/>
          </p:nvSpPr>
          <p:spPr bwMode="auto">
            <a:xfrm>
              <a:off x="1578" y="2146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11" name="Freeform 1007"/>
            <p:cNvSpPr>
              <a:spLocks/>
            </p:cNvSpPr>
            <p:nvPr/>
          </p:nvSpPr>
          <p:spPr bwMode="auto">
            <a:xfrm>
              <a:off x="1591" y="2146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12" name="Line 1008"/>
            <p:cNvSpPr>
              <a:spLocks noChangeShapeType="1"/>
            </p:cNvSpPr>
            <p:nvPr/>
          </p:nvSpPr>
          <p:spPr bwMode="auto">
            <a:xfrm>
              <a:off x="1591" y="2146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13" name="Line 1009"/>
            <p:cNvSpPr>
              <a:spLocks noChangeShapeType="1"/>
            </p:cNvSpPr>
            <p:nvPr/>
          </p:nvSpPr>
          <p:spPr bwMode="auto">
            <a:xfrm>
              <a:off x="1598" y="2146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14" name="Line 1010"/>
            <p:cNvSpPr>
              <a:spLocks noChangeShapeType="1"/>
            </p:cNvSpPr>
            <p:nvPr/>
          </p:nvSpPr>
          <p:spPr bwMode="auto">
            <a:xfrm>
              <a:off x="1598" y="2146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15" name="Line 1011"/>
            <p:cNvSpPr>
              <a:spLocks noChangeShapeType="1"/>
            </p:cNvSpPr>
            <p:nvPr/>
          </p:nvSpPr>
          <p:spPr bwMode="auto">
            <a:xfrm>
              <a:off x="1604" y="2146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16" name="Line 1012"/>
            <p:cNvSpPr>
              <a:spLocks noChangeShapeType="1"/>
            </p:cNvSpPr>
            <p:nvPr/>
          </p:nvSpPr>
          <p:spPr bwMode="auto">
            <a:xfrm>
              <a:off x="1611" y="2146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174" name="Group 190"/>
          <p:cNvGrpSpPr>
            <a:grpSpLocks/>
          </p:cNvGrpSpPr>
          <p:nvPr/>
        </p:nvGrpSpPr>
        <p:grpSpPr bwMode="auto">
          <a:xfrm>
            <a:off x="2513013" y="4340225"/>
            <a:ext cx="1493837" cy="315913"/>
            <a:chOff x="1611" y="1940"/>
            <a:chExt cx="1024" cy="217"/>
          </a:xfrm>
        </p:grpSpPr>
        <p:sp>
          <p:nvSpPr>
            <p:cNvPr id="22518" name="Line 1014"/>
            <p:cNvSpPr>
              <a:spLocks noChangeShapeType="1"/>
            </p:cNvSpPr>
            <p:nvPr/>
          </p:nvSpPr>
          <p:spPr bwMode="auto">
            <a:xfrm>
              <a:off x="1611" y="2146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19" name="Line 1015"/>
            <p:cNvSpPr>
              <a:spLocks noChangeShapeType="1"/>
            </p:cNvSpPr>
            <p:nvPr/>
          </p:nvSpPr>
          <p:spPr bwMode="auto">
            <a:xfrm>
              <a:off x="1617" y="2146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20" name="Line 1016"/>
            <p:cNvSpPr>
              <a:spLocks noChangeShapeType="1"/>
            </p:cNvSpPr>
            <p:nvPr/>
          </p:nvSpPr>
          <p:spPr bwMode="auto">
            <a:xfrm>
              <a:off x="1624" y="2146"/>
              <a:ext cx="12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21" name="Line 1017"/>
            <p:cNvSpPr>
              <a:spLocks noChangeShapeType="1"/>
            </p:cNvSpPr>
            <p:nvPr/>
          </p:nvSpPr>
          <p:spPr bwMode="auto">
            <a:xfrm>
              <a:off x="1624" y="2146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22" name="Line 1018"/>
            <p:cNvSpPr>
              <a:spLocks noChangeShapeType="1"/>
            </p:cNvSpPr>
            <p:nvPr/>
          </p:nvSpPr>
          <p:spPr bwMode="auto">
            <a:xfrm>
              <a:off x="1636" y="2146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23" name="Line 1019"/>
            <p:cNvSpPr>
              <a:spLocks noChangeShapeType="1"/>
            </p:cNvSpPr>
            <p:nvPr/>
          </p:nvSpPr>
          <p:spPr bwMode="auto">
            <a:xfrm>
              <a:off x="1643" y="2146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24" name="Line 1020"/>
            <p:cNvSpPr>
              <a:spLocks noChangeShapeType="1"/>
            </p:cNvSpPr>
            <p:nvPr/>
          </p:nvSpPr>
          <p:spPr bwMode="auto">
            <a:xfrm>
              <a:off x="1643" y="2146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25" name="Freeform 1021"/>
            <p:cNvSpPr>
              <a:spLocks/>
            </p:cNvSpPr>
            <p:nvPr/>
          </p:nvSpPr>
          <p:spPr bwMode="auto">
            <a:xfrm>
              <a:off x="1649" y="2146"/>
              <a:ext cx="13" cy="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5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13" h="11">
                  <a:moveTo>
                    <a:pt x="7" y="0"/>
                  </a:moveTo>
                  <a:lnTo>
                    <a:pt x="13" y="0"/>
                  </a:lnTo>
                  <a:lnTo>
                    <a:pt x="13" y="5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26" name="Freeform 1022"/>
            <p:cNvSpPr>
              <a:spLocks/>
            </p:cNvSpPr>
            <p:nvPr/>
          </p:nvSpPr>
          <p:spPr bwMode="auto">
            <a:xfrm>
              <a:off x="1662" y="2140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27" name="Freeform 1023"/>
            <p:cNvSpPr>
              <a:spLocks/>
            </p:cNvSpPr>
            <p:nvPr/>
          </p:nvSpPr>
          <p:spPr bwMode="auto">
            <a:xfrm>
              <a:off x="1662" y="2134"/>
              <a:ext cx="20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12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20" h="12">
                  <a:moveTo>
                    <a:pt x="7" y="0"/>
                  </a:moveTo>
                  <a:lnTo>
                    <a:pt x="20" y="0"/>
                  </a:lnTo>
                  <a:lnTo>
                    <a:pt x="20" y="12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84" name="Freeform 0"/>
            <p:cNvSpPr>
              <a:spLocks/>
            </p:cNvSpPr>
            <p:nvPr/>
          </p:nvSpPr>
          <p:spPr bwMode="auto">
            <a:xfrm>
              <a:off x="1669" y="2128"/>
              <a:ext cx="19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0"/>
                </a:cxn>
                <a:cxn ang="0">
                  <a:pos x="19" y="12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13" y="0"/>
                </a:cxn>
              </a:cxnLst>
              <a:rect l="0" t="0" r="r" b="b"/>
              <a:pathLst>
                <a:path w="19" h="18">
                  <a:moveTo>
                    <a:pt x="13" y="0"/>
                  </a:moveTo>
                  <a:lnTo>
                    <a:pt x="19" y="0"/>
                  </a:lnTo>
                  <a:lnTo>
                    <a:pt x="19" y="12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85" name="Freeform 1"/>
            <p:cNvSpPr>
              <a:spLocks/>
            </p:cNvSpPr>
            <p:nvPr/>
          </p:nvSpPr>
          <p:spPr bwMode="auto">
            <a:xfrm>
              <a:off x="1682" y="2116"/>
              <a:ext cx="13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24"/>
                </a:cxn>
                <a:cxn ang="0">
                  <a:pos x="0" y="24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24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86" name="Freeform 2"/>
            <p:cNvSpPr>
              <a:spLocks/>
            </p:cNvSpPr>
            <p:nvPr/>
          </p:nvSpPr>
          <p:spPr bwMode="auto">
            <a:xfrm>
              <a:off x="1682" y="2105"/>
              <a:ext cx="13" cy="2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13" y="23"/>
                </a:cxn>
                <a:cxn ang="0">
                  <a:pos x="0" y="23"/>
                </a:cxn>
                <a:cxn ang="0">
                  <a:pos x="0" y="11"/>
                </a:cxn>
                <a:cxn ang="0">
                  <a:pos x="6" y="0"/>
                </a:cxn>
              </a:cxnLst>
              <a:rect l="0" t="0" r="r" b="b"/>
              <a:pathLst>
                <a:path w="13" h="23">
                  <a:moveTo>
                    <a:pt x="6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13" y="23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87" name="Freeform 3"/>
            <p:cNvSpPr>
              <a:spLocks/>
            </p:cNvSpPr>
            <p:nvPr/>
          </p:nvSpPr>
          <p:spPr bwMode="auto">
            <a:xfrm>
              <a:off x="1688" y="2093"/>
              <a:ext cx="13" cy="2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23"/>
                </a:cxn>
                <a:cxn ang="0">
                  <a:pos x="0" y="23"/>
                </a:cxn>
                <a:cxn ang="0">
                  <a:pos x="0" y="12"/>
                </a:cxn>
                <a:cxn ang="0">
                  <a:pos x="7" y="0"/>
                </a:cxn>
              </a:cxnLst>
              <a:rect l="0" t="0" r="r" b="b"/>
              <a:pathLst>
                <a:path w="13" h="23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23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88" name="Freeform 4"/>
            <p:cNvSpPr>
              <a:spLocks/>
            </p:cNvSpPr>
            <p:nvPr/>
          </p:nvSpPr>
          <p:spPr bwMode="auto">
            <a:xfrm>
              <a:off x="1695" y="2075"/>
              <a:ext cx="13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30"/>
                </a:cxn>
                <a:cxn ang="0">
                  <a:pos x="0" y="30"/>
                </a:cxn>
                <a:cxn ang="0">
                  <a:pos x="0" y="18"/>
                </a:cxn>
                <a:cxn ang="0">
                  <a:pos x="0" y="0"/>
                </a:cxn>
              </a:cxnLst>
              <a:rect l="0" t="0" r="r" b="b"/>
              <a:pathLst>
                <a:path w="13" h="30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89" name="Freeform 5"/>
            <p:cNvSpPr>
              <a:spLocks/>
            </p:cNvSpPr>
            <p:nvPr/>
          </p:nvSpPr>
          <p:spPr bwMode="auto">
            <a:xfrm>
              <a:off x="1695" y="2064"/>
              <a:ext cx="13" cy="2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5"/>
                </a:cxn>
                <a:cxn ang="0">
                  <a:pos x="13" y="23"/>
                </a:cxn>
                <a:cxn ang="0">
                  <a:pos x="0" y="23"/>
                </a:cxn>
                <a:cxn ang="0">
                  <a:pos x="0" y="11"/>
                </a:cxn>
                <a:cxn ang="0">
                  <a:pos x="6" y="0"/>
                </a:cxn>
              </a:cxnLst>
              <a:rect l="0" t="0" r="r" b="b"/>
              <a:pathLst>
                <a:path w="13" h="23">
                  <a:moveTo>
                    <a:pt x="6" y="0"/>
                  </a:moveTo>
                  <a:lnTo>
                    <a:pt x="13" y="0"/>
                  </a:lnTo>
                  <a:lnTo>
                    <a:pt x="13" y="5"/>
                  </a:lnTo>
                  <a:lnTo>
                    <a:pt x="13" y="23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0" name="Freeform 6"/>
            <p:cNvSpPr>
              <a:spLocks/>
            </p:cNvSpPr>
            <p:nvPr/>
          </p:nvSpPr>
          <p:spPr bwMode="auto">
            <a:xfrm>
              <a:off x="1701" y="2052"/>
              <a:ext cx="13" cy="1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7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7" y="0"/>
                </a:cxn>
              </a:cxnLst>
              <a:rect l="0" t="0" r="r" b="b"/>
              <a:pathLst>
                <a:path w="13" h="17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1" name="Freeform 7"/>
            <p:cNvSpPr>
              <a:spLocks/>
            </p:cNvSpPr>
            <p:nvPr/>
          </p:nvSpPr>
          <p:spPr bwMode="auto">
            <a:xfrm>
              <a:off x="1708" y="2034"/>
              <a:ext cx="13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24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0"/>
                </a:cxn>
              </a:cxnLst>
              <a:rect l="0" t="0" r="r" b="b"/>
              <a:pathLst>
                <a:path w="13" h="24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2" name="Freeform 8"/>
            <p:cNvSpPr>
              <a:spLocks/>
            </p:cNvSpPr>
            <p:nvPr/>
          </p:nvSpPr>
          <p:spPr bwMode="auto">
            <a:xfrm>
              <a:off x="1708" y="2023"/>
              <a:ext cx="19" cy="1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0"/>
                </a:cxn>
                <a:cxn ang="0">
                  <a:pos x="19" y="5"/>
                </a:cxn>
                <a:cxn ang="0">
                  <a:pos x="13" y="17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13" y="0"/>
                </a:cxn>
              </a:cxnLst>
              <a:rect l="0" t="0" r="r" b="b"/>
              <a:pathLst>
                <a:path w="19" h="17">
                  <a:moveTo>
                    <a:pt x="13" y="0"/>
                  </a:moveTo>
                  <a:lnTo>
                    <a:pt x="19" y="0"/>
                  </a:lnTo>
                  <a:lnTo>
                    <a:pt x="19" y="5"/>
                  </a:lnTo>
                  <a:lnTo>
                    <a:pt x="13" y="17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3" name="Freeform 9"/>
            <p:cNvSpPr>
              <a:spLocks/>
            </p:cNvSpPr>
            <p:nvPr/>
          </p:nvSpPr>
          <p:spPr bwMode="auto">
            <a:xfrm>
              <a:off x="1721" y="2011"/>
              <a:ext cx="13" cy="1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7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17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4" name="Freeform 10"/>
            <p:cNvSpPr>
              <a:spLocks/>
            </p:cNvSpPr>
            <p:nvPr/>
          </p:nvSpPr>
          <p:spPr bwMode="auto">
            <a:xfrm>
              <a:off x="1727" y="1999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5" name="Freeform 11"/>
            <p:cNvSpPr>
              <a:spLocks/>
            </p:cNvSpPr>
            <p:nvPr/>
          </p:nvSpPr>
          <p:spPr bwMode="auto">
            <a:xfrm>
              <a:off x="1727" y="1993"/>
              <a:ext cx="13" cy="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8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6" name="Freeform 12"/>
            <p:cNvSpPr>
              <a:spLocks/>
            </p:cNvSpPr>
            <p:nvPr/>
          </p:nvSpPr>
          <p:spPr bwMode="auto">
            <a:xfrm>
              <a:off x="1734" y="1981"/>
              <a:ext cx="13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18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7" name="Freeform 13"/>
            <p:cNvSpPr>
              <a:spLocks/>
            </p:cNvSpPr>
            <p:nvPr/>
          </p:nvSpPr>
          <p:spPr bwMode="auto">
            <a:xfrm>
              <a:off x="1740" y="1981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8" name="Freeform 14"/>
            <p:cNvSpPr>
              <a:spLocks/>
            </p:cNvSpPr>
            <p:nvPr/>
          </p:nvSpPr>
          <p:spPr bwMode="auto">
            <a:xfrm>
              <a:off x="1740" y="1970"/>
              <a:ext cx="13" cy="1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13" y="17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7" y="0"/>
                </a:cxn>
              </a:cxnLst>
              <a:rect l="0" t="0" r="r" b="b"/>
              <a:pathLst>
                <a:path w="13" h="17">
                  <a:moveTo>
                    <a:pt x="7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13" y="17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9" name="Freeform 15"/>
            <p:cNvSpPr>
              <a:spLocks/>
            </p:cNvSpPr>
            <p:nvPr/>
          </p:nvSpPr>
          <p:spPr bwMode="auto">
            <a:xfrm>
              <a:off x="1747" y="1970"/>
              <a:ext cx="13" cy="1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3" h="11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0" name="Freeform 16"/>
            <p:cNvSpPr>
              <a:spLocks/>
            </p:cNvSpPr>
            <p:nvPr/>
          </p:nvSpPr>
          <p:spPr bwMode="auto">
            <a:xfrm>
              <a:off x="1753" y="1964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1" name="Freeform 17"/>
            <p:cNvSpPr>
              <a:spLocks/>
            </p:cNvSpPr>
            <p:nvPr/>
          </p:nvSpPr>
          <p:spPr bwMode="auto">
            <a:xfrm>
              <a:off x="1760" y="1958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2" name="Freeform 18"/>
            <p:cNvSpPr>
              <a:spLocks/>
            </p:cNvSpPr>
            <p:nvPr/>
          </p:nvSpPr>
          <p:spPr bwMode="auto">
            <a:xfrm>
              <a:off x="1766" y="1958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3" name="Freeform 19"/>
            <p:cNvSpPr>
              <a:spLocks/>
            </p:cNvSpPr>
            <p:nvPr/>
          </p:nvSpPr>
          <p:spPr bwMode="auto">
            <a:xfrm>
              <a:off x="1766" y="1952"/>
              <a:ext cx="20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20" h="12">
                  <a:moveTo>
                    <a:pt x="7" y="0"/>
                  </a:moveTo>
                  <a:lnTo>
                    <a:pt x="20" y="0"/>
                  </a:lnTo>
                  <a:lnTo>
                    <a:pt x="20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4" name="Line 20"/>
            <p:cNvSpPr>
              <a:spLocks noChangeShapeType="1"/>
            </p:cNvSpPr>
            <p:nvPr/>
          </p:nvSpPr>
          <p:spPr bwMode="auto">
            <a:xfrm>
              <a:off x="1656" y="2146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5" name="Line 21"/>
            <p:cNvSpPr>
              <a:spLocks noChangeShapeType="1"/>
            </p:cNvSpPr>
            <p:nvPr/>
          </p:nvSpPr>
          <p:spPr bwMode="auto">
            <a:xfrm>
              <a:off x="1773" y="1952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6" name="Freeform 22"/>
            <p:cNvSpPr>
              <a:spLocks/>
            </p:cNvSpPr>
            <p:nvPr/>
          </p:nvSpPr>
          <p:spPr bwMode="auto">
            <a:xfrm>
              <a:off x="1779" y="1946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7" name="Freeform 23"/>
            <p:cNvSpPr>
              <a:spLocks/>
            </p:cNvSpPr>
            <p:nvPr/>
          </p:nvSpPr>
          <p:spPr bwMode="auto">
            <a:xfrm>
              <a:off x="1792" y="1940"/>
              <a:ext cx="13" cy="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8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8" name="Line 24"/>
            <p:cNvSpPr>
              <a:spLocks noChangeShapeType="1"/>
            </p:cNvSpPr>
            <p:nvPr/>
          </p:nvSpPr>
          <p:spPr bwMode="auto">
            <a:xfrm>
              <a:off x="1779" y="1946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9" name="Line 25"/>
            <p:cNvSpPr>
              <a:spLocks noChangeShapeType="1"/>
            </p:cNvSpPr>
            <p:nvPr/>
          </p:nvSpPr>
          <p:spPr bwMode="auto">
            <a:xfrm>
              <a:off x="1792" y="1946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10" name="Line 26"/>
            <p:cNvSpPr>
              <a:spLocks noChangeShapeType="1"/>
            </p:cNvSpPr>
            <p:nvPr/>
          </p:nvSpPr>
          <p:spPr bwMode="auto">
            <a:xfrm>
              <a:off x="1799" y="1946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11" name="Line 27"/>
            <p:cNvSpPr>
              <a:spLocks noChangeShapeType="1"/>
            </p:cNvSpPr>
            <p:nvPr/>
          </p:nvSpPr>
          <p:spPr bwMode="auto">
            <a:xfrm>
              <a:off x="1805" y="1946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12" name="Line 28"/>
            <p:cNvSpPr>
              <a:spLocks noChangeShapeType="1"/>
            </p:cNvSpPr>
            <p:nvPr/>
          </p:nvSpPr>
          <p:spPr bwMode="auto">
            <a:xfrm>
              <a:off x="1805" y="1946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13" name="Line 29"/>
            <p:cNvSpPr>
              <a:spLocks noChangeShapeType="1"/>
            </p:cNvSpPr>
            <p:nvPr/>
          </p:nvSpPr>
          <p:spPr bwMode="auto">
            <a:xfrm>
              <a:off x="1812" y="1946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14" name="Freeform 30"/>
            <p:cNvSpPr>
              <a:spLocks/>
            </p:cNvSpPr>
            <p:nvPr/>
          </p:nvSpPr>
          <p:spPr bwMode="auto">
            <a:xfrm>
              <a:off x="1824" y="1940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15" name="Freeform 31"/>
            <p:cNvSpPr>
              <a:spLocks/>
            </p:cNvSpPr>
            <p:nvPr/>
          </p:nvSpPr>
          <p:spPr bwMode="auto">
            <a:xfrm>
              <a:off x="1831" y="1946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16" name="Freeform 32"/>
            <p:cNvSpPr>
              <a:spLocks/>
            </p:cNvSpPr>
            <p:nvPr/>
          </p:nvSpPr>
          <p:spPr bwMode="auto">
            <a:xfrm>
              <a:off x="1837" y="1952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17" name="Line 33"/>
            <p:cNvSpPr>
              <a:spLocks noChangeShapeType="1"/>
            </p:cNvSpPr>
            <p:nvPr/>
          </p:nvSpPr>
          <p:spPr bwMode="auto">
            <a:xfrm>
              <a:off x="1824" y="1946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18" name="Line 34"/>
            <p:cNvSpPr>
              <a:spLocks noChangeShapeType="1"/>
            </p:cNvSpPr>
            <p:nvPr/>
          </p:nvSpPr>
          <p:spPr bwMode="auto">
            <a:xfrm>
              <a:off x="1837" y="1958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19" name="Freeform 35"/>
            <p:cNvSpPr>
              <a:spLocks/>
            </p:cNvSpPr>
            <p:nvPr/>
          </p:nvSpPr>
          <p:spPr bwMode="auto">
            <a:xfrm>
              <a:off x="1850" y="1958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20" name="Freeform 36"/>
            <p:cNvSpPr>
              <a:spLocks/>
            </p:cNvSpPr>
            <p:nvPr/>
          </p:nvSpPr>
          <p:spPr bwMode="auto">
            <a:xfrm>
              <a:off x="1857" y="1958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21" name="Freeform 37"/>
            <p:cNvSpPr>
              <a:spLocks/>
            </p:cNvSpPr>
            <p:nvPr/>
          </p:nvSpPr>
          <p:spPr bwMode="auto">
            <a:xfrm>
              <a:off x="1857" y="196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22" name="Freeform 38"/>
            <p:cNvSpPr>
              <a:spLocks/>
            </p:cNvSpPr>
            <p:nvPr/>
          </p:nvSpPr>
          <p:spPr bwMode="auto">
            <a:xfrm>
              <a:off x="1863" y="1970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7" y="1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1"/>
                  </a:lnTo>
                  <a:lnTo>
                    <a:pt x="7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23" name="Freeform 39"/>
            <p:cNvSpPr>
              <a:spLocks/>
            </p:cNvSpPr>
            <p:nvPr/>
          </p:nvSpPr>
          <p:spPr bwMode="auto">
            <a:xfrm>
              <a:off x="1870" y="1970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24" name="Freeform 40"/>
            <p:cNvSpPr>
              <a:spLocks/>
            </p:cNvSpPr>
            <p:nvPr/>
          </p:nvSpPr>
          <p:spPr bwMode="auto">
            <a:xfrm>
              <a:off x="1870" y="1976"/>
              <a:ext cx="19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5"/>
                </a:cxn>
                <a:cxn ang="0">
                  <a:pos x="19" y="17"/>
                </a:cxn>
                <a:cxn ang="0">
                  <a:pos x="13" y="17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9" h="17">
                  <a:moveTo>
                    <a:pt x="0" y="0"/>
                  </a:moveTo>
                  <a:lnTo>
                    <a:pt x="13" y="0"/>
                  </a:lnTo>
                  <a:lnTo>
                    <a:pt x="19" y="5"/>
                  </a:lnTo>
                  <a:lnTo>
                    <a:pt x="19" y="17"/>
                  </a:lnTo>
                  <a:lnTo>
                    <a:pt x="13" y="17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25" name="Freeform 41"/>
            <p:cNvSpPr>
              <a:spLocks/>
            </p:cNvSpPr>
            <p:nvPr/>
          </p:nvSpPr>
          <p:spPr bwMode="auto">
            <a:xfrm>
              <a:off x="1883" y="1981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8"/>
                </a:cxn>
                <a:cxn ang="0">
                  <a:pos x="6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26" name="Freeform 42"/>
            <p:cNvSpPr>
              <a:spLocks/>
            </p:cNvSpPr>
            <p:nvPr/>
          </p:nvSpPr>
          <p:spPr bwMode="auto">
            <a:xfrm>
              <a:off x="1889" y="1987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27" name="Freeform 43"/>
            <p:cNvSpPr>
              <a:spLocks/>
            </p:cNvSpPr>
            <p:nvPr/>
          </p:nvSpPr>
          <p:spPr bwMode="auto">
            <a:xfrm>
              <a:off x="1889" y="199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28" name="Freeform 44"/>
            <p:cNvSpPr>
              <a:spLocks/>
            </p:cNvSpPr>
            <p:nvPr/>
          </p:nvSpPr>
          <p:spPr bwMode="auto">
            <a:xfrm>
              <a:off x="1896" y="1999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29" name="Freeform 45"/>
            <p:cNvSpPr>
              <a:spLocks/>
            </p:cNvSpPr>
            <p:nvPr/>
          </p:nvSpPr>
          <p:spPr bwMode="auto">
            <a:xfrm>
              <a:off x="1902" y="1999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30" name="Freeform 46"/>
            <p:cNvSpPr>
              <a:spLocks/>
            </p:cNvSpPr>
            <p:nvPr/>
          </p:nvSpPr>
          <p:spPr bwMode="auto">
            <a:xfrm>
              <a:off x="1902" y="2005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8"/>
                </a:cxn>
                <a:cxn ang="0">
                  <a:pos x="7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7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31" name="Freeform 47"/>
            <p:cNvSpPr>
              <a:spLocks/>
            </p:cNvSpPr>
            <p:nvPr/>
          </p:nvSpPr>
          <p:spPr bwMode="auto">
            <a:xfrm>
              <a:off x="1909" y="2011"/>
              <a:ext cx="1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9" y="6"/>
                </a:cxn>
                <a:cxn ang="0">
                  <a:pos x="19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6" y="0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32" name="Freeform 48"/>
            <p:cNvSpPr>
              <a:spLocks/>
            </p:cNvSpPr>
            <p:nvPr/>
          </p:nvSpPr>
          <p:spPr bwMode="auto">
            <a:xfrm>
              <a:off x="1915" y="2017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1"/>
                </a:cxn>
                <a:cxn ang="0">
                  <a:pos x="7" y="1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1"/>
                  </a:lnTo>
                  <a:lnTo>
                    <a:pt x="7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33" name="Freeform 49"/>
            <p:cNvSpPr>
              <a:spLocks/>
            </p:cNvSpPr>
            <p:nvPr/>
          </p:nvSpPr>
          <p:spPr bwMode="auto">
            <a:xfrm>
              <a:off x="1922" y="2023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5"/>
                </a:cxn>
                <a:cxn ang="0">
                  <a:pos x="13" y="11"/>
                </a:cxn>
                <a:cxn ang="0">
                  <a:pos x="6" y="11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6" y="0"/>
                  </a:lnTo>
                  <a:lnTo>
                    <a:pt x="13" y="5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34" name="Freeform 50"/>
            <p:cNvSpPr>
              <a:spLocks/>
            </p:cNvSpPr>
            <p:nvPr/>
          </p:nvSpPr>
          <p:spPr bwMode="auto">
            <a:xfrm>
              <a:off x="1928" y="2028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35" name="Freeform 51"/>
            <p:cNvSpPr>
              <a:spLocks/>
            </p:cNvSpPr>
            <p:nvPr/>
          </p:nvSpPr>
          <p:spPr bwMode="auto">
            <a:xfrm>
              <a:off x="1928" y="2034"/>
              <a:ext cx="20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0"/>
                </a:cxn>
                <a:cxn ang="0">
                  <a:pos x="20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20" h="12">
                  <a:moveTo>
                    <a:pt x="0" y="0"/>
                  </a:moveTo>
                  <a:lnTo>
                    <a:pt x="13" y="0"/>
                  </a:lnTo>
                  <a:lnTo>
                    <a:pt x="20" y="0"/>
                  </a:lnTo>
                  <a:lnTo>
                    <a:pt x="20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36" name="Freeform 52"/>
            <p:cNvSpPr>
              <a:spLocks/>
            </p:cNvSpPr>
            <p:nvPr/>
          </p:nvSpPr>
          <p:spPr bwMode="auto">
            <a:xfrm>
              <a:off x="1935" y="2034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18"/>
                </a:cxn>
                <a:cxn ang="0">
                  <a:pos x="6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18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37" name="Freeform 53"/>
            <p:cNvSpPr>
              <a:spLocks/>
            </p:cNvSpPr>
            <p:nvPr/>
          </p:nvSpPr>
          <p:spPr bwMode="auto">
            <a:xfrm>
              <a:off x="1941" y="2046"/>
              <a:ext cx="20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20" h="12">
                  <a:moveTo>
                    <a:pt x="0" y="0"/>
                  </a:moveTo>
                  <a:lnTo>
                    <a:pt x="7" y="0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38" name="Freeform 54"/>
            <p:cNvSpPr>
              <a:spLocks/>
            </p:cNvSpPr>
            <p:nvPr/>
          </p:nvSpPr>
          <p:spPr bwMode="auto">
            <a:xfrm>
              <a:off x="1948" y="2052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39" name="Freeform 55"/>
            <p:cNvSpPr>
              <a:spLocks/>
            </p:cNvSpPr>
            <p:nvPr/>
          </p:nvSpPr>
          <p:spPr bwMode="auto">
            <a:xfrm>
              <a:off x="1954" y="2052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40" name="Freeform 56"/>
            <p:cNvSpPr>
              <a:spLocks/>
            </p:cNvSpPr>
            <p:nvPr/>
          </p:nvSpPr>
          <p:spPr bwMode="auto">
            <a:xfrm>
              <a:off x="1961" y="2058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41" name="Freeform 57"/>
            <p:cNvSpPr>
              <a:spLocks/>
            </p:cNvSpPr>
            <p:nvPr/>
          </p:nvSpPr>
          <p:spPr bwMode="auto">
            <a:xfrm>
              <a:off x="1961" y="2064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6" y="11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42" name="Freeform 58"/>
            <p:cNvSpPr>
              <a:spLocks/>
            </p:cNvSpPr>
            <p:nvPr/>
          </p:nvSpPr>
          <p:spPr bwMode="auto">
            <a:xfrm>
              <a:off x="1967" y="2064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5"/>
                </a:cxn>
                <a:cxn ang="0">
                  <a:pos x="13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7" y="0"/>
                  </a:lnTo>
                  <a:lnTo>
                    <a:pt x="13" y="5"/>
                  </a:lnTo>
                  <a:lnTo>
                    <a:pt x="13" y="11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43" name="Freeform 59"/>
            <p:cNvSpPr>
              <a:spLocks/>
            </p:cNvSpPr>
            <p:nvPr/>
          </p:nvSpPr>
          <p:spPr bwMode="auto">
            <a:xfrm>
              <a:off x="1974" y="2069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44" name="Freeform 60"/>
            <p:cNvSpPr>
              <a:spLocks/>
            </p:cNvSpPr>
            <p:nvPr/>
          </p:nvSpPr>
          <p:spPr bwMode="auto">
            <a:xfrm>
              <a:off x="1987" y="2075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45" name="Line 61"/>
            <p:cNvSpPr>
              <a:spLocks noChangeShapeType="1"/>
            </p:cNvSpPr>
            <p:nvPr/>
          </p:nvSpPr>
          <p:spPr bwMode="auto">
            <a:xfrm>
              <a:off x="1974" y="2075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46" name="Line 62"/>
            <p:cNvSpPr>
              <a:spLocks noChangeShapeType="1"/>
            </p:cNvSpPr>
            <p:nvPr/>
          </p:nvSpPr>
          <p:spPr bwMode="auto">
            <a:xfrm>
              <a:off x="1987" y="2081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47" name="Line 63"/>
            <p:cNvSpPr>
              <a:spLocks noChangeShapeType="1"/>
            </p:cNvSpPr>
            <p:nvPr/>
          </p:nvSpPr>
          <p:spPr bwMode="auto">
            <a:xfrm>
              <a:off x="1993" y="2081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48" name="Line 64"/>
            <p:cNvSpPr>
              <a:spLocks noChangeShapeType="1"/>
            </p:cNvSpPr>
            <p:nvPr/>
          </p:nvSpPr>
          <p:spPr bwMode="auto">
            <a:xfrm>
              <a:off x="1993" y="2081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49" name="Line 65"/>
            <p:cNvSpPr>
              <a:spLocks noChangeShapeType="1"/>
            </p:cNvSpPr>
            <p:nvPr/>
          </p:nvSpPr>
          <p:spPr bwMode="auto">
            <a:xfrm>
              <a:off x="2000" y="2081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50" name="Line 66"/>
            <p:cNvSpPr>
              <a:spLocks noChangeShapeType="1"/>
            </p:cNvSpPr>
            <p:nvPr/>
          </p:nvSpPr>
          <p:spPr bwMode="auto">
            <a:xfrm>
              <a:off x="2006" y="2081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51" name="Line 67"/>
            <p:cNvSpPr>
              <a:spLocks noChangeShapeType="1"/>
            </p:cNvSpPr>
            <p:nvPr/>
          </p:nvSpPr>
          <p:spPr bwMode="auto">
            <a:xfrm>
              <a:off x="2006" y="2081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52" name="Line 68"/>
            <p:cNvSpPr>
              <a:spLocks noChangeShapeType="1"/>
            </p:cNvSpPr>
            <p:nvPr/>
          </p:nvSpPr>
          <p:spPr bwMode="auto">
            <a:xfrm>
              <a:off x="2019" y="2081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53" name="Line 69"/>
            <p:cNvSpPr>
              <a:spLocks noChangeShapeType="1"/>
            </p:cNvSpPr>
            <p:nvPr/>
          </p:nvSpPr>
          <p:spPr bwMode="auto">
            <a:xfrm>
              <a:off x="2025" y="2081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54" name="Line 70"/>
            <p:cNvSpPr>
              <a:spLocks noChangeShapeType="1"/>
            </p:cNvSpPr>
            <p:nvPr/>
          </p:nvSpPr>
          <p:spPr bwMode="auto">
            <a:xfrm>
              <a:off x="2025" y="2081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55" name="Line 71"/>
            <p:cNvSpPr>
              <a:spLocks noChangeShapeType="1"/>
            </p:cNvSpPr>
            <p:nvPr/>
          </p:nvSpPr>
          <p:spPr bwMode="auto">
            <a:xfrm>
              <a:off x="2032" y="2081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56" name="Line 72"/>
            <p:cNvSpPr>
              <a:spLocks noChangeShapeType="1"/>
            </p:cNvSpPr>
            <p:nvPr/>
          </p:nvSpPr>
          <p:spPr bwMode="auto">
            <a:xfrm>
              <a:off x="2038" y="2081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57" name="Line 73"/>
            <p:cNvSpPr>
              <a:spLocks noChangeShapeType="1"/>
            </p:cNvSpPr>
            <p:nvPr/>
          </p:nvSpPr>
          <p:spPr bwMode="auto">
            <a:xfrm>
              <a:off x="2038" y="2081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58" name="Line 74"/>
            <p:cNvSpPr>
              <a:spLocks noChangeShapeType="1"/>
            </p:cNvSpPr>
            <p:nvPr/>
          </p:nvSpPr>
          <p:spPr bwMode="auto">
            <a:xfrm>
              <a:off x="2045" y="2081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59" name="Line 75"/>
            <p:cNvSpPr>
              <a:spLocks noChangeShapeType="1"/>
            </p:cNvSpPr>
            <p:nvPr/>
          </p:nvSpPr>
          <p:spPr bwMode="auto">
            <a:xfrm>
              <a:off x="2051" y="2081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60" name="Line 76"/>
            <p:cNvSpPr>
              <a:spLocks noChangeShapeType="1"/>
            </p:cNvSpPr>
            <p:nvPr/>
          </p:nvSpPr>
          <p:spPr bwMode="auto">
            <a:xfrm>
              <a:off x="2058" y="2081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61" name="Line 77"/>
            <p:cNvSpPr>
              <a:spLocks noChangeShapeType="1"/>
            </p:cNvSpPr>
            <p:nvPr/>
          </p:nvSpPr>
          <p:spPr bwMode="auto">
            <a:xfrm>
              <a:off x="2064" y="2081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62" name="Line 78"/>
            <p:cNvSpPr>
              <a:spLocks noChangeShapeType="1"/>
            </p:cNvSpPr>
            <p:nvPr/>
          </p:nvSpPr>
          <p:spPr bwMode="auto">
            <a:xfrm>
              <a:off x="2064" y="2081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63" name="Freeform 79"/>
            <p:cNvSpPr>
              <a:spLocks/>
            </p:cNvSpPr>
            <p:nvPr/>
          </p:nvSpPr>
          <p:spPr bwMode="auto">
            <a:xfrm>
              <a:off x="2077" y="2075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64" name="Freeform 80"/>
            <p:cNvSpPr>
              <a:spLocks/>
            </p:cNvSpPr>
            <p:nvPr/>
          </p:nvSpPr>
          <p:spPr bwMode="auto">
            <a:xfrm>
              <a:off x="2077" y="2075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65" name="Freeform 81"/>
            <p:cNvSpPr>
              <a:spLocks/>
            </p:cNvSpPr>
            <p:nvPr/>
          </p:nvSpPr>
          <p:spPr bwMode="auto">
            <a:xfrm>
              <a:off x="2090" y="2075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66" name="Line 82"/>
            <p:cNvSpPr>
              <a:spLocks noChangeShapeType="1"/>
            </p:cNvSpPr>
            <p:nvPr/>
          </p:nvSpPr>
          <p:spPr bwMode="auto">
            <a:xfrm>
              <a:off x="2084" y="2081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67" name="Line 83"/>
            <p:cNvSpPr>
              <a:spLocks noChangeShapeType="1"/>
            </p:cNvSpPr>
            <p:nvPr/>
          </p:nvSpPr>
          <p:spPr bwMode="auto">
            <a:xfrm>
              <a:off x="2090" y="2075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68" name="Line 84"/>
            <p:cNvSpPr>
              <a:spLocks noChangeShapeType="1"/>
            </p:cNvSpPr>
            <p:nvPr/>
          </p:nvSpPr>
          <p:spPr bwMode="auto">
            <a:xfrm>
              <a:off x="2097" y="2075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69" name="Line 85"/>
            <p:cNvSpPr>
              <a:spLocks noChangeShapeType="1"/>
            </p:cNvSpPr>
            <p:nvPr/>
          </p:nvSpPr>
          <p:spPr bwMode="auto">
            <a:xfrm>
              <a:off x="2103" y="2075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70" name="Line 86"/>
            <p:cNvSpPr>
              <a:spLocks noChangeShapeType="1"/>
            </p:cNvSpPr>
            <p:nvPr/>
          </p:nvSpPr>
          <p:spPr bwMode="auto">
            <a:xfrm>
              <a:off x="2110" y="2075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71" name="Line 87"/>
            <p:cNvSpPr>
              <a:spLocks noChangeShapeType="1"/>
            </p:cNvSpPr>
            <p:nvPr/>
          </p:nvSpPr>
          <p:spPr bwMode="auto">
            <a:xfrm>
              <a:off x="2110" y="2075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72" name="Line 88"/>
            <p:cNvSpPr>
              <a:spLocks noChangeShapeType="1"/>
            </p:cNvSpPr>
            <p:nvPr/>
          </p:nvSpPr>
          <p:spPr bwMode="auto">
            <a:xfrm>
              <a:off x="2116" y="2075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73" name="Line 89"/>
            <p:cNvSpPr>
              <a:spLocks noChangeShapeType="1"/>
            </p:cNvSpPr>
            <p:nvPr/>
          </p:nvSpPr>
          <p:spPr bwMode="auto">
            <a:xfrm>
              <a:off x="2123" y="2075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74" name="Line 90"/>
            <p:cNvSpPr>
              <a:spLocks noChangeShapeType="1"/>
            </p:cNvSpPr>
            <p:nvPr/>
          </p:nvSpPr>
          <p:spPr bwMode="auto">
            <a:xfrm>
              <a:off x="2129" y="2075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75" name="Line 91"/>
            <p:cNvSpPr>
              <a:spLocks noChangeShapeType="1"/>
            </p:cNvSpPr>
            <p:nvPr/>
          </p:nvSpPr>
          <p:spPr bwMode="auto">
            <a:xfrm>
              <a:off x="2136" y="2075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76" name="Line 92"/>
            <p:cNvSpPr>
              <a:spLocks noChangeShapeType="1"/>
            </p:cNvSpPr>
            <p:nvPr/>
          </p:nvSpPr>
          <p:spPr bwMode="auto">
            <a:xfrm>
              <a:off x="2142" y="2075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77" name="Line 93"/>
            <p:cNvSpPr>
              <a:spLocks noChangeShapeType="1"/>
            </p:cNvSpPr>
            <p:nvPr/>
          </p:nvSpPr>
          <p:spPr bwMode="auto">
            <a:xfrm>
              <a:off x="2142" y="2075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78" name="Line 94"/>
            <p:cNvSpPr>
              <a:spLocks noChangeShapeType="1"/>
            </p:cNvSpPr>
            <p:nvPr/>
          </p:nvSpPr>
          <p:spPr bwMode="auto">
            <a:xfrm>
              <a:off x="2149" y="2075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79" name="Line 95"/>
            <p:cNvSpPr>
              <a:spLocks noChangeShapeType="1"/>
            </p:cNvSpPr>
            <p:nvPr/>
          </p:nvSpPr>
          <p:spPr bwMode="auto">
            <a:xfrm>
              <a:off x="2155" y="2075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80" name="Line 96"/>
            <p:cNvSpPr>
              <a:spLocks noChangeShapeType="1"/>
            </p:cNvSpPr>
            <p:nvPr/>
          </p:nvSpPr>
          <p:spPr bwMode="auto">
            <a:xfrm>
              <a:off x="2155" y="2075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81" name="Line 97"/>
            <p:cNvSpPr>
              <a:spLocks noChangeShapeType="1"/>
            </p:cNvSpPr>
            <p:nvPr/>
          </p:nvSpPr>
          <p:spPr bwMode="auto">
            <a:xfrm>
              <a:off x="2162" y="2075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82" name="Line 98"/>
            <p:cNvSpPr>
              <a:spLocks noChangeShapeType="1"/>
            </p:cNvSpPr>
            <p:nvPr/>
          </p:nvSpPr>
          <p:spPr bwMode="auto">
            <a:xfrm>
              <a:off x="2168" y="2075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83" name="Freeform 99"/>
            <p:cNvSpPr>
              <a:spLocks/>
            </p:cNvSpPr>
            <p:nvPr/>
          </p:nvSpPr>
          <p:spPr bwMode="auto">
            <a:xfrm>
              <a:off x="2181" y="2069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84" name="Freeform 100"/>
            <p:cNvSpPr>
              <a:spLocks/>
            </p:cNvSpPr>
            <p:nvPr/>
          </p:nvSpPr>
          <p:spPr bwMode="auto">
            <a:xfrm>
              <a:off x="2181" y="2069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85" name="Line 101"/>
            <p:cNvSpPr>
              <a:spLocks noChangeShapeType="1"/>
            </p:cNvSpPr>
            <p:nvPr/>
          </p:nvSpPr>
          <p:spPr bwMode="auto">
            <a:xfrm>
              <a:off x="2188" y="2075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86" name="Line 102"/>
            <p:cNvSpPr>
              <a:spLocks noChangeShapeType="1"/>
            </p:cNvSpPr>
            <p:nvPr/>
          </p:nvSpPr>
          <p:spPr bwMode="auto">
            <a:xfrm>
              <a:off x="2188" y="2075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87" name="Freeform 103"/>
            <p:cNvSpPr>
              <a:spLocks/>
            </p:cNvSpPr>
            <p:nvPr/>
          </p:nvSpPr>
          <p:spPr bwMode="auto">
            <a:xfrm>
              <a:off x="2194" y="2069"/>
              <a:ext cx="19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9" h="12">
                  <a:moveTo>
                    <a:pt x="7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88" name="Freeform 104"/>
            <p:cNvSpPr>
              <a:spLocks/>
            </p:cNvSpPr>
            <p:nvPr/>
          </p:nvSpPr>
          <p:spPr bwMode="auto">
            <a:xfrm>
              <a:off x="2201" y="2069"/>
              <a:ext cx="12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89" name="Freeform 105"/>
            <p:cNvSpPr>
              <a:spLocks/>
            </p:cNvSpPr>
            <p:nvPr/>
          </p:nvSpPr>
          <p:spPr bwMode="auto">
            <a:xfrm>
              <a:off x="2207" y="2069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90" name="Freeform 106"/>
            <p:cNvSpPr>
              <a:spLocks/>
            </p:cNvSpPr>
            <p:nvPr/>
          </p:nvSpPr>
          <p:spPr bwMode="auto">
            <a:xfrm>
              <a:off x="2213" y="2069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91" name="Freeform 107"/>
            <p:cNvSpPr>
              <a:spLocks/>
            </p:cNvSpPr>
            <p:nvPr/>
          </p:nvSpPr>
          <p:spPr bwMode="auto">
            <a:xfrm>
              <a:off x="2213" y="2069"/>
              <a:ext cx="20" cy="1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0" y="0"/>
                </a:cxn>
                <a:cxn ang="0">
                  <a:pos x="20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13" y="0"/>
                </a:cxn>
              </a:cxnLst>
              <a:rect l="0" t="0" r="r" b="b"/>
              <a:pathLst>
                <a:path w="20" h="12">
                  <a:moveTo>
                    <a:pt x="13" y="0"/>
                  </a:moveTo>
                  <a:lnTo>
                    <a:pt x="20" y="0"/>
                  </a:lnTo>
                  <a:lnTo>
                    <a:pt x="20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92" name="Line 108"/>
            <p:cNvSpPr>
              <a:spLocks noChangeShapeType="1"/>
            </p:cNvSpPr>
            <p:nvPr/>
          </p:nvSpPr>
          <p:spPr bwMode="auto">
            <a:xfrm>
              <a:off x="2220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93" name="Line 109"/>
            <p:cNvSpPr>
              <a:spLocks noChangeShapeType="1"/>
            </p:cNvSpPr>
            <p:nvPr/>
          </p:nvSpPr>
          <p:spPr bwMode="auto">
            <a:xfrm>
              <a:off x="2226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94" name="Line 110"/>
            <p:cNvSpPr>
              <a:spLocks noChangeShapeType="1"/>
            </p:cNvSpPr>
            <p:nvPr/>
          </p:nvSpPr>
          <p:spPr bwMode="auto">
            <a:xfrm>
              <a:off x="2226" y="2069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95" name="Line 111"/>
            <p:cNvSpPr>
              <a:spLocks noChangeShapeType="1"/>
            </p:cNvSpPr>
            <p:nvPr/>
          </p:nvSpPr>
          <p:spPr bwMode="auto">
            <a:xfrm>
              <a:off x="2233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96" name="Line 112"/>
            <p:cNvSpPr>
              <a:spLocks noChangeShapeType="1"/>
            </p:cNvSpPr>
            <p:nvPr/>
          </p:nvSpPr>
          <p:spPr bwMode="auto">
            <a:xfrm>
              <a:off x="2239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97" name="Line 113"/>
            <p:cNvSpPr>
              <a:spLocks noChangeShapeType="1"/>
            </p:cNvSpPr>
            <p:nvPr/>
          </p:nvSpPr>
          <p:spPr bwMode="auto">
            <a:xfrm>
              <a:off x="2246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98" name="Line 114"/>
            <p:cNvSpPr>
              <a:spLocks noChangeShapeType="1"/>
            </p:cNvSpPr>
            <p:nvPr/>
          </p:nvSpPr>
          <p:spPr bwMode="auto">
            <a:xfrm>
              <a:off x="2246" y="2069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99" name="Line 115"/>
            <p:cNvSpPr>
              <a:spLocks noChangeShapeType="1"/>
            </p:cNvSpPr>
            <p:nvPr/>
          </p:nvSpPr>
          <p:spPr bwMode="auto">
            <a:xfrm>
              <a:off x="2259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00" name="Line 116"/>
            <p:cNvSpPr>
              <a:spLocks noChangeShapeType="1"/>
            </p:cNvSpPr>
            <p:nvPr/>
          </p:nvSpPr>
          <p:spPr bwMode="auto">
            <a:xfrm>
              <a:off x="2259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01" name="Line 117"/>
            <p:cNvSpPr>
              <a:spLocks noChangeShapeType="1"/>
            </p:cNvSpPr>
            <p:nvPr/>
          </p:nvSpPr>
          <p:spPr bwMode="auto">
            <a:xfrm>
              <a:off x="2265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02" name="Line 118"/>
            <p:cNvSpPr>
              <a:spLocks noChangeShapeType="1"/>
            </p:cNvSpPr>
            <p:nvPr/>
          </p:nvSpPr>
          <p:spPr bwMode="auto">
            <a:xfrm>
              <a:off x="2272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03" name="Line 119"/>
            <p:cNvSpPr>
              <a:spLocks noChangeShapeType="1"/>
            </p:cNvSpPr>
            <p:nvPr/>
          </p:nvSpPr>
          <p:spPr bwMode="auto">
            <a:xfrm>
              <a:off x="2272" y="2069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04" name="Line 120"/>
            <p:cNvSpPr>
              <a:spLocks noChangeShapeType="1"/>
            </p:cNvSpPr>
            <p:nvPr/>
          </p:nvSpPr>
          <p:spPr bwMode="auto">
            <a:xfrm>
              <a:off x="2278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05" name="Line 121"/>
            <p:cNvSpPr>
              <a:spLocks noChangeShapeType="1"/>
            </p:cNvSpPr>
            <p:nvPr/>
          </p:nvSpPr>
          <p:spPr bwMode="auto">
            <a:xfrm>
              <a:off x="2285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06" name="Line 122"/>
            <p:cNvSpPr>
              <a:spLocks noChangeShapeType="1"/>
            </p:cNvSpPr>
            <p:nvPr/>
          </p:nvSpPr>
          <p:spPr bwMode="auto">
            <a:xfrm>
              <a:off x="2291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07" name="Line 123"/>
            <p:cNvSpPr>
              <a:spLocks noChangeShapeType="1"/>
            </p:cNvSpPr>
            <p:nvPr/>
          </p:nvSpPr>
          <p:spPr bwMode="auto">
            <a:xfrm>
              <a:off x="2291" y="2069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08" name="Line 124"/>
            <p:cNvSpPr>
              <a:spLocks noChangeShapeType="1"/>
            </p:cNvSpPr>
            <p:nvPr/>
          </p:nvSpPr>
          <p:spPr bwMode="auto">
            <a:xfrm>
              <a:off x="2304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09" name="Line 125"/>
            <p:cNvSpPr>
              <a:spLocks noChangeShapeType="1"/>
            </p:cNvSpPr>
            <p:nvPr/>
          </p:nvSpPr>
          <p:spPr bwMode="auto">
            <a:xfrm>
              <a:off x="2304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10" name="Line 126"/>
            <p:cNvSpPr>
              <a:spLocks noChangeShapeType="1"/>
            </p:cNvSpPr>
            <p:nvPr/>
          </p:nvSpPr>
          <p:spPr bwMode="auto">
            <a:xfrm>
              <a:off x="2311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11" name="Line 127"/>
            <p:cNvSpPr>
              <a:spLocks noChangeShapeType="1"/>
            </p:cNvSpPr>
            <p:nvPr/>
          </p:nvSpPr>
          <p:spPr bwMode="auto">
            <a:xfrm>
              <a:off x="2317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12" name="Line 128"/>
            <p:cNvSpPr>
              <a:spLocks noChangeShapeType="1"/>
            </p:cNvSpPr>
            <p:nvPr/>
          </p:nvSpPr>
          <p:spPr bwMode="auto">
            <a:xfrm>
              <a:off x="2317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13" name="Line 129"/>
            <p:cNvSpPr>
              <a:spLocks noChangeShapeType="1"/>
            </p:cNvSpPr>
            <p:nvPr/>
          </p:nvSpPr>
          <p:spPr bwMode="auto">
            <a:xfrm>
              <a:off x="2324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14" name="Line 130"/>
            <p:cNvSpPr>
              <a:spLocks noChangeShapeType="1"/>
            </p:cNvSpPr>
            <p:nvPr/>
          </p:nvSpPr>
          <p:spPr bwMode="auto">
            <a:xfrm>
              <a:off x="2330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15" name="Line 131"/>
            <p:cNvSpPr>
              <a:spLocks noChangeShapeType="1"/>
            </p:cNvSpPr>
            <p:nvPr/>
          </p:nvSpPr>
          <p:spPr bwMode="auto">
            <a:xfrm>
              <a:off x="2330" y="2069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16" name="Line 132"/>
            <p:cNvSpPr>
              <a:spLocks noChangeShapeType="1"/>
            </p:cNvSpPr>
            <p:nvPr/>
          </p:nvSpPr>
          <p:spPr bwMode="auto">
            <a:xfrm>
              <a:off x="2337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17" name="Line 133"/>
            <p:cNvSpPr>
              <a:spLocks noChangeShapeType="1"/>
            </p:cNvSpPr>
            <p:nvPr/>
          </p:nvSpPr>
          <p:spPr bwMode="auto">
            <a:xfrm>
              <a:off x="2343" y="2069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18" name="Line 134"/>
            <p:cNvSpPr>
              <a:spLocks noChangeShapeType="1"/>
            </p:cNvSpPr>
            <p:nvPr/>
          </p:nvSpPr>
          <p:spPr bwMode="auto">
            <a:xfrm>
              <a:off x="2350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19" name="Line 135"/>
            <p:cNvSpPr>
              <a:spLocks noChangeShapeType="1"/>
            </p:cNvSpPr>
            <p:nvPr/>
          </p:nvSpPr>
          <p:spPr bwMode="auto">
            <a:xfrm>
              <a:off x="2356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20" name="Line 136"/>
            <p:cNvSpPr>
              <a:spLocks noChangeShapeType="1"/>
            </p:cNvSpPr>
            <p:nvPr/>
          </p:nvSpPr>
          <p:spPr bwMode="auto">
            <a:xfrm>
              <a:off x="2363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21" name="Line 137"/>
            <p:cNvSpPr>
              <a:spLocks noChangeShapeType="1"/>
            </p:cNvSpPr>
            <p:nvPr/>
          </p:nvSpPr>
          <p:spPr bwMode="auto">
            <a:xfrm>
              <a:off x="2363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22" name="Line 138"/>
            <p:cNvSpPr>
              <a:spLocks noChangeShapeType="1"/>
            </p:cNvSpPr>
            <p:nvPr/>
          </p:nvSpPr>
          <p:spPr bwMode="auto">
            <a:xfrm>
              <a:off x="2369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23" name="Line 139"/>
            <p:cNvSpPr>
              <a:spLocks noChangeShapeType="1"/>
            </p:cNvSpPr>
            <p:nvPr/>
          </p:nvSpPr>
          <p:spPr bwMode="auto">
            <a:xfrm>
              <a:off x="2376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24" name="Line 140"/>
            <p:cNvSpPr>
              <a:spLocks noChangeShapeType="1"/>
            </p:cNvSpPr>
            <p:nvPr/>
          </p:nvSpPr>
          <p:spPr bwMode="auto">
            <a:xfrm>
              <a:off x="2376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25" name="Line 141"/>
            <p:cNvSpPr>
              <a:spLocks noChangeShapeType="1"/>
            </p:cNvSpPr>
            <p:nvPr/>
          </p:nvSpPr>
          <p:spPr bwMode="auto">
            <a:xfrm>
              <a:off x="2382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26" name="Line 142"/>
            <p:cNvSpPr>
              <a:spLocks noChangeShapeType="1"/>
            </p:cNvSpPr>
            <p:nvPr/>
          </p:nvSpPr>
          <p:spPr bwMode="auto">
            <a:xfrm>
              <a:off x="2389" y="2069"/>
              <a:ext cx="12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27" name="Line 143"/>
            <p:cNvSpPr>
              <a:spLocks noChangeShapeType="1"/>
            </p:cNvSpPr>
            <p:nvPr/>
          </p:nvSpPr>
          <p:spPr bwMode="auto">
            <a:xfrm>
              <a:off x="2389" y="2069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28" name="Line 144"/>
            <p:cNvSpPr>
              <a:spLocks noChangeShapeType="1"/>
            </p:cNvSpPr>
            <p:nvPr/>
          </p:nvSpPr>
          <p:spPr bwMode="auto">
            <a:xfrm>
              <a:off x="2401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29" name="Line 145"/>
            <p:cNvSpPr>
              <a:spLocks noChangeShapeType="1"/>
            </p:cNvSpPr>
            <p:nvPr/>
          </p:nvSpPr>
          <p:spPr bwMode="auto">
            <a:xfrm>
              <a:off x="2408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30" name="Line 146"/>
            <p:cNvSpPr>
              <a:spLocks noChangeShapeType="1"/>
            </p:cNvSpPr>
            <p:nvPr/>
          </p:nvSpPr>
          <p:spPr bwMode="auto">
            <a:xfrm>
              <a:off x="2408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31" name="Line 147"/>
            <p:cNvSpPr>
              <a:spLocks noChangeShapeType="1"/>
            </p:cNvSpPr>
            <p:nvPr/>
          </p:nvSpPr>
          <p:spPr bwMode="auto">
            <a:xfrm>
              <a:off x="2414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32" name="Line 148"/>
            <p:cNvSpPr>
              <a:spLocks noChangeShapeType="1"/>
            </p:cNvSpPr>
            <p:nvPr/>
          </p:nvSpPr>
          <p:spPr bwMode="auto">
            <a:xfrm>
              <a:off x="2421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33" name="Line 149"/>
            <p:cNvSpPr>
              <a:spLocks noChangeShapeType="1"/>
            </p:cNvSpPr>
            <p:nvPr/>
          </p:nvSpPr>
          <p:spPr bwMode="auto">
            <a:xfrm>
              <a:off x="2421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34" name="Line 150"/>
            <p:cNvSpPr>
              <a:spLocks noChangeShapeType="1"/>
            </p:cNvSpPr>
            <p:nvPr/>
          </p:nvSpPr>
          <p:spPr bwMode="auto">
            <a:xfrm>
              <a:off x="2427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35" name="Line 151"/>
            <p:cNvSpPr>
              <a:spLocks noChangeShapeType="1"/>
            </p:cNvSpPr>
            <p:nvPr/>
          </p:nvSpPr>
          <p:spPr bwMode="auto">
            <a:xfrm>
              <a:off x="2434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36" name="Line 152"/>
            <p:cNvSpPr>
              <a:spLocks noChangeShapeType="1"/>
            </p:cNvSpPr>
            <p:nvPr/>
          </p:nvSpPr>
          <p:spPr bwMode="auto">
            <a:xfrm>
              <a:off x="2434" y="2069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37" name="Line 153"/>
            <p:cNvSpPr>
              <a:spLocks noChangeShapeType="1"/>
            </p:cNvSpPr>
            <p:nvPr/>
          </p:nvSpPr>
          <p:spPr bwMode="auto">
            <a:xfrm>
              <a:off x="2447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38" name="Line 154"/>
            <p:cNvSpPr>
              <a:spLocks noChangeShapeType="1"/>
            </p:cNvSpPr>
            <p:nvPr/>
          </p:nvSpPr>
          <p:spPr bwMode="auto">
            <a:xfrm>
              <a:off x="2453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39" name="Line 155"/>
            <p:cNvSpPr>
              <a:spLocks noChangeShapeType="1"/>
            </p:cNvSpPr>
            <p:nvPr/>
          </p:nvSpPr>
          <p:spPr bwMode="auto">
            <a:xfrm>
              <a:off x="2453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40" name="Line 156"/>
            <p:cNvSpPr>
              <a:spLocks noChangeShapeType="1"/>
            </p:cNvSpPr>
            <p:nvPr/>
          </p:nvSpPr>
          <p:spPr bwMode="auto">
            <a:xfrm>
              <a:off x="2460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41" name="Line 157"/>
            <p:cNvSpPr>
              <a:spLocks noChangeShapeType="1"/>
            </p:cNvSpPr>
            <p:nvPr/>
          </p:nvSpPr>
          <p:spPr bwMode="auto">
            <a:xfrm>
              <a:off x="2466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42" name="Line 158"/>
            <p:cNvSpPr>
              <a:spLocks noChangeShapeType="1"/>
            </p:cNvSpPr>
            <p:nvPr/>
          </p:nvSpPr>
          <p:spPr bwMode="auto">
            <a:xfrm>
              <a:off x="2466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43" name="Line 159"/>
            <p:cNvSpPr>
              <a:spLocks noChangeShapeType="1"/>
            </p:cNvSpPr>
            <p:nvPr/>
          </p:nvSpPr>
          <p:spPr bwMode="auto">
            <a:xfrm>
              <a:off x="2473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44" name="Line 160"/>
            <p:cNvSpPr>
              <a:spLocks noChangeShapeType="1"/>
            </p:cNvSpPr>
            <p:nvPr/>
          </p:nvSpPr>
          <p:spPr bwMode="auto">
            <a:xfrm>
              <a:off x="2479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45" name="Line 161"/>
            <p:cNvSpPr>
              <a:spLocks noChangeShapeType="1"/>
            </p:cNvSpPr>
            <p:nvPr/>
          </p:nvSpPr>
          <p:spPr bwMode="auto">
            <a:xfrm>
              <a:off x="2479" y="2069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46" name="Line 162"/>
            <p:cNvSpPr>
              <a:spLocks noChangeShapeType="1"/>
            </p:cNvSpPr>
            <p:nvPr/>
          </p:nvSpPr>
          <p:spPr bwMode="auto">
            <a:xfrm>
              <a:off x="2492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47" name="Line 163"/>
            <p:cNvSpPr>
              <a:spLocks noChangeShapeType="1"/>
            </p:cNvSpPr>
            <p:nvPr/>
          </p:nvSpPr>
          <p:spPr bwMode="auto">
            <a:xfrm>
              <a:off x="2492" y="2069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48" name="Line 164"/>
            <p:cNvSpPr>
              <a:spLocks noChangeShapeType="1"/>
            </p:cNvSpPr>
            <p:nvPr/>
          </p:nvSpPr>
          <p:spPr bwMode="auto">
            <a:xfrm>
              <a:off x="2499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49" name="Line 165"/>
            <p:cNvSpPr>
              <a:spLocks noChangeShapeType="1"/>
            </p:cNvSpPr>
            <p:nvPr/>
          </p:nvSpPr>
          <p:spPr bwMode="auto">
            <a:xfrm>
              <a:off x="2505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50" name="Line 166"/>
            <p:cNvSpPr>
              <a:spLocks noChangeShapeType="1"/>
            </p:cNvSpPr>
            <p:nvPr/>
          </p:nvSpPr>
          <p:spPr bwMode="auto">
            <a:xfrm>
              <a:off x="2512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51" name="Line 167"/>
            <p:cNvSpPr>
              <a:spLocks noChangeShapeType="1"/>
            </p:cNvSpPr>
            <p:nvPr/>
          </p:nvSpPr>
          <p:spPr bwMode="auto">
            <a:xfrm>
              <a:off x="2512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52" name="Line 168"/>
            <p:cNvSpPr>
              <a:spLocks noChangeShapeType="1"/>
            </p:cNvSpPr>
            <p:nvPr/>
          </p:nvSpPr>
          <p:spPr bwMode="auto">
            <a:xfrm>
              <a:off x="2518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53" name="Line 169"/>
            <p:cNvSpPr>
              <a:spLocks noChangeShapeType="1"/>
            </p:cNvSpPr>
            <p:nvPr/>
          </p:nvSpPr>
          <p:spPr bwMode="auto">
            <a:xfrm>
              <a:off x="2525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54" name="Line 170"/>
            <p:cNvSpPr>
              <a:spLocks noChangeShapeType="1"/>
            </p:cNvSpPr>
            <p:nvPr/>
          </p:nvSpPr>
          <p:spPr bwMode="auto">
            <a:xfrm>
              <a:off x="2525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55" name="Line 171"/>
            <p:cNvSpPr>
              <a:spLocks noChangeShapeType="1"/>
            </p:cNvSpPr>
            <p:nvPr/>
          </p:nvSpPr>
          <p:spPr bwMode="auto">
            <a:xfrm>
              <a:off x="2531" y="2069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56" name="Freeform 172"/>
            <p:cNvSpPr>
              <a:spLocks/>
            </p:cNvSpPr>
            <p:nvPr/>
          </p:nvSpPr>
          <p:spPr bwMode="auto">
            <a:xfrm>
              <a:off x="2544" y="2064"/>
              <a:ext cx="13" cy="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7" y="0"/>
                </a:cxn>
              </a:cxnLst>
              <a:rect l="0" t="0" r="r" b="b"/>
              <a:pathLst>
                <a:path w="13" h="11">
                  <a:moveTo>
                    <a:pt x="7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57" name="Freeform 173"/>
            <p:cNvSpPr>
              <a:spLocks/>
            </p:cNvSpPr>
            <p:nvPr/>
          </p:nvSpPr>
          <p:spPr bwMode="auto">
            <a:xfrm>
              <a:off x="2551" y="2064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5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6" y="0"/>
                  </a:lnTo>
                  <a:lnTo>
                    <a:pt x="13" y="5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58" name="Line 174"/>
            <p:cNvSpPr>
              <a:spLocks noChangeShapeType="1"/>
            </p:cNvSpPr>
            <p:nvPr/>
          </p:nvSpPr>
          <p:spPr bwMode="auto">
            <a:xfrm>
              <a:off x="2551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59" name="Line 175"/>
            <p:cNvSpPr>
              <a:spLocks noChangeShapeType="1"/>
            </p:cNvSpPr>
            <p:nvPr/>
          </p:nvSpPr>
          <p:spPr bwMode="auto">
            <a:xfrm>
              <a:off x="2551" y="2069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60" name="Line 176"/>
            <p:cNvSpPr>
              <a:spLocks noChangeShapeType="1"/>
            </p:cNvSpPr>
            <p:nvPr/>
          </p:nvSpPr>
          <p:spPr bwMode="auto">
            <a:xfrm>
              <a:off x="2557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61" name="Line 177"/>
            <p:cNvSpPr>
              <a:spLocks noChangeShapeType="1"/>
            </p:cNvSpPr>
            <p:nvPr/>
          </p:nvSpPr>
          <p:spPr bwMode="auto">
            <a:xfrm>
              <a:off x="2564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62" name="Line 178"/>
            <p:cNvSpPr>
              <a:spLocks noChangeShapeType="1"/>
            </p:cNvSpPr>
            <p:nvPr/>
          </p:nvSpPr>
          <p:spPr bwMode="auto">
            <a:xfrm>
              <a:off x="2570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63" name="Line 179"/>
            <p:cNvSpPr>
              <a:spLocks noChangeShapeType="1"/>
            </p:cNvSpPr>
            <p:nvPr/>
          </p:nvSpPr>
          <p:spPr bwMode="auto">
            <a:xfrm>
              <a:off x="2570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64" name="Line 180"/>
            <p:cNvSpPr>
              <a:spLocks noChangeShapeType="1"/>
            </p:cNvSpPr>
            <p:nvPr/>
          </p:nvSpPr>
          <p:spPr bwMode="auto">
            <a:xfrm>
              <a:off x="2577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65" name="Line 181"/>
            <p:cNvSpPr>
              <a:spLocks noChangeShapeType="1"/>
            </p:cNvSpPr>
            <p:nvPr/>
          </p:nvSpPr>
          <p:spPr bwMode="auto">
            <a:xfrm>
              <a:off x="2583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66" name="Freeform 182"/>
            <p:cNvSpPr>
              <a:spLocks/>
            </p:cNvSpPr>
            <p:nvPr/>
          </p:nvSpPr>
          <p:spPr bwMode="auto">
            <a:xfrm>
              <a:off x="2596" y="2064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6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67" name="Freeform 183"/>
            <p:cNvSpPr>
              <a:spLocks/>
            </p:cNvSpPr>
            <p:nvPr/>
          </p:nvSpPr>
          <p:spPr bwMode="auto">
            <a:xfrm>
              <a:off x="2596" y="2064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5"/>
                </a:cxn>
                <a:cxn ang="0">
                  <a:pos x="13" y="11"/>
                </a:cxn>
                <a:cxn ang="0">
                  <a:pos x="6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13" y="0"/>
                  </a:lnTo>
                  <a:lnTo>
                    <a:pt x="13" y="5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68" name="Line 184"/>
            <p:cNvSpPr>
              <a:spLocks noChangeShapeType="1"/>
            </p:cNvSpPr>
            <p:nvPr/>
          </p:nvSpPr>
          <p:spPr bwMode="auto">
            <a:xfrm>
              <a:off x="2596" y="2069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69" name="Line 185"/>
            <p:cNvSpPr>
              <a:spLocks noChangeShapeType="1"/>
            </p:cNvSpPr>
            <p:nvPr/>
          </p:nvSpPr>
          <p:spPr bwMode="auto">
            <a:xfrm>
              <a:off x="2602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70" name="Freeform 186"/>
            <p:cNvSpPr>
              <a:spLocks/>
            </p:cNvSpPr>
            <p:nvPr/>
          </p:nvSpPr>
          <p:spPr bwMode="auto">
            <a:xfrm>
              <a:off x="2609" y="2064"/>
              <a:ext cx="13" cy="1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6" y="0"/>
                </a:cxn>
              </a:cxnLst>
              <a:rect l="0" t="0" r="r" b="b"/>
              <a:pathLst>
                <a:path w="13" h="11">
                  <a:moveTo>
                    <a:pt x="6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71" name="Freeform 187"/>
            <p:cNvSpPr>
              <a:spLocks/>
            </p:cNvSpPr>
            <p:nvPr/>
          </p:nvSpPr>
          <p:spPr bwMode="auto">
            <a:xfrm>
              <a:off x="2615" y="2064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5"/>
                </a:cxn>
                <a:cxn ang="0">
                  <a:pos x="13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7" y="0"/>
                  </a:lnTo>
                  <a:lnTo>
                    <a:pt x="13" y="5"/>
                  </a:lnTo>
                  <a:lnTo>
                    <a:pt x="13" y="11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72" name="Freeform 188"/>
            <p:cNvSpPr>
              <a:spLocks/>
            </p:cNvSpPr>
            <p:nvPr/>
          </p:nvSpPr>
          <p:spPr bwMode="auto">
            <a:xfrm>
              <a:off x="2622" y="2064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6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73" name="Line 189"/>
            <p:cNvSpPr>
              <a:spLocks noChangeShapeType="1"/>
            </p:cNvSpPr>
            <p:nvPr/>
          </p:nvSpPr>
          <p:spPr bwMode="auto">
            <a:xfrm>
              <a:off x="2622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375" name="Group 391"/>
          <p:cNvGrpSpPr>
            <a:grpSpLocks/>
          </p:cNvGrpSpPr>
          <p:nvPr/>
        </p:nvGrpSpPr>
        <p:grpSpPr bwMode="auto">
          <a:xfrm>
            <a:off x="1046163" y="3836988"/>
            <a:ext cx="2968625" cy="700087"/>
            <a:chOff x="606" y="1595"/>
            <a:chExt cx="2035" cy="480"/>
          </a:xfrm>
        </p:grpSpPr>
        <p:sp>
          <p:nvSpPr>
            <p:cNvPr id="42175" name="Line 191"/>
            <p:cNvSpPr>
              <a:spLocks noChangeShapeType="1"/>
            </p:cNvSpPr>
            <p:nvPr/>
          </p:nvSpPr>
          <p:spPr bwMode="auto">
            <a:xfrm>
              <a:off x="2628" y="206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76" name="Line 192"/>
            <p:cNvSpPr>
              <a:spLocks noChangeShapeType="1"/>
            </p:cNvSpPr>
            <p:nvPr/>
          </p:nvSpPr>
          <p:spPr bwMode="auto">
            <a:xfrm>
              <a:off x="606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77" name="Line 193"/>
            <p:cNvSpPr>
              <a:spLocks noChangeShapeType="1"/>
            </p:cNvSpPr>
            <p:nvPr/>
          </p:nvSpPr>
          <p:spPr bwMode="auto">
            <a:xfrm>
              <a:off x="606" y="2069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78" name="Line 194"/>
            <p:cNvSpPr>
              <a:spLocks noChangeShapeType="1"/>
            </p:cNvSpPr>
            <p:nvPr/>
          </p:nvSpPr>
          <p:spPr bwMode="auto">
            <a:xfrm>
              <a:off x="612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79" name="Line 195"/>
            <p:cNvSpPr>
              <a:spLocks noChangeShapeType="1"/>
            </p:cNvSpPr>
            <p:nvPr/>
          </p:nvSpPr>
          <p:spPr bwMode="auto">
            <a:xfrm>
              <a:off x="619" y="2069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80" name="Line 196"/>
            <p:cNvSpPr>
              <a:spLocks noChangeShapeType="1"/>
            </p:cNvSpPr>
            <p:nvPr/>
          </p:nvSpPr>
          <p:spPr bwMode="auto">
            <a:xfrm>
              <a:off x="625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81" name="Line 197"/>
            <p:cNvSpPr>
              <a:spLocks noChangeShapeType="1"/>
            </p:cNvSpPr>
            <p:nvPr/>
          </p:nvSpPr>
          <p:spPr bwMode="auto">
            <a:xfrm>
              <a:off x="632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82" name="Line 198"/>
            <p:cNvSpPr>
              <a:spLocks noChangeShapeType="1"/>
            </p:cNvSpPr>
            <p:nvPr/>
          </p:nvSpPr>
          <p:spPr bwMode="auto">
            <a:xfrm>
              <a:off x="638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83" name="Line 199"/>
            <p:cNvSpPr>
              <a:spLocks noChangeShapeType="1"/>
            </p:cNvSpPr>
            <p:nvPr/>
          </p:nvSpPr>
          <p:spPr bwMode="auto">
            <a:xfrm>
              <a:off x="638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84" name="Line 200"/>
            <p:cNvSpPr>
              <a:spLocks noChangeShapeType="1"/>
            </p:cNvSpPr>
            <p:nvPr/>
          </p:nvSpPr>
          <p:spPr bwMode="auto">
            <a:xfrm>
              <a:off x="645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85" name="Line 201"/>
            <p:cNvSpPr>
              <a:spLocks noChangeShapeType="1"/>
            </p:cNvSpPr>
            <p:nvPr/>
          </p:nvSpPr>
          <p:spPr bwMode="auto">
            <a:xfrm>
              <a:off x="651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86" name="Line 202"/>
            <p:cNvSpPr>
              <a:spLocks noChangeShapeType="1"/>
            </p:cNvSpPr>
            <p:nvPr/>
          </p:nvSpPr>
          <p:spPr bwMode="auto">
            <a:xfrm>
              <a:off x="651" y="2069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87" name="Line 203"/>
            <p:cNvSpPr>
              <a:spLocks noChangeShapeType="1"/>
            </p:cNvSpPr>
            <p:nvPr/>
          </p:nvSpPr>
          <p:spPr bwMode="auto">
            <a:xfrm>
              <a:off x="658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88" name="Line 204"/>
            <p:cNvSpPr>
              <a:spLocks noChangeShapeType="1"/>
            </p:cNvSpPr>
            <p:nvPr/>
          </p:nvSpPr>
          <p:spPr bwMode="auto">
            <a:xfrm>
              <a:off x="664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89" name="Line 205"/>
            <p:cNvSpPr>
              <a:spLocks noChangeShapeType="1"/>
            </p:cNvSpPr>
            <p:nvPr/>
          </p:nvSpPr>
          <p:spPr bwMode="auto">
            <a:xfrm>
              <a:off x="671" y="2069"/>
              <a:ext cx="12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90" name="Line 206"/>
            <p:cNvSpPr>
              <a:spLocks noChangeShapeType="1"/>
            </p:cNvSpPr>
            <p:nvPr/>
          </p:nvSpPr>
          <p:spPr bwMode="auto">
            <a:xfrm>
              <a:off x="677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91" name="Line 207"/>
            <p:cNvSpPr>
              <a:spLocks noChangeShapeType="1"/>
            </p:cNvSpPr>
            <p:nvPr/>
          </p:nvSpPr>
          <p:spPr bwMode="auto">
            <a:xfrm>
              <a:off x="683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92" name="Line 208"/>
            <p:cNvSpPr>
              <a:spLocks noChangeShapeType="1"/>
            </p:cNvSpPr>
            <p:nvPr/>
          </p:nvSpPr>
          <p:spPr bwMode="auto">
            <a:xfrm>
              <a:off x="683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93" name="Line 209"/>
            <p:cNvSpPr>
              <a:spLocks noChangeShapeType="1"/>
            </p:cNvSpPr>
            <p:nvPr/>
          </p:nvSpPr>
          <p:spPr bwMode="auto">
            <a:xfrm>
              <a:off x="690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94" name="Line 210"/>
            <p:cNvSpPr>
              <a:spLocks noChangeShapeType="1"/>
            </p:cNvSpPr>
            <p:nvPr/>
          </p:nvSpPr>
          <p:spPr bwMode="auto">
            <a:xfrm>
              <a:off x="696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95" name="Line 211"/>
            <p:cNvSpPr>
              <a:spLocks noChangeShapeType="1"/>
            </p:cNvSpPr>
            <p:nvPr/>
          </p:nvSpPr>
          <p:spPr bwMode="auto">
            <a:xfrm>
              <a:off x="696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96" name="Line 212"/>
            <p:cNvSpPr>
              <a:spLocks noChangeShapeType="1"/>
            </p:cNvSpPr>
            <p:nvPr/>
          </p:nvSpPr>
          <p:spPr bwMode="auto">
            <a:xfrm>
              <a:off x="703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97" name="Line 213"/>
            <p:cNvSpPr>
              <a:spLocks noChangeShapeType="1"/>
            </p:cNvSpPr>
            <p:nvPr/>
          </p:nvSpPr>
          <p:spPr bwMode="auto">
            <a:xfrm>
              <a:off x="709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98" name="Line 214"/>
            <p:cNvSpPr>
              <a:spLocks noChangeShapeType="1"/>
            </p:cNvSpPr>
            <p:nvPr/>
          </p:nvSpPr>
          <p:spPr bwMode="auto">
            <a:xfrm>
              <a:off x="709" y="2069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99" name="Line 215"/>
            <p:cNvSpPr>
              <a:spLocks noChangeShapeType="1"/>
            </p:cNvSpPr>
            <p:nvPr/>
          </p:nvSpPr>
          <p:spPr bwMode="auto">
            <a:xfrm>
              <a:off x="722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00" name="Line 216"/>
            <p:cNvSpPr>
              <a:spLocks noChangeShapeType="1"/>
            </p:cNvSpPr>
            <p:nvPr/>
          </p:nvSpPr>
          <p:spPr bwMode="auto">
            <a:xfrm>
              <a:off x="729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01" name="Line 217"/>
            <p:cNvSpPr>
              <a:spLocks noChangeShapeType="1"/>
            </p:cNvSpPr>
            <p:nvPr/>
          </p:nvSpPr>
          <p:spPr bwMode="auto">
            <a:xfrm>
              <a:off x="729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02" name="Line 218"/>
            <p:cNvSpPr>
              <a:spLocks noChangeShapeType="1"/>
            </p:cNvSpPr>
            <p:nvPr/>
          </p:nvSpPr>
          <p:spPr bwMode="auto">
            <a:xfrm>
              <a:off x="735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03" name="Line 219"/>
            <p:cNvSpPr>
              <a:spLocks noChangeShapeType="1"/>
            </p:cNvSpPr>
            <p:nvPr/>
          </p:nvSpPr>
          <p:spPr bwMode="auto">
            <a:xfrm>
              <a:off x="742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04" name="Line 220"/>
            <p:cNvSpPr>
              <a:spLocks noChangeShapeType="1"/>
            </p:cNvSpPr>
            <p:nvPr/>
          </p:nvSpPr>
          <p:spPr bwMode="auto">
            <a:xfrm>
              <a:off x="742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05" name="Line 221"/>
            <p:cNvSpPr>
              <a:spLocks noChangeShapeType="1"/>
            </p:cNvSpPr>
            <p:nvPr/>
          </p:nvSpPr>
          <p:spPr bwMode="auto">
            <a:xfrm>
              <a:off x="748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06" name="Line 222"/>
            <p:cNvSpPr>
              <a:spLocks noChangeShapeType="1"/>
            </p:cNvSpPr>
            <p:nvPr/>
          </p:nvSpPr>
          <p:spPr bwMode="auto">
            <a:xfrm>
              <a:off x="755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07" name="Line 223"/>
            <p:cNvSpPr>
              <a:spLocks noChangeShapeType="1"/>
            </p:cNvSpPr>
            <p:nvPr/>
          </p:nvSpPr>
          <p:spPr bwMode="auto">
            <a:xfrm>
              <a:off x="755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08" name="Line 224"/>
            <p:cNvSpPr>
              <a:spLocks noChangeShapeType="1"/>
            </p:cNvSpPr>
            <p:nvPr/>
          </p:nvSpPr>
          <p:spPr bwMode="auto">
            <a:xfrm>
              <a:off x="761" y="2069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09" name="Line 225"/>
            <p:cNvSpPr>
              <a:spLocks noChangeShapeType="1"/>
            </p:cNvSpPr>
            <p:nvPr/>
          </p:nvSpPr>
          <p:spPr bwMode="auto">
            <a:xfrm>
              <a:off x="768" y="2069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10" name="Line 226"/>
            <p:cNvSpPr>
              <a:spLocks noChangeShapeType="1"/>
            </p:cNvSpPr>
            <p:nvPr/>
          </p:nvSpPr>
          <p:spPr bwMode="auto">
            <a:xfrm>
              <a:off x="774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11" name="Line 227"/>
            <p:cNvSpPr>
              <a:spLocks noChangeShapeType="1"/>
            </p:cNvSpPr>
            <p:nvPr/>
          </p:nvSpPr>
          <p:spPr bwMode="auto">
            <a:xfrm>
              <a:off x="781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12" name="Line 228"/>
            <p:cNvSpPr>
              <a:spLocks noChangeShapeType="1"/>
            </p:cNvSpPr>
            <p:nvPr/>
          </p:nvSpPr>
          <p:spPr bwMode="auto">
            <a:xfrm>
              <a:off x="787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13" name="Line 229"/>
            <p:cNvSpPr>
              <a:spLocks noChangeShapeType="1"/>
            </p:cNvSpPr>
            <p:nvPr/>
          </p:nvSpPr>
          <p:spPr bwMode="auto">
            <a:xfrm>
              <a:off x="787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14" name="Line 230"/>
            <p:cNvSpPr>
              <a:spLocks noChangeShapeType="1"/>
            </p:cNvSpPr>
            <p:nvPr/>
          </p:nvSpPr>
          <p:spPr bwMode="auto">
            <a:xfrm>
              <a:off x="794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15" name="Line 231"/>
            <p:cNvSpPr>
              <a:spLocks noChangeShapeType="1"/>
            </p:cNvSpPr>
            <p:nvPr/>
          </p:nvSpPr>
          <p:spPr bwMode="auto">
            <a:xfrm>
              <a:off x="800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16" name="Line 232"/>
            <p:cNvSpPr>
              <a:spLocks noChangeShapeType="1"/>
            </p:cNvSpPr>
            <p:nvPr/>
          </p:nvSpPr>
          <p:spPr bwMode="auto">
            <a:xfrm>
              <a:off x="800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17" name="Line 233"/>
            <p:cNvSpPr>
              <a:spLocks noChangeShapeType="1"/>
            </p:cNvSpPr>
            <p:nvPr/>
          </p:nvSpPr>
          <p:spPr bwMode="auto">
            <a:xfrm>
              <a:off x="807" y="2069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18" name="Line 234"/>
            <p:cNvSpPr>
              <a:spLocks noChangeShapeType="1"/>
            </p:cNvSpPr>
            <p:nvPr/>
          </p:nvSpPr>
          <p:spPr bwMode="auto">
            <a:xfrm>
              <a:off x="813" y="2069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19" name="Line 235"/>
            <p:cNvSpPr>
              <a:spLocks noChangeShapeType="1"/>
            </p:cNvSpPr>
            <p:nvPr/>
          </p:nvSpPr>
          <p:spPr bwMode="auto">
            <a:xfrm>
              <a:off x="820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20" name="Line 236"/>
            <p:cNvSpPr>
              <a:spLocks noChangeShapeType="1"/>
            </p:cNvSpPr>
            <p:nvPr/>
          </p:nvSpPr>
          <p:spPr bwMode="auto">
            <a:xfrm>
              <a:off x="826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21" name="Line 237"/>
            <p:cNvSpPr>
              <a:spLocks noChangeShapeType="1"/>
            </p:cNvSpPr>
            <p:nvPr/>
          </p:nvSpPr>
          <p:spPr bwMode="auto">
            <a:xfrm>
              <a:off x="833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22" name="Line 238"/>
            <p:cNvSpPr>
              <a:spLocks noChangeShapeType="1"/>
            </p:cNvSpPr>
            <p:nvPr/>
          </p:nvSpPr>
          <p:spPr bwMode="auto">
            <a:xfrm>
              <a:off x="833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23" name="Line 239"/>
            <p:cNvSpPr>
              <a:spLocks noChangeShapeType="1"/>
            </p:cNvSpPr>
            <p:nvPr/>
          </p:nvSpPr>
          <p:spPr bwMode="auto">
            <a:xfrm>
              <a:off x="839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24" name="Line 240"/>
            <p:cNvSpPr>
              <a:spLocks noChangeShapeType="1"/>
            </p:cNvSpPr>
            <p:nvPr/>
          </p:nvSpPr>
          <p:spPr bwMode="auto">
            <a:xfrm>
              <a:off x="846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25" name="Line 241"/>
            <p:cNvSpPr>
              <a:spLocks noChangeShapeType="1"/>
            </p:cNvSpPr>
            <p:nvPr/>
          </p:nvSpPr>
          <p:spPr bwMode="auto">
            <a:xfrm>
              <a:off x="846" y="2069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26" name="Line 242"/>
            <p:cNvSpPr>
              <a:spLocks noChangeShapeType="1"/>
            </p:cNvSpPr>
            <p:nvPr/>
          </p:nvSpPr>
          <p:spPr bwMode="auto">
            <a:xfrm>
              <a:off x="859" y="2069"/>
              <a:ext cx="12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27" name="Line 243"/>
            <p:cNvSpPr>
              <a:spLocks noChangeShapeType="1"/>
            </p:cNvSpPr>
            <p:nvPr/>
          </p:nvSpPr>
          <p:spPr bwMode="auto">
            <a:xfrm>
              <a:off x="859" y="2069"/>
              <a:ext cx="12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28" name="Line 244"/>
            <p:cNvSpPr>
              <a:spLocks noChangeShapeType="1"/>
            </p:cNvSpPr>
            <p:nvPr/>
          </p:nvSpPr>
          <p:spPr bwMode="auto">
            <a:xfrm>
              <a:off x="865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29" name="Line 245"/>
            <p:cNvSpPr>
              <a:spLocks noChangeShapeType="1"/>
            </p:cNvSpPr>
            <p:nvPr/>
          </p:nvSpPr>
          <p:spPr bwMode="auto">
            <a:xfrm>
              <a:off x="871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30" name="Line 246"/>
            <p:cNvSpPr>
              <a:spLocks noChangeShapeType="1"/>
            </p:cNvSpPr>
            <p:nvPr/>
          </p:nvSpPr>
          <p:spPr bwMode="auto">
            <a:xfrm>
              <a:off x="871" y="2069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31" name="Line 247"/>
            <p:cNvSpPr>
              <a:spLocks noChangeShapeType="1"/>
            </p:cNvSpPr>
            <p:nvPr/>
          </p:nvSpPr>
          <p:spPr bwMode="auto">
            <a:xfrm>
              <a:off x="878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32" name="Line 248"/>
            <p:cNvSpPr>
              <a:spLocks noChangeShapeType="1"/>
            </p:cNvSpPr>
            <p:nvPr/>
          </p:nvSpPr>
          <p:spPr bwMode="auto">
            <a:xfrm>
              <a:off x="884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33" name="Line 249"/>
            <p:cNvSpPr>
              <a:spLocks noChangeShapeType="1"/>
            </p:cNvSpPr>
            <p:nvPr/>
          </p:nvSpPr>
          <p:spPr bwMode="auto">
            <a:xfrm>
              <a:off x="891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34" name="Line 250"/>
            <p:cNvSpPr>
              <a:spLocks noChangeShapeType="1"/>
            </p:cNvSpPr>
            <p:nvPr/>
          </p:nvSpPr>
          <p:spPr bwMode="auto">
            <a:xfrm>
              <a:off x="891" y="2069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35" name="Line 251"/>
            <p:cNvSpPr>
              <a:spLocks noChangeShapeType="1"/>
            </p:cNvSpPr>
            <p:nvPr/>
          </p:nvSpPr>
          <p:spPr bwMode="auto">
            <a:xfrm>
              <a:off x="904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36" name="Line 252"/>
            <p:cNvSpPr>
              <a:spLocks noChangeShapeType="1"/>
            </p:cNvSpPr>
            <p:nvPr/>
          </p:nvSpPr>
          <p:spPr bwMode="auto">
            <a:xfrm>
              <a:off x="904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37" name="Line 253"/>
            <p:cNvSpPr>
              <a:spLocks noChangeShapeType="1"/>
            </p:cNvSpPr>
            <p:nvPr/>
          </p:nvSpPr>
          <p:spPr bwMode="auto">
            <a:xfrm>
              <a:off x="910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38" name="Line 254"/>
            <p:cNvSpPr>
              <a:spLocks noChangeShapeType="1"/>
            </p:cNvSpPr>
            <p:nvPr/>
          </p:nvSpPr>
          <p:spPr bwMode="auto">
            <a:xfrm>
              <a:off x="917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39" name="Line 255"/>
            <p:cNvSpPr>
              <a:spLocks noChangeShapeType="1"/>
            </p:cNvSpPr>
            <p:nvPr/>
          </p:nvSpPr>
          <p:spPr bwMode="auto">
            <a:xfrm>
              <a:off x="917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40" name="Line 256"/>
            <p:cNvSpPr>
              <a:spLocks noChangeShapeType="1"/>
            </p:cNvSpPr>
            <p:nvPr/>
          </p:nvSpPr>
          <p:spPr bwMode="auto">
            <a:xfrm>
              <a:off x="923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41" name="Line 257"/>
            <p:cNvSpPr>
              <a:spLocks noChangeShapeType="1"/>
            </p:cNvSpPr>
            <p:nvPr/>
          </p:nvSpPr>
          <p:spPr bwMode="auto">
            <a:xfrm>
              <a:off x="930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42" name="Line 258"/>
            <p:cNvSpPr>
              <a:spLocks noChangeShapeType="1"/>
            </p:cNvSpPr>
            <p:nvPr/>
          </p:nvSpPr>
          <p:spPr bwMode="auto">
            <a:xfrm>
              <a:off x="930" y="2069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43" name="Line 259"/>
            <p:cNvSpPr>
              <a:spLocks noChangeShapeType="1"/>
            </p:cNvSpPr>
            <p:nvPr/>
          </p:nvSpPr>
          <p:spPr bwMode="auto">
            <a:xfrm>
              <a:off x="936" y="2069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44" name="Line 260"/>
            <p:cNvSpPr>
              <a:spLocks noChangeShapeType="1"/>
            </p:cNvSpPr>
            <p:nvPr/>
          </p:nvSpPr>
          <p:spPr bwMode="auto">
            <a:xfrm>
              <a:off x="949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45" name="Line 261"/>
            <p:cNvSpPr>
              <a:spLocks noChangeShapeType="1"/>
            </p:cNvSpPr>
            <p:nvPr/>
          </p:nvSpPr>
          <p:spPr bwMode="auto">
            <a:xfrm>
              <a:off x="949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46" name="Line 262"/>
            <p:cNvSpPr>
              <a:spLocks noChangeShapeType="1"/>
            </p:cNvSpPr>
            <p:nvPr/>
          </p:nvSpPr>
          <p:spPr bwMode="auto">
            <a:xfrm>
              <a:off x="956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47" name="Line 263"/>
            <p:cNvSpPr>
              <a:spLocks noChangeShapeType="1"/>
            </p:cNvSpPr>
            <p:nvPr/>
          </p:nvSpPr>
          <p:spPr bwMode="auto">
            <a:xfrm>
              <a:off x="962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48" name="Line 264"/>
            <p:cNvSpPr>
              <a:spLocks noChangeShapeType="1"/>
            </p:cNvSpPr>
            <p:nvPr/>
          </p:nvSpPr>
          <p:spPr bwMode="auto">
            <a:xfrm>
              <a:off x="962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49" name="Line 265"/>
            <p:cNvSpPr>
              <a:spLocks noChangeShapeType="1"/>
            </p:cNvSpPr>
            <p:nvPr/>
          </p:nvSpPr>
          <p:spPr bwMode="auto">
            <a:xfrm>
              <a:off x="969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50" name="Line 266"/>
            <p:cNvSpPr>
              <a:spLocks noChangeShapeType="1"/>
            </p:cNvSpPr>
            <p:nvPr/>
          </p:nvSpPr>
          <p:spPr bwMode="auto">
            <a:xfrm>
              <a:off x="975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51" name="Line 267"/>
            <p:cNvSpPr>
              <a:spLocks noChangeShapeType="1"/>
            </p:cNvSpPr>
            <p:nvPr/>
          </p:nvSpPr>
          <p:spPr bwMode="auto">
            <a:xfrm>
              <a:off x="975" y="2069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52" name="Line 268"/>
            <p:cNvSpPr>
              <a:spLocks noChangeShapeType="1"/>
            </p:cNvSpPr>
            <p:nvPr/>
          </p:nvSpPr>
          <p:spPr bwMode="auto">
            <a:xfrm>
              <a:off x="982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53" name="Freeform 269"/>
            <p:cNvSpPr>
              <a:spLocks/>
            </p:cNvSpPr>
            <p:nvPr/>
          </p:nvSpPr>
          <p:spPr bwMode="auto">
            <a:xfrm>
              <a:off x="988" y="2064"/>
              <a:ext cx="20" cy="1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0" y="0"/>
                </a:cxn>
                <a:cxn ang="0">
                  <a:pos x="20" y="5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13" y="0"/>
                </a:cxn>
              </a:cxnLst>
              <a:rect l="0" t="0" r="r" b="b"/>
              <a:pathLst>
                <a:path w="20" h="11">
                  <a:moveTo>
                    <a:pt x="13" y="0"/>
                  </a:moveTo>
                  <a:lnTo>
                    <a:pt x="20" y="0"/>
                  </a:lnTo>
                  <a:lnTo>
                    <a:pt x="20" y="5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54" name="Freeform 270"/>
            <p:cNvSpPr>
              <a:spLocks/>
            </p:cNvSpPr>
            <p:nvPr/>
          </p:nvSpPr>
          <p:spPr bwMode="auto">
            <a:xfrm>
              <a:off x="1001" y="2058"/>
              <a:ext cx="13" cy="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1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55" name="Freeform 271"/>
            <p:cNvSpPr>
              <a:spLocks/>
            </p:cNvSpPr>
            <p:nvPr/>
          </p:nvSpPr>
          <p:spPr bwMode="auto">
            <a:xfrm>
              <a:off x="1008" y="2052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56" name="Freeform 272"/>
            <p:cNvSpPr>
              <a:spLocks/>
            </p:cNvSpPr>
            <p:nvPr/>
          </p:nvSpPr>
          <p:spPr bwMode="auto">
            <a:xfrm>
              <a:off x="1014" y="2046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57" name="Freeform 273"/>
            <p:cNvSpPr>
              <a:spLocks/>
            </p:cNvSpPr>
            <p:nvPr/>
          </p:nvSpPr>
          <p:spPr bwMode="auto">
            <a:xfrm>
              <a:off x="1014" y="2034"/>
              <a:ext cx="20" cy="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12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7" y="0"/>
                </a:cxn>
              </a:cxnLst>
              <a:rect l="0" t="0" r="r" b="b"/>
              <a:pathLst>
                <a:path w="20" h="18">
                  <a:moveTo>
                    <a:pt x="7" y="0"/>
                  </a:moveTo>
                  <a:lnTo>
                    <a:pt x="20" y="0"/>
                  </a:lnTo>
                  <a:lnTo>
                    <a:pt x="20" y="12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58" name="Freeform 274"/>
            <p:cNvSpPr>
              <a:spLocks/>
            </p:cNvSpPr>
            <p:nvPr/>
          </p:nvSpPr>
          <p:spPr bwMode="auto">
            <a:xfrm>
              <a:off x="1021" y="2028"/>
              <a:ext cx="13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8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59" name="Freeform 275"/>
            <p:cNvSpPr>
              <a:spLocks/>
            </p:cNvSpPr>
            <p:nvPr/>
          </p:nvSpPr>
          <p:spPr bwMode="auto">
            <a:xfrm>
              <a:off x="1027" y="2017"/>
              <a:ext cx="13" cy="1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7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7" y="0"/>
                </a:cxn>
              </a:cxnLst>
              <a:rect l="0" t="0" r="r" b="b"/>
              <a:pathLst>
                <a:path w="13" h="17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7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60" name="Freeform 276"/>
            <p:cNvSpPr>
              <a:spLocks/>
            </p:cNvSpPr>
            <p:nvPr/>
          </p:nvSpPr>
          <p:spPr bwMode="auto">
            <a:xfrm>
              <a:off x="1034" y="2005"/>
              <a:ext cx="13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18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61" name="Freeform 277"/>
            <p:cNvSpPr>
              <a:spLocks/>
            </p:cNvSpPr>
            <p:nvPr/>
          </p:nvSpPr>
          <p:spPr bwMode="auto">
            <a:xfrm>
              <a:off x="1040" y="1993"/>
              <a:ext cx="13" cy="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7" y="0"/>
                </a:cxn>
              </a:cxnLst>
              <a:rect l="0" t="0" r="r" b="b"/>
              <a:pathLst>
                <a:path w="13" h="18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62" name="Freeform 278"/>
            <p:cNvSpPr>
              <a:spLocks/>
            </p:cNvSpPr>
            <p:nvPr/>
          </p:nvSpPr>
          <p:spPr bwMode="auto">
            <a:xfrm>
              <a:off x="1047" y="1981"/>
              <a:ext cx="12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12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2" h="18">
                  <a:moveTo>
                    <a:pt x="0" y="0"/>
                  </a:moveTo>
                  <a:lnTo>
                    <a:pt x="12" y="0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63" name="Freeform 279"/>
            <p:cNvSpPr>
              <a:spLocks/>
            </p:cNvSpPr>
            <p:nvPr/>
          </p:nvSpPr>
          <p:spPr bwMode="auto">
            <a:xfrm>
              <a:off x="1047" y="1970"/>
              <a:ext cx="12" cy="2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0"/>
                </a:cxn>
                <a:cxn ang="0">
                  <a:pos x="12" y="11"/>
                </a:cxn>
                <a:cxn ang="0">
                  <a:pos x="12" y="23"/>
                </a:cxn>
                <a:cxn ang="0">
                  <a:pos x="0" y="23"/>
                </a:cxn>
                <a:cxn ang="0">
                  <a:pos x="0" y="11"/>
                </a:cxn>
                <a:cxn ang="0">
                  <a:pos x="6" y="0"/>
                </a:cxn>
              </a:cxnLst>
              <a:rect l="0" t="0" r="r" b="b"/>
              <a:pathLst>
                <a:path w="12" h="23">
                  <a:moveTo>
                    <a:pt x="6" y="0"/>
                  </a:moveTo>
                  <a:lnTo>
                    <a:pt x="12" y="0"/>
                  </a:lnTo>
                  <a:lnTo>
                    <a:pt x="12" y="11"/>
                  </a:lnTo>
                  <a:lnTo>
                    <a:pt x="12" y="23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64" name="Freeform 280"/>
            <p:cNvSpPr>
              <a:spLocks/>
            </p:cNvSpPr>
            <p:nvPr/>
          </p:nvSpPr>
          <p:spPr bwMode="auto">
            <a:xfrm>
              <a:off x="1053" y="1964"/>
              <a:ext cx="13" cy="1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7"/>
                </a:cxn>
                <a:cxn ang="0">
                  <a:pos x="0" y="17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7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7"/>
                  </a:lnTo>
                  <a:lnTo>
                    <a:pt x="0" y="17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65" name="Freeform 281"/>
            <p:cNvSpPr>
              <a:spLocks/>
            </p:cNvSpPr>
            <p:nvPr/>
          </p:nvSpPr>
          <p:spPr bwMode="auto">
            <a:xfrm>
              <a:off x="1059" y="1958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66" name="Freeform 282"/>
            <p:cNvSpPr>
              <a:spLocks/>
            </p:cNvSpPr>
            <p:nvPr/>
          </p:nvSpPr>
          <p:spPr bwMode="auto">
            <a:xfrm>
              <a:off x="1059" y="1946"/>
              <a:ext cx="20" cy="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12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7" y="0"/>
                </a:cxn>
              </a:cxnLst>
              <a:rect l="0" t="0" r="r" b="b"/>
              <a:pathLst>
                <a:path w="20" h="18">
                  <a:moveTo>
                    <a:pt x="7" y="0"/>
                  </a:moveTo>
                  <a:lnTo>
                    <a:pt x="20" y="0"/>
                  </a:lnTo>
                  <a:lnTo>
                    <a:pt x="20" y="12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67" name="Freeform 283"/>
            <p:cNvSpPr>
              <a:spLocks/>
            </p:cNvSpPr>
            <p:nvPr/>
          </p:nvSpPr>
          <p:spPr bwMode="auto">
            <a:xfrm>
              <a:off x="1066" y="1940"/>
              <a:ext cx="13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8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68" name="Freeform 284"/>
            <p:cNvSpPr>
              <a:spLocks/>
            </p:cNvSpPr>
            <p:nvPr/>
          </p:nvSpPr>
          <p:spPr bwMode="auto">
            <a:xfrm>
              <a:off x="1072" y="1940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69" name="Freeform 285"/>
            <p:cNvSpPr>
              <a:spLocks/>
            </p:cNvSpPr>
            <p:nvPr/>
          </p:nvSpPr>
          <p:spPr bwMode="auto">
            <a:xfrm>
              <a:off x="1079" y="1935"/>
              <a:ext cx="13" cy="1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5"/>
                </a:cxn>
                <a:cxn ang="0">
                  <a:pos x="6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6" y="0"/>
                </a:cxn>
              </a:cxnLst>
              <a:rect l="0" t="0" r="r" b="b"/>
              <a:pathLst>
                <a:path w="13" h="11">
                  <a:moveTo>
                    <a:pt x="6" y="0"/>
                  </a:moveTo>
                  <a:lnTo>
                    <a:pt x="13" y="0"/>
                  </a:lnTo>
                  <a:lnTo>
                    <a:pt x="13" y="5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70" name="Freeform 286"/>
            <p:cNvSpPr>
              <a:spLocks/>
            </p:cNvSpPr>
            <p:nvPr/>
          </p:nvSpPr>
          <p:spPr bwMode="auto">
            <a:xfrm>
              <a:off x="1085" y="1929"/>
              <a:ext cx="13" cy="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1">
                  <a:moveTo>
                    <a:pt x="7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71" name="Line 287"/>
            <p:cNvSpPr>
              <a:spLocks noChangeShapeType="1"/>
            </p:cNvSpPr>
            <p:nvPr/>
          </p:nvSpPr>
          <p:spPr bwMode="auto">
            <a:xfrm>
              <a:off x="995" y="206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72" name="Line 288"/>
            <p:cNvSpPr>
              <a:spLocks noChangeShapeType="1"/>
            </p:cNvSpPr>
            <p:nvPr/>
          </p:nvSpPr>
          <p:spPr bwMode="auto">
            <a:xfrm>
              <a:off x="1085" y="1935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73" name="Freeform 289"/>
            <p:cNvSpPr>
              <a:spLocks/>
            </p:cNvSpPr>
            <p:nvPr/>
          </p:nvSpPr>
          <p:spPr bwMode="auto">
            <a:xfrm>
              <a:off x="1092" y="1929"/>
              <a:ext cx="13" cy="1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3" h="11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74" name="Freeform 290"/>
            <p:cNvSpPr>
              <a:spLocks/>
            </p:cNvSpPr>
            <p:nvPr/>
          </p:nvSpPr>
          <p:spPr bwMode="auto">
            <a:xfrm>
              <a:off x="1098" y="1923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75" name="Freeform 291"/>
            <p:cNvSpPr>
              <a:spLocks/>
            </p:cNvSpPr>
            <p:nvPr/>
          </p:nvSpPr>
          <p:spPr bwMode="auto">
            <a:xfrm>
              <a:off x="1105" y="1917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76" name="Freeform 292"/>
            <p:cNvSpPr>
              <a:spLocks/>
            </p:cNvSpPr>
            <p:nvPr/>
          </p:nvSpPr>
          <p:spPr bwMode="auto">
            <a:xfrm>
              <a:off x="1105" y="1911"/>
              <a:ext cx="13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8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77" name="Freeform 293"/>
            <p:cNvSpPr>
              <a:spLocks/>
            </p:cNvSpPr>
            <p:nvPr/>
          </p:nvSpPr>
          <p:spPr bwMode="auto">
            <a:xfrm>
              <a:off x="1111" y="1905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78" name="Freeform 294"/>
            <p:cNvSpPr>
              <a:spLocks/>
            </p:cNvSpPr>
            <p:nvPr/>
          </p:nvSpPr>
          <p:spPr bwMode="auto">
            <a:xfrm>
              <a:off x="1118" y="1894"/>
              <a:ext cx="13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6" y="17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79" name="Freeform 295"/>
            <p:cNvSpPr>
              <a:spLocks/>
            </p:cNvSpPr>
            <p:nvPr/>
          </p:nvSpPr>
          <p:spPr bwMode="auto">
            <a:xfrm>
              <a:off x="1118" y="1882"/>
              <a:ext cx="19" cy="2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13" y="23"/>
                </a:cxn>
                <a:cxn ang="0">
                  <a:pos x="0" y="23"/>
                </a:cxn>
                <a:cxn ang="0">
                  <a:pos x="0" y="12"/>
                </a:cxn>
                <a:cxn ang="0">
                  <a:pos x="13" y="0"/>
                </a:cxn>
              </a:cxnLst>
              <a:rect l="0" t="0" r="r" b="b"/>
              <a:pathLst>
                <a:path w="19" h="23">
                  <a:moveTo>
                    <a:pt x="13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13" y="23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80" name="Freeform 296"/>
            <p:cNvSpPr>
              <a:spLocks/>
            </p:cNvSpPr>
            <p:nvPr/>
          </p:nvSpPr>
          <p:spPr bwMode="auto">
            <a:xfrm>
              <a:off x="1131" y="1870"/>
              <a:ext cx="13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18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81" name="Freeform 297"/>
            <p:cNvSpPr>
              <a:spLocks/>
            </p:cNvSpPr>
            <p:nvPr/>
          </p:nvSpPr>
          <p:spPr bwMode="auto">
            <a:xfrm>
              <a:off x="1137" y="186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82" name="Freeform 298"/>
            <p:cNvSpPr>
              <a:spLocks/>
            </p:cNvSpPr>
            <p:nvPr/>
          </p:nvSpPr>
          <p:spPr bwMode="auto">
            <a:xfrm>
              <a:off x="1137" y="1853"/>
              <a:ext cx="13" cy="1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5"/>
                </a:cxn>
                <a:cxn ang="0">
                  <a:pos x="13" y="17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7" y="0"/>
                </a:cxn>
              </a:cxnLst>
              <a:rect l="0" t="0" r="r" b="b"/>
              <a:pathLst>
                <a:path w="13" h="17">
                  <a:moveTo>
                    <a:pt x="7" y="0"/>
                  </a:moveTo>
                  <a:lnTo>
                    <a:pt x="13" y="0"/>
                  </a:lnTo>
                  <a:lnTo>
                    <a:pt x="13" y="5"/>
                  </a:lnTo>
                  <a:lnTo>
                    <a:pt x="13" y="17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83" name="Freeform 299"/>
            <p:cNvSpPr>
              <a:spLocks/>
            </p:cNvSpPr>
            <p:nvPr/>
          </p:nvSpPr>
          <p:spPr bwMode="auto">
            <a:xfrm>
              <a:off x="1144" y="1841"/>
              <a:ext cx="13" cy="1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7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17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84" name="Freeform 300"/>
            <p:cNvSpPr>
              <a:spLocks/>
            </p:cNvSpPr>
            <p:nvPr/>
          </p:nvSpPr>
          <p:spPr bwMode="auto">
            <a:xfrm>
              <a:off x="1150" y="1835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85" name="Freeform 301"/>
            <p:cNvSpPr>
              <a:spLocks/>
            </p:cNvSpPr>
            <p:nvPr/>
          </p:nvSpPr>
          <p:spPr bwMode="auto">
            <a:xfrm>
              <a:off x="1150" y="1829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86" name="Line 302"/>
            <p:cNvSpPr>
              <a:spLocks noChangeShapeType="1"/>
            </p:cNvSpPr>
            <p:nvPr/>
          </p:nvSpPr>
          <p:spPr bwMode="auto">
            <a:xfrm>
              <a:off x="1157" y="182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87" name="Line 303"/>
            <p:cNvSpPr>
              <a:spLocks noChangeShapeType="1"/>
            </p:cNvSpPr>
            <p:nvPr/>
          </p:nvSpPr>
          <p:spPr bwMode="auto">
            <a:xfrm>
              <a:off x="1157" y="182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88" name="Line 304"/>
            <p:cNvSpPr>
              <a:spLocks noChangeShapeType="1"/>
            </p:cNvSpPr>
            <p:nvPr/>
          </p:nvSpPr>
          <p:spPr bwMode="auto">
            <a:xfrm>
              <a:off x="1163" y="1829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89" name="Line 305"/>
            <p:cNvSpPr>
              <a:spLocks noChangeShapeType="1"/>
            </p:cNvSpPr>
            <p:nvPr/>
          </p:nvSpPr>
          <p:spPr bwMode="auto">
            <a:xfrm>
              <a:off x="1170" y="182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90" name="Line 306"/>
            <p:cNvSpPr>
              <a:spLocks noChangeShapeType="1"/>
            </p:cNvSpPr>
            <p:nvPr/>
          </p:nvSpPr>
          <p:spPr bwMode="auto">
            <a:xfrm>
              <a:off x="1176" y="182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91" name="Freeform 307"/>
            <p:cNvSpPr>
              <a:spLocks/>
            </p:cNvSpPr>
            <p:nvPr/>
          </p:nvSpPr>
          <p:spPr bwMode="auto">
            <a:xfrm>
              <a:off x="1183" y="1823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92" name="Freeform 308"/>
            <p:cNvSpPr>
              <a:spLocks/>
            </p:cNvSpPr>
            <p:nvPr/>
          </p:nvSpPr>
          <p:spPr bwMode="auto">
            <a:xfrm>
              <a:off x="1189" y="1823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93" name="Freeform 309"/>
            <p:cNvSpPr>
              <a:spLocks/>
            </p:cNvSpPr>
            <p:nvPr/>
          </p:nvSpPr>
          <p:spPr bwMode="auto">
            <a:xfrm>
              <a:off x="1196" y="1812"/>
              <a:ext cx="13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5"/>
                </a:cxn>
                <a:cxn ang="0">
                  <a:pos x="6" y="17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lnTo>
                    <a:pt x="13" y="0"/>
                  </a:lnTo>
                  <a:lnTo>
                    <a:pt x="13" y="5"/>
                  </a:lnTo>
                  <a:lnTo>
                    <a:pt x="6" y="17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94" name="Freeform 310"/>
            <p:cNvSpPr>
              <a:spLocks/>
            </p:cNvSpPr>
            <p:nvPr/>
          </p:nvSpPr>
          <p:spPr bwMode="auto">
            <a:xfrm>
              <a:off x="1196" y="1794"/>
              <a:ext cx="13" cy="2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23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6" y="0"/>
                </a:cxn>
              </a:cxnLst>
              <a:rect l="0" t="0" r="r" b="b"/>
              <a:pathLst>
                <a:path w="13" h="23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95" name="Freeform 311"/>
            <p:cNvSpPr>
              <a:spLocks/>
            </p:cNvSpPr>
            <p:nvPr/>
          </p:nvSpPr>
          <p:spPr bwMode="auto">
            <a:xfrm>
              <a:off x="1202" y="1776"/>
              <a:ext cx="13" cy="2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24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7" y="0"/>
                </a:cxn>
              </a:cxnLst>
              <a:rect l="0" t="0" r="r" b="b"/>
              <a:pathLst>
                <a:path w="13" h="24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96" name="Freeform 312"/>
            <p:cNvSpPr>
              <a:spLocks/>
            </p:cNvSpPr>
            <p:nvPr/>
          </p:nvSpPr>
          <p:spPr bwMode="auto">
            <a:xfrm>
              <a:off x="1209" y="1759"/>
              <a:ext cx="13" cy="2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23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6" y="0"/>
                </a:cxn>
              </a:cxnLst>
              <a:rect l="0" t="0" r="r" b="b"/>
              <a:pathLst>
                <a:path w="13" h="23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23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97" name="Freeform 313"/>
            <p:cNvSpPr>
              <a:spLocks/>
            </p:cNvSpPr>
            <p:nvPr/>
          </p:nvSpPr>
          <p:spPr bwMode="auto">
            <a:xfrm>
              <a:off x="1215" y="1735"/>
              <a:ext cx="13" cy="3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30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7" y="0"/>
                </a:cxn>
              </a:cxnLst>
              <a:rect l="0" t="0" r="r" b="b"/>
              <a:pathLst>
                <a:path w="13" h="30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98" name="Freeform 314"/>
            <p:cNvSpPr>
              <a:spLocks/>
            </p:cNvSpPr>
            <p:nvPr/>
          </p:nvSpPr>
          <p:spPr bwMode="auto">
            <a:xfrm>
              <a:off x="1222" y="1724"/>
              <a:ext cx="13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7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7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99" name="Freeform 315"/>
            <p:cNvSpPr>
              <a:spLocks/>
            </p:cNvSpPr>
            <p:nvPr/>
          </p:nvSpPr>
          <p:spPr bwMode="auto">
            <a:xfrm>
              <a:off x="1222" y="1718"/>
              <a:ext cx="19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9" h="12">
                  <a:moveTo>
                    <a:pt x="6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00" name="Freeform 316"/>
            <p:cNvSpPr>
              <a:spLocks/>
            </p:cNvSpPr>
            <p:nvPr/>
          </p:nvSpPr>
          <p:spPr bwMode="auto">
            <a:xfrm>
              <a:off x="1228" y="1718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01" name="Freeform 317"/>
            <p:cNvSpPr>
              <a:spLocks/>
            </p:cNvSpPr>
            <p:nvPr/>
          </p:nvSpPr>
          <p:spPr bwMode="auto">
            <a:xfrm>
              <a:off x="1235" y="1718"/>
              <a:ext cx="13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2"/>
                </a:cxn>
                <a:cxn ang="0">
                  <a:pos x="13" y="23"/>
                </a:cxn>
                <a:cxn ang="0">
                  <a:pos x="6" y="23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23">
                  <a:moveTo>
                    <a:pt x="0" y="0"/>
                  </a:moveTo>
                  <a:lnTo>
                    <a:pt x="6" y="0"/>
                  </a:lnTo>
                  <a:lnTo>
                    <a:pt x="13" y="12"/>
                  </a:lnTo>
                  <a:lnTo>
                    <a:pt x="13" y="23"/>
                  </a:lnTo>
                  <a:lnTo>
                    <a:pt x="6" y="23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02" name="Freeform 318"/>
            <p:cNvSpPr>
              <a:spLocks/>
            </p:cNvSpPr>
            <p:nvPr/>
          </p:nvSpPr>
          <p:spPr bwMode="auto">
            <a:xfrm>
              <a:off x="1241" y="1730"/>
              <a:ext cx="13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29"/>
                </a:cxn>
                <a:cxn ang="0">
                  <a:pos x="13" y="35"/>
                </a:cxn>
                <a:cxn ang="0">
                  <a:pos x="0" y="35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35">
                  <a:moveTo>
                    <a:pt x="0" y="0"/>
                  </a:moveTo>
                  <a:lnTo>
                    <a:pt x="7" y="0"/>
                  </a:lnTo>
                  <a:lnTo>
                    <a:pt x="13" y="29"/>
                  </a:lnTo>
                  <a:lnTo>
                    <a:pt x="13" y="35"/>
                  </a:lnTo>
                  <a:lnTo>
                    <a:pt x="0" y="35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03" name="Freeform 319"/>
            <p:cNvSpPr>
              <a:spLocks/>
            </p:cNvSpPr>
            <p:nvPr/>
          </p:nvSpPr>
          <p:spPr bwMode="auto">
            <a:xfrm>
              <a:off x="1241" y="1759"/>
              <a:ext cx="13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23"/>
                </a:cxn>
                <a:cxn ang="0">
                  <a:pos x="13" y="29"/>
                </a:cxn>
                <a:cxn ang="0">
                  <a:pos x="7" y="2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29">
                  <a:moveTo>
                    <a:pt x="0" y="0"/>
                  </a:moveTo>
                  <a:lnTo>
                    <a:pt x="13" y="0"/>
                  </a:lnTo>
                  <a:lnTo>
                    <a:pt x="13" y="23"/>
                  </a:lnTo>
                  <a:lnTo>
                    <a:pt x="13" y="29"/>
                  </a:lnTo>
                  <a:lnTo>
                    <a:pt x="7" y="2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04" name="Freeform 320"/>
            <p:cNvSpPr>
              <a:spLocks/>
            </p:cNvSpPr>
            <p:nvPr/>
          </p:nvSpPr>
          <p:spPr bwMode="auto">
            <a:xfrm>
              <a:off x="1248" y="1782"/>
              <a:ext cx="12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2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2" h="18">
                  <a:moveTo>
                    <a:pt x="0" y="0"/>
                  </a:moveTo>
                  <a:lnTo>
                    <a:pt x="6" y="0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05" name="Freeform 321"/>
            <p:cNvSpPr>
              <a:spLocks/>
            </p:cNvSpPr>
            <p:nvPr/>
          </p:nvSpPr>
          <p:spPr bwMode="auto">
            <a:xfrm>
              <a:off x="1260" y="1776"/>
              <a:ext cx="13" cy="2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24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7" y="0"/>
                </a:cxn>
              </a:cxnLst>
              <a:rect l="0" t="0" r="r" b="b"/>
              <a:pathLst>
                <a:path w="13" h="24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06" name="Freeform 322"/>
            <p:cNvSpPr>
              <a:spLocks/>
            </p:cNvSpPr>
            <p:nvPr/>
          </p:nvSpPr>
          <p:spPr bwMode="auto">
            <a:xfrm>
              <a:off x="1267" y="1753"/>
              <a:ext cx="13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29"/>
                </a:cxn>
                <a:cxn ang="0">
                  <a:pos x="0" y="29"/>
                </a:cxn>
                <a:cxn ang="0">
                  <a:pos x="0" y="23"/>
                </a:cxn>
                <a:cxn ang="0">
                  <a:pos x="0" y="0"/>
                </a:cxn>
              </a:cxnLst>
              <a:rect l="0" t="0" r="r" b="b"/>
              <a:pathLst>
                <a:path w="13" h="29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07" name="Freeform 323"/>
            <p:cNvSpPr>
              <a:spLocks/>
            </p:cNvSpPr>
            <p:nvPr/>
          </p:nvSpPr>
          <p:spPr bwMode="auto">
            <a:xfrm>
              <a:off x="1267" y="1730"/>
              <a:ext cx="13" cy="2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13" y="29"/>
                </a:cxn>
                <a:cxn ang="0">
                  <a:pos x="0" y="29"/>
                </a:cxn>
                <a:cxn ang="0">
                  <a:pos x="0" y="23"/>
                </a:cxn>
                <a:cxn ang="0">
                  <a:pos x="6" y="0"/>
                </a:cxn>
              </a:cxnLst>
              <a:rect l="0" t="0" r="r" b="b"/>
              <a:pathLst>
                <a:path w="13" h="29">
                  <a:moveTo>
                    <a:pt x="6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13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08" name="Freeform 324"/>
            <p:cNvSpPr>
              <a:spLocks/>
            </p:cNvSpPr>
            <p:nvPr/>
          </p:nvSpPr>
          <p:spPr bwMode="auto">
            <a:xfrm>
              <a:off x="1273" y="1718"/>
              <a:ext cx="13" cy="2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23"/>
                </a:cxn>
                <a:cxn ang="0">
                  <a:pos x="0" y="23"/>
                </a:cxn>
                <a:cxn ang="0">
                  <a:pos x="0" y="12"/>
                </a:cxn>
                <a:cxn ang="0">
                  <a:pos x="7" y="0"/>
                </a:cxn>
              </a:cxnLst>
              <a:rect l="0" t="0" r="r" b="b"/>
              <a:pathLst>
                <a:path w="13" h="23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23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09" name="Freeform 325"/>
            <p:cNvSpPr>
              <a:spLocks/>
            </p:cNvSpPr>
            <p:nvPr/>
          </p:nvSpPr>
          <p:spPr bwMode="auto">
            <a:xfrm>
              <a:off x="1280" y="1718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10" name="Freeform 326"/>
            <p:cNvSpPr>
              <a:spLocks/>
            </p:cNvSpPr>
            <p:nvPr/>
          </p:nvSpPr>
          <p:spPr bwMode="auto">
            <a:xfrm>
              <a:off x="1280" y="1724"/>
              <a:ext cx="19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17"/>
                </a:cxn>
                <a:cxn ang="0">
                  <a:pos x="19" y="23"/>
                </a:cxn>
                <a:cxn ang="0">
                  <a:pos x="6" y="2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23">
                  <a:moveTo>
                    <a:pt x="0" y="0"/>
                  </a:moveTo>
                  <a:lnTo>
                    <a:pt x="13" y="0"/>
                  </a:lnTo>
                  <a:lnTo>
                    <a:pt x="19" y="17"/>
                  </a:lnTo>
                  <a:lnTo>
                    <a:pt x="19" y="23"/>
                  </a:lnTo>
                  <a:lnTo>
                    <a:pt x="6" y="2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11" name="Freeform 327"/>
            <p:cNvSpPr>
              <a:spLocks/>
            </p:cNvSpPr>
            <p:nvPr/>
          </p:nvSpPr>
          <p:spPr bwMode="auto">
            <a:xfrm>
              <a:off x="1286" y="1741"/>
              <a:ext cx="13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8"/>
                </a:cxn>
                <a:cxn ang="0">
                  <a:pos x="13" y="30"/>
                </a:cxn>
                <a:cxn ang="0">
                  <a:pos x="7" y="30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0">
                  <a:moveTo>
                    <a:pt x="0" y="0"/>
                  </a:moveTo>
                  <a:lnTo>
                    <a:pt x="13" y="0"/>
                  </a:lnTo>
                  <a:lnTo>
                    <a:pt x="13" y="18"/>
                  </a:lnTo>
                  <a:lnTo>
                    <a:pt x="13" y="30"/>
                  </a:lnTo>
                  <a:lnTo>
                    <a:pt x="7" y="3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12" name="Freeform 328"/>
            <p:cNvSpPr>
              <a:spLocks/>
            </p:cNvSpPr>
            <p:nvPr/>
          </p:nvSpPr>
          <p:spPr bwMode="auto">
            <a:xfrm>
              <a:off x="1293" y="1759"/>
              <a:ext cx="13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2"/>
                </a:cxn>
                <a:cxn ang="0">
                  <a:pos x="13" y="17"/>
                </a:cxn>
                <a:cxn ang="0">
                  <a:pos x="6" y="17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lnTo>
                    <a:pt x="6" y="0"/>
                  </a:lnTo>
                  <a:lnTo>
                    <a:pt x="13" y="12"/>
                  </a:lnTo>
                  <a:lnTo>
                    <a:pt x="13" y="17"/>
                  </a:lnTo>
                  <a:lnTo>
                    <a:pt x="6" y="17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13" name="Line 329"/>
            <p:cNvSpPr>
              <a:spLocks noChangeShapeType="1"/>
            </p:cNvSpPr>
            <p:nvPr/>
          </p:nvSpPr>
          <p:spPr bwMode="auto">
            <a:xfrm>
              <a:off x="1248" y="1794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14" name="Line 330"/>
            <p:cNvSpPr>
              <a:spLocks noChangeShapeType="1"/>
            </p:cNvSpPr>
            <p:nvPr/>
          </p:nvSpPr>
          <p:spPr bwMode="auto">
            <a:xfrm>
              <a:off x="1293" y="1771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15" name="Freeform 331"/>
            <p:cNvSpPr>
              <a:spLocks/>
            </p:cNvSpPr>
            <p:nvPr/>
          </p:nvSpPr>
          <p:spPr bwMode="auto">
            <a:xfrm>
              <a:off x="1306" y="1759"/>
              <a:ext cx="13" cy="1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7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17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16" name="Freeform 332"/>
            <p:cNvSpPr>
              <a:spLocks/>
            </p:cNvSpPr>
            <p:nvPr/>
          </p:nvSpPr>
          <p:spPr bwMode="auto">
            <a:xfrm>
              <a:off x="1312" y="1741"/>
              <a:ext cx="13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24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0" y="0"/>
                </a:cxn>
              </a:cxnLst>
              <a:rect l="0" t="0" r="r" b="b"/>
              <a:pathLst>
                <a:path w="13" h="24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17" name="Freeform 333"/>
            <p:cNvSpPr>
              <a:spLocks/>
            </p:cNvSpPr>
            <p:nvPr/>
          </p:nvSpPr>
          <p:spPr bwMode="auto">
            <a:xfrm>
              <a:off x="1312" y="1730"/>
              <a:ext cx="13" cy="1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5"/>
                </a:cxn>
                <a:cxn ang="0">
                  <a:pos x="13" y="17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7" y="0"/>
                </a:cxn>
              </a:cxnLst>
              <a:rect l="0" t="0" r="r" b="b"/>
              <a:pathLst>
                <a:path w="13" h="17">
                  <a:moveTo>
                    <a:pt x="7" y="0"/>
                  </a:moveTo>
                  <a:lnTo>
                    <a:pt x="13" y="0"/>
                  </a:lnTo>
                  <a:lnTo>
                    <a:pt x="13" y="5"/>
                  </a:lnTo>
                  <a:lnTo>
                    <a:pt x="13" y="17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18" name="Freeform 334"/>
            <p:cNvSpPr>
              <a:spLocks/>
            </p:cNvSpPr>
            <p:nvPr/>
          </p:nvSpPr>
          <p:spPr bwMode="auto">
            <a:xfrm>
              <a:off x="1319" y="1718"/>
              <a:ext cx="13" cy="1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7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17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19" name="Freeform 335"/>
            <p:cNvSpPr>
              <a:spLocks/>
            </p:cNvSpPr>
            <p:nvPr/>
          </p:nvSpPr>
          <p:spPr bwMode="auto">
            <a:xfrm>
              <a:off x="1325" y="1712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20" name="Freeform 336"/>
            <p:cNvSpPr>
              <a:spLocks/>
            </p:cNvSpPr>
            <p:nvPr/>
          </p:nvSpPr>
          <p:spPr bwMode="auto">
            <a:xfrm>
              <a:off x="1332" y="1706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21" name="Freeform 337"/>
            <p:cNvSpPr>
              <a:spLocks/>
            </p:cNvSpPr>
            <p:nvPr/>
          </p:nvSpPr>
          <p:spPr bwMode="auto">
            <a:xfrm>
              <a:off x="1338" y="1700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22" name="Freeform 338"/>
            <p:cNvSpPr>
              <a:spLocks/>
            </p:cNvSpPr>
            <p:nvPr/>
          </p:nvSpPr>
          <p:spPr bwMode="auto">
            <a:xfrm>
              <a:off x="1338" y="1688"/>
              <a:ext cx="20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0" y="0"/>
                </a:cxn>
                <a:cxn ang="0">
                  <a:pos x="20" y="6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13" y="0"/>
                </a:cxn>
              </a:cxnLst>
              <a:rect l="0" t="0" r="r" b="b"/>
              <a:pathLst>
                <a:path w="20" h="18">
                  <a:moveTo>
                    <a:pt x="13" y="0"/>
                  </a:moveTo>
                  <a:lnTo>
                    <a:pt x="20" y="0"/>
                  </a:lnTo>
                  <a:lnTo>
                    <a:pt x="20" y="6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23" name="Freeform 339"/>
            <p:cNvSpPr>
              <a:spLocks/>
            </p:cNvSpPr>
            <p:nvPr/>
          </p:nvSpPr>
          <p:spPr bwMode="auto">
            <a:xfrm>
              <a:off x="1351" y="1677"/>
              <a:ext cx="13" cy="1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7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7" y="0"/>
                </a:cxn>
              </a:cxnLst>
              <a:rect l="0" t="0" r="r" b="b"/>
              <a:pathLst>
                <a:path w="13" h="17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7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24" name="Freeform 340"/>
            <p:cNvSpPr>
              <a:spLocks/>
            </p:cNvSpPr>
            <p:nvPr/>
          </p:nvSpPr>
          <p:spPr bwMode="auto">
            <a:xfrm>
              <a:off x="1358" y="1665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25" name="Freeform 341"/>
            <p:cNvSpPr>
              <a:spLocks/>
            </p:cNvSpPr>
            <p:nvPr/>
          </p:nvSpPr>
          <p:spPr bwMode="auto">
            <a:xfrm>
              <a:off x="1358" y="1665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26" name="Freeform 342"/>
            <p:cNvSpPr>
              <a:spLocks/>
            </p:cNvSpPr>
            <p:nvPr/>
          </p:nvSpPr>
          <p:spPr bwMode="auto">
            <a:xfrm>
              <a:off x="1364" y="1659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27" name="Freeform 343"/>
            <p:cNvSpPr>
              <a:spLocks/>
            </p:cNvSpPr>
            <p:nvPr/>
          </p:nvSpPr>
          <p:spPr bwMode="auto">
            <a:xfrm>
              <a:off x="1371" y="1647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28" name="Freeform 344"/>
            <p:cNvSpPr>
              <a:spLocks/>
            </p:cNvSpPr>
            <p:nvPr/>
          </p:nvSpPr>
          <p:spPr bwMode="auto">
            <a:xfrm>
              <a:off x="1371" y="1636"/>
              <a:ext cx="13" cy="2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23"/>
                </a:cxn>
                <a:cxn ang="0">
                  <a:pos x="0" y="23"/>
                </a:cxn>
                <a:cxn ang="0">
                  <a:pos x="0" y="11"/>
                </a:cxn>
                <a:cxn ang="0">
                  <a:pos x="6" y="0"/>
                </a:cxn>
              </a:cxnLst>
              <a:rect l="0" t="0" r="r" b="b"/>
              <a:pathLst>
                <a:path w="13" h="23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23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29" name="Freeform 345"/>
            <p:cNvSpPr>
              <a:spLocks/>
            </p:cNvSpPr>
            <p:nvPr/>
          </p:nvSpPr>
          <p:spPr bwMode="auto">
            <a:xfrm>
              <a:off x="1377" y="1624"/>
              <a:ext cx="13" cy="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7" y="0"/>
                </a:cxn>
              </a:cxnLst>
              <a:rect l="0" t="0" r="r" b="b"/>
              <a:pathLst>
                <a:path w="13" h="18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30" name="Freeform 346"/>
            <p:cNvSpPr>
              <a:spLocks/>
            </p:cNvSpPr>
            <p:nvPr/>
          </p:nvSpPr>
          <p:spPr bwMode="auto">
            <a:xfrm>
              <a:off x="1384" y="1612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31" name="Line 347"/>
            <p:cNvSpPr>
              <a:spLocks noChangeShapeType="1"/>
            </p:cNvSpPr>
            <p:nvPr/>
          </p:nvSpPr>
          <p:spPr bwMode="auto">
            <a:xfrm>
              <a:off x="1325" y="1712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32" name="Line 348"/>
            <p:cNvSpPr>
              <a:spLocks noChangeShapeType="1"/>
            </p:cNvSpPr>
            <p:nvPr/>
          </p:nvSpPr>
          <p:spPr bwMode="auto">
            <a:xfrm>
              <a:off x="1384" y="1612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33" name="Line 349"/>
            <p:cNvSpPr>
              <a:spLocks noChangeShapeType="1"/>
            </p:cNvSpPr>
            <p:nvPr/>
          </p:nvSpPr>
          <p:spPr bwMode="auto">
            <a:xfrm>
              <a:off x="1390" y="1612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34" name="Freeform 350"/>
            <p:cNvSpPr>
              <a:spLocks/>
            </p:cNvSpPr>
            <p:nvPr/>
          </p:nvSpPr>
          <p:spPr bwMode="auto">
            <a:xfrm>
              <a:off x="1403" y="1612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35" name="Freeform 351"/>
            <p:cNvSpPr>
              <a:spLocks/>
            </p:cNvSpPr>
            <p:nvPr/>
          </p:nvSpPr>
          <p:spPr bwMode="auto">
            <a:xfrm>
              <a:off x="1403" y="1612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36" name="Freeform 352"/>
            <p:cNvSpPr>
              <a:spLocks/>
            </p:cNvSpPr>
            <p:nvPr/>
          </p:nvSpPr>
          <p:spPr bwMode="auto">
            <a:xfrm>
              <a:off x="1416" y="1612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37" name="Line 353"/>
            <p:cNvSpPr>
              <a:spLocks noChangeShapeType="1"/>
            </p:cNvSpPr>
            <p:nvPr/>
          </p:nvSpPr>
          <p:spPr bwMode="auto">
            <a:xfrm>
              <a:off x="1403" y="1618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38" name="Line 354"/>
            <p:cNvSpPr>
              <a:spLocks noChangeShapeType="1"/>
            </p:cNvSpPr>
            <p:nvPr/>
          </p:nvSpPr>
          <p:spPr bwMode="auto">
            <a:xfrm>
              <a:off x="1416" y="1612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39" name="Freeform 355"/>
            <p:cNvSpPr>
              <a:spLocks/>
            </p:cNvSpPr>
            <p:nvPr/>
          </p:nvSpPr>
          <p:spPr bwMode="auto">
            <a:xfrm>
              <a:off x="1423" y="1606"/>
              <a:ext cx="13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8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40" name="Freeform 356"/>
            <p:cNvSpPr>
              <a:spLocks/>
            </p:cNvSpPr>
            <p:nvPr/>
          </p:nvSpPr>
          <p:spPr bwMode="auto">
            <a:xfrm>
              <a:off x="1429" y="1601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41" name="Freeform 357"/>
            <p:cNvSpPr>
              <a:spLocks/>
            </p:cNvSpPr>
            <p:nvPr/>
          </p:nvSpPr>
          <p:spPr bwMode="auto">
            <a:xfrm>
              <a:off x="1429" y="1595"/>
              <a:ext cx="13" cy="1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13" y="17"/>
                </a:cxn>
                <a:cxn ang="0">
                  <a:pos x="0" y="17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7">
                  <a:moveTo>
                    <a:pt x="7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13" y="17"/>
                  </a:lnTo>
                  <a:lnTo>
                    <a:pt x="0" y="17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42" name="Freeform 358"/>
            <p:cNvSpPr>
              <a:spLocks/>
            </p:cNvSpPr>
            <p:nvPr/>
          </p:nvSpPr>
          <p:spPr bwMode="auto">
            <a:xfrm>
              <a:off x="1436" y="1595"/>
              <a:ext cx="19" cy="1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6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9" h="11">
                  <a:moveTo>
                    <a:pt x="6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43" name="Freeform 359"/>
            <p:cNvSpPr>
              <a:spLocks/>
            </p:cNvSpPr>
            <p:nvPr/>
          </p:nvSpPr>
          <p:spPr bwMode="auto">
            <a:xfrm>
              <a:off x="1448" y="1595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7" y="1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7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44" name="Line 360"/>
            <p:cNvSpPr>
              <a:spLocks noChangeShapeType="1"/>
            </p:cNvSpPr>
            <p:nvPr/>
          </p:nvSpPr>
          <p:spPr bwMode="auto">
            <a:xfrm>
              <a:off x="1442" y="1595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45" name="Line 361"/>
            <p:cNvSpPr>
              <a:spLocks noChangeShapeType="1"/>
            </p:cNvSpPr>
            <p:nvPr/>
          </p:nvSpPr>
          <p:spPr bwMode="auto">
            <a:xfrm>
              <a:off x="1448" y="1601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46" name="Freeform 362"/>
            <p:cNvSpPr>
              <a:spLocks/>
            </p:cNvSpPr>
            <p:nvPr/>
          </p:nvSpPr>
          <p:spPr bwMode="auto">
            <a:xfrm>
              <a:off x="1461" y="1595"/>
              <a:ext cx="13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7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7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47" name="Line 363"/>
            <p:cNvSpPr>
              <a:spLocks noChangeShapeType="1"/>
            </p:cNvSpPr>
            <p:nvPr/>
          </p:nvSpPr>
          <p:spPr bwMode="auto">
            <a:xfrm>
              <a:off x="1461" y="1601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48" name="Line 364"/>
            <p:cNvSpPr>
              <a:spLocks noChangeShapeType="1"/>
            </p:cNvSpPr>
            <p:nvPr/>
          </p:nvSpPr>
          <p:spPr bwMode="auto">
            <a:xfrm>
              <a:off x="1461" y="1601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49" name="Line 365"/>
            <p:cNvSpPr>
              <a:spLocks noChangeShapeType="1"/>
            </p:cNvSpPr>
            <p:nvPr/>
          </p:nvSpPr>
          <p:spPr bwMode="auto">
            <a:xfrm>
              <a:off x="1468" y="1601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50" name="Line 366"/>
            <p:cNvSpPr>
              <a:spLocks noChangeShapeType="1"/>
            </p:cNvSpPr>
            <p:nvPr/>
          </p:nvSpPr>
          <p:spPr bwMode="auto">
            <a:xfrm>
              <a:off x="1474" y="1601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51" name="Freeform 367"/>
            <p:cNvSpPr>
              <a:spLocks/>
            </p:cNvSpPr>
            <p:nvPr/>
          </p:nvSpPr>
          <p:spPr bwMode="auto">
            <a:xfrm>
              <a:off x="1481" y="1595"/>
              <a:ext cx="13" cy="1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6" y="17"/>
                </a:cxn>
                <a:cxn ang="0">
                  <a:pos x="0" y="17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7">
                  <a:moveTo>
                    <a:pt x="6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0" y="17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52" name="Freeform 368"/>
            <p:cNvSpPr>
              <a:spLocks/>
            </p:cNvSpPr>
            <p:nvPr/>
          </p:nvSpPr>
          <p:spPr bwMode="auto">
            <a:xfrm>
              <a:off x="1487" y="1595"/>
              <a:ext cx="13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7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7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53" name="Freeform 369"/>
            <p:cNvSpPr>
              <a:spLocks/>
            </p:cNvSpPr>
            <p:nvPr/>
          </p:nvSpPr>
          <p:spPr bwMode="auto">
            <a:xfrm>
              <a:off x="1487" y="1601"/>
              <a:ext cx="20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5"/>
                </a:cxn>
                <a:cxn ang="0">
                  <a:pos x="20" y="11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20" h="11">
                  <a:moveTo>
                    <a:pt x="0" y="0"/>
                  </a:moveTo>
                  <a:lnTo>
                    <a:pt x="13" y="0"/>
                  </a:lnTo>
                  <a:lnTo>
                    <a:pt x="20" y="5"/>
                  </a:lnTo>
                  <a:lnTo>
                    <a:pt x="20" y="11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54" name="Freeform 370"/>
            <p:cNvSpPr>
              <a:spLocks/>
            </p:cNvSpPr>
            <p:nvPr/>
          </p:nvSpPr>
          <p:spPr bwMode="auto">
            <a:xfrm>
              <a:off x="1500" y="1606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55" name="Freeform 371"/>
            <p:cNvSpPr>
              <a:spLocks/>
            </p:cNvSpPr>
            <p:nvPr/>
          </p:nvSpPr>
          <p:spPr bwMode="auto">
            <a:xfrm>
              <a:off x="1500" y="1612"/>
              <a:ext cx="20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20" h="12">
                  <a:moveTo>
                    <a:pt x="0" y="0"/>
                  </a:moveTo>
                  <a:lnTo>
                    <a:pt x="13" y="0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56" name="Freeform 372"/>
            <p:cNvSpPr>
              <a:spLocks/>
            </p:cNvSpPr>
            <p:nvPr/>
          </p:nvSpPr>
          <p:spPr bwMode="auto">
            <a:xfrm>
              <a:off x="1507" y="1618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8"/>
                </a:cxn>
                <a:cxn ang="0">
                  <a:pos x="6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6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57" name="Freeform 373"/>
            <p:cNvSpPr>
              <a:spLocks/>
            </p:cNvSpPr>
            <p:nvPr/>
          </p:nvSpPr>
          <p:spPr bwMode="auto">
            <a:xfrm>
              <a:off x="1513" y="1624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2"/>
                </a:cxn>
                <a:cxn ang="0">
                  <a:pos x="13" y="18"/>
                </a:cxn>
                <a:cxn ang="0">
                  <a:pos x="7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7" y="0"/>
                  </a:lnTo>
                  <a:lnTo>
                    <a:pt x="13" y="12"/>
                  </a:lnTo>
                  <a:lnTo>
                    <a:pt x="13" y="18"/>
                  </a:lnTo>
                  <a:lnTo>
                    <a:pt x="7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58" name="Freeform 374"/>
            <p:cNvSpPr>
              <a:spLocks/>
            </p:cNvSpPr>
            <p:nvPr/>
          </p:nvSpPr>
          <p:spPr bwMode="auto">
            <a:xfrm>
              <a:off x="1520" y="1636"/>
              <a:ext cx="13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1"/>
                </a:cxn>
                <a:cxn ang="0">
                  <a:pos x="13" y="17"/>
                </a:cxn>
                <a:cxn ang="0">
                  <a:pos x="0" y="17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lnTo>
                    <a:pt x="6" y="0"/>
                  </a:lnTo>
                  <a:lnTo>
                    <a:pt x="13" y="11"/>
                  </a:lnTo>
                  <a:lnTo>
                    <a:pt x="13" y="17"/>
                  </a:lnTo>
                  <a:lnTo>
                    <a:pt x="0" y="17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59" name="Freeform 375"/>
            <p:cNvSpPr>
              <a:spLocks/>
            </p:cNvSpPr>
            <p:nvPr/>
          </p:nvSpPr>
          <p:spPr bwMode="auto">
            <a:xfrm>
              <a:off x="1520" y="1647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8"/>
                </a:cxn>
                <a:cxn ang="0">
                  <a:pos x="6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6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60" name="Freeform 376"/>
            <p:cNvSpPr>
              <a:spLocks/>
            </p:cNvSpPr>
            <p:nvPr/>
          </p:nvSpPr>
          <p:spPr bwMode="auto">
            <a:xfrm>
              <a:off x="1526" y="1653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2"/>
                </a:cxn>
                <a:cxn ang="0">
                  <a:pos x="13" y="18"/>
                </a:cxn>
                <a:cxn ang="0">
                  <a:pos x="7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7" y="0"/>
                  </a:lnTo>
                  <a:lnTo>
                    <a:pt x="13" y="12"/>
                  </a:lnTo>
                  <a:lnTo>
                    <a:pt x="13" y="18"/>
                  </a:lnTo>
                  <a:lnTo>
                    <a:pt x="7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61" name="Freeform 377"/>
            <p:cNvSpPr>
              <a:spLocks/>
            </p:cNvSpPr>
            <p:nvPr/>
          </p:nvSpPr>
          <p:spPr bwMode="auto">
            <a:xfrm>
              <a:off x="1533" y="1665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62" name="Freeform 378"/>
            <p:cNvSpPr>
              <a:spLocks/>
            </p:cNvSpPr>
            <p:nvPr/>
          </p:nvSpPr>
          <p:spPr bwMode="auto">
            <a:xfrm>
              <a:off x="1533" y="1671"/>
              <a:ext cx="13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7"/>
                </a:cxn>
                <a:cxn ang="0">
                  <a:pos x="6" y="17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7"/>
                  </a:lnTo>
                  <a:lnTo>
                    <a:pt x="6" y="17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63" name="Freeform 379"/>
            <p:cNvSpPr>
              <a:spLocks/>
            </p:cNvSpPr>
            <p:nvPr/>
          </p:nvSpPr>
          <p:spPr bwMode="auto">
            <a:xfrm>
              <a:off x="1539" y="1677"/>
              <a:ext cx="13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1"/>
                </a:cxn>
                <a:cxn ang="0">
                  <a:pos x="13" y="23"/>
                </a:cxn>
                <a:cxn ang="0">
                  <a:pos x="7" y="23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23">
                  <a:moveTo>
                    <a:pt x="0" y="0"/>
                  </a:moveTo>
                  <a:lnTo>
                    <a:pt x="7" y="0"/>
                  </a:lnTo>
                  <a:lnTo>
                    <a:pt x="13" y="11"/>
                  </a:lnTo>
                  <a:lnTo>
                    <a:pt x="13" y="23"/>
                  </a:lnTo>
                  <a:lnTo>
                    <a:pt x="7" y="23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64" name="Freeform 380"/>
            <p:cNvSpPr>
              <a:spLocks/>
            </p:cNvSpPr>
            <p:nvPr/>
          </p:nvSpPr>
          <p:spPr bwMode="auto">
            <a:xfrm>
              <a:off x="1546" y="1688"/>
              <a:ext cx="19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9" y="18"/>
                </a:cxn>
                <a:cxn ang="0">
                  <a:pos x="19" y="24"/>
                </a:cxn>
                <a:cxn ang="0">
                  <a:pos x="6" y="24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9" h="24">
                  <a:moveTo>
                    <a:pt x="0" y="0"/>
                  </a:moveTo>
                  <a:lnTo>
                    <a:pt x="6" y="0"/>
                  </a:lnTo>
                  <a:lnTo>
                    <a:pt x="19" y="18"/>
                  </a:lnTo>
                  <a:lnTo>
                    <a:pt x="19" y="24"/>
                  </a:lnTo>
                  <a:lnTo>
                    <a:pt x="6" y="24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65" name="Freeform 381"/>
            <p:cNvSpPr>
              <a:spLocks/>
            </p:cNvSpPr>
            <p:nvPr/>
          </p:nvSpPr>
          <p:spPr bwMode="auto">
            <a:xfrm>
              <a:off x="1552" y="1706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18"/>
                </a:cxn>
                <a:cxn ang="0">
                  <a:pos x="7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18"/>
                  </a:lnTo>
                  <a:lnTo>
                    <a:pt x="7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66" name="Freeform 382"/>
            <p:cNvSpPr>
              <a:spLocks/>
            </p:cNvSpPr>
            <p:nvPr/>
          </p:nvSpPr>
          <p:spPr bwMode="auto">
            <a:xfrm>
              <a:off x="1559" y="1718"/>
              <a:ext cx="13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2"/>
                </a:cxn>
                <a:cxn ang="0">
                  <a:pos x="13" y="17"/>
                </a:cxn>
                <a:cxn ang="0">
                  <a:pos x="6" y="17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lnTo>
                    <a:pt x="6" y="0"/>
                  </a:lnTo>
                  <a:lnTo>
                    <a:pt x="13" y="12"/>
                  </a:lnTo>
                  <a:lnTo>
                    <a:pt x="13" y="17"/>
                  </a:lnTo>
                  <a:lnTo>
                    <a:pt x="6" y="17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67" name="Freeform 383"/>
            <p:cNvSpPr>
              <a:spLocks/>
            </p:cNvSpPr>
            <p:nvPr/>
          </p:nvSpPr>
          <p:spPr bwMode="auto">
            <a:xfrm>
              <a:off x="1565" y="1730"/>
              <a:ext cx="13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1"/>
                </a:cxn>
                <a:cxn ang="0">
                  <a:pos x="13" y="23"/>
                </a:cxn>
                <a:cxn ang="0">
                  <a:pos x="0" y="23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3" h="23">
                  <a:moveTo>
                    <a:pt x="0" y="0"/>
                  </a:moveTo>
                  <a:lnTo>
                    <a:pt x="7" y="0"/>
                  </a:lnTo>
                  <a:lnTo>
                    <a:pt x="13" y="11"/>
                  </a:lnTo>
                  <a:lnTo>
                    <a:pt x="13" y="23"/>
                  </a:lnTo>
                  <a:lnTo>
                    <a:pt x="0" y="23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68" name="Freeform 384"/>
            <p:cNvSpPr>
              <a:spLocks/>
            </p:cNvSpPr>
            <p:nvPr/>
          </p:nvSpPr>
          <p:spPr bwMode="auto">
            <a:xfrm>
              <a:off x="1565" y="1741"/>
              <a:ext cx="13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8"/>
                </a:cxn>
                <a:cxn ang="0">
                  <a:pos x="13" y="24"/>
                </a:cxn>
                <a:cxn ang="0">
                  <a:pos x="7" y="24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24">
                  <a:moveTo>
                    <a:pt x="0" y="0"/>
                  </a:moveTo>
                  <a:lnTo>
                    <a:pt x="13" y="0"/>
                  </a:lnTo>
                  <a:lnTo>
                    <a:pt x="13" y="18"/>
                  </a:lnTo>
                  <a:lnTo>
                    <a:pt x="13" y="24"/>
                  </a:lnTo>
                  <a:lnTo>
                    <a:pt x="7" y="24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69" name="Freeform 385"/>
            <p:cNvSpPr>
              <a:spLocks/>
            </p:cNvSpPr>
            <p:nvPr/>
          </p:nvSpPr>
          <p:spPr bwMode="auto">
            <a:xfrm>
              <a:off x="1572" y="1759"/>
              <a:ext cx="13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2"/>
                </a:cxn>
                <a:cxn ang="0">
                  <a:pos x="13" y="23"/>
                </a:cxn>
                <a:cxn ang="0">
                  <a:pos x="6" y="2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23">
                  <a:moveTo>
                    <a:pt x="0" y="0"/>
                  </a:moveTo>
                  <a:lnTo>
                    <a:pt x="6" y="0"/>
                  </a:lnTo>
                  <a:lnTo>
                    <a:pt x="13" y="12"/>
                  </a:lnTo>
                  <a:lnTo>
                    <a:pt x="13" y="23"/>
                  </a:lnTo>
                  <a:lnTo>
                    <a:pt x="6" y="2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70" name="Freeform 386"/>
            <p:cNvSpPr>
              <a:spLocks/>
            </p:cNvSpPr>
            <p:nvPr/>
          </p:nvSpPr>
          <p:spPr bwMode="auto">
            <a:xfrm>
              <a:off x="1578" y="1771"/>
              <a:ext cx="13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1"/>
                </a:cxn>
                <a:cxn ang="0">
                  <a:pos x="13" y="23"/>
                </a:cxn>
                <a:cxn ang="0">
                  <a:pos x="0" y="23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23">
                  <a:moveTo>
                    <a:pt x="0" y="0"/>
                  </a:moveTo>
                  <a:lnTo>
                    <a:pt x="7" y="0"/>
                  </a:lnTo>
                  <a:lnTo>
                    <a:pt x="13" y="11"/>
                  </a:lnTo>
                  <a:lnTo>
                    <a:pt x="13" y="23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71" name="Freeform 387"/>
            <p:cNvSpPr>
              <a:spLocks/>
            </p:cNvSpPr>
            <p:nvPr/>
          </p:nvSpPr>
          <p:spPr bwMode="auto">
            <a:xfrm>
              <a:off x="1578" y="1782"/>
              <a:ext cx="13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8"/>
                </a:cxn>
                <a:cxn ang="0">
                  <a:pos x="13" y="30"/>
                </a:cxn>
                <a:cxn ang="0">
                  <a:pos x="7" y="30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30">
                  <a:moveTo>
                    <a:pt x="0" y="0"/>
                  </a:moveTo>
                  <a:lnTo>
                    <a:pt x="13" y="0"/>
                  </a:lnTo>
                  <a:lnTo>
                    <a:pt x="13" y="18"/>
                  </a:lnTo>
                  <a:lnTo>
                    <a:pt x="13" y="30"/>
                  </a:lnTo>
                  <a:lnTo>
                    <a:pt x="7" y="30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72" name="Freeform 388"/>
            <p:cNvSpPr>
              <a:spLocks/>
            </p:cNvSpPr>
            <p:nvPr/>
          </p:nvSpPr>
          <p:spPr bwMode="auto">
            <a:xfrm>
              <a:off x="1585" y="1800"/>
              <a:ext cx="13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2"/>
                </a:cxn>
                <a:cxn ang="0">
                  <a:pos x="13" y="23"/>
                </a:cxn>
                <a:cxn ang="0">
                  <a:pos x="6" y="23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23">
                  <a:moveTo>
                    <a:pt x="0" y="0"/>
                  </a:moveTo>
                  <a:lnTo>
                    <a:pt x="6" y="0"/>
                  </a:lnTo>
                  <a:lnTo>
                    <a:pt x="13" y="12"/>
                  </a:lnTo>
                  <a:lnTo>
                    <a:pt x="13" y="23"/>
                  </a:lnTo>
                  <a:lnTo>
                    <a:pt x="6" y="23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73" name="Freeform 389"/>
            <p:cNvSpPr>
              <a:spLocks/>
            </p:cNvSpPr>
            <p:nvPr/>
          </p:nvSpPr>
          <p:spPr bwMode="auto">
            <a:xfrm>
              <a:off x="1591" y="1812"/>
              <a:ext cx="13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7"/>
                </a:cxn>
                <a:cxn ang="0">
                  <a:pos x="13" y="23"/>
                </a:cxn>
                <a:cxn ang="0">
                  <a:pos x="0" y="23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23">
                  <a:moveTo>
                    <a:pt x="0" y="0"/>
                  </a:moveTo>
                  <a:lnTo>
                    <a:pt x="7" y="0"/>
                  </a:lnTo>
                  <a:lnTo>
                    <a:pt x="13" y="17"/>
                  </a:lnTo>
                  <a:lnTo>
                    <a:pt x="13" y="23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74" name="Freeform 390"/>
            <p:cNvSpPr>
              <a:spLocks/>
            </p:cNvSpPr>
            <p:nvPr/>
          </p:nvSpPr>
          <p:spPr bwMode="auto">
            <a:xfrm>
              <a:off x="1591" y="1829"/>
              <a:ext cx="13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8"/>
                </a:cxn>
                <a:cxn ang="0">
                  <a:pos x="13" y="24"/>
                </a:cxn>
                <a:cxn ang="0">
                  <a:pos x="7" y="24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24">
                  <a:moveTo>
                    <a:pt x="0" y="0"/>
                  </a:moveTo>
                  <a:lnTo>
                    <a:pt x="13" y="0"/>
                  </a:lnTo>
                  <a:lnTo>
                    <a:pt x="13" y="18"/>
                  </a:lnTo>
                  <a:lnTo>
                    <a:pt x="13" y="24"/>
                  </a:lnTo>
                  <a:lnTo>
                    <a:pt x="7" y="24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576" name="Group 592"/>
          <p:cNvGrpSpPr>
            <a:grpSpLocks/>
          </p:cNvGrpSpPr>
          <p:nvPr/>
        </p:nvGrpSpPr>
        <p:grpSpPr bwMode="auto">
          <a:xfrm>
            <a:off x="2493963" y="4203700"/>
            <a:ext cx="1501775" cy="452438"/>
            <a:chOff x="1598" y="1847"/>
            <a:chExt cx="1030" cy="310"/>
          </a:xfrm>
        </p:grpSpPr>
        <p:sp>
          <p:nvSpPr>
            <p:cNvPr id="42376" name="Freeform 392"/>
            <p:cNvSpPr>
              <a:spLocks/>
            </p:cNvSpPr>
            <p:nvPr/>
          </p:nvSpPr>
          <p:spPr bwMode="auto">
            <a:xfrm>
              <a:off x="1598" y="1847"/>
              <a:ext cx="13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7"/>
                </a:cxn>
                <a:cxn ang="0">
                  <a:pos x="13" y="23"/>
                </a:cxn>
                <a:cxn ang="0">
                  <a:pos x="6" y="2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23">
                  <a:moveTo>
                    <a:pt x="0" y="0"/>
                  </a:moveTo>
                  <a:lnTo>
                    <a:pt x="6" y="0"/>
                  </a:lnTo>
                  <a:lnTo>
                    <a:pt x="13" y="17"/>
                  </a:lnTo>
                  <a:lnTo>
                    <a:pt x="13" y="23"/>
                  </a:lnTo>
                  <a:lnTo>
                    <a:pt x="6" y="2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77" name="Freeform 393"/>
            <p:cNvSpPr>
              <a:spLocks/>
            </p:cNvSpPr>
            <p:nvPr/>
          </p:nvSpPr>
          <p:spPr bwMode="auto">
            <a:xfrm>
              <a:off x="1604" y="1864"/>
              <a:ext cx="13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2"/>
                </a:cxn>
                <a:cxn ang="0">
                  <a:pos x="13" y="24"/>
                </a:cxn>
                <a:cxn ang="0">
                  <a:pos x="0" y="24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24">
                  <a:moveTo>
                    <a:pt x="0" y="0"/>
                  </a:moveTo>
                  <a:lnTo>
                    <a:pt x="7" y="0"/>
                  </a:lnTo>
                  <a:lnTo>
                    <a:pt x="13" y="12"/>
                  </a:lnTo>
                  <a:lnTo>
                    <a:pt x="13" y="24"/>
                  </a:lnTo>
                  <a:lnTo>
                    <a:pt x="0" y="24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78" name="Freeform 394"/>
            <p:cNvSpPr>
              <a:spLocks/>
            </p:cNvSpPr>
            <p:nvPr/>
          </p:nvSpPr>
          <p:spPr bwMode="auto">
            <a:xfrm>
              <a:off x="1604" y="1876"/>
              <a:ext cx="20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12"/>
                </a:cxn>
                <a:cxn ang="0">
                  <a:pos x="20" y="23"/>
                </a:cxn>
                <a:cxn ang="0">
                  <a:pos x="7" y="23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20" h="23">
                  <a:moveTo>
                    <a:pt x="0" y="0"/>
                  </a:moveTo>
                  <a:lnTo>
                    <a:pt x="13" y="0"/>
                  </a:lnTo>
                  <a:lnTo>
                    <a:pt x="20" y="12"/>
                  </a:lnTo>
                  <a:lnTo>
                    <a:pt x="20" y="23"/>
                  </a:lnTo>
                  <a:lnTo>
                    <a:pt x="7" y="23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79" name="Freeform 395"/>
            <p:cNvSpPr>
              <a:spLocks/>
            </p:cNvSpPr>
            <p:nvPr/>
          </p:nvSpPr>
          <p:spPr bwMode="auto">
            <a:xfrm>
              <a:off x="1611" y="1888"/>
              <a:ext cx="1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17"/>
                </a:cxn>
                <a:cxn ang="0">
                  <a:pos x="19" y="29"/>
                </a:cxn>
                <a:cxn ang="0">
                  <a:pos x="13" y="29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9" h="29">
                  <a:moveTo>
                    <a:pt x="0" y="0"/>
                  </a:moveTo>
                  <a:lnTo>
                    <a:pt x="13" y="0"/>
                  </a:lnTo>
                  <a:lnTo>
                    <a:pt x="19" y="17"/>
                  </a:lnTo>
                  <a:lnTo>
                    <a:pt x="19" y="29"/>
                  </a:lnTo>
                  <a:lnTo>
                    <a:pt x="13" y="29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80" name="Freeform 396"/>
            <p:cNvSpPr>
              <a:spLocks/>
            </p:cNvSpPr>
            <p:nvPr/>
          </p:nvSpPr>
          <p:spPr bwMode="auto">
            <a:xfrm>
              <a:off x="1624" y="1905"/>
              <a:ext cx="12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2" y="18"/>
                </a:cxn>
                <a:cxn ang="0">
                  <a:pos x="12" y="24"/>
                </a:cxn>
                <a:cxn ang="0">
                  <a:pos x="0" y="24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2" h="24">
                  <a:moveTo>
                    <a:pt x="0" y="0"/>
                  </a:moveTo>
                  <a:lnTo>
                    <a:pt x="6" y="0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81" name="Freeform 397"/>
            <p:cNvSpPr>
              <a:spLocks/>
            </p:cNvSpPr>
            <p:nvPr/>
          </p:nvSpPr>
          <p:spPr bwMode="auto">
            <a:xfrm>
              <a:off x="1624" y="1923"/>
              <a:ext cx="12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12"/>
                </a:cxn>
                <a:cxn ang="0">
                  <a:pos x="12" y="17"/>
                </a:cxn>
                <a:cxn ang="0">
                  <a:pos x="6" y="17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2" h="17">
                  <a:moveTo>
                    <a:pt x="0" y="0"/>
                  </a:moveTo>
                  <a:lnTo>
                    <a:pt x="12" y="0"/>
                  </a:lnTo>
                  <a:lnTo>
                    <a:pt x="12" y="12"/>
                  </a:lnTo>
                  <a:lnTo>
                    <a:pt x="12" y="17"/>
                  </a:lnTo>
                  <a:lnTo>
                    <a:pt x="6" y="17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82" name="Freeform 398"/>
            <p:cNvSpPr>
              <a:spLocks/>
            </p:cNvSpPr>
            <p:nvPr/>
          </p:nvSpPr>
          <p:spPr bwMode="auto">
            <a:xfrm>
              <a:off x="1630" y="1935"/>
              <a:ext cx="13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7"/>
                </a:cxn>
                <a:cxn ang="0">
                  <a:pos x="13" y="23"/>
                </a:cxn>
                <a:cxn ang="0">
                  <a:pos x="6" y="23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3" h="23">
                  <a:moveTo>
                    <a:pt x="0" y="0"/>
                  </a:moveTo>
                  <a:lnTo>
                    <a:pt x="6" y="0"/>
                  </a:lnTo>
                  <a:lnTo>
                    <a:pt x="13" y="17"/>
                  </a:lnTo>
                  <a:lnTo>
                    <a:pt x="13" y="23"/>
                  </a:lnTo>
                  <a:lnTo>
                    <a:pt x="6" y="23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83" name="Freeform 399"/>
            <p:cNvSpPr>
              <a:spLocks/>
            </p:cNvSpPr>
            <p:nvPr/>
          </p:nvSpPr>
          <p:spPr bwMode="auto">
            <a:xfrm>
              <a:off x="1636" y="1952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2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7" y="0"/>
                  </a:lnTo>
                  <a:lnTo>
                    <a:pt x="13" y="12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84" name="Freeform 400"/>
            <p:cNvSpPr>
              <a:spLocks/>
            </p:cNvSpPr>
            <p:nvPr/>
          </p:nvSpPr>
          <p:spPr bwMode="auto">
            <a:xfrm>
              <a:off x="1636" y="1964"/>
              <a:ext cx="13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7"/>
                </a:cxn>
                <a:cxn ang="0">
                  <a:pos x="13" y="23"/>
                </a:cxn>
                <a:cxn ang="0">
                  <a:pos x="7" y="2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23">
                  <a:moveTo>
                    <a:pt x="0" y="0"/>
                  </a:moveTo>
                  <a:lnTo>
                    <a:pt x="13" y="0"/>
                  </a:lnTo>
                  <a:lnTo>
                    <a:pt x="13" y="17"/>
                  </a:lnTo>
                  <a:lnTo>
                    <a:pt x="13" y="23"/>
                  </a:lnTo>
                  <a:lnTo>
                    <a:pt x="7" y="2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85" name="Freeform 401"/>
            <p:cNvSpPr>
              <a:spLocks/>
            </p:cNvSpPr>
            <p:nvPr/>
          </p:nvSpPr>
          <p:spPr bwMode="auto">
            <a:xfrm>
              <a:off x="1643" y="1981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2"/>
                </a:cxn>
                <a:cxn ang="0">
                  <a:pos x="13" y="18"/>
                </a:cxn>
                <a:cxn ang="0">
                  <a:pos x="6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6" y="0"/>
                  </a:lnTo>
                  <a:lnTo>
                    <a:pt x="13" y="12"/>
                  </a:lnTo>
                  <a:lnTo>
                    <a:pt x="13" y="18"/>
                  </a:lnTo>
                  <a:lnTo>
                    <a:pt x="6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86" name="Freeform 402"/>
            <p:cNvSpPr>
              <a:spLocks/>
            </p:cNvSpPr>
            <p:nvPr/>
          </p:nvSpPr>
          <p:spPr bwMode="auto">
            <a:xfrm>
              <a:off x="1649" y="1993"/>
              <a:ext cx="13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8"/>
                </a:cxn>
                <a:cxn ang="0">
                  <a:pos x="13" y="24"/>
                </a:cxn>
                <a:cxn ang="0">
                  <a:pos x="0" y="24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24">
                  <a:moveTo>
                    <a:pt x="0" y="0"/>
                  </a:moveTo>
                  <a:lnTo>
                    <a:pt x="7" y="0"/>
                  </a:lnTo>
                  <a:lnTo>
                    <a:pt x="13" y="18"/>
                  </a:lnTo>
                  <a:lnTo>
                    <a:pt x="13" y="24"/>
                  </a:lnTo>
                  <a:lnTo>
                    <a:pt x="0" y="24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87" name="Freeform 403"/>
            <p:cNvSpPr>
              <a:spLocks/>
            </p:cNvSpPr>
            <p:nvPr/>
          </p:nvSpPr>
          <p:spPr bwMode="auto">
            <a:xfrm>
              <a:off x="1649" y="2011"/>
              <a:ext cx="13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17"/>
                </a:cxn>
                <a:cxn ang="0">
                  <a:pos x="7" y="17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17"/>
                  </a:lnTo>
                  <a:lnTo>
                    <a:pt x="7" y="17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88" name="Freeform 404"/>
            <p:cNvSpPr>
              <a:spLocks/>
            </p:cNvSpPr>
            <p:nvPr/>
          </p:nvSpPr>
          <p:spPr bwMode="auto">
            <a:xfrm>
              <a:off x="1656" y="2023"/>
              <a:ext cx="13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1"/>
                </a:cxn>
                <a:cxn ang="0">
                  <a:pos x="13" y="17"/>
                </a:cxn>
                <a:cxn ang="0">
                  <a:pos x="6" y="17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lnTo>
                    <a:pt x="6" y="0"/>
                  </a:lnTo>
                  <a:lnTo>
                    <a:pt x="13" y="11"/>
                  </a:lnTo>
                  <a:lnTo>
                    <a:pt x="13" y="17"/>
                  </a:lnTo>
                  <a:lnTo>
                    <a:pt x="6" y="17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89" name="Freeform 405"/>
            <p:cNvSpPr>
              <a:spLocks/>
            </p:cNvSpPr>
            <p:nvPr/>
          </p:nvSpPr>
          <p:spPr bwMode="auto">
            <a:xfrm>
              <a:off x="1662" y="2034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2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7" y="0"/>
                  </a:lnTo>
                  <a:lnTo>
                    <a:pt x="13" y="12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90" name="Freeform 406"/>
            <p:cNvSpPr>
              <a:spLocks/>
            </p:cNvSpPr>
            <p:nvPr/>
          </p:nvSpPr>
          <p:spPr bwMode="auto">
            <a:xfrm>
              <a:off x="1662" y="2046"/>
              <a:ext cx="20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12"/>
                </a:cxn>
                <a:cxn ang="0">
                  <a:pos x="20" y="18"/>
                </a:cxn>
                <a:cxn ang="0">
                  <a:pos x="13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13" y="0"/>
                  </a:lnTo>
                  <a:lnTo>
                    <a:pt x="20" y="12"/>
                  </a:lnTo>
                  <a:lnTo>
                    <a:pt x="20" y="18"/>
                  </a:lnTo>
                  <a:lnTo>
                    <a:pt x="13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91" name="Freeform 407"/>
            <p:cNvSpPr>
              <a:spLocks/>
            </p:cNvSpPr>
            <p:nvPr/>
          </p:nvSpPr>
          <p:spPr bwMode="auto">
            <a:xfrm>
              <a:off x="1675" y="2058"/>
              <a:ext cx="13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1"/>
                </a:cxn>
                <a:cxn ang="0">
                  <a:pos x="13" y="17"/>
                </a:cxn>
                <a:cxn ang="0">
                  <a:pos x="7" y="17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lnTo>
                    <a:pt x="7" y="0"/>
                  </a:lnTo>
                  <a:lnTo>
                    <a:pt x="13" y="11"/>
                  </a:lnTo>
                  <a:lnTo>
                    <a:pt x="13" y="17"/>
                  </a:lnTo>
                  <a:lnTo>
                    <a:pt x="7" y="17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92" name="Freeform 408"/>
            <p:cNvSpPr>
              <a:spLocks/>
            </p:cNvSpPr>
            <p:nvPr/>
          </p:nvSpPr>
          <p:spPr bwMode="auto">
            <a:xfrm>
              <a:off x="1682" y="2069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93" name="Freeform 409"/>
            <p:cNvSpPr>
              <a:spLocks/>
            </p:cNvSpPr>
            <p:nvPr/>
          </p:nvSpPr>
          <p:spPr bwMode="auto">
            <a:xfrm>
              <a:off x="1682" y="2075"/>
              <a:ext cx="13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8"/>
                </a:cxn>
                <a:cxn ang="0">
                  <a:pos x="13" y="24"/>
                </a:cxn>
                <a:cxn ang="0">
                  <a:pos x="6" y="24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24">
                  <a:moveTo>
                    <a:pt x="0" y="0"/>
                  </a:moveTo>
                  <a:lnTo>
                    <a:pt x="13" y="0"/>
                  </a:lnTo>
                  <a:lnTo>
                    <a:pt x="13" y="18"/>
                  </a:lnTo>
                  <a:lnTo>
                    <a:pt x="13" y="24"/>
                  </a:lnTo>
                  <a:lnTo>
                    <a:pt x="6" y="24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94" name="Freeform 410"/>
            <p:cNvSpPr>
              <a:spLocks/>
            </p:cNvSpPr>
            <p:nvPr/>
          </p:nvSpPr>
          <p:spPr bwMode="auto">
            <a:xfrm>
              <a:off x="1688" y="209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95" name="Freeform 411"/>
            <p:cNvSpPr>
              <a:spLocks/>
            </p:cNvSpPr>
            <p:nvPr/>
          </p:nvSpPr>
          <p:spPr bwMode="auto">
            <a:xfrm>
              <a:off x="1695" y="2099"/>
              <a:ext cx="13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7"/>
                </a:cxn>
                <a:cxn ang="0">
                  <a:pos x="0" y="17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7"/>
                  </a:lnTo>
                  <a:lnTo>
                    <a:pt x="0" y="17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96" name="Freeform 412"/>
            <p:cNvSpPr>
              <a:spLocks/>
            </p:cNvSpPr>
            <p:nvPr/>
          </p:nvSpPr>
          <p:spPr bwMode="auto">
            <a:xfrm>
              <a:off x="1695" y="2105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5"/>
                </a:cxn>
                <a:cxn ang="0">
                  <a:pos x="13" y="11"/>
                </a:cxn>
                <a:cxn ang="0">
                  <a:pos x="6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13" y="0"/>
                  </a:lnTo>
                  <a:lnTo>
                    <a:pt x="13" y="5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97" name="Freeform 413"/>
            <p:cNvSpPr>
              <a:spLocks/>
            </p:cNvSpPr>
            <p:nvPr/>
          </p:nvSpPr>
          <p:spPr bwMode="auto">
            <a:xfrm>
              <a:off x="1701" y="2110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8"/>
                </a:cxn>
                <a:cxn ang="0">
                  <a:pos x="7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7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98" name="Freeform 414"/>
            <p:cNvSpPr>
              <a:spLocks/>
            </p:cNvSpPr>
            <p:nvPr/>
          </p:nvSpPr>
          <p:spPr bwMode="auto">
            <a:xfrm>
              <a:off x="1708" y="2116"/>
              <a:ext cx="1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9" y="6"/>
                </a:cxn>
                <a:cxn ang="0">
                  <a:pos x="19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6" y="0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99" name="Freeform 415"/>
            <p:cNvSpPr>
              <a:spLocks/>
            </p:cNvSpPr>
            <p:nvPr/>
          </p:nvSpPr>
          <p:spPr bwMode="auto">
            <a:xfrm>
              <a:off x="1714" y="2122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8"/>
                </a:cxn>
                <a:cxn ang="0">
                  <a:pos x="7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7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00" name="Freeform 416"/>
            <p:cNvSpPr>
              <a:spLocks/>
            </p:cNvSpPr>
            <p:nvPr/>
          </p:nvSpPr>
          <p:spPr bwMode="auto">
            <a:xfrm>
              <a:off x="1727" y="2128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01" name="Freeform 417"/>
            <p:cNvSpPr>
              <a:spLocks/>
            </p:cNvSpPr>
            <p:nvPr/>
          </p:nvSpPr>
          <p:spPr bwMode="auto">
            <a:xfrm>
              <a:off x="1727" y="213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02" name="Freeform 418"/>
            <p:cNvSpPr>
              <a:spLocks/>
            </p:cNvSpPr>
            <p:nvPr/>
          </p:nvSpPr>
          <p:spPr bwMode="auto">
            <a:xfrm>
              <a:off x="1734" y="2140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1"/>
                </a:cxn>
                <a:cxn ang="0">
                  <a:pos x="6" y="1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03" name="Line 419"/>
            <p:cNvSpPr>
              <a:spLocks noChangeShapeType="1"/>
            </p:cNvSpPr>
            <p:nvPr/>
          </p:nvSpPr>
          <p:spPr bwMode="auto">
            <a:xfrm>
              <a:off x="1714" y="213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04" name="Line 420"/>
            <p:cNvSpPr>
              <a:spLocks noChangeShapeType="1"/>
            </p:cNvSpPr>
            <p:nvPr/>
          </p:nvSpPr>
          <p:spPr bwMode="auto">
            <a:xfrm>
              <a:off x="1734" y="2146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05" name="Line 421"/>
            <p:cNvSpPr>
              <a:spLocks noChangeShapeType="1"/>
            </p:cNvSpPr>
            <p:nvPr/>
          </p:nvSpPr>
          <p:spPr bwMode="auto">
            <a:xfrm>
              <a:off x="1740" y="2146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06" name="Line 422"/>
            <p:cNvSpPr>
              <a:spLocks noChangeShapeType="1"/>
            </p:cNvSpPr>
            <p:nvPr/>
          </p:nvSpPr>
          <p:spPr bwMode="auto">
            <a:xfrm>
              <a:off x="1740" y="2146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07" name="Freeform 423"/>
            <p:cNvSpPr>
              <a:spLocks/>
            </p:cNvSpPr>
            <p:nvPr/>
          </p:nvSpPr>
          <p:spPr bwMode="auto">
            <a:xfrm>
              <a:off x="1753" y="2146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7" y="11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7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08" name="Line 424"/>
            <p:cNvSpPr>
              <a:spLocks noChangeShapeType="1"/>
            </p:cNvSpPr>
            <p:nvPr/>
          </p:nvSpPr>
          <p:spPr bwMode="auto">
            <a:xfrm>
              <a:off x="1760" y="2146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09" name="Line 425"/>
            <p:cNvSpPr>
              <a:spLocks noChangeShapeType="1"/>
            </p:cNvSpPr>
            <p:nvPr/>
          </p:nvSpPr>
          <p:spPr bwMode="auto">
            <a:xfrm>
              <a:off x="1760" y="2146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10" name="Line 426"/>
            <p:cNvSpPr>
              <a:spLocks noChangeShapeType="1"/>
            </p:cNvSpPr>
            <p:nvPr/>
          </p:nvSpPr>
          <p:spPr bwMode="auto">
            <a:xfrm>
              <a:off x="1766" y="2146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11" name="Line 427"/>
            <p:cNvSpPr>
              <a:spLocks noChangeShapeType="1"/>
            </p:cNvSpPr>
            <p:nvPr/>
          </p:nvSpPr>
          <p:spPr bwMode="auto">
            <a:xfrm>
              <a:off x="1773" y="2146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12" name="Line 428"/>
            <p:cNvSpPr>
              <a:spLocks noChangeShapeType="1"/>
            </p:cNvSpPr>
            <p:nvPr/>
          </p:nvSpPr>
          <p:spPr bwMode="auto">
            <a:xfrm>
              <a:off x="1773" y="2146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13" name="Line 429"/>
            <p:cNvSpPr>
              <a:spLocks noChangeShapeType="1"/>
            </p:cNvSpPr>
            <p:nvPr/>
          </p:nvSpPr>
          <p:spPr bwMode="auto">
            <a:xfrm>
              <a:off x="1779" y="2146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14" name="Freeform 430"/>
            <p:cNvSpPr>
              <a:spLocks/>
            </p:cNvSpPr>
            <p:nvPr/>
          </p:nvSpPr>
          <p:spPr bwMode="auto">
            <a:xfrm>
              <a:off x="1792" y="2146"/>
              <a:ext cx="13" cy="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5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13" h="11">
                  <a:moveTo>
                    <a:pt x="7" y="0"/>
                  </a:moveTo>
                  <a:lnTo>
                    <a:pt x="13" y="0"/>
                  </a:lnTo>
                  <a:lnTo>
                    <a:pt x="13" y="5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15" name="Freeform 431"/>
            <p:cNvSpPr>
              <a:spLocks/>
            </p:cNvSpPr>
            <p:nvPr/>
          </p:nvSpPr>
          <p:spPr bwMode="auto">
            <a:xfrm>
              <a:off x="1799" y="2140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1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16" name="Freeform 432"/>
            <p:cNvSpPr>
              <a:spLocks/>
            </p:cNvSpPr>
            <p:nvPr/>
          </p:nvSpPr>
          <p:spPr bwMode="auto">
            <a:xfrm>
              <a:off x="1799" y="2128"/>
              <a:ext cx="13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18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17" name="Freeform 433"/>
            <p:cNvSpPr>
              <a:spLocks/>
            </p:cNvSpPr>
            <p:nvPr/>
          </p:nvSpPr>
          <p:spPr bwMode="auto">
            <a:xfrm>
              <a:off x="1805" y="2116"/>
              <a:ext cx="13" cy="2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24"/>
                </a:cxn>
                <a:cxn ang="0">
                  <a:pos x="0" y="24"/>
                </a:cxn>
                <a:cxn ang="0">
                  <a:pos x="0" y="12"/>
                </a:cxn>
                <a:cxn ang="0">
                  <a:pos x="7" y="0"/>
                </a:cxn>
              </a:cxnLst>
              <a:rect l="0" t="0" r="r" b="b"/>
              <a:pathLst>
                <a:path w="13" h="24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24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18" name="Freeform 434"/>
            <p:cNvSpPr>
              <a:spLocks/>
            </p:cNvSpPr>
            <p:nvPr/>
          </p:nvSpPr>
          <p:spPr bwMode="auto">
            <a:xfrm>
              <a:off x="1812" y="2093"/>
              <a:ext cx="12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12"/>
                </a:cxn>
                <a:cxn ang="0">
                  <a:pos x="6" y="29"/>
                </a:cxn>
                <a:cxn ang="0">
                  <a:pos x="0" y="29"/>
                </a:cxn>
                <a:cxn ang="0">
                  <a:pos x="0" y="23"/>
                </a:cxn>
                <a:cxn ang="0">
                  <a:pos x="0" y="0"/>
                </a:cxn>
              </a:cxnLst>
              <a:rect l="0" t="0" r="r" b="b"/>
              <a:pathLst>
                <a:path w="12" h="29">
                  <a:moveTo>
                    <a:pt x="0" y="0"/>
                  </a:moveTo>
                  <a:lnTo>
                    <a:pt x="12" y="0"/>
                  </a:lnTo>
                  <a:lnTo>
                    <a:pt x="12" y="12"/>
                  </a:lnTo>
                  <a:lnTo>
                    <a:pt x="6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19" name="Freeform 435"/>
            <p:cNvSpPr>
              <a:spLocks/>
            </p:cNvSpPr>
            <p:nvPr/>
          </p:nvSpPr>
          <p:spPr bwMode="auto">
            <a:xfrm>
              <a:off x="1812" y="2075"/>
              <a:ext cx="19" cy="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12" y="30"/>
                </a:cxn>
                <a:cxn ang="0">
                  <a:pos x="0" y="30"/>
                </a:cxn>
                <a:cxn ang="0">
                  <a:pos x="0" y="18"/>
                </a:cxn>
                <a:cxn ang="0">
                  <a:pos x="12" y="0"/>
                </a:cxn>
              </a:cxnLst>
              <a:rect l="0" t="0" r="r" b="b"/>
              <a:pathLst>
                <a:path w="19" h="30">
                  <a:moveTo>
                    <a:pt x="12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12" y="30"/>
                  </a:lnTo>
                  <a:lnTo>
                    <a:pt x="0" y="30"/>
                  </a:lnTo>
                  <a:lnTo>
                    <a:pt x="0" y="1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20" name="Freeform 436"/>
            <p:cNvSpPr>
              <a:spLocks/>
            </p:cNvSpPr>
            <p:nvPr/>
          </p:nvSpPr>
          <p:spPr bwMode="auto">
            <a:xfrm>
              <a:off x="1824" y="2052"/>
              <a:ext cx="13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29"/>
                </a:cxn>
                <a:cxn ang="0">
                  <a:pos x="0" y="29"/>
                </a:cxn>
                <a:cxn ang="0">
                  <a:pos x="0" y="23"/>
                </a:cxn>
                <a:cxn ang="0">
                  <a:pos x="0" y="0"/>
                </a:cxn>
              </a:cxnLst>
              <a:rect l="0" t="0" r="r" b="b"/>
              <a:pathLst>
                <a:path w="13" h="29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21" name="Freeform 437"/>
            <p:cNvSpPr>
              <a:spLocks/>
            </p:cNvSpPr>
            <p:nvPr/>
          </p:nvSpPr>
          <p:spPr bwMode="auto">
            <a:xfrm>
              <a:off x="1824" y="2023"/>
              <a:ext cx="20" cy="3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11"/>
                </a:cxn>
                <a:cxn ang="0">
                  <a:pos x="13" y="35"/>
                </a:cxn>
                <a:cxn ang="0">
                  <a:pos x="0" y="35"/>
                </a:cxn>
                <a:cxn ang="0">
                  <a:pos x="0" y="29"/>
                </a:cxn>
                <a:cxn ang="0">
                  <a:pos x="7" y="0"/>
                </a:cxn>
              </a:cxnLst>
              <a:rect l="0" t="0" r="r" b="b"/>
              <a:pathLst>
                <a:path w="20" h="35">
                  <a:moveTo>
                    <a:pt x="7" y="0"/>
                  </a:moveTo>
                  <a:lnTo>
                    <a:pt x="20" y="0"/>
                  </a:lnTo>
                  <a:lnTo>
                    <a:pt x="20" y="11"/>
                  </a:lnTo>
                  <a:lnTo>
                    <a:pt x="13" y="35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22" name="Freeform 438"/>
            <p:cNvSpPr>
              <a:spLocks/>
            </p:cNvSpPr>
            <p:nvPr/>
          </p:nvSpPr>
          <p:spPr bwMode="auto">
            <a:xfrm>
              <a:off x="1831" y="2005"/>
              <a:ext cx="13" cy="2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29"/>
                </a:cxn>
                <a:cxn ang="0">
                  <a:pos x="0" y="29"/>
                </a:cxn>
                <a:cxn ang="0">
                  <a:pos x="0" y="18"/>
                </a:cxn>
                <a:cxn ang="0">
                  <a:pos x="6" y="0"/>
                </a:cxn>
              </a:cxnLst>
              <a:rect l="0" t="0" r="r" b="b"/>
              <a:pathLst>
                <a:path w="13" h="29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29"/>
                  </a:lnTo>
                  <a:lnTo>
                    <a:pt x="0" y="29"/>
                  </a:lnTo>
                  <a:lnTo>
                    <a:pt x="0" y="1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23" name="Freeform 439"/>
            <p:cNvSpPr>
              <a:spLocks/>
            </p:cNvSpPr>
            <p:nvPr/>
          </p:nvSpPr>
          <p:spPr bwMode="auto">
            <a:xfrm>
              <a:off x="1837" y="1987"/>
              <a:ext cx="13" cy="2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24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7" y="0"/>
                </a:cxn>
              </a:cxnLst>
              <a:rect l="0" t="0" r="r" b="b"/>
              <a:pathLst>
                <a:path w="13" h="24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24" name="Freeform 440"/>
            <p:cNvSpPr>
              <a:spLocks/>
            </p:cNvSpPr>
            <p:nvPr/>
          </p:nvSpPr>
          <p:spPr bwMode="auto">
            <a:xfrm>
              <a:off x="1844" y="1976"/>
              <a:ext cx="13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5"/>
                </a:cxn>
                <a:cxn ang="0">
                  <a:pos x="6" y="23"/>
                </a:cxn>
                <a:cxn ang="0">
                  <a:pos x="0" y="23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23">
                  <a:moveTo>
                    <a:pt x="0" y="0"/>
                  </a:moveTo>
                  <a:lnTo>
                    <a:pt x="13" y="0"/>
                  </a:lnTo>
                  <a:lnTo>
                    <a:pt x="13" y="5"/>
                  </a:lnTo>
                  <a:lnTo>
                    <a:pt x="6" y="23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25" name="Freeform 441"/>
            <p:cNvSpPr>
              <a:spLocks/>
            </p:cNvSpPr>
            <p:nvPr/>
          </p:nvSpPr>
          <p:spPr bwMode="auto">
            <a:xfrm>
              <a:off x="1844" y="1964"/>
              <a:ext cx="19" cy="1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13" y="17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13" y="0"/>
                </a:cxn>
              </a:cxnLst>
              <a:rect l="0" t="0" r="r" b="b"/>
              <a:pathLst>
                <a:path w="19" h="17">
                  <a:moveTo>
                    <a:pt x="13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13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26" name="Freeform 442"/>
            <p:cNvSpPr>
              <a:spLocks/>
            </p:cNvSpPr>
            <p:nvPr/>
          </p:nvSpPr>
          <p:spPr bwMode="auto">
            <a:xfrm>
              <a:off x="1857" y="1958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27" name="Freeform 443"/>
            <p:cNvSpPr>
              <a:spLocks/>
            </p:cNvSpPr>
            <p:nvPr/>
          </p:nvSpPr>
          <p:spPr bwMode="auto">
            <a:xfrm>
              <a:off x="1857" y="1946"/>
              <a:ext cx="13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18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28" name="Freeform 444"/>
            <p:cNvSpPr>
              <a:spLocks/>
            </p:cNvSpPr>
            <p:nvPr/>
          </p:nvSpPr>
          <p:spPr bwMode="auto">
            <a:xfrm>
              <a:off x="1870" y="1940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29" name="Freeform 445"/>
            <p:cNvSpPr>
              <a:spLocks/>
            </p:cNvSpPr>
            <p:nvPr/>
          </p:nvSpPr>
          <p:spPr bwMode="auto">
            <a:xfrm>
              <a:off x="1870" y="1940"/>
              <a:ext cx="19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6"/>
                </a:cxn>
                <a:cxn ang="0">
                  <a:pos x="19" y="18"/>
                </a:cxn>
                <a:cxn ang="0">
                  <a:pos x="6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9" h="18">
                  <a:moveTo>
                    <a:pt x="0" y="0"/>
                  </a:moveTo>
                  <a:lnTo>
                    <a:pt x="13" y="0"/>
                  </a:lnTo>
                  <a:lnTo>
                    <a:pt x="19" y="6"/>
                  </a:lnTo>
                  <a:lnTo>
                    <a:pt x="19" y="18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30" name="Freeform 446"/>
            <p:cNvSpPr>
              <a:spLocks/>
            </p:cNvSpPr>
            <p:nvPr/>
          </p:nvSpPr>
          <p:spPr bwMode="auto">
            <a:xfrm>
              <a:off x="1883" y="1946"/>
              <a:ext cx="1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9" y="6"/>
                </a:cxn>
                <a:cxn ang="0">
                  <a:pos x="19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6" y="0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31" name="Freeform 447"/>
            <p:cNvSpPr>
              <a:spLocks/>
            </p:cNvSpPr>
            <p:nvPr/>
          </p:nvSpPr>
          <p:spPr bwMode="auto">
            <a:xfrm>
              <a:off x="1889" y="1952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32" name="Freeform 448"/>
            <p:cNvSpPr>
              <a:spLocks/>
            </p:cNvSpPr>
            <p:nvPr/>
          </p:nvSpPr>
          <p:spPr bwMode="auto">
            <a:xfrm>
              <a:off x="1896" y="1958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33" name="Freeform 449"/>
            <p:cNvSpPr>
              <a:spLocks/>
            </p:cNvSpPr>
            <p:nvPr/>
          </p:nvSpPr>
          <p:spPr bwMode="auto">
            <a:xfrm>
              <a:off x="1902" y="1958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34" name="Freeform 450"/>
            <p:cNvSpPr>
              <a:spLocks/>
            </p:cNvSpPr>
            <p:nvPr/>
          </p:nvSpPr>
          <p:spPr bwMode="auto">
            <a:xfrm>
              <a:off x="1902" y="196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35" name="Freeform 451"/>
            <p:cNvSpPr>
              <a:spLocks/>
            </p:cNvSpPr>
            <p:nvPr/>
          </p:nvSpPr>
          <p:spPr bwMode="auto">
            <a:xfrm>
              <a:off x="1909" y="1970"/>
              <a:ext cx="19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9" y="6"/>
                </a:cxn>
                <a:cxn ang="0">
                  <a:pos x="19" y="11"/>
                </a:cxn>
                <a:cxn ang="0">
                  <a:pos x="6" y="1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11">
                  <a:moveTo>
                    <a:pt x="0" y="0"/>
                  </a:moveTo>
                  <a:lnTo>
                    <a:pt x="6" y="0"/>
                  </a:lnTo>
                  <a:lnTo>
                    <a:pt x="19" y="6"/>
                  </a:lnTo>
                  <a:lnTo>
                    <a:pt x="19" y="11"/>
                  </a:lnTo>
                  <a:lnTo>
                    <a:pt x="6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36" name="Freeform 452"/>
            <p:cNvSpPr>
              <a:spLocks/>
            </p:cNvSpPr>
            <p:nvPr/>
          </p:nvSpPr>
          <p:spPr bwMode="auto">
            <a:xfrm>
              <a:off x="1915" y="1976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5"/>
                </a:cxn>
                <a:cxn ang="0">
                  <a:pos x="13" y="11"/>
                </a:cxn>
                <a:cxn ang="0">
                  <a:pos x="7" y="11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13" y="0"/>
                  </a:lnTo>
                  <a:lnTo>
                    <a:pt x="13" y="5"/>
                  </a:lnTo>
                  <a:lnTo>
                    <a:pt x="13" y="11"/>
                  </a:lnTo>
                  <a:lnTo>
                    <a:pt x="7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37" name="Freeform 453"/>
            <p:cNvSpPr>
              <a:spLocks/>
            </p:cNvSpPr>
            <p:nvPr/>
          </p:nvSpPr>
          <p:spPr bwMode="auto">
            <a:xfrm>
              <a:off x="1922" y="1981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8"/>
                </a:cxn>
                <a:cxn ang="0">
                  <a:pos x="6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6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38" name="Freeform 454"/>
            <p:cNvSpPr>
              <a:spLocks/>
            </p:cNvSpPr>
            <p:nvPr/>
          </p:nvSpPr>
          <p:spPr bwMode="auto">
            <a:xfrm>
              <a:off x="1928" y="1987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39" name="Freeform 455"/>
            <p:cNvSpPr>
              <a:spLocks/>
            </p:cNvSpPr>
            <p:nvPr/>
          </p:nvSpPr>
          <p:spPr bwMode="auto">
            <a:xfrm>
              <a:off x="1928" y="1993"/>
              <a:ext cx="20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6"/>
                </a:cxn>
                <a:cxn ang="0">
                  <a:pos x="20" y="18"/>
                </a:cxn>
                <a:cxn ang="0">
                  <a:pos x="7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13" y="0"/>
                  </a:lnTo>
                  <a:lnTo>
                    <a:pt x="20" y="6"/>
                  </a:lnTo>
                  <a:lnTo>
                    <a:pt x="20" y="18"/>
                  </a:lnTo>
                  <a:lnTo>
                    <a:pt x="7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40" name="Freeform 456"/>
            <p:cNvSpPr>
              <a:spLocks/>
            </p:cNvSpPr>
            <p:nvPr/>
          </p:nvSpPr>
          <p:spPr bwMode="auto">
            <a:xfrm>
              <a:off x="1935" y="1999"/>
              <a:ext cx="19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12"/>
                </a:cxn>
                <a:cxn ang="0">
                  <a:pos x="19" y="18"/>
                </a:cxn>
                <a:cxn ang="0">
                  <a:pos x="13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9" h="18">
                  <a:moveTo>
                    <a:pt x="0" y="0"/>
                  </a:moveTo>
                  <a:lnTo>
                    <a:pt x="13" y="0"/>
                  </a:lnTo>
                  <a:lnTo>
                    <a:pt x="19" y="12"/>
                  </a:lnTo>
                  <a:lnTo>
                    <a:pt x="19" y="18"/>
                  </a:lnTo>
                  <a:lnTo>
                    <a:pt x="13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41" name="Freeform 457"/>
            <p:cNvSpPr>
              <a:spLocks/>
            </p:cNvSpPr>
            <p:nvPr/>
          </p:nvSpPr>
          <p:spPr bwMode="auto">
            <a:xfrm>
              <a:off x="1948" y="2011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42" name="Freeform 458"/>
            <p:cNvSpPr>
              <a:spLocks/>
            </p:cNvSpPr>
            <p:nvPr/>
          </p:nvSpPr>
          <p:spPr bwMode="auto">
            <a:xfrm>
              <a:off x="1948" y="2011"/>
              <a:ext cx="13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17"/>
                </a:cxn>
                <a:cxn ang="0">
                  <a:pos x="6" y="17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17"/>
                  </a:lnTo>
                  <a:lnTo>
                    <a:pt x="6" y="17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43" name="Freeform 459"/>
            <p:cNvSpPr>
              <a:spLocks/>
            </p:cNvSpPr>
            <p:nvPr/>
          </p:nvSpPr>
          <p:spPr bwMode="auto">
            <a:xfrm>
              <a:off x="1954" y="2023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7" y="11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1"/>
                  </a:lnTo>
                  <a:lnTo>
                    <a:pt x="7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44" name="Freeform 460"/>
            <p:cNvSpPr>
              <a:spLocks/>
            </p:cNvSpPr>
            <p:nvPr/>
          </p:nvSpPr>
          <p:spPr bwMode="auto">
            <a:xfrm>
              <a:off x="1961" y="2023"/>
              <a:ext cx="13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1"/>
                </a:cxn>
                <a:cxn ang="0">
                  <a:pos x="13" y="17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lnTo>
                    <a:pt x="6" y="0"/>
                  </a:lnTo>
                  <a:lnTo>
                    <a:pt x="13" y="11"/>
                  </a:lnTo>
                  <a:lnTo>
                    <a:pt x="13" y="17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45" name="Freeform 461"/>
            <p:cNvSpPr>
              <a:spLocks/>
            </p:cNvSpPr>
            <p:nvPr/>
          </p:nvSpPr>
          <p:spPr bwMode="auto">
            <a:xfrm>
              <a:off x="1961" y="203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46" name="Freeform 462"/>
            <p:cNvSpPr>
              <a:spLocks/>
            </p:cNvSpPr>
            <p:nvPr/>
          </p:nvSpPr>
          <p:spPr bwMode="auto">
            <a:xfrm>
              <a:off x="1967" y="2034"/>
              <a:ext cx="20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20" y="12"/>
                </a:cxn>
                <a:cxn ang="0">
                  <a:pos x="20" y="18"/>
                </a:cxn>
                <a:cxn ang="0">
                  <a:pos x="7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7" y="0"/>
                  </a:lnTo>
                  <a:lnTo>
                    <a:pt x="20" y="12"/>
                  </a:lnTo>
                  <a:lnTo>
                    <a:pt x="20" y="18"/>
                  </a:lnTo>
                  <a:lnTo>
                    <a:pt x="7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47" name="Freeform 463"/>
            <p:cNvSpPr>
              <a:spLocks/>
            </p:cNvSpPr>
            <p:nvPr/>
          </p:nvSpPr>
          <p:spPr bwMode="auto">
            <a:xfrm>
              <a:off x="1974" y="2046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48" name="Freeform 464"/>
            <p:cNvSpPr>
              <a:spLocks/>
            </p:cNvSpPr>
            <p:nvPr/>
          </p:nvSpPr>
          <p:spPr bwMode="auto">
            <a:xfrm>
              <a:off x="1980" y="2052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49" name="Freeform 465"/>
            <p:cNvSpPr>
              <a:spLocks/>
            </p:cNvSpPr>
            <p:nvPr/>
          </p:nvSpPr>
          <p:spPr bwMode="auto">
            <a:xfrm>
              <a:off x="1987" y="2052"/>
              <a:ext cx="13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2"/>
                </a:cxn>
                <a:cxn ang="0">
                  <a:pos x="13" y="17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lnTo>
                    <a:pt x="6" y="0"/>
                  </a:lnTo>
                  <a:lnTo>
                    <a:pt x="13" y="12"/>
                  </a:lnTo>
                  <a:lnTo>
                    <a:pt x="13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50" name="Freeform 466"/>
            <p:cNvSpPr>
              <a:spLocks/>
            </p:cNvSpPr>
            <p:nvPr/>
          </p:nvSpPr>
          <p:spPr bwMode="auto">
            <a:xfrm>
              <a:off x="1987" y="2064"/>
              <a:ext cx="19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19" y="11"/>
                </a:cxn>
                <a:cxn ang="0">
                  <a:pos x="6" y="11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9" h="11">
                  <a:moveTo>
                    <a:pt x="0" y="0"/>
                  </a:moveTo>
                  <a:lnTo>
                    <a:pt x="13" y="0"/>
                  </a:lnTo>
                  <a:lnTo>
                    <a:pt x="19" y="0"/>
                  </a:lnTo>
                  <a:lnTo>
                    <a:pt x="19" y="11"/>
                  </a:lnTo>
                  <a:lnTo>
                    <a:pt x="6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51" name="Freeform 467"/>
            <p:cNvSpPr>
              <a:spLocks/>
            </p:cNvSpPr>
            <p:nvPr/>
          </p:nvSpPr>
          <p:spPr bwMode="auto">
            <a:xfrm>
              <a:off x="1863" y="1946"/>
              <a:ext cx="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6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</a:path>
              </a:pathLst>
            </a:custGeom>
            <a:noFill/>
            <a:ln w="9525">
              <a:solidFill>
                <a:srgbClr val="00801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52" name="Line 468"/>
            <p:cNvSpPr>
              <a:spLocks noChangeShapeType="1"/>
            </p:cNvSpPr>
            <p:nvPr/>
          </p:nvSpPr>
          <p:spPr bwMode="auto">
            <a:xfrm>
              <a:off x="1993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53" name="Freeform 469"/>
            <p:cNvSpPr>
              <a:spLocks/>
            </p:cNvSpPr>
            <p:nvPr/>
          </p:nvSpPr>
          <p:spPr bwMode="auto">
            <a:xfrm>
              <a:off x="2000" y="2064"/>
              <a:ext cx="19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9" y="5"/>
                </a:cxn>
                <a:cxn ang="0">
                  <a:pos x="19" y="11"/>
                </a:cxn>
                <a:cxn ang="0">
                  <a:pos x="6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9" h="11">
                  <a:moveTo>
                    <a:pt x="0" y="0"/>
                  </a:moveTo>
                  <a:lnTo>
                    <a:pt x="6" y="0"/>
                  </a:lnTo>
                  <a:lnTo>
                    <a:pt x="19" y="5"/>
                  </a:lnTo>
                  <a:lnTo>
                    <a:pt x="19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54" name="Freeform 470"/>
            <p:cNvSpPr>
              <a:spLocks/>
            </p:cNvSpPr>
            <p:nvPr/>
          </p:nvSpPr>
          <p:spPr bwMode="auto">
            <a:xfrm>
              <a:off x="2006" y="2069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55" name="Line 471"/>
            <p:cNvSpPr>
              <a:spLocks noChangeShapeType="1"/>
            </p:cNvSpPr>
            <p:nvPr/>
          </p:nvSpPr>
          <p:spPr bwMode="auto">
            <a:xfrm>
              <a:off x="2006" y="2075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56" name="Line 472"/>
            <p:cNvSpPr>
              <a:spLocks noChangeShapeType="1"/>
            </p:cNvSpPr>
            <p:nvPr/>
          </p:nvSpPr>
          <p:spPr bwMode="auto">
            <a:xfrm>
              <a:off x="2013" y="2075"/>
              <a:ext cx="12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57" name="Line 473"/>
            <p:cNvSpPr>
              <a:spLocks noChangeShapeType="1"/>
            </p:cNvSpPr>
            <p:nvPr/>
          </p:nvSpPr>
          <p:spPr bwMode="auto">
            <a:xfrm>
              <a:off x="2019" y="2075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58" name="Freeform 474"/>
            <p:cNvSpPr>
              <a:spLocks/>
            </p:cNvSpPr>
            <p:nvPr/>
          </p:nvSpPr>
          <p:spPr bwMode="auto">
            <a:xfrm>
              <a:off x="2025" y="2075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59" name="Line 475"/>
            <p:cNvSpPr>
              <a:spLocks noChangeShapeType="1"/>
            </p:cNvSpPr>
            <p:nvPr/>
          </p:nvSpPr>
          <p:spPr bwMode="auto">
            <a:xfrm>
              <a:off x="2025" y="2081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60" name="Line 476"/>
            <p:cNvSpPr>
              <a:spLocks noChangeShapeType="1"/>
            </p:cNvSpPr>
            <p:nvPr/>
          </p:nvSpPr>
          <p:spPr bwMode="auto">
            <a:xfrm>
              <a:off x="2038" y="2081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61" name="Line 477"/>
            <p:cNvSpPr>
              <a:spLocks noChangeShapeType="1"/>
            </p:cNvSpPr>
            <p:nvPr/>
          </p:nvSpPr>
          <p:spPr bwMode="auto">
            <a:xfrm>
              <a:off x="2038" y="2081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62" name="Line 478"/>
            <p:cNvSpPr>
              <a:spLocks noChangeShapeType="1"/>
            </p:cNvSpPr>
            <p:nvPr/>
          </p:nvSpPr>
          <p:spPr bwMode="auto">
            <a:xfrm>
              <a:off x="2045" y="2081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63" name="Line 479"/>
            <p:cNvSpPr>
              <a:spLocks noChangeShapeType="1"/>
            </p:cNvSpPr>
            <p:nvPr/>
          </p:nvSpPr>
          <p:spPr bwMode="auto">
            <a:xfrm>
              <a:off x="2051" y="2081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64" name="Line 480"/>
            <p:cNvSpPr>
              <a:spLocks noChangeShapeType="1"/>
            </p:cNvSpPr>
            <p:nvPr/>
          </p:nvSpPr>
          <p:spPr bwMode="auto">
            <a:xfrm>
              <a:off x="2051" y="2081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65" name="Line 481"/>
            <p:cNvSpPr>
              <a:spLocks noChangeShapeType="1"/>
            </p:cNvSpPr>
            <p:nvPr/>
          </p:nvSpPr>
          <p:spPr bwMode="auto">
            <a:xfrm>
              <a:off x="2058" y="2081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66" name="Line 482"/>
            <p:cNvSpPr>
              <a:spLocks noChangeShapeType="1"/>
            </p:cNvSpPr>
            <p:nvPr/>
          </p:nvSpPr>
          <p:spPr bwMode="auto">
            <a:xfrm>
              <a:off x="2064" y="2081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67" name="Line 483"/>
            <p:cNvSpPr>
              <a:spLocks noChangeShapeType="1"/>
            </p:cNvSpPr>
            <p:nvPr/>
          </p:nvSpPr>
          <p:spPr bwMode="auto">
            <a:xfrm>
              <a:off x="2071" y="2081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68" name="Line 484"/>
            <p:cNvSpPr>
              <a:spLocks noChangeShapeType="1"/>
            </p:cNvSpPr>
            <p:nvPr/>
          </p:nvSpPr>
          <p:spPr bwMode="auto">
            <a:xfrm>
              <a:off x="2077" y="2081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69" name="Line 485"/>
            <p:cNvSpPr>
              <a:spLocks noChangeShapeType="1"/>
            </p:cNvSpPr>
            <p:nvPr/>
          </p:nvSpPr>
          <p:spPr bwMode="auto">
            <a:xfrm>
              <a:off x="2084" y="2081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70" name="Freeform 486"/>
            <p:cNvSpPr>
              <a:spLocks/>
            </p:cNvSpPr>
            <p:nvPr/>
          </p:nvSpPr>
          <p:spPr bwMode="auto">
            <a:xfrm>
              <a:off x="2090" y="2075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71" name="Line 487"/>
            <p:cNvSpPr>
              <a:spLocks noChangeShapeType="1"/>
            </p:cNvSpPr>
            <p:nvPr/>
          </p:nvSpPr>
          <p:spPr bwMode="auto">
            <a:xfrm>
              <a:off x="2090" y="2075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72" name="Line 488"/>
            <p:cNvSpPr>
              <a:spLocks noChangeShapeType="1"/>
            </p:cNvSpPr>
            <p:nvPr/>
          </p:nvSpPr>
          <p:spPr bwMode="auto">
            <a:xfrm>
              <a:off x="2097" y="2075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73" name="Line 489"/>
            <p:cNvSpPr>
              <a:spLocks noChangeShapeType="1"/>
            </p:cNvSpPr>
            <p:nvPr/>
          </p:nvSpPr>
          <p:spPr bwMode="auto">
            <a:xfrm>
              <a:off x="2103" y="2075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74" name="Line 490"/>
            <p:cNvSpPr>
              <a:spLocks noChangeShapeType="1"/>
            </p:cNvSpPr>
            <p:nvPr/>
          </p:nvSpPr>
          <p:spPr bwMode="auto">
            <a:xfrm>
              <a:off x="2110" y="2075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75" name="Line 491"/>
            <p:cNvSpPr>
              <a:spLocks noChangeShapeType="1"/>
            </p:cNvSpPr>
            <p:nvPr/>
          </p:nvSpPr>
          <p:spPr bwMode="auto">
            <a:xfrm>
              <a:off x="2110" y="2075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76" name="Line 492"/>
            <p:cNvSpPr>
              <a:spLocks noChangeShapeType="1"/>
            </p:cNvSpPr>
            <p:nvPr/>
          </p:nvSpPr>
          <p:spPr bwMode="auto">
            <a:xfrm>
              <a:off x="2116" y="2075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77" name="Line 493"/>
            <p:cNvSpPr>
              <a:spLocks noChangeShapeType="1"/>
            </p:cNvSpPr>
            <p:nvPr/>
          </p:nvSpPr>
          <p:spPr bwMode="auto">
            <a:xfrm>
              <a:off x="2123" y="2075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78" name="Line 494"/>
            <p:cNvSpPr>
              <a:spLocks noChangeShapeType="1"/>
            </p:cNvSpPr>
            <p:nvPr/>
          </p:nvSpPr>
          <p:spPr bwMode="auto">
            <a:xfrm>
              <a:off x="2129" y="2075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79" name="Line 495"/>
            <p:cNvSpPr>
              <a:spLocks noChangeShapeType="1"/>
            </p:cNvSpPr>
            <p:nvPr/>
          </p:nvSpPr>
          <p:spPr bwMode="auto">
            <a:xfrm>
              <a:off x="2136" y="2075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80" name="Line 496"/>
            <p:cNvSpPr>
              <a:spLocks noChangeShapeType="1"/>
            </p:cNvSpPr>
            <p:nvPr/>
          </p:nvSpPr>
          <p:spPr bwMode="auto">
            <a:xfrm>
              <a:off x="2142" y="2075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81" name="Line 497"/>
            <p:cNvSpPr>
              <a:spLocks noChangeShapeType="1"/>
            </p:cNvSpPr>
            <p:nvPr/>
          </p:nvSpPr>
          <p:spPr bwMode="auto">
            <a:xfrm>
              <a:off x="2142" y="2075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82" name="Line 498"/>
            <p:cNvSpPr>
              <a:spLocks noChangeShapeType="1"/>
            </p:cNvSpPr>
            <p:nvPr/>
          </p:nvSpPr>
          <p:spPr bwMode="auto">
            <a:xfrm>
              <a:off x="2149" y="2075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83" name="Line 499"/>
            <p:cNvSpPr>
              <a:spLocks noChangeShapeType="1"/>
            </p:cNvSpPr>
            <p:nvPr/>
          </p:nvSpPr>
          <p:spPr bwMode="auto">
            <a:xfrm>
              <a:off x="2155" y="2075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84" name="Line 500"/>
            <p:cNvSpPr>
              <a:spLocks noChangeShapeType="1"/>
            </p:cNvSpPr>
            <p:nvPr/>
          </p:nvSpPr>
          <p:spPr bwMode="auto">
            <a:xfrm>
              <a:off x="2155" y="2075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85" name="Line 501"/>
            <p:cNvSpPr>
              <a:spLocks noChangeShapeType="1"/>
            </p:cNvSpPr>
            <p:nvPr/>
          </p:nvSpPr>
          <p:spPr bwMode="auto">
            <a:xfrm>
              <a:off x="2162" y="2075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86" name="Line 502"/>
            <p:cNvSpPr>
              <a:spLocks noChangeShapeType="1"/>
            </p:cNvSpPr>
            <p:nvPr/>
          </p:nvSpPr>
          <p:spPr bwMode="auto">
            <a:xfrm>
              <a:off x="2168" y="2075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87" name="Line 503"/>
            <p:cNvSpPr>
              <a:spLocks noChangeShapeType="1"/>
            </p:cNvSpPr>
            <p:nvPr/>
          </p:nvSpPr>
          <p:spPr bwMode="auto">
            <a:xfrm>
              <a:off x="2175" y="2075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88" name="Line 504"/>
            <p:cNvSpPr>
              <a:spLocks noChangeShapeType="1"/>
            </p:cNvSpPr>
            <p:nvPr/>
          </p:nvSpPr>
          <p:spPr bwMode="auto">
            <a:xfrm>
              <a:off x="2181" y="2075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89" name="Line 505"/>
            <p:cNvSpPr>
              <a:spLocks noChangeShapeType="1"/>
            </p:cNvSpPr>
            <p:nvPr/>
          </p:nvSpPr>
          <p:spPr bwMode="auto">
            <a:xfrm>
              <a:off x="2188" y="2075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90" name="Line 506"/>
            <p:cNvSpPr>
              <a:spLocks noChangeShapeType="1"/>
            </p:cNvSpPr>
            <p:nvPr/>
          </p:nvSpPr>
          <p:spPr bwMode="auto">
            <a:xfrm>
              <a:off x="2188" y="2075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91" name="Freeform 507"/>
            <p:cNvSpPr>
              <a:spLocks/>
            </p:cNvSpPr>
            <p:nvPr/>
          </p:nvSpPr>
          <p:spPr bwMode="auto">
            <a:xfrm>
              <a:off x="2194" y="2069"/>
              <a:ext cx="19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9" h="12">
                  <a:moveTo>
                    <a:pt x="7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92" name="Freeform 508"/>
            <p:cNvSpPr>
              <a:spLocks/>
            </p:cNvSpPr>
            <p:nvPr/>
          </p:nvSpPr>
          <p:spPr bwMode="auto">
            <a:xfrm>
              <a:off x="2201" y="2069"/>
              <a:ext cx="1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9" y="6"/>
                </a:cxn>
                <a:cxn ang="0">
                  <a:pos x="19" y="12"/>
                </a:cxn>
                <a:cxn ang="0">
                  <a:pos x="12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12" y="0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12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93" name="Freeform 509"/>
            <p:cNvSpPr>
              <a:spLocks/>
            </p:cNvSpPr>
            <p:nvPr/>
          </p:nvSpPr>
          <p:spPr bwMode="auto">
            <a:xfrm>
              <a:off x="2213" y="2069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94" name="Line 510"/>
            <p:cNvSpPr>
              <a:spLocks noChangeShapeType="1"/>
            </p:cNvSpPr>
            <p:nvPr/>
          </p:nvSpPr>
          <p:spPr bwMode="auto">
            <a:xfrm>
              <a:off x="2207" y="2075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95" name="Line 511"/>
            <p:cNvSpPr>
              <a:spLocks noChangeShapeType="1"/>
            </p:cNvSpPr>
            <p:nvPr/>
          </p:nvSpPr>
          <p:spPr bwMode="auto">
            <a:xfrm>
              <a:off x="2213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96" name="Line 512"/>
            <p:cNvSpPr>
              <a:spLocks noChangeShapeType="1"/>
            </p:cNvSpPr>
            <p:nvPr/>
          </p:nvSpPr>
          <p:spPr bwMode="auto">
            <a:xfrm>
              <a:off x="2220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97" name="Line 513"/>
            <p:cNvSpPr>
              <a:spLocks noChangeShapeType="1"/>
            </p:cNvSpPr>
            <p:nvPr/>
          </p:nvSpPr>
          <p:spPr bwMode="auto">
            <a:xfrm>
              <a:off x="2226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98" name="Line 514"/>
            <p:cNvSpPr>
              <a:spLocks noChangeShapeType="1"/>
            </p:cNvSpPr>
            <p:nvPr/>
          </p:nvSpPr>
          <p:spPr bwMode="auto">
            <a:xfrm>
              <a:off x="2226" y="2069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99" name="Line 515"/>
            <p:cNvSpPr>
              <a:spLocks noChangeShapeType="1"/>
            </p:cNvSpPr>
            <p:nvPr/>
          </p:nvSpPr>
          <p:spPr bwMode="auto">
            <a:xfrm>
              <a:off x="2233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00" name="Line 516"/>
            <p:cNvSpPr>
              <a:spLocks noChangeShapeType="1"/>
            </p:cNvSpPr>
            <p:nvPr/>
          </p:nvSpPr>
          <p:spPr bwMode="auto">
            <a:xfrm>
              <a:off x="2239" y="2069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01" name="Line 517"/>
            <p:cNvSpPr>
              <a:spLocks noChangeShapeType="1"/>
            </p:cNvSpPr>
            <p:nvPr/>
          </p:nvSpPr>
          <p:spPr bwMode="auto">
            <a:xfrm>
              <a:off x="2246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02" name="Line 518"/>
            <p:cNvSpPr>
              <a:spLocks noChangeShapeType="1"/>
            </p:cNvSpPr>
            <p:nvPr/>
          </p:nvSpPr>
          <p:spPr bwMode="auto">
            <a:xfrm>
              <a:off x="2252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03" name="Line 519"/>
            <p:cNvSpPr>
              <a:spLocks noChangeShapeType="1"/>
            </p:cNvSpPr>
            <p:nvPr/>
          </p:nvSpPr>
          <p:spPr bwMode="auto">
            <a:xfrm>
              <a:off x="2259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04" name="Line 520"/>
            <p:cNvSpPr>
              <a:spLocks noChangeShapeType="1"/>
            </p:cNvSpPr>
            <p:nvPr/>
          </p:nvSpPr>
          <p:spPr bwMode="auto">
            <a:xfrm>
              <a:off x="2259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05" name="Line 521"/>
            <p:cNvSpPr>
              <a:spLocks noChangeShapeType="1"/>
            </p:cNvSpPr>
            <p:nvPr/>
          </p:nvSpPr>
          <p:spPr bwMode="auto">
            <a:xfrm>
              <a:off x="2265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06" name="Line 522"/>
            <p:cNvSpPr>
              <a:spLocks noChangeShapeType="1"/>
            </p:cNvSpPr>
            <p:nvPr/>
          </p:nvSpPr>
          <p:spPr bwMode="auto">
            <a:xfrm>
              <a:off x="2272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07" name="Line 523"/>
            <p:cNvSpPr>
              <a:spLocks noChangeShapeType="1"/>
            </p:cNvSpPr>
            <p:nvPr/>
          </p:nvSpPr>
          <p:spPr bwMode="auto">
            <a:xfrm>
              <a:off x="2272" y="2069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08" name="Line 524"/>
            <p:cNvSpPr>
              <a:spLocks noChangeShapeType="1"/>
            </p:cNvSpPr>
            <p:nvPr/>
          </p:nvSpPr>
          <p:spPr bwMode="auto">
            <a:xfrm>
              <a:off x="2278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09" name="Line 525"/>
            <p:cNvSpPr>
              <a:spLocks noChangeShapeType="1"/>
            </p:cNvSpPr>
            <p:nvPr/>
          </p:nvSpPr>
          <p:spPr bwMode="auto">
            <a:xfrm>
              <a:off x="2285" y="2069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10" name="Line 526"/>
            <p:cNvSpPr>
              <a:spLocks noChangeShapeType="1"/>
            </p:cNvSpPr>
            <p:nvPr/>
          </p:nvSpPr>
          <p:spPr bwMode="auto">
            <a:xfrm>
              <a:off x="2291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11" name="Line 527"/>
            <p:cNvSpPr>
              <a:spLocks noChangeShapeType="1"/>
            </p:cNvSpPr>
            <p:nvPr/>
          </p:nvSpPr>
          <p:spPr bwMode="auto">
            <a:xfrm>
              <a:off x="2298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12" name="Line 528"/>
            <p:cNvSpPr>
              <a:spLocks noChangeShapeType="1"/>
            </p:cNvSpPr>
            <p:nvPr/>
          </p:nvSpPr>
          <p:spPr bwMode="auto">
            <a:xfrm>
              <a:off x="2304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13" name="Line 529"/>
            <p:cNvSpPr>
              <a:spLocks noChangeShapeType="1"/>
            </p:cNvSpPr>
            <p:nvPr/>
          </p:nvSpPr>
          <p:spPr bwMode="auto">
            <a:xfrm>
              <a:off x="2304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14" name="Line 530"/>
            <p:cNvSpPr>
              <a:spLocks noChangeShapeType="1"/>
            </p:cNvSpPr>
            <p:nvPr/>
          </p:nvSpPr>
          <p:spPr bwMode="auto">
            <a:xfrm>
              <a:off x="2311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15" name="Line 531"/>
            <p:cNvSpPr>
              <a:spLocks noChangeShapeType="1"/>
            </p:cNvSpPr>
            <p:nvPr/>
          </p:nvSpPr>
          <p:spPr bwMode="auto">
            <a:xfrm>
              <a:off x="2317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16" name="Line 532"/>
            <p:cNvSpPr>
              <a:spLocks noChangeShapeType="1"/>
            </p:cNvSpPr>
            <p:nvPr/>
          </p:nvSpPr>
          <p:spPr bwMode="auto">
            <a:xfrm>
              <a:off x="2317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17" name="Line 533"/>
            <p:cNvSpPr>
              <a:spLocks noChangeShapeType="1"/>
            </p:cNvSpPr>
            <p:nvPr/>
          </p:nvSpPr>
          <p:spPr bwMode="auto">
            <a:xfrm>
              <a:off x="2324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18" name="Line 534"/>
            <p:cNvSpPr>
              <a:spLocks noChangeShapeType="1"/>
            </p:cNvSpPr>
            <p:nvPr/>
          </p:nvSpPr>
          <p:spPr bwMode="auto">
            <a:xfrm>
              <a:off x="2330" y="2069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19" name="Line 535"/>
            <p:cNvSpPr>
              <a:spLocks noChangeShapeType="1"/>
            </p:cNvSpPr>
            <p:nvPr/>
          </p:nvSpPr>
          <p:spPr bwMode="auto">
            <a:xfrm>
              <a:off x="2337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20" name="Line 536"/>
            <p:cNvSpPr>
              <a:spLocks noChangeShapeType="1"/>
            </p:cNvSpPr>
            <p:nvPr/>
          </p:nvSpPr>
          <p:spPr bwMode="auto">
            <a:xfrm>
              <a:off x="2343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21" name="Line 537"/>
            <p:cNvSpPr>
              <a:spLocks noChangeShapeType="1"/>
            </p:cNvSpPr>
            <p:nvPr/>
          </p:nvSpPr>
          <p:spPr bwMode="auto">
            <a:xfrm>
              <a:off x="2350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22" name="Line 538"/>
            <p:cNvSpPr>
              <a:spLocks noChangeShapeType="1"/>
            </p:cNvSpPr>
            <p:nvPr/>
          </p:nvSpPr>
          <p:spPr bwMode="auto">
            <a:xfrm>
              <a:off x="2350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23" name="Line 539"/>
            <p:cNvSpPr>
              <a:spLocks noChangeShapeType="1"/>
            </p:cNvSpPr>
            <p:nvPr/>
          </p:nvSpPr>
          <p:spPr bwMode="auto">
            <a:xfrm>
              <a:off x="2356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24" name="Line 540"/>
            <p:cNvSpPr>
              <a:spLocks noChangeShapeType="1"/>
            </p:cNvSpPr>
            <p:nvPr/>
          </p:nvSpPr>
          <p:spPr bwMode="auto">
            <a:xfrm>
              <a:off x="2363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25" name="Line 541"/>
            <p:cNvSpPr>
              <a:spLocks noChangeShapeType="1"/>
            </p:cNvSpPr>
            <p:nvPr/>
          </p:nvSpPr>
          <p:spPr bwMode="auto">
            <a:xfrm>
              <a:off x="2363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26" name="Line 542"/>
            <p:cNvSpPr>
              <a:spLocks noChangeShapeType="1"/>
            </p:cNvSpPr>
            <p:nvPr/>
          </p:nvSpPr>
          <p:spPr bwMode="auto">
            <a:xfrm>
              <a:off x="2369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27" name="Line 543"/>
            <p:cNvSpPr>
              <a:spLocks noChangeShapeType="1"/>
            </p:cNvSpPr>
            <p:nvPr/>
          </p:nvSpPr>
          <p:spPr bwMode="auto">
            <a:xfrm>
              <a:off x="2376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28" name="Line 544"/>
            <p:cNvSpPr>
              <a:spLocks noChangeShapeType="1"/>
            </p:cNvSpPr>
            <p:nvPr/>
          </p:nvSpPr>
          <p:spPr bwMode="auto">
            <a:xfrm>
              <a:off x="2376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29" name="Line 545"/>
            <p:cNvSpPr>
              <a:spLocks noChangeShapeType="1"/>
            </p:cNvSpPr>
            <p:nvPr/>
          </p:nvSpPr>
          <p:spPr bwMode="auto">
            <a:xfrm>
              <a:off x="2382" y="2069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30" name="Line 546"/>
            <p:cNvSpPr>
              <a:spLocks noChangeShapeType="1"/>
            </p:cNvSpPr>
            <p:nvPr/>
          </p:nvSpPr>
          <p:spPr bwMode="auto">
            <a:xfrm>
              <a:off x="2389" y="2069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31" name="Line 547"/>
            <p:cNvSpPr>
              <a:spLocks noChangeShapeType="1"/>
            </p:cNvSpPr>
            <p:nvPr/>
          </p:nvSpPr>
          <p:spPr bwMode="auto">
            <a:xfrm>
              <a:off x="2395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32" name="Line 548"/>
            <p:cNvSpPr>
              <a:spLocks noChangeShapeType="1"/>
            </p:cNvSpPr>
            <p:nvPr/>
          </p:nvSpPr>
          <p:spPr bwMode="auto">
            <a:xfrm>
              <a:off x="2401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33" name="Line 549"/>
            <p:cNvSpPr>
              <a:spLocks noChangeShapeType="1"/>
            </p:cNvSpPr>
            <p:nvPr/>
          </p:nvSpPr>
          <p:spPr bwMode="auto">
            <a:xfrm>
              <a:off x="2408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34" name="Line 550"/>
            <p:cNvSpPr>
              <a:spLocks noChangeShapeType="1"/>
            </p:cNvSpPr>
            <p:nvPr/>
          </p:nvSpPr>
          <p:spPr bwMode="auto">
            <a:xfrm>
              <a:off x="2408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35" name="Line 551"/>
            <p:cNvSpPr>
              <a:spLocks noChangeShapeType="1"/>
            </p:cNvSpPr>
            <p:nvPr/>
          </p:nvSpPr>
          <p:spPr bwMode="auto">
            <a:xfrm>
              <a:off x="2414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36" name="Line 552"/>
            <p:cNvSpPr>
              <a:spLocks noChangeShapeType="1"/>
            </p:cNvSpPr>
            <p:nvPr/>
          </p:nvSpPr>
          <p:spPr bwMode="auto">
            <a:xfrm>
              <a:off x="2421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37" name="Line 553"/>
            <p:cNvSpPr>
              <a:spLocks noChangeShapeType="1"/>
            </p:cNvSpPr>
            <p:nvPr/>
          </p:nvSpPr>
          <p:spPr bwMode="auto">
            <a:xfrm>
              <a:off x="2421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38" name="Line 554"/>
            <p:cNvSpPr>
              <a:spLocks noChangeShapeType="1"/>
            </p:cNvSpPr>
            <p:nvPr/>
          </p:nvSpPr>
          <p:spPr bwMode="auto">
            <a:xfrm>
              <a:off x="2427" y="2069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39" name="Line 555"/>
            <p:cNvSpPr>
              <a:spLocks noChangeShapeType="1"/>
            </p:cNvSpPr>
            <p:nvPr/>
          </p:nvSpPr>
          <p:spPr bwMode="auto">
            <a:xfrm>
              <a:off x="2434" y="2069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40" name="Line 556"/>
            <p:cNvSpPr>
              <a:spLocks noChangeShapeType="1"/>
            </p:cNvSpPr>
            <p:nvPr/>
          </p:nvSpPr>
          <p:spPr bwMode="auto">
            <a:xfrm>
              <a:off x="2440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41" name="Line 557"/>
            <p:cNvSpPr>
              <a:spLocks noChangeShapeType="1"/>
            </p:cNvSpPr>
            <p:nvPr/>
          </p:nvSpPr>
          <p:spPr bwMode="auto">
            <a:xfrm>
              <a:off x="2447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42" name="Line 558"/>
            <p:cNvSpPr>
              <a:spLocks noChangeShapeType="1"/>
            </p:cNvSpPr>
            <p:nvPr/>
          </p:nvSpPr>
          <p:spPr bwMode="auto">
            <a:xfrm>
              <a:off x="2453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43" name="Line 559"/>
            <p:cNvSpPr>
              <a:spLocks noChangeShapeType="1"/>
            </p:cNvSpPr>
            <p:nvPr/>
          </p:nvSpPr>
          <p:spPr bwMode="auto">
            <a:xfrm>
              <a:off x="2453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44" name="Line 560"/>
            <p:cNvSpPr>
              <a:spLocks noChangeShapeType="1"/>
            </p:cNvSpPr>
            <p:nvPr/>
          </p:nvSpPr>
          <p:spPr bwMode="auto">
            <a:xfrm>
              <a:off x="2460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45" name="Line 561"/>
            <p:cNvSpPr>
              <a:spLocks noChangeShapeType="1"/>
            </p:cNvSpPr>
            <p:nvPr/>
          </p:nvSpPr>
          <p:spPr bwMode="auto">
            <a:xfrm>
              <a:off x="2466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46" name="Line 562"/>
            <p:cNvSpPr>
              <a:spLocks noChangeShapeType="1"/>
            </p:cNvSpPr>
            <p:nvPr/>
          </p:nvSpPr>
          <p:spPr bwMode="auto">
            <a:xfrm>
              <a:off x="2466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47" name="Line 563"/>
            <p:cNvSpPr>
              <a:spLocks noChangeShapeType="1"/>
            </p:cNvSpPr>
            <p:nvPr/>
          </p:nvSpPr>
          <p:spPr bwMode="auto">
            <a:xfrm>
              <a:off x="2473" y="2069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48" name="Line 564"/>
            <p:cNvSpPr>
              <a:spLocks noChangeShapeType="1"/>
            </p:cNvSpPr>
            <p:nvPr/>
          </p:nvSpPr>
          <p:spPr bwMode="auto">
            <a:xfrm>
              <a:off x="2479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49" name="Line 565"/>
            <p:cNvSpPr>
              <a:spLocks noChangeShapeType="1"/>
            </p:cNvSpPr>
            <p:nvPr/>
          </p:nvSpPr>
          <p:spPr bwMode="auto">
            <a:xfrm>
              <a:off x="2486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50" name="Line 566"/>
            <p:cNvSpPr>
              <a:spLocks noChangeShapeType="1"/>
            </p:cNvSpPr>
            <p:nvPr/>
          </p:nvSpPr>
          <p:spPr bwMode="auto">
            <a:xfrm>
              <a:off x="2492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51" name="Freeform 567"/>
            <p:cNvSpPr>
              <a:spLocks/>
            </p:cNvSpPr>
            <p:nvPr/>
          </p:nvSpPr>
          <p:spPr bwMode="auto">
            <a:xfrm>
              <a:off x="2499" y="2064"/>
              <a:ext cx="13" cy="1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6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6" y="0"/>
                </a:cxn>
              </a:cxnLst>
              <a:rect l="0" t="0" r="r" b="b"/>
              <a:pathLst>
                <a:path w="13" h="11">
                  <a:moveTo>
                    <a:pt x="6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52" name="Freeform 568"/>
            <p:cNvSpPr>
              <a:spLocks/>
            </p:cNvSpPr>
            <p:nvPr/>
          </p:nvSpPr>
          <p:spPr bwMode="auto">
            <a:xfrm>
              <a:off x="2505" y="2064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5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7" y="0"/>
                  </a:lnTo>
                  <a:lnTo>
                    <a:pt x="13" y="5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53" name="Line 569"/>
            <p:cNvSpPr>
              <a:spLocks noChangeShapeType="1"/>
            </p:cNvSpPr>
            <p:nvPr/>
          </p:nvSpPr>
          <p:spPr bwMode="auto">
            <a:xfrm>
              <a:off x="2505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54" name="Line 570"/>
            <p:cNvSpPr>
              <a:spLocks noChangeShapeType="1"/>
            </p:cNvSpPr>
            <p:nvPr/>
          </p:nvSpPr>
          <p:spPr bwMode="auto">
            <a:xfrm>
              <a:off x="2512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55" name="Line 571"/>
            <p:cNvSpPr>
              <a:spLocks noChangeShapeType="1"/>
            </p:cNvSpPr>
            <p:nvPr/>
          </p:nvSpPr>
          <p:spPr bwMode="auto">
            <a:xfrm>
              <a:off x="2512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56" name="Line 572"/>
            <p:cNvSpPr>
              <a:spLocks noChangeShapeType="1"/>
            </p:cNvSpPr>
            <p:nvPr/>
          </p:nvSpPr>
          <p:spPr bwMode="auto">
            <a:xfrm>
              <a:off x="2518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57" name="Freeform 573"/>
            <p:cNvSpPr>
              <a:spLocks/>
            </p:cNvSpPr>
            <p:nvPr/>
          </p:nvSpPr>
          <p:spPr bwMode="auto">
            <a:xfrm>
              <a:off x="2525" y="2064"/>
              <a:ext cx="19" cy="1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0"/>
                </a:cxn>
                <a:cxn ang="0">
                  <a:pos x="19" y="11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13" y="0"/>
                </a:cxn>
              </a:cxnLst>
              <a:rect l="0" t="0" r="r" b="b"/>
              <a:pathLst>
                <a:path w="19" h="11">
                  <a:moveTo>
                    <a:pt x="13" y="0"/>
                  </a:moveTo>
                  <a:lnTo>
                    <a:pt x="19" y="0"/>
                  </a:lnTo>
                  <a:lnTo>
                    <a:pt x="19" y="11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58" name="Freeform 574"/>
            <p:cNvSpPr>
              <a:spLocks/>
            </p:cNvSpPr>
            <p:nvPr/>
          </p:nvSpPr>
          <p:spPr bwMode="auto">
            <a:xfrm>
              <a:off x="2538" y="2064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5"/>
                </a:cxn>
                <a:cxn ang="0">
                  <a:pos x="13" y="11"/>
                </a:cxn>
                <a:cxn ang="0">
                  <a:pos x="6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13" y="0"/>
                  </a:lnTo>
                  <a:lnTo>
                    <a:pt x="13" y="5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59" name="Line 575"/>
            <p:cNvSpPr>
              <a:spLocks noChangeShapeType="1"/>
            </p:cNvSpPr>
            <p:nvPr/>
          </p:nvSpPr>
          <p:spPr bwMode="auto">
            <a:xfrm>
              <a:off x="2531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60" name="Line 576"/>
            <p:cNvSpPr>
              <a:spLocks noChangeShapeType="1"/>
            </p:cNvSpPr>
            <p:nvPr/>
          </p:nvSpPr>
          <p:spPr bwMode="auto">
            <a:xfrm>
              <a:off x="2538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61" name="Freeform 577"/>
            <p:cNvSpPr>
              <a:spLocks/>
            </p:cNvSpPr>
            <p:nvPr/>
          </p:nvSpPr>
          <p:spPr bwMode="auto">
            <a:xfrm>
              <a:off x="2551" y="2064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6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62" name="Freeform 578"/>
            <p:cNvSpPr>
              <a:spLocks/>
            </p:cNvSpPr>
            <p:nvPr/>
          </p:nvSpPr>
          <p:spPr bwMode="auto">
            <a:xfrm>
              <a:off x="2551" y="2064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5"/>
                </a:cxn>
                <a:cxn ang="0">
                  <a:pos x="13" y="11"/>
                </a:cxn>
                <a:cxn ang="0">
                  <a:pos x="6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13" y="0"/>
                  </a:lnTo>
                  <a:lnTo>
                    <a:pt x="13" y="5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63" name="Freeform 579"/>
            <p:cNvSpPr>
              <a:spLocks/>
            </p:cNvSpPr>
            <p:nvPr/>
          </p:nvSpPr>
          <p:spPr bwMode="auto">
            <a:xfrm>
              <a:off x="2557" y="2064"/>
              <a:ext cx="13" cy="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7" y="0"/>
                </a:cxn>
              </a:cxnLst>
              <a:rect l="0" t="0" r="r" b="b"/>
              <a:pathLst>
                <a:path w="13" h="11">
                  <a:moveTo>
                    <a:pt x="7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64" name="Line 580"/>
            <p:cNvSpPr>
              <a:spLocks noChangeShapeType="1"/>
            </p:cNvSpPr>
            <p:nvPr/>
          </p:nvSpPr>
          <p:spPr bwMode="auto">
            <a:xfrm>
              <a:off x="2557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65" name="Line 581"/>
            <p:cNvSpPr>
              <a:spLocks noChangeShapeType="1"/>
            </p:cNvSpPr>
            <p:nvPr/>
          </p:nvSpPr>
          <p:spPr bwMode="auto">
            <a:xfrm>
              <a:off x="2564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66" name="Line 582"/>
            <p:cNvSpPr>
              <a:spLocks noChangeShapeType="1"/>
            </p:cNvSpPr>
            <p:nvPr/>
          </p:nvSpPr>
          <p:spPr bwMode="auto">
            <a:xfrm>
              <a:off x="2570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67" name="Line 583"/>
            <p:cNvSpPr>
              <a:spLocks noChangeShapeType="1"/>
            </p:cNvSpPr>
            <p:nvPr/>
          </p:nvSpPr>
          <p:spPr bwMode="auto">
            <a:xfrm>
              <a:off x="2570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68" name="Line 584"/>
            <p:cNvSpPr>
              <a:spLocks noChangeShapeType="1"/>
            </p:cNvSpPr>
            <p:nvPr/>
          </p:nvSpPr>
          <p:spPr bwMode="auto">
            <a:xfrm>
              <a:off x="2577" y="2069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69" name="Line 585"/>
            <p:cNvSpPr>
              <a:spLocks noChangeShapeType="1"/>
            </p:cNvSpPr>
            <p:nvPr/>
          </p:nvSpPr>
          <p:spPr bwMode="auto">
            <a:xfrm>
              <a:off x="2583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70" name="Line 586"/>
            <p:cNvSpPr>
              <a:spLocks noChangeShapeType="1"/>
            </p:cNvSpPr>
            <p:nvPr/>
          </p:nvSpPr>
          <p:spPr bwMode="auto">
            <a:xfrm>
              <a:off x="2590" y="2069"/>
              <a:ext cx="12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71" name="Line 587"/>
            <p:cNvSpPr>
              <a:spLocks noChangeShapeType="1"/>
            </p:cNvSpPr>
            <p:nvPr/>
          </p:nvSpPr>
          <p:spPr bwMode="auto">
            <a:xfrm>
              <a:off x="2596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72" name="Line 588"/>
            <p:cNvSpPr>
              <a:spLocks noChangeShapeType="1"/>
            </p:cNvSpPr>
            <p:nvPr/>
          </p:nvSpPr>
          <p:spPr bwMode="auto">
            <a:xfrm>
              <a:off x="2596" y="2069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73" name="Line 589"/>
            <p:cNvSpPr>
              <a:spLocks noChangeShapeType="1"/>
            </p:cNvSpPr>
            <p:nvPr/>
          </p:nvSpPr>
          <p:spPr bwMode="auto">
            <a:xfrm>
              <a:off x="2602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74" name="Line 590"/>
            <p:cNvSpPr>
              <a:spLocks noChangeShapeType="1"/>
            </p:cNvSpPr>
            <p:nvPr/>
          </p:nvSpPr>
          <p:spPr bwMode="auto">
            <a:xfrm>
              <a:off x="2609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75" name="Line 591"/>
            <p:cNvSpPr>
              <a:spLocks noChangeShapeType="1"/>
            </p:cNvSpPr>
            <p:nvPr/>
          </p:nvSpPr>
          <p:spPr bwMode="auto">
            <a:xfrm>
              <a:off x="2615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777" name="Group 793"/>
          <p:cNvGrpSpPr>
            <a:grpSpLocks/>
          </p:cNvGrpSpPr>
          <p:nvPr/>
        </p:nvGrpSpPr>
        <p:grpSpPr bwMode="auto">
          <a:xfrm>
            <a:off x="1046163" y="2595563"/>
            <a:ext cx="2968625" cy="1941512"/>
            <a:chOff x="606" y="745"/>
            <a:chExt cx="2035" cy="1330"/>
          </a:xfrm>
        </p:grpSpPr>
        <p:sp>
          <p:nvSpPr>
            <p:cNvPr id="42577" name="Line 593"/>
            <p:cNvSpPr>
              <a:spLocks noChangeShapeType="1"/>
            </p:cNvSpPr>
            <p:nvPr/>
          </p:nvSpPr>
          <p:spPr bwMode="auto">
            <a:xfrm>
              <a:off x="2615" y="206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78" name="Line 594"/>
            <p:cNvSpPr>
              <a:spLocks noChangeShapeType="1"/>
            </p:cNvSpPr>
            <p:nvPr/>
          </p:nvSpPr>
          <p:spPr bwMode="auto">
            <a:xfrm>
              <a:off x="2622" y="2069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79" name="Line 595"/>
            <p:cNvSpPr>
              <a:spLocks noChangeShapeType="1"/>
            </p:cNvSpPr>
            <p:nvPr/>
          </p:nvSpPr>
          <p:spPr bwMode="auto">
            <a:xfrm>
              <a:off x="606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80" name="Line 596"/>
            <p:cNvSpPr>
              <a:spLocks noChangeShapeType="1"/>
            </p:cNvSpPr>
            <p:nvPr/>
          </p:nvSpPr>
          <p:spPr bwMode="auto">
            <a:xfrm>
              <a:off x="606" y="2069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81" name="Line 597"/>
            <p:cNvSpPr>
              <a:spLocks noChangeShapeType="1"/>
            </p:cNvSpPr>
            <p:nvPr/>
          </p:nvSpPr>
          <p:spPr bwMode="auto">
            <a:xfrm>
              <a:off x="612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82" name="Line 598"/>
            <p:cNvSpPr>
              <a:spLocks noChangeShapeType="1"/>
            </p:cNvSpPr>
            <p:nvPr/>
          </p:nvSpPr>
          <p:spPr bwMode="auto">
            <a:xfrm>
              <a:off x="619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83" name="Line 599"/>
            <p:cNvSpPr>
              <a:spLocks noChangeShapeType="1"/>
            </p:cNvSpPr>
            <p:nvPr/>
          </p:nvSpPr>
          <p:spPr bwMode="auto">
            <a:xfrm>
              <a:off x="625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84" name="Line 600"/>
            <p:cNvSpPr>
              <a:spLocks noChangeShapeType="1"/>
            </p:cNvSpPr>
            <p:nvPr/>
          </p:nvSpPr>
          <p:spPr bwMode="auto">
            <a:xfrm>
              <a:off x="632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85" name="Line 601"/>
            <p:cNvSpPr>
              <a:spLocks noChangeShapeType="1"/>
            </p:cNvSpPr>
            <p:nvPr/>
          </p:nvSpPr>
          <p:spPr bwMode="auto">
            <a:xfrm>
              <a:off x="638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86" name="Line 602"/>
            <p:cNvSpPr>
              <a:spLocks noChangeShapeType="1"/>
            </p:cNvSpPr>
            <p:nvPr/>
          </p:nvSpPr>
          <p:spPr bwMode="auto">
            <a:xfrm>
              <a:off x="638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87" name="Line 603"/>
            <p:cNvSpPr>
              <a:spLocks noChangeShapeType="1"/>
            </p:cNvSpPr>
            <p:nvPr/>
          </p:nvSpPr>
          <p:spPr bwMode="auto">
            <a:xfrm>
              <a:off x="645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88" name="Line 604"/>
            <p:cNvSpPr>
              <a:spLocks noChangeShapeType="1"/>
            </p:cNvSpPr>
            <p:nvPr/>
          </p:nvSpPr>
          <p:spPr bwMode="auto">
            <a:xfrm>
              <a:off x="651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89" name="Line 605"/>
            <p:cNvSpPr>
              <a:spLocks noChangeShapeType="1"/>
            </p:cNvSpPr>
            <p:nvPr/>
          </p:nvSpPr>
          <p:spPr bwMode="auto">
            <a:xfrm>
              <a:off x="651" y="2069"/>
              <a:ext cx="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90" name="Line 606"/>
            <p:cNvSpPr>
              <a:spLocks noChangeShapeType="1"/>
            </p:cNvSpPr>
            <p:nvPr/>
          </p:nvSpPr>
          <p:spPr bwMode="auto">
            <a:xfrm>
              <a:off x="658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91" name="Line 607"/>
            <p:cNvSpPr>
              <a:spLocks noChangeShapeType="1"/>
            </p:cNvSpPr>
            <p:nvPr/>
          </p:nvSpPr>
          <p:spPr bwMode="auto">
            <a:xfrm>
              <a:off x="664" y="2069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92" name="Line 608"/>
            <p:cNvSpPr>
              <a:spLocks noChangeShapeType="1"/>
            </p:cNvSpPr>
            <p:nvPr/>
          </p:nvSpPr>
          <p:spPr bwMode="auto">
            <a:xfrm>
              <a:off x="671" y="2069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93" name="Line 609"/>
            <p:cNvSpPr>
              <a:spLocks noChangeShapeType="1"/>
            </p:cNvSpPr>
            <p:nvPr/>
          </p:nvSpPr>
          <p:spPr bwMode="auto">
            <a:xfrm>
              <a:off x="677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94" name="Line 610"/>
            <p:cNvSpPr>
              <a:spLocks noChangeShapeType="1"/>
            </p:cNvSpPr>
            <p:nvPr/>
          </p:nvSpPr>
          <p:spPr bwMode="auto">
            <a:xfrm>
              <a:off x="683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95" name="Line 611"/>
            <p:cNvSpPr>
              <a:spLocks noChangeShapeType="1"/>
            </p:cNvSpPr>
            <p:nvPr/>
          </p:nvSpPr>
          <p:spPr bwMode="auto">
            <a:xfrm>
              <a:off x="683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96" name="Line 612"/>
            <p:cNvSpPr>
              <a:spLocks noChangeShapeType="1"/>
            </p:cNvSpPr>
            <p:nvPr/>
          </p:nvSpPr>
          <p:spPr bwMode="auto">
            <a:xfrm>
              <a:off x="690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97" name="Line 613"/>
            <p:cNvSpPr>
              <a:spLocks noChangeShapeType="1"/>
            </p:cNvSpPr>
            <p:nvPr/>
          </p:nvSpPr>
          <p:spPr bwMode="auto">
            <a:xfrm>
              <a:off x="696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98" name="Line 614"/>
            <p:cNvSpPr>
              <a:spLocks noChangeShapeType="1"/>
            </p:cNvSpPr>
            <p:nvPr/>
          </p:nvSpPr>
          <p:spPr bwMode="auto">
            <a:xfrm>
              <a:off x="696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99" name="Line 615"/>
            <p:cNvSpPr>
              <a:spLocks noChangeShapeType="1"/>
            </p:cNvSpPr>
            <p:nvPr/>
          </p:nvSpPr>
          <p:spPr bwMode="auto">
            <a:xfrm>
              <a:off x="703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00" name="Line 616"/>
            <p:cNvSpPr>
              <a:spLocks noChangeShapeType="1"/>
            </p:cNvSpPr>
            <p:nvPr/>
          </p:nvSpPr>
          <p:spPr bwMode="auto">
            <a:xfrm>
              <a:off x="709" y="2069"/>
              <a:ext cx="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01" name="Line 617"/>
            <p:cNvSpPr>
              <a:spLocks noChangeShapeType="1"/>
            </p:cNvSpPr>
            <p:nvPr/>
          </p:nvSpPr>
          <p:spPr bwMode="auto">
            <a:xfrm>
              <a:off x="716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02" name="Line 618"/>
            <p:cNvSpPr>
              <a:spLocks noChangeShapeType="1"/>
            </p:cNvSpPr>
            <p:nvPr/>
          </p:nvSpPr>
          <p:spPr bwMode="auto">
            <a:xfrm>
              <a:off x="722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03" name="Line 619"/>
            <p:cNvSpPr>
              <a:spLocks noChangeShapeType="1"/>
            </p:cNvSpPr>
            <p:nvPr/>
          </p:nvSpPr>
          <p:spPr bwMode="auto">
            <a:xfrm>
              <a:off x="729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04" name="Line 620"/>
            <p:cNvSpPr>
              <a:spLocks noChangeShapeType="1"/>
            </p:cNvSpPr>
            <p:nvPr/>
          </p:nvSpPr>
          <p:spPr bwMode="auto">
            <a:xfrm>
              <a:off x="729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05" name="Line 621"/>
            <p:cNvSpPr>
              <a:spLocks noChangeShapeType="1"/>
            </p:cNvSpPr>
            <p:nvPr/>
          </p:nvSpPr>
          <p:spPr bwMode="auto">
            <a:xfrm>
              <a:off x="735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06" name="Line 622"/>
            <p:cNvSpPr>
              <a:spLocks noChangeShapeType="1"/>
            </p:cNvSpPr>
            <p:nvPr/>
          </p:nvSpPr>
          <p:spPr bwMode="auto">
            <a:xfrm>
              <a:off x="742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07" name="Line 623"/>
            <p:cNvSpPr>
              <a:spLocks noChangeShapeType="1"/>
            </p:cNvSpPr>
            <p:nvPr/>
          </p:nvSpPr>
          <p:spPr bwMode="auto">
            <a:xfrm>
              <a:off x="742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08" name="Line 624"/>
            <p:cNvSpPr>
              <a:spLocks noChangeShapeType="1"/>
            </p:cNvSpPr>
            <p:nvPr/>
          </p:nvSpPr>
          <p:spPr bwMode="auto">
            <a:xfrm>
              <a:off x="748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09" name="Line 625"/>
            <p:cNvSpPr>
              <a:spLocks noChangeShapeType="1"/>
            </p:cNvSpPr>
            <p:nvPr/>
          </p:nvSpPr>
          <p:spPr bwMode="auto">
            <a:xfrm>
              <a:off x="755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10" name="Line 626"/>
            <p:cNvSpPr>
              <a:spLocks noChangeShapeType="1"/>
            </p:cNvSpPr>
            <p:nvPr/>
          </p:nvSpPr>
          <p:spPr bwMode="auto">
            <a:xfrm>
              <a:off x="755" y="2069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11" name="Line 627"/>
            <p:cNvSpPr>
              <a:spLocks noChangeShapeType="1"/>
            </p:cNvSpPr>
            <p:nvPr/>
          </p:nvSpPr>
          <p:spPr bwMode="auto">
            <a:xfrm>
              <a:off x="768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12" name="Line 628"/>
            <p:cNvSpPr>
              <a:spLocks noChangeShapeType="1"/>
            </p:cNvSpPr>
            <p:nvPr/>
          </p:nvSpPr>
          <p:spPr bwMode="auto">
            <a:xfrm>
              <a:off x="768" y="2069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13" name="Line 629"/>
            <p:cNvSpPr>
              <a:spLocks noChangeShapeType="1"/>
            </p:cNvSpPr>
            <p:nvPr/>
          </p:nvSpPr>
          <p:spPr bwMode="auto">
            <a:xfrm>
              <a:off x="774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14" name="Line 630"/>
            <p:cNvSpPr>
              <a:spLocks noChangeShapeType="1"/>
            </p:cNvSpPr>
            <p:nvPr/>
          </p:nvSpPr>
          <p:spPr bwMode="auto">
            <a:xfrm>
              <a:off x="781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15" name="Line 631"/>
            <p:cNvSpPr>
              <a:spLocks noChangeShapeType="1"/>
            </p:cNvSpPr>
            <p:nvPr/>
          </p:nvSpPr>
          <p:spPr bwMode="auto">
            <a:xfrm>
              <a:off x="787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16" name="Line 632"/>
            <p:cNvSpPr>
              <a:spLocks noChangeShapeType="1"/>
            </p:cNvSpPr>
            <p:nvPr/>
          </p:nvSpPr>
          <p:spPr bwMode="auto">
            <a:xfrm>
              <a:off x="787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17" name="Line 633"/>
            <p:cNvSpPr>
              <a:spLocks noChangeShapeType="1"/>
            </p:cNvSpPr>
            <p:nvPr/>
          </p:nvSpPr>
          <p:spPr bwMode="auto">
            <a:xfrm>
              <a:off x="794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18" name="Line 634"/>
            <p:cNvSpPr>
              <a:spLocks noChangeShapeType="1"/>
            </p:cNvSpPr>
            <p:nvPr/>
          </p:nvSpPr>
          <p:spPr bwMode="auto">
            <a:xfrm>
              <a:off x="800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19" name="Line 635"/>
            <p:cNvSpPr>
              <a:spLocks noChangeShapeType="1"/>
            </p:cNvSpPr>
            <p:nvPr/>
          </p:nvSpPr>
          <p:spPr bwMode="auto">
            <a:xfrm>
              <a:off x="800" y="2069"/>
              <a:ext cx="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20" name="Line 636"/>
            <p:cNvSpPr>
              <a:spLocks noChangeShapeType="1"/>
            </p:cNvSpPr>
            <p:nvPr/>
          </p:nvSpPr>
          <p:spPr bwMode="auto">
            <a:xfrm>
              <a:off x="813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21" name="Line 637"/>
            <p:cNvSpPr>
              <a:spLocks noChangeShapeType="1"/>
            </p:cNvSpPr>
            <p:nvPr/>
          </p:nvSpPr>
          <p:spPr bwMode="auto">
            <a:xfrm>
              <a:off x="813" y="2069"/>
              <a:ext cx="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22" name="Line 638"/>
            <p:cNvSpPr>
              <a:spLocks noChangeShapeType="1"/>
            </p:cNvSpPr>
            <p:nvPr/>
          </p:nvSpPr>
          <p:spPr bwMode="auto">
            <a:xfrm>
              <a:off x="820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23" name="Line 639"/>
            <p:cNvSpPr>
              <a:spLocks noChangeShapeType="1"/>
            </p:cNvSpPr>
            <p:nvPr/>
          </p:nvSpPr>
          <p:spPr bwMode="auto">
            <a:xfrm>
              <a:off x="826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24" name="Line 640"/>
            <p:cNvSpPr>
              <a:spLocks noChangeShapeType="1"/>
            </p:cNvSpPr>
            <p:nvPr/>
          </p:nvSpPr>
          <p:spPr bwMode="auto">
            <a:xfrm>
              <a:off x="833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25" name="Line 641"/>
            <p:cNvSpPr>
              <a:spLocks noChangeShapeType="1"/>
            </p:cNvSpPr>
            <p:nvPr/>
          </p:nvSpPr>
          <p:spPr bwMode="auto">
            <a:xfrm>
              <a:off x="833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26" name="Line 642"/>
            <p:cNvSpPr>
              <a:spLocks noChangeShapeType="1"/>
            </p:cNvSpPr>
            <p:nvPr/>
          </p:nvSpPr>
          <p:spPr bwMode="auto">
            <a:xfrm>
              <a:off x="839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27" name="Line 643"/>
            <p:cNvSpPr>
              <a:spLocks noChangeShapeType="1"/>
            </p:cNvSpPr>
            <p:nvPr/>
          </p:nvSpPr>
          <p:spPr bwMode="auto">
            <a:xfrm>
              <a:off x="846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28" name="Line 644"/>
            <p:cNvSpPr>
              <a:spLocks noChangeShapeType="1"/>
            </p:cNvSpPr>
            <p:nvPr/>
          </p:nvSpPr>
          <p:spPr bwMode="auto">
            <a:xfrm>
              <a:off x="846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29" name="Line 645"/>
            <p:cNvSpPr>
              <a:spLocks noChangeShapeType="1"/>
            </p:cNvSpPr>
            <p:nvPr/>
          </p:nvSpPr>
          <p:spPr bwMode="auto">
            <a:xfrm>
              <a:off x="852" y="2069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30" name="Line 646"/>
            <p:cNvSpPr>
              <a:spLocks noChangeShapeType="1"/>
            </p:cNvSpPr>
            <p:nvPr/>
          </p:nvSpPr>
          <p:spPr bwMode="auto">
            <a:xfrm>
              <a:off x="859" y="2069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31" name="Line 647"/>
            <p:cNvSpPr>
              <a:spLocks noChangeShapeType="1"/>
            </p:cNvSpPr>
            <p:nvPr/>
          </p:nvSpPr>
          <p:spPr bwMode="auto">
            <a:xfrm>
              <a:off x="865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32" name="Line 648"/>
            <p:cNvSpPr>
              <a:spLocks noChangeShapeType="1"/>
            </p:cNvSpPr>
            <p:nvPr/>
          </p:nvSpPr>
          <p:spPr bwMode="auto">
            <a:xfrm>
              <a:off x="871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33" name="Line 649"/>
            <p:cNvSpPr>
              <a:spLocks noChangeShapeType="1"/>
            </p:cNvSpPr>
            <p:nvPr/>
          </p:nvSpPr>
          <p:spPr bwMode="auto">
            <a:xfrm>
              <a:off x="871" y="2069"/>
              <a:ext cx="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34" name="Line 650"/>
            <p:cNvSpPr>
              <a:spLocks noChangeShapeType="1"/>
            </p:cNvSpPr>
            <p:nvPr/>
          </p:nvSpPr>
          <p:spPr bwMode="auto">
            <a:xfrm>
              <a:off x="878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35" name="Line 651"/>
            <p:cNvSpPr>
              <a:spLocks noChangeShapeType="1"/>
            </p:cNvSpPr>
            <p:nvPr/>
          </p:nvSpPr>
          <p:spPr bwMode="auto">
            <a:xfrm>
              <a:off x="884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36" name="Line 652"/>
            <p:cNvSpPr>
              <a:spLocks noChangeShapeType="1"/>
            </p:cNvSpPr>
            <p:nvPr/>
          </p:nvSpPr>
          <p:spPr bwMode="auto">
            <a:xfrm>
              <a:off x="891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37" name="Line 653"/>
            <p:cNvSpPr>
              <a:spLocks noChangeShapeType="1"/>
            </p:cNvSpPr>
            <p:nvPr/>
          </p:nvSpPr>
          <p:spPr bwMode="auto">
            <a:xfrm>
              <a:off x="891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38" name="Line 654"/>
            <p:cNvSpPr>
              <a:spLocks noChangeShapeType="1"/>
            </p:cNvSpPr>
            <p:nvPr/>
          </p:nvSpPr>
          <p:spPr bwMode="auto">
            <a:xfrm>
              <a:off x="897" y="2069"/>
              <a:ext cx="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39" name="Line 655"/>
            <p:cNvSpPr>
              <a:spLocks noChangeShapeType="1"/>
            </p:cNvSpPr>
            <p:nvPr/>
          </p:nvSpPr>
          <p:spPr bwMode="auto">
            <a:xfrm>
              <a:off x="904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40" name="Line 656"/>
            <p:cNvSpPr>
              <a:spLocks noChangeShapeType="1"/>
            </p:cNvSpPr>
            <p:nvPr/>
          </p:nvSpPr>
          <p:spPr bwMode="auto">
            <a:xfrm>
              <a:off x="910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41" name="Line 657"/>
            <p:cNvSpPr>
              <a:spLocks noChangeShapeType="1"/>
            </p:cNvSpPr>
            <p:nvPr/>
          </p:nvSpPr>
          <p:spPr bwMode="auto">
            <a:xfrm>
              <a:off x="917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42" name="Line 658"/>
            <p:cNvSpPr>
              <a:spLocks noChangeShapeType="1"/>
            </p:cNvSpPr>
            <p:nvPr/>
          </p:nvSpPr>
          <p:spPr bwMode="auto">
            <a:xfrm>
              <a:off x="917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43" name="Line 659"/>
            <p:cNvSpPr>
              <a:spLocks noChangeShapeType="1"/>
            </p:cNvSpPr>
            <p:nvPr/>
          </p:nvSpPr>
          <p:spPr bwMode="auto">
            <a:xfrm>
              <a:off x="923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44" name="Line 660"/>
            <p:cNvSpPr>
              <a:spLocks noChangeShapeType="1"/>
            </p:cNvSpPr>
            <p:nvPr/>
          </p:nvSpPr>
          <p:spPr bwMode="auto">
            <a:xfrm>
              <a:off x="930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45" name="Line 661"/>
            <p:cNvSpPr>
              <a:spLocks noChangeShapeType="1"/>
            </p:cNvSpPr>
            <p:nvPr/>
          </p:nvSpPr>
          <p:spPr bwMode="auto">
            <a:xfrm>
              <a:off x="930" y="2069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46" name="Line 662"/>
            <p:cNvSpPr>
              <a:spLocks noChangeShapeType="1"/>
            </p:cNvSpPr>
            <p:nvPr/>
          </p:nvSpPr>
          <p:spPr bwMode="auto">
            <a:xfrm>
              <a:off x="936" y="2069"/>
              <a:ext cx="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47" name="Line 663"/>
            <p:cNvSpPr>
              <a:spLocks noChangeShapeType="1"/>
            </p:cNvSpPr>
            <p:nvPr/>
          </p:nvSpPr>
          <p:spPr bwMode="auto">
            <a:xfrm>
              <a:off x="949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48" name="Freeform 664"/>
            <p:cNvSpPr>
              <a:spLocks/>
            </p:cNvSpPr>
            <p:nvPr/>
          </p:nvSpPr>
          <p:spPr bwMode="auto">
            <a:xfrm>
              <a:off x="956" y="2064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5"/>
                </a:cxn>
                <a:cxn ang="0">
                  <a:pos x="6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13" y="0"/>
                  </a:lnTo>
                  <a:lnTo>
                    <a:pt x="13" y="5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49" name="Freeform 665"/>
            <p:cNvSpPr>
              <a:spLocks/>
            </p:cNvSpPr>
            <p:nvPr/>
          </p:nvSpPr>
          <p:spPr bwMode="auto">
            <a:xfrm>
              <a:off x="962" y="2058"/>
              <a:ext cx="13" cy="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1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50" name="Freeform 666"/>
            <p:cNvSpPr>
              <a:spLocks/>
            </p:cNvSpPr>
            <p:nvPr/>
          </p:nvSpPr>
          <p:spPr bwMode="auto">
            <a:xfrm>
              <a:off x="969" y="2052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51" name="Freeform 667"/>
            <p:cNvSpPr>
              <a:spLocks/>
            </p:cNvSpPr>
            <p:nvPr/>
          </p:nvSpPr>
          <p:spPr bwMode="auto">
            <a:xfrm>
              <a:off x="975" y="2052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52" name="Freeform 668"/>
            <p:cNvSpPr>
              <a:spLocks/>
            </p:cNvSpPr>
            <p:nvPr/>
          </p:nvSpPr>
          <p:spPr bwMode="auto">
            <a:xfrm>
              <a:off x="975" y="2046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53" name="Freeform 669"/>
            <p:cNvSpPr>
              <a:spLocks/>
            </p:cNvSpPr>
            <p:nvPr/>
          </p:nvSpPr>
          <p:spPr bwMode="auto">
            <a:xfrm>
              <a:off x="982" y="2034"/>
              <a:ext cx="19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12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9" h="18">
                  <a:moveTo>
                    <a:pt x="6" y="0"/>
                  </a:moveTo>
                  <a:lnTo>
                    <a:pt x="19" y="0"/>
                  </a:lnTo>
                  <a:lnTo>
                    <a:pt x="19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54" name="Freeform 670"/>
            <p:cNvSpPr>
              <a:spLocks/>
            </p:cNvSpPr>
            <p:nvPr/>
          </p:nvSpPr>
          <p:spPr bwMode="auto">
            <a:xfrm>
              <a:off x="988" y="2028"/>
              <a:ext cx="13" cy="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8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55" name="Freeform 671"/>
            <p:cNvSpPr>
              <a:spLocks/>
            </p:cNvSpPr>
            <p:nvPr/>
          </p:nvSpPr>
          <p:spPr bwMode="auto">
            <a:xfrm>
              <a:off x="995" y="2023"/>
              <a:ext cx="13" cy="1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5"/>
                </a:cxn>
                <a:cxn ang="0">
                  <a:pos x="6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6" y="0"/>
                </a:cxn>
              </a:cxnLst>
              <a:rect l="0" t="0" r="r" b="b"/>
              <a:pathLst>
                <a:path w="13" h="11">
                  <a:moveTo>
                    <a:pt x="6" y="0"/>
                  </a:moveTo>
                  <a:lnTo>
                    <a:pt x="13" y="0"/>
                  </a:lnTo>
                  <a:lnTo>
                    <a:pt x="13" y="5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56" name="Freeform 672"/>
            <p:cNvSpPr>
              <a:spLocks/>
            </p:cNvSpPr>
            <p:nvPr/>
          </p:nvSpPr>
          <p:spPr bwMode="auto">
            <a:xfrm>
              <a:off x="1001" y="2011"/>
              <a:ext cx="13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7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57" name="Freeform 673"/>
            <p:cNvSpPr>
              <a:spLocks/>
            </p:cNvSpPr>
            <p:nvPr/>
          </p:nvSpPr>
          <p:spPr bwMode="auto">
            <a:xfrm>
              <a:off x="1001" y="1999"/>
              <a:ext cx="13" cy="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7" y="0"/>
                </a:cxn>
              </a:cxnLst>
              <a:rect l="0" t="0" r="r" b="b"/>
              <a:pathLst>
                <a:path w="13" h="18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58" name="Freeform 674"/>
            <p:cNvSpPr>
              <a:spLocks/>
            </p:cNvSpPr>
            <p:nvPr/>
          </p:nvSpPr>
          <p:spPr bwMode="auto">
            <a:xfrm>
              <a:off x="1008" y="1981"/>
              <a:ext cx="13" cy="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24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6" y="0"/>
                </a:cxn>
              </a:cxnLst>
              <a:rect l="0" t="0" r="r" b="b"/>
              <a:pathLst>
                <a:path w="13" h="24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59" name="Freeform 675"/>
            <p:cNvSpPr>
              <a:spLocks/>
            </p:cNvSpPr>
            <p:nvPr/>
          </p:nvSpPr>
          <p:spPr bwMode="auto">
            <a:xfrm>
              <a:off x="1014" y="1970"/>
              <a:ext cx="13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7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7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60" name="Freeform 676"/>
            <p:cNvSpPr>
              <a:spLocks/>
            </p:cNvSpPr>
            <p:nvPr/>
          </p:nvSpPr>
          <p:spPr bwMode="auto">
            <a:xfrm>
              <a:off x="1014" y="1952"/>
              <a:ext cx="20" cy="2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6"/>
                </a:cxn>
                <a:cxn ang="0">
                  <a:pos x="13" y="24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7" y="0"/>
                </a:cxn>
              </a:cxnLst>
              <a:rect l="0" t="0" r="r" b="b"/>
              <a:pathLst>
                <a:path w="20" h="24">
                  <a:moveTo>
                    <a:pt x="7" y="0"/>
                  </a:moveTo>
                  <a:lnTo>
                    <a:pt x="20" y="0"/>
                  </a:lnTo>
                  <a:lnTo>
                    <a:pt x="20" y="6"/>
                  </a:lnTo>
                  <a:lnTo>
                    <a:pt x="13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61" name="Freeform 677"/>
            <p:cNvSpPr>
              <a:spLocks/>
            </p:cNvSpPr>
            <p:nvPr/>
          </p:nvSpPr>
          <p:spPr bwMode="auto">
            <a:xfrm>
              <a:off x="1021" y="1935"/>
              <a:ext cx="19" cy="2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0"/>
                </a:cxn>
                <a:cxn ang="0">
                  <a:pos x="19" y="5"/>
                </a:cxn>
                <a:cxn ang="0">
                  <a:pos x="13" y="23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13" y="0"/>
                </a:cxn>
              </a:cxnLst>
              <a:rect l="0" t="0" r="r" b="b"/>
              <a:pathLst>
                <a:path w="19" h="23">
                  <a:moveTo>
                    <a:pt x="13" y="0"/>
                  </a:moveTo>
                  <a:lnTo>
                    <a:pt x="19" y="0"/>
                  </a:lnTo>
                  <a:lnTo>
                    <a:pt x="19" y="5"/>
                  </a:lnTo>
                  <a:lnTo>
                    <a:pt x="13" y="23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62" name="Freeform 678"/>
            <p:cNvSpPr>
              <a:spLocks/>
            </p:cNvSpPr>
            <p:nvPr/>
          </p:nvSpPr>
          <p:spPr bwMode="auto">
            <a:xfrm>
              <a:off x="1034" y="1917"/>
              <a:ext cx="13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23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0" y="0"/>
                </a:cxn>
              </a:cxnLst>
              <a:rect l="0" t="0" r="r" b="b"/>
              <a:pathLst>
                <a:path w="13" h="23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63" name="Freeform 679"/>
            <p:cNvSpPr>
              <a:spLocks/>
            </p:cNvSpPr>
            <p:nvPr/>
          </p:nvSpPr>
          <p:spPr bwMode="auto">
            <a:xfrm>
              <a:off x="1034" y="1905"/>
              <a:ext cx="13" cy="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24"/>
                </a:cxn>
                <a:cxn ang="0">
                  <a:pos x="0" y="24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24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24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64" name="Freeform 680"/>
            <p:cNvSpPr>
              <a:spLocks/>
            </p:cNvSpPr>
            <p:nvPr/>
          </p:nvSpPr>
          <p:spPr bwMode="auto">
            <a:xfrm>
              <a:off x="1040" y="1888"/>
              <a:ext cx="13" cy="2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23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7" y="0"/>
                </a:cxn>
              </a:cxnLst>
              <a:rect l="0" t="0" r="r" b="b"/>
              <a:pathLst>
                <a:path w="13" h="23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23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65" name="Freeform 681"/>
            <p:cNvSpPr>
              <a:spLocks/>
            </p:cNvSpPr>
            <p:nvPr/>
          </p:nvSpPr>
          <p:spPr bwMode="auto">
            <a:xfrm>
              <a:off x="1047" y="1876"/>
              <a:ext cx="12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6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2" h="18">
                  <a:moveTo>
                    <a:pt x="0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66" name="Freeform 682"/>
            <p:cNvSpPr>
              <a:spLocks/>
            </p:cNvSpPr>
            <p:nvPr/>
          </p:nvSpPr>
          <p:spPr bwMode="auto">
            <a:xfrm>
              <a:off x="1047" y="1864"/>
              <a:ext cx="12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0"/>
                </a:cxn>
                <a:cxn ang="0">
                  <a:pos x="12" y="12"/>
                </a:cxn>
                <a:cxn ang="0">
                  <a:pos x="12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2" h="18">
                  <a:moveTo>
                    <a:pt x="6" y="0"/>
                  </a:moveTo>
                  <a:lnTo>
                    <a:pt x="12" y="0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67" name="Freeform 683"/>
            <p:cNvSpPr>
              <a:spLocks/>
            </p:cNvSpPr>
            <p:nvPr/>
          </p:nvSpPr>
          <p:spPr bwMode="auto">
            <a:xfrm>
              <a:off x="1053" y="1853"/>
              <a:ext cx="13" cy="2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6" y="23"/>
                </a:cxn>
                <a:cxn ang="0">
                  <a:pos x="0" y="23"/>
                </a:cxn>
                <a:cxn ang="0">
                  <a:pos x="0" y="11"/>
                </a:cxn>
                <a:cxn ang="0">
                  <a:pos x="6" y="0"/>
                </a:cxn>
              </a:cxnLst>
              <a:rect l="0" t="0" r="r" b="b"/>
              <a:pathLst>
                <a:path w="13" h="23">
                  <a:moveTo>
                    <a:pt x="6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6" y="23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68" name="Freeform 684"/>
            <p:cNvSpPr>
              <a:spLocks/>
            </p:cNvSpPr>
            <p:nvPr/>
          </p:nvSpPr>
          <p:spPr bwMode="auto">
            <a:xfrm>
              <a:off x="1059" y="1853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5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13" y="0"/>
                  </a:lnTo>
                  <a:lnTo>
                    <a:pt x="13" y="5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69" name="Freeform 685"/>
            <p:cNvSpPr>
              <a:spLocks/>
            </p:cNvSpPr>
            <p:nvPr/>
          </p:nvSpPr>
          <p:spPr bwMode="auto">
            <a:xfrm>
              <a:off x="1059" y="1841"/>
              <a:ext cx="20" cy="1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12"/>
                </a:cxn>
                <a:cxn ang="0">
                  <a:pos x="13" y="17"/>
                </a:cxn>
                <a:cxn ang="0">
                  <a:pos x="0" y="17"/>
                </a:cxn>
                <a:cxn ang="0">
                  <a:pos x="0" y="12"/>
                </a:cxn>
                <a:cxn ang="0">
                  <a:pos x="7" y="0"/>
                </a:cxn>
              </a:cxnLst>
              <a:rect l="0" t="0" r="r" b="b"/>
              <a:pathLst>
                <a:path w="20" h="17">
                  <a:moveTo>
                    <a:pt x="7" y="0"/>
                  </a:moveTo>
                  <a:lnTo>
                    <a:pt x="20" y="0"/>
                  </a:lnTo>
                  <a:lnTo>
                    <a:pt x="20" y="12"/>
                  </a:lnTo>
                  <a:lnTo>
                    <a:pt x="13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70" name="Freeform 686"/>
            <p:cNvSpPr>
              <a:spLocks/>
            </p:cNvSpPr>
            <p:nvPr/>
          </p:nvSpPr>
          <p:spPr bwMode="auto">
            <a:xfrm>
              <a:off x="1066" y="1835"/>
              <a:ext cx="19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0"/>
                </a:cxn>
                <a:cxn ang="0">
                  <a:pos x="19" y="12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13" y="0"/>
                </a:cxn>
              </a:cxnLst>
              <a:rect l="0" t="0" r="r" b="b"/>
              <a:pathLst>
                <a:path w="19" h="18">
                  <a:moveTo>
                    <a:pt x="13" y="0"/>
                  </a:moveTo>
                  <a:lnTo>
                    <a:pt x="19" y="0"/>
                  </a:lnTo>
                  <a:lnTo>
                    <a:pt x="19" y="12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71" name="Freeform 687"/>
            <p:cNvSpPr>
              <a:spLocks/>
            </p:cNvSpPr>
            <p:nvPr/>
          </p:nvSpPr>
          <p:spPr bwMode="auto">
            <a:xfrm>
              <a:off x="1079" y="1835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72" name="Freeform 688"/>
            <p:cNvSpPr>
              <a:spLocks/>
            </p:cNvSpPr>
            <p:nvPr/>
          </p:nvSpPr>
          <p:spPr bwMode="auto">
            <a:xfrm>
              <a:off x="1079" y="1823"/>
              <a:ext cx="13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18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73" name="Freeform 689"/>
            <p:cNvSpPr>
              <a:spLocks/>
            </p:cNvSpPr>
            <p:nvPr/>
          </p:nvSpPr>
          <p:spPr bwMode="auto">
            <a:xfrm>
              <a:off x="1085" y="1823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74" name="Freeform 690"/>
            <p:cNvSpPr>
              <a:spLocks/>
            </p:cNvSpPr>
            <p:nvPr/>
          </p:nvSpPr>
          <p:spPr bwMode="auto">
            <a:xfrm>
              <a:off x="1092" y="1817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75" name="Freeform 691"/>
            <p:cNvSpPr>
              <a:spLocks/>
            </p:cNvSpPr>
            <p:nvPr/>
          </p:nvSpPr>
          <p:spPr bwMode="auto">
            <a:xfrm>
              <a:off x="1092" y="1812"/>
              <a:ext cx="13" cy="1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5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6" y="0"/>
                </a:cxn>
              </a:cxnLst>
              <a:rect l="0" t="0" r="r" b="b"/>
              <a:pathLst>
                <a:path w="13" h="11">
                  <a:moveTo>
                    <a:pt x="6" y="0"/>
                  </a:moveTo>
                  <a:lnTo>
                    <a:pt x="13" y="0"/>
                  </a:lnTo>
                  <a:lnTo>
                    <a:pt x="13" y="5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76" name="Freeform 692"/>
            <p:cNvSpPr>
              <a:spLocks/>
            </p:cNvSpPr>
            <p:nvPr/>
          </p:nvSpPr>
          <p:spPr bwMode="auto">
            <a:xfrm>
              <a:off x="1098" y="1806"/>
              <a:ext cx="13" cy="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1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77" name="Freeform 693"/>
            <p:cNvSpPr>
              <a:spLocks/>
            </p:cNvSpPr>
            <p:nvPr/>
          </p:nvSpPr>
          <p:spPr bwMode="auto">
            <a:xfrm>
              <a:off x="1105" y="1794"/>
              <a:ext cx="13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18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78" name="Freeform 694"/>
            <p:cNvSpPr>
              <a:spLocks/>
            </p:cNvSpPr>
            <p:nvPr/>
          </p:nvSpPr>
          <p:spPr bwMode="auto">
            <a:xfrm>
              <a:off x="1111" y="1794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79" name="Freeform 695"/>
            <p:cNvSpPr>
              <a:spLocks/>
            </p:cNvSpPr>
            <p:nvPr/>
          </p:nvSpPr>
          <p:spPr bwMode="auto">
            <a:xfrm>
              <a:off x="1118" y="1782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80" name="Freeform 696"/>
            <p:cNvSpPr>
              <a:spLocks/>
            </p:cNvSpPr>
            <p:nvPr/>
          </p:nvSpPr>
          <p:spPr bwMode="auto">
            <a:xfrm>
              <a:off x="1118" y="1776"/>
              <a:ext cx="19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9" h="18">
                  <a:moveTo>
                    <a:pt x="6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81" name="Freeform 697"/>
            <p:cNvSpPr>
              <a:spLocks/>
            </p:cNvSpPr>
            <p:nvPr/>
          </p:nvSpPr>
          <p:spPr bwMode="auto">
            <a:xfrm>
              <a:off x="1124" y="1771"/>
              <a:ext cx="13" cy="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7" y="0"/>
                </a:cxn>
              </a:cxnLst>
              <a:rect l="0" t="0" r="r" b="b"/>
              <a:pathLst>
                <a:path w="13" h="11">
                  <a:moveTo>
                    <a:pt x="7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82" name="Freeform 698"/>
            <p:cNvSpPr>
              <a:spLocks/>
            </p:cNvSpPr>
            <p:nvPr/>
          </p:nvSpPr>
          <p:spPr bwMode="auto">
            <a:xfrm>
              <a:off x="1131" y="1771"/>
              <a:ext cx="13" cy="1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5"/>
                </a:cxn>
                <a:cxn ang="0">
                  <a:pos x="6" y="11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3" h="11">
                  <a:moveTo>
                    <a:pt x="6" y="0"/>
                  </a:moveTo>
                  <a:lnTo>
                    <a:pt x="13" y="0"/>
                  </a:lnTo>
                  <a:lnTo>
                    <a:pt x="13" y="5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83" name="Line 699"/>
            <p:cNvSpPr>
              <a:spLocks noChangeShapeType="1"/>
            </p:cNvSpPr>
            <p:nvPr/>
          </p:nvSpPr>
          <p:spPr bwMode="auto">
            <a:xfrm>
              <a:off x="956" y="206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84" name="Line 700"/>
            <p:cNvSpPr>
              <a:spLocks noChangeShapeType="1"/>
            </p:cNvSpPr>
            <p:nvPr/>
          </p:nvSpPr>
          <p:spPr bwMode="auto">
            <a:xfrm>
              <a:off x="1131" y="1771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85" name="Freeform 701"/>
            <p:cNvSpPr>
              <a:spLocks/>
            </p:cNvSpPr>
            <p:nvPr/>
          </p:nvSpPr>
          <p:spPr bwMode="auto">
            <a:xfrm>
              <a:off x="1137" y="1771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7" y="11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7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86" name="Freeform 702"/>
            <p:cNvSpPr>
              <a:spLocks/>
            </p:cNvSpPr>
            <p:nvPr/>
          </p:nvSpPr>
          <p:spPr bwMode="auto">
            <a:xfrm>
              <a:off x="1150" y="1765"/>
              <a:ext cx="13" cy="1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7"/>
                </a:cxn>
                <a:cxn ang="0">
                  <a:pos x="0" y="17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7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7"/>
                  </a:lnTo>
                  <a:lnTo>
                    <a:pt x="0" y="17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87" name="Freeform 703"/>
            <p:cNvSpPr>
              <a:spLocks/>
            </p:cNvSpPr>
            <p:nvPr/>
          </p:nvSpPr>
          <p:spPr bwMode="auto">
            <a:xfrm>
              <a:off x="1157" y="1753"/>
              <a:ext cx="13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18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88" name="Freeform 704"/>
            <p:cNvSpPr>
              <a:spLocks/>
            </p:cNvSpPr>
            <p:nvPr/>
          </p:nvSpPr>
          <p:spPr bwMode="auto">
            <a:xfrm>
              <a:off x="1163" y="1730"/>
              <a:ext cx="13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7" y="29"/>
                </a:cxn>
                <a:cxn ang="0">
                  <a:pos x="0" y="29"/>
                </a:cxn>
                <a:cxn ang="0">
                  <a:pos x="0" y="23"/>
                </a:cxn>
                <a:cxn ang="0">
                  <a:pos x="0" y="0"/>
                </a:cxn>
              </a:cxnLst>
              <a:rect l="0" t="0" r="r" b="b"/>
              <a:pathLst>
                <a:path w="13" h="29">
                  <a:moveTo>
                    <a:pt x="0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7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89" name="Freeform 705"/>
            <p:cNvSpPr>
              <a:spLocks/>
            </p:cNvSpPr>
            <p:nvPr/>
          </p:nvSpPr>
          <p:spPr bwMode="auto">
            <a:xfrm>
              <a:off x="1163" y="1706"/>
              <a:ext cx="13" cy="3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35"/>
                </a:cxn>
                <a:cxn ang="0">
                  <a:pos x="0" y="35"/>
                </a:cxn>
                <a:cxn ang="0">
                  <a:pos x="0" y="24"/>
                </a:cxn>
                <a:cxn ang="0">
                  <a:pos x="7" y="0"/>
                </a:cxn>
              </a:cxnLst>
              <a:rect l="0" t="0" r="r" b="b"/>
              <a:pathLst>
                <a:path w="13" h="35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35"/>
                  </a:lnTo>
                  <a:lnTo>
                    <a:pt x="0" y="35"/>
                  </a:lnTo>
                  <a:lnTo>
                    <a:pt x="0" y="2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90" name="Freeform 706"/>
            <p:cNvSpPr>
              <a:spLocks/>
            </p:cNvSpPr>
            <p:nvPr/>
          </p:nvSpPr>
          <p:spPr bwMode="auto">
            <a:xfrm>
              <a:off x="1170" y="1671"/>
              <a:ext cx="13" cy="4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41"/>
                </a:cxn>
                <a:cxn ang="0">
                  <a:pos x="0" y="41"/>
                </a:cxn>
                <a:cxn ang="0">
                  <a:pos x="0" y="35"/>
                </a:cxn>
                <a:cxn ang="0">
                  <a:pos x="6" y="0"/>
                </a:cxn>
              </a:cxnLst>
              <a:rect l="0" t="0" r="r" b="b"/>
              <a:pathLst>
                <a:path w="13" h="41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41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91" name="Freeform 707"/>
            <p:cNvSpPr>
              <a:spLocks/>
            </p:cNvSpPr>
            <p:nvPr/>
          </p:nvSpPr>
          <p:spPr bwMode="auto">
            <a:xfrm>
              <a:off x="1176" y="1636"/>
              <a:ext cx="13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7" y="41"/>
                </a:cxn>
                <a:cxn ang="0">
                  <a:pos x="0" y="41"/>
                </a:cxn>
                <a:cxn ang="0">
                  <a:pos x="0" y="35"/>
                </a:cxn>
                <a:cxn ang="0">
                  <a:pos x="0" y="0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7" y="41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92" name="Freeform 708"/>
            <p:cNvSpPr>
              <a:spLocks/>
            </p:cNvSpPr>
            <p:nvPr/>
          </p:nvSpPr>
          <p:spPr bwMode="auto">
            <a:xfrm>
              <a:off x="1176" y="1606"/>
              <a:ext cx="20" cy="4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6"/>
                </a:cxn>
                <a:cxn ang="0">
                  <a:pos x="13" y="41"/>
                </a:cxn>
                <a:cxn ang="0">
                  <a:pos x="0" y="41"/>
                </a:cxn>
                <a:cxn ang="0">
                  <a:pos x="0" y="30"/>
                </a:cxn>
                <a:cxn ang="0">
                  <a:pos x="7" y="0"/>
                </a:cxn>
              </a:cxnLst>
              <a:rect l="0" t="0" r="r" b="b"/>
              <a:pathLst>
                <a:path w="20" h="41">
                  <a:moveTo>
                    <a:pt x="7" y="0"/>
                  </a:moveTo>
                  <a:lnTo>
                    <a:pt x="20" y="0"/>
                  </a:lnTo>
                  <a:lnTo>
                    <a:pt x="20" y="6"/>
                  </a:lnTo>
                  <a:lnTo>
                    <a:pt x="13" y="41"/>
                  </a:lnTo>
                  <a:lnTo>
                    <a:pt x="0" y="41"/>
                  </a:lnTo>
                  <a:lnTo>
                    <a:pt x="0" y="3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93" name="Freeform 709"/>
            <p:cNvSpPr>
              <a:spLocks/>
            </p:cNvSpPr>
            <p:nvPr/>
          </p:nvSpPr>
          <p:spPr bwMode="auto">
            <a:xfrm>
              <a:off x="1183" y="1571"/>
              <a:ext cx="13" cy="4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41"/>
                </a:cxn>
                <a:cxn ang="0">
                  <a:pos x="0" y="41"/>
                </a:cxn>
                <a:cxn ang="0">
                  <a:pos x="0" y="35"/>
                </a:cxn>
                <a:cxn ang="0">
                  <a:pos x="6" y="0"/>
                </a:cxn>
              </a:cxnLst>
              <a:rect l="0" t="0" r="r" b="b"/>
              <a:pathLst>
                <a:path w="13" h="41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41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94" name="Freeform 710"/>
            <p:cNvSpPr>
              <a:spLocks/>
            </p:cNvSpPr>
            <p:nvPr/>
          </p:nvSpPr>
          <p:spPr bwMode="auto">
            <a:xfrm>
              <a:off x="1189" y="1548"/>
              <a:ext cx="20" cy="3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12"/>
                </a:cxn>
                <a:cxn ang="0">
                  <a:pos x="7" y="35"/>
                </a:cxn>
                <a:cxn ang="0">
                  <a:pos x="0" y="35"/>
                </a:cxn>
                <a:cxn ang="0">
                  <a:pos x="0" y="23"/>
                </a:cxn>
                <a:cxn ang="0">
                  <a:pos x="7" y="0"/>
                </a:cxn>
              </a:cxnLst>
              <a:rect l="0" t="0" r="r" b="b"/>
              <a:pathLst>
                <a:path w="20" h="35">
                  <a:moveTo>
                    <a:pt x="7" y="0"/>
                  </a:moveTo>
                  <a:lnTo>
                    <a:pt x="20" y="0"/>
                  </a:lnTo>
                  <a:lnTo>
                    <a:pt x="20" y="12"/>
                  </a:lnTo>
                  <a:lnTo>
                    <a:pt x="7" y="35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95" name="Freeform 711"/>
            <p:cNvSpPr>
              <a:spLocks/>
            </p:cNvSpPr>
            <p:nvPr/>
          </p:nvSpPr>
          <p:spPr bwMode="auto">
            <a:xfrm>
              <a:off x="1196" y="1524"/>
              <a:ext cx="13" cy="3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36"/>
                </a:cxn>
                <a:cxn ang="0">
                  <a:pos x="0" y="36"/>
                </a:cxn>
                <a:cxn ang="0">
                  <a:pos x="0" y="24"/>
                </a:cxn>
                <a:cxn ang="0">
                  <a:pos x="6" y="0"/>
                </a:cxn>
              </a:cxnLst>
              <a:rect l="0" t="0" r="r" b="b"/>
              <a:pathLst>
                <a:path w="13" h="36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96" name="Freeform 712"/>
            <p:cNvSpPr>
              <a:spLocks/>
            </p:cNvSpPr>
            <p:nvPr/>
          </p:nvSpPr>
          <p:spPr bwMode="auto">
            <a:xfrm>
              <a:off x="1202" y="1513"/>
              <a:ext cx="13" cy="1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7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7" y="0"/>
                </a:cxn>
              </a:cxnLst>
              <a:rect l="0" t="0" r="r" b="b"/>
              <a:pathLst>
                <a:path w="13" h="17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7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97" name="Freeform 713"/>
            <p:cNvSpPr>
              <a:spLocks/>
            </p:cNvSpPr>
            <p:nvPr/>
          </p:nvSpPr>
          <p:spPr bwMode="auto">
            <a:xfrm>
              <a:off x="1209" y="1501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98" name="Freeform 714"/>
            <p:cNvSpPr>
              <a:spLocks/>
            </p:cNvSpPr>
            <p:nvPr/>
          </p:nvSpPr>
          <p:spPr bwMode="auto">
            <a:xfrm>
              <a:off x="1209" y="1489"/>
              <a:ext cx="13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18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99" name="Freeform 715"/>
            <p:cNvSpPr>
              <a:spLocks/>
            </p:cNvSpPr>
            <p:nvPr/>
          </p:nvSpPr>
          <p:spPr bwMode="auto">
            <a:xfrm>
              <a:off x="1215" y="1483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00" name="Freeform 716"/>
            <p:cNvSpPr>
              <a:spLocks/>
            </p:cNvSpPr>
            <p:nvPr/>
          </p:nvSpPr>
          <p:spPr bwMode="auto">
            <a:xfrm>
              <a:off x="1222" y="1478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6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01" name="Freeform 717"/>
            <p:cNvSpPr>
              <a:spLocks/>
            </p:cNvSpPr>
            <p:nvPr/>
          </p:nvSpPr>
          <p:spPr bwMode="auto">
            <a:xfrm>
              <a:off x="1222" y="1472"/>
              <a:ext cx="19" cy="1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13" y="17"/>
                </a:cxn>
                <a:cxn ang="0">
                  <a:pos x="0" y="17"/>
                </a:cxn>
                <a:cxn ang="0">
                  <a:pos x="0" y="6"/>
                </a:cxn>
                <a:cxn ang="0">
                  <a:pos x="13" y="0"/>
                </a:cxn>
              </a:cxnLst>
              <a:rect l="0" t="0" r="r" b="b"/>
              <a:pathLst>
                <a:path w="19" h="17">
                  <a:moveTo>
                    <a:pt x="13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13" y="17"/>
                  </a:lnTo>
                  <a:lnTo>
                    <a:pt x="0" y="17"/>
                  </a:lnTo>
                  <a:lnTo>
                    <a:pt x="0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02" name="Freeform 718"/>
            <p:cNvSpPr>
              <a:spLocks/>
            </p:cNvSpPr>
            <p:nvPr/>
          </p:nvSpPr>
          <p:spPr bwMode="auto">
            <a:xfrm>
              <a:off x="1235" y="1460"/>
              <a:ext cx="13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18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03" name="Freeform 719"/>
            <p:cNvSpPr>
              <a:spLocks/>
            </p:cNvSpPr>
            <p:nvPr/>
          </p:nvSpPr>
          <p:spPr bwMode="auto">
            <a:xfrm>
              <a:off x="1241" y="1437"/>
              <a:ext cx="13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7" y="29"/>
                </a:cxn>
                <a:cxn ang="0">
                  <a:pos x="0" y="29"/>
                </a:cxn>
                <a:cxn ang="0">
                  <a:pos x="0" y="23"/>
                </a:cxn>
                <a:cxn ang="0">
                  <a:pos x="0" y="0"/>
                </a:cxn>
              </a:cxnLst>
              <a:rect l="0" t="0" r="r" b="b"/>
              <a:pathLst>
                <a:path w="13" h="29">
                  <a:moveTo>
                    <a:pt x="0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7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04" name="Freeform 720"/>
            <p:cNvSpPr>
              <a:spLocks/>
            </p:cNvSpPr>
            <p:nvPr/>
          </p:nvSpPr>
          <p:spPr bwMode="auto">
            <a:xfrm>
              <a:off x="1241" y="1407"/>
              <a:ext cx="13" cy="4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41"/>
                </a:cxn>
                <a:cxn ang="0">
                  <a:pos x="0" y="41"/>
                </a:cxn>
                <a:cxn ang="0">
                  <a:pos x="0" y="30"/>
                </a:cxn>
                <a:cxn ang="0">
                  <a:pos x="7" y="0"/>
                </a:cxn>
              </a:cxnLst>
              <a:rect l="0" t="0" r="r" b="b"/>
              <a:pathLst>
                <a:path w="13" h="41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41"/>
                  </a:lnTo>
                  <a:lnTo>
                    <a:pt x="0" y="41"/>
                  </a:lnTo>
                  <a:lnTo>
                    <a:pt x="0" y="3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05" name="Freeform 721"/>
            <p:cNvSpPr>
              <a:spLocks/>
            </p:cNvSpPr>
            <p:nvPr/>
          </p:nvSpPr>
          <p:spPr bwMode="auto">
            <a:xfrm>
              <a:off x="1248" y="1372"/>
              <a:ext cx="12" cy="4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0"/>
                </a:cxn>
                <a:cxn ang="0">
                  <a:pos x="12" y="6"/>
                </a:cxn>
                <a:cxn ang="0">
                  <a:pos x="6" y="41"/>
                </a:cxn>
                <a:cxn ang="0">
                  <a:pos x="0" y="41"/>
                </a:cxn>
                <a:cxn ang="0">
                  <a:pos x="0" y="35"/>
                </a:cxn>
                <a:cxn ang="0">
                  <a:pos x="6" y="0"/>
                </a:cxn>
              </a:cxnLst>
              <a:rect l="0" t="0" r="r" b="b"/>
              <a:pathLst>
                <a:path w="12" h="41">
                  <a:moveTo>
                    <a:pt x="6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6" y="41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06" name="Freeform 722"/>
            <p:cNvSpPr>
              <a:spLocks/>
            </p:cNvSpPr>
            <p:nvPr/>
          </p:nvSpPr>
          <p:spPr bwMode="auto">
            <a:xfrm>
              <a:off x="1254" y="1337"/>
              <a:ext cx="13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41"/>
                </a:cxn>
                <a:cxn ang="0">
                  <a:pos x="0" y="41"/>
                </a:cxn>
                <a:cxn ang="0">
                  <a:pos x="0" y="35"/>
                </a:cxn>
                <a:cxn ang="0">
                  <a:pos x="0" y="0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41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07" name="Freeform 723"/>
            <p:cNvSpPr>
              <a:spLocks/>
            </p:cNvSpPr>
            <p:nvPr/>
          </p:nvSpPr>
          <p:spPr bwMode="auto">
            <a:xfrm>
              <a:off x="1254" y="1313"/>
              <a:ext cx="13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30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6" y="0"/>
                </a:cxn>
              </a:cxnLst>
              <a:rect l="0" t="0" r="r" b="b"/>
              <a:pathLst>
                <a:path w="13" h="30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30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08" name="Freeform 724"/>
            <p:cNvSpPr>
              <a:spLocks/>
            </p:cNvSpPr>
            <p:nvPr/>
          </p:nvSpPr>
          <p:spPr bwMode="auto">
            <a:xfrm>
              <a:off x="1260" y="1302"/>
              <a:ext cx="13" cy="1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7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7" y="0"/>
                </a:cxn>
              </a:cxnLst>
              <a:rect l="0" t="0" r="r" b="b"/>
              <a:pathLst>
                <a:path w="13" h="17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7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09" name="Line 725"/>
            <p:cNvSpPr>
              <a:spLocks noChangeShapeType="1"/>
            </p:cNvSpPr>
            <p:nvPr/>
          </p:nvSpPr>
          <p:spPr bwMode="auto">
            <a:xfrm>
              <a:off x="1137" y="1776"/>
              <a:ext cx="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10" name="Line 726"/>
            <p:cNvSpPr>
              <a:spLocks noChangeShapeType="1"/>
            </p:cNvSpPr>
            <p:nvPr/>
          </p:nvSpPr>
          <p:spPr bwMode="auto">
            <a:xfrm>
              <a:off x="1260" y="1302"/>
              <a:ext cx="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11" name="Freeform 727"/>
            <p:cNvSpPr>
              <a:spLocks/>
            </p:cNvSpPr>
            <p:nvPr/>
          </p:nvSpPr>
          <p:spPr bwMode="auto">
            <a:xfrm>
              <a:off x="1273" y="1302"/>
              <a:ext cx="13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7"/>
                </a:cxn>
                <a:cxn ang="0">
                  <a:pos x="7" y="17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7"/>
                  </a:lnTo>
                  <a:lnTo>
                    <a:pt x="7" y="17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12" name="Freeform 728"/>
            <p:cNvSpPr>
              <a:spLocks/>
            </p:cNvSpPr>
            <p:nvPr/>
          </p:nvSpPr>
          <p:spPr bwMode="auto">
            <a:xfrm>
              <a:off x="1280" y="1308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5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6" y="0"/>
                  </a:lnTo>
                  <a:lnTo>
                    <a:pt x="13" y="5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13" name="Freeform 729"/>
            <p:cNvSpPr>
              <a:spLocks/>
            </p:cNvSpPr>
            <p:nvPr/>
          </p:nvSpPr>
          <p:spPr bwMode="auto">
            <a:xfrm>
              <a:off x="1280" y="1302"/>
              <a:ext cx="19" cy="1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11"/>
                </a:cxn>
                <a:cxn ang="0">
                  <a:pos x="13" y="17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6" y="0"/>
                </a:cxn>
              </a:cxnLst>
              <a:rect l="0" t="0" r="r" b="b"/>
              <a:pathLst>
                <a:path w="19" h="17">
                  <a:moveTo>
                    <a:pt x="6" y="0"/>
                  </a:moveTo>
                  <a:lnTo>
                    <a:pt x="19" y="0"/>
                  </a:lnTo>
                  <a:lnTo>
                    <a:pt x="19" y="11"/>
                  </a:lnTo>
                  <a:lnTo>
                    <a:pt x="13" y="17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14" name="Freeform 730"/>
            <p:cNvSpPr>
              <a:spLocks/>
            </p:cNvSpPr>
            <p:nvPr/>
          </p:nvSpPr>
          <p:spPr bwMode="auto">
            <a:xfrm>
              <a:off x="1286" y="1284"/>
              <a:ext cx="13" cy="2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29"/>
                </a:cxn>
                <a:cxn ang="0">
                  <a:pos x="0" y="29"/>
                </a:cxn>
                <a:cxn ang="0">
                  <a:pos x="0" y="18"/>
                </a:cxn>
                <a:cxn ang="0">
                  <a:pos x="7" y="0"/>
                </a:cxn>
              </a:cxnLst>
              <a:rect l="0" t="0" r="r" b="b"/>
              <a:pathLst>
                <a:path w="13" h="29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29"/>
                  </a:lnTo>
                  <a:lnTo>
                    <a:pt x="0" y="29"/>
                  </a:lnTo>
                  <a:lnTo>
                    <a:pt x="0" y="1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15" name="Freeform 731"/>
            <p:cNvSpPr>
              <a:spLocks/>
            </p:cNvSpPr>
            <p:nvPr/>
          </p:nvSpPr>
          <p:spPr bwMode="auto">
            <a:xfrm>
              <a:off x="1293" y="1255"/>
              <a:ext cx="13" cy="3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35"/>
                </a:cxn>
                <a:cxn ang="0">
                  <a:pos x="0" y="35"/>
                </a:cxn>
                <a:cxn ang="0">
                  <a:pos x="0" y="29"/>
                </a:cxn>
                <a:cxn ang="0">
                  <a:pos x="6" y="0"/>
                </a:cxn>
              </a:cxnLst>
              <a:rect l="0" t="0" r="r" b="b"/>
              <a:pathLst>
                <a:path w="13" h="35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35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16" name="Freeform 732"/>
            <p:cNvSpPr>
              <a:spLocks/>
            </p:cNvSpPr>
            <p:nvPr/>
          </p:nvSpPr>
          <p:spPr bwMode="auto">
            <a:xfrm>
              <a:off x="1299" y="1231"/>
              <a:ext cx="13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36"/>
                </a:cxn>
                <a:cxn ang="0">
                  <a:pos x="0" y="36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13" h="36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3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17" name="Freeform 733"/>
            <p:cNvSpPr>
              <a:spLocks/>
            </p:cNvSpPr>
            <p:nvPr/>
          </p:nvSpPr>
          <p:spPr bwMode="auto">
            <a:xfrm>
              <a:off x="1299" y="1208"/>
              <a:ext cx="13" cy="2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29"/>
                </a:cxn>
                <a:cxn ang="0">
                  <a:pos x="0" y="29"/>
                </a:cxn>
                <a:cxn ang="0">
                  <a:pos x="0" y="23"/>
                </a:cxn>
                <a:cxn ang="0">
                  <a:pos x="7" y="0"/>
                </a:cxn>
              </a:cxnLst>
              <a:rect l="0" t="0" r="r" b="b"/>
              <a:pathLst>
                <a:path w="13" h="29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18" name="Freeform 734"/>
            <p:cNvSpPr>
              <a:spLocks/>
            </p:cNvSpPr>
            <p:nvPr/>
          </p:nvSpPr>
          <p:spPr bwMode="auto">
            <a:xfrm>
              <a:off x="1306" y="1185"/>
              <a:ext cx="19" cy="2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11"/>
                </a:cxn>
                <a:cxn ang="0">
                  <a:pos x="6" y="29"/>
                </a:cxn>
                <a:cxn ang="0">
                  <a:pos x="0" y="29"/>
                </a:cxn>
                <a:cxn ang="0">
                  <a:pos x="0" y="23"/>
                </a:cxn>
                <a:cxn ang="0">
                  <a:pos x="6" y="0"/>
                </a:cxn>
              </a:cxnLst>
              <a:rect l="0" t="0" r="r" b="b"/>
              <a:pathLst>
                <a:path w="19" h="29">
                  <a:moveTo>
                    <a:pt x="6" y="0"/>
                  </a:moveTo>
                  <a:lnTo>
                    <a:pt x="19" y="0"/>
                  </a:lnTo>
                  <a:lnTo>
                    <a:pt x="19" y="11"/>
                  </a:lnTo>
                  <a:lnTo>
                    <a:pt x="6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19" name="Freeform 735"/>
            <p:cNvSpPr>
              <a:spLocks/>
            </p:cNvSpPr>
            <p:nvPr/>
          </p:nvSpPr>
          <p:spPr bwMode="auto">
            <a:xfrm>
              <a:off x="1312" y="1161"/>
              <a:ext cx="13" cy="3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35"/>
                </a:cxn>
                <a:cxn ang="0">
                  <a:pos x="0" y="35"/>
                </a:cxn>
                <a:cxn ang="0">
                  <a:pos x="0" y="24"/>
                </a:cxn>
                <a:cxn ang="0">
                  <a:pos x="7" y="0"/>
                </a:cxn>
              </a:cxnLst>
              <a:rect l="0" t="0" r="r" b="b"/>
              <a:pathLst>
                <a:path w="13" h="35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35"/>
                  </a:lnTo>
                  <a:lnTo>
                    <a:pt x="0" y="35"/>
                  </a:lnTo>
                  <a:lnTo>
                    <a:pt x="0" y="2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20" name="Freeform 736"/>
            <p:cNvSpPr>
              <a:spLocks/>
            </p:cNvSpPr>
            <p:nvPr/>
          </p:nvSpPr>
          <p:spPr bwMode="auto">
            <a:xfrm>
              <a:off x="1319" y="1143"/>
              <a:ext cx="13" cy="3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30"/>
                </a:cxn>
                <a:cxn ang="0">
                  <a:pos x="0" y="30"/>
                </a:cxn>
                <a:cxn ang="0">
                  <a:pos x="0" y="18"/>
                </a:cxn>
                <a:cxn ang="0">
                  <a:pos x="6" y="0"/>
                </a:cxn>
              </a:cxnLst>
              <a:rect l="0" t="0" r="r" b="b"/>
              <a:pathLst>
                <a:path w="13" h="30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1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21" name="Freeform 737"/>
            <p:cNvSpPr>
              <a:spLocks/>
            </p:cNvSpPr>
            <p:nvPr/>
          </p:nvSpPr>
          <p:spPr bwMode="auto">
            <a:xfrm>
              <a:off x="1325" y="1114"/>
              <a:ext cx="13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35"/>
                </a:cxn>
                <a:cxn ang="0">
                  <a:pos x="0" y="35"/>
                </a:cxn>
                <a:cxn ang="0">
                  <a:pos x="0" y="29"/>
                </a:cxn>
                <a:cxn ang="0">
                  <a:pos x="0" y="0"/>
                </a:cxn>
              </a:cxnLst>
              <a:rect l="0" t="0" r="r" b="b"/>
              <a:pathLst>
                <a:path w="13" h="35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35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22" name="Freeform 738"/>
            <p:cNvSpPr>
              <a:spLocks/>
            </p:cNvSpPr>
            <p:nvPr/>
          </p:nvSpPr>
          <p:spPr bwMode="auto">
            <a:xfrm>
              <a:off x="1325" y="1091"/>
              <a:ext cx="13" cy="2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29"/>
                </a:cxn>
                <a:cxn ang="0">
                  <a:pos x="0" y="29"/>
                </a:cxn>
                <a:cxn ang="0">
                  <a:pos x="0" y="23"/>
                </a:cxn>
                <a:cxn ang="0">
                  <a:pos x="7" y="0"/>
                </a:cxn>
              </a:cxnLst>
              <a:rect l="0" t="0" r="r" b="b"/>
              <a:pathLst>
                <a:path w="13" h="29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2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23" name="Freeform 739"/>
            <p:cNvSpPr>
              <a:spLocks/>
            </p:cNvSpPr>
            <p:nvPr/>
          </p:nvSpPr>
          <p:spPr bwMode="auto">
            <a:xfrm>
              <a:off x="1332" y="1061"/>
              <a:ext cx="13" cy="3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36"/>
                </a:cxn>
                <a:cxn ang="0">
                  <a:pos x="0" y="36"/>
                </a:cxn>
                <a:cxn ang="0">
                  <a:pos x="0" y="30"/>
                </a:cxn>
                <a:cxn ang="0">
                  <a:pos x="6" y="0"/>
                </a:cxn>
              </a:cxnLst>
              <a:rect l="0" t="0" r="r" b="b"/>
              <a:pathLst>
                <a:path w="13" h="36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24" name="Freeform 740"/>
            <p:cNvSpPr>
              <a:spLocks/>
            </p:cNvSpPr>
            <p:nvPr/>
          </p:nvSpPr>
          <p:spPr bwMode="auto">
            <a:xfrm>
              <a:off x="1338" y="1044"/>
              <a:ext cx="13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29"/>
                </a:cxn>
                <a:cxn ang="0">
                  <a:pos x="0" y="29"/>
                </a:cxn>
                <a:cxn ang="0">
                  <a:pos x="0" y="17"/>
                </a:cxn>
                <a:cxn ang="0">
                  <a:pos x="0" y="0"/>
                </a:cxn>
              </a:cxnLst>
              <a:rect l="0" t="0" r="r" b="b"/>
              <a:pathLst>
                <a:path w="13" h="29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29"/>
                  </a:lnTo>
                  <a:lnTo>
                    <a:pt x="0" y="29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25" name="Freeform 741"/>
            <p:cNvSpPr>
              <a:spLocks/>
            </p:cNvSpPr>
            <p:nvPr/>
          </p:nvSpPr>
          <p:spPr bwMode="auto">
            <a:xfrm>
              <a:off x="1338" y="1026"/>
              <a:ext cx="20" cy="2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12"/>
                </a:cxn>
                <a:cxn ang="0">
                  <a:pos x="13" y="24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7" y="0"/>
                </a:cxn>
              </a:cxnLst>
              <a:rect l="0" t="0" r="r" b="b"/>
              <a:pathLst>
                <a:path w="20" h="24">
                  <a:moveTo>
                    <a:pt x="7" y="0"/>
                  </a:moveTo>
                  <a:lnTo>
                    <a:pt x="20" y="0"/>
                  </a:lnTo>
                  <a:lnTo>
                    <a:pt x="20" y="12"/>
                  </a:lnTo>
                  <a:lnTo>
                    <a:pt x="13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26" name="Freeform 742"/>
            <p:cNvSpPr>
              <a:spLocks/>
            </p:cNvSpPr>
            <p:nvPr/>
          </p:nvSpPr>
          <p:spPr bwMode="auto">
            <a:xfrm>
              <a:off x="1345" y="1009"/>
              <a:ext cx="13" cy="2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13" y="29"/>
                </a:cxn>
                <a:cxn ang="0">
                  <a:pos x="0" y="29"/>
                </a:cxn>
                <a:cxn ang="0">
                  <a:pos x="0" y="17"/>
                </a:cxn>
                <a:cxn ang="0">
                  <a:pos x="6" y="0"/>
                </a:cxn>
              </a:cxnLst>
              <a:rect l="0" t="0" r="r" b="b"/>
              <a:pathLst>
                <a:path w="13" h="29">
                  <a:moveTo>
                    <a:pt x="6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13" y="29"/>
                  </a:lnTo>
                  <a:lnTo>
                    <a:pt x="0" y="29"/>
                  </a:lnTo>
                  <a:lnTo>
                    <a:pt x="0" y="1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27" name="Freeform 743"/>
            <p:cNvSpPr>
              <a:spLocks/>
            </p:cNvSpPr>
            <p:nvPr/>
          </p:nvSpPr>
          <p:spPr bwMode="auto">
            <a:xfrm>
              <a:off x="1351" y="997"/>
              <a:ext cx="13" cy="2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23"/>
                </a:cxn>
                <a:cxn ang="0">
                  <a:pos x="0" y="23"/>
                </a:cxn>
                <a:cxn ang="0">
                  <a:pos x="0" y="12"/>
                </a:cxn>
                <a:cxn ang="0">
                  <a:pos x="7" y="0"/>
                </a:cxn>
              </a:cxnLst>
              <a:rect l="0" t="0" r="r" b="b"/>
              <a:pathLst>
                <a:path w="13" h="23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23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28" name="Freeform 744"/>
            <p:cNvSpPr>
              <a:spLocks/>
            </p:cNvSpPr>
            <p:nvPr/>
          </p:nvSpPr>
          <p:spPr bwMode="auto">
            <a:xfrm>
              <a:off x="1358" y="985"/>
              <a:ext cx="13" cy="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24"/>
                </a:cxn>
                <a:cxn ang="0">
                  <a:pos x="0" y="24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24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29" name="Freeform 745"/>
            <p:cNvSpPr>
              <a:spLocks/>
            </p:cNvSpPr>
            <p:nvPr/>
          </p:nvSpPr>
          <p:spPr bwMode="auto">
            <a:xfrm>
              <a:off x="1364" y="974"/>
              <a:ext cx="13" cy="2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7" y="23"/>
                </a:cxn>
                <a:cxn ang="0">
                  <a:pos x="0" y="23"/>
                </a:cxn>
                <a:cxn ang="0">
                  <a:pos x="0" y="11"/>
                </a:cxn>
                <a:cxn ang="0">
                  <a:pos x="7" y="0"/>
                </a:cxn>
              </a:cxnLst>
              <a:rect l="0" t="0" r="r" b="b"/>
              <a:pathLst>
                <a:path w="13" h="23">
                  <a:moveTo>
                    <a:pt x="7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7" y="23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30" name="Freeform 746"/>
            <p:cNvSpPr>
              <a:spLocks/>
            </p:cNvSpPr>
            <p:nvPr/>
          </p:nvSpPr>
          <p:spPr bwMode="auto">
            <a:xfrm>
              <a:off x="1371" y="968"/>
              <a:ext cx="13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7"/>
                </a:cxn>
                <a:cxn ang="0">
                  <a:pos x="0" y="17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7"/>
                  </a:lnTo>
                  <a:lnTo>
                    <a:pt x="0" y="17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31" name="Freeform 747"/>
            <p:cNvSpPr>
              <a:spLocks/>
            </p:cNvSpPr>
            <p:nvPr/>
          </p:nvSpPr>
          <p:spPr bwMode="auto">
            <a:xfrm>
              <a:off x="1371" y="962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32" name="Freeform 748"/>
            <p:cNvSpPr>
              <a:spLocks/>
            </p:cNvSpPr>
            <p:nvPr/>
          </p:nvSpPr>
          <p:spPr bwMode="auto">
            <a:xfrm>
              <a:off x="1377" y="956"/>
              <a:ext cx="13" cy="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8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33" name="Freeform 749"/>
            <p:cNvSpPr>
              <a:spLocks/>
            </p:cNvSpPr>
            <p:nvPr/>
          </p:nvSpPr>
          <p:spPr bwMode="auto">
            <a:xfrm>
              <a:off x="1384" y="944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34" name="Freeform 750"/>
            <p:cNvSpPr>
              <a:spLocks/>
            </p:cNvSpPr>
            <p:nvPr/>
          </p:nvSpPr>
          <p:spPr bwMode="auto">
            <a:xfrm>
              <a:off x="1384" y="933"/>
              <a:ext cx="19" cy="1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11"/>
                </a:cxn>
                <a:cxn ang="0">
                  <a:pos x="13" y="17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6" y="0"/>
                </a:cxn>
              </a:cxnLst>
              <a:rect l="0" t="0" r="r" b="b"/>
              <a:pathLst>
                <a:path w="19" h="17">
                  <a:moveTo>
                    <a:pt x="6" y="0"/>
                  </a:moveTo>
                  <a:lnTo>
                    <a:pt x="19" y="0"/>
                  </a:lnTo>
                  <a:lnTo>
                    <a:pt x="19" y="11"/>
                  </a:lnTo>
                  <a:lnTo>
                    <a:pt x="13" y="17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35" name="Freeform 751"/>
            <p:cNvSpPr>
              <a:spLocks/>
            </p:cNvSpPr>
            <p:nvPr/>
          </p:nvSpPr>
          <p:spPr bwMode="auto">
            <a:xfrm>
              <a:off x="1390" y="921"/>
              <a:ext cx="13" cy="2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23"/>
                </a:cxn>
                <a:cxn ang="0">
                  <a:pos x="0" y="23"/>
                </a:cxn>
                <a:cxn ang="0">
                  <a:pos x="0" y="12"/>
                </a:cxn>
                <a:cxn ang="0">
                  <a:pos x="7" y="0"/>
                </a:cxn>
              </a:cxnLst>
              <a:rect l="0" t="0" r="r" b="b"/>
              <a:pathLst>
                <a:path w="13" h="23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23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36" name="Freeform 752"/>
            <p:cNvSpPr>
              <a:spLocks/>
            </p:cNvSpPr>
            <p:nvPr/>
          </p:nvSpPr>
          <p:spPr bwMode="auto">
            <a:xfrm>
              <a:off x="1397" y="915"/>
              <a:ext cx="13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8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37" name="Freeform 753"/>
            <p:cNvSpPr>
              <a:spLocks/>
            </p:cNvSpPr>
            <p:nvPr/>
          </p:nvSpPr>
          <p:spPr bwMode="auto">
            <a:xfrm>
              <a:off x="1403" y="897"/>
              <a:ext cx="13" cy="2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24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7" y="0"/>
                </a:cxn>
              </a:cxnLst>
              <a:rect l="0" t="0" r="r" b="b"/>
              <a:pathLst>
                <a:path w="13" h="24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38" name="Freeform 754"/>
            <p:cNvSpPr>
              <a:spLocks/>
            </p:cNvSpPr>
            <p:nvPr/>
          </p:nvSpPr>
          <p:spPr bwMode="auto">
            <a:xfrm>
              <a:off x="1410" y="886"/>
              <a:ext cx="13" cy="1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7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6" y="0"/>
                </a:cxn>
              </a:cxnLst>
              <a:rect l="0" t="0" r="r" b="b"/>
              <a:pathLst>
                <a:path w="13" h="17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7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39" name="Freeform 755"/>
            <p:cNvSpPr>
              <a:spLocks/>
            </p:cNvSpPr>
            <p:nvPr/>
          </p:nvSpPr>
          <p:spPr bwMode="auto">
            <a:xfrm>
              <a:off x="1416" y="874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40" name="Freeform 756"/>
            <p:cNvSpPr>
              <a:spLocks/>
            </p:cNvSpPr>
            <p:nvPr/>
          </p:nvSpPr>
          <p:spPr bwMode="auto">
            <a:xfrm>
              <a:off x="1416" y="862"/>
              <a:ext cx="13" cy="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7" y="0"/>
                </a:cxn>
              </a:cxnLst>
              <a:rect l="0" t="0" r="r" b="b"/>
              <a:pathLst>
                <a:path w="13" h="18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41" name="Freeform 757"/>
            <p:cNvSpPr>
              <a:spLocks/>
            </p:cNvSpPr>
            <p:nvPr/>
          </p:nvSpPr>
          <p:spPr bwMode="auto">
            <a:xfrm>
              <a:off x="1423" y="850"/>
              <a:ext cx="13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18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42" name="Freeform 758"/>
            <p:cNvSpPr>
              <a:spLocks/>
            </p:cNvSpPr>
            <p:nvPr/>
          </p:nvSpPr>
          <p:spPr bwMode="auto">
            <a:xfrm>
              <a:off x="1429" y="839"/>
              <a:ext cx="13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7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7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43" name="Freeform 759"/>
            <p:cNvSpPr>
              <a:spLocks/>
            </p:cNvSpPr>
            <p:nvPr/>
          </p:nvSpPr>
          <p:spPr bwMode="auto">
            <a:xfrm>
              <a:off x="1429" y="827"/>
              <a:ext cx="13" cy="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7" y="0"/>
                </a:cxn>
              </a:cxnLst>
              <a:rect l="0" t="0" r="r" b="b"/>
              <a:pathLst>
                <a:path w="13" h="18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44" name="Freeform 760"/>
            <p:cNvSpPr>
              <a:spLocks/>
            </p:cNvSpPr>
            <p:nvPr/>
          </p:nvSpPr>
          <p:spPr bwMode="auto">
            <a:xfrm>
              <a:off x="1436" y="809"/>
              <a:ext cx="12" cy="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6" y="0"/>
                </a:cxn>
              </a:cxnLst>
              <a:rect l="0" t="0" r="r" b="b"/>
              <a:pathLst>
                <a:path w="12" h="24">
                  <a:moveTo>
                    <a:pt x="6" y="0"/>
                  </a:moveTo>
                  <a:lnTo>
                    <a:pt x="12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45" name="Freeform 761"/>
            <p:cNvSpPr>
              <a:spLocks/>
            </p:cNvSpPr>
            <p:nvPr/>
          </p:nvSpPr>
          <p:spPr bwMode="auto">
            <a:xfrm>
              <a:off x="1442" y="798"/>
              <a:ext cx="13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23"/>
                </a:cxn>
                <a:cxn ang="0">
                  <a:pos x="0" y="23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23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23"/>
                  </a:lnTo>
                  <a:lnTo>
                    <a:pt x="0" y="23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46" name="Freeform 762"/>
            <p:cNvSpPr>
              <a:spLocks/>
            </p:cNvSpPr>
            <p:nvPr/>
          </p:nvSpPr>
          <p:spPr bwMode="auto">
            <a:xfrm>
              <a:off x="1442" y="780"/>
              <a:ext cx="19" cy="2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13" y="24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13" y="0"/>
                </a:cxn>
              </a:cxnLst>
              <a:rect l="0" t="0" r="r" b="b"/>
              <a:pathLst>
                <a:path w="19" h="24">
                  <a:moveTo>
                    <a:pt x="13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13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47" name="Freeform 763"/>
            <p:cNvSpPr>
              <a:spLocks/>
            </p:cNvSpPr>
            <p:nvPr/>
          </p:nvSpPr>
          <p:spPr bwMode="auto">
            <a:xfrm>
              <a:off x="1455" y="768"/>
              <a:ext cx="13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18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48" name="Freeform 764"/>
            <p:cNvSpPr>
              <a:spLocks/>
            </p:cNvSpPr>
            <p:nvPr/>
          </p:nvSpPr>
          <p:spPr bwMode="auto">
            <a:xfrm>
              <a:off x="1461" y="757"/>
              <a:ext cx="13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7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7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49" name="Freeform 765"/>
            <p:cNvSpPr>
              <a:spLocks/>
            </p:cNvSpPr>
            <p:nvPr/>
          </p:nvSpPr>
          <p:spPr bwMode="auto">
            <a:xfrm>
              <a:off x="1461" y="745"/>
              <a:ext cx="13" cy="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7" y="0"/>
                </a:cxn>
              </a:cxnLst>
              <a:rect l="0" t="0" r="r" b="b"/>
              <a:pathLst>
                <a:path w="13" h="18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50" name="Freeform 766"/>
            <p:cNvSpPr>
              <a:spLocks/>
            </p:cNvSpPr>
            <p:nvPr/>
          </p:nvSpPr>
          <p:spPr bwMode="auto">
            <a:xfrm>
              <a:off x="1468" y="745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51" name="Freeform 767"/>
            <p:cNvSpPr>
              <a:spLocks/>
            </p:cNvSpPr>
            <p:nvPr/>
          </p:nvSpPr>
          <p:spPr bwMode="auto">
            <a:xfrm>
              <a:off x="1474" y="745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52" name="Freeform 768"/>
            <p:cNvSpPr>
              <a:spLocks/>
            </p:cNvSpPr>
            <p:nvPr/>
          </p:nvSpPr>
          <p:spPr bwMode="auto">
            <a:xfrm>
              <a:off x="1481" y="745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53" name="Freeform 769"/>
            <p:cNvSpPr>
              <a:spLocks/>
            </p:cNvSpPr>
            <p:nvPr/>
          </p:nvSpPr>
          <p:spPr bwMode="auto">
            <a:xfrm>
              <a:off x="1487" y="751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54" name="Line 770"/>
            <p:cNvSpPr>
              <a:spLocks noChangeShapeType="1"/>
            </p:cNvSpPr>
            <p:nvPr/>
          </p:nvSpPr>
          <p:spPr bwMode="auto">
            <a:xfrm>
              <a:off x="1468" y="745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55" name="Line 771"/>
            <p:cNvSpPr>
              <a:spLocks noChangeShapeType="1"/>
            </p:cNvSpPr>
            <p:nvPr/>
          </p:nvSpPr>
          <p:spPr bwMode="auto">
            <a:xfrm>
              <a:off x="1487" y="757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56" name="Freeform 772"/>
            <p:cNvSpPr>
              <a:spLocks/>
            </p:cNvSpPr>
            <p:nvPr/>
          </p:nvSpPr>
          <p:spPr bwMode="auto">
            <a:xfrm>
              <a:off x="1494" y="757"/>
              <a:ext cx="19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9" y="0"/>
                </a:cxn>
                <a:cxn ang="0">
                  <a:pos x="19" y="11"/>
                </a:cxn>
                <a:cxn ang="0">
                  <a:pos x="6" y="1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11">
                  <a:moveTo>
                    <a:pt x="0" y="0"/>
                  </a:moveTo>
                  <a:lnTo>
                    <a:pt x="6" y="0"/>
                  </a:lnTo>
                  <a:lnTo>
                    <a:pt x="19" y="0"/>
                  </a:lnTo>
                  <a:lnTo>
                    <a:pt x="19" y="11"/>
                  </a:lnTo>
                  <a:lnTo>
                    <a:pt x="6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57" name="Freeform 773"/>
            <p:cNvSpPr>
              <a:spLocks/>
            </p:cNvSpPr>
            <p:nvPr/>
          </p:nvSpPr>
          <p:spPr bwMode="auto">
            <a:xfrm>
              <a:off x="1500" y="757"/>
              <a:ext cx="20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6"/>
                </a:cxn>
                <a:cxn ang="0">
                  <a:pos x="20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20" h="11">
                  <a:moveTo>
                    <a:pt x="0" y="0"/>
                  </a:moveTo>
                  <a:lnTo>
                    <a:pt x="13" y="0"/>
                  </a:lnTo>
                  <a:lnTo>
                    <a:pt x="20" y="6"/>
                  </a:lnTo>
                  <a:lnTo>
                    <a:pt x="20" y="11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58" name="Freeform 774"/>
            <p:cNvSpPr>
              <a:spLocks/>
            </p:cNvSpPr>
            <p:nvPr/>
          </p:nvSpPr>
          <p:spPr bwMode="auto">
            <a:xfrm>
              <a:off x="1513" y="763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5"/>
                </a:cxn>
                <a:cxn ang="0">
                  <a:pos x="13" y="11"/>
                </a:cxn>
                <a:cxn ang="0">
                  <a:pos x="7" y="11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7" y="0"/>
                  </a:lnTo>
                  <a:lnTo>
                    <a:pt x="13" y="5"/>
                  </a:lnTo>
                  <a:lnTo>
                    <a:pt x="13" y="11"/>
                  </a:lnTo>
                  <a:lnTo>
                    <a:pt x="7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59" name="Freeform 775"/>
            <p:cNvSpPr>
              <a:spLocks/>
            </p:cNvSpPr>
            <p:nvPr/>
          </p:nvSpPr>
          <p:spPr bwMode="auto">
            <a:xfrm>
              <a:off x="1520" y="768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60" name="Freeform 776"/>
            <p:cNvSpPr>
              <a:spLocks/>
            </p:cNvSpPr>
            <p:nvPr/>
          </p:nvSpPr>
          <p:spPr bwMode="auto">
            <a:xfrm>
              <a:off x="1520" y="768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8"/>
                </a:cxn>
                <a:cxn ang="0">
                  <a:pos x="6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61" name="Freeform 777"/>
            <p:cNvSpPr>
              <a:spLocks/>
            </p:cNvSpPr>
            <p:nvPr/>
          </p:nvSpPr>
          <p:spPr bwMode="auto">
            <a:xfrm>
              <a:off x="1526" y="774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2"/>
                </a:cxn>
                <a:cxn ang="0">
                  <a:pos x="13" y="18"/>
                </a:cxn>
                <a:cxn ang="0">
                  <a:pos x="7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7" y="0"/>
                  </a:lnTo>
                  <a:lnTo>
                    <a:pt x="13" y="12"/>
                  </a:lnTo>
                  <a:lnTo>
                    <a:pt x="13" y="18"/>
                  </a:lnTo>
                  <a:lnTo>
                    <a:pt x="7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62" name="Freeform 778"/>
            <p:cNvSpPr>
              <a:spLocks/>
            </p:cNvSpPr>
            <p:nvPr/>
          </p:nvSpPr>
          <p:spPr bwMode="auto">
            <a:xfrm>
              <a:off x="1533" y="786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2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6" y="0"/>
                  </a:lnTo>
                  <a:lnTo>
                    <a:pt x="13" y="12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63" name="Freeform 779"/>
            <p:cNvSpPr>
              <a:spLocks/>
            </p:cNvSpPr>
            <p:nvPr/>
          </p:nvSpPr>
          <p:spPr bwMode="auto">
            <a:xfrm>
              <a:off x="1533" y="798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1"/>
                </a:cxn>
                <a:cxn ang="0">
                  <a:pos x="6" y="1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64" name="Freeform 780"/>
            <p:cNvSpPr>
              <a:spLocks/>
            </p:cNvSpPr>
            <p:nvPr/>
          </p:nvSpPr>
          <p:spPr bwMode="auto">
            <a:xfrm>
              <a:off x="1539" y="804"/>
              <a:ext cx="20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20" y="17"/>
                </a:cxn>
                <a:cxn ang="0">
                  <a:pos x="20" y="23"/>
                </a:cxn>
                <a:cxn ang="0">
                  <a:pos x="7" y="23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20" h="23">
                  <a:moveTo>
                    <a:pt x="0" y="0"/>
                  </a:moveTo>
                  <a:lnTo>
                    <a:pt x="7" y="0"/>
                  </a:lnTo>
                  <a:lnTo>
                    <a:pt x="20" y="17"/>
                  </a:lnTo>
                  <a:lnTo>
                    <a:pt x="20" y="23"/>
                  </a:lnTo>
                  <a:lnTo>
                    <a:pt x="7" y="23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65" name="Freeform 781"/>
            <p:cNvSpPr>
              <a:spLocks/>
            </p:cNvSpPr>
            <p:nvPr/>
          </p:nvSpPr>
          <p:spPr bwMode="auto">
            <a:xfrm>
              <a:off x="1546" y="821"/>
              <a:ext cx="19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18"/>
                </a:cxn>
                <a:cxn ang="0">
                  <a:pos x="19" y="24"/>
                </a:cxn>
                <a:cxn ang="0">
                  <a:pos x="6" y="24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24">
                  <a:moveTo>
                    <a:pt x="0" y="0"/>
                  </a:moveTo>
                  <a:lnTo>
                    <a:pt x="13" y="0"/>
                  </a:lnTo>
                  <a:lnTo>
                    <a:pt x="19" y="18"/>
                  </a:lnTo>
                  <a:lnTo>
                    <a:pt x="19" y="24"/>
                  </a:lnTo>
                  <a:lnTo>
                    <a:pt x="6" y="24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66" name="Freeform 782"/>
            <p:cNvSpPr>
              <a:spLocks/>
            </p:cNvSpPr>
            <p:nvPr/>
          </p:nvSpPr>
          <p:spPr bwMode="auto">
            <a:xfrm>
              <a:off x="1552" y="839"/>
              <a:ext cx="13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13" y="23"/>
                </a:cxn>
                <a:cxn ang="0">
                  <a:pos x="7" y="2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23">
                  <a:moveTo>
                    <a:pt x="0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13" y="23"/>
                  </a:lnTo>
                  <a:lnTo>
                    <a:pt x="7" y="2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67" name="Freeform 783"/>
            <p:cNvSpPr>
              <a:spLocks/>
            </p:cNvSpPr>
            <p:nvPr/>
          </p:nvSpPr>
          <p:spPr bwMode="auto">
            <a:xfrm>
              <a:off x="1559" y="850"/>
              <a:ext cx="13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8"/>
                </a:cxn>
                <a:cxn ang="0">
                  <a:pos x="13" y="30"/>
                </a:cxn>
                <a:cxn ang="0">
                  <a:pos x="6" y="30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30">
                  <a:moveTo>
                    <a:pt x="0" y="0"/>
                  </a:moveTo>
                  <a:lnTo>
                    <a:pt x="6" y="0"/>
                  </a:lnTo>
                  <a:lnTo>
                    <a:pt x="13" y="18"/>
                  </a:lnTo>
                  <a:lnTo>
                    <a:pt x="13" y="30"/>
                  </a:lnTo>
                  <a:lnTo>
                    <a:pt x="6" y="30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68" name="Freeform 784"/>
            <p:cNvSpPr>
              <a:spLocks/>
            </p:cNvSpPr>
            <p:nvPr/>
          </p:nvSpPr>
          <p:spPr bwMode="auto">
            <a:xfrm>
              <a:off x="1565" y="868"/>
              <a:ext cx="13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24"/>
                </a:cxn>
                <a:cxn ang="0">
                  <a:pos x="13" y="29"/>
                </a:cxn>
                <a:cxn ang="0">
                  <a:pos x="0" y="29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29">
                  <a:moveTo>
                    <a:pt x="0" y="0"/>
                  </a:moveTo>
                  <a:lnTo>
                    <a:pt x="7" y="0"/>
                  </a:lnTo>
                  <a:lnTo>
                    <a:pt x="13" y="24"/>
                  </a:lnTo>
                  <a:lnTo>
                    <a:pt x="13" y="29"/>
                  </a:lnTo>
                  <a:lnTo>
                    <a:pt x="0" y="29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69" name="Freeform 785"/>
            <p:cNvSpPr>
              <a:spLocks/>
            </p:cNvSpPr>
            <p:nvPr/>
          </p:nvSpPr>
          <p:spPr bwMode="auto">
            <a:xfrm>
              <a:off x="1565" y="892"/>
              <a:ext cx="13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7"/>
                </a:cxn>
                <a:cxn ang="0">
                  <a:pos x="13" y="23"/>
                </a:cxn>
                <a:cxn ang="0">
                  <a:pos x="7" y="23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3" h="23">
                  <a:moveTo>
                    <a:pt x="0" y="0"/>
                  </a:moveTo>
                  <a:lnTo>
                    <a:pt x="13" y="0"/>
                  </a:lnTo>
                  <a:lnTo>
                    <a:pt x="13" y="17"/>
                  </a:lnTo>
                  <a:lnTo>
                    <a:pt x="13" y="23"/>
                  </a:lnTo>
                  <a:lnTo>
                    <a:pt x="7" y="23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70" name="Freeform 786"/>
            <p:cNvSpPr>
              <a:spLocks/>
            </p:cNvSpPr>
            <p:nvPr/>
          </p:nvSpPr>
          <p:spPr bwMode="auto">
            <a:xfrm>
              <a:off x="1572" y="909"/>
              <a:ext cx="13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24"/>
                </a:cxn>
                <a:cxn ang="0">
                  <a:pos x="13" y="29"/>
                </a:cxn>
                <a:cxn ang="0">
                  <a:pos x="6" y="2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29">
                  <a:moveTo>
                    <a:pt x="0" y="0"/>
                  </a:moveTo>
                  <a:lnTo>
                    <a:pt x="6" y="0"/>
                  </a:lnTo>
                  <a:lnTo>
                    <a:pt x="13" y="24"/>
                  </a:lnTo>
                  <a:lnTo>
                    <a:pt x="13" y="29"/>
                  </a:lnTo>
                  <a:lnTo>
                    <a:pt x="6" y="2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71" name="Freeform 787"/>
            <p:cNvSpPr>
              <a:spLocks/>
            </p:cNvSpPr>
            <p:nvPr/>
          </p:nvSpPr>
          <p:spPr bwMode="auto">
            <a:xfrm>
              <a:off x="1578" y="933"/>
              <a:ext cx="13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7"/>
                </a:cxn>
                <a:cxn ang="0">
                  <a:pos x="13" y="23"/>
                </a:cxn>
                <a:cxn ang="0">
                  <a:pos x="0" y="23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3" h="23">
                  <a:moveTo>
                    <a:pt x="0" y="0"/>
                  </a:moveTo>
                  <a:lnTo>
                    <a:pt x="7" y="0"/>
                  </a:lnTo>
                  <a:lnTo>
                    <a:pt x="13" y="17"/>
                  </a:lnTo>
                  <a:lnTo>
                    <a:pt x="13" y="23"/>
                  </a:lnTo>
                  <a:lnTo>
                    <a:pt x="0" y="23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72" name="Freeform 788"/>
            <p:cNvSpPr>
              <a:spLocks/>
            </p:cNvSpPr>
            <p:nvPr/>
          </p:nvSpPr>
          <p:spPr bwMode="auto">
            <a:xfrm>
              <a:off x="1578" y="950"/>
              <a:ext cx="13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24"/>
                </a:cxn>
                <a:cxn ang="0">
                  <a:pos x="13" y="35"/>
                </a:cxn>
                <a:cxn ang="0">
                  <a:pos x="7" y="35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5">
                  <a:moveTo>
                    <a:pt x="0" y="0"/>
                  </a:moveTo>
                  <a:lnTo>
                    <a:pt x="13" y="0"/>
                  </a:lnTo>
                  <a:lnTo>
                    <a:pt x="13" y="24"/>
                  </a:lnTo>
                  <a:lnTo>
                    <a:pt x="13" y="35"/>
                  </a:lnTo>
                  <a:lnTo>
                    <a:pt x="7" y="35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73" name="Freeform 789"/>
            <p:cNvSpPr>
              <a:spLocks/>
            </p:cNvSpPr>
            <p:nvPr/>
          </p:nvSpPr>
          <p:spPr bwMode="auto">
            <a:xfrm>
              <a:off x="1585" y="974"/>
              <a:ext cx="13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23"/>
                </a:cxn>
                <a:cxn ang="0">
                  <a:pos x="13" y="35"/>
                </a:cxn>
                <a:cxn ang="0">
                  <a:pos x="6" y="35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35">
                  <a:moveTo>
                    <a:pt x="0" y="0"/>
                  </a:moveTo>
                  <a:lnTo>
                    <a:pt x="6" y="0"/>
                  </a:lnTo>
                  <a:lnTo>
                    <a:pt x="13" y="23"/>
                  </a:lnTo>
                  <a:lnTo>
                    <a:pt x="13" y="35"/>
                  </a:lnTo>
                  <a:lnTo>
                    <a:pt x="6" y="35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74" name="Freeform 790"/>
            <p:cNvSpPr>
              <a:spLocks/>
            </p:cNvSpPr>
            <p:nvPr/>
          </p:nvSpPr>
          <p:spPr bwMode="auto">
            <a:xfrm>
              <a:off x="1591" y="997"/>
              <a:ext cx="13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29"/>
                </a:cxn>
                <a:cxn ang="0">
                  <a:pos x="13" y="41"/>
                </a:cxn>
                <a:cxn ang="0">
                  <a:pos x="0" y="41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7" y="0"/>
                  </a:lnTo>
                  <a:lnTo>
                    <a:pt x="13" y="29"/>
                  </a:lnTo>
                  <a:lnTo>
                    <a:pt x="13" y="41"/>
                  </a:lnTo>
                  <a:lnTo>
                    <a:pt x="0" y="41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75" name="Freeform 791"/>
            <p:cNvSpPr>
              <a:spLocks/>
            </p:cNvSpPr>
            <p:nvPr/>
          </p:nvSpPr>
          <p:spPr bwMode="auto">
            <a:xfrm>
              <a:off x="1591" y="1026"/>
              <a:ext cx="20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30"/>
                </a:cxn>
                <a:cxn ang="0">
                  <a:pos x="20" y="35"/>
                </a:cxn>
                <a:cxn ang="0">
                  <a:pos x="13" y="35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20" h="35">
                  <a:moveTo>
                    <a:pt x="0" y="0"/>
                  </a:moveTo>
                  <a:lnTo>
                    <a:pt x="13" y="0"/>
                  </a:lnTo>
                  <a:lnTo>
                    <a:pt x="20" y="30"/>
                  </a:lnTo>
                  <a:lnTo>
                    <a:pt x="20" y="35"/>
                  </a:lnTo>
                  <a:lnTo>
                    <a:pt x="13" y="35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76" name="Line 792"/>
            <p:cNvSpPr>
              <a:spLocks noChangeShapeType="1"/>
            </p:cNvSpPr>
            <p:nvPr/>
          </p:nvSpPr>
          <p:spPr bwMode="auto">
            <a:xfrm>
              <a:off x="1507" y="763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978" name="Group 994"/>
          <p:cNvGrpSpPr>
            <a:grpSpLocks/>
          </p:cNvGrpSpPr>
          <p:nvPr/>
        </p:nvGrpSpPr>
        <p:grpSpPr bwMode="auto">
          <a:xfrm>
            <a:off x="2501900" y="3049588"/>
            <a:ext cx="1474788" cy="1495425"/>
            <a:chOff x="1604" y="1056"/>
            <a:chExt cx="1011" cy="1025"/>
          </a:xfrm>
        </p:grpSpPr>
        <p:sp>
          <p:nvSpPr>
            <p:cNvPr id="42778" name="Line 794"/>
            <p:cNvSpPr>
              <a:spLocks noChangeShapeType="1"/>
            </p:cNvSpPr>
            <p:nvPr/>
          </p:nvSpPr>
          <p:spPr bwMode="auto">
            <a:xfrm>
              <a:off x="1604" y="1056"/>
              <a:ext cx="1" cy="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79" name="Freeform 795"/>
            <p:cNvSpPr>
              <a:spLocks/>
            </p:cNvSpPr>
            <p:nvPr/>
          </p:nvSpPr>
          <p:spPr bwMode="auto">
            <a:xfrm>
              <a:off x="1604" y="1079"/>
              <a:ext cx="20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20" y="29"/>
                </a:cxn>
                <a:cxn ang="0">
                  <a:pos x="20" y="41"/>
                </a:cxn>
                <a:cxn ang="0">
                  <a:pos x="7" y="41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20" h="41">
                  <a:moveTo>
                    <a:pt x="0" y="0"/>
                  </a:moveTo>
                  <a:lnTo>
                    <a:pt x="7" y="0"/>
                  </a:lnTo>
                  <a:lnTo>
                    <a:pt x="20" y="29"/>
                  </a:lnTo>
                  <a:lnTo>
                    <a:pt x="20" y="41"/>
                  </a:lnTo>
                  <a:lnTo>
                    <a:pt x="7" y="41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80" name="Freeform 796"/>
            <p:cNvSpPr>
              <a:spLocks/>
            </p:cNvSpPr>
            <p:nvPr/>
          </p:nvSpPr>
          <p:spPr bwMode="auto">
            <a:xfrm>
              <a:off x="1611" y="1108"/>
              <a:ext cx="13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24"/>
                </a:cxn>
                <a:cxn ang="0">
                  <a:pos x="13" y="35"/>
                </a:cxn>
                <a:cxn ang="0">
                  <a:pos x="6" y="35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35">
                  <a:moveTo>
                    <a:pt x="0" y="0"/>
                  </a:moveTo>
                  <a:lnTo>
                    <a:pt x="13" y="0"/>
                  </a:lnTo>
                  <a:lnTo>
                    <a:pt x="13" y="24"/>
                  </a:lnTo>
                  <a:lnTo>
                    <a:pt x="13" y="35"/>
                  </a:lnTo>
                  <a:lnTo>
                    <a:pt x="6" y="35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81" name="Freeform 797"/>
            <p:cNvSpPr>
              <a:spLocks/>
            </p:cNvSpPr>
            <p:nvPr/>
          </p:nvSpPr>
          <p:spPr bwMode="auto">
            <a:xfrm>
              <a:off x="1617" y="1132"/>
              <a:ext cx="13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29"/>
                </a:cxn>
                <a:cxn ang="0">
                  <a:pos x="13" y="41"/>
                </a:cxn>
                <a:cxn ang="0">
                  <a:pos x="7" y="4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7" y="0"/>
                  </a:lnTo>
                  <a:lnTo>
                    <a:pt x="13" y="29"/>
                  </a:lnTo>
                  <a:lnTo>
                    <a:pt x="13" y="41"/>
                  </a:lnTo>
                  <a:lnTo>
                    <a:pt x="7" y="4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82" name="Freeform 798"/>
            <p:cNvSpPr>
              <a:spLocks/>
            </p:cNvSpPr>
            <p:nvPr/>
          </p:nvSpPr>
          <p:spPr bwMode="auto">
            <a:xfrm>
              <a:off x="1624" y="1161"/>
              <a:ext cx="12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2" y="24"/>
                </a:cxn>
                <a:cxn ang="0">
                  <a:pos x="12" y="35"/>
                </a:cxn>
                <a:cxn ang="0">
                  <a:pos x="0" y="35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2" h="35">
                  <a:moveTo>
                    <a:pt x="0" y="0"/>
                  </a:moveTo>
                  <a:lnTo>
                    <a:pt x="6" y="0"/>
                  </a:lnTo>
                  <a:lnTo>
                    <a:pt x="12" y="24"/>
                  </a:lnTo>
                  <a:lnTo>
                    <a:pt x="12" y="35"/>
                  </a:lnTo>
                  <a:lnTo>
                    <a:pt x="0" y="35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83" name="Freeform 799"/>
            <p:cNvSpPr>
              <a:spLocks/>
            </p:cNvSpPr>
            <p:nvPr/>
          </p:nvSpPr>
          <p:spPr bwMode="auto">
            <a:xfrm>
              <a:off x="1624" y="1185"/>
              <a:ext cx="1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29"/>
                </a:cxn>
                <a:cxn ang="0">
                  <a:pos x="12" y="41"/>
                </a:cxn>
                <a:cxn ang="0">
                  <a:pos x="6" y="4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2" h="41">
                  <a:moveTo>
                    <a:pt x="0" y="0"/>
                  </a:moveTo>
                  <a:lnTo>
                    <a:pt x="12" y="0"/>
                  </a:lnTo>
                  <a:lnTo>
                    <a:pt x="12" y="29"/>
                  </a:lnTo>
                  <a:lnTo>
                    <a:pt x="12" y="41"/>
                  </a:lnTo>
                  <a:lnTo>
                    <a:pt x="6" y="4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84" name="Freeform 800"/>
            <p:cNvSpPr>
              <a:spLocks/>
            </p:cNvSpPr>
            <p:nvPr/>
          </p:nvSpPr>
          <p:spPr bwMode="auto">
            <a:xfrm>
              <a:off x="1630" y="1214"/>
              <a:ext cx="13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29"/>
                </a:cxn>
                <a:cxn ang="0">
                  <a:pos x="13" y="35"/>
                </a:cxn>
                <a:cxn ang="0">
                  <a:pos x="6" y="35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35">
                  <a:moveTo>
                    <a:pt x="0" y="0"/>
                  </a:moveTo>
                  <a:lnTo>
                    <a:pt x="6" y="0"/>
                  </a:lnTo>
                  <a:lnTo>
                    <a:pt x="13" y="29"/>
                  </a:lnTo>
                  <a:lnTo>
                    <a:pt x="13" y="35"/>
                  </a:lnTo>
                  <a:lnTo>
                    <a:pt x="6" y="35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85" name="Freeform 801"/>
            <p:cNvSpPr>
              <a:spLocks/>
            </p:cNvSpPr>
            <p:nvPr/>
          </p:nvSpPr>
          <p:spPr bwMode="auto">
            <a:xfrm>
              <a:off x="1636" y="1243"/>
              <a:ext cx="13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24"/>
                </a:cxn>
                <a:cxn ang="0">
                  <a:pos x="13" y="35"/>
                </a:cxn>
                <a:cxn ang="0">
                  <a:pos x="0" y="35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5">
                  <a:moveTo>
                    <a:pt x="0" y="0"/>
                  </a:moveTo>
                  <a:lnTo>
                    <a:pt x="7" y="0"/>
                  </a:lnTo>
                  <a:lnTo>
                    <a:pt x="13" y="24"/>
                  </a:lnTo>
                  <a:lnTo>
                    <a:pt x="13" y="35"/>
                  </a:lnTo>
                  <a:lnTo>
                    <a:pt x="0" y="35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86" name="Freeform 802"/>
            <p:cNvSpPr>
              <a:spLocks/>
            </p:cNvSpPr>
            <p:nvPr/>
          </p:nvSpPr>
          <p:spPr bwMode="auto">
            <a:xfrm>
              <a:off x="1636" y="1267"/>
              <a:ext cx="13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29"/>
                </a:cxn>
                <a:cxn ang="0">
                  <a:pos x="13" y="35"/>
                </a:cxn>
                <a:cxn ang="0">
                  <a:pos x="7" y="35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35">
                  <a:moveTo>
                    <a:pt x="0" y="0"/>
                  </a:moveTo>
                  <a:lnTo>
                    <a:pt x="13" y="0"/>
                  </a:lnTo>
                  <a:lnTo>
                    <a:pt x="13" y="29"/>
                  </a:lnTo>
                  <a:lnTo>
                    <a:pt x="13" y="35"/>
                  </a:lnTo>
                  <a:lnTo>
                    <a:pt x="7" y="35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87" name="Freeform 803"/>
            <p:cNvSpPr>
              <a:spLocks/>
            </p:cNvSpPr>
            <p:nvPr/>
          </p:nvSpPr>
          <p:spPr bwMode="auto">
            <a:xfrm>
              <a:off x="1643" y="1296"/>
              <a:ext cx="13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29"/>
                </a:cxn>
                <a:cxn ang="0">
                  <a:pos x="13" y="35"/>
                </a:cxn>
                <a:cxn ang="0">
                  <a:pos x="6" y="35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5">
                  <a:moveTo>
                    <a:pt x="0" y="0"/>
                  </a:moveTo>
                  <a:lnTo>
                    <a:pt x="6" y="0"/>
                  </a:lnTo>
                  <a:lnTo>
                    <a:pt x="13" y="29"/>
                  </a:lnTo>
                  <a:lnTo>
                    <a:pt x="13" y="35"/>
                  </a:lnTo>
                  <a:lnTo>
                    <a:pt x="6" y="35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88" name="Freeform 804"/>
            <p:cNvSpPr>
              <a:spLocks/>
            </p:cNvSpPr>
            <p:nvPr/>
          </p:nvSpPr>
          <p:spPr bwMode="auto">
            <a:xfrm>
              <a:off x="1649" y="1325"/>
              <a:ext cx="13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24"/>
                </a:cxn>
                <a:cxn ang="0">
                  <a:pos x="13" y="29"/>
                </a:cxn>
                <a:cxn ang="0">
                  <a:pos x="7" y="2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29">
                  <a:moveTo>
                    <a:pt x="0" y="0"/>
                  </a:moveTo>
                  <a:lnTo>
                    <a:pt x="7" y="0"/>
                  </a:lnTo>
                  <a:lnTo>
                    <a:pt x="13" y="24"/>
                  </a:lnTo>
                  <a:lnTo>
                    <a:pt x="13" y="29"/>
                  </a:lnTo>
                  <a:lnTo>
                    <a:pt x="7" y="2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89" name="Freeform 805"/>
            <p:cNvSpPr>
              <a:spLocks/>
            </p:cNvSpPr>
            <p:nvPr/>
          </p:nvSpPr>
          <p:spPr bwMode="auto">
            <a:xfrm>
              <a:off x="1656" y="1349"/>
              <a:ext cx="13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29"/>
                </a:cxn>
                <a:cxn ang="0">
                  <a:pos x="13" y="35"/>
                </a:cxn>
                <a:cxn ang="0">
                  <a:pos x="6" y="3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3" h="35">
                  <a:moveTo>
                    <a:pt x="0" y="0"/>
                  </a:moveTo>
                  <a:lnTo>
                    <a:pt x="6" y="0"/>
                  </a:lnTo>
                  <a:lnTo>
                    <a:pt x="13" y="29"/>
                  </a:lnTo>
                  <a:lnTo>
                    <a:pt x="13" y="35"/>
                  </a:lnTo>
                  <a:lnTo>
                    <a:pt x="6" y="3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90" name="Freeform 806"/>
            <p:cNvSpPr>
              <a:spLocks/>
            </p:cNvSpPr>
            <p:nvPr/>
          </p:nvSpPr>
          <p:spPr bwMode="auto">
            <a:xfrm>
              <a:off x="1662" y="1378"/>
              <a:ext cx="13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29"/>
                </a:cxn>
                <a:cxn ang="0">
                  <a:pos x="13" y="35"/>
                </a:cxn>
                <a:cxn ang="0">
                  <a:pos x="0" y="35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5">
                  <a:moveTo>
                    <a:pt x="0" y="0"/>
                  </a:moveTo>
                  <a:lnTo>
                    <a:pt x="7" y="0"/>
                  </a:lnTo>
                  <a:lnTo>
                    <a:pt x="13" y="29"/>
                  </a:lnTo>
                  <a:lnTo>
                    <a:pt x="13" y="35"/>
                  </a:lnTo>
                  <a:lnTo>
                    <a:pt x="0" y="35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91" name="Freeform 807"/>
            <p:cNvSpPr>
              <a:spLocks/>
            </p:cNvSpPr>
            <p:nvPr/>
          </p:nvSpPr>
          <p:spPr bwMode="auto">
            <a:xfrm>
              <a:off x="1662" y="1407"/>
              <a:ext cx="20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30"/>
                </a:cxn>
                <a:cxn ang="0">
                  <a:pos x="20" y="35"/>
                </a:cxn>
                <a:cxn ang="0">
                  <a:pos x="7" y="35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20" h="35">
                  <a:moveTo>
                    <a:pt x="0" y="0"/>
                  </a:moveTo>
                  <a:lnTo>
                    <a:pt x="13" y="0"/>
                  </a:lnTo>
                  <a:lnTo>
                    <a:pt x="20" y="30"/>
                  </a:lnTo>
                  <a:lnTo>
                    <a:pt x="20" y="35"/>
                  </a:lnTo>
                  <a:lnTo>
                    <a:pt x="7" y="35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92" name="Freeform 808"/>
            <p:cNvSpPr>
              <a:spLocks/>
            </p:cNvSpPr>
            <p:nvPr/>
          </p:nvSpPr>
          <p:spPr bwMode="auto">
            <a:xfrm>
              <a:off x="1669" y="1437"/>
              <a:ext cx="13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29"/>
                </a:cxn>
                <a:cxn ang="0">
                  <a:pos x="13" y="35"/>
                </a:cxn>
                <a:cxn ang="0">
                  <a:pos x="6" y="3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3" h="35">
                  <a:moveTo>
                    <a:pt x="0" y="0"/>
                  </a:moveTo>
                  <a:lnTo>
                    <a:pt x="13" y="0"/>
                  </a:lnTo>
                  <a:lnTo>
                    <a:pt x="13" y="29"/>
                  </a:lnTo>
                  <a:lnTo>
                    <a:pt x="13" y="35"/>
                  </a:lnTo>
                  <a:lnTo>
                    <a:pt x="6" y="3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93" name="Freeform 809"/>
            <p:cNvSpPr>
              <a:spLocks/>
            </p:cNvSpPr>
            <p:nvPr/>
          </p:nvSpPr>
          <p:spPr bwMode="auto">
            <a:xfrm>
              <a:off x="1675" y="1466"/>
              <a:ext cx="13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23"/>
                </a:cxn>
                <a:cxn ang="0">
                  <a:pos x="13" y="35"/>
                </a:cxn>
                <a:cxn ang="0">
                  <a:pos x="7" y="35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5">
                  <a:moveTo>
                    <a:pt x="0" y="0"/>
                  </a:moveTo>
                  <a:lnTo>
                    <a:pt x="7" y="0"/>
                  </a:lnTo>
                  <a:lnTo>
                    <a:pt x="13" y="23"/>
                  </a:lnTo>
                  <a:lnTo>
                    <a:pt x="13" y="35"/>
                  </a:lnTo>
                  <a:lnTo>
                    <a:pt x="7" y="35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94" name="Freeform 810"/>
            <p:cNvSpPr>
              <a:spLocks/>
            </p:cNvSpPr>
            <p:nvPr/>
          </p:nvSpPr>
          <p:spPr bwMode="auto">
            <a:xfrm>
              <a:off x="1682" y="1489"/>
              <a:ext cx="13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30"/>
                </a:cxn>
                <a:cxn ang="0">
                  <a:pos x="13" y="41"/>
                </a:cxn>
                <a:cxn ang="0">
                  <a:pos x="6" y="41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6" y="0"/>
                  </a:lnTo>
                  <a:lnTo>
                    <a:pt x="13" y="30"/>
                  </a:lnTo>
                  <a:lnTo>
                    <a:pt x="13" y="41"/>
                  </a:lnTo>
                  <a:lnTo>
                    <a:pt x="6" y="41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95" name="Freeform 811"/>
            <p:cNvSpPr>
              <a:spLocks/>
            </p:cNvSpPr>
            <p:nvPr/>
          </p:nvSpPr>
          <p:spPr bwMode="auto">
            <a:xfrm>
              <a:off x="1688" y="1519"/>
              <a:ext cx="13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23"/>
                </a:cxn>
                <a:cxn ang="0">
                  <a:pos x="13" y="35"/>
                </a:cxn>
                <a:cxn ang="0">
                  <a:pos x="7" y="35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35">
                  <a:moveTo>
                    <a:pt x="0" y="0"/>
                  </a:moveTo>
                  <a:lnTo>
                    <a:pt x="7" y="0"/>
                  </a:lnTo>
                  <a:lnTo>
                    <a:pt x="13" y="23"/>
                  </a:lnTo>
                  <a:lnTo>
                    <a:pt x="13" y="35"/>
                  </a:lnTo>
                  <a:lnTo>
                    <a:pt x="7" y="35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96" name="Freeform 812"/>
            <p:cNvSpPr>
              <a:spLocks/>
            </p:cNvSpPr>
            <p:nvPr/>
          </p:nvSpPr>
          <p:spPr bwMode="auto">
            <a:xfrm>
              <a:off x="1695" y="1542"/>
              <a:ext cx="13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29"/>
                </a:cxn>
                <a:cxn ang="0">
                  <a:pos x="13" y="35"/>
                </a:cxn>
                <a:cxn ang="0">
                  <a:pos x="0" y="35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35">
                  <a:moveTo>
                    <a:pt x="0" y="0"/>
                  </a:moveTo>
                  <a:lnTo>
                    <a:pt x="6" y="0"/>
                  </a:lnTo>
                  <a:lnTo>
                    <a:pt x="13" y="29"/>
                  </a:lnTo>
                  <a:lnTo>
                    <a:pt x="13" y="35"/>
                  </a:lnTo>
                  <a:lnTo>
                    <a:pt x="0" y="35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97" name="Freeform 813"/>
            <p:cNvSpPr>
              <a:spLocks/>
            </p:cNvSpPr>
            <p:nvPr/>
          </p:nvSpPr>
          <p:spPr bwMode="auto">
            <a:xfrm>
              <a:off x="1695" y="1571"/>
              <a:ext cx="13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24"/>
                </a:cxn>
                <a:cxn ang="0">
                  <a:pos x="13" y="30"/>
                </a:cxn>
                <a:cxn ang="0">
                  <a:pos x="6" y="30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0">
                  <a:moveTo>
                    <a:pt x="0" y="0"/>
                  </a:moveTo>
                  <a:lnTo>
                    <a:pt x="13" y="0"/>
                  </a:lnTo>
                  <a:lnTo>
                    <a:pt x="13" y="24"/>
                  </a:lnTo>
                  <a:lnTo>
                    <a:pt x="13" y="30"/>
                  </a:lnTo>
                  <a:lnTo>
                    <a:pt x="6" y="3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98" name="Freeform 814"/>
            <p:cNvSpPr>
              <a:spLocks/>
            </p:cNvSpPr>
            <p:nvPr/>
          </p:nvSpPr>
          <p:spPr bwMode="auto">
            <a:xfrm>
              <a:off x="1701" y="1595"/>
              <a:ext cx="13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23"/>
                </a:cxn>
                <a:cxn ang="0">
                  <a:pos x="13" y="29"/>
                </a:cxn>
                <a:cxn ang="0">
                  <a:pos x="7" y="2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29">
                  <a:moveTo>
                    <a:pt x="0" y="0"/>
                  </a:moveTo>
                  <a:lnTo>
                    <a:pt x="7" y="0"/>
                  </a:lnTo>
                  <a:lnTo>
                    <a:pt x="13" y="23"/>
                  </a:lnTo>
                  <a:lnTo>
                    <a:pt x="13" y="29"/>
                  </a:lnTo>
                  <a:lnTo>
                    <a:pt x="7" y="2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99" name="Freeform 815"/>
            <p:cNvSpPr>
              <a:spLocks/>
            </p:cNvSpPr>
            <p:nvPr/>
          </p:nvSpPr>
          <p:spPr bwMode="auto">
            <a:xfrm>
              <a:off x="1708" y="1618"/>
              <a:ext cx="13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24"/>
                </a:cxn>
                <a:cxn ang="0">
                  <a:pos x="13" y="29"/>
                </a:cxn>
                <a:cxn ang="0">
                  <a:pos x="0" y="2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29">
                  <a:moveTo>
                    <a:pt x="0" y="0"/>
                  </a:moveTo>
                  <a:lnTo>
                    <a:pt x="6" y="0"/>
                  </a:lnTo>
                  <a:lnTo>
                    <a:pt x="13" y="24"/>
                  </a:lnTo>
                  <a:lnTo>
                    <a:pt x="13" y="29"/>
                  </a:lnTo>
                  <a:lnTo>
                    <a:pt x="0" y="2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00" name="Freeform 816"/>
            <p:cNvSpPr>
              <a:spLocks/>
            </p:cNvSpPr>
            <p:nvPr/>
          </p:nvSpPr>
          <p:spPr bwMode="auto">
            <a:xfrm>
              <a:off x="1708" y="1642"/>
              <a:ext cx="19" cy="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23"/>
                </a:cxn>
                <a:cxn ang="0">
                  <a:pos x="19" y="35"/>
                </a:cxn>
                <a:cxn ang="0">
                  <a:pos x="6" y="3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9" h="35">
                  <a:moveTo>
                    <a:pt x="0" y="0"/>
                  </a:moveTo>
                  <a:lnTo>
                    <a:pt x="13" y="0"/>
                  </a:lnTo>
                  <a:lnTo>
                    <a:pt x="19" y="23"/>
                  </a:lnTo>
                  <a:lnTo>
                    <a:pt x="19" y="35"/>
                  </a:lnTo>
                  <a:lnTo>
                    <a:pt x="6" y="3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01" name="Freeform 817"/>
            <p:cNvSpPr>
              <a:spLocks/>
            </p:cNvSpPr>
            <p:nvPr/>
          </p:nvSpPr>
          <p:spPr bwMode="auto">
            <a:xfrm>
              <a:off x="1714" y="1665"/>
              <a:ext cx="20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23"/>
                </a:cxn>
                <a:cxn ang="0">
                  <a:pos x="20" y="29"/>
                </a:cxn>
                <a:cxn ang="0">
                  <a:pos x="13" y="29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20" h="29">
                  <a:moveTo>
                    <a:pt x="0" y="0"/>
                  </a:moveTo>
                  <a:lnTo>
                    <a:pt x="13" y="0"/>
                  </a:lnTo>
                  <a:lnTo>
                    <a:pt x="20" y="23"/>
                  </a:lnTo>
                  <a:lnTo>
                    <a:pt x="20" y="29"/>
                  </a:lnTo>
                  <a:lnTo>
                    <a:pt x="13" y="29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02" name="Freeform 818"/>
            <p:cNvSpPr>
              <a:spLocks/>
            </p:cNvSpPr>
            <p:nvPr/>
          </p:nvSpPr>
          <p:spPr bwMode="auto">
            <a:xfrm>
              <a:off x="1727" y="1688"/>
              <a:ext cx="13" cy="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24"/>
                </a:cxn>
                <a:cxn ang="0">
                  <a:pos x="13" y="30"/>
                </a:cxn>
                <a:cxn ang="0">
                  <a:pos x="0" y="30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0">
                  <a:moveTo>
                    <a:pt x="0" y="0"/>
                  </a:moveTo>
                  <a:lnTo>
                    <a:pt x="7" y="0"/>
                  </a:lnTo>
                  <a:lnTo>
                    <a:pt x="13" y="24"/>
                  </a:lnTo>
                  <a:lnTo>
                    <a:pt x="13" y="30"/>
                  </a:lnTo>
                  <a:lnTo>
                    <a:pt x="0" y="3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03" name="Freeform 819"/>
            <p:cNvSpPr>
              <a:spLocks/>
            </p:cNvSpPr>
            <p:nvPr/>
          </p:nvSpPr>
          <p:spPr bwMode="auto">
            <a:xfrm>
              <a:off x="1727" y="1712"/>
              <a:ext cx="13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8"/>
                </a:cxn>
                <a:cxn ang="0">
                  <a:pos x="13" y="29"/>
                </a:cxn>
                <a:cxn ang="0">
                  <a:pos x="7" y="2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29">
                  <a:moveTo>
                    <a:pt x="0" y="0"/>
                  </a:moveTo>
                  <a:lnTo>
                    <a:pt x="13" y="0"/>
                  </a:lnTo>
                  <a:lnTo>
                    <a:pt x="13" y="18"/>
                  </a:lnTo>
                  <a:lnTo>
                    <a:pt x="13" y="29"/>
                  </a:lnTo>
                  <a:lnTo>
                    <a:pt x="7" y="2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04" name="Freeform 820"/>
            <p:cNvSpPr>
              <a:spLocks/>
            </p:cNvSpPr>
            <p:nvPr/>
          </p:nvSpPr>
          <p:spPr bwMode="auto">
            <a:xfrm>
              <a:off x="1734" y="1730"/>
              <a:ext cx="13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23"/>
                </a:cxn>
                <a:cxn ang="0">
                  <a:pos x="13" y="29"/>
                </a:cxn>
                <a:cxn ang="0">
                  <a:pos x="6" y="29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29">
                  <a:moveTo>
                    <a:pt x="0" y="0"/>
                  </a:moveTo>
                  <a:lnTo>
                    <a:pt x="6" y="0"/>
                  </a:lnTo>
                  <a:lnTo>
                    <a:pt x="13" y="23"/>
                  </a:lnTo>
                  <a:lnTo>
                    <a:pt x="13" y="29"/>
                  </a:lnTo>
                  <a:lnTo>
                    <a:pt x="6" y="29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05" name="Freeform 821"/>
            <p:cNvSpPr>
              <a:spLocks/>
            </p:cNvSpPr>
            <p:nvPr/>
          </p:nvSpPr>
          <p:spPr bwMode="auto">
            <a:xfrm>
              <a:off x="1740" y="1753"/>
              <a:ext cx="13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8"/>
                </a:cxn>
                <a:cxn ang="0">
                  <a:pos x="13" y="29"/>
                </a:cxn>
                <a:cxn ang="0">
                  <a:pos x="0" y="2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29">
                  <a:moveTo>
                    <a:pt x="0" y="0"/>
                  </a:moveTo>
                  <a:lnTo>
                    <a:pt x="7" y="0"/>
                  </a:lnTo>
                  <a:lnTo>
                    <a:pt x="13" y="18"/>
                  </a:lnTo>
                  <a:lnTo>
                    <a:pt x="13" y="29"/>
                  </a:lnTo>
                  <a:lnTo>
                    <a:pt x="0" y="2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06" name="Freeform 822"/>
            <p:cNvSpPr>
              <a:spLocks/>
            </p:cNvSpPr>
            <p:nvPr/>
          </p:nvSpPr>
          <p:spPr bwMode="auto">
            <a:xfrm>
              <a:off x="1740" y="1771"/>
              <a:ext cx="13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23"/>
                </a:cxn>
                <a:cxn ang="0">
                  <a:pos x="13" y="29"/>
                </a:cxn>
                <a:cxn ang="0">
                  <a:pos x="7" y="29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29">
                  <a:moveTo>
                    <a:pt x="0" y="0"/>
                  </a:moveTo>
                  <a:lnTo>
                    <a:pt x="13" y="0"/>
                  </a:lnTo>
                  <a:lnTo>
                    <a:pt x="13" y="23"/>
                  </a:lnTo>
                  <a:lnTo>
                    <a:pt x="13" y="29"/>
                  </a:lnTo>
                  <a:lnTo>
                    <a:pt x="7" y="29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07" name="Freeform 823"/>
            <p:cNvSpPr>
              <a:spLocks/>
            </p:cNvSpPr>
            <p:nvPr/>
          </p:nvSpPr>
          <p:spPr bwMode="auto">
            <a:xfrm>
              <a:off x="1747" y="1794"/>
              <a:ext cx="13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8"/>
                </a:cxn>
                <a:cxn ang="0">
                  <a:pos x="13" y="29"/>
                </a:cxn>
                <a:cxn ang="0">
                  <a:pos x="6" y="2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29">
                  <a:moveTo>
                    <a:pt x="0" y="0"/>
                  </a:moveTo>
                  <a:lnTo>
                    <a:pt x="6" y="0"/>
                  </a:lnTo>
                  <a:lnTo>
                    <a:pt x="13" y="18"/>
                  </a:lnTo>
                  <a:lnTo>
                    <a:pt x="13" y="29"/>
                  </a:lnTo>
                  <a:lnTo>
                    <a:pt x="6" y="2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08" name="Freeform 824"/>
            <p:cNvSpPr>
              <a:spLocks/>
            </p:cNvSpPr>
            <p:nvPr/>
          </p:nvSpPr>
          <p:spPr bwMode="auto">
            <a:xfrm>
              <a:off x="1753" y="1812"/>
              <a:ext cx="13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7"/>
                </a:cxn>
                <a:cxn ang="0">
                  <a:pos x="13" y="23"/>
                </a:cxn>
                <a:cxn ang="0">
                  <a:pos x="7" y="23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23">
                  <a:moveTo>
                    <a:pt x="0" y="0"/>
                  </a:moveTo>
                  <a:lnTo>
                    <a:pt x="7" y="0"/>
                  </a:lnTo>
                  <a:lnTo>
                    <a:pt x="13" y="17"/>
                  </a:lnTo>
                  <a:lnTo>
                    <a:pt x="13" y="23"/>
                  </a:lnTo>
                  <a:lnTo>
                    <a:pt x="7" y="23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09" name="Freeform 825"/>
            <p:cNvSpPr>
              <a:spLocks/>
            </p:cNvSpPr>
            <p:nvPr/>
          </p:nvSpPr>
          <p:spPr bwMode="auto">
            <a:xfrm>
              <a:off x="1760" y="1829"/>
              <a:ext cx="13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8"/>
                </a:cxn>
                <a:cxn ang="0">
                  <a:pos x="13" y="24"/>
                </a:cxn>
                <a:cxn ang="0">
                  <a:pos x="6" y="24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24">
                  <a:moveTo>
                    <a:pt x="0" y="0"/>
                  </a:moveTo>
                  <a:lnTo>
                    <a:pt x="6" y="0"/>
                  </a:lnTo>
                  <a:lnTo>
                    <a:pt x="13" y="18"/>
                  </a:lnTo>
                  <a:lnTo>
                    <a:pt x="13" y="24"/>
                  </a:lnTo>
                  <a:lnTo>
                    <a:pt x="6" y="24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10" name="Freeform 826"/>
            <p:cNvSpPr>
              <a:spLocks/>
            </p:cNvSpPr>
            <p:nvPr/>
          </p:nvSpPr>
          <p:spPr bwMode="auto">
            <a:xfrm>
              <a:off x="1766" y="1847"/>
              <a:ext cx="13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7"/>
                </a:cxn>
                <a:cxn ang="0">
                  <a:pos x="13" y="23"/>
                </a:cxn>
                <a:cxn ang="0">
                  <a:pos x="0" y="2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23">
                  <a:moveTo>
                    <a:pt x="0" y="0"/>
                  </a:moveTo>
                  <a:lnTo>
                    <a:pt x="7" y="0"/>
                  </a:lnTo>
                  <a:lnTo>
                    <a:pt x="13" y="17"/>
                  </a:lnTo>
                  <a:lnTo>
                    <a:pt x="13" y="23"/>
                  </a:lnTo>
                  <a:lnTo>
                    <a:pt x="0" y="2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11" name="Freeform 827"/>
            <p:cNvSpPr>
              <a:spLocks/>
            </p:cNvSpPr>
            <p:nvPr/>
          </p:nvSpPr>
          <p:spPr bwMode="auto">
            <a:xfrm>
              <a:off x="1766" y="1864"/>
              <a:ext cx="20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18"/>
                </a:cxn>
                <a:cxn ang="0">
                  <a:pos x="20" y="24"/>
                </a:cxn>
                <a:cxn ang="0">
                  <a:pos x="7" y="24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20" h="24">
                  <a:moveTo>
                    <a:pt x="0" y="0"/>
                  </a:moveTo>
                  <a:lnTo>
                    <a:pt x="13" y="0"/>
                  </a:lnTo>
                  <a:lnTo>
                    <a:pt x="20" y="18"/>
                  </a:lnTo>
                  <a:lnTo>
                    <a:pt x="20" y="24"/>
                  </a:lnTo>
                  <a:lnTo>
                    <a:pt x="7" y="24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12" name="Freeform 828"/>
            <p:cNvSpPr>
              <a:spLocks/>
            </p:cNvSpPr>
            <p:nvPr/>
          </p:nvSpPr>
          <p:spPr bwMode="auto">
            <a:xfrm>
              <a:off x="1773" y="1882"/>
              <a:ext cx="13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23"/>
                </a:cxn>
                <a:cxn ang="0">
                  <a:pos x="6" y="2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23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23"/>
                  </a:lnTo>
                  <a:lnTo>
                    <a:pt x="6" y="2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13" name="Freeform 829"/>
            <p:cNvSpPr>
              <a:spLocks/>
            </p:cNvSpPr>
            <p:nvPr/>
          </p:nvSpPr>
          <p:spPr bwMode="auto">
            <a:xfrm>
              <a:off x="1779" y="1894"/>
              <a:ext cx="13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7"/>
                </a:cxn>
                <a:cxn ang="0">
                  <a:pos x="13" y="23"/>
                </a:cxn>
                <a:cxn ang="0">
                  <a:pos x="7" y="23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23">
                  <a:moveTo>
                    <a:pt x="0" y="0"/>
                  </a:moveTo>
                  <a:lnTo>
                    <a:pt x="7" y="0"/>
                  </a:lnTo>
                  <a:lnTo>
                    <a:pt x="13" y="17"/>
                  </a:lnTo>
                  <a:lnTo>
                    <a:pt x="13" y="23"/>
                  </a:lnTo>
                  <a:lnTo>
                    <a:pt x="7" y="23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14" name="Freeform 830"/>
            <p:cNvSpPr>
              <a:spLocks/>
            </p:cNvSpPr>
            <p:nvPr/>
          </p:nvSpPr>
          <p:spPr bwMode="auto">
            <a:xfrm>
              <a:off x="1786" y="1911"/>
              <a:ext cx="13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8"/>
                </a:cxn>
                <a:cxn ang="0">
                  <a:pos x="13" y="24"/>
                </a:cxn>
                <a:cxn ang="0">
                  <a:pos x="0" y="24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24">
                  <a:moveTo>
                    <a:pt x="0" y="0"/>
                  </a:moveTo>
                  <a:lnTo>
                    <a:pt x="6" y="0"/>
                  </a:lnTo>
                  <a:lnTo>
                    <a:pt x="13" y="18"/>
                  </a:lnTo>
                  <a:lnTo>
                    <a:pt x="13" y="24"/>
                  </a:lnTo>
                  <a:lnTo>
                    <a:pt x="0" y="24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15" name="Freeform 831"/>
            <p:cNvSpPr>
              <a:spLocks/>
            </p:cNvSpPr>
            <p:nvPr/>
          </p:nvSpPr>
          <p:spPr bwMode="auto">
            <a:xfrm>
              <a:off x="1786" y="1929"/>
              <a:ext cx="13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13" y="17"/>
                </a:cxn>
                <a:cxn ang="0">
                  <a:pos x="6" y="17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13" y="17"/>
                  </a:lnTo>
                  <a:lnTo>
                    <a:pt x="6" y="17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16" name="Freeform 832"/>
            <p:cNvSpPr>
              <a:spLocks/>
            </p:cNvSpPr>
            <p:nvPr/>
          </p:nvSpPr>
          <p:spPr bwMode="auto">
            <a:xfrm>
              <a:off x="1792" y="1940"/>
              <a:ext cx="20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20" y="12"/>
                </a:cxn>
                <a:cxn ang="0">
                  <a:pos x="20" y="18"/>
                </a:cxn>
                <a:cxn ang="0">
                  <a:pos x="7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7" y="0"/>
                  </a:lnTo>
                  <a:lnTo>
                    <a:pt x="20" y="12"/>
                  </a:lnTo>
                  <a:lnTo>
                    <a:pt x="20" y="18"/>
                  </a:lnTo>
                  <a:lnTo>
                    <a:pt x="7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17" name="Freeform 833"/>
            <p:cNvSpPr>
              <a:spLocks/>
            </p:cNvSpPr>
            <p:nvPr/>
          </p:nvSpPr>
          <p:spPr bwMode="auto">
            <a:xfrm>
              <a:off x="1799" y="1952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18"/>
                </a:cxn>
                <a:cxn ang="0">
                  <a:pos x="6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18"/>
                  </a:lnTo>
                  <a:lnTo>
                    <a:pt x="6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18" name="Freeform 834"/>
            <p:cNvSpPr>
              <a:spLocks/>
            </p:cNvSpPr>
            <p:nvPr/>
          </p:nvSpPr>
          <p:spPr bwMode="auto">
            <a:xfrm>
              <a:off x="1805" y="1964"/>
              <a:ext cx="13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2"/>
                </a:cxn>
                <a:cxn ang="0">
                  <a:pos x="13" y="17"/>
                </a:cxn>
                <a:cxn ang="0">
                  <a:pos x="7" y="17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lnTo>
                    <a:pt x="7" y="0"/>
                  </a:lnTo>
                  <a:lnTo>
                    <a:pt x="13" y="12"/>
                  </a:lnTo>
                  <a:lnTo>
                    <a:pt x="13" y="17"/>
                  </a:lnTo>
                  <a:lnTo>
                    <a:pt x="7" y="17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19" name="Freeform 835"/>
            <p:cNvSpPr>
              <a:spLocks/>
            </p:cNvSpPr>
            <p:nvPr/>
          </p:nvSpPr>
          <p:spPr bwMode="auto">
            <a:xfrm>
              <a:off x="1812" y="1976"/>
              <a:ext cx="12" cy="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2" y="11"/>
                </a:cxn>
                <a:cxn ang="0">
                  <a:pos x="12" y="23"/>
                </a:cxn>
                <a:cxn ang="0">
                  <a:pos x="0" y="23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2" h="23">
                  <a:moveTo>
                    <a:pt x="0" y="0"/>
                  </a:moveTo>
                  <a:lnTo>
                    <a:pt x="6" y="0"/>
                  </a:lnTo>
                  <a:lnTo>
                    <a:pt x="12" y="11"/>
                  </a:lnTo>
                  <a:lnTo>
                    <a:pt x="12" y="23"/>
                  </a:lnTo>
                  <a:lnTo>
                    <a:pt x="0" y="23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20" name="Freeform 836"/>
            <p:cNvSpPr>
              <a:spLocks/>
            </p:cNvSpPr>
            <p:nvPr/>
          </p:nvSpPr>
          <p:spPr bwMode="auto">
            <a:xfrm>
              <a:off x="1812" y="1987"/>
              <a:ext cx="12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2" h="18">
                  <a:moveTo>
                    <a:pt x="0" y="0"/>
                  </a:moveTo>
                  <a:lnTo>
                    <a:pt x="12" y="0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21" name="Freeform 837"/>
            <p:cNvSpPr>
              <a:spLocks/>
            </p:cNvSpPr>
            <p:nvPr/>
          </p:nvSpPr>
          <p:spPr bwMode="auto">
            <a:xfrm>
              <a:off x="1818" y="1999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2"/>
                </a:cxn>
                <a:cxn ang="0">
                  <a:pos x="13" y="18"/>
                </a:cxn>
                <a:cxn ang="0">
                  <a:pos x="6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6" y="0"/>
                  </a:lnTo>
                  <a:lnTo>
                    <a:pt x="13" y="12"/>
                  </a:lnTo>
                  <a:lnTo>
                    <a:pt x="13" y="18"/>
                  </a:lnTo>
                  <a:lnTo>
                    <a:pt x="6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22" name="Freeform 838"/>
            <p:cNvSpPr>
              <a:spLocks/>
            </p:cNvSpPr>
            <p:nvPr/>
          </p:nvSpPr>
          <p:spPr bwMode="auto">
            <a:xfrm>
              <a:off x="1824" y="2011"/>
              <a:ext cx="20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20" h="12">
                  <a:moveTo>
                    <a:pt x="0" y="0"/>
                  </a:moveTo>
                  <a:lnTo>
                    <a:pt x="7" y="0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23" name="Freeform 839"/>
            <p:cNvSpPr>
              <a:spLocks/>
            </p:cNvSpPr>
            <p:nvPr/>
          </p:nvSpPr>
          <p:spPr bwMode="auto">
            <a:xfrm>
              <a:off x="1831" y="2017"/>
              <a:ext cx="13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7"/>
                </a:cxn>
                <a:cxn ang="0">
                  <a:pos x="6" y="17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7"/>
                  </a:lnTo>
                  <a:lnTo>
                    <a:pt x="6" y="17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24" name="Freeform 840"/>
            <p:cNvSpPr>
              <a:spLocks/>
            </p:cNvSpPr>
            <p:nvPr/>
          </p:nvSpPr>
          <p:spPr bwMode="auto">
            <a:xfrm>
              <a:off x="1837" y="2023"/>
              <a:ext cx="13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1"/>
                </a:cxn>
                <a:cxn ang="0">
                  <a:pos x="13" y="17"/>
                </a:cxn>
                <a:cxn ang="0">
                  <a:pos x="7" y="17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lnTo>
                    <a:pt x="7" y="0"/>
                  </a:lnTo>
                  <a:lnTo>
                    <a:pt x="13" y="11"/>
                  </a:lnTo>
                  <a:lnTo>
                    <a:pt x="13" y="17"/>
                  </a:lnTo>
                  <a:lnTo>
                    <a:pt x="7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25" name="Freeform 841"/>
            <p:cNvSpPr>
              <a:spLocks/>
            </p:cNvSpPr>
            <p:nvPr/>
          </p:nvSpPr>
          <p:spPr bwMode="auto">
            <a:xfrm>
              <a:off x="1844" y="2034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26" name="Freeform 842"/>
            <p:cNvSpPr>
              <a:spLocks/>
            </p:cNvSpPr>
            <p:nvPr/>
          </p:nvSpPr>
          <p:spPr bwMode="auto">
            <a:xfrm>
              <a:off x="1844" y="2040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27" name="Freeform 843"/>
            <p:cNvSpPr>
              <a:spLocks/>
            </p:cNvSpPr>
            <p:nvPr/>
          </p:nvSpPr>
          <p:spPr bwMode="auto">
            <a:xfrm>
              <a:off x="1857" y="2040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28" name="Freeform 844"/>
            <p:cNvSpPr>
              <a:spLocks/>
            </p:cNvSpPr>
            <p:nvPr/>
          </p:nvSpPr>
          <p:spPr bwMode="auto">
            <a:xfrm>
              <a:off x="1857" y="2028"/>
              <a:ext cx="19" cy="2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13" y="24"/>
                </a:cxn>
                <a:cxn ang="0">
                  <a:pos x="0" y="24"/>
                </a:cxn>
                <a:cxn ang="0">
                  <a:pos x="0" y="12"/>
                </a:cxn>
                <a:cxn ang="0">
                  <a:pos x="13" y="0"/>
                </a:cxn>
              </a:cxnLst>
              <a:rect l="0" t="0" r="r" b="b"/>
              <a:pathLst>
                <a:path w="19" h="24">
                  <a:moveTo>
                    <a:pt x="13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13" y="24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29" name="Freeform 845"/>
            <p:cNvSpPr>
              <a:spLocks/>
            </p:cNvSpPr>
            <p:nvPr/>
          </p:nvSpPr>
          <p:spPr bwMode="auto">
            <a:xfrm>
              <a:off x="1870" y="2017"/>
              <a:ext cx="13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7"/>
                </a:cxn>
                <a:cxn ang="0">
                  <a:pos x="0" y="17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7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30" name="Freeform 846"/>
            <p:cNvSpPr>
              <a:spLocks/>
            </p:cNvSpPr>
            <p:nvPr/>
          </p:nvSpPr>
          <p:spPr bwMode="auto">
            <a:xfrm>
              <a:off x="1870" y="1999"/>
              <a:ext cx="19" cy="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13" y="24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6" y="0"/>
                </a:cxn>
              </a:cxnLst>
              <a:rect l="0" t="0" r="r" b="b"/>
              <a:pathLst>
                <a:path w="19" h="24">
                  <a:moveTo>
                    <a:pt x="6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13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31" name="Freeform 847"/>
            <p:cNvSpPr>
              <a:spLocks/>
            </p:cNvSpPr>
            <p:nvPr/>
          </p:nvSpPr>
          <p:spPr bwMode="auto">
            <a:xfrm>
              <a:off x="1876" y="1981"/>
              <a:ext cx="13" cy="2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24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7" y="0"/>
                </a:cxn>
              </a:cxnLst>
              <a:rect l="0" t="0" r="r" b="b"/>
              <a:pathLst>
                <a:path w="13" h="24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32" name="Freeform 848"/>
            <p:cNvSpPr>
              <a:spLocks/>
            </p:cNvSpPr>
            <p:nvPr/>
          </p:nvSpPr>
          <p:spPr bwMode="auto">
            <a:xfrm>
              <a:off x="1883" y="1964"/>
              <a:ext cx="13" cy="2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23"/>
                </a:cxn>
                <a:cxn ang="0">
                  <a:pos x="0" y="23"/>
                </a:cxn>
                <a:cxn ang="0">
                  <a:pos x="0" y="17"/>
                </a:cxn>
                <a:cxn ang="0">
                  <a:pos x="6" y="0"/>
                </a:cxn>
              </a:cxnLst>
              <a:rect l="0" t="0" r="r" b="b"/>
              <a:pathLst>
                <a:path w="13" h="23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23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33" name="Freeform 849"/>
            <p:cNvSpPr>
              <a:spLocks/>
            </p:cNvSpPr>
            <p:nvPr/>
          </p:nvSpPr>
          <p:spPr bwMode="auto">
            <a:xfrm>
              <a:off x="1889" y="1952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34" name="Freeform 850"/>
            <p:cNvSpPr>
              <a:spLocks/>
            </p:cNvSpPr>
            <p:nvPr/>
          </p:nvSpPr>
          <p:spPr bwMode="auto">
            <a:xfrm>
              <a:off x="1889" y="1940"/>
              <a:ext cx="13" cy="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7" y="0"/>
                </a:cxn>
              </a:cxnLst>
              <a:rect l="0" t="0" r="r" b="b"/>
              <a:pathLst>
                <a:path w="13" h="18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35" name="Freeform 851"/>
            <p:cNvSpPr>
              <a:spLocks/>
            </p:cNvSpPr>
            <p:nvPr/>
          </p:nvSpPr>
          <p:spPr bwMode="auto">
            <a:xfrm>
              <a:off x="1896" y="1940"/>
              <a:ext cx="19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9" h="12">
                  <a:moveTo>
                    <a:pt x="6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36" name="Freeform 852"/>
            <p:cNvSpPr>
              <a:spLocks/>
            </p:cNvSpPr>
            <p:nvPr/>
          </p:nvSpPr>
          <p:spPr bwMode="auto">
            <a:xfrm>
              <a:off x="1902" y="1935"/>
              <a:ext cx="13" cy="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5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7" y="0"/>
                </a:cxn>
              </a:cxnLst>
              <a:rect l="0" t="0" r="r" b="b"/>
              <a:pathLst>
                <a:path w="13" h="11">
                  <a:moveTo>
                    <a:pt x="7" y="0"/>
                  </a:moveTo>
                  <a:lnTo>
                    <a:pt x="13" y="0"/>
                  </a:lnTo>
                  <a:lnTo>
                    <a:pt x="13" y="5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37" name="Line 853"/>
            <p:cNvSpPr>
              <a:spLocks noChangeShapeType="1"/>
            </p:cNvSpPr>
            <p:nvPr/>
          </p:nvSpPr>
          <p:spPr bwMode="auto">
            <a:xfrm>
              <a:off x="1844" y="2046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38" name="Line 854"/>
            <p:cNvSpPr>
              <a:spLocks noChangeShapeType="1"/>
            </p:cNvSpPr>
            <p:nvPr/>
          </p:nvSpPr>
          <p:spPr bwMode="auto">
            <a:xfrm>
              <a:off x="1902" y="1935"/>
              <a:ext cx="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39" name="Freeform 855"/>
            <p:cNvSpPr>
              <a:spLocks/>
            </p:cNvSpPr>
            <p:nvPr/>
          </p:nvSpPr>
          <p:spPr bwMode="auto">
            <a:xfrm>
              <a:off x="1915" y="1935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5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7" y="0"/>
                  </a:lnTo>
                  <a:lnTo>
                    <a:pt x="13" y="5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40" name="Freeform 856"/>
            <p:cNvSpPr>
              <a:spLocks/>
            </p:cNvSpPr>
            <p:nvPr/>
          </p:nvSpPr>
          <p:spPr bwMode="auto">
            <a:xfrm>
              <a:off x="1915" y="1940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41" name="Freeform 857"/>
            <p:cNvSpPr>
              <a:spLocks/>
            </p:cNvSpPr>
            <p:nvPr/>
          </p:nvSpPr>
          <p:spPr bwMode="auto">
            <a:xfrm>
              <a:off x="1922" y="1940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8"/>
                </a:cxn>
                <a:cxn ang="0">
                  <a:pos x="6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42" name="Freeform 858"/>
            <p:cNvSpPr>
              <a:spLocks/>
            </p:cNvSpPr>
            <p:nvPr/>
          </p:nvSpPr>
          <p:spPr bwMode="auto">
            <a:xfrm>
              <a:off x="1928" y="1946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2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7" y="0"/>
                  </a:lnTo>
                  <a:lnTo>
                    <a:pt x="13" y="12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43" name="Freeform 859"/>
            <p:cNvSpPr>
              <a:spLocks/>
            </p:cNvSpPr>
            <p:nvPr/>
          </p:nvSpPr>
          <p:spPr bwMode="auto">
            <a:xfrm>
              <a:off x="1928" y="1958"/>
              <a:ext cx="20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0"/>
                </a:cxn>
                <a:cxn ang="0">
                  <a:pos x="20" y="12"/>
                </a:cxn>
                <a:cxn ang="0">
                  <a:pos x="13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20" h="12">
                  <a:moveTo>
                    <a:pt x="0" y="0"/>
                  </a:moveTo>
                  <a:lnTo>
                    <a:pt x="13" y="0"/>
                  </a:lnTo>
                  <a:lnTo>
                    <a:pt x="20" y="0"/>
                  </a:lnTo>
                  <a:lnTo>
                    <a:pt x="20" y="12"/>
                  </a:lnTo>
                  <a:lnTo>
                    <a:pt x="13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44" name="Freeform 860"/>
            <p:cNvSpPr>
              <a:spLocks/>
            </p:cNvSpPr>
            <p:nvPr/>
          </p:nvSpPr>
          <p:spPr bwMode="auto">
            <a:xfrm>
              <a:off x="1941" y="1958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2"/>
                </a:cxn>
                <a:cxn ang="0">
                  <a:pos x="13" y="18"/>
                </a:cxn>
                <a:cxn ang="0">
                  <a:pos x="7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7" y="0"/>
                  </a:lnTo>
                  <a:lnTo>
                    <a:pt x="13" y="12"/>
                  </a:lnTo>
                  <a:lnTo>
                    <a:pt x="13" y="18"/>
                  </a:lnTo>
                  <a:lnTo>
                    <a:pt x="7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45" name="Freeform 861"/>
            <p:cNvSpPr>
              <a:spLocks/>
            </p:cNvSpPr>
            <p:nvPr/>
          </p:nvSpPr>
          <p:spPr bwMode="auto">
            <a:xfrm>
              <a:off x="1948" y="1970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46" name="Freeform 862"/>
            <p:cNvSpPr>
              <a:spLocks/>
            </p:cNvSpPr>
            <p:nvPr/>
          </p:nvSpPr>
          <p:spPr bwMode="auto">
            <a:xfrm>
              <a:off x="1948" y="1976"/>
              <a:ext cx="13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5"/>
                </a:cxn>
                <a:cxn ang="0">
                  <a:pos x="13" y="17"/>
                </a:cxn>
                <a:cxn ang="0">
                  <a:pos x="6" y="17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lnTo>
                    <a:pt x="13" y="0"/>
                  </a:lnTo>
                  <a:lnTo>
                    <a:pt x="13" y="5"/>
                  </a:lnTo>
                  <a:lnTo>
                    <a:pt x="13" y="17"/>
                  </a:lnTo>
                  <a:lnTo>
                    <a:pt x="6" y="17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47" name="Freeform 863"/>
            <p:cNvSpPr>
              <a:spLocks/>
            </p:cNvSpPr>
            <p:nvPr/>
          </p:nvSpPr>
          <p:spPr bwMode="auto">
            <a:xfrm>
              <a:off x="1954" y="1981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2"/>
                </a:cxn>
                <a:cxn ang="0">
                  <a:pos x="13" y="18"/>
                </a:cxn>
                <a:cxn ang="0">
                  <a:pos x="7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7" y="0"/>
                  </a:lnTo>
                  <a:lnTo>
                    <a:pt x="13" y="12"/>
                  </a:lnTo>
                  <a:lnTo>
                    <a:pt x="13" y="18"/>
                  </a:lnTo>
                  <a:lnTo>
                    <a:pt x="7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48" name="Freeform 864"/>
            <p:cNvSpPr>
              <a:spLocks/>
            </p:cNvSpPr>
            <p:nvPr/>
          </p:nvSpPr>
          <p:spPr bwMode="auto">
            <a:xfrm>
              <a:off x="1961" y="1993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49" name="Freeform 865"/>
            <p:cNvSpPr>
              <a:spLocks/>
            </p:cNvSpPr>
            <p:nvPr/>
          </p:nvSpPr>
          <p:spPr bwMode="auto">
            <a:xfrm>
              <a:off x="1961" y="1999"/>
              <a:ext cx="19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12"/>
                </a:cxn>
                <a:cxn ang="0">
                  <a:pos x="19" y="18"/>
                </a:cxn>
                <a:cxn ang="0">
                  <a:pos x="13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9" h="18">
                  <a:moveTo>
                    <a:pt x="0" y="0"/>
                  </a:moveTo>
                  <a:lnTo>
                    <a:pt x="13" y="0"/>
                  </a:lnTo>
                  <a:lnTo>
                    <a:pt x="19" y="12"/>
                  </a:lnTo>
                  <a:lnTo>
                    <a:pt x="19" y="18"/>
                  </a:lnTo>
                  <a:lnTo>
                    <a:pt x="13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50" name="Freeform 866"/>
            <p:cNvSpPr>
              <a:spLocks/>
            </p:cNvSpPr>
            <p:nvPr/>
          </p:nvSpPr>
          <p:spPr bwMode="auto">
            <a:xfrm>
              <a:off x="1974" y="2011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51" name="Freeform 867"/>
            <p:cNvSpPr>
              <a:spLocks/>
            </p:cNvSpPr>
            <p:nvPr/>
          </p:nvSpPr>
          <p:spPr bwMode="auto">
            <a:xfrm>
              <a:off x="1974" y="2017"/>
              <a:ext cx="13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7"/>
                </a:cxn>
                <a:cxn ang="0">
                  <a:pos x="6" y="17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7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7"/>
                  </a:lnTo>
                  <a:lnTo>
                    <a:pt x="6" y="17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52" name="Freeform 868"/>
            <p:cNvSpPr>
              <a:spLocks/>
            </p:cNvSpPr>
            <p:nvPr/>
          </p:nvSpPr>
          <p:spPr bwMode="auto">
            <a:xfrm>
              <a:off x="1980" y="2023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5"/>
                </a:cxn>
                <a:cxn ang="0">
                  <a:pos x="13" y="11"/>
                </a:cxn>
                <a:cxn ang="0">
                  <a:pos x="7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7" y="0"/>
                  </a:lnTo>
                  <a:lnTo>
                    <a:pt x="13" y="5"/>
                  </a:lnTo>
                  <a:lnTo>
                    <a:pt x="13" y="11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53" name="Freeform 869"/>
            <p:cNvSpPr>
              <a:spLocks/>
            </p:cNvSpPr>
            <p:nvPr/>
          </p:nvSpPr>
          <p:spPr bwMode="auto">
            <a:xfrm>
              <a:off x="1987" y="2028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54" name="Freeform 870"/>
            <p:cNvSpPr>
              <a:spLocks/>
            </p:cNvSpPr>
            <p:nvPr/>
          </p:nvSpPr>
          <p:spPr bwMode="auto">
            <a:xfrm>
              <a:off x="1987" y="2034"/>
              <a:ext cx="19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12"/>
                </a:cxn>
                <a:cxn ang="0">
                  <a:pos x="19" y="18"/>
                </a:cxn>
                <a:cxn ang="0">
                  <a:pos x="6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9" h="18">
                  <a:moveTo>
                    <a:pt x="0" y="0"/>
                  </a:moveTo>
                  <a:lnTo>
                    <a:pt x="13" y="0"/>
                  </a:lnTo>
                  <a:lnTo>
                    <a:pt x="19" y="12"/>
                  </a:lnTo>
                  <a:lnTo>
                    <a:pt x="19" y="18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55" name="Freeform 871"/>
            <p:cNvSpPr>
              <a:spLocks/>
            </p:cNvSpPr>
            <p:nvPr/>
          </p:nvSpPr>
          <p:spPr bwMode="auto">
            <a:xfrm>
              <a:off x="1993" y="2046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56" name="Freeform 872"/>
            <p:cNvSpPr>
              <a:spLocks/>
            </p:cNvSpPr>
            <p:nvPr/>
          </p:nvSpPr>
          <p:spPr bwMode="auto">
            <a:xfrm>
              <a:off x="2000" y="2052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57" name="Freeform 873"/>
            <p:cNvSpPr>
              <a:spLocks/>
            </p:cNvSpPr>
            <p:nvPr/>
          </p:nvSpPr>
          <p:spPr bwMode="auto">
            <a:xfrm>
              <a:off x="2006" y="2058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1"/>
                </a:cxn>
                <a:cxn ang="0">
                  <a:pos x="7" y="1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1"/>
                  </a:lnTo>
                  <a:lnTo>
                    <a:pt x="7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58" name="Freeform 874"/>
            <p:cNvSpPr>
              <a:spLocks/>
            </p:cNvSpPr>
            <p:nvPr/>
          </p:nvSpPr>
          <p:spPr bwMode="auto">
            <a:xfrm>
              <a:off x="2013" y="2064"/>
              <a:ext cx="12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2" y="11"/>
                </a:cxn>
                <a:cxn ang="0">
                  <a:pos x="6" y="11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12" h="11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2" y="11"/>
                  </a:lnTo>
                  <a:lnTo>
                    <a:pt x="6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59" name="Freeform 875"/>
            <p:cNvSpPr>
              <a:spLocks/>
            </p:cNvSpPr>
            <p:nvPr/>
          </p:nvSpPr>
          <p:spPr bwMode="auto">
            <a:xfrm>
              <a:off x="2019" y="2064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5"/>
                </a:cxn>
                <a:cxn ang="0">
                  <a:pos x="13" y="11"/>
                </a:cxn>
                <a:cxn ang="0">
                  <a:pos x="6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13" y="0"/>
                  </a:lnTo>
                  <a:lnTo>
                    <a:pt x="13" y="5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60" name="Freeform 876"/>
            <p:cNvSpPr>
              <a:spLocks/>
            </p:cNvSpPr>
            <p:nvPr/>
          </p:nvSpPr>
          <p:spPr bwMode="auto">
            <a:xfrm>
              <a:off x="2025" y="2069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61" name="Line 877"/>
            <p:cNvSpPr>
              <a:spLocks noChangeShapeType="1"/>
            </p:cNvSpPr>
            <p:nvPr/>
          </p:nvSpPr>
          <p:spPr bwMode="auto">
            <a:xfrm>
              <a:off x="2013" y="2069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62" name="Line 878"/>
            <p:cNvSpPr>
              <a:spLocks noChangeShapeType="1"/>
            </p:cNvSpPr>
            <p:nvPr/>
          </p:nvSpPr>
          <p:spPr bwMode="auto">
            <a:xfrm>
              <a:off x="2025" y="2075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63" name="Line 879"/>
            <p:cNvSpPr>
              <a:spLocks noChangeShapeType="1"/>
            </p:cNvSpPr>
            <p:nvPr/>
          </p:nvSpPr>
          <p:spPr bwMode="auto">
            <a:xfrm>
              <a:off x="2032" y="2075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64" name="Line 880"/>
            <p:cNvSpPr>
              <a:spLocks noChangeShapeType="1"/>
            </p:cNvSpPr>
            <p:nvPr/>
          </p:nvSpPr>
          <p:spPr bwMode="auto">
            <a:xfrm>
              <a:off x="2038" y="2075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65" name="Line 881"/>
            <p:cNvSpPr>
              <a:spLocks noChangeShapeType="1"/>
            </p:cNvSpPr>
            <p:nvPr/>
          </p:nvSpPr>
          <p:spPr bwMode="auto">
            <a:xfrm>
              <a:off x="2045" y="2075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66" name="Line 882"/>
            <p:cNvSpPr>
              <a:spLocks noChangeShapeType="1"/>
            </p:cNvSpPr>
            <p:nvPr/>
          </p:nvSpPr>
          <p:spPr bwMode="auto">
            <a:xfrm>
              <a:off x="2051" y="2075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67" name="Line 883"/>
            <p:cNvSpPr>
              <a:spLocks noChangeShapeType="1"/>
            </p:cNvSpPr>
            <p:nvPr/>
          </p:nvSpPr>
          <p:spPr bwMode="auto">
            <a:xfrm>
              <a:off x="2051" y="2075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68" name="Line 884"/>
            <p:cNvSpPr>
              <a:spLocks noChangeShapeType="1"/>
            </p:cNvSpPr>
            <p:nvPr/>
          </p:nvSpPr>
          <p:spPr bwMode="auto">
            <a:xfrm>
              <a:off x="2058" y="2075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69" name="Line 885"/>
            <p:cNvSpPr>
              <a:spLocks noChangeShapeType="1"/>
            </p:cNvSpPr>
            <p:nvPr/>
          </p:nvSpPr>
          <p:spPr bwMode="auto">
            <a:xfrm>
              <a:off x="2064" y="2075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70" name="Line 886"/>
            <p:cNvSpPr>
              <a:spLocks noChangeShapeType="1"/>
            </p:cNvSpPr>
            <p:nvPr/>
          </p:nvSpPr>
          <p:spPr bwMode="auto">
            <a:xfrm>
              <a:off x="2064" y="2075"/>
              <a:ext cx="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71" name="Line 887"/>
            <p:cNvSpPr>
              <a:spLocks noChangeShapeType="1"/>
            </p:cNvSpPr>
            <p:nvPr/>
          </p:nvSpPr>
          <p:spPr bwMode="auto">
            <a:xfrm>
              <a:off x="2071" y="2075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72" name="Line 888"/>
            <p:cNvSpPr>
              <a:spLocks noChangeShapeType="1"/>
            </p:cNvSpPr>
            <p:nvPr/>
          </p:nvSpPr>
          <p:spPr bwMode="auto">
            <a:xfrm>
              <a:off x="2084" y="2075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73" name="Line 889"/>
            <p:cNvSpPr>
              <a:spLocks noChangeShapeType="1"/>
            </p:cNvSpPr>
            <p:nvPr/>
          </p:nvSpPr>
          <p:spPr bwMode="auto">
            <a:xfrm>
              <a:off x="2084" y="2075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74" name="Line 890"/>
            <p:cNvSpPr>
              <a:spLocks noChangeShapeType="1"/>
            </p:cNvSpPr>
            <p:nvPr/>
          </p:nvSpPr>
          <p:spPr bwMode="auto">
            <a:xfrm>
              <a:off x="2090" y="2075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75" name="Line 891"/>
            <p:cNvSpPr>
              <a:spLocks noChangeShapeType="1"/>
            </p:cNvSpPr>
            <p:nvPr/>
          </p:nvSpPr>
          <p:spPr bwMode="auto">
            <a:xfrm>
              <a:off x="2097" y="2075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76" name="Line 892"/>
            <p:cNvSpPr>
              <a:spLocks noChangeShapeType="1"/>
            </p:cNvSpPr>
            <p:nvPr/>
          </p:nvSpPr>
          <p:spPr bwMode="auto">
            <a:xfrm>
              <a:off x="2097" y="2075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77" name="Line 893"/>
            <p:cNvSpPr>
              <a:spLocks noChangeShapeType="1"/>
            </p:cNvSpPr>
            <p:nvPr/>
          </p:nvSpPr>
          <p:spPr bwMode="auto">
            <a:xfrm>
              <a:off x="2103" y="2075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78" name="Line 894"/>
            <p:cNvSpPr>
              <a:spLocks noChangeShapeType="1"/>
            </p:cNvSpPr>
            <p:nvPr/>
          </p:nvSpPr>
          <p:spPr bwMode="auto">
            <a:xfrm>
              <a:off x="2110" y="2075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79" name="Line 895"/>
            <p:cNvSpPr>
              <a:spLocks noChangeShapeType="1"/>
            </p:cNvSpPr>
            <p:nvPr/>
          </p:nvSpPr>
          <p:spPr bwMode="auto">
            <a:xfrm>
              <a:off x="2110" y="2075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80" name="Line 896"/>
            <p:cNvSpPr>
              <a:spLocks noChangeShapeType="1"/>
            </p:cNvSpPr>
            <p:nvPr/>
          </p:nvSpPr>
          <p:spPr bwMode="auto">
            <a:xfrm>
              <a:off x="2123" y="2075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81" name="Line 897"/>
            <p:cNvSpPr>
              <a:spLocks noChangeShapeType="1"/>
            </p:cNvSpPr>
            <p:nvPr/>
          </p:nvSpPr>
          <p:spPr bwMode="auto">
            <a:xfrm>
              <a:off x="2129" y="2075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82" name="Line 898"/>
            <p:cNvSpPr>
              <a:spLocks noChangeShapeType="1"/>
            </p:cNvSpPr>
            <p:nvPr/>
          </p:nvSpPr>
          <p:spPr bwMode="auto">
            <a:xfrm>
              <a:off x="2129" y="2075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83" name="Line 899"/>
            <p:cNvSpPr>
              <a:spLocks noChangeShapeType="1"/>
            </p:cNvSpPr>
            <p:nvPr/>
          </p:nvSpPr>
          <p:spPr bwMode="auto">
            <a:xfrm>
              <a:off x="2136" y="2075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84" name="Line 900"/>
            <p:cNvSpPr>
              <a:spLocks noChangeShapeType="1"/>
            </p:cNvSpPr>
            <p:nvPr/>
          </p:nvSpPr>
          <p:spPr bwMode="auto">
            <a:xfrm>
              <a:off x="2142" y="2075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85" name="Line 901"/>
            <p:cNvSpPr>
              <a:spLocks noChangeShapeType="1"/>
            </p:cNvSpPr>
            <p:nvPr/>
          </p:nvSpPr>
          <p:spPr bwMode="auto">
            <a:xfrm>
              <a:off x="2142" y="2075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86" name="Line 902"/>
            <p:cNvSpPr>
              <a:spLocks noChangeShapeType="1"/>
            </p:cNvSpPr>
            <p:nvPr/>
          </p:nvSpPr>
          <p:spPr bwMode="auto">
            <a:xfrm>
              <a:off x="2149" y="2075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87" name="Line 903"/>
            <p:cNvSpPr>
              <a:spLocks noChangeShapeType="1"/>
            </p:cNvSpPr>
            <p:nvPr/>
          </p:nvSpPr>
          <p:spPr bwMode="auto">
            <a:xfrm>
              <a:off x="2155" y="2075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88" name="Line 904"/>
            <p:cNvSpPr>
              <a:spLocks noChangeShapeType="1"/>
            </p:cNvSpPr>
            <p:nvPr/>
          </p:nvSpPr>
          <p:spPr bwMode="auto">
            <a:xfrm>
              <a:off x="2162" y="2075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89" name="Freeform 905"/>
            <p:cNvSpPr>
              <a:spLocks/>
            </p:cNvSpPr>
            <p:nvPr/>
          </p:nvSpPr>
          <p:spPr bwMode="auto">
            <a:xfrm>
              <a:off x="2168" y="2069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90" name="Freeform 906"/>
            <p:cNvSpPr>
              <a:spLocks/>
            </p:cNvSpPr>
            <p:nvPr/>
          </p:nvSpPr>
          <p:spPr bwMode="auto">
            <a:xfrm>
              <a:off x="2175" y="2069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91" name="Freeform 907"/>
            <p:cNvSpPr>
              <a:spLocks/>
            </p:cNvSpPr>
            <p:nvPr/>
          </p:nvSpPr>
          <p:spPr bwMode="auto">
            <a:xfrm>
              <a:off x="2181" y="2069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92" name="Line 908"/>
            <p:cNvSpPr>
              <a:spLocks noChangeShapeType="1"/>
            </p:cNvSpPr>
            <p:nvPr/>
          </p:nvSpPr>
          <p:spPr bwMode="auto">
            <a:xfrm>
              <a:off x="2181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93" name="Line 909"/>
            <p:cNvSpPr>
              <a:spLocks noChangeShapeType="1"/>
            </p:cNvSpPr>
            <p:nvPr/>
          </p:nvSpPr>
          <p:spPr bwMode="auto">
            <a:xfrm>
              <a:off x="2188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94" name="Line 910"/>
            <p:cNvSpPr>
              <a:spLocks noChangeShapeType="1"/>
            </p:cNvSpPr>
            <p:nvPr/>
          </p:nvSpPr>
          <p:spPr bwMode="auto">
            <a:xfrm>
              <a:off x="2188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95" name="Line 911"/>
            <p:cNvSpPr>
              <a:spLocks noChangeShapeType="1"/>
            </p:cNvSpPr>
            <p:nvPr/>
          </p:nvSpPr>
          <p:spPr bwMode="auto">
            <a:xfrm>
              <a:off x="2194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96" name="Line 912"/>
            <p:cNvSpPr>
              <a:spLocks noChangeShapeType="1"/>
            </p:cNvSpPr>
            <p:nvPr/>
          </p:nvSpPr>
          <p:spPr bwMode="auto">
            <a:xfrm>
              <a:off x="2201" y="2069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97" name="Line 913"/>
            <p:cNvSpPr>
              <a:spLocks noChangeShapeType="1"/>
            </p:cNvSpPr>
            <p:nvPr/>
          </p:nvSpPr>
          <p:spPr bwMode="auto">
            <a:xfrm>
              <a:off x="2207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98" name="Line 914"/>
            <p:cNvSpPr>
              <a:spLocks noChangeShapeType="1"/>
            </p:cNvSpPr>
            <p:nvPr/>
          </p:nvSpPr>
          <p:spPr bwMode="auto">
            <a:xfrm>
              <a:off x="2213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99" name="Line 915"/>
            <p:cNvSpPr>
              <a:spLocks noChangeShapeType="1"/>
            </p:cNvSpPr>
            <p:nvPr/>
          </p:nvSpPr>
          <p:spPr bwMode="auto">
            <a:xfrm>
              <a:off x="2213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00" name="Line 916"/>
            <p:cNvSpPr>
              <a:spLocks noChangeShapeType="1"/>
            </p:cNvSpPr>
            <p:nvPr/>
          </p:nvSpPr>
          <p:spPr bwMode="auto">
            <a:xfrm>
              <a:off x="2220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01" name="Line 917"/>
            <p:cNvSpPr>
              <a:spLocks noChangeShapeType="1"/>
            </p:cNvSpPr>
            <p:nvPr/>
          </p:nvSpPr>
          <p:spPr bwMode="auto">
            <a:xfrm>
              <a:off x="2226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02" name="Line 918"/>
            <p:cNvSpPr>
              <a:spLocks noChangeShapeType="1"/>
            </p:cNvSpPr>
            <p:nvPr/>
          </p:nvSpPr>
          <p:spPr bwMode="auto">
            <a:xfrm>
              <a:off x="2226" y="2069"/>
              <a:ext cx="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03" name="Line 919"/>
            <p:cNvSpPr>
              <a:spLocks noChangeShapeType="1"/>
            </p:cNvSpPr>
            <p:nvPr/>
          </p:nvSpPr>
          <p:spPr bwMode="auto">
            <a:xfrm>
              <a:off x="2233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04" name="Line 920"/>
            <p:cNvSpPr>
              <a:spLocks noChangeShapeType="1"/>
            </p:cNvSpPr>
            <p:nvPr/>
          </p:nvSpPr>
          <p:spPr bwMode="auto">
            <a:xfrm>
              <a:off x="2239" y="2069"/>
              <a:ext cx="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05" name="Line 921"/>
            <p:cNvSpPr>
              <a:spLocks noChangeShapeType="1"/>
            </p:cNvSpPr>
            <p:nvPr/>
          </p:nvSpPr>
          <p:spPr bwMode="auto">
            <a:xfrm>
              <a:off x="2246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06" name="Line 922"/>
            <p:cNvSpPr>
              <a:spLocks noChangeShapeType="1"/>
            </p:cNvSpPr>
            <p:nvPr/>
          </p:nvSpPr>
          <p:spPr bwMode="auto">
            <a:xfrm>
              <a:off x="2252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07" name="Line 923"/>
            <p:cNvSpPr>
              <a:spLocks noChangeShapeType="1"/>
            </p:cNvSpPr>
            <p:nvPr/>
          </p:nvSpPr>
          <p:spPr bwMode="auto">
            <a:xfrm>
              <a:off x="2259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08" name="Line 924"/>
            <p:cNvSpPr>
              <a:spLocks noChangeShapeType="1"/>
            </p:cNvSpPr>
            <p:nvPr/>
          </p:nvSpPr>
          <p:spPr bwMode="auto">
            <a:xfrm>
              <a:off x="2259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09" name="Line 925"/>
            <p:cNvSpPr>
              <a:spLocks noChangeShapeType="1"/>
            </p:cNvSpPr>
            <p:nvPr/>
          </p:nvSpPr>
          <p:spPr bwMode="auto">
            <a:xfrm>
              <a:off x="2265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10" name="Line 926"/>
            <p:cNvSpPr>
              <a:spLocks noChangeShapeType="1"/>
            </p:cNvSpPr>
            <p:nvPr/>
          </p:nvSpPr>
          <p:spPr bwMode="auto">
            <a:xfrm>
              <a:off x="2272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11" name="Line 927"/>
            <p:cNvSpPr>
              <a:spLocks noChangeShapeType="1"/>
            </p:cNvSpPr>
            <p:nvPr/>
          </p:nvSpPr>
          <p:spPr bwMode="auto">
            <a:xfrm>
              <a:off x="2272" y="2069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12" name="Line 928"/>
            <p:cNvSpPr>
              <a:spLocks noChangeShapeType="1"/>
            </p:cNvSpPr>
            <p:nvPr/>
          </p:nvSpPr>
          <p:spPr bwMode="auto">
            <a:xfrm>
              <a:off x="2278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13" name="Freeform 929"/>
            <p:cNvSpPr>
              <a:spLocks/>
            </p:cNvSpPr>
            <p:nvPr/>
          </p:nvSpPr>
          <p:spPr bwMode="auto">
            <a:xfrm>
              <a:off x="2285" y="2064"/>
              <a:ext cx="19" cy="1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0"/>
                </a:cxn>
                <a:cxn ang="0">
                  <a:pos x="19" y="11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13" y="0"/>
                </a:cxn>
              </a:cxnLst>
              <a:rect l="0" t="0" r="r" b="b"/>
              <a:pathLst>
                <a:path w="19" h="11">
                  <a:moveTo>
                    <a:pt x="13" y="0"/>
                  </a:moveTo>
                  <a:lnTo>
                    <a:pt x="19" y="0"/>
                  </a:lnTo>
                  <a:lnTo>
                    <a:pt x="19" y="11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14" name="Freeform 930"/>
            <p:cNvSpPr>
              <a:spLocks/>
            </p:cNvSpPr>
            <p:nvPr/>
          </p:nvSpPr>
          <p:spPr bwMode="auto">
            <a:xfrm>
              <a:off x="2298" y="2064"/>
              <a:ext cx="13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5"/>
                </a:cxn>
                <a:cxn ang="0">
                  <a:pos x="13" y="11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6" y="0"/>
                  </a:lnTo>
                  <a:lnTo>
                    <a:pt x="13" y="5"/>
                  </a:lnTo>
                  <a:lnTo>
                    <a:pt x="13" y="11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15" name="Line 931"/>
            <p:cNvSpPr>
              <a:spLocks noChangeShapeType="1"/>
            </p:cNvSpPr>
            <p:nvPr/>
          </p:nvSpPr>
          <p:spPr bwMode="auto">
            <a:xfrm>
              <a:off x="2298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16" name="Line 932"/>
            <p:cNvSpPr>
              <a:spLocks noChangeShapeType="1"/>
            </p:cNvSpPr>
            <p:nvPr/>
          </p:nvSpPr>
          <p:spPr bwMode="auto">
            <a:xfrm>
              <a:off x="2304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17" name="Line 933"/>
            <p:cNvSpPr>
              <a:spLocks noChangeShapeType="1"/>
            </p:cNvSpPr>
            <p:nvPr/>
          </p:nvSpPr>
          <p:spPr bwMode="auto">
            <a:xfrm>
              <a:off x="2304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18" name="Line 934"/>
            <p:cNvSpPr>
              <a:spLocks noChangeShapeType="1"/>
            </p:cNvSpPr>
            <p:nvPr/>
          </p:nvSpPr>
          <p:spPr bwMode="auto">
            <a:xfrm>
              <a:off x="2311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19" name="Line 935"/>
            <p:cNvSpPr>
              <a:spLocks noChangeShapeType="1"/>
            </p:cNvSpPr>
            <p:nvPr/>
          </p:nvSpPr>
          <p:spPr bwMode="auto">
            <a:xfrm>
              <a:off x="2317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20" name="Freeform 936"/>
            <p:cNvSpPr>
              <a:spLocks/>
            </p:cNvSpPr>
            <p:nvPr/>
          </p:nvSpPr>
          <p:spPr bwMode="auto">
            <a:xfrm>
              <a:off x="2324" y="2064"/>
              <a:ext cx="13" cy="1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1"/>
                </a:cxn>
                <a:cxn ang="0">
                  <a:pos x="6" y="11"/>
                </a:cxn>
                <a:cxn ang="0">
                  <a:pos x="0" y="11"/>
                </a:cxn>
                <a:cxn ang="0">
                  <a:pos x="0" y="5"/>
                </a:cxn>
                <a:cxn ang="0">
                  <a:pos x="6" y="0"/>
                </a:cxn>
              </a:cxnLst>
              <a:rect l="0" t="0" r="r" b="b"/>
              <a:pathLst>
                <a:path w="13" h="11">
                  <a:moveTo>
                    <a:pt x="6" y="0"/>
                  </a:moveTo>
                  <a:lnTo>
                    <a:pt x="13" y="0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21" name="Line 937"/>
            <p:cNvSpPr>
              <a:spLocks noChangeShapeType="1"/>
            </p:cNvSpPr>
            <p:nvPr/>
          </p:nvSpPr>
          <p:spPr bwMode="auto">
            <a:xfrm>
              <a:off x="2324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22" name="Line 938"/>
            <p:cNvSpPr>
              <a:spLocks noChangeShapeType="1"/>
            </p:cNvSpPr>
            <p:nvPr/>
          </p:nvSpPr>
          <p:spPr bwMode="auto">
            <a:xfrm>
              <a:off x="2330" y="2069"/>
              <a:ext cx="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23" name="Line 939"/>
            <p:cNvSpPr>
              <a:spLocks noChangeShapeType="1"/>
            </p:cNvSpPr>
            <p:nvPr/>
          </p:nvSpPr>
          <p:spPr bwMode="auto">
            <a:xfrm>
              <a:off x="2337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24" name="Line 940"/>
            <p:cNvSpPr>
              <a:spLocks noChangeShapeType="1"/>
            </p:cNvSpPr>
            <p:nvPr/>
          </p:nvSpPr>
          <p:spPr bwMode="auto">
            <a:xfrm>
              <a:off x="2343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25" name="Line 941"/>
            <p:cNvSpPr>
              <a:spLocks noChangeShapeType="1"/>
            </p:cNvSpPr>
            <p:nvPr/>
          </p:nvSpPr>
          <p:spPr bwMode="auto">
            <a:xfrm>
              <a:off x="2350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26" name="Line 942"/>
            <p:cNvSpPr>
              <a:spLocks noChangeShapeType="1"/>
            </p:cNvSpPr>
            <p:nvPr/>
          </p:nvSpPr>
          <p:spPr bwMode="auto">
            <a:xfrm>
              <a:off x="2350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27" name="Line 943"/>
            <p:cNvSpPr>
              <a:spLocks noChangeShapeType="1"/>
            </p:cNvSpPr>
            <p:nvPr/>
          </p:nvSpPr>
          <p:spPr bwMode="auto">
            <a:xfrm>
              <a:off x="2356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28" name="Line 944"/>
            <p:cNvSpPr>
              <a:spLocks noChangeShapeType="1"/>
            </p:cNvSpPr>
            <p:nvPr/>
          </p:nvSpPr>
          <p:spPr bwMode="auto">
            <a:xfrm>
              <a:off x="2363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29" name="Line 945"/>
            <p:cNvSpPr>
              <a:spLocks noChangeShapeType="1"/>
            </p:cNvSpPr>
            <p:nvPr/>
          </p:nvSpPr>
          <p:spPr bwMode="auto">
            <a:xfrm>
              <a:off x="2363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30" name="Line 946"/>
            <p:cNvSpPr>
              <a:spLocks noChangeShapeType="1"/>
            </p:cNvSpPr>
            <p:nvPr/>
          </p:nvSpPr>
          <p:spPr bwMode="auto">
            <a:xfrm>
              <a:off x="2369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31" name="Line 947"/>
            <p:cNvSpPr>
              <a:spLocks noChangeShapeType="1"/>
            </p:cNvSpPr>
            <p:nvPr/>
          </p:nvSpPr>
          <p:spPr bwMode="auto">
            <a:xfrm>
              <a:off x="2376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32" name="Line 948"/>
            <p:cNvSpPr>
              <a:spLocks noChangeShapeType="1"/>
            </p:cNvSpPr>
            <p:nvPr/>
          </p:nvSpPr>
          <p:spPr bwMode="auto">
            <a:xfrm>
              <a:off x="2376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33" name="Line 949"/>
            <p:cNvSpPr>
              <a:spLocks noChangeShapeType="1"/>
            </p:cNvSpPr>
            <p:nvPr/>
          </p:nvSpPr>
          <p:spPr bwMode="auto">
            <a:xfrm>
              <a:off x="2382" y="2069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34" name="Line 950"/>
            <p:cNvSpPr>
              <a:spLocks noChangeShapeType="1"/>
            </p:cNvSpPr>
            <p:nvPr/>
          </p:nvSpPr>
          <p:spPr bwMode="auto">
            <a:xfrm>
              <a:off x="2389" y="2069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35" name="Line 951"/>
            <p:cNvSpPr>
              <a:spLocks noChangeShapeType="1"/>
            </p:cNvSpPr>
            <p:nvPr/>
          </p:nvSpPr>
          <p:spPr bwMode="auto">
            <a:xfrm>
              <a:off x="2395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36" name="Line 952"/>
            <p:cNvSpPr>
              <a:spLocks noChangeShapeType="1"/>
            </p:cNvSpPr>
            <p:nvPr/>
          </p:nvSpPr>
          <p:spPr bwMode="auto">
            <a:xfrm>
              <a:off x="2401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37" name="Line 953"/>
            <p:cNvSpPr>
              <a:spLocks noChangeShapeType="1"/>
            </p:cNvSpPr>
            <p:nvPr/>
          </p:nvSpPr>
          <p:spPr bwMode="auto">
            <a:xfrm>
              <a:off x="2408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38" name="Line 954"/>
            <p:cNvSpPr>
              <a:spLocks noChangeShapeType="1"/>
            </p:cNvSpPr>
            <p:nvPr/>
          </p:nvSpPr>
          <p:spPr bwMode="auto">
            <a:xfrm>
              <a:off x="2408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39" name="Line 955"/>
            <p:cNvSpPr>
              <a:spLocks noChangeShapeType="1"/>
            </p:cNvSpPr>
            <p:nvPr/>
          </p:nvSpPr>
          <p:spPr bwMode="auto">
            <a:xfrm>
              <a:off x="2414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40" name="Line 956"/>
            <p:cNvSpPr>
              <a:spLocks noChangeShapeType="1"/>
            </p:cNvSpPr>
            <p:nvPr/>
          </p:nvSpPr>
          <p:spPr bwMode="auto">
            <a:xfrm>
              <a:off x="2421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41" name="Line 957"/>
            <p:cNvSpPr>
              <a:spLocks noChangeShapeType="1"/>
            </p:cNvSpPr>
            <p:nvPr/>
          </p:nvSpPr>
          <p:spPr bwMode="auto">
            <a:xfrm>
              <a:off x="2421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42" name="Line 958"/>
            <p:cNvSpPr>
              <a:spLocks noChangeShapeType="1"/>
            </p:cNvSpPr>
            <p:nvPr/>
          </p:nvSpPr>
          <p:spPr bwMode="auto">
            <a:xfrm>
              <a:off x="2427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43" name="Line 959"/>
            <p:cNvSpPr>
              <a:spLocks noChangeShapeType="1"/>
            </p:cNvSpPr>
            <p:nvPr/>
          </p:nvSpPr>
          <p:spPr bwMode="auto">
            <a:xfrm>
              <a:off x="2434" y="2069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44" name="Line 960"/>
            <p:cNvSpPr>
              <a:spLocks noChangeShapeType="1"/>
            </p:cNvSpPr>
            <p:nvPr/>
          </p:nvSpPr>
          <p:spPr bwMode="auto">
            <a:xfrm>
              <a:off x="2440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45" name="Line 961"/>
            <p:cNvSpPr>
              <a:spLocks noChangeShapeType="1"/>
            </p:cNvSpPr>
            <p:nvPr/>
          </p:nvSpPr>
          <p:spPr bwMode="auto">
            <a:xfrm>
              <a:off x="2447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46" name="Line 962"/>
            <p:cNvSpPr>
              <a:spLocks noChangeShapeType="1"/>
            </p:cNvSpPr>
            <p:nvPr/>
          </p:nvSpPr>
          <p:spPr bwMode="auto">
            <a:xfrm>
              <a:off x="2453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47" name="Line 963"/>
            <p:cNvSpPr>
              <a:spLocks noChangeShapeType="1"/>
            </p:cNvSpPr>
            <p:nvPr/>
          </p:nvSpPr>
          <p:spPr bwMode="auto">
            <a:xfrm>
              <a:off x="2453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48" name="Line 964"/>
            <p:cNvSpPr>
              <a:spLocks noChangeShapeType="1"/>
            </p:cNvSpPr>
            <p:nvPr/>
          </p:nvSpPr>
          <p:spPr bwMode="auto">
            <a:xfrm>
              <a:off x="2460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49" name="Line 965"/>
            <p:cNvSpPr>
              <a:spLocks noChangeShapeType="1"/>
            </p:cNvSpPr>
            <p:nvPr/>
          </p:nvSpPr>
          <p:spPr bwMode="auto">
            <a:xfrm>
              <a:off x="2466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50" name="Line 966"/>
            <p:cNvSpPr>
              <a:spLocks noChangeShapeType="1"/>
            </p:cNvSpPr>
            <p:nvPr/>
          </p:nvSpPr>
          <p:spPr bwMode="auto">
            <a:xfrm>
              <a:off x="2466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51" name="Line 967"/>
            <p:cNvSpPr>
              <a:spLocks noChangeShapeType="1"/>
            </p:cNvSpPr>
            <p:nvPr/>
          </p:nvSpPr>
          <p:spPr bwMode="auto">
            <a:xfrm>
              <a:off x="2473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52" name="Line 968"/>
            <p:cNvSpPr>
              <a:spLocks noChangeShapeType="1"/>
            </p:cNvSpPr>
            <p:nvPr/>
          </p:nvSpPr>
          <p:spPr bwMode="auto">
            <a:xfrm>
              <a:off x="2479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53" name="Line 969"/>
            <p:cNvSpPr>
              <a:spLocks noChangeShapeType="1"/>
            </p:cNvSpPr>
            <p:nvPr/>
          </p:nvSpPr>
          <p:spPr bwMode="auto">
            <a:xfrm>
              <a:off x="2479" y="2069"/>
              <a:ext cx="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54" name="Line 970"/>
            <p:cNvSpPr>
              <a:spLocks noChangeShapeType="1"/>
            </p:cNvSpPr>
            <p:nvPr/>
          </p:nvSpPr>
          <p:spPr bwMode="auto">
            <a:xfrm>
              <a:off x="2492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55" name="Line 971"/>
            <p:cNvSpPr>
              <a:spLocks noChangeShapeType="1"/>
            </p:cNvSpPr>
            <p:nvPr/>
          </p:nvSpPr>
          <p:spPr bwMode="auto">
            <a:xfrm>
              <a:off x="2492" y="2069"/>
              <a:ext cx="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56" name="Line 972"/>
            <p:cNvSpPr>
              <a:spLocks noChangeShapeType="1"/>
            </p:cNvSpPr>
            <p:nvPr/>
          </p:nvSpPr>
          <p:spPr bwMode="auto">
            <a:xfrm>
              <a:off x="2499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57" name="Line 973"/>
            <p:cNvSpPr>
              <a:spLocks noChangeShapeType="1"/>
            </p:cNvSpPr>
            <p:nvPr/>
          </p:nvSpPr>
          <p:spPr bwMode="auto">
            <a:xfrm>
              <a:off x="2505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58" name="Line 974"/>
            <p:cNvSpPr>
              <a:spLocks noChangeShapeType="1"/>
            </p:cNvSpPr>
            <p:nvPr/>
          </p:nvSpPr>
          <p:spPr bwMode="auto">
            <a:xfrm>
              <a:off x="2512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59" name="Line 975"/>
            <p:cNvSpPr>
              <a:spLocks noChangeShapeType="1"/>
            </p:cNvSpPr>
            <p:nvPr/>
          </p:nvSpPr>
          <p:spPr bwMode="auto">
            <a:xfrm>
              <a:off x="2512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60" name="Line 976"/>
            <p:cNvSpPr>
              <a:spLocks noChangeShapeType="1"/>
            </p:cNvSpPr>
            <p:nvPr/>
          </p:nvSpPr>
          <p:spPr bwMode="auto">
            <a:xfrm>
              <a:off x="2518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61" name="Line 977"/>
            <p:cNvSpPr>
              <a:spLocks noChangeShapeType="1"/>
            </p:cNvSpPr>
            <p:nvPr/>
          </p:nvSpPr>
          <p:spPr bwMode="auto">
            <a:xfrm>
              <a:off x="2525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62" name="Line 978"/>
            <p:cNvSpPr>
              <a:spLocks noChangeShapeType="1"/>
            </p:cNvSpPr>
            <p:nvPr/>
          </p:nvSpPr>
          <p:spPr bwMode="auto">
            <a:xfrm>
              <a:off x="2525" y="2069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63" name="Line 979"/>
            <p:cNvSpPr>
              <a:spLocks noChangeShapeType="1"/>
            </p:cNvSpPr>
            <p:nvPr/>
          </p:nvSpPr>
          <p:spPr bwMode="auto">
            <a:xfrm>
              <a:off x="2538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64" name="Line 980"/>
            <p:cNvSpPr>
              <a:spLocks noChangeShapeType="1"/>
            </p:cNvSpPr>
            <p:nvPr/>
          </p:nvSpPr>
          <p:spPr bwMode="auto">
            <a:xfrm>
              <a:off x="2538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65" name="Line 981"/>
            <p:cNvSpPr>
              <a:spLocks noChangeShapeType="1"/>
            </p:cNvSpPr>
            <p:nvPr/>
          </p:nvSpPr>
          <p:spPr bwMode="auto">
            <a:xfrm>
              <a:off x="2544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66" name="Line 982"/>
            <p:cNvSpPr>
              <a:spLocks noChangeShapeType="1"/>
            </p:cNvSpPr>
            <p:nvPr/>
          </p:nvSpPr>
          <p:spPr bwMode="auto">
            <a:xfrm>
              <a:off x="2551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67" name="Line 983"/>
            <p:cNvSpPr>
              <a:spLocks noChangeShapeType="1"/>
            </p:cNvSpPr>
            <p:nvPr/>
          </p:nvSpPr>
          <p:spPr bwMode="auto">
            <a:xfrm>
              <a:off x="2551" y="2069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68" name="Line 984"/>
            <p:cNvSpPr>
              <a:spLocks noChangeShapeType="1"/>
            </p:cNvSpPr>
            <p:nvPr/>
          </p:nvSpPr>
          <p:spPr bwMode="auto">
            <a:xfrm>
              <a:off x="2557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69" name="Line 985"/>
            <p:cNvSpPr>
              <a:spLocks noChangeShapeType="1"/>
            </p:cNvSpPr>
            <p:nvPr/>
          </p:nvSpPr>
          <p:spPr bwMode="auto">
            <a:xfrm>
              <a:off x="2564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70" name="Line 986"/>
            <p:cNvSpPr>
              <a:spLocks noChangeShapeType="1"/>
            </p:cNvSpPr>
            <p:nvPr/>
          </p:nvSpPr>
          <p:spPr bwMode="auto">
            <a:xfrm>
              <a:off x="2570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71" name="Line 987"/>
            <p:cNvSpPr>
              <a:spLocks noChangeShapeType="1"/>
            </p:cNvSpPr>
            <p:nvPr/>
          </p:nvSpPr>
          <p:spPr bwMode="auto">
            <a:xfrm>
              <a:off x="2570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72" name="Line 988"/>
            <p:cNvSpPr>
              <a:spLocks noChangeShapeType="1"/>
            </p:cNvSpPr>
            <p:nvPr/>
          </p:nvSpPr>
          <p:spPr bwMode="auto">
            <a:xfrm>
              <a:off x="2577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73" name="Line 989"/>
            <p:cNvSpPr>
              <a:spLocks noChangeShapeType="1"/>
            </p:cNvSpPr>
            <p:nvPr/>
          </p:nvSpPr>
          <p:spPr bwMode="auto">
            <a:xfrm>
              <a:off x="2583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74" name="Line 990"/>
            <p:cNvSpPr>
              <a:spLocks noChangeShapeType="1"/>
            </p:cNvSpPr>
            <p:nvPr/>
          </p:nvSpPr>
          <p:spPr bwMode="auto">
            <a:xfrm>
              <a:off x="2590" y="2069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75" name="Line 991"/>
            <p:cNvSpPr>
              <a:spLocks noChangeShapeType="1"/>
            </p:cNvSpPr>
            <p:nvPr/>
          </p:nvSpPr>
          <p:spPr bwMode="auto">
            <a:xfrm>
              <a:off x="2596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76" name="Line 992"/>
            <p:cNvSpPr>
              <a:spLocks noChangeShapeType="1"/>
            </p:cNvSpPr>
            <p:nvPr/>
          </p:nvSpPr>
          <p:spPr bwMode="auto">
            <a:xfrm>
              <a:off x="2596" y="2069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77" name="Line 993"/>
            <p:cNvSpPr>
              <a:spLocks noChangeShapeType="1"/>
            </p:cNvSpPr>
            <p:nvPr/>
          </p:nvSpPr>
          <p:spPr bwMode="auto">
            <a:xfrm>
              <a:off x="2602" y="206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979" name="Line 995"/>
          <p:cNvSpPr>
            <a:spLocks noChangeShapeType="1"/>
          </p:cNvSpPr>
          <p:nvPr/>
        </p:nvSpPr>
        <p:spPr bwMode="auto">
          <a:xfrm>
            <a:off x="3968750" y="4527550"/>
            <a:ext cx="190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80" name="Line 996"/>
          <p:cNvSpPr>
            <a:spLocks noChangeShapeType="1"/>
          </p:cNvSpPr>
          <p:nvPr/>
        </p:nvSpPr>
        <p:spPr bwMode="auto">
          <a:xfrm>
            <a:off x="3976688" y="4527550"/>
            <a:ext cx="190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81" name="Line 997"/>
          <p:cNvSpPr>
            <a:spLocks noChangeShapeType="1"/>
          </p:cNvSpPr>
          <p:nvPr/>
        </p:nvSpPr>
        <p:spPr bwMode="auto">
          <a:xfrm>
            <a:off x="3976688" y="4527550"/>
            <a:ext cx="190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82" name="Line 998"/>
          <p:cNvSpPr>
            <a:spLocks noChangeShapeType="1"/>
          </p:cNvSpPr>
          <p:nvPr/>
        </p:nvSpPr>
        <p:spPr bwMode="auto">
          <a:xfrm>
            <a:off x="3987800" y="4527550"/>
            <a:ext cx="190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83" name="Line 999"/>
          <p:cNvSpPr>
            <a:spLocks noChangeShapeType="1"/>
          </p:cNvSpPr>
          <p:nvPr/>
        </p:nvSpPr>
        <p:spPr bwMode="auto">
          <a:xfrm>
            <a:off x="3995738" y="4527550"/>
            <a:ext cx="190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84" name="Freeform 1000"/>
          <p:cNvSpPr>
            <a:spLocks/>
          </p:cNvSpPr>
          <p:nvPr/>
        </p:nvSpPr>
        <p:spPr bwMode="auto">
          <a:xfrm>
            <a:off x="1046163" y="4691063"/>
            <a:ext cx="4762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32" y="0"/>
              </a:cxn>
            </a:cxnLst>
            <a:rect l="0" t="0" r="r" b="b"/>
            <a:pathLst>
              <a:path w="32">
                <a:moveTo>
                  <a:pt x="0" y="0"/>
                </a:moveTo>
                <a:lnTo>
                  <a:pt x="0" y="0"/>
                </a:lnTo>
                <a:lnTo>
                  <a:pt x="32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85" name="Freeform 1001"/>
          <p:cNvSpPr>
            <a:spLocks/>
          </p:cNvSpPr>
          <p:nvPr/>
        </p:nvSpPr>
        <p:spPr bwMode="auto">
          <a:xfrm>
            <a:off x="1046163" y="4416425"/>
            <a:ext cx="476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32" y="0"/>
              </a:cxn>
            </a:cxnLst>
            <a:rect l="0" t="0" r="r" b="b"/>
            <a:pathLst>
              <a:path w="32">
                <a:moveTo>
                  <a:pt x="0" y="0"/>
                </a:moveTo>
                <a:lnTo>
                  <a:pt x="0" y="0"/>
                </a:lnTo>
                <a:lnTo>
                  <a:pt x="32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86" name="Freeform 1002"/>
          <p:cNvSpPr>
            <a:spLocks/>
          </p:cNvSpPr>
          <p:nvPr/>
        </p:nvSpPr>
        <p:spPr bwMode="auto">
          <a:xfrm>
            <a:off x="1046163" y="4152900"/>
            <a:ext cx="476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32" y="0"/>
              </a:cxn>
            </a:cxnLst>
            <a:rect l="0" t="0" r="r" b="b"/>
            <a:pathLst>
              <a:path w="32">
                <a:moveTo>
                  <a:pt x="0" y="0"/>
                </a:moveTo>
                <a:lnTo>
                  <a:pt x="0" y="0"/>
                </a:lnTo>
                <a:lnTo>
                  <a:pt x="32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87" name="Freeform 1003"/>
          <p:cNvSpPr>
            <a:spLocks/>
          </p:cNvSpPr>
          <p:nvPr/>
        </p:nvSpPr>
        <p:spPr bwMode="auto">
          <a:xfrm>
            <a:off x="1046163" y="3878263"/>
            <a:ext cx="4762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32" y="0"/>
              </a:cxn>
            </a:cxnLst>
            <a:rect l="0" t="0" r="r" b="b"/>
            <a:pathLst>
              <a:path w="32">
                <a:moveTo>
                  <a:pt x="0" y="0"/>
                </a:moveTo>
                <a:lnTo>
                  <a:pt x="0" y="0"/>
                </a:lnTo>
                <a:lnTo>
                  <a:pt x="32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88" name="Freeform 1004"/>
          <p:cNvSpPr>
            <a:spLocks/>
          </p:cNvSpPr>
          <p:nvPr/>
        </p:nvSpPr>
        <p:spPr bwMode="auto">
          <a:xfrm>
            <a:off x="1046163" y="3613150"/>
            <a:ext cx="476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32" y="0"/>
              </a:cxn>
            </a:cxnLst>
            <a:rect l="0" t="0" r="r" b="b"/>
            <a:pathLst>
              <a:path w="32">
                <a:moveTo>
                  <a:pt x="0" y="0"/>
                </a:moveTo>
                <a:lnTo>
                  <a:pt x="0" y="0"/>
                </a:lnTo>
                <a:lnTo>
                  <a:pt x="32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89" name="Freeform 1005"/>
          <p:cNvSpPr>
            <a:spLocks/>
          </p:cNvSpPr>
          <p:nvPr/>
        </p:nvSpPr>
        <p:spPr bwMode="auto">
          <a:xfrm>
            <a:off x="1046163" y="3340100"/>
            <a:ext cx="476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32" y="0"/>
              </a:cxn>
            </a:cxnLst>
            <a:rect l="0" t="0" r="r" b="b"/>
            <a:pathLst>
              <a:path w="32">
                <a:moveTo>
                  <a:pt x="0" y="0"/>
                </a:moveTo>
                <a:lnTo>
                  <a:pt x="0" y="0"/>
                </a:lnTo>
                <a:lnTo>
                  <a:pt x="32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90" name="Freeform 1006"/>
          <p:cNvSpPr>
            <a:spLocks/>
          </p:cNvSpPr>
          <p:nvPr/>
        </p:nvSpPr>
        <p:spPr bwMode="auto">
          <a:xfrm>
            <a:off x="1046163" y="3065463"/>
            <a:ext cx="4762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32" y="0"/>
              </a:cxn>
            </a:cxnLst>
            <a:rect l="0" t="0" r="r" b="b"/>
            <a:pathLst>
              <a:path w="32">
                <a:moveTo>
                  <a:pt x="0" y="0"/>
                </a:moveTo>
                <a:lnTo>
                  <a:pt x="0" y="0"/>
                </a:lnTo>
                <a:lnTo>
                  <a:pt x="32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91" name="Freeform 1007"/>
          <p:cNvSpPr>
            <a:spLocks/>
          </p:cNvSpPr>
          <p:nvPr/>
        </p:nvSpPr>
        <p:spPr bwMode="auto">
          <a:xfrm>
            <a:off x="1046163" y="2801938"/>
            <a:ext cx="4762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32" y="0"/>
              </a:cxn>
            </a:cxnLst>
            <a:rect l="0" t="0" r="r" b="b"/>
            <a:pathLst>
              <a:path w="32">
                <a:moveTo>
                  <a:pt x="0" y="0"/>
                </a:moveTo>
                <a:lnTo>
                  <a:pt x="0" y="0"/>
                </a:lnTo>
                <a:lnTo>
                  <a:pt x="32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92" name="Freeform 1008"/>
          <p:cNvSpPr>
            <a:spLocks/>
          </p:cNvSpPr>
          <p:nvPr/>
        </p:nvSpPr>
        <p:spPr bwMode="auto">
          <a:xfrm>
            <a:off x="1046163" y="2527300"/>
            <a:ext cx="476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32" y="0"/>
              </a:cxn>
            </a:cxnLst>
            <a:rect l="0" t="0" r="r" b="b"/>
            <a:pathLst>
              <a:path w="32">
                <a:moveTo>
                  <a:pt x="0" y="0"/>
                </a:moveTo>
                <a:lnTo>
                  <a:pt x="0" y="0"/>
                </a:lnTo>
                <a:lnTo>
                  <a:pt x="32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93" name="Freeform 1009"/>
          <p:cNvSpPr>
            <a:spLocks/>
          </p:cNvSpPr>
          <p:nvPr/>
        </p:nvSpPr>
        <p:spPr bwMode="auto">
          <a:xfrm>
            <a:off x="1046163" y="4640263"/>
            <a:ext cx="285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94" name="Freeform 1010"/>
          <p:cNvSpPr>
            <a:spLocks/>
          </p:cNvSpPr>
          <p:nvPr/>
        </p:nvSpPr>
        <p:spPr bwMode="auto">
          <a:xfrm>
            <a:off x="1046163" y="4587875"/>
            <a:ext cx="285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95" name="Freeform 1011"/>
          <p:cNvSpPr>
            <a:spLocks/>
          </p:cNvSpPr>
          <p:nvPr/>
        </p:nvSpPr>
        <p:spPr bwMode="auto">
          <a:xfrm>
            <a:off x="1046163" y="4537075"/>
            <a:ext cx="285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96" name="Freeform 1012"/>
          <p:cNvSpPr>
            <a:spLocks/>
          </p:cNvSpPr>
          <p:nvPr/>
        </p:nvSpPr>
        <p:spPr bwMode="auto">
          <a:xfrm>
            <a:off x="1046163" y="4476750"/>
            <a:ext cx="285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97" name="Freeform 1013"/>
          <p:cNvSpPr>
            <a:spLocks/>
          </p:cNvSpPr>
          <p:nvPr/>
        </p:nvSpPr>
        <p:spPr bwMode="auto">
          <a:xfrm>
            <a:off x="1046163" y="4365625"/>
            <a:ext cx="285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98" name="Freeform 1014"/>
          <p:cNvSpPr>
            <a:spLocks/>
          </p:cNvSpPr>
          <p:nvPr/>
        </p:nvSpPr>
        <p:spPr bwMode="auto">
          <a:xfrm>
            <a:off x="1046163" y="4314825"/>
            <a:ext cx="285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99" name="Freeform 1015"/>
          <p:cNvSpPr>
            <a:spLocks/>
          </p:cNvSpPr>
          <p:nvPr/>
        </p:nvSpPr>
        <p:spPr bwMode="auto">
          <a:xfrm>
            <a:off x="1046163" y="4264025"/>
            <a:ext cx="285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00" name="Freeform 1016"/>
          <p:cNvSpPr>
            <a:spLocks/>
          </p:cNvSpPr>
          <p:nvPr/>
        </p:nvSpPr>
        <p:spPr bwMode="auto">
          <a:xfrm>
            <a:off x="1046163" y="4203700"/>
            <a:ext cx="285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01" name="Freeform 1017"/>
          <p:cNvSpPr>
            <a:spLocks/>
          </p:cNvSpPr>
          <p:nvPr/>
        </p:nvSpPr>
        <p:spPr bwMode="auto">
          <a:xfrm>
            <a:off x="1046163" y="4100513"/>
            <a:ext cx="285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02" name="Freeform 1018"/>
          <p:cNvSpPr>
            <a:spLocks/>
          </p:cNvSpPr>
          <p:nvPr/>
        </p:nvSpPr>
        <p:spPr bwMode="auto">
          <a:xfrm>
            <a:off x="1046163" y="4049713"/>
            <a:ext cx="285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03" name="Freeform 1019"/>
          <p:cNvSpPr>
            <a:spLocks/>
          </p:cNvSpPr>
          <p:nvPr/>
        </p:nvSpPr>
        <p:spPr bwMode="auto">
          <a:xfrm>
            <a:off x="1046163" y="3989388"/>
            <a:ext cx="285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04" name="Freeform 1020"/>
          <p:cNvSpPr>
            <a:spLocks/>
          </p:cNvSpPr>
          <p:nvPr/>
        </p:nvSpPr>
        <p:spPr bwMode="auto">
          <a:xfrm>
            <a:off x="1046163" y="3929063"/>
            <a:ext cx="285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05" name="Freeform 1021"/>
          <p:cNvSpPr>
            <a:spLocks/>
          </p:cNvSpPr>
          <p:nvPr/>
        </p:nvSpPr>
        <p:spPr bwMode="auto">
          <a:xfrm>
            <a:off x="1046163" y="3827463"/>
            <a:ext cx="285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06" name="Freeform 1022"/>
          <p:cNvSpPr>
            <a:spLocks/>
          </p:cNvSpPr>
          <p:nvPr/>
        </p:nvSpPr>
        <p:spPr bwMode="auto">
          <a:xfrm>
            <a:off x="1046163" y="3776663"/>
            <a:ext cx="285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07" name="Freeform 1023"/>
          <p:cNvSpPr>
            <a:spLocks/>
          </p:cNvSpPr>
          <p:nvPr/>
        </p:nvSpPr>
        <p:spPr bwMode="auto">
          <a:xfrm>
            <a:off x="1046163" y="3716338"/>
            <a:ext cx="285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08" name="Freeform 0"/>
          <p:cNvSpPr>
            <a:spLocks/>
          </p:cNvSpPr>
          <p:nvPr/>
        </p:nvSpPr>
        <p:spPr bwMode="auto">
          <a:xfrm>
            <a:off x="1046163" y="3665538"/>
            <a:ext cx="285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09" name="Freeform 1"/>
          <p:cNvSpPr>
            <a:spLocks/>
          </p:cNvSpPr>
          <p:nvPr/>
        </p:nvSpPr>
        <p:spPr bwMode="auto">
          <a:xfrm>
            <a:off x="1046163" y="3552825"/>
            <a:ext cx="285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0" name="Freeform 2"/>
          <p:cNvSpPr>
            <a:spLocks/>
          </p:cNvSpPr>
          <p:nvPr/>
        </p:nvSpPr>
        <p:spPr bwMode="auto">
          <a:xfrm>
            <a:off x="1046163" y="3502025"/>
            <a:ext cx="285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1" name="Freeform 3"/>
          <p:cNvSpPr>
            <a:spLocks/>
          </p:cNvSpPr>
          <p:nvPr/>
        </p:nvSpPr>
        <p:spPr bwMode="auto">
          <a:xfrm>
            <a:off x="1046163" y="3441700"/>
            <a:ext cx="285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2" name="Freeform 4"/>
          <p:cNvSpPr>
            <a:spLocks/>
          </p:cNvSpPr>
          <p:nvPr/>
        </p:nvSpPr>
        <p:spPr bwMode="auto">
          <a:xfrm>
            <a:off x="1046163" y="3390900"/>
            <a:ext cx="285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3" name="Freeform 5"/>
          <p:cNvSpPr>
            <a:spLocks/>
          </p:cNvSpPr>
          <p:nvPr/>
        </p:nvSpPr>
        <p:spPr bwMode="auto">
          <a:xfrm>
            <a:off x="1046163" y="3289300"/>
            <a:ext cx="285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4" name="Freeform 6"/>
          <p:cNvSpPr>
            <a:spLocks/>
          </p:cNvSpPr>
          <p:nvPr/>
        </p:nvSpPr>
        <p:spPr bwMode="auto">
          <a:xfrm>
            <a:off x="1046163" y="3228975"/>
            <a:ext cx="285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5" name="Freeform 7"/>
          <p:cNvSpPr>
            <a:spLocks/>
          </p:cNvSpPr>
          <p:nvPr/>
        </p:nvSpPr>
        <p:spPr bwMode="auto">
          <a:xfrm>
            <a:off x="1046163" y="3176588"/>
            <a:ext cx="285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6" name="Freeform 8"/>
          <p:cNvSpPr>
            <a:spLocks/>
          </p:cNvSpPr>
          <p:nvPr/>
        </p:nvSpPr>
        <p:spPr bwMode="auto">
          <a:xfrm>
            <a:off x="1046163" y="3117850"/>
            <a:ext cx="2857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7" name="Freeform 9"/>
          <p:cNvSpPr>
            <a:spLocks/>
          </p:cNvSpPr>
          <p:nvPr/>
        </p:nvSpPr>
        <p:spPr bwMode="auto">
          <a:xfrm>
            <a:off x="1046163" y="3014663"/>
            <a:ext cx="285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8" name="Freeform 10"/>
          <p:cNvSpPr>
            <a:spLocks/>
          </p:cNvSpPr>
          <p:nvPr/>
        </p:nvSpPr>
        <p:spPr bwMode="auto">
          <a:xfrm>
            <a:off x="1046163" y="2954338"/>
            <a:ext cx="285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9" name="Freeform 11"/>
          <p:cNvSpPr>
            <a:spLocks/>
          </p:cNvSpPr>
          <p:nvPr/>
        </p:nvSpPr>
        <p:spPr bwMode="auto">
          <a:xfrm>
            <a:off x="1046163" y="2903538"/>
            <a:ext cx="285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0" name="Freeform 12"/>
          <p:cNvSpPr>
            <a:spLocks/>
          </p:cNvSpPr>
          <p:nvPr/>
        </p:nvSpPr>
        <p:spPr bwMode="auto">
          <a:xfrm>
            <a:off x="1046163" y="2852738"/>
            <a:ext cx="285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1" name="Freeform 13"/>
          <p:cNvSpPr>
            <a:spLocks/>
          </p:cNvSpPr>
          <p:nvPr/>
        </p:nvSpPr>
        <p:spPr bwMode="auto">
          <a:xfrm>
            <a:off x="1046163" y="2741613"/>
            <a:ext cx="285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2" name="Freeform 14"/>
          <p:cNvSpPr>
            <a:spLocks/>
          </p:cNvSpPr>
          <p:nvPr/>
        </p:nvSpPr>
        <p:spPr bwMode="auto">
          <a:xfrm>
            <a:off x="1046163" y="2689225"/>
            <a:ext cx="285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3" name="Freeform 15"/>
          <p:cNvSpPr>
            <a:spLocks/>
          </p:cNvSpPr>
          <p:nvPr/>
        </p:nvSpPr>
        <p:spPr bwMode="auto">
          <a:xfrm>
            <a:off x="1046163" y="2630488"/>
            <a:ext cx="2857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4" name="Freeform 16"/>
          <p:cNvSpPr>
            <a:spLocks/>
          </p:cNvSpPr>
          <p:nvPr/>
        </p:nvSpPr>
        <p:spPr bwMode="auto">
          <a:xfrm>
            <a:off x="1046163" y="2578100"/>
            <a:ext cx="285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5" name="Freeform 17"/>
          <p:cNvSpPr>
            <a:spLocks/>
          </p:cNvSpPr>
          <p:nvPr/>
        </p:nvSpPr>
        <p:spPr bwMode="auto">
          <a:xfrm>
            <a:off x="1055688" y="4656138"/>
            <a:ext cx="1587" cy="44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30"/>
              </a:cxn>
            </a:cxnLst>
            <a:rect l="0" t="0" r="r" b="b"/>
            <a:pathLst>
              <a:path h="30">
                <a:moveTo>
                  <a:pt x="0" y="0"/>
                </a:moveTo>
                <a:lnTo>
                  <a:pt x="0" y="0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6" name="Freeform 18"/>
          <p:cNvSpPr>
            <a:spLocks/>
          </p:cNvSpPr>
          <p:nvPr/>
        </p:nvSpPr>
        <p:spPr bwMode="auto">
          <a:xfrm>
            <a:off x="1793875" y="4656138"/>
            <a:ext cx="1588" cy="44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30"/>
              </a:cxn>
            </a:cxnLst>
            <a:rect l="0" t="0" r="r" b="b"/>
            <a:pathLst>
              <a:path h="30">
                <a:moveTo>
                  <a:pt x="0" y="0"/>
                </a:moveTo>
                <a:lnTo>
                  <a:pt x="0" y="0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7" name="Freeform 19"/>
          <p:cNvSpPr>
            <a:spLocks/>
          </p:cNvSpPr>
          <p:nvPr/>
        </p:nvSpPr>
        <p:spPr bwMode="auto">
          <a:xfrm>
            <a:off x="2532063" y="4656138"/>
            <a:ext cx="1587" cy="44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30"/>
              </a:cxn>
            </a:cxnLst>
            <a:rect l="0" t="0" r="r" b="b"/>
            <a:pathLst>
              <a:path h="30">
                <a:moveTo>
                  <a:pt x="0" y="0"/>
                </a:moveTo>
                <a:lnTo>
                  <a:pt x="0" y="0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8" name="Freeform 20"/>
          <p:cNvSpPr>
            <a:spLocks/>
          </p:cNvSpPr>
          <p:nvPr/>
        </p:nvSpPr>
        <p:spPr bwMode="auto">
          <a:xfrm>
            <a:off x="3278188" y="4656138"/>
            <a:ext cx="1587" cy="44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30"/>
              </a:cxn>
            </a:cxnLst>
            <a:rect l="0" t="0" r="r" b="b"/>
            <a:pathLst>
              <a:path h="30">
                <a:moveTo>
                  <a:pt x="0" y="0"/>
                </a:moveTo>
                <a:lnTo>
                  <a:pt x="0" y="0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9" name="Freeform 21"/>
          <p:cNvSpPr>
            <a:spLocks/>
          </p:cNvSpPr>
          <p:nvPr/>
        </p:nvSpPr>
        <p:spPr bwMode="auto">
          <a:xfrm>
            <a:off x="4006850" y="4656138"/>
            <a:ext cx="1588" cy="44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30"/>
              </a:cxn>
            </a:cxnLst>
            <a:rect l="0" t="0" r="r" b="b"/>
            <a:pathLst>
              <a:path h="30">
                <a:moveTo>
                  <a:pt x="0" y="0"/>
                </a:moveTo>
                <a:lnTo>
                  <a:pt x="0" y="0"/>
                </a:lnTo>
                <a:lnTo>
                  <a:pt x="0" y="3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0" name="Freeform 22"/>
          <p:cNvSpPr>
            <a:spLocks/>
          </p:cNvSpPr>
          <p:nvPr/>
        </p:nvSpPr>
        <p:spPr bwMode="auto">
          <a:xfrm>
            <a:off x="1206500" y="4673600"/>
            <a:ext cx="1588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8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1" name="Freeform 23"/>
          <p:cNvSpPr>
            <a:spLocks/>
          </p:cNvSpPr>
          <p:nvPr/>
        </p:nvSpPr>
        <p:spPr bwMode="auto">
          <a:xfrm>
            <a:off x="1347788" y="4673600"/>
            <a:ext cx="1587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8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2" name="Freeform 24"/>
          <p:cNvSpPr>
            <a:spLocks/>
          </p:cNvSpPr>
          <p:nvPr/>
        </p:nvSpPr>
        <p:spPr bwMode="auto">
          <a:xfrm>
            <a:off x="1500188" y="4673600"/>
            <a:ext cx="1587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8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3" name="Freeform 25"/>
          <p:cNvSpPr>
            <a:spLocks/>
          </p:cNvSpPr>
          <p:nvPr/>
        </p:nvSpPr>
        <p:spPr bwMode="auto">
          <a:xfrm>
            <a:off x="1641475" y="4673600"/>
            <a:ext cx="1588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8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4" name="Freeform 26"/>
          <p:cNvSpPr>
            <a:spLocks/>
          </p:cNvSpPr>
          <p:nvPr/>
        </p:nvSpPr>
        <p:spPr bwMode="auto">
          <a:xfrm>
            <a:off x="1944688" y="4673600"/>
            <a:ext cx="1587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8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5" name="Freeform 27"/>
          <p:cNvSpPr>
            <a:spLocks/>
          </p:cNvSpPr>
          <p:nvPr/>
        </p:nvSpPr>
        <p:spPr bwMode="auto">
          <a:xfrm>
            <a:off x="2095500" y="4673600"/>
            <a:ext cx="1588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8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6" name="Freeform 28"/>
          <p:cNvSpPr>
            <a:spLocks/>
          </p:cNvSpPr>
          <p:nvPr/>
        </p:nvSpPr>
        <p:spPr bwMode="auto">
          <a:xfrm>
            <a:off x="2238375" y="4673600"/>
            <a:ext cx="1588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8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7" name="Freeform 29"/>
          <p:cNvSpPr>
            <a:spLocks/>
          </p:cNvSpPr>
          <p:nvPr/>
        </p:nvSpPr>
        <p:spPr bwMode="auto">
          <a:xfrm>
            <a:off x="2389188" y="4673600"/>
            <a:ext cx="1587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8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8" name="Freeform 30"/>
          <p:cNvSpPr>
            <a:spLocks/>
          </p:cNvSpPr>
          <p:nvPr/>
        </p:nvSpPr>
        <p:spPr bwMode="auto">
          <a:xfrm>
            <a:off x="2681288" y="4673600"/>
            <a:ext cx="1587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8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9" name="Freeform 31"/>
          <p:cNvSpPr>
            <a:spLocks/>
          </p:cNvSpPr>
          <p:nvPr/>
        </p:nvSpPr>
        <p:spPr bwMode="auto">
          <a:xfrm>
            <a:off x="2824163" y="4673600"/>
            <a:ext cx="0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8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40" name="Freeform 32"/>
          <p:cNvSpPr>
            <a:spLocks/>
          </p:cNvSpPr>
          <p:nvPr/>
        </p:nvSpPr>
        <p:spPr bwMode="auto">
          <a:xfrm>
            <a:off x="2974975" y="4673600"/>
            <a:ext cx="1588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8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41" name="Freeform 33"/>
          <p:cNvSpPr>
            <a:spLocks/>
          </p:cNvSpPr>
          <p:nvPr/>
        </p:nvSpPr>
        <p:spPr bwMode="auto">
          <a:xfrm>
            <a:off x="3127375" y="4673600"/>
            <a:ext cx="1588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8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42" name="Freeform 34"/>
          <p:cNvSpPr>
            <a:spLocks/>
          </p:cNvSpPr>
          <p:nvPr/>
        </p:nvSpPr>
        <p:spPr bwMode="auto">
          <a:xfrm>
            <a:off x="3419475" y="4673600"/>
            <a:ext cx="1588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8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43" name="Freeform 35"/>
          <p:cNvSpPr>
            <a:spLocks/>
          </p:cNvSpPr>
          <p:nvPr/>
        </p:nvSpPr>
        <p:spPr bwMode="auto">
          <a:xfrm>
            <a:off x="3571875" y="4673600"/>
            <a:ext cx="1588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8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44" name="Freeform 36"/>
          <p:cNvSpPr>
            <a:spLocks/>
          </p:cNvSpPr>
          <p:nvPr/>
        </p:nvSpPr>
        <p:spPr bwMode="auto">
          <a:xfrm>
            <a:off x="3713163" y="4673600"/>
            <a:ext cx="1587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8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45" name="Freeform 37"/>
          <p:cNvSpPr>
            <a:spLocks/>
          </p:cNvSpPr>
          <p:nvPr/>
        </p:nvSpPr>
        <p:spPr bwMode="auto">
          <a:xfrm>
            <a:off x="3865563" y="4673600"/>
            <a:ext cx="1587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8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46" name="Freeform 38"/>
          <p:cNvSpPr>
            <a:spLocks/>
          </p:cNvSpPr>
          <p:nvPr/>
        </p:nvSpPr>
        <p:spPr bwMode="auto">
          <a:xfrm>
            <a:off x="1042988" y="2519363"/>
            <a:ext cx="1587" cy="2181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495"/>
              </a:cxn>
            </a:cxnLst>
            <a:rect l="0" t="0" r="r" b="b"/>
            <a:pathLst>
              <a:path h="1495">
                <a:moveTo>
                  <a:pt x="0" y="0"/>
                </a:moveTo>
                <a:lnTo>
                  <a:pt x="0" y="0"/>
                </a:lnTo>
                <a:lnTo>
                  <a:pt x="0" y="1495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47" name="Freeform 39"/>
          <p:cNvSpPr>
            <a:spLocks/>
          </p:cNvSpPr>
          <p:nvPr/>
        </p:nvSpPr>
        <p:spPr bwMode="auto">
          <a:xfrm>
            <a:off x="1046163" y="4705350"/>
            <a:ext cx="29686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035" y="0"/>
              </a:cxn>
            </a:cxnLst>
            <a:rect l="0" t="0" r="r" b="b"/>
            <a:pathLst>
              <a:path w="2035">
                <a:moveTo>
                  <a:pt x="0" y="0"/>
                </a:moveTo>
                <a:lnTo>
                  <a:pt x="0" y="0"/>
                </a:lnTo>
                <a:lnTo>
                  <a:pt x="2035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48" name="Rectangle 40"/>
          <p:cNvSpPr>
            <a:spLocks noChangeArrowheads="1"/>
          </p:cNvSpPr>
          <p:nvPr/>
        </p:nvSpPr>
        <p:spPr bwMode="auto">
          <a:xfrm>
            <a:off x="860425" y="4578350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i="0">
                <a:solidFill>
                  <a:srgbClr val="000000"/>
                </a:solidFill>
              </a:rPr>
              <a:t>0</a:t>
            </a:r>
            <a:endParaRPr lang="en-US" sz="1400" i="0"/>
          </a:p>
        </p:txBody>
      </p:sp>
      <p:sp>
        <p:nvSpPr>
          <p:cNvPr id="43049" name="Rectangle 41"/>
          <p:cNvSpPr>
            <a:spLocks noChangeArrowheads="1"/>
          </p:cNvSpPr>
          <p:nvPr/>
        </p:nvSpPr>
        <p:spPr bwMode="auto">
          <a:xfrm>
            <a:off x="860425" y="4308475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i="0">
                <a:solidFill>
                  <a:srgbClr val="000000"/>
                </a:solidFill>
              </a:rPr>
              <a:t>1</a:t>
            </a:r>
            <a:endParaRPr lang="en-US" sz="1400" i="0"/>
          </a:p>
        </p:txBody>
      </p:sp>
      <p:sp>
        <p:nvSpPr>
          <p:cNvPr id="43050" name="Rectangle 42"/>
          <p:cNvSpPr>
            <a:spLocks noChangeArrowheads="1"/>
          </p:cNvSpPr>
          <p:nvPr/>
        </p:nvSpPr>
        <p:spPr bwMode="auto">
          <a:xfrm>
            <a:off x="860425" y="4041775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i="0">
                <a:solidFill>
                  <a:srgbClr val="000000"/>
                </a:solidFill>
              </a:rPr>
              <a:t>2</a:t>
            </a:r>
            <a:endParaRPr lang="en-US" sz="1400" i="0"/>
          </a:p>
        </p:txBody>
      </p:sp>
      <p:sp>
        <p:nvSpPr>
          <p:cNvPr id="43051" name="Rectangle 43"/>
          <p:cNvSpPr>
            <a:spLocks noChangeArrowheads="1"/>
          </p:cNvSpPr>
          <p:nvPr/>
        </p:nvSpPr>
        <p:spPr bwMode="auto">
          <a:xfrm>
            <a:off x="860425" y="3770313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i="0">
                <a:solidFill>
                  <a:srgbClr val="000000"/>
                </a:solidFill>
              </a:rPr>
              <a:t>3</a:t>
            </a:r>
            <a:endParaRPr lang="en-US" sz="1400" i="0"/>
          </a:p>
        </p:txBody>
      </p:sp>
      <p:sp>
        <p:nvSpPr>
          <p:cNvPr id="43052" name="Rectangle 44"/>
          <p:cNvSpPr>
            <a:spLocks noChangeArrowheads="1"/>
          </p:cNvSpPr>
          <p:nvPr/>
        </p:nvSpPr>
        <p:spPr bwMode="auto">
          <a:xfrm>
            <a:off x="860425" y="3505200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i="0">
                <a:solidFill>
                  <a:srgbClr val="000000"/>
                </a:solidFill>
              </a:rPr>
              <a:t>4</a:t>
            </a:r>
            <a:endParaRPr lang="en-US" sz="1400" i="0"/>
          </a:p>
        </p:txBody>
      </p:sp>
      <p:sp>
        <p:nvSpPr>
          <p:cNvPr id="43053" name="Rectangle 45"/>
          <p:cNvSpPr>
            <a:spLocks noChangeArrowheads="1"/>
          </p:cNvSpPr>
          <p:nvPr/>
        </p:nvSpPr>
        <p:spPr bwMode="auto">
          <a:xfrm>
            <a:off x="860425" y="3225800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i="0">
                <a:solidFill>
                  <a:srgbClr val="000000"/>
                </a:solidFill>
              </a:rPr>
              <a:t>5</a:t>
            </a:r>
            <a:endParaRPr lang="en-US" sz="1400" i="0"/>
          </a:p>
        </p:txBody>
      </p:sp>
      <p:sp>
        <p:nvSpPr>
          <p:cNvPr id="43054" name="Rectangle 46"/>
          <p:cNvSpPr>
            <a:spLocks noChangeArrowheads="1"/>
          </p:cNvSpPr>
          <p:nvPr/>
        </p:nvSpPr>
        <p:spPr bwMode="auto">
          <a:xfrm>
            <a:off x="860425" y="2954338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i="0">
                <a:solidFill>
                  <a:srgbClr val="000000"/>
                </a:solidFill>
              </a:rPr>
              <a:t>6</a:t>
            </a:r>
            <a:endParaRPr lang="en-US" sz="1400" i="0"/>
          </a:p>
        </p:txBody>
      </p:sp>
      <p:sp>
        <p:nvSpPr>
          <p:cNvPr id="43055" name="Rectangle 47"/>
          <p:cNvSpPr>
            <a:spLocks noChangeArrowheads="1"/>
          </p:cNvSpPr>
          <p:nvPr/>
        </p:nvSpPr>
        <p:spPr bwMode="auto">
          <a:xfrm>
            <a:off x="860425" y="2692400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i="0">
                <a:solidFill>
                  <a:srgbClr val="000000"/>
                </a:solidFill>
              </a:rPr>
              <a:t>7</a:t>
            </a:r>
            <a:endParaRPr lang="en-US" sz="1400" i="0"/>
          </a:p>
        </p:txBody>
      </p:sp>
      <p:sp>
        <p:nvSpPr>
          <p:cNvPr id="43056" name="Rectangle 48"/>
          <p:cNvSpPr>
            <a:spLocks noChangeArrowheads="1"/>
          </p:cNvSpPr>
          <p:nvPr/>
        </p:nvSpPr>
        <p:spPr bwMode="auto">
          <a:xfrm>
            <a:off x="860425" y="2413000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i="0">
                <a:solidFill>
                  <a:srgbClr val="000000"/>
                </a:solidFill>
              </a:rPr>
              <a:t>8</a:t>
            </a:r>
            <a:endParaRPr lang="en-US" sz="1400" i="0"/>
          </a:p>
        </p:txBody>
      </p:sp>
      <p:sp>
        <p:nvSpPr>
          <p:cNvPr id="45270" name="Rectangle 214"/>
          <p:cNvSpPr>
            <a:spLocks noChangeArrowheads="1"/>
          </p:cNvSpPr>
          <p:nvPr/>
        </p:nvSpPr>
        <p:spPr bwMode="auto">
          <a:xfrm rot="-5400000">
            <a:off x="-771525" y="3338513"/>
            <a:ext cx="2609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 i="0"/>
              <a:t>Excess O</a:t>
            </a:r>
            <a:r>
              <a:rPr lang="en-US" sz="1400" b="0" i="0" baseline="-25000"/>
              <a:t>2</a:t>
            </a:r>
            <a:r>
              <a:rPr lang="en-US" sz="1400" b="0" i="0"/>
              <a:t> Volume Fraction, %</a:t>
            </a:r>
          </a:p>
        </p:txBody>
      </p:sp>
      <p:sp>
        <p:nvSpPr>
          <p:cNvPr id="45271" name="Rectangle 215"/>
          <p:cNvSpPr>
            <a:spLocks noChangeArrowheads="1"/>
          </p:cNvSpPr>
          <p:nvPr/>
        </p:nvSpPr>
        <p:spPr bwMode="auto">
          <a:xfrm>
            <a:off x="1581150" y="5029200"/>
            <a:ext cx="2152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 i="0"/>
              <a:t>Sample Temperature, </a:t>
            </a:r>
            <a:r>
              <a:rPr lang="en-US" sz="1400" b="0" i="0">
                <a:sym typeface="Symbol" charset="2"/>
              </a:rPr>
              <a:t>C</a:t>
            </a:r>
            <a:endParaRPr lang="en-US" sz="1400" b="0" i="0"/>
          </a:p>
        </p:txBody>
      </p:sp>
      <p:grpSp>
        <p:nvGrpSpPr>
          <p:cNvPr id="47452" name="Group 348"/>
          <p:cNvGrpSpPr>
            <a:grpSpLocks/>
          </p:cNvGrpSpPr>
          <p:nvPr/>
        </p:nvGrpSpPr>
        <p:grpSpPr bwMode="auto">
          <a:xfrm>
            <a:off x="844550" y="4705350"/>
            <a:ext cx="3422650" cy="306388"/>
            <a:chOff x="468" y="1851"/>
            <a:chExt cx="2346" cy="210"/>
          </a:xfrm>
        </p:grpSpPr>
        <p:sp>
          <p:nvSpPr>
            <p:cNvPr id="45272" name="Rectangle 216"/>
            <p:cNvSpPr>
              <a:spLocks noChangeArrowheads="1"/>
            </p:cNvSpPr>
            <p:nvPr/>
          </p:nvSpPr>
          <p:spPr bwMode="auto">
            <a:xfrm>
              <a:off x="468" y="1852"/>
              <a:ext cx="330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/>
                <a:t>300</a:t>
              </a:r>
            </a:p>
          </p:txBody>
        </p:sp>
        <p:sp>
          <p:nvSpPr>
            <p:cNvPr id="45273" name="Rectangle 217"/>
            <p:cNvSpPr>
              <a:spLocks noChangeArrowheads="1"/>
            </p:cNvSpPr>
            <p:nvPr/>
          </p:nvSpPr>
          <p:spPr bwMode="auto">
            <a:xfrm>
              <a:off x="955" y="1852"/>
              <a:ext cx="330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/>
                <a:t>350</a:t>
              </a:r>
            </a:p>
          </p:txBody>
        </p:sp>
        <p:sp>
          <p:nvSpPr>
            <p:cNvPr id="45274" name="Rectangle 218"/>
            <p:cNvSpPr>
              <a:spLocks noChangeArrowheads="1"/>
            </p:cNvSpPr>
            <p:nvPr/>
          </p:nvSpPr>
          <p:spPr bwMode="auto">
            <a:xfrm>
              <a:off x="1474" y="1852"/>
              <a:ext cx="330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/>
                <a:t>400</a:t>
              </a:r>
            </a:p>
          </p:txBody>
        </p:sp>
        <p:sp>
          <p:nvSpPr>
            <p:cNvPr id="45275" name="Rectangle 219"/>
            <p:cNvSpPr>
              <a:spLocks noChangeArrowheads="1"/>
            </p:cNvSpPr>
            <p:nvPr/>
          </p:nvSpPr>
          <p:spPr bwMode="auto">
            <a:xfrm>
              <a:off x="1968" y="1852"/>
              <a:ext cx="330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/>
                <a:t>450</a:t>
              </a:r>
            </a:p>
          </p:txBody>
        </p:sp>
        <p:sp>
          <p:nvSpPr>
            <p:cNvPr id="45276" name="Rectangle 220"/>
            <p:cNvSpPr>
              <a:spLocks noChangeArrowheads="1"/>
            </p:cNvSpPr>
            <p:nvPr/>
          </p:nvSpPr>
          <p:spPr bwMode="auto">
            <a:xfrm>
              <a:off x="2484" y="1851"/>
              <a:ext cx="330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/>
                <a:t>500</a:t>
              </a:r>
            </a:p>
          </p:txBody>
        </p:sp>
      </p:grpSp>
      <p:sp>
        <p:nvSpPr>
          <p:cNvPr id="47448" name="Rectangle 344"/>
          <p:cNvSpPr>
            <a:spLocks noChangeArrowheads="1"/>
          </p:cNvSpPr>
          <p:nvPr/>
        </p:nvSpPr>
        <p:spPr bwMode="auto">
          <a:xfrm>
            <a:off x="1212850" y="2771775"/>
            <a:ext cx="796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i="0"/>
              <a:t>Oxygen</a:t>
            </a:r>
          </a:p>
          <a:p>
            <a:pPr algn="ctr"/>
            <a:r>
              <a:rPr lang="en-US" sz="1400" b="0" i="0"/>
              <a:t>(O</a:t>
            </a:r>
            <a:r>
              <a:rPr lang="en-US" sz="1400" b="0" i="0" baseline="-25000"/>
              <a:t>2</a:t>
            </a:r>
            <a:r>
              <a:rPr lang="en-US" sz="1400" b="0" i="0"/>
              <a:t>)</a:t>
            </a:r>
          </a:p>
        </p:txBody>
      </p:sp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591661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142" name="Freeform 86"/>
          <p:cNvSpPr>
            <a:spLocks/>
          </p:cNvSpPr>
          <p:nvPr/>
        </p:nvSpPr>
        <p:spPr bwMode="auto">
          <a:xfrm>
            <a:off x="5594350" y="3792538"/>
            <a:ext cx="476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32" y="0"/>
              </a:cxn>
            </a:cxnLst>
            <a:rect l="0" t="0" r="r" b="b"/>
            <a:pathLst>
              <a:path w="32">
                <a:moveTo>
                  <a:pt x="0" y="0"/>
                </a:moveTo>
                <a:lnTo>
                  <a:pt x="0" y="0"/>
                </a:lnTo>
                <a:lnTo>
                  <a:pt x="32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71" name="Freeform 115"/>
          <p:cNvSpPr>
            <a:spLocks/>
          </p:cNvSpPr>
          <p:nvPr/>
        </p:nvSpPr>
        <p:spPr bwMode="auto">
          <a:xfrm>
            <a:off x="5594350" y="4019550"/>
            <a:ext cx="285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72" name="Freeform 116"/>
          <p:cNvSpPr>
            <a:spLocks/>
          </p:cNvSpPr>
          <p:nvPr/>
        </p:nvSpPr>
        <p:spPr bwMode="auto">
          <a:xfrm>
            <a:off x="5594350" y="3965575"/>
            <a:ext cx="285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73" name="Freeform 117"/>
          <p:cNvSpPr>
            <a:spLocks/>
          </p:cNvSpPr>
          <p:nvPr/>
        </p:nvSpPr>
        <p:spPr bwMode="auto">
          <a:xfrm>
            <a:off x="5594350" y="3900488"/>
            <a:ext cx="285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74" name="Freeform 118"/>
          <p:cNvSpPr>
            <a:spLocks/>
          </p:cNvSpPr>
          <p:nvPr/>
        </p:nvSpPr>
        <p:spPr bwMode="auto">
          <a:xfrm>
            <a:off x="5594350" y="3846513"/>
            <a:ext cx="285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282" name="Rectangle 226"/>
          <p:cNvSpPr>
            <a:spLocks noChangeArrowheads="1"/>
          </p:cNvSpPr>
          <p:nvPr/>
        </p:nvSpPr>
        <p:spPr bwMode="auto">
          <a:xfrm>
            <a:off x="5410200" y="3733800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i="0">
                <a:solidFill>
                  <a:srgbClr val="000000"/>
                </a:solidFill>
              </a:rPr>
              <a:t>4</a:t>
            </a:r>
            <a:endParaRPr lang="en-US" sz="1400" i="0"/>
          </a:p>
        </p:txBody>
      </p:sp>
      <p:grpSp>
        <p:nvGrpSpPr>
          <p:cNvPr id="43319" name="Group 311"/>
          <p:cNvGrpSpPr>
            <a:grpSpLocks/>
          </p:cNvGrpSpPr>
          <p:nvPr/>
        </p:nvGrpSpPr>
        <p:grpSpPr bwMode="auto">
          <a:xfrm>
            <a:off x="5594350" y="4202113"/>
            <a:ext cx="1485900" cy="1893887"/>
            <a:chOff x="606" y="2718"/>
            <a:chExt cx="1018" cy="1298"/>
          </a:xfrm>
        </p:grpSpPr>
        <p:sp>
          <p:nvSpPr>
            <p:cNvPr id="43119" name="Line 111"/>
            <p:cNvSpPr>
              <a:spLocks noChangeShapeType="1"/>
            </p:cNvSpPr>
            <p:nvPr/>
          </p:nvSpPr>
          <p:spPr bwMode="auto">
            <a:xfrm>
              <a:off x="606" y="4010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20" name="Line 112"/>
            <p:cNvSpPr>
              <a:spLocks noChangeShapeType="1"/>
            </p:cNvSpPr>
            <p:nvPr/>
          </p:nvSpPr>
          <p:spPr bwMode="auto">
            <a:xfrm>
              <a:off x="606" y="4010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21" name="Line 113"/>
            <p:cNvSpPr>
              <a:spLocks noChangeShapeType="1"/>
            </p:cNvSpPr>
            <p:nvPr/>
          </p:nvSpPr>
          <p:spPr bwMode="auto">
            <a:xfrm>
              <a:off x="612" y="4010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22" name="Line 114"/>
            <p:cNvSpPr>
              <a:spLocks noChangeShapeType="1"/>
            </p:cNvSpPr>
            <p:nvPr/>
          </p:nvSpPr>
          <p:spPr bwMode="auto">
            <a:xfrm>
              <a:off x="619" y="4010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23" name="Line 115"/>
            <p:cNvSpPr>
              <a:spLocks noChangeShapeType="1"/>
            </p:cNvSpPr>
            <p:nvPr/>
          </p:nvSpPr>
          <p:spPr bwMode="auto">
            <a:xfrm>
              <a:off x="625" y="4010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24" name="Line 116"/>
            <p:cNvSpPr>
              <a:spLocks noChangeShapeType="1"/>
            </p:cNvSpPr>
            <p:nvPr/>
          </p:nvSpPr>
          <p:spPr bwMode="auto">
            <a:xfrm>
              <a:off x="625" y="4010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25" name="Line 117"/>
            <p:cNvSpPr>
              <a:spLocks noChangeShapeType="1"/>
            </p:cNvSpPr>
            <p:nvPr/>
          </p:nvSpPr>
          <p:spPr bwMode="auto">
            <a:xfrm>
              <a:off x="632" y="4010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26" name="Line 118"/>
            <p:cNvSpPr>
              <a:spLocks noChangeShapeType="1"/>
            </p:cNvSpPr>
            <p:nvPr/>
          </p:nvSpPr>
          <p:spPr bwMode="auto">
            <a:xfrm>
              <a:off x="638" y="4010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27" name="Line 119"/>
            <p:cNvSpPr>
              <a:spLocks noChangeShapeType="1"/>
            </p:cNvSpPr>
            <p:nvPr/>
          </p:nvSpPr>
          <p:spPr bwMode="auto">
            <a:xfrm>
              <a:off x="638" y="4010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28" name="Line 120"/>
            <p:cNvSpPr>
              <a:spLocks noChangeShapeType="1"/>
            </p:cNvSpPr>
            <p:nvPr/>
          </p:nvSpPr>
          <p:spPr bwMode="auto">
            <a:xfrm>
              <a:off x="651" y="4010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29" name="Line 121"/>
            <p:cNvSpPr>
              <a:spLocks noChangeShapeType="1"/>
            </p:cNvSpPr>
            <p:nvPr/>
          </p:nvSpPr>
          <p:spPr bwMode="auto">
            <a:xfrm>
              <a:off x="651" y="4010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30" name="Line 122"/>
            <p:cNvSpPr>
              <a:spLocks noChangeShapeType="1"/>
            </p:cNvSpPr>
            <p:nvPr/>
          </p:nvSpPr>
          <p:spPr bwMode="auto">
            <a:xfrm>
              <a:off x="658" y="4010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31" name="Line 123"/>
            <p:cNvSpPr>
              <a:spLocks noChangeShapeType="1"/>
            </p:cNvSpPr>
            <p:nvPr/>
          </p:nvSpPr>
          <p:spPr bwMode="auto">
            <a:xfrm>
              <a:off x="664" y="4010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32" name="Line 124"/>
            <p:cNvSpPr>
              <a:spLocks noChangeShapeType="1"/>
            </p:cNvSpPr>
            <p:nvPr/>
          </p:nvSpPr>
          <p:spPr bwMode="auto">
            <a:xfrm>
              <a:off x="671" y="4010"/>
              <a:ext cx="12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33" name="Freeform 125"/>
            <p:cNvSpPr>
              <a:spLocks/>
            </p:cNvSpPr>
            <p:nvPr/>
          </p:nvSpPr>
          <p:spPr bwMode="auto">
            <a:xfrm>
              <a:off x="677" y="400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34" name="Line 126"/>
            <p:cNvSpPr>
              <a:spLocks noChangeShapeType="1"/>
            </p:cNvSpPr>
            <p:nvPr/>
          </p:nvSpPr>
          <p:spPr bwMode="auto">
            <a:xfrm>
              <a:off x="677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35" name="Line 127"/>
            <p:cNvSpPr>
              <a:spLocks noChangeShapeType="1"/>
            </p:cNvSpPr>
            <p:nvPr/>
          </p:nvSpPr>
          <p:spPr bwMode="auto">
            <a:xfrm>
              <a:off x="683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36" name="Line 128"/>
            <p:cNvSpPr>
              <a:spLocks noChangeShapeType="1"/>
            </p:cNvSpPr>
            <p:nvPr/>
          </p:nvSpPr>
          <p:spPr bwMode="auto">
            <a:xfrm>
              <a:off x="683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37" name="Line 129"/>
            <p:cNvSpPr>
              <a:spLocks noChangeShapeType="1"/>
            </p:cNvSpPr>
            <p:nvPr/>
          </p:nvSpPr>
          <p:spPr bwMode="auto">
            <a:xfrm>
              <a:off x="690" y="4004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38" name="Line 130"/>
            <p:cNvSpPr>
              <a:spLocks noChangeShapeType="1"/>
            </p:cNvSpPr>
            <p:nvPr/>
          </p:nvSpPr>
          <p:spPr bwMode="auto">
            <a:xfrm>
              <a:off x="696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39" name="Line 131"/>
            <p:cNvSpPr>
              <a:spLocks noChangeShapeType="1"/>
            </p:cNvSpPr>
            <p:nvPr/>
          </p:nvSpPr>
          <p:spPr bwMode="auto">
            <a:xfrm>
              <a:off x="703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40" name="Line 132"/>
            <p:cNvSpPr>
              <a:spLocks noChangeShapeType="1"/>
            </p:cNvSpPr>
            <p:nvPr/>
          </p:nvSpPr>
          <p:spPr bwMode="auto">
            <a:xfrm>
              <a:off x="709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41" name="Line 133"/>
            <p:cNvSpPr>
              <a:spLocks noChangeShapeType="1"/>
            </p:cNvSpPr>
            <p:nvPr/>
          </p:nvSpPr>
          <p:spPr bwMode="auto">
            <a:xfrm>
              <a:off x="709" y="4004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42" name="Line 134"/>
            <p:cNvSpPr>
              <a:spLocks noChangeShapeType="1"/>
            </p:cNvSpPr>
            <p:nvPr/>
          </p:nvSpPr>
          <p:spPr bwMode="auto">
            <a:xfrm>
              <a:off x="716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43" name="Line 135"/>
            <p:cNvSpPr>
              <a:spLocks noChangeShapeType="1"/>
            </p:cNvSpPr>
            <p:nvPr/>
          </p:nvSpPr>
          <p:spPr bwMode="auto">
            <a:xfrm>
              <a:off x="722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44" name="Line 136"/>
            <p:cNvSpPr>
              <a:spLocks noChangeShapeType="1"/>
            </p:cNvSpPr>
            <p:nvPr/>
          </p:nvSpPr>
          <p:spPr bwMode="auto">
            <a:xfrm>
              <a:off x="729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45" name="Freeform 137"/>
            <p:cNvSpPr>
              <a:spLocks/>
            </p:cNvSpPr>
            <p:nvPr/>
          </p:nvSpPr>
          <p:spPr bwMode="auto">
            <a:xfrm>
              <a:off x="735" y="400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46" name="Line 138"/>
            <p:cNvSpPr>
              <a:spLocks noChangeShapeType="1"/>
            </p:cNvSpPr>
            <p:nvPr/>
          </p:nvSpPr>
          <p:spPr bwMode="auto">
            <a:xfrm>
              <a:off x="735" y="4010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47" name="Line 139"/>
            <p:cNvSpPr>
              <a:spLocks noChangeShapeType="1"/>
            </p:cNvSpPr>
            <p:nvPr/>
          </p:nvSpPr>
          <p:spPr bwMode="auto">
            <a:xfrm>
              <a:off x="742" y="4010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48" name="Line 140"/>
            <p:cNvSpPr>
              <a:spLocks noChangeShapeType="1"/>
            </p:cNvSpPr>
            <p:nvPr/>
          </p:nvSpPr>
          <p:spPr bwMode="auto">
            <a:xfrm>
              <a:off x="748" y="4010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49" name="Line 141"/>
            <p:cNvSpPr>
              <a:spLocks noChangeShapeType="1"/>
            </p:cNvSpPr>
            <p:nvPr/>
          </p:nvSpPr>
          <p:spPr bwMode="auto">
            <a:xfrm>
              <a:off x="755" y="4010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50" name="Line 142"/>
            <p:cNvSpPr>
              <a:spLocks noChangeShapeType="1"/>
            </p:cNvSpPr>
            <p:nvPr/>
          </p:nvSpPr>
          <p:spPr bwMode="auto">
            <a:xfrm>
              <a:off x="755" y="4010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51" name="Line 143"/>
            <p:cNvSpPr>
              <a:spLocks noChangeShapeType="1"/>
            </p:cNvSpPr>
            <p:nvPr/>
          </p:nvSpPr>
          <p:spPr bwMode="auto">
            <a:xfrm>
              <a:off x="761" y="4010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52" name="Freeform 144"/>
            <p:cNvSpPr>
              <a:spLocks/>
            </p:cNvSpPr>
            <p:nvPr/>
          </p:nvSpPr>
          <p:spPr bwMode="auto">
            <a:xfrm>
              <a:off x="768" y="4004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53" name="Freeform 145"/>
            <p:cNvSpPr>
              <a:spLocks/>
            </p:cNvSpPr>
            <p:nvPr/>
          </p:nvSpPr>
          <p:spPr bwMode="auto">
            <a:xfrm>
              <a:off x="781" y="400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54" name="Freeform 146"/>
            <p:cNvSpPr>
              <a:spLocks/>
            </p:cNvSpPr>
            <p:nvPr/>
          </p:nvSpPr>
          <p:spPr bwMode="auto">
            <a:xfrm>
              <a:off x="781" y="4004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55" name="Freeform 147"/>
            <p:cNvSpPr>
              <a:spLocks/>
            </p:cNvSpPr>
            <p:nvPr/>
          </p:nvSpPr>
          <p:spPr bwMode="auto">
            <a:xfrm>
              <a:off x="768" y="4004"/>
              <a:ext cx="3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0"/>
                </a:cxn>
                <a:cxn ang="0">
                  <a:pos x="32" y="0"/>
                </a:cxn>
              </a:cxnLst>
              <a:rect l="0" t="0" r="r" b="b"/>
              <a:pathLst>
                <a:path w="32">
                  <a:moveTo>
                    <a:pt x="0" y="0"/>
                  </a:moveTo>
                  <a:lnTo>
                    <a:pt x="19" y="0"/>
                  </a:lnTo>
                  <a:lnTo>
                    <a:pt x="32" y="0"/>
                  </a:lnTo>
                </a:path>
              </a:pathLst>
            </a:custGeom>
            <a:noFill/>
            <a:ln w="9525">
              <a:solidFill>
                <a:srgbClr val="C30602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56" name="Line 148"/>
            <p:cNvSpPr>
              <a:spLocks noChangeShapeType="1"/>
            </p:cNvSpPr>
            <p:nvPr/>
          </p:nvSpPr>
          <p:spPr bwMode="auto">
            <a:xfrm>
              <a:off x="794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57" name="Line 149"/>
            <p:cNvSpPr>
              <a:spLocks noChangeShapeType="1"/>
            </p:cNvSpPr>
            <p:nvPr/>
          </p:nvSpPr>
          <p:spPr bwMode="auto">
            <a:xfrm>
              <a:off x="800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58" name="Line 150"/>
            <p:cNvSpPr>
              <a:spLocks noChangeShapeType="1"/>
            </p:cNvSpPr>
            <p:nvPr/>
          </p:nvSpPr>
          <p:spPr bwMode="auto">
            <a:xfrm>
              <a:off x="800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59" name="Line 151"/>
            <p:cNvSpPr>
              <a:spLocks noChangeShapeType="1"/>
            </p:cNvSpPr>
            <p:nvPr/>
          </p:nvSpPr>
          <p:spPr bwMode="auto">
            <a:xfrm>
              <a:off x="807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60" name="Line 152"/>
            <p:cNvSpPr>
              <a:spLocks noChangeShapeType="1"/>
            </p:cNvSpPr>
            <p:nvPr/>
          </p:nvSpPr>
          <p:spPr bwMode="auto">
            <a:xfrm>
              <a:off x="813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61" name="Freeform 153"/>
            <p:cNvSpPr>
              <a:spLocks/>
            </p:cNvSpPr>
            <p:nvPr/>
          </p:nvSpPr>
          <p:spPr bwMode="auto">
            <a:xfrm>
              <a:off x="820" y="400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62" name="Freeform 154"/>
            <p:cNvSpPr>
              <a:spLocks/>
            </p:cNvSpPr>
            <p:nvPr/>
          </p:nvSpPr>
          <p:spPr bwMode="auto">
            <a:xfrm>
              <a:off x="826" y="4004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63" name="Freeform 155"/>
            <p:cNvSpPr>
              <a:spLocks/>
            </p:cNvSpPr>
            <p:nvPr/>
          </p:nvSpPr>
          <p:spPr bwMode="auto">
            <a:xfrm>
              <a:off x="833" y="4004"/>
              <a:ext cx="1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9" y="0"/>
                </a:cxn>
                <a:cxn ang="0">
                  <a:pos x="19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6" y="0"/>
                  </a:lnTo>
                  <a:lnTo>
                    <a:pt x="19" y="0"/>
                  </a:lnTo>
                  <a:lnTo>
                    <a:pt x="19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64" name="Line 156"/>
            <p:cNvSpPr>
              <a:spLocks noChangeShapeType="1"/>
            </p:cNvSpPr>
            <p:nvPr/>
          </p:nvSpPr>
          <p:spPr bwMode="auto">
            <a:xfrm>
              <a:off x="820" y="4010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65" name="Line 157"/>
            <p:cNvSpPr>
              <a:spLocks noChangeShapeType="1"/>
            </p:cNvSpPr>
            <p:nvPr/>
          </p:nvSpPr>
          <p:spPr bwMode="auto">
            <a:xfrm>
              <a:off x="839" y="4010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66" name="Line 158"/>
            <p:cNvSpPr>
              <a:spLocks noChangeShapeType="1"/>
            </p:cNvSpPr>
            <p:nvPr/>
          </p:nvSpPr>
          <p:spPr bwMode="auto">
            <a:xfrm>
              <a:off x="846" y="4010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67" name="Line 159"/>
            <p:cNvSpPr>
              <a:spLocks noChangeShapeType="1"/>
            </p:cNvSpPr>
            <p:nvPr/>
          </p:nvSpPr>
          <p:spPr bwMode="auto">
            <a:xfrm>
              <a:off x="846" y="4010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68" name="Freeform 160"/>
            <p:cNvSpPr>
              <a:spLocks/>
            </p:cNvSpPr>
            <p:nvPr/>
          </p:nvSpPr>
          <p:spPr bwMode="auto">
            <a:xfrm>
              <a:off x="852" y="4004"/>
              <a:ext cx="19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19" h="12">
                  <a:moveTo>
                    <a:pt x="7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69" name="Line 161"/>
            <p:cNvSpPr>
              <a:spLocks noChangeShapeType="1"/>
            </p:cNvSpPr>
            <p:nvPr/>
          </p:nvSpPr>
          <p:spPr bwMode="auto">
            <a:xfrm>
              <a:off x="859" y="4004"/>
              <a:ext cx="12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70" name="Line 162"/>
            <p:cNvSpPr>
              <a:spLocks noChangeShapeType="1"/>
            </p:cNvSpPr>
            <p:nvPr/>
          </p:nvSpPr>
          <p:spPr bwMode="auto">
            <a:xfrm>
              <a:off x="859" y="4004"/>
              <a:ext cx="12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71" name="Line 163"/>
            <p:cNvSpPr>
              <a:spLocks noChangeShapeType="1"/>
            </p:cNvSpPr>
            <p:nvPr/>
          </p:nvSpPr>
          <p:spPr bwMode="auto">
            <a:xfrm>
              <a:off x="865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72" name="Line 164"/>
            <p:cNvSpPr>
              <a:spLocks noChangeShapeType="1"/>
            </p:cNvSpPr>
            <p:nvPr/>
          </p:nvSpPr>
          <p:spPr bwMode="auto">
            <a:xfrm>
              <a:off x="871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73" name="Line 165"/>
            <p:cNvSpPr>
              <a:spLocks noChangeShapeType="1"/>
            </p:cNvSpPr>
            <p:nvPr/>
          </p:nvSpPr>
          <p:spPr bwMode="auto">
            <a:xfrm>
              <a:off x="871" y="4004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74" name="Line 166"/>
            <p:cNvSpPr>
              <a:spLocks noChangeShapeType="1"/>
            </p:cNvSpPr>
            <p:nvPr/>
          </p:nvSpPr>
          <p:spPr bwMode="auto">
            <a:xfrm>
              <a:off x="878" y="4004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75" name="Line 167"/>
            <p:cNvSpPr>
              <a:spLocks noChangeShapeType="1"/>
            </p:cNvSpPr>
            <p:nvPr/>
          </p:nvSpPr>
          <p:spPr bwMode="auto">
            <a:xfrm>
              <a:off x="891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76" name="Line 168"/>
            <p:cNvSpPr>
              <a:spLocks noChangeShapeType="1"/>
            </p:cNvSpPr>
            <p:nvPr/>
          </p:nvSpPr>
          <p:spPr bwMode="auto">
            <a:xfrm>
              <a:off x="891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77" name="Line 169"/>
            <p:cNvSpPr>
              <a:spLocks noChangeShapeType="1"/>
            </p:cNvSpPr>
            <p:nvPr/>
          </p:nvSpPr>
          <p:spPr bwMode="auto">
            <a:xfrm>
              <a:off x="897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78" name="Line 170"/>
            <p:cNvSpPr>
              <a:spLocks noChangeShapeType="1"/>
            </p:cNvSpPr>
            <p:nvPr/>
          </p:nvSpPr>
          <p:spPr bwMode="auto">
            <a:xfrm>
              <a:off x="904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79" name="Line 171"/>
            <p:cNvSpPr>
              <a:spLocks noChangeShapeType="1"/>
            </p:cNvSpPr>
            <p:nvPr/>
          </p:nvSpPr>
          <p:spPr bwMode="auto">
            <a:xfrm>
              <a:off x="904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80" name="Line 172"/>
            <p:cNvSpPr>
              <a:spLocks noChangeShapeType="1"/>
            </p:cNvSpPr>
            <p:nvPr/>
          </p:nvSpPr>
          <p:spPr bwMode="auto">
            <a:xfrm>
              <a:off x="910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81" name="Line 173"/>
            <p:cNvSpPr>
              <a:spLocks noChangeShapeType="1"/>
            </p:cNvSpPr>
            <p:nvPr/>
          </p:nvSpPr>
          <p:spPr bwMode="auto">
            <a:xfrm>
              <a:off x="917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82" name="Line 174"/>
            <p:cNvSpPr>
              <a:spLocks noChangeShapeType="1"/>
            </p:cNvSpPr>
            <p:nvPr/>
          </p:nvSpPr>
          <p:spPr bwMode="auto">
            <a:xfrm>
              <a:off x="917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83" name="Line 175"/>
            <p:cNvSpPr>
              <a:spLocks noChangeShapeType="1"/>
            </p:cNvSpPr>
            <p:nvPr/>
          </p:nvSpPr>
          <p:spPr bwMode="auto">
            <a:xfrm>
              <a:off x="923" y="4004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84" name="Line 176"/>
            <p:cNvSpPr>
              <a:spLocks noChangeShapeType="1"/>
            </p:cNvSpPr>
            <p:nvPr/>
          </p:nvSpPr>
          <p:spPr bwMode="auto">
            <a:xfrm>
              <a:off x="930" y="4004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85" name="Line 177"/>
            <p:cNvSpPr>
              <a:spLocks noChangeShapeType="1"/>
            </p:cNvSpPr>
            <p:nvPr/>
          </p:nvSpPr>
          <p:spPr bwMode="auto">
            <a:xfrm>
              <a:off x="936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86" name="Line 178"/>
            <p:cNvSpPr>
              <a:spLocks noChangeShapeType="1"/>
            </p:cNvSpPr>
            <p:nvPr/>
          </p:nvSpPr>
          <p:spPr bwMode="auto">
            <a:xfrm>
              <a:off x="943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87" name="Line 179"/>
            <p:cNvSpPr>
              <a:spLocks noChangeShapeType="1"/>
            </p:cNvSpPr>
            <p:nvPr/>
          </p:nvSpPr>
          <p:spPr bwMode="auto">
            <a:xfrm>
              <a:off x="949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88" name="Line 180"/>
            <p:cNvSpPr>
              <a:spLocks noChangeShapeType="1"/>
            </p:cNvSpPr>
            <p:nvPr/>
          </p:nvSpPr>
          <p:spPr bwMode="auto">
            <a:xfrm>
              <a:off x="949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89" name="Line 181"/>
            <p:cNvSpPr>
              <a:spLocks noChangeShapeType="1"/>
            </p:cNvSpPr>
            <p:nvPr/>
          </p:nvSpPr>
          <p:spPr bwMode="auto">
            <a:xfrm>
              <a:off x="956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90" name="Line 182"/>
            <p:cNvSpPr>
              <a:spLocks noChangeShapeType="1"/>
            </p:cNvSpPr>
            <p:nvPr/>
          </p:nvSpPr>
          <p:spPr bwMode="auto">
            <a:xfrm>
              <a:off x="962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91" name="Line 183"/>
            <p:cNvSpPr>
              <a:spLocks noChangeShapeType="1"/>
            </p:cNvSpPr>
            <p:nvPr/>
          </p:nvSpPr>
          <p:spPr bwMode="auto">
            <a:xfrm>
              <a:off x="962" y="4004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92" name="Line 184"/>
            <p:cNvSpPr>
              <a:spLocks noChangeShapeType="1"/>
            </p:cNvSpPr>
            <p:nvPr/>
          </p:nvSpPr>
          <p:spPr bwMode="auto">
            <a:xfrm>
              <a:off x="975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93" name="Line 185"/>
            <p:cNvSpPr>
              <a:spLocks noChangeShapeType="1"/>
            </p:cNvSpPr>
            <p:nvPr/>
          </p:nvSpPr>
          <p:spPr bwMode="auto">
            <a:xfrm>
              <a:off x="975" y="4004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94" name="Line 186"/>
            <p:cNvSpPr>
              <a:spLocks noChangeShapeType="1"/>
            </p:cNvSpPr>
            <p:nvPr/>
          </p:nvSpPr>
          <p:spPr bwMode="auto">
            <a:xfrm>
              <a:off x="982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95" name="Line 187"/>
            <p:cNvSpPr>
              <a:spLocks noChangeShapeType="1"/>
            </p:cNvSpPr>
            <p:nvPr/>
          </p:nvSpPr>
          <p:spPr bwMode="auto">
            <a:xfrm>
              <a:off x="988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96" name="Freeform 188"/>
            <p:cNvSpPr>
              <a:spLocks/>
            </p:cNvSpPr>
            <p:nvPr/>
          </p:nvSpPr>
          <p:spPr bwMode="auto">
            <a:xfrm>
              <a:off x="995" y="3997"/>
              <a:ext cx="13" cy="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6" y="0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97" name="Line 189"/>
            <p:cNvSpPr>
              <a:spLocks noChangeShapeType="1"/>
            </p:cNvSpPr>
            <p:nvPr/>
          </p:nvSpPr>
          <p:spPr bwMode="auto">
            <a:xfrm>
              <a:off x="995" y="3997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98" name="Line 190"/>
            <p:cNvSpPr>
              <a:spLocks noChangeShapeType="1"/>
            </p:cNvSpPr>
            <p:nvPr/>
          </p:nvSpPr>
          <p:spPr bwMode="auto">
            <a:xfrm>
              <a:off x="1001" y="3997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99" name="Line 191"/>
            <p:cNvSpPr>
              <a:spLocks noChangeShapeType="1"/>
            </p:cNvSpPr>
            <p:nvPr/>
          </p:nvSpPr>
          <p:spPr bwMode="auto">
            <a:xfrm>
              <a:off x="1008" y="3997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00" name="Line 192"/>
            <p:cNvSpPr>
              <a:spLocks noChangeShapeType="1"/>
            </p:cNvSpPr>
            <p:nvPr/>
          </p:nvSpPr>
          <p:spPr bwMode="auto">
            <a:xfrm>
              <a:off x="1014" y="3997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01" name="Line 193"/>
            <p:cNvSpPr>
              <a:spLocks noChangeShapeType="1"/>
            </p:cNvSpPr>
            <p:nvPr/>
          </p:nvSpPr>
          <p:spPr bwMode="auto">
            <a:xfrm>
              <a:off x="1021" y="3997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02" name="Line 194"/>
            <p:cNvSpPr>
              <a:spLocks noChangeShapeType="1"/>
            </p:cNvSpPr>
            <p:nvPr/>
          </p:nvSpPr>
          <p:spPr bwMode="auto">
            <a:xfrm>
              <a:off x="1021" y="3997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03" name="Line 195"/>
            <p:cNvSpPr>
              <a:spLocks noChangeShapeType="1"/>
            </p:cNvSpPr>
            <p:nvPr/>
          </p:nvSpPr>
          <p:spPr bwMode="auto">
            <a:xfrm>
              <a:off x="1027" y="3997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04" name="Line 196"/>
            <p:cNvSpPr>
              <a:spLocks noChangeShapeType="1"/>
            </p:cNvSpPr>
            <p:nvPr/>
          </p:nvSpPr>
          <p:spPr bwMode="auto">
            <a:xfrm>
              <a:off x="1034" y="3997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05" name="Line 197"/>
            <p:cNvSpPr>
              <a:spLocks noChangeShapeType="1"/>
            </p:cNvSpPr>
            <p:nvPr/>
          </p:nvSpPr>
          <p:spPr bwMode="auto">
            <a:xfrm>
              <a:off x="1034" y="3997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06" name="Line 198"/>
            <p:cNvSpPr>
              <a:spLocks noChangeShapeType="1"/>
            </p:cNvSpPr>
            <p:nvPr/>
          </p:nvSpPr>
          <p:spPr bwMode="auto">
            <a:xfrm>
              <a:off x="1040" y="3997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07" name="Line 199"/>
            <p:cNvSpPr>
              <a:spLocks noChangeShapeType="1"/>
            </p:cNvSpPr>
            <p:nvPr/>
          </p:nvSpPr>
          <p:spPr bwMode="auto">
            <a:xfrm>
              <a:off x="1047" y="3997"/>
              <a:ext cx="12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08" name="Line 200"/>
            <p:cNvSpPr>
              <a:spLocks noChangeShapeType="1"/>
            </p:cNvSpPr>
            <p:nvPr/>
          </p:nvSpPr>
          <p:spPr bwMode="auto">
            <a:xfrm>
              <a:off x="1053" y="3997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09" name="Line 201"/>
            <p:cNvSpPr>
              <a:spLocks noChangeShapeType="1"/>
            </p:cNvSpPr>
            <p:nvPr/>
          </p:nvSpPr>
          <p:spPr bwMode="auto">
            <a:xfrm>
              <a:off x="1059" y="3997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10" name="Freeform 202"/>
            <p:cNvSpPr>
              <a:spLocks/>
            </p:cNvSpPr>
            <p:nvPr/>
          </p:nvSpPr>
          <p:spPr bwMode="auto">
            <a:xfrm>
              <a:off x="1066" y="3991"/>
              <a:ext cx="13" cy="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11" name="Line 203"/>
            <p:cNvSpPr>
              <a:spLocks noChangeShapeType="1"/>
            </p:cNvSpPr>
            <p:nvPr/>
          </p:nvSpPr>
          <p:spPr bwMode="auto">
            <a:xfrm>
              <a:off x="1066" y="3997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12" name="Line 204"/>
            <p:cNvSpPr>
              <a:spLocks noChangeShapeType="1"/>
            </p:cNvSpPr>
            <p:nvPr/>
          </p:nvSpPr>
          <p:spPr bwMode="auto">
            <a:xfrm>
              <a:off x="1072" y="3997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13" name="Line 205"/>
            <p:cNvSpPr>
              <a:spLocks noChangeShapeType="1"/>
            </p:cNvSpPr>
            <p:nvPr/>
          </p:nvSpPr>
          <p:spPr bwMode="auto">
            <a:xfrm>
              <a:off x="1079" y="3997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14" name="Line 206"/>
            <p:cNvSpPr>
              <a:spLocks noChangeShapeType="1"/>
            </p:cNvSpPr>
            <p:nvPr/>
          </p:nvSpPr>
          <p:spPr bwMode="auto">
            <a:xfrm>
              <a:off x="1079" y="3997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15" name="Freeform 207"/>
            <p:cNvSpPr>
              <a:spLocks/>
            </p:cNvSpPr>
            <p:nvPr/>
          </p:nvSpPr>
          <p:spPr bwMode="auto">
            <a:xfrm>
              <a:off x="1092" y="3991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16" name="Line 208"/>
            <p:cNvSpPr>
              <a:spLocks noChangeShapeType="1"/>
            </p:cNvSpPr>
            <p:nvPr/>
          </p:nvSpPr>
          <p:spPr bwMode="auto">
            <a:xfrm>
              <a:off x="1092" y="3991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17" name="Line 209"/>
            <p:cNvSpPr>
              <a:spLocks noChangeShapeType="1"/>
            </p:cNvSpPr>
            <p:nvPr/>
          </p:nvSpPr>
          <p:spPr bwMode="auto">
            <a:xfrm>
              <a:off x="1092" y="3991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18" name="Freeform 210"/>
            <p:cNvSpPr>
              <a:spLocks/>
            </p:cNvSpPr>
            <p:nvPr/>
          </p:nvSpPr>
          <p:spPr bwMode="auto">
            <a:xfrm>
              <a:off x="1105" y="3985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19" name="Line 211"/>
            <p:cNvSpPr>
              <a:spLocks noChangeShapeType="1"/>
            </p:cNvSpPr>
            <p:nvPr/>
          </p:nvSpPr>
          <p:spPr bwMode="auto">
            <a:xfrm>
              <a:off x="1111" y="3985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20" name="Line 212"/>
            <p:cNvSpPr>
              <a:spLocks noChangeShapeType="1"/>
            </p:cNvSpPr>
            <p:nvPr/>
          </p:nvSpPr>
          <p:spPr bwMode="auto">
            <a:xfrm>
              <a:off x="1111" y="3985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21" name="Freeform 213"/>
            <p:cNvSpPr>
              <a:spLocks/>
            </p:cNvSpPr>
            <p:nvPr/>
          </p:nvSpPr>
          <p:spPr bwMode="auto">
            <a:xfrm>
              <a:off x="1118" y="3979"/>
              <a:ext cx="19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12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9" h="12">
                  <a:moveTo>
                    <a:pt x="6" y="0"/>
                  </a:moveTo>
                  <a:lnTo>
                    <a:pt x="19" y="0"/>
                  </a:lnTo>
                  <a:lnTo>
                    <a:pt x="19" y="12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22" name="Line 214"/>
            <p:cNvSpPr>
              <a:spLocks noChangeShapeType="1"/>
            </p:cNvSpPr>
            <p:nvPr/>
          </p:nvSpPr>
          <p:spPr bwMode="auto">
            <a:xfrm>
              <a:off x="1124" y="39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23" name="Line 215"/>
            <p:cNvSpPr>
              <a:spLocks noChangeShapeType="1"/>
            </p:cNvSpPr>
            <p:nvPr/>
          </p:nvSpPr>
          <p:spPr bwMode="auto">
            <a:xfrm>
              <a:off x="1124" y="39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24" name="Freeform 216"/>
            <p:cNvSpPr>
              <a:spLocks/>
            </p:cNvSpPr>
            <p:nvPr/>
          </p:nvSpPr>
          <p:spPr bwMode="auto">
            <a:xfrm>
              <a:off x="1137" y="3979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25" name="Freeform 217"/>
            <p:cNvSpPr>
              <a:spLocks/>
            </p:cNvSpPr>
            <p:nvPr/>
          </p:nvSpPr>
          <p:spPr bwMode="auto">
            <a:xfrm>
              <a:off x="1150" y="3972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26" name="Line 218"/>
            <p:cNvSpPr>
              <a:spLocks noChangeShapeType="1"/>
            </p:cNvSpPr>
            <p:nvPr/>
          </p:nvSpPr>
          <p:spPr bwMode="auto">
            <a:xfrm>
              <a:off x="1137" y="3979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27" name="Line 219"/>
            <p:cNvSpPr>
              <a:spLocks noChangeShapeType="1"/>
            </p:cNvSpPr>
            <p:nvPr/>
          </p:nvSpPr>
          <p:spPr bwMode="auto">
            <a:xfrm>
              <a:off x="1150" y="3972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28" name="Line 220"/>
            <p:cNvSpPr>
              <a:spLocks noChangeShapeType="1"/>
            </p:cNvSpPr>
            <p:nvPr/>
          </p:nvSpPr>
          <p:spPr bwMode="auto">
            <a:xfrm>
              <a:off x="1157" y="3972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29" name="Line 221"/>
            <p:cNvSpPr>
              <a:spLocks noChangeShapeType="1"/>
            </p:cNvSpPr>
            <p:nvPr/>
          </p:nvSpPr>
          <p:spPr bwMode="auto">
            <a:xfrm>
              <a:off x="1157" y="3972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30" name="Line 222"/>
            <p:cNvSpPr>
              <a:spLocks noChangeShapeType="1"/>
            </p:cNvSpPr>
            <p:nvPr/>
          </p:nvSpPr>
          <p:spPr bwMode="auto">
            <a:xfrm>
              <a:off x="1163" y="3972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31" name="Line 223"/>
            <p:cNvSpPr>
              <a:spLocks noChangeShapeType="1"/>
            </p:cNvSpPr>
            <p:nvPr/>
          </p:nvSpPr>
          <p:spPr bwMode="auto">
            <a:xfrm>
              <a:off x="1170" y="3972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32" name="Line 224"/>
            <p:cNvSpPr>
              <a:spLocks noChangeShapeType="1"/>
            </p:cNvSpPr>
            <p:nvPr/>
          </p:nvSpPr>
          <p:spPr bwMode="auto">
            <a:xfrm>
              <a:off x="1170" y="3972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33" name="Line 225"/>
            <p:cNvSpPr>
              <a:spLocks noChangeShapeType="1"/>
            </p:cNvSpPr>
            <p:nvPr/>
          </p:nvSpPr>
          <p:spPr bwMode="auto">
            <a:xfrm>
              <a:off x="1176" y="3972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34" name="Line 226"/>
            <p:cNvSpPr>
              <a:spLocks noChangeShapeType="1"/>
            </p:cNvSpPr>
            <p:nvPr/>
          </p:nvSpPr>
          <p:spPr bwMode="auto">
            <a:xfrm>
              <a:off x="1183" y="3972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35" name="Line 227"/>
            <p:cNvSpPr>
              <a:spLocks noChangeShapeType="1"/>
            </p:cNvSpPr>
            <p:nvPr/>
          </p:nvSpPr>
          <p:spPr bwMode="auto">
            <a:xfrm>
              <a:off x="1183" y="3972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36" name="Freeform 228"/>
            <p:cNvSpPr>
              <a:spLocks/>
            </p:cNvSpPr>
            <p:nvPr/>
          </p:nvSpPr>
          <p:spPr bwMode="auto">
            <a:xfrm>
              <a:off x="1196" y="3966"/>
              <a:ext cx="13" cy="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37" name="Freeform 229"/>
            <p:cNvSpPr>
              <a:spLocks/>
            </p:cNvSpPr>
            <p:nvPr/>
          </p:nvSpPr>
          <p:spPr bwMode="auto">
            <a:xfrm>
              <a:off x="1209" y="3960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38" name="Freeform 230"/>
            <p:cNvSpPr>
              <a:spLocks/>
            </p:cNvSpPr>
            <p:nvPr/>
          </p:nvSpPr>
          <p:spPr bwMode="auto">
            <a:xfrm>
              <a:off x="1209" y="3960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39" name="Freeform 231"/>
            <p:cNvSpPr>
              <a:spLocks/>
            </p:cNvSpPr>
            <p:nvPr/>
          </p:nvSpPr>
          <p:spPr bwMode="auto">
            <a:xfrm>
              <a:off x="1215" y="3954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40" name="Freeform 232"/>
            <p:cNvSpPr>
              <a:spLocks/>
            </p:cNvSpPr>
            <p:nvPr/>
          </p:nvSpPr>
          <p:spPr bwMode="auto">
            <a:xfrm>
              <a:off x="1222" y="3947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41" name="Freeform 233"/>
            <p:cNvSpPr>
              <a:spLocks/>
            </p:cNvSpPr>
            <p:nvPr/>
          </p:nvSpPr>
          <p:spPr bwMode="auto">
            <a:xfrm>
              <a:off x="1222" y="3941"/>
              <a:ext cx="19" cy="1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13" y="0"/>
                </a:cxn>
              </a:cxnLst>
              <a:rect l="0" t="0" r="r" b="b"/>
              <a:pathLst>
                <a:path w="19" h="19">
                  <a:moveTo>
                    <a:pt x="13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42" name="Freeform 234"/>
            <p:cNvSpPr>
              <a:spLocks/>
            </p:cNvSpPr>
            <p:nvPr/>
          </p:nvSpPr>
          <p:spPr bwMode="auto">
            <a:xfrm>
              <a:off x="1235" y="3935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43" name="Freeform 235"/>
            <p:cNvSpPr>
              <a:spLocks/>
            </p:cNvSpPr>
            <p:nvPr/>
          </p:nvSpPr>
          <p:spPr bwMode="auto">
            <a:xfrm>
              <a:off x="1241" y="3923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44" name="Freeform 236"/>
            <p:cNvSpPr>
              <a:spLocks/>
            </p:cNvSpPr>
            <p:nvPr/>
          </p:nvSpPr>
          <p:spPr bwMode="auto">
            <a:xfrm>
              <a:off x="1241" y="3910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3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45" name="Freeform 237"/>
            <p:cNvSpPr>
              <a:spLocks/>
            </p:cNvSpPr>
            <p:nvPr/>
          </p:nvSpPr>
          <p:spPr bwMode="auto">
            <a:xfrm>
              <a:off x="1248" y="3898"/>
              <a:ext cx="12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0"/>
                </a:cxn>
                <a:cxn ang="0">
                  <a:pos x="12" y="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2" h="25">
                  <a:moveTo>
                    <a:pt x="6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46" name="Freeform 238"/>
            <p:cNvSpPr>
              <a:spLocks/>
            </p:cNvSpPr>
            <p:nvPr/>
          </p:nvSpPr>
          <p:spPr bwMode="auto">
            <a:xfrm>
              <a:off x="1254" y="3891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47" name="Freeform 239"/>
            <p:cNvSpPr>
              <a:spLocks/>
            </p:cNvSpPr>
            <p:nvPr/>
          </p:nvSpPr>
          <p:spPr bwMode="auto">
            <a:xfrm>
              <a:off x="1254" y="3879"/>
              <a:ext cx="13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19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48" name="Freeform 240"/>
            <p:cNvSpPr>
              <a:spLocks/>
            </p:cNvSpPr>
            <p:nvPr/>
          </p:nvSpPr>
          <p:spPr bwMode="auto">
            <a:xfrm>
              <a:off x="1260" y="3866"/>
              <a:ext cx="13" cy="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7" y="0"/>
                </a:cxn>
              </a:cxnLst>
              <a:rect l="0" t="0" r="r" b="b"/>
              <a:pathLst>
                <a:path w="13" h="19">
                  <a:moveTo>
                    <a:pt x="7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49" name="Freeform 241"/>
            <p:cNvSpPr>
              <a:spLocks/>
            </p:cNvSpPr>
            <p:nvPr/>
          </p:nvSpPr>
          <p:spPr bwMode="auto">
            <a:xfrm>
              <a:off x="1267" y="3860"/>
              <a:ext cx="13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9">
                  <a:moveTo>
                    <a:pt x="6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50" name="Freeform 242"/>
            <p:cNvSpPr>
              <a:spLocks/>
            </p:cNvSpPr>
            <p:nvPr/>
          </p:nvSpPr>
          <p:spPr bwMode="auto">
            <a:xfrm>
              <a:off x="1273" y="3854"/>
              <a:ext cx="13" cy="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9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51" name="Freeform 243"/>
            <p:cNvSpPr>
              <a:spLocks/>
            </p:cNvSpPr>
            <p:nvPr/>
          </p:nvSpPr>
          <p:spPr bwMode="auto">
            <a:xfrm>
              <a:off x="1280" y="3848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52" name="Freeform 244"/>
            <p:cNvSpPr>
              <a:spLocks/>
            </p:cNvSpPr>
            <p:nvPr/>
          </p:nvSpPr>
          <p:spPr bwMode="auto">
            <a:xfrm>
              <a:off x="1280" y="3835"/>
              <a:ext cx="19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13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3"/>
                </a:cxn>
                <a:cxn ang="0">
                  <a:pos x="6" y="0"/>
                </a:cxn>
              </a:cxnLst>
              <a:rect l="0" t="0" r="r" b="b"/>
              <a:pathLst>
                <a:path w="19" h="25">
                  <a:moveTo>
                    <a:pt x="6" y="0"/>
                  </a:moveTo>
                  <a:lnTo>
                    <a:pt x="19" y="0"/>
                  </a:lnTo>
                  <a:lnTo>
                    <a:pt x="19" y="13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53" name="Freeform 245"/>
            <p:cNvSpPr>
              <a:spLocks/>
            </p:cNvSpPr>
            <p:nvPr/>
          </p:nvSpPr>
          <p:spPr bwMode="auto">
            <a:xfrm>
              <a:off x="1286" y="3829"/>
              <a:ext cx="13" cy="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9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54" name="Freeform 246"/>
            <p:cNvSpPr>
              <a:spLocks/>
            </p:cNvSpPr>
            <p:nvPr/>
          </p:nvSpPr>
          <p:spPr bwMode="auto">
            <a:xfrm>
              <a:off x="1293" y="3810"/>
              <a:ext cx="13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6" y="0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55" name="Freeform 247"/>
            <p:cNvSpPr>
              <a:spLocks/>
            </p:cNvSpPr>
            <p:nvPr/>
          </p:nvSpPr>
          <p:spPr bwMode="auto">
            <a:xfrm>
              <a:off x="1299" y="3791"/>
              <a:ext cx="13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32"/>
                </a:cxn>
                <a:cxn ang="0">
                  <a:pos x="0" y="32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3" h="32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7" y="32"/>
                  </a:lnTo>
                  <a:lnTo>
                    <a:pt x="0" y="32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56" name="Freeform 248"/>
            <p:cNvSpPr>
              <a:spLocks/>
            </p:cNvSpPr>
            <p:nvPr/>
          </p:nvSpPr>
          <p:spPr bwMode="auto">
            <a:xfrm>
              <a:off x="1299" y="3773"/>
              <a:ext cx="13" cy="3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18"/>
                </a:cxn>
                <a:cxn ang="0">
                  <a:pos x="7" y="0"/>
                </a:cxn>
              </a:cxnLst>
              <a:rect l="0" t="0" r="r" b="b"/>
              <a:pathLst>
                <a:path w="13" h="31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1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57" name="Freeform 249"/>
            <p:cNvSpPr>
              <a:spLocks/>
            </p:cNvSpPr>
            <p:nvPr/>
          </p:nvSpPr>
          <p:spPr bwMode="auto">
            <a:xfrm>
              <a:off x="1306" y="3748"/>
              <a:ext cx="19" cy="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12"/>
                </a:cxn>
                <a:cxn ang="0">
                  <a:pos x="6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9" h="31">
                  <a:moveTo>
                    <a:pt x="6" y="0"/>
                  </a:moveTo>
                  <a:lnTo>
                    <a:pt x="19" y="0"/>
                  </a:lnTo>
                  <a:lnTo>
                    <a:pt x="19" y="12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58" name="Freeform 250"/>
            <p:cNvSpPr>
              <a:spLocks/>
            </p:cNvSpPr>
            <p:nvPr/>
          </p:nvSpPr>
          <p:spPr bwMode="auto">
            <a:xfrm>
              <a:off x="1312" y="3723"/>
              <a:ext cx="13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37"/>
                </a:cxn>
                <a:cxn ang="0">
                  <a:pos x="0" y="37"/>
                </a:cxn>
                <a:cxn ang="0">
                  <a:pos x="0" y="25"/>
                </a:cxn>
                <a:cxn ang="0">
                  <a:pos x="7" y="0"/>
                </a:cxn>
              </a:cxnLst>
              <a:rect l="0" t="0" r="r" b="b"/>
              <a:pathLst>
                <a:path w="13" h="37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37"/>
                  </a:lnTo>
                  <a:lnTo>
                    <a:pt x="0" y="37"/>
                  </a:lnTo>
                  <a:lnTo>
                    <a:pt x="0" y="2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59" name="Freeform 251"/>
            <p:cNvSpPr>
              <a:spLocks/>
            </p:cNvSpPr>
            <p:nvPr/>
          </p:nvSpPr>
          <p:spPr bwMode="auto">
            <a:xfrm>
              <a:off x="1319" y="3698"/>
              <a:ext cx="13" cy="3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37"/>
                </a:cxn>
                <a:cxn ang="0">
                  <a:pos x="0" y="37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3" h="37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37"/>
                  </a:lnTo>
                  <a:lnTo>
                    <a:pt x="0" y="37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60" name="Freeform 252"/>
            <p:cNvSpPr>
              <a:spLocks/>
            </p:cNvSpPr>
            <p:nvPr/>
          </p:nvSpPr>
          <p:spPr bwMode="auto">
            <a:xfrm>
              <a:off x="1325" y="3673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61" name="Freeform 253"/>
            <p:cNvSpPr>
              <a:spLocks/>
            </p:cNvSpPr>
            <p:nvPr/>
          </p:nvSpPr>
          <p:spPr bwMode="auto">
            <a:xfrm>
              <a:off x="1325" y="3648"/>
              <a:ext cx="13" cy="3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7" y="0"/>
                </a:cxn>
              </a:cxnLst>
              <a:rect l="0" t="0" r="r" b="b"/>
              <a:pathLst>
                <a:path w="13" h="31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62" name="Freeform 254"/>
            <p:cNvSpPr>
              <a:spLocks/>
            </p:cNvSpPr>
            <p:nvPr/>
          </p:nvSpPr>
          <p:spPr bwMode="auto">
            <a:xfrm>
              <a:off x="1332" y="3635"/>
              <a:ext cx="13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3"/>
                </a:cxn>
                <a:cxn ang="0">
                  <a:pos x="6" y="0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63" name="Freeform 255"/>
            <p:cNvSpPr>
              <a:spLocks/>
            </p:cNvSpPr>
            <p:nvPr/>
          </p:nvSpPr>
          <p:spPr bwMode="auto">
            <a:xfrm>
              <a:off x="1338" y="3617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64" name="Freeform 256"/>
            <p:cNvSpPr>
              <a:spLocks/>
            </p:cNvSpPr>
            <p:nvPr/>
          </p:nvSpPr>
          <p:spPr bwMode="auto">
            <a:xfrm>
              <a:off x="1338" y="3604"/>
              <a:ext cx="20" cy="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6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7" y="0"/>
                </a:cxn>
              </a:cxnLst>
              <a:rect l="0" t="0" r="r" b="b"/>
              <a:pathLst>
                <a:path w="20" h="19">
                  <a:moveTo>
                    <a:pt x="7" y="0"/>
                  </a:moveTo>
                  <a:lnTo>
                    <a:pt x="20" y="0"/>
                  </a:lnTo>
                  <a:lnTo>
                    <a:pt x="20" y="6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65" name="Freeform 257"/>
            <p:cNvSpPr>
              <a:spLocks/>
            </p:cNvSpPr>
            <p:nvPr/>
          </p:nvSpPr>
          <p:spPr bwMode="auto">
            <a:xfrm>
              <a:off x="1345" y="3592"/>
              <a:ext cx="19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13" y="0"/>
                </a:cxn>
              </a:cxnLst>
              <a:rect l="0" t="0" r="r" b="b"/>
              <a:pathLst>
                <a:path w="19" h="18">
                  <a:moveTo>
                    <a:pt x="13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66" name="Freeform 258"/>
            <p:cNvSpPr>
              <a:spLocks/>
            </p:cNvSpPr>
            <p:nvPr/>
          </p:nvSpPr>
          <p:spPr bwMode="auto">
            <a:xfrm>
              <a:off x="1358" y="3579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67" name="Freeform 259"/>
            <p:cNvSpPr>
              <a:spLocks/>
            </p:cNvSpPr>
            <p:nvPr/>
          </p:nvSpPr>
          <p:spPr bwMode="auto">
            <a:xfrm>
              <a:off x="1358" y="3554"/>
              <a:ext cx="13" cy="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3" h="31">
                  <a:moveTo>
                    <a:pt x="6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68" name="Freeform 260"/>
            <p:cNvSpPr>
              <a:spLocks/>
            </p:cNvSpPr>
            <p:nvPr/>
          </p:nvSpPr>
          <p:spPr bwMode="auto">
            <a:xfrm>
              <a:off x="1364" y="3536"/>
              <a:ext cx="13" cy="3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31"/>
                </a:cxn>
                <a:cxn ang="0">
                  <a:pos x="0" y="31"/>
                </a:cxn>
                <a:cxn ang="0">
                  <a:pos x="0" y="18"/>
                </a:cxn>
                <a:cxn ang="0">
                  <a:pos x="7" y="0"/>
                </a:cxn>
              </a:cxnLst>
              <a:rect l="0" t="0" r="r" b="b"/>
              <a:pathLst>
                <a:path w="13" h="31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1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69" name="Freeform 261"/>
            <p:cNvSpPr>
              <a:spLocks/>
            </p:cNvSpPr>
            <p:nvPr/>
          </p:nvSpPr>
          <p:spPr bwMode="auto">
            <a:xfrm>
              <a:off x="1371" y="3517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70" name="Freeform 262"/>
            <p:cNvSpPr>
              <a:spLocks/>
            </p:cNvSpPr>
            <p:nvPr/>
          </p:nvSpPr>
          <p:spPr bwMode="auto">
            <a:xfrm>
              <a:off x="1371" y="3498"/>
              <a:ext cx="13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6" y="0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71" name="Freeform 263"/>
            <p:cNvSpPr>
              <a:spLocks/>
            </p:cNvSpPr>
            <p:nvPr/>
          </p:nvSpPr>
          <p:spPr bwMode="auto">
            <a:xfrm>
              <a:off x="1377" y="3479"/>
              <a:ext cx="13" cy="3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32"/>
                </a:cxn>
                <a:cxn ang="0">
                  <a:pos x="0" y="32"/>
                </a:cxn>
                <a:cxn ang="0">
                  <a:pos x="0" y="19"/>
                </a:cxn>
                <a:cxn ang="0">
                  <a:pos x="7" y="0"/>
                </a:cxn>
              </a:cxnLst>
              <a:rect l="0" t="0" r="r" b="b"/>
              <a:pathLst>
                <a:path w="13" h="32">
                  <a:moveTo>
                    <a:pt x="7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7" y="32"/>
                  </a:lnTo>
                  <a:lnTo>
                    <a:pt x="0" y="32"/>
                  </a:ln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72" name="Freeform 264"/>
            <p:cNvSpPr>
              <a:spLocks/>
            </p:cNvSpPr>
            <p:nvPr/>
          </p:nvSpPr>
          <p:spPr bwMode="auto">
            <a:xfrm>
              <a:off x="1384" y="3467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73" name="Freeform 265"/>
            <p:cNvSpPr>
              <a:spLocks/>
            </p:cNvSpPr>
            <p:nvPr/>
          </p:nvSpPr>
          <p:spPr bwMode="auto">
            <a:xfrm>
              <a:off x="1384" y="3448"/>
              <a:ext cx="19" cy="2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0"/>
                </a:cxn>
                <a:cxn ang="0">
                  <a:pos x="19" y="13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13" y="0"/>
                </a:cxn>
              </a:cxnLst>
              <a:rect l="0" t="0" r="r" b="b"/>
              <a:pathLst>
                <a:path w="19" h="25">
                  <a:moveTo>
                    <a:pt x="13" y="0"/>
                  </a:moveTo>
                  <a:lnTo>
                    <a:pt x="19" y="0"/>
                  </a:lnTo>
                  <a:lnTo>
                    <a:pt x="19" y="13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74" name="Freeform 266"/>
            <p:cNvSpPr>
              <a:spLocks/>
            </p:cNvSpPr>
            <p:nvPr/>
          </p:nvSpPr>
          <p:spPr bwMode="auto">
            <a:xfrm>
              <a:off x="1397" y="3436"/>
              <a:ext cx="13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75" name="Freeform 267"/>
            <p:cNvSpPr>
              <a:spLocks/>
            </p:cNvSpPr>
            <p:nvPr/>
          </p:nvSpPr>
          <p:spPr bwMode="auto">
            <a:xfrm>
              <a:off x="1403" y="3423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76" name="Freeform 268"/>
            <p:cNvSpPr>
              <a:spLocks/>
            </p:cNvSpPr>
            <p:nvPr/>
          </p:nvSpPr>
          <p:spPr bwMode="auto">
            <a:xfrm>
              <a:off x="1403" y="3404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77" name="Freeform 269"/>
            <p:cNvSpPr>
              <a:spLocks/>
            </p:cNvSpPr>
            <p:nvPr/>
          </p:nvSpPr>
          <p:spPr bwMode="auto">
            <a:xfrm>
              <a:off x="1410" y="3392"/>
              <a:ext cx="13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19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78" name="Freeform 270"/>
            <p:cNvSpPr>
              <a:spLocks/>
            </p:cNvSpPr>
            <p:nvPr/>
          </p:nvSpPr>
          <p:spPr bwMode="auto">
            <a:xfrm>
              <a:off x="1416" y="3367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79" name="Freeform 271"/>
            <p:cNvSpPr>
              <a:spLocks/>
            </p:cNvSpPr>
            <p:nvPr/>
          </p:nvSpPr>
          <p:spPr bwMode="auto">
            <a:xfrm>
              <a:off x="1416" y="3355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2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80" name="Freeform 272"/>
            <p:cNvSpPr>
              <a:spLocks/>
            </p:cNvSpPr>
            <p:nvPr/>
          </p:nvSpPr>
          <p:spPr bwMode="auto">
            <a:xfrm>
              <a:off x="1423" y="3330"/>
              <a:ext cx="13" cy="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3" h="31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81" name="Freeform 273"/>
            <p:cNvSpPr>
              <a:spLocks/>
            </p:cNvSpPr>
            <p:nvPr/>
          </p:nvSpPr>
          <p:spPr bwMode="auto">
            <a:xfrm>
              <a:off x="1429" y="3311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82" name="Freeform 274"/>
            <p:cNvSpPr>
              <a:spLocks/>
            </p:cNvSpPr>
            <p:nvPr/>
          </p:nvSpPr>
          <p:spPr bwMode="auto">
            <a:xfrm>
              <a:off x="1436" y="3292"/>
              <a:ext cx="12" cy="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0"/>
                </a:cxn>
                <a:cxn ang="0">
                  <a:pos x="12" y="6"/>
                </a:cxn>
                <a:cxn ang="0">
                  <a:pos x="6" y="31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6" y="0"/>
                </a:cxn>
              </a:cxnLst>
              <a:rect l="0" t="0" r="r" b="b"/>
              <a:pathLst>
                <a:path w="12" h="31">
                  <a:moveTo>
                    <a:pt x="6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83" name="Freeform 275"/>
            <p:cNvSpPr>
              <a:spLocks/>
            </p:cNvSpPr>
            <p:nvPr/>
          </p:nvSpPr>
          <p:spPr bwMode="auto">
            <a:xfrm>
              <a:off x="1442" y="3267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84" name="Freeform 276"/>
            <p:cNvSpPr>
              <a:spLocks/>
            </p:cNvSpPr>
            <p:nvPr/>
          </p:nvSpPr>
          <p:spPr bwMode="auto">
            <a:xfrm>
              <a:off x="1442" y="3248"/>
              <a:ext cx="19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7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6" y="0"/>
                </a:cxn>
              </a:cxnLst>
              <a:rect l="0" t="0" r="r" b="b"/>
              <a:pathLst>
                <a:path w="19" h="25">
                  <a:moveTo>
                    <a:pt x="6" y="0"/>
                  </a:moveTo>
                  <a:lnTo>
                    <a:pt x="19" y="0"/>
                  </a:lnTo>
                  <a:lnTo>
                    <a:pt x="19" y="7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85" name="Freeform 277"/>
            <p:cNvSpPr>
              <a:spLocks/>
            </p:cNvSpPr>
            <p:nvPr/>
          </p:nvSpPr>
          <p:spPr bwMode="auto">
            <a:xfrm>
              <a:off x="1448" y="3224"/>
              <a:ext cx="13" cy="3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7" y="0"/>
                </a:cxn>
              </a:cxnLst>
              <a:rect l="0" t="0" r="r" b="b"/>
              <a:pathLst>
                <a:path w="13" h="31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86" name="Freeform 278"/>
            <p:cNvSpPr>
              <a:spLocks/>
            </p:cNvSpPr>
            <p:nvPr/>
          </p:nvSpPr>
          <p:spPr bwMode="auto">
            <a:xfrm>
              <a:off x="1455" y="3205"/>
              <a:ext cx="13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6" y="0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87" name="Freeform 279"/>
            <p:cNvSpPr>
              <a:spLocks/>
            </p:cNvSpPr>
            <p:nvPr/>
          </p:nvSpPr>
          <p:spPr bwMode="auto">
            <a:xfrm>
              <a:off x="1461" y="3180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88" name="Freeform 280"/>
            <p:cNvSpPr>
              <a:spLocks/>
            </p:cNvSpPr>
            <p:nvPr/>
          </p:nvSpPr>
          <p:spPr bwMode="auto">
            <a:xfrm>
              <a:off x="1461" y="3167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3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89" name="Freeform 281"/>
            <p:cNvSpPr>
              <a:spLocks/>
            </p:cNvSpPr>
            <p:nvPr/>
          </p:nvSpPr>
          <p:spPr bwMode="auto">
            <a:xfrm>
              <a:off x="1468" y="3155"/>
              <a:ext cx="13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90" name="Freeform 282"/>
            <p:cNvSpPr>
              <a:spLocks/>
            </p:cNvSpPr>
            <p:nvPr/>
          </p:nvSpPr>
          <p:spPr bwMode="auto">
            <a:xfrm>
              <a:off x="1474" y="3136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91" name="Freeform 283"/>
            <p:cNvSpPr>
              <a:spLocks/>
            </p:cNvSpPr>
            <p:nvPr/>
          </p:nvSpPr>
          <p:spPr bwMode="auto">
            <a:xfrm>
              <a:off x="1481" y="3124"/>
              <a:ext cx="13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18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92" name="Freeform 284"/>
            <p:cNvSpPr>
              <a:spLocks/>
            </p:cNvSpPr>
            <p:nvPr/>
          </p:nvSpPr>
          <p:spPr bwMode="auto">
            <a:xfrm>
              <a:off x="1487" y="3099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93" name="Freeform 285"/>
            <p:cNvSpPr>
              <a:spLocks/>
            </p:cNvSpPr>
            <p:nvPr/>
          </p:nvSpPr>
          <p:spPr bwMode="auto">
            <a:xfrm>
              <a:off x="1487" y="3080"/>
              <a:ext cx="13" cy="3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7" y="0"/>
                </a:cxn>
              </a:cxnLst>
              <a:rect l="0" t="0" r="r" b="b"/>
              <a:pathLst>
                <a:path w="13" h="31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94" name="Freeform 286"/>
            <p:cNvSpPr>
              <a:spLocks/>
            </p:cNvSpPr>
            <p:nvPr/>
          </p:nvSpPr>
          <p:spPr bwMode="auto">
            <a:xfrm>
              <a:off x="1494" y="3067"/>
              <a:ext cx="13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3"/>
                </a:cxn>
                <a:cxn ang="0">
                  <a:pos x="6" y="0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95" name="Freeform 287"/>
            <p:cNvSpPr>
              <a:spLocks/>
            </p:cNvSpPr>
            <p:nvPr/>
          </p:nvSpPr>
          <p:spPr bwMode="auto">
            <a:xfrm>
              <a:off x="1500" y="3049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96" name="Freeform 288"/>
            <p:cNvSpPr>
              <a:spLocks/>
            </p:cNvSpPr>
            <p:nvPr/>
          </p:nvSpPr>
          <p:spPr bwMode="auto">
            <a:xfrm>
              <a:off x="1500" y="3024"/>
              <a:ext cx="20" cy="3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12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7" y="0"/>
                </a:cxn>
              </a:cxnLst>
              <a:rect l="0" t="0" r="r" b="b"/>
              <a:pathLst>
                <a:path w="20" h="31">
                  <a:moveTo>
                    <a:pt x="7" y="0"/>
                  </a:moveTo>
                  <a:lnTo>
                    <a:pt x="20" y="0"/>
                  </a:lnTo>
                  <a:lnTo>
                    <a:pt x="20" y="12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97" name="Freeform 289"/>
            <p:cNvSpPr>
              <a:spLocks/>
            </p:cNvSpPr>
            <p:nvPr/>
          </p:nvSpPr>
          <p:spPr bwMode="auto">
            <a:xfrm>
              <a:off x="1507" y="3011"/>
              <a:ext cx="13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3"/>
                </a:cxn>
                <a:cxn ang="0">
                  <a:pos x="6" y="0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98" name="Freeform 290"/>
            <p:cNvSpPr>
              <a:spLocks/>
            </p:cNvSpPr>
            <p:nvPr/>
          </p:nvSpPr>
          <p:spPr bwMode="auto">
            <a:xfrm>
              <a:off x="1513" y="2999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0" y="12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99" name="Freeform 291"/>
            <p:cNvSpPr>
              <a:spLocks/>
            </p:cNvSpPr>
            <p:nvPr/>
          </p:nvSpPr>
          <p:spPr bwMode="auto">
            <a:xfrm>
              <a:off x="1520" y="2980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00" name="Freeform 292"/>
            <p:cNvSpPr>
              <a:spLocks/>
            </p:cNvSpPr>
            <p:nvPr/>
          </p:nvSpPr>
          <p:spPr bwMode="auto">
            <a:xfrm>
              <a:off x="1520" y="2968"/>
              <a:ext cx="19" cy="2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2"/>
                </a:cxn>
                <a:cxn ang="0">
                  <a:pos x="13" y="0"/>
                </a:cxn>
              </a:cxnLst>
              <a:rect l="0" t="0" r="r" b="b"/>
              <a:pathLst>
                <a:path w="19" h="25">
                  <a:moveTo>
                    <a:pt x="13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01" name="Freeform 293"/>
            <p:cNvSpPr>
              <a:spLocks/>
            </p:cNvSpPr>
            <p:nvPr/>
          </p:nvSpPr>
          <p:spPr bwMode="auto">
            <a:xfrm>
              <a:off x="1533" y="2943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02" name="Freeform 294"/>
            <p:cNvSpPr>
              <a:spLocks/>
            </p:cNvSpPr>
            <p:nvPr/>
          </p:nvSpPr>
          <p:spPr bwMode="auto">
            <a:xfrm>
              <a:off x="1533" y="2924"/>
              <a:ext cx="13" cy="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6" y="0"/>
                </a:cxn>
              </a:cxnLst>
              <a:rect l="0" t="0" r="r" b="b"/>
              <a:pathLst>
                <a:path w="13" h="31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03" name="Freeform 295"/>
            <p:cNvSpPr>
              <a:spLocks/>
            </p:cNvSpPr>
            <p:nvPr/>
          </p:nvSpPr>
          <p:spPr bwMode="auto">
            <a:xfrm>
              <a:off x="1539" y="2911"/>
              <a:ext cx="13" cy="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7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7" y="0"/>
                </a:cxn>
              </a:cxnLst>
              <a:rect l="0" t="0" r="r" b="b"/>
              <a:pathLst>
                <a:path w="13" h="19">
                  <a:moveTo>
                    <a:pt x="7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04" name="Freeform 296"/>
            <p:cNvSpPr>
              <a:spLocks/>
            </p:cNvSpPr>
            <p:nvPr/>
          </p:nvSpPr>
          <p:spPr bwMode="auto">
            <a:xfrm>
              <a:off x="1546" y="2886"/>
              <a:ext cx="13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6" y="32"/>
                </a:cxn>
                <a:cxn ang="0">
                  <a:pos x="0" y="32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3" h="32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6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05" name="Freeform 297"/>
            <p:cNvSpPr>
              <a:spLocks/>
            </p:cNvSpPr>
            <p:nvPr/>
          </p:nvSpPr>
          <p:spPr bwMode="auto">
            <a:xfrm>
              <a:off x="1546" y="2868"/>
              <a:ext cx="19" cy="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12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18"/>
                </a:cxn>
                <a:cxn ang="0">
                  <a:pos x="6" y="0"/>
                </a:cxn>
              </a:cxnLst>
              <a:rect l="0" t="0" r="r" b="b"/>
              <a:pathLst>
                <a:path w="19" h="31">
                  <a:moveTo>
                    <a:pt x="6" y="0"/>
                  </a:moveTo>
                  <a:lnTo>
                    <a:pt x="19" y="0"/>
                  </a:lnTo>
                  <a:lnTo>
                    <a:pt x="19" y="12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1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06" name="Freeform 298"/>
            <p:cNvSpPr>
              <a:spLocks/>
            </p:cNvSpPr>
            <p:nvPr/>
          </p:nvSpPr>
          <p:spPr bwMode="auto">
            <a:xfrm>
              <a:off x="1552" y="2855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3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07" name="Freeform 299"/>
            <p:cNvSpPr>
              <a:spLocks/>
            </p:cNvSpPr>
            <p:nvPr/>
          </p:nvSpPr>
          <p:spPr bwMode="auto">
            <a:xfrm>
              <a:off x="1559" y="2843"/>
              <a:ext cx="13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08" name="Freeform 300"/>
            <p:cNvSpPr>
              <a:spLocks/>
            </p:cNvSpPr>
            <p:nvPr/>
          </p:nvSpPr>
          <p:spPr bwMode="auto">
            <a:xfrm>
              <a:off x="1565" y="2830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09" name="Freeform 301"/>
            <p:cNvSpPr>
              <a:spLocks/>
            </p:cNvSpPr>
            <p:nvPr/>
          </p:nvSpPr>
          <p:spPr bwMode="auto">
            <a:xfrm>
              <a:off x="1565" y="2824"/>
              <a:ext cx="13" cy="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9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10" name="Freeform 302"/>
            <p:cNvSpPr>
              <a:spLocks/>
            </p:cNvSpPr>
            <p:nvPr/>
          </p:nvSpPr>
          <p:spPr bwMode="auto">
            <a:xfrm>
              <a:off x="1572" y="2812"/>
              <a:ext cx="13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18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11" name="Freeform 303"/>
            <p:cNvSpPr>
              <a:spLocks/>
            </p:cNvSpPr>
            <p:nvPr/>
          </p:nvSpPr>
          <p:spPr bwMode="auto">
            <a:xfrm>
              <a:off x="1578" y="2799"/>
              <a:ext cx="13" cy="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7" y="0"/>
                </a:cxn>
              </a:cxnLst>
              <a:rect l="0" t="0" r="r" b="b"/>
              <a:pathLst>
                <a:path w="13" h="19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12" name="Freeform 304"/>
            <p:cNvSpPr>
              <a:spLocks/>
            </p:cNvSpPr>
            <p:nvPr/>
          </p:nvSpPr>
          <p:spPr bwMode="auto">
            <a:xfrm>
              <a:off x="1585" y="2780"/>
              <a:ext cx="13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6" y="0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13" name="Freeform 305"/>
            <p:cNvSpPr>
              <a:spLocks/>
            </p:cNvSpPr>
            <p:nvPr/>
          </p:nvSpPr>
          <p:spPr bwMode="auto">
            <a:xfrm>
              <a:off x="1591" y="2768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9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14" name="Freeform 306"/>
            <p:cNvSpPr>
              <a:spLocks/>
            </p:cNvSpPr>
            <p:nvPr/>
          </p:nvSpPr>
          <p:spPr bwMode="auto">
            <a:xfrm>
              <a:off x="1591" y="2755"/>
              <a:ext cx="13" cy="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7" y="0"/>
                </a:cxn>
              </a:cxnLst>
              <a:rect l="0" t="0" r="r" b="b"/>
              <a:pathLst>
                <a:path w="13" h="19">
                  <a:moveTo>
                    <a:pt x="7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15" name="Freeform 307"/>
            <p:cNvSpPr>
              <a:spLocks/>
            </p:cNvSpPr>
            <p:nvPr/>
          </p:nvSpPr>
          <p:spPr bwMode="auto">
            <a:xfrm>
              <a:off x="1598" y="2743"/>
              <a:ext cx="13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19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16" name="Freeform 308"/>
            <p:cNvSpPr>
              <a:spLocks/>
            </p:cNvSpPr>
            <p:nvPr/>
          </p:nvSpPr>
          <p:spPr bwMode="auto">
            <a:xfrm>
              <a:off x="1604" y="2737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17" name="Freeform 309"/>
            <p:cNvSpPr>
              <a:spLocks/>
            </p:cNvSpPr>
            <p:nvPr/>
          </p:nvSpPr>
          <p:spPr bwMode="auto">
            <a:xfrm>
              <a:off x="1604" y="2730"/>
              <a:ext cx="20" cy="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7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7" y="0"/>
                </a:cxn>
              </a:cxnLst>
              <a:rect l="0" t="0" r="r" b="b"/>
              <a:pathLst>
                <a:path w="20" h="13">
                  <a:moveTo>
                    <a:pt x="7" y="0"/>
                  </a:moveTo>
                  <a:lnTo>
                    <a:pt x="20" y="0"/>
                  </a:lnTo>
                  <a:lnTo>
                    <a:pt x="20" y="7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18" name="Freeform 310"/>
            <p:cNvSpPr>
              <a:spLocks/>
            </p:cNvSpPr>
            <p:nvPr/>
          </p:nvSpPr>
          <p:spPr bwMode="auto">
            <a:xfrm>
              <a:off x="1611" y="2718"/>
              <a:ext cx="13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19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520" name="Group 512"/>
          <p:cNvGrpSpPr>
            <a:grpSpLocks/>
          </p:cNvGrpSpPr>
          <p:nvPr/>
        </p:nvGrpSpPr>
        <p:grpSpPr bwMode="auto">
          <a:xfrm>
            <a:off x="6454775" y="4075113"/>
            <a:ext cx="2100262" cy="2011362"/>
            <a:chOff x="1196" y="2631"/>
            <a:chExt cx="1439" cy="1379"/>
          </a:xfrm>
        </p:grpSpPr>
        <p:sp>
          <p:nvSpPr>
            <p:cNvPr id="43320" name="Freeform 312"/>
            <p:cNvSpPr>
              <a:spLocks/>
            </p:cNvSpPr>
            <p:nvPr/>
          </p:nvSpPr>
          <p:spPr bwMode="auto">
            <a:xfrm>
              <a:off x="1617" y="2705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0" y="13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21" name="Freeform 313"/>
            <p:cNvSpPr>
              <a:spLocks/>
            </p:cNvSpPr>
            <p:nvPr/>
          </p:nvSpPr>
          <p:spPr bwMode="auto">
            <a:xfrm>
              <a:off x="1624" y="2699"/>
              <a:ext cx="12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6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2" h="13">
                  <a:moveTo>
                    <a:pt x="0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22" name="Freeform 314"/>
            <p:cNvSpPr>
              <a:spLocks/>
            </p:cNvSpPr>
            <p:nvPr/>
          </p:nvSpPr>
          <p:spPr bwMode="auto">
            <a:xfrm>
              <a:off x="1624" y="2687"/>
              <a:ext cx="12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0"/>
                </a:cxn>
                <a:cxn ang="0">
                  <a:pos x="12" y="6"/>
                </a:cxn>
                <a:cxn ang="0">
                  <a:pos x="12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2" h="18">
                  <a:moveTo>
                    <a:pt x="6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12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23" name="Line 315"/>
            <p:cNvSpPr>
              <a:spLocks noChangeShapeType="1"/>
            </p:cNvSpPr>
            <p:nvPr/>
          </p:nvSpPr>
          <p:spPr bwMode="auto">
            <a:xfrm>
              <a:off x="1196" y="3966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24" name="Line 316"/>
            <p:cNvSpPr>
              <a:spLocks noChangeShapeType="1"/>
            </p:cNvSpPr>
            <p:nvPr/>
          </p:nvSpPr>
          <p:spPr bwMode="auto">
            <a:xfrm>
              <a:off x="1624" y="2687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25" name="Freeform 317"/>
            <p:cNvSpPr>
              <a:spLocks/>
            </p:cNvSpPr>
            <p:nvPr/>
          </p:nvSpPr>
          <p:spPr bwMode="auto">
            <a:xfrm>
              <a:off x="1636" y="2668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26" name="Freeform 318"/>
            <p:cNvSpPr>
              <a:spLocks/>
            </p:cNvSpPr>
            <p:nvPr/>
          </p:nvSpPr>
          <p:spPr bwMode="auto">
            <a:xfrm>
              <a:off x="1643" y="2668"/>
              <a:ext cx="13" cy="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27" name="Freeform 319"/>
            <p:cNvSpPr>
              <a:spLocks/>
            </p:cNvSpPr>
            <p:nvPr/>
          </p:nvSpPr>
          <p:spPr bwMode="auto">
            <a:xfrm>
              <a:off x="1649" y="2649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28" name="Freeform 320"/>
            <p:cNvSpPr>
              <a:spLocks/>
            </p:cNvSpPr>
            <p:nvPr/>
          </p:nvSpPr>
          <p:spPr bwMode="auto">
            <a:xfrm>
              <a:off x="1649" y="2643"/>
              <a:ext cx="13" cy="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29" name="Freeform 321"/>
            <p:cNvSpPr>
              <a:spLocks/>
            </p:cNvSpPr>
            <p:nvPr/>
          </p:nvSpPr>
          <p:spPr bwMode="auto">
            <a:xfrm>
              <a:off x="1656" y="2637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30" name="Freeform 322"/>
            <p:cNvSpPr>
              <a:spLocks/>
            </p:cNvSpPr>
            <p:nvPr/>
          </p:nvSpPr>
          <p:spPr bwMode="auto">
            <a:xfrm>
              <a:off x="1662" y="2631"/>
              <a:ext cx="20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12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20" h="12">
                  <a:moveTo>
                    <a:pt x="7" y="0"/>
                  </a:moveTo>
                  <a:lnTo>
                    <a:pt x="20" y="0"/>
                  </a:lnTo>
                  <a:lnTo>
                    <a:pt x="20" y="12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31" name="Line 323"/>
            <p:cNvSpPr>
              <a:spLocks noChangeShapeType="1"/>
            </p:cNvSpPr>
            <p:nvPr/>
          </p:nvSpPr>
          <p:spPr bwMode="auto">
            <a:xfrm>
              <a:off x="1656" y="2637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32" name="Line 324"/>
            <p:cNvSpPr>
              <a:spLocks noChangeShapeType="1"/>
            </p:cNvSpPr>
            <p:nvPr/>
          </p:nvSpPr>
          <p:spPr bwMode="auto">
            <a:xfrm>
              <a:off x="1669" y="2631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33" name="Freeform 325"/>
            <p:cNvSpPr>
              <a:spLocks/>
            </p:cNvSpPr>
            <p:nvPr/>
          </p:nvSpPr>
          <p:spPr bwMode="auto">
            <a:xfrm>
              <a:off x="1675" y="2631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34" name="Line 326"/>
            <p:cNvSpPr>
              <a:spLocks noChangeShapeType="1"/>
            </p:cNvSpPr>
            <p:nvPr/>
          </p:nvSpPr>
          <p:spPr bwMode="auto">
            <a:xfrm>
              <a:off x="1675" y="2637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35" name="Line 327"/>
            <p:cNvSpPr>
              <a:spLocks noChangeShapeType="1"/>
            </p:cNvSpPr>
            <p:nvPr/>
          </p:nvSpPr>
          <p:spPr bwMode="auto">
            <a:xfrm>
              <a:off x="1682" y="2637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36" name="Freeform 328"/>
            <p:cNvSpPr>
              <a:spLocks/>
            </p:cNvSpPr>
            <p:nvPr/>
          </p:nvSpPr>
          <p:spPr bwMode="auto">
            <a:xfrm>
              <a:off x="1695" y="2631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37" name="Freeform 329"/>
            <p:cNvSpPr>
              <a:spLocks/>
            </p:cNvSpPr>
            <p:nvPr/>
          </p:nvSpPr>
          <p:spPr bwMode="auto">
            <a:xfrm>
              <a:off x="1701" y="2631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2"/>
                </a:cxn>
                <a:cxn ang="0">
                  <a:pos x="13" y="18"/>
                </a:cxn>
                <a:cxn ang="0">
                  <a:pos x="7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7" y="0"/>
                  </a:lnTo>
                  <a:lnTo>
                    <a:pt x="13" y="12"/>
                  </a:lnTo>
                  <a:lnTo>
                    <a:pt x="13" y="18"/>
                  </a:lnTo>
                  <a:lnTo>
                    <a:pt x="7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38" name="Freeform 330"/>
            <p:cNvSpPr>
              <a:spLocks/>
            </p:cNvSpPr>
            <p:nvPr/>
          </p:nvSpPr>
          <p:spPr bwMode="auto">
            <a:xfrm>
              <a:off x="1708" y="2643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39" name="Freeform 331"/>
            <p:cNvSpPr>
              <a:spLocks/>
            </p:cNvSpPr>
            <p:nvPr/>
          </p:nvSpPr>
          <p:spPr bwMode="auto">
            <a:xfrm>
              <a:off x="1708" y="2643"/>
              <a:ext cx="19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13"/>
                </a:cxn>
                <a:cxn ang="0">
                  <a:pos x="19" y="19"/>
                </a:cxn>
                <a:cxn ang="0">
                  <a:pos x="6" y="19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13" y="0"/>
                  </a:lnTo>
                  <a:lnTo>
                    <a:pt x="19" y="13"/>
                  </a:lnTo>
                  <a:lnTo>
                    <a:pt x="19" y="19"/>
                  </a:lnTo>
                  <a:lnTo>
                    <a:pt x="6" y="19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40" name="Freeform 332"/>
            <p:cNvSpPr>
              <a:spLocks/>
            </p:cNvSpPr>
            <p:nvPr/>
          </p:nvSpPr>
          <p:spPr bwMode="auto">
            <a:xfrm>
              <a:off x="1714" y="2656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41" name="Freeform 333"/>
            <p:cNvSpPr>
              <a:spLocks/>
            </p:cNvSpPr>
            <p:nvPr/>
          </p:nvSpPr>
          <p:spPr bwMode="auto">
            <a:xfrm>
              <a:off x="1721" y="2656"/>
              <a:ext cx="1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9" y="6"/>
                </a:cxn>
                <a:cxn ang="0">
                  <a:pos x="19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6" y="0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42" name="Freeform 334"/>
            <p:cNvSpPr>
              <a:spLocks/>
            </p:cNvSpPr>
            <p:nvPr/>
          </p:nvSpPr>
          <p:spPr bwMode="auto">
            <a:xfrm>
              <a:off x="1727" y="2662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43" name="Freeform 335"/>
            <p:cNvSpPr>
              <a:spLocks/>
            </p:cNvSpPr>
            <p:nvPr/>
          </p:nvSpPr>
          <p:spPr bwMode="auto">
            <a:xfrm>
              <a:off x="1734" y="2668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9"/>
                </a:cxn>
                <a:cxn ang="0">
                  <a:pos x="6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9"/>
                  </a:lnTo>
                  <a:lnTo>
                    <a:pt x="6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44" name="Freeform 336"/>
            <p:cNvSpPr>
              <a:spLocks/>
            </p:cNvSpPr>
            <p:nvPr/>
          </p:nvSpPr>
          <p:spPr bwMode="auto">
            <a:xfrm>
              <a:off x="1740" y="2674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3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7" y="0"/>
                  </a:lnTo>
                  <a:lnTo>
                    <a:pt x="13" y="13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45" name="Freeform 337"/>
            <p:cNvSpPr>
              <a:spLocks/>
            </p:cNvSpPr>
            <p:nvPr/>
          </p:nvSpPr>
          <p:spPr bwMode="auto">
            <a:xfrm>
              <a:off x="1740" y="2687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46" name="Freeform 338"/>
            <p:cNvSpPr>
              <a:spLocks/>
            </p:cNvSpPr>
            <p:nvPr/>
          </p:nvSpPr>
          <p:spPr bwMode="auto">
            <a:xfrm>
              <a:off x="1747" y="2693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9"/>
                </a:cxn>
                <a:cxn ang="0">
                  <a:pos x="13" y="25"/>
                </a:cxn>
                <a:cxn ang="0">
                  <a:pos x="6" y="25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6" y="0"/>
                  </a:lnTo>
                  <a:lnTo>
                    <a:pt x="13" y="19"/>
                  </a:lnTo>
                  <a:lnTo>
                    <a:pt x="13" y="25"/>
                  </a:lnTo>
                  <a:lnTo>
                    <a:pt x="6" y="25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47" name="Freeform 339"/>
            <p:cNvSpPr>
              <a:spLocks/>
            </p:cNvSpPr>
            <p:nvPr/>
          </p:nvSpPr>
          <p:spPr bwMode="auto">
            <a:xfrm>
              <a:off x="1753" y="2712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8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7" y="0"/>
                  </a:lnTo>
                  <a:lnTo>
                    <a:pt x="13" y="18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48" name="Freeform 340"/>
            <p:cNvSpPr>
              <a:spLocks/>
            </p:cNvSpPr>
            <p:nvPr/>
          </p:nvSpPr>
          <p:spPr bwMode="auto">
            <a:xfrm>
              <a:off x="1753" y="2730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9"/>
                </a:cxn>
                <a:cxn ang="0">
                  <a:pos x="13" y="25"/>
                </a:cxn>
                <a:cxn ang="0">
                  <a:pos x="7" y="25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19"/>
                  </a:lnTo>
                  <a:lnTo>
                    <a:pt x="13" y="25"/>
                  </a:lnTo>
                  <a:lnTo>
                    <a:pt x="7" y="25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49" name="Freeform 341"/>
            <p:cNvSpPr>
              <a:spLocks/>
            </p:cNvSpPr>
            <p:nvPr/>
          </p:nvSpPr>
          <p:spPr bwMode="auto">
            <a:xfrm>
              <a:off x="1760" y="2749"/>
              <a:ext cx="19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9" y="19"/>
                </a:cxn>
                <a:cxn ang="0">
                  <a:pos x="19" y="25"/>
                </a:cxn>
                <a:cxn ang="0">
                  <a:pos x="6" y="25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25">
                  <a:moveTo>
                    <a:pt x="0" y="0"/>
                  </a:moveTo>
                  <a:lnTo>
                    <a:pt x="6" y="0"/>
                  </a:lnTo>
                  <a:lnTo>
                    <a:pt x="19" y="19"/>
                  </a:lnTo>
                  <a:lnTo>
                    <a:pt x="19" y="25"/>
                  </a:lnTo>
                  <a:lnTo>
                    <a:pt x="6" y="25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50" name="Freeform 342"/>
            <p:cNvSpPr>
              <a:spLocks/>
            </p:cNvSpPr>
            <p:nvPr/>
          </p:nvSpPr>
          <p:spPr bwMode="auto">
            <a:xfrm>
              <a:off x="1766" y="2768"/>
              <a:ext cx="20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12"/>
                </a:cxn>
                <a:cxn ang="0">
                  <a:pos x="20" y="19"/>
                </a:cxn>
                <a:cxn ang="0">
                  <a:pos x="7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13" y="0"/>
                  </a:lnTo>
                  <a:lnTo>
                    <a:pt x="20" y="12"/>
                  </a:lnTo>
                  <a:lnTo>
                    <a:pt x="20" y="19"/>
                  </a:lnTo>
                  <a:lnTo>
                    <a:pt x="7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51" name="Freeform 343"/>
            <p:cNvSpPr>
              <a:spLocks/>
            </p:cNvSpPr>
            <p:nvPr/>
          </p:nvSpPr>
          <p:spPr bwMode="auto">
            <a:xfrm>
              <a:off x="1773" y="2780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3" y="19"/>
                </a:cxn>
                <a:cxn ang="0">
                  <a:pos x="6" y="19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13" y="19"/>
                  </a:lnTo>
                  <a:lnTo>
                    <a:pt x="6" y="19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52" name="Freeform 344"/>
            <p:cNvSpPr>
              <a:spLocks/>
            </p:cNvSpPr>
            <p:nvPr/>
          </p:nvSpPr>
          <p:spPr bwMode="auto">
            <a:xfrm>
              <a:off x="1779" y="2787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8"/>
                </a:cxn>
                <a:cxn ang="0">
                  <a:pos x="13" y="25"/>
                </a:cxn>
                <a:cxn ang="0">
                  <a:pos x="7" y="25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7" y="0"/>
                  </a:lnTo>
                  <a:lnTo>
                    <a:pt x="13" y="18"/>
                  </a:lnTo>
                  <a:lnTo>
                    <a:pt x="13" y="25"/>
                  </a:lnTo>
                  <a:lnTo>
                    <a:pt x="7" y="25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53" name="Freeform 345"/>
            <p:cNvSpPr>
              <a:spLocks/>
            </p:cNvSpPr>
            <p:nvPr/>
          </p:nvSpPr>
          <p:spPr bwMode="auto">
            <a:xfrm>
              <a:off x="1786" y="2805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9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6" y="0"/>
                  </a:lnTo>
                  <a:lnTo>
                    <a:pt x="13" y="19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54" name="Freeform 346"/>
            <p:cNvSpPr>
              <a:spLocks/>
            </p:cNvSpPr>
            <p:nvPr/>
          </p:nvSpPr>
          <p:spPr bwMode="auto">
            <a:xfrm>
              <a:off x="1786" y="2824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9"/>
                </a:cxn>
                <a:cxn ang="0">
                  <a:pos x="13" y="31"/>
                </a:cxn>
                <a:cxn ang="0">
                  <a:pos x="6" y="3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13" y="0"/>
                  </a:lnTo>
                  <a:lnTo>
                    <a:pt x="13" y="19"/>
                  </a:lnTo>
                  <a:lnTo>
                    <a:pt x="13" y="31"/>
                  </a:lnTo>
                  <a:lnTo>
                    <a:pt x="6" y="3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55" name="Freeform 347"/>
            <p:cNvSpPr>
              <a:spLocks/>
            </p:cNvSpPr>
            <p:nvPr/>
          </p:nvSpPr>
          <p:spPr bwMode="auto">
            <a:xfrm>
              <a:off x="1792" y="2843"/>
              <a:ext cx="20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20" y="19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20" h="25">
                  <a:moveTo>
                    <a:pt x="0" y="0"/>
                  </a:moveTo>
                  <a:lnTo>
                    <a:pt x="7" y="0"/>
                  </a:lnTo>
                  <a:lnTo>
                    <a:pt x="20" y="19"/>
                  </a:lnTo>
                  <a:lnTo>
                    <a:pt x="20" y="25"/>
                  </a:lnTo>
                  <a:lnTo>
                    <a:pt x="7" y="25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56" name="Freeform 348"/>
            <p:cNvSpPr>
              <a:spLocks/>
            </p:cNvSpPr>
            <p:nvPr/>
          </p:nvSpPr>
          <p:spPr bwMode="auto">
            <a:xfrm>
              <a:off x="1799" y="2862"/>
              <a:ext cx="13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8"/>
                </a:cxn>
                <a:cxn ang="0">
                  <a:pos x="13" y="24"/>
                </a:cxn>
                <a:cxn ang="0">
                  <a:pos x="6" y="24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24">
                  <a:moveTo>
                    <a:pt x="0" y="0"/>
                  </a:moveTo>
                  <a:lnTo>
                    <a:pt x="13" y="0"/>
                  </a:lnTo>
                  <a:lnTo>
                    <a:pt x="13" y="18"/>
                  </a:lnTo>
                  <a:lnTo>
                    <a:pt x="13" y="24"/>
                  </a:lnTo>
                  <a:lnTo>
                    <a:pt x="6" y="24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57" name="Freeform 349"/>
            <p:cNvSpPr>
              <a:spLocks/>
            </p:cNvSpPr>
            <p:nvPr/>
          </p:nvSpPr>
          <p:spPr bwMode="auto">
            <a:xfrm>
              <a:off x="1805" y="2880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25"/>
                </a:cxn>
                <a:cxn ang="0">
                  <a:pos x="13" y="31"/>
                </a:cxn>
                <a:cxn ang="0">
                  <a:pos x="7" y="3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7" y="0"/>
                  </a:lnTo>
                  <a:lnTo>
                    <a:pt x="13" y="25"/>
                  </a:lnTo>
                  <a:lnTo>
                    <a:pt x="13" y="31"/>
                  </a:lnTo>
                  <a:lnTo>
                    <a:pt x="7" y="3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58" name="Freeform 350"/>
            <p:cNvSpPr>
              <a:spLocks/>
            </p:cNvSpPr>
            <p:nvPr/>
          </p:nvSpPr>
          <p:spPr bwMode="auto">
            <a:xfrm>
              <a:off x="1812" y="2905"/>
              <a:ext cx="12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2" y="19"/>
                </a:cxn>
                <a:cxn ang="0">
                  <a:pos x="12" y="31"/>
                </a:cxn>
                <a:cxn ang="0">
                  <a:pos x="0" y="3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2" h="31">
                  <a:moveTo>
                    <a:pt x="0" y="0"/>
                  </a:moveTo>
                  <a:lnTo>
                    <a:pt x="6" y="0"/>
                  </a:lnTo>
                  <a:lnTo>
                    <a:pt x="12" y="19"/>
                  </a:lnTo>
                  <a:lnTo>
                    <a:pt x="12" y="31"/>
                  </a:lnTo>
                  <a:lnTo>
                    <a:pt x="0" y="3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59" name="Freeform 351"/>
            <p:cNvSpPr>
              <a:spLocks/>
            </p:cNvSpPr>
            <p:nvPr/>
          </p:nvSpPr>
          <p:spPr bwMode="auto">
            <a:xfrm>
              <a:off x="1812" y="2924"/>
              <a:ext cx="12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31"/>
                </a:cxn>
                <a:cxn ang="0">
                  <a:pos x="12" y="44"/>
                </a:cxn>
                <a:cxn ang="0">
                  <a:pos x="6" y="44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2" h="44">
                  <a:moveTo>
                    <a:pt x="0" y="0"/>
                  </a:moveTo>
                  <a:lnTo>
                    <a:pt x="12" y="0"/>
                  </a:lnTo>
                  <a:lnTo>
                    <a:pt x="12" y="31"/>
                  </a:lnTo>
                  <a:lnTo>
                    <a:pt x="12" y="44"/>
                  </a:lnTo>
                  <a:lnTo>
                    <a:pt x="6" y="44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60" name="Freeform 352"/>
            <p:cNvSpPr>
              <a:spLocks/>
            </p:cNvSpPr>
            <p:nvPr/>
          </p:nvSpPr>
          <p:spPr bwMode="auto">
            <a:xfrm>
              <a:off x="1818" y="2955"/>
              <a:ext cx="13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25"/>
                </a:cxn>
                <a:cxn ang="0">
                  <a:pos x="13" y="38"/>
                </a:cxn>
                <a:cxn ang="0">
                  <a:pos x="6" y="38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38">
                  <a:moveTo>
                    <a:pt x="0" y="0"/>
                  </a:moveTo>
                  <a:lnTo>
                    <a:pt x="6" y="0"/>
                  </a:lnTo>
                  <a:lnTo>
                    <a:pt x="13" y="25"/>
                  </a:lnTo>
                  <a:lnTo>
                    <a:pt x="13" y="38"/>
                  </a:lnTo>
                  <a:lnTo>
                    <a:pt x="6" y="38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61" name="Freeform 353"/>
            <p:cNvSpPr>
              <a:spLocks/>
            </p:cNvSpPr>
            <p:nvPr/>
          </p:nvSpPr>
          <p:spPr bwMode="auto">
            <a:xfrm>
              <a:off x="1824" y="2980"/>
              <a:ext cx="13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31"/>
                </a:cxn>
                <a:cxn ang="0">
                  <a:pos x="13" y="38"/>
                </a:cxn>
                <a:cxn ang="0">
                  <a:pos x="0" y="38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38">
                  <a:moveTo>
                    <a:pt x="0" y="0"/>
                  </a:moveTo>
                  <a:lnTo>
                    <a:pt x="7" y="0"/>
                  </a:lnTo>
                  <a:lnTo>
                    <a:pt x="13" y="31"/>
                  </a:lnTo>
                  <a:lnTo>
                    <a:pt x="13" y="38"/>
                  </a:lnTo>
                  <a:lnTo>
                    <a:pt x="0" y="38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62" name="Freeform 354"/>
            <p:cNvSpPr>
              <a:spLocks/>
            </p:cNvSpPr>
            <p:nvPr/>
          </p:nvSpPr>
          <p:spPr bwMode="auto">
            <a:xfrm>
              <a:off x="1824" y="3011"/>
              <a:ext cx="20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25"/>
                </a:cxn>
                <a:cxn ang="0">
                  <a:pos x="20" y="32"/>
                </a:cxn>
                <a:cxn ang="0">
                  <a:pos x="13" y="32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20" h="32">
                  <a:moveTo>
                    <a:pt x="0" y="0"/>
                  </a:moveTo>
                  <a:lnTo>
                    <a:pt x="13" y="0"/>
                  </a:lnTo>
                  <a:lnTo>
                    <a:pt x="20" y="25"/>
                  </a:lnTo>
                  <a:lnTo>
                    <a:pt x="20" y="32"/>
                  </a:lnTo>
                  <a:lnTo>
                    <a:pt x="13" y="32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63" name="Freeform 355"/>
            <p:cNvSpPr>
              <a:spLocks/>
            </p:cNvSpPr>
            <p:nvPr/>
          </p:nvSpPr>
          <p:spPr bwMode="auto">
            <a:xfrm>
              <a:off x="1837" y="3036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25"/>
                </a:cxn>
                <a:cxn ang="0">
                  <a:pos x="13" y="31"/>
                </a:cxn>
                <a:cxn ang="0">
                  <a:pos x="7" y="31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7" y="0"/>
                  </a:lnTo>
                  <a:lnTo>
                    <a:pt x="13" y="25"/>
                  </a:lnTo>
                  <a:lnTo>
                    <a:pt x="13" y="31"/>
                  </a:lnTo>
                  <a:lnTo>
                    <a:pt x="7" y="31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64" name="Freeform 356"/>
            <p:cNvSpPr>
              <a:spLocks/>
            </p:cNvSpPr>
            <p:nvPr/>
          </p:nvSpPr>
          <p:spPr bwMode="auto">
            <a:xfrm>
              <a:off x="1844" y="3061"/>
              <a:ext cx="13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25"/>
                </a:cxn>
                <a:cxn ang="0">
                  <a:pos x="13" y="38"/>
                </a:cxn>
                <a:cxn ang="0">
                  <a:pos x="0" y="3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8">
                  <a:moveTo>
                    <a:pt x="0" y="0"/>
                  </a:moveTo>
                  <a:lnTo>
                    <a:pt x="6" y="0"/>
                  </a:lnTo>
                  <a:lnTo>
                    <a:pt x="13" y="25"/>
                  </a:lnTo>
                  <a:lnTo>
                    <a:pt x="13" y="38"/>
                  </a:lnTo>
                  <a:lnTo>
                    <a:pt x="0" y="3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65" name="Freeform 357"/>
            <p:cNvSpPr>
              <a:spLocks/>
            </p:cNvSpPr>
            <p:nvPr/>
          </p:nvSpPr>
          <p:spPr bwMode="auto">
            <a:xfrm>
              <a:off x="1844" y="3086"/>
              <a:ext cx="13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25"/>
                </a:cxn>
                <a:cxn ang="0">
                  <a:pos x="13" y="38"/>
                </a:cxn>
                <a:cxn ang="0">
                  <a:pos x="6" y="38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38">
                  <a:moveTo>
                    <a:pt x="0" y="0"/>
                  </a:moveTo>
                  <a:lnTo>
                    <a:pt x="13" y="0"/>
                  </a:lnTo>
                  <a:lnTo>
                    <a:pt x="13" y="25"/>
                  </a:lnTo>
                  <a:lnTo>
                    <a:pt x="13" y="38"/>
                  </a:lnTo>
                  <a:lnTo>
                    <a:pt x="6" y="38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66" name="Freeform 358"/>
            <p:cNvSpPr>
              <a:spLocks/>
            </p:cNvSpPr>
            <p:nvPr/>
          </p:nvSpPr>
          <p:spPr bwMode="auto">
            <a:xfrm>
              <a:off x="1850" y="3111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25"/>
                </a:cxn>
                <a:cxn ang="0">
                  <a:pos x="13" y="31"/>
                </a:cxn>
                <a:cxn ang="0">
                  <a:pos x="7" y="31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7" y="0"/>
                  </a:lnTo>
                  <a:lnTo>
                    <a:pt x="13" y="25"/>
                  </a:lnTo>
                  <a:lnTo>
                    <a:pt x="13" y="31"/>
                  </a:lnTo>
                  <a:lnTo>
                    <a:pt x="7" y="31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67" name="Freeform 359"/>
            <p:cNvSpPr>
              <a:spLocks/>
            </p:cNvSpPr>
            <p:nvPr/>
          </p:nvSpPr>
          <p:spPr bwMode="auto">
            <a:xfrm>
              <a:off x="1857" y="3136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25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6" y="0"/>
                  </a:lnTo>
                  <a:lnTo>
                    <a:pt x="13" y="25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68" name="Freeform 360"/>
            <p:cNvSpPr>
              <a:spLocks/>
            </p:cNvSpPr>
            <p:nvPr/>
          </p:nvSpPr>
          <p:spPr bwMode="auto">
            <a:xfrm>
              <a:off x="1857" y="3161"/>
              <a:ext cx="19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25"/>
                </a:cxn>
                <a:cxn ang="0">
                  <a:pos x="19" y="38"/>
                </a:cxn>
                <a:cxn ang="0">
                  <a:pos x="13" y="3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38">
                  <a:moveTo>
                    <a:pt x="0" y="0"/>
                  </a:moveTo>
                  <a:lnTo>
                    <a:pt x="13" y="0"/>
                  </a:lnTo>
                  <a:lnTo>
                    <a:pt x="19" y="25"/>
                  </a:lnTo>
                  <a:lnTo>
                    <a:pt x="19" y="38"/>
                  </a:lnTo>
                  <a:lnTo>
                    <a:pt x="13" y="3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69" name="Freeform 361"/>
            <p:cNvSpPr>
              <a:spLocks/>
            </p:cNvSpPr>
            <p:nvPr/>
          </p:nvSpPr>
          <p:spPr bwMode="auto">
            <a:xfrm>
              <a:off x="1870" y="3186"/>
              <a:ext cx="13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25"/>
                </a:cxn>
                <a:cxn ang="0">
                  <a:pos x="13" y="38"/>
                </a:cxn>
                <a:cxn ang="0">
                  <a:pos x="0" y="38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38">
                  <a:moveTo>
                    <a:pt x="0" y="0"/>
                  </a:moveTo>
                  <a:lnTo>
                    <a:pt x="6" y="0"/>
                  </a:lnTo>
                  <a:lnTo>
                    <a:pt x="13" y="25"/>
                  </a:lnTo>
                  <a:lnTo>
                    <a:pt x="13" y="38"/>
                  </a:lnTo>
                  <a:lnTo>
                    <a:pt x="0" y="38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70" name="Freeform 362"/>
            <p:cNvSpPr>
              <a:spLocks/>
            </p:cNvSpPr>
            <p:nvPr/>
          </p:nvSpPr>
          <p:spPr bwMode="auto">
            <a:xfrm>
              <a:off x="1870" y="3211"/>
              <a:ext cx="19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25"/>
                </a:cxn>
                <a:cxn ang="0">
                  <a:pos x="19" y="37"/>
                </a:cxn>
                <a:cxn ang="0">
                  <a:pos x="6" y="37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9" h="37">
                  <a:moveTo>
                    <a:pt x="0" y="0"/>
                  </a:moveTo>
                  <a:lnTo>
                    <a:pt x="13" y="0"/>
                  </a:lnTo>
                  <a:lnTo>
                    <a:pt x="19" y="25"/>
                  </a:lnTo>
                  <a:lnTo>
                    <a:pt x="19" y="37"/>
                  </a:lnTo>
                  <a:lnTo>
                    <a:pt x="6" y="37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71" name="Freeform 363"/>
            <p:cNvSpPr>
              <a:spLocks/>
            </p:cNvSpPr>
            <p:nvPr/>
          </p:nvSpPr>
          <p:spPr bwMode="auto">
            <a:xfrm>
              <a:off x="1876" y="3236"/>
              <a:ext cx="13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31"/>
                </a:cxn>
                <a:cxn ang="0">
                  <a:pos x="13" y="37"/>
                </a:cxn>
                <a:cxn ang="0">
                  <a:pos x="7" y="37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37">
                  <a:moveTo>
                    <a:pt x="0" y="0"/>
                  </a:moveTo>
                  <a:lnTo>
                    <a:pt x="13" y="0"/>
                  </a:lnTo>
                  <a:lnTo>
                    <a:pt x="13" y="31"/>
                  </a:lnTo>
                  <a:lnTo>
                    <a:pt x="13" y="37"/>
                  </a:lnTo>
                  <a:lnTo>
                    <a:pt x="7" y="37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72" name="Freeform 364"/>
            <p:cNvSpPr>
              <a:spLocks/>
            </p:cNvSpPr>
            <p:nvPr/>
          </p:nvSpPr>
          <p:spPr bwMode="auto">
            <a:xfrm>
              <a:off x="1883" y="3267"/>
              <a:ext cx="13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25"/>
                </a:cxn>
                <a:cxn ang="0">
                  <a:pos x="13" y="38"/>
                </a:cxn>
                <a:cxn ang="0">
                  <a:pos x="6" y="3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8">
                  <a:moveTo>
                    <a:pt x="0" y="0"/>
                  </a:moveTo>
                  <a:lnTo>
                    <a:pt x="6" y="0"/>
                  </a:lnTo>
                  <a:lnTo>
                    <a:pt x="13" y="25"/>
                  </a:lnTo>
                  <a:lnTo>
                    <a:pt x="13" y="38"/>
                  </a:lnTo>
                  <a:lnTo>
                    <a:pt x="6" y="3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73" name="Freeform 365"/>
            <p:cNvSpPr>
              <a:spLocks/>
            </p:cNvSpPr>
            <p:nvPr/>
          </p:nvSpPr>
          <p:spPr bwMode="auto">
            <a:xfrm>
              <a:off x="1889" y="3292"/>
              <a:ext cx="13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31"/>
                </a:cxn>
                <a:cxn ang="0">
                  <a:pos x="13" y="38"/>
                </a:cxn>
                <a:cxn ang="0">
                  <a:pos x="0" y="38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38">
                  <a:moveTo>
                    <a:pt x="0" y="0"/>
                  </a:moveTo>
                  <a:lnTo>
                    <a:pt x="7" y="0"/>
                  </a:lnTo>
                  <a:lnTo>
                    <a:pt x="13" y="31"/>
                  </a:lnTo>
                  <a:lnTo>
                    <a:pt x="13" y="38"/>
                  </a:lnTo>
                  <a:lnTo>
                    <a:pt x="0" y="38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74" name="Freeform 366"/>
            <p:cNvSpPr>
              <a:spLocks/>
            </p:cNvSpPr>
            <p:nvPr/>
          </p:nvSpPr>
          <p:spPr bwMode="auto">
            <a:xfrm>
              <a:off x="1889" y="3323"/>
              <a:ext cx="20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32"/>
                </a:cxn>
                <a:cxn ang="0">
                  <a:pos x="20" y="38"/>
                </a:cxn>
                <a:cxn ang="0">
                  <a:pos x="13" y="38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20" h="38">
                  <a:moveTo>
                    <a:pt x="0" y="0"/>
                  </a:moveTo>
                  <a:lnTo>
                    <a:pt x="13" y="0"/>
                  </a:lnTo>
                  <a:lnTo>
                    <a:pt x="20" y="32"/>
                  </a:lnTo>
                  <a:lnTo>
                    <a:pt x="20" y="38"/>
                  </a:lnTo>
                  <a:lnTo>
                    <a:pt x="13" y="38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75" name="Freeform 367"/>
            <p:cNvSpPr>
              <a:spLocks/>
            </p:cNvSpPr>
            <p:nvPr/>
          </p:nvSpPr>
          <p:spPr bwMode="auto">
            <a:xfrm>
              <a:off x="1902" y="3355"/>
              <a:ext cx="13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25"/>
                </a:cxn>
                <a:cxn ang="0">
                  <a:pos x="13" y="37"/>
                </a:cxn>
                <a:cxn ang="0">
                  <a:pos x="0" y="37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7">
                  <a:moveTo>
                    <a:pt x="0" y="0"/>
                  </a:moveTo>
                  <a:lnTo>
                    <a:pt x="7" y="0"/>
                  </a:lnTo>
                  <a:lnTo>
                    <a:pt x="13" y="25"/>
                  </a:lnTo>
                  <a:lnTo>
                    <a:pt x="13" y="37"/>
                  </a:lnTo>
                  <a:lnTo>
                    <a:pt x="0" y="37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76" name="Freeform 368"/>
            <p:cNvSpPr>
              <a:spLocks/>
            </p:cNvSpPr>
            <p:nvPr/>
          </p:nvSpPr>
          <p:spPr bwMode="auto">
            <a:xfrm>
              <a:off x="1902" y="3380"/>
              <a:ext cx="13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31"/>
                </a:cxn>
                <a:cxn ang="0">
                  <a:pos x="13" y="37"/>
                </a:cxn>
                <a:cxn ang="0">
                  <a:pos x="7" y="37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37">
                  <a:moveTo>
                    <a:pt x="0" y="0"/>
                  </a:moveTo>
                  <a:lnTo>
                    <a:pt x="13" y="0"/>
                  </a:lnTo>
                  <a:lnTo>
                    <a:pt x="13" y="31"/>
                  </a:lnTo>
                  <a:lnTo>
                    <a:pt x="13" y="37"/>
                  </a:lnTo>
                  <a:lnTo>
                    <a:pt x="7" y="37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77" name="Freeform 369"/>
            <p:cNvSpPr>
              <a:spLocks/>
            </p:cNvSpPr>
            <p:nvPr/>
          </p:nvSpPr>
          <p:spPr bwMode="auto">
            <a:xfrm>
              <a:off x="1909" y="3411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8"/>
                </a:cxn>
                <a:cxn ang="0">
                  <a:pos x="13" y="25"/>
                </a:cxn>
                <a:cxn ang="0">
                  <a:pos x="6" y="25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6" y="0"/>
                  </a:lnTo>
                  <a:lnTo>
                    <a:pt x="13" y="18"/>
                  </a:lnTo>
                  <a:lnTo>
                    <a:pt x="13" y="25"/>
                  </a:lnTo>
                  <a:lnTo>
                    <a:pt x="6" y="25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78" name="Freeform 370"/>
            <p:cNvSpPr>
              <a:spLocks/>
            </p:cNvSpPr>
            <p:nvPr/>
          </p:nvSpPr>
          <p:spPr bwMode="auto">
            <a:xfrm>
              <a:off x="1915" y="3429"/>
              <a:ext cx="13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32"/>
                </a:cxn>
                <a:cxn ang="0">
                  <a:pos x="13" y="38"/>
                </a:cxn>
                <a:cxn ang="0">
                  <a:pos x="0" y="38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38">
                  <a:moveTo>
                    <a:pt x="0" y="0"/>
                  </a:moveTo>
                  <a:lnTo>
                    <a:pt x="7" y="0"/>
                  </a:lnTo>
                  <a:lnTo>
                    <a:pt x="13" y="32"/>
                  </a:lnTo>
                  <a:lnTo>
                    <a:pt x="13" y="38"/>
                  </a:lnTo>
                  <a:lnTo>
                    <a:pt x="0" y="38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79" name="Freeform 371"/>
            <p:cNvSpPr>
              <a:spLocks/>
            </p:cNvSpPr>
            <p:nvPr/>
          </p:nvSpPr>
          <p:spPr bwMode="auto">
            <a:xfrm>
              <a:off x="1915" y="3461"/>
              <a:ext cx="20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25"/>
                </a:cxn>
                <a:cxn ang="0">
                  <a:pos x="20" y="31"/>
                </a:cxn>
                <a:cxn ang="0">
                  <a:pos x="13" y="3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20" h="31">
                  <a:moveTo>
                    <a:pt x="0" y="0"/>
                  </a:moveTo>
                  <a:lnTo>
                    <a:pt x="13" y="0"/>
                  </a:lnTo>
                  <a:lnTo>
                    <a:pt x="20" y="25"/>
                  </a:lnTo>
                  <a:lnTo>
                    <a:pt x="20" y="31"/>
                  </a:lnTo>
                  <a:lnTo>
                    <a:pt x="13" y="3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80" name="Freeform 372"/>
            <p:cNvSpPr>
              <a:spLocks/>
            </p:cNvSpPr>
            <p:nvPr/>
          </p:nvSpPr>
          <p:spPr bwMode="auto">
            <a:xfrm>
              <a:off x="1928" y="3486"/>
              <a:ext cx="13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25"/>
                </a:cxn>
                <a:cxn ang="0">
                  <a:pos x="13" y="37"/>
                </a:cxn>
                <a:cxn ang="0">
                  <a:pos x="0" y="37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7">
                  <a:moveTo>
                    <a:pt x="0" y="0"/>
                  </a:moveTo>
                  <a:lnTo>
                    <a:pt x="7" y="0"/>
                  </a:lnTo>
                  <a:lnTo>
                    <a:pt x="13" y="25"/>
                  </a:lnTo>
                  <a:lnTo>
                    <a:pt x="13" y="37"/>
                  </a:lnTo>
                  <a:lnTo>
                    <a:pt x="0" y="37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81" name="Freeform 373"/>
            <p:cNvSpPr>
              <a:spLocks/>
            </p:cNvSpPr>
            <p:nvPr/>
          </p:nvSpPr>
          <p:spPr bwMode="auto">
            <a:xfrm>
              <a:off x="1928" y="3511"/>
              <a:ext cx="20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25"/>
                </a:cxn>
                <a:cxn ang="0">
                  <a:pos x="20" y="37"/>
                </a:cxn>
                <a:cxn ang="0">
                  <a:pos x="7" y="37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20" h="37">
                  <a:moveTo>
                    <a:pt x="0" y="0"/>
                  </a:moveTo>
                  <a:lnTo>
                    <a:pt x="13" y="0"/>
                  </a:lnTo>
                  <a:lnTo>
                    <a:pt x="20" y="25"/>
                  </a:lnTo>
                  <a:lnTo>
                    <a:pt x="20" y="37"/>
                  </a:lnTo>
                  <a:lnTo>
                    <a:pt x="7" y="37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82" name="Freeform 374"/>
            <p:cNvSpPr>
              <a:spLocks/>
            </p:cNvSpPr>
            <p:nvPr/>
          </p:nvSpPr>
          <p:spPr bwMode="auto">
            <a:xfrm>
              <a:off x="1935" y="3536"/>
              <a:ext cx="13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31"/>
                </a:cxn>
                <a:cxn ang="0">
                  <a:pos x="13" y="37"/>
                </a:cxn>
                <a:cxn ang="0">
                  <a:pos x="6" y="37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37">
                  <a:moveTo>
                    <a:pt x="0" y="0"/>
                  </a:moveTo>
                  <a:lnTo>
                    <a:pt x="13" y="0"/>
                  </a:lnTo>
                  <a:lnTo>
                    <a:pt x="13" y="31"/>
                  </a:lnTo>
                  <a:lnTo>
                    <a:pt x="13" y="37"/>
                  </a:lnTo>
                  <a:lnTo>
                    <a:pt x="6" y="37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83" name="Freeform 375"/>
            <p:cNvSpPr>
              <a:spLocks/>
            </p:cNvSpPr>
            <p:nvPr/>
          </p:nvSpPr>
          <p:spPr bwMode="auto">
            <a:xfrm>
              <a:off x="1941" y="3567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8"/>
                </a:cxn>
                <a:cxn ang="0">
                  <a:pos x="13" y="25"/>
                </a:cxn>
                <a:cxn ang="0">
                  <a:pos x="7" y="25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7" y="0"/>
                  </a:lnTo>
                  <a:lnTo>
                    <a:pt x="13" y="18"/>
                  </a:lnTo>
                  <a:lnTo>
                    <a:pt x="13" y="25"/>
                  </a:lnTo>
                  <a:lnTo>
                    <a:pt x="7" y="25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84" name="Freeform 376"/>
            <p:cNvSpPr>
              <a:spLocks/>
            </p:cNvSpPr>
            <p:nvPr/>
          </p:nvSpPr>
          <p:spPr bwMode="auto">
            <a:xfrm>
              <a:off x="1948" y="3585"/>
              <a:ext cx="13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9"/>
                </a:cxn>
                <a:cxn ang="0">
                  <a:pos x="13" y="32"/>
                </a:cxn>
                <a:cxn ang="0">
                  <a:pos x="0" y="32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32">
                  <a:moveTo>
                    <a:pt x="0" y="0"/>
                  </a:moveTo>
                  <a:lnTo>
                    <a:pt x="6" y="0"/>
                  </a:lnTo>
                  <a:lnTo>
                    <a:pt x="13" y="19"/>
                  </a:lnTo>
                  <a:lnTo>
                    <a:pt x="13" y="32"/>
                  </a:lnTo>
                  <a:lnTo>
                    <a:pt x="0" y="32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85" name="Freeform 377"/>
            <p:cNvSpPr>
              <a:spLocks/>
            </p:cNvSpPr>
            <p:nvPr/>
          </p:nvSpPr>
          <p:spPr bwMode="auto">
            <a:xfrm>
              <a:off x="1948" y="3604"/>
              <a:ext cx="19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31"/>
                </a:cxn>
                <a:cxn ang="0">
                  <a:pos x="19" y="44"/>
                </a:cxn>
                <a:cxn ang="0">
                  <a:pos x="13" y="44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9" h="44">
                  <a:moveTo>
                    <a:pt x="0" y="0"/>
                  </a:moveTo>
                  <a:lnTo>
                    <a:pt x="13" y="0"/>
                  </a:lnTo>
                  <a:lnTo>
                    <a:pt x="19" y="31"/>
                  </a:lnTo>
                  <a:lnTo>
                    <a:pt x="19" y="44"/>
                  </a:lnTo>
                  <a:lnTo>
                    <a:pt x="13" y="44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86" name="Freeform 378"/>
            <p:cNvSpPr>
              <a:spLocks/>
            </p:cNvSpPr>
            <p:nvPr/>
          </p:nvSpPr>
          <p:spPr bwMode="auto">
            <a:xfrm>
              <a:off x="1961" y="3635"/>
              <a:ext cx="13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25"/>
                </a:cxn>
                <a:cxn ang="0">
                  <a:pos x="13" y="32"/>
                </a:cxn>
                <a:cxn ang="0">
                  <a:pos x="0" y="32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32">
                  <a:moveTo>
                    <a:pt x="0" y="0"/>
                  </a:moveTo>
                  <a:lnTo>
                    <a:pt x="6" y="0"/>
                  </a:lnTo>
                  <a:lnTo>
                    <a:pt x="13" y="25"/>
                  </a:lnTo>
                  <a:lnTo>
                    <a:pt x="13" y="32"/>
                  </a:lnTo>
                  <a:lnTo>
                    <a:pt x="0" y="32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87" name="Freeform 379"/>
            <p:cNvSpPr>
              <a:spLocks/>
            </p:cNvSpPr>
            <p:nvPr/>
          </p:nvSpPr>
          <p:spPr bwMode="auto">
            <a:xfrm>
              <a:off x="1961" y="3660"/>
              <a:ext cx="13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9"/>
                </a:cxn>
                <a:cxn ang="0">
                  <a:pos x="13" y="32"/>
                </a:cxn>
                <a:cxn ang="0">
                  <a:pos x="6" y="32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32">
                  <a:moveTo>
                    <a:pt x="0" y="0"/>
                  </a:moveTo>
                  <a:lnTo>
                    <a:pt x="13" y="0"/>
                  </a:lnTo>
                  <a:lnTo>
                    <a:pt x="13" y="19"/>
                  </a:lnTo>
                  <a:lnTo>
                    <a:pt x="13" y="32"/>
                  </a:lnTo>
                  <a:lnTo>
                    <a:pt x="6" y="32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88" name="Freeform 380"/>
            <p:cNvSpPr>
              <a:spLocks/>
            </p:cNvSpPr>
            <p:nvPr/>
          </p:nvSpPr>
          <p:spPr bwMode="auto">
            <a:xfrm>
              <a:off x="1967" y="3679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9"/>
                </a:cxn>
                <a:cxn ang="0">
                  <a:pos x="13" y="25"/>
                </a:cxn>
                <a:cxn ang="0">
                  <a:pos x="7" y="25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7" y="0"/>
                  </a:lnTo>
                  <a:lnTo>
                    <a:pt x="13" y="19"/>
                  </a:lnTo>
                  <a:lnTo>
                    <a:pt x="13" y="25"/>
                  </a:lnTo>
                  <a:lnTo>
                    <a:pt x="7" y="25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89" name="Freeform 381"/>
            <p:cNvSpPr>
              <a:spLocks/>
            </p:cNvSpPr>
            <p:nvPr/>
          </p:nvSpPr>
          <p:spPr bwMode="auto">
            <a:xfrm>
              <a:off x="1974" y="3698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9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6" y="0"/>
                  </a:lnTo>
                  <a:lnTo>
                    <a:pt x="13" y="19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90" name="Freeform 382"/>
            <p:cNvSpPr>
              <a:spLocks/>
            </p:cNvSpPr>
            <p:nvPr/>
          </p:nvSpPr>
          <p:spPr bwMode="auto">
            <a:xfrm>
              <a:off x="1974" y="3717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8"/>
                </a:cxn>
                <a:cxn ang="0">
                  <a:pos x="13" y="25"/>
                </a:cxn>
                <a:cxn ang="0">
                  <a:pos x="6" y="25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18"/>
                  </a:lnTo>
                  <a:lnTo>
                    <a:pt x="13" y="25"/>
                  </a:lnTo>
                  <a:lnTo>
                    <a:pt x="6" y="25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91" name="Freeform 383"/>
            <p:cNvSpPr>
              <a:spLocks/>
            </p:cNvSpPr>
            <p:nvPr/>
          </p:nvSpPr>
          <p:spPr bwMode="auto">
            <a:xfrm>
              <a:off x="1980" y="3735"/>
              <a:ext cx="20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20" y="19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20" h="25">
                  <a:moveTo>
                    <a:pt x="0" y="0"/>
                  </a:moveTo>
                  <a:lnTo>
                    <a:pt x="7" y="0"/>
                  </a:lnTo>
                  <a:lnTo>
                    <a:pt x="20" y="19"/>
                  </a:lnTo>
                  <a:lnTo>
                    <a:pt x="20" y="25"/>
                  </a:lnTo>
                  <a:lnTo>
                    <a:pt x="7" y="25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92" name="Freeform 384"/>
            <p:cNvSpPr>
              <a:spLocks/>
            </p:cNvSpPr>
            <p:nvPr/>
          </p:nvSpPr>
          <p:spPr bwMode="auto">
            <a:xfrm>
              <a:off x="1987" y="3754"/>
              <a:ext cx="19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19"/>
                </a:cxn>
                <a:cxn ang="0">
                  <a:pos x="19" y="25"/>
                </a:cxn>
                <a:cxn ang="0">
                  <a:pos x="6" y="25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25">
                  <a:moveTo>
                    <a:pt x="0" y="0"/>
                  </a:moveTo>
                  <a:lnTo>
                    <a:pt x="13" y="0"/>
                  </a:lnTo>
                  <a:lnTo>
                    <a:pt x="19" y="19"/>
                  </a:lnTo>
                  <a:lnTo>
                    <a:pt x="19" y="25"/>
                  </a:lnTo>
                  <a:lnTo>
                    <a:pt x="6" y="25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93" name="Freeform 385"/>
            <p:cNvSpPr>
              <a:spLocks/>
            </p:cNvSpPr>
            <p:nvPr/>
          </p:nvSpPr>
          <p:spPr bwMode="auto">
            <a:xfrm>
              <a:off x="1993" y="3773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18"/>
                </a:cxn>
                <a:cxn ang="0">
                  <a:pos x="7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18"/>
                  </a:lnTo>
                  <a:lnTo>
                    <a:pt x="7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94" name="Freeform 386"/>
            <p:cNvSpPr>
              <a:spLocks/>
            </p:cNvSpPr>
            <p:nvPr/>
          </p:nvSpPr>
          <p:spPr bwMode="auto">
            <a:xfrm>
              <a:off x="2000" y="3785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3"/>
                </a:cxn>
                <a:cxn ang="0">
                  <a:pos x="13" y="19"/>
                </a:cxn>
                <a:cxn ang="0">
                  <a:pos x="6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6" y="0"/>
                  </a:lnTo>
                  <a:lnTo>
                    <a:pt x="13" y="13"/>
                  </a:lnTo>
                  <a:lnTo>
                    <a:pt x="13" y="19"/>
                  </a:lnTo>
                  <a:lnTo>
                    <a:pt x="6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95" name="Freeform 387"/>
            <p:cNvSpPr>
              <a:spLocks/>
            </p:cNvSpPr>
            <p:nvPr/>
          </p:nvSpPr>
          <p:spPr bwMode="auto">
            <a:xfrm>
              <a:off x="2006" y="3798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2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7" y="0"/>
                  </a:lnTo>
                  <a:lnTo>
                    <a:pt x="13" y="12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96" name="Freeform 388"/>
            <p:cNvSpPr>
              <a:spLocks/>
            </p:cNvSpPr>
            <p:nvPr/>
          </p:nvSpPr>
          <p:spPr bwMode="auto">
            <a:xfrm>
              <a:off x="2006" y="3810"/>
              <a:ext cx="19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13"/>
                </a:cxn>
                <a:cxn ang="0">
                  <a:pos x="19" y="25"/>
                </a:cxn>
                <a:cxn ang="0">
                  <a:pos x="13" y="25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9" h="25">
                  <a:moveTo>
                    <a:pt x="0" y="0"/>
                  </a:moveTo>
                  <a:lnTo>
                    <a:pt x="13" y="0"/>
                  </a:lnTo>
                  <a:lnTo>
                    <a:pt x="19" y="13"/>
                  </a:lnTo>
                  <a:lnTo>
                    <a:pt x="19" y="25"/>
                  </a:lnTo>
                  <a:lnTo>
                    <a:pt x="13" y="25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97" name="Freeform 389"/>
            <p:cNvSpPr>
              <a:spLocks/>
            </p:cNvSpPr>
            <p:nvPr/>
          </p:nvSpPr>
          <p:spPr bwMode="auto">
            <a:xfrm>
              <a:off x="2019" y="3823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2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6" y="0"/>
                  </a:lnTo>
                  <a:lnTo>
                    <a:pt x="13" y="12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98" name="Freeform 390"/>
            <p:cNvSpPr>
              <a:spLocks/>
            </p:cNvSpPr>
            <p:nvPr/>
          </p:nvSpPr>
          <p:spPr bwMode="auto">
            <a:xfrm>
              <a:off x="2019" y="3835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13" y="19"/>
                </a:cxn>
                <a:cxn ang="0">
                  <a:pos x="6" y="19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13" y="19"/>
                  </a:lnTo>
                  <a:lnTo>
                    <a:pt x="6" y="19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99" name="Freeform 391"/>
            <p:cNvSpPr>
              <a:spLocks/>
            </p:cNvSpPr>
            <p:nvPr/>
          </p:nvSpPr>
          <p:spPr bwMode="auto">
            <a:xfrm>
              <a:off x="2025" y="3848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2"/>
                </a:cxn>
                <a:cxn ang="0">
                  <a:pos x="13" y="18"/>
                </a:cxn>
                <a:cxn ang="0">
                  <a:pos x="7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7" y="0"/>
                  </a:lnTo>
                  <a:lnTo>
                    <a:pt x="13" y="12"/>
                  </a:lnTo>
                  <a:lnTo>
                    <a:pt x="13" y="18"/>
                  </a:lnTo>
                  <a:lnTo>
                    <a:pt x="7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00" name="Freeform 392"/>
            <p:cNvSpPr>
              <a:spLocks/>
            </p:cNvSpPr>
            <p:nvPr/>
          </p:nvSpPr>
          <p:spPr bwMode="auto">
            <a:xfrm>
              <a:off x="2032" y="3860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01" name="Freeform 393"/>
            <p:cNvSpPr>
              <a:spLocks/>
            </p:cNvSpPr>
            <p:nvPr/>
          </p:nvSpPr>
          <p:spPr bwMode="auto">
            <a:xfrm>
              <a:off x="2032" y="3866"/>
              <a:ext cx="19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13"/>
                </a:cxn>
                <a:cxn ang="0">
                  <a:pos x="19" y="19"/>
                </a:cxn>
                <a:cxn ang="0">
                  <a:pos x="6" y="19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13" y="0"/>
                  </a:lnTo>
                  <a:lnTo>
                    <a:pt x="19" y="13"/>
                  </a:lnTo>
                  <a:lnTo>
                    <a:pt x="19" y="19"/>
                  </a:lnTo>
                  <a:lnTo>
                    <a:pt x="6" y="19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02" name="Freeform 394"/>
            <p:cNvSpPr>
              <a:spLocks/>
            </p:cNvSpPr>
            <p:nvPr/>
          </p:nvSpPr>
          <p:spPr bwMode="auto">
            <a:xfrm>
              <a:off x="2038" y="3879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03" name="Freeform 395"/>
            <p:cNvSpPr>
              <a:spLocks/>
            </p:cNvSpPr>
            <p:nvPr/>
          </p:nvSpPr>
          <p:spPr bwMode="auto">
            <a:xfrm>
              <a:off x="2045" y="3885"/>
              <a:ext cx="19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9" y="6"/>
                </a:cxn>
                <a:cxn ang="0">
                  <a:pos x="19" y="13"/>
                </a:cxn>
                <a:cxn ang="0">
                  <a:pos x="6" y="1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13">
                  <a:moveTo>
                    <a:pt x="0" y="0"/>
                  </a:moveTo>
                  <a:lnTo>
                    <a:pt x="6" y="0"/>
                  </a:lnTo>
                  <a:lnTo>
                    <a:pt x="19" y="6"/>
                  </a:lnTo>
                  <a:lnTo>
                    <a:pt x="19" y="13"/>
                  </a:lnTo>
                  <a:lnTo>
                    <a:pt x="6" y="1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04" name="Freeform 396"/>
            <p:cNvSpPr>
              <a:spLocks/>
            </p:cNvSpPr>
            <p:nvPr/>
          </p:nvSpPr>
          <p:spPr bwMode="auto">
            <a:xfrm>
              <a:off x="2051" y="3891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05" name="Freeform 397"/>
            <p:cNvSpPr>
              <a:spLocks/>
            </p:cNvSpPr>
            <p:nvPr/>
          </p:nvSpPr>
          <p:spPr bwMode="auto">
            <a:xfrm>
              <a:off x="2058" y="3898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8"/>
                </a:cxn>
                <a:cxn ang="0">
                  <a:pos x="6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6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06" name="Freeform 398"/>
            <p:cNvSpPr>
              <a:spLocks/>
            </p:cNvSpPr>
            <p:nvPr/>
          </p:nvSpPr>
          <p:spPr bwMode="auto">
            <a:xfrm>
              <a:off x="2064" y="3904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07" name="Freeform 399"/>
            <p:cNvSpPr>
              <a:spLocks/>
            </p:cNvSpPr>
            <p:nvPr/>
          </p:nvSpPr>
          <p:spPr bwMode="auto">
            <a:xfrm>
              <a:off x="2064" y="3910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08" name="Freeform 400"/>
            <p:cNvSpPr>
              <a:spLocks/>
            </p:cNvSpPr>
            <p:nvPr/>
          </p:nvSpPr>
          <p:spPr bwMode="auto">
            <a:xfrm>
              <a:off x="2071" y="3916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7"/>
                </a:cxn>
                <a:cxn ang="0">
                  <a:pos x="13" y="19"/>
                </a:cxn>
                <a:cxn ang="0">
                  <a:pos x="6" y="19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6" y="0"/>
                  </a:lnTo>
                  <a:lnTo>
                    <a:pt x="13" y="7"/>
                  </a:lnTo>
                  <a:lnTo>
                    <a:pt x="13" y="19"/>
                  </a:lnTo>
                  <a:lnTo>
                    <a:pt x="6" y="19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09" name="Freeform 401"/>
            <p:cNvSpPr>
              <a:spLocks/>
            </p:cNvSpPr>
            <p:nvPr/>
          </p:nvSpPr>
          <p:spPr bwMode="auto">
            <a:xfrm>
              <a:off x="2077" y="392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10" name="Freeform 402"/>
            <p:cNvSpPr>
              <a:spLocks/>
            </p:cNvSpPr>
            <p:nvPr/>
          </p:nvSpPr>
          <p:spPr bwMode="auto">
            <a:xfrm>
              <a:off x="2084" y="3929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11" name="Freeform 403"/>
            <p:cNvSpPr>
              <a:spLocks/>
            </p:cNvSpPr>
            <p:nvPr/>
          </p:nvSpPr>
          <p:spPr bwMode="auto">
            <a:xfrm>
              <a:off x="2090" y="3935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12" name="Freeform 404"/>
            <p:cNvSpPr>
              <a:spLocks/>
            </p:cNvSpPr>
            <p:nvPr/>
          </p:nvSpPr>
          <p:spPr bwMode="auto">
            <a:xfrm>
              <a:off x="2090" y="3935"/>
              <a:ext cx="20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20" h="12">
                  <a:moveTo>
                    <a:pt x="0" y="0"/>
                  </a:moveTo>
                  <a:lnTo>
                    <a:pt x="13" y="0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13" name="Freeform 405"/>
            <p:cNvSpPr>
              <a:spLocks/>
            </p:cNvSpPr>
            <p:nvPr/>
          </p:nvSpPr>
          <p:spPr bwMode="auto">
            <a:xfrm>
              <a:off x="2097" y="3941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14" name="Freeform 406"/>
            <p:cNvSpPr>
              <a:spLocks/>
            </p:cNvSpPr>
            <p:nvPr/>
          </p:nvSpPr>
          <p:spPr bwMode="auto">
            <a:xfrm>
              <a:off x="2103" y="3947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15" name="Freeform 407"/>
            <p:cNvSpPr>
              <a:spLocks/>
            </p:cNvSpPr>
            <p:nvPr/>
          </p:nvSpPr>
          <p:spPr bwMode="auto">
            <a:xfrm>
              <a:off x="2110" y="3947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6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16" name="Freeform 408"/>
            <p:cNvSpPr>
              <a:spLocks/>
            </p:cNvSpPr>
            <p:nvPr/>
          </p:nvSpPr>
          <p:spPr bwMode="auto">
            <a:xfrm>
              <a:off x="2110" y="3954"/>
              <a:ext cx="1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6"/>
                </a:cxn>
                <a:cxn ang="0">
                  <a:pos x="19" y="12"/>
                </a:cxn>
                <a:cxn ang="0">
                  <a:pos x="13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13" y="0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13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17" name="Freeform 409"/>
            <p:cNvSpPr>
              <a:spLocks/>
            </p:cNvSpPr>
            <p:nvPr/>
          </p:nvSpPr>
          <p:spPr bwMode="auto">
            <a:xfrm>
              <a:off x="2123" y="3960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18" name="Line 410"/>
            <p:cNvSpPr>
              <a:spLocks noChangeShapeType="1"/>
            </p:cNvSpPr>
            <p:nvPr/>
          </p:nvSpPr>
          <p:spPr bwMode="auto">
            <a:xfrm>
              <a:off x="1695" y="2631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19" name="Line 411"/>
            <p:cNvSpPr>
              <a:spLocks noChangeShapeType="1"/>
            </p:cNvSpPr>
            <p:nvPr/>
          </p:nvSpPr>
          <p:spPr bwMode="auto">
            <a:xfrm>
              <a:off x="2123" y="3966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20" name="Freeform 412"/>
            <p:cNvSpPr>
              <a:spLocks/>
            </p:cNvSpPr>
            <p:nvPr/>
          </p:nvSpPr>
          <p:spPr bwMode="auto">
            <a:xfrm>
              <a:off x="2129" y="3960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21" name="Line 413"/>
            <p:cNvSpPr>
              <a:spLocks noChangeShapeType="1"/>
            </p:cNvSpPr>
            <p:nvPr/>
          </p:nvSpPr>
          <p:spPr bwMode="auto">
            <a:xfrm>
              <a:off x="2129" y="3966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22" name="Line 414"/>
            <p:cNvSpPr>
              <a:spLocks noChangeShapeType="1"/>
            </p:cNvSpPr>
            <p:nvPr/>
          </p:nvSpPr>
          <p:spPr bwMode="auto">
            <a:xfrm>
              <a:off x="2136" y="3966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23" name="Freeform 415"/>
            <p:cNvSpPr>
              <a:spLocks/>
            </p:cNvSpPr>
            <p:nvPr/>
          </p:nvSpPr>
          <p:spPr bwMode="auto">
            <a:xfrm>
              <a:off x="2142" y="3966"/>
              <a:ext cx="20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20" y="6"/>
                </a:cxn>
                <a:cxn ang="0">
                  <a:pos x="20" y="13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20" h="13">
                  <a:moveTo>
                    <a:pt x="0" y="0"/>
                  </a:moveTo>
                  <a:lnTo>
                    <a:pt x="7" y="0"/>
                  </a:lnTo>
                  <a:lnTo>
                    <a:pt x="20" y="6"/>
                  </a:lnTo>
                  <a:lnTo>
                    <a:pt x="20" y="13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24" name="Freeform 416"/>
            <p:cNvSpPr>
              <a:spLocks/>
            </p:cNvSpPr>
            <p:nvPr/>
          </p:nvSpPr>
          <p:spPr bwMode="auto">
            <a:xfrm>
              <a:off x="2155" y="3972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25" name="Line 417"/>
            <p:cNvSpPr>
              <a:spLocks noChangeShapeType="1"/>
            </p:cNvSpPr>
            <p:nvPr/>
          </p:nvSpPr>
          <p:spPr bwMode="auto">
            <a:xfrm>
              <a:off x="2149" y="3972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26" name="Line 418"/>
            <p:cNvSpPr>
              <a:spLocks noChangeShapeType="1"/>
            </p:cNvSpPr>
            <p:nvPr/>
          </p:nvSpPr>
          <p:spPr bwMode="auto">
            <a:xfrm>
              <a:off x="2155" y="39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27" name="Line 419"/>
            <p:cNvSpPr>
              <a:spLocks noChangeShapeType="1"/>
            </p:cNvSpPr>
            <p:nvPr/>
          </p:nvSpPr>
          <p:spPr bwMode="auto">
            <a:xfrm>
              <a:off x="2162" y="39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28" name="Freeform 420"/>
            <p:cNvSpPr>
              <a:spLocks/>
            </p:cNvSpPr>
            <p:nvPr/>
          </p:nvSpPr>
          <p:spPr bwMode="auto">
            <a:xfrm>
              <a:off x="2168" y="3979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29" name="Line 421"/>
            <p:cNvSpPr>
              <a:spLocks noChangeShapeType="1"/>
            </p:cNvSpPr>
            <p:nvPr/>
          </p:nvSpPr>
          <p:spPr bwMode="auto">
            <a:xfrm>
              <a:off x="2168" y="3979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30" name="Line 422"/>
            <p:cNvSpPr>
              <a:spLocks noChangeShapeType="1"/>
            </p:cNvSpPr>
            <p:nvPr/>
          </p:nvSpPr>
          <p:spPr bwMode="auto">
            <a:xfrm>
              <a:off x="2175" y="39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31" name="Freeform 423"/>
            <p:cNvSpPr>
              <a:spLocks/>
            </p:cNvSpPr>
            <p:nvPr/>
          </p:nvSpPr>
          <p:spPr bwMode="auto">
            <a:xfrm>
              <a:off x="2181" y="3979"/>
              <a:ext cx="20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20" h="12">
                  <a:moveTo>
                    <a:pt x="0" y="0"/>
                  </a:moveTo>
                  <a:lnTo>
                    <a:pt x="13" y="0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32" name="Line 424"/>
            <p:cNvSpPr>
              <a:spLocks noChangeShapeType="1"/>
            </p:cNvSpPr>
            <p:nvPr/>
          </p:nvSpPr>
          <p:spPr bwMode="auto">
            <a:xfrm>
              <a:off x="2188" y="3985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33" name="Line 425"/>
            <p:cNvSpPr>
              <a:spLocks noChangeShapeType="1"/>
            </p:cNvSpPr>
            <p:nvPr/>
          </p:nvSpPr>
          <p:spPr bwMode="auto">
            <a:xfrm>
              <a:off x="2194" y="3985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34" name="Freeform 426"/>
            <p:cNvSpPr>
              <a:spLocks/>
            </p:cNvSpPr>
            <p:nvPr/>
          </p:nvSpPr>
          <p:spPr bwMode="auto">
            <a:xfrm>
              <a:off x="2201" y="3985"/>
              <a:ext cx="12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35" name="Line 427"/>
            <p:cNvSpPr>
              <a:spLocks noChangeShapeType="1"/>
            </p:cNvSpPr>
            <p:nvPr/>
          </p:nvSpPr>
          <p:spPr bwMode="auto">
            <a:xfrm>
              <a:off x="2201" y="3991"/>
              <a:ext cx="12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36" name="Line 428"/>
            <p:cNvSpPr>
              <a:spLocks noChangeShapeType="1"/>
            </p:cNvSpPr>
            <p:nvPr/>
          </p:nvSpPr>
          <p:spPr bwMode="auto">
            <a:xfrm>
              <a:off x="2207" y="3991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37" name="Line 429"/>
            <p:cNvSpPr>
              <a:spLocks noChangeShapeType="1"/>
            </p:cNvSpPr>
            <p:nvPr/>
          </p:nvSpPr>
          <p:spPr bwMode="auto">
            <a:xfrm>
              <a:off x="2213" y="3991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38" name="Line 430"/>
            <p:cNvSpPr>
              <a:spLocks noChangeShapeType="1"/>
            </p:cNvSpPr>
            <p:nvPr/>
          </p:nvSpPr>
          <p:spPr bwMode="auto">
            <a:xfrm>
              <a:off x="2213" y="3991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39" name="Line 431"/>
            <p:cNvSpPr>
              <a:spLocks noChangeShapeType="1"/>
            </p:cNvSpPr>
            <p:nvPr/>
          </p:nvSpPr>
          <p:spPr bwMode="auto">
            <a:xfrm>
              <a:off x="2220" y="3991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40" name="Freeform 432"/>
            <p:cNvSpPr>
              <a:spLocks/>
            </p:cNvSpPr>
            <p:nvPr/>
          </p:nvSpPr>
          <p:spPr bwMode="auto">
            <a:xfrm>
              <a:off x="2233" y="3991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41" name="Line 433"/>
            <p:cNvSpPr>
              <a:spLocks noChangeShapeType="1"/>
            </p:cNvSpPr>
            <p:nvPr/>
          </p:nvSpPr>
          <p:spPr bwMode="auto">
            <a:xfrm>
              <a:off x="2233" y="3997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42" name="Line 434"/>
            <p:cNvSpPr>
              <a:spLocks noChangeShapeType="1"/>
            </p:cNvSpPr>
            <p:nvPr/>
          </p:nvSpPr>
          <p:spPr bwMode="auto">
            <a:xfrm>
              <a:off x="2239" y="3997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43" name="Line 435"/>
            <p:cNvSpPr>
              <a:spLocks noChangeShapeType="1"/>
            </p:cNvSpPr>
            <p:nvPr/>
          </p:nvSpPr>
          <p:spPr bwMode="auto">
            <a:xfrm>
              <a:off x="2246" y="3997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44" name="Line 436"/>
            <p:cNvSpPr>
              <a:spLocks noChangeShapeType="1"/>
            </p:cNvSpPr>
            <p:nvPr/>
          </p:nvSpPr>
          <p:spPr bwMode="auto">
            <a:xfrm>
              <a:off x="2246" y="3997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45" name="Line 437"/>
            <p:cNvSpPr>
              <a:spLocks noChangeShapeType="1"/>
            </p:cNvSpPr>
            <p:nvPr/>
          </p:nvSpPr>
          <p:spPr bwMode="auto">
            <a:xfrm>
              <a:off x="2252" y="3997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46" name="Line 438"/>
            <p:cNvSpPr>
              <a:spLocks noChangeShapeType="1"/>
            </p:cNvSpPr>
            <p:nvPr/>
          </p:nvSpPr>
          <p:spPr bwMode="auto">
            <a:xfrm>
              <a:off x="2259" y="3997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47" name="Line 439"/>
            <p:cNvSpPr>
              <a:spLocks noChangeShapeType="1"/>
            </p:cNvSpPr>
            <p:nvPr/>
          </p:nvSpPr>
          <p:spPr bwMode="auto">
            <a:xfrm>
              <a:off x="2259" y="3997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48" name="Freeform 440"/>
            <p:cNvSpPr>
              <a:spLocks/>
            </p:cNvSpPr>
            <p:nvPr/>
          </p:nvSpPr>
          <p:spPr bwMode="auto">
            <a:xfrm>
              <a:off x="2272" y="3991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49" name="Freeform 441"/>
            <p:cNvSpPr>
              <a:spLocks/>
            </p:cNvSpPr>
            <p:nvPr/>
          </p:nvSpPr>
          <p:spPr bwMode="auto">
            <a:xfrm>
              <a:off x="2278" y="3991"/>
              <a:ext cx="13" cy="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50" name="Freeform 442"/>
            <p:cNvSpPr>
              <a:spLocks/>
            </p:cNvSpPr>
            <p:nvPr/>
          </p:nvSpPr>
          <p:spPr bwMode="auto">
            <a:xfrm>
              <a:off x="2285" y="3991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51" name="Line 443"/>
            <p:cNvSpPr>
              <a:spLocks noChangeShapeType="1"/>
            </p:cNvSpPr>
            <p:nvPr/>
          </p:nvSpPr>
          <p:spPr bwMode="auto">
            <a:xfrm>
              <a:off x="2285" y="3997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52" name="Line 444"/>
            <p:cNvSpPr>
              <a:spLocks noChangeShapeType="1"/>
            </p:cNvSpPr>
            <p:nvPr/>
          </p:nvSpPr>
          <p:spPr bwMode="auto">
            <a:xfrm>
              <a:off x="2291" y="3997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53" name="Line 445"/>
            <p:cNvSpPr>
              <a:spLocks noChangeShapeType="1"/>
            </p:cNvSpPr>
            <p:nvPr/>
          </p:nvSpPr>
          <p:spPr bwMode="auto">
            <a:xfrm>
              <a:off x="2291" y="3997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54" name="Line 446"/>
            <p:cNvSpPr>
              <a:spLocks noChangeShapeType="1"/>
            </p:cNvSpPr>
            <p:nvPr/>
          </p:nvSpPr>
          <p:spPr bwMode="auto">
            <a:xfrm>
              <a:off x="2298" y="3997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55" name="Line 447"/>
            <p:cNvSpPr>
              <a:spLocks noChangeShapeType="1"/>
            </p:cNvSpPr>
            <p:nvPr/>
          </p:nvSpPr>
          <p:spPr bwMode="auto">
            <a:xfrm>
              <a:off x="2304" y="3997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56" name="Line 448"/>
            <p:cNvSpPr>
              <a:spLocks noChangeShapeType="1"/>
            </p:cNvSpPr>
            <p:nvPr/>
          </p:nvSpPr>
          <p:spPr bwMode="auto">
            <a:xfrm>
              <a:off x="2304" y="3997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57" name="Line 449"/>
            <p:cNvSpPr>
              <a:spLocks noChangeShapeType="1"/>
            </p:cNvSpPr>
            <p:nvPr/>
          </p:nvSpPr>
          <p:spPr bwMode="auto">
            <a:xfrm>
              <a:off x="2317" y="3997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58" name="Line 450"/>
            <p:cNvSpPr>
              <a:spLocks noChangeShapeType="1"/>
            </p:cNvSpPr>
            <p:nvPr/>
          </p:nvSpPr>
          <p:spPr bwMode="auto">
            <a:xfrm>
              <a:off x="2317" y="3997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59" name="Line 451"/>
            <p:cNvSpPr>
              <a:spLocks noChangeShapeType="1"/>
            </p:cNvSpPr>
            <p:nvPr/>
          </p:nvSpPr>
          <p:spPr bwMode="auto">
            <a:xfrm>
              <a:off x="2324" y="3997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60" name="Line 452"/>
            <p:cNvSpPr>
              <a:spLocks noChangeShapeType="1"/>
            </p:cNvSpPr>
            <p:nvPr/>
          </p:nvSpPr>
          <p:spPr bwMode="auto">
            <a:xfrm>
              <a:off x="2330" y="3997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61" name="Line 453"/>
            <p:cNvSpPr>
              <a:spLocks noChangeShapeType="1"/>
            </p:cNvSpPr>
            <p:nvPr/>
          </p:nvSpPr>
          <p:spPr bwMode="auto">
            <a:xfrm>
              <a:off x="2330" y="3997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62" name="Line 454"/>
            <p:cNvSpPr>
              <a:spLocks noChangeShapeType="1"/>
            </p:cNvSpPr>
            <p:nvPr/>
          </p:nvSpPr>
          <p:spPr bwMode="auto">
            <a:xfrm>
              <a:off x="2337" y="3997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63" name="Line 455"/>
            <p:cNvSpPr>
              <a:spLocks noChangeShapeType="1"/>
            </p:cNvSpPr>
            <p:nvPr/>
          </p:nvSpPr>
          <p:spPr bwMode="auto">
            <a:xfrm>
              <a:off x="2343" y="3997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64" name="Freeform 456"/>
            <p:cNvSpPr>
              <a:spLocks/>
            </p:cNvSpPr>
            <p:nvPr/>
          </p:nvSpPr>
          <p:spPr bwMode="auto">
            <a:xfrm>
              <a:off x="2350" y="3997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6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65" name="Freeform 457"/>
            <p:cNvSpPr>
              <a:spLocks/>
            </p:cNvSpPr>
            <p:nvPr/>
          </p:nvSpPr>
          <p:spPr bwMode="auto">
            <a:xfrm>
              <a:off x="2356" y="3997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66" name="Line 458"/>
            <p:cNvSpPr>
              <a:spLocks noChangeShapeType="1"/>
            </p:cNvSpPr>
            <p:nvPr/>
          </p:nvSpPr>
          <p:spPr bwMode="auto">
            <a:xfrm>
              <a:off x="2356" y="3997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67" name="Line 459"/>
            <p:cNvSpPr>
              <a:spLocks noChangeShapeType="1"/>
            </p:cNvSpPr>
            <p:nvPr/>
          </p:nvSpPr>
          <p:spPr bwMode="auto">
            <a:xfrm>
              <a:off x="2363" y="3997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68" name="Line 460"/>
            <p:cNvSpPr>
              <a:spLocks noChangeShapeType="1"/>
            </p:cNvSpPr>
            <p:nvPr/>
          </p:nvSpPr>
          <p:spPr bwMode="auto">
            <a:xfrm>
              <a:off x="2369" y="3997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69" name="Line 461"/>
            <p:cNvSpPr>
              <a:spLocks noChangeShapeType="1"/>
            </p:cNvSpPr>
            <p:nvPr/>
          </p:nvSpPr>
          <p:spPr bwMode="auto">
            <a:xfrm>
              <a:off x="2376" y="3997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70" name="Line 462"/>
            <p:cNvSpPr>
              <a:spLocks noChangeShapeType="1"/>
            </p:cNvSpPr>
            <p:nvPr/>
          </p:nvSpPr>
          <p:spPr bwMode="auto">
            <a:xfrm>
              <a:off x="2376" y="3997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71" name="Line 463"/>
            <p:cNvSpPr>
              <a:spLocks noChangeShapeType="1"/>
            </p:cNvSpPr>
            <p:nvPr/>
          </p:nvSpPr>
          <p:spPr bwMode="auto">
            <a:xfrm>
              <a:off x="2382" y="3997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72" name="Line 464"/>
            <p:cNvSpPr>
              <a:spLocks noChangeShapeType="1"/>
            </p:cNvSpPr>
            <p:nvPr/>
          </p:nvSpPr>
          <p:spPr bwMode="auto">
            <a:xfrm>
              <a:off x="2389" y="3997"/>
              <a:ext cx="12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73" name="Freeform 465"/>
            <p:cNvSpPr>
              <a:spLocks/>
            </p:cNvSpPr>
            <p:nvPr/>
          </p:nvSpPr>
          <p:spPr bwMode="auto">
            <a:xfrm>
              <a:off x="2395" y="3997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6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74" name="Line 466"/>
            <p:cNvSpPr>
              <a:spLocks noChangeShapeType="1"/>
            </p:cNvSpPr>
            <p:nvPr/>
          </p:nvSpPr>
          <p:spPr bwMode="auto">
            <a:xfrm>
              <a:off x="2395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75" name="Line 467"/>
            <p:cNvSpPr>
              <a:spLocks noChangeShapeType="1"/>
            </p:cNvSpPr>
            <p:nvPr/>
          </p:nvSpPr>
          <p:spPr bwMode="auto">
            <a:xfrm>
              <a:off x="2401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76" name="Line 468"/>
            <p:cNvSpPr>
              <a:spLocks noChangeShapeType="1"/>
            </p:cNvSpPr>
            <p:nvPr/>
          </p:nvSpPr>
          <p:spPr bwMode="auto">
            <a:xfrm>
              <a:off x="2408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77" name="Line 469"/>
            <p:cNvSpPr>
              <a:spLocks noChangeShapeType="1"/>
            </p:cNvSpPr>
            <p:nvPr/>
          </p:nvSpPr>
          <p:spPr bwMode="auto">
            <a:xfrm>
              <a:off x="2414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78" name="Line 470"/>
            <p:cNvSpPr>
              <a:spLocks noChangeShapeType="1"/>
            </p:cNvSpPr>
            <p:nvPr/>
          </p:nvSpPr>
          <p:spPr bwMode="auto">
            <a:xfrm>
              <a:off x="2421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79" name="Line 471"/>
            <p:cNvSpPr>
              <a:spLocks noChangeShapeType="1"/>
            </p:cNvSpPr>
            <p:nvPr/>
          </p:nvSpPr>
          <p:spPr bwMode="auto">
            <a:xfrm>
              <a:off x="2421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80" name="Line 472"/>
            <p:cNvSpPr>
              <a:spLocks noChangeShapeType="1"/>
            </p:cNvSpPr>
            <p:nvPr/>
          </p:nvSpPr>
          <p:spPr bwMode="auto">
            <a:xfrm>
              <a:off x="2427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81" name="Line 473"/>
            <p:cNvSpPr>
              <a:spLocks noChangeShapeType="1"/>
            </p:cNvSpPr>
            <p:nvPr/>
          </p:nvSpPr>
          <p:spPr bwMode="auto">
            <a:xfrm>
              <a:off x="2434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82" name="Line 474"/>
            <p:cNvSpPr>
              <a:spLocks noChangeShapeType="1"/>
            </p:cNvSpPr>
            <p:nvPr/>
          </p:nvSpPr>
          <p:spPr bwMode="auto">
            <a:xfrm>
              <a:off x="2434" y="4004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83" name="Line 475"/>
            <p:cNvSpPr>
              <a:spLocks noChangeShapeType="1"/>
            </p:cNvSpPr>
            <p:nvPr/>
          </p:nvSpPr>
          <p:spPr bwMode="auto">
            <a:xfrm>
              <a:off x="2440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84" name="Line 476"/>
            <p:cNvSpPr>
              <a:spLocks noChangeShapeType="1"/>
            </p:cNvSpPr>
            <p:nvPr/>
          </p:nvSpPr>
          <p:spPr bwMode="auto">
            <a:xfrm>
              <a:off x="2447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85" name="Line 477"/>
            <p:cNvSpPr>
              <a:spLocks noChangeShapeType="1"/>
            </p:cNvSpPr>
            <p:nvPr/>
          </p:nvSpPr>
          <p:spPr bwMode="auto">
            <a:xfrm>
              <a:off x="2453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86" name="Line 478"/>
            <p:cNvSpPr>
              <a:spLocks noChangeShapeType="1"/>
            </p:cNvSpPr>
            <p:nvPr/>
          </p:nvSpPr>
          <p:spPr bwMode="auto">
            <a:xfrm>
              <a:off x="2453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87" name="Line 479"/>
            <p:cNvSpPr>
              <a:spLocks noChangeShapeType="1"/>
            </p:cNvSpPr>
            <p:nvPr/>
          </p:nvSpPr>
          <p:spPr bwMode="auto">
            <a:xfrm>
              <a:off x="2460" y="4004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88" name="Line 480"/>
            <p:cNvSpPr>
              <a:spLocks noChangeShapeType="1"/>
            </p:cNvSpPr>
            <p:nvPr/>
          </p:nvSpPr>
          <p:spPr bwMode="auto">
            <a:xfrm>
              <a:off x="2466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89" name="Line 481"/>
            <p:cNvSpPr>
              <a:spLocks noChangeShapeType="1"/>
            </p:cNvSpPr>
            <p:nvPr/>
          </p:nvSpPr>
          <p:spPr bwMode="auto">
            <a:xfrm>
              <a:off x="2473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90" name="Line 482"/>
            <p:cNvSpPr>
              <a:spLocks noChangeShapeType="1"/>
            </p:cNvSpPr>
            <p:nvPr/>
          </p:nvSpPr>
          <p:spPr bwMode="auto">
            <a:xfrm>
              <a:off x="2479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91" name="Line 483"/>
            <p:cNvSpPr>
              <a:spLocks noChangeShapeType="1"/>
            </p:cNvSpPr>
            <p:nvPr/>
          </p:nvSpPr>
          <p:spPr bwMode="auto">
            <a:xfrm>
              <a:off x="2479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92" name="Line 484"/>
            <p:cNvSpPr>
              <a:spLocks noChangeShapeType="1"/>
            </p:cNvSpPr>
            <p:nvPr/>
          </p:nvSpPr>
          <p:spPr bwMode="auto">
            <a:xfrm>
              <a:off x="2486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93" name="Line 485"/>
            <p:cNvSpPr>
              <a:spLocks noChangeShapeType="1"/>
            </p:cNvSpPr>
            <p:nvPr/>
          </p:nvSpPr>
          <p:spPr bwMode="auto">
            <a:xfrm>
              <a:off x="2492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94" name="Line 486"/>
            <p:cNvSpPr>
              <a:spLocks noChangeShapeType="1"/>
            </p:cNvSpPr>
            <p:nvPr/>
          </p:nvSpPr>
          <p:spPr bwMode="auto">
            <a:xfrm>
              <a:off x="2492" y="4004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95" name="Line 487"/>
            <p:cNvSpPr>
              <a:spLocks noChangeShapeType="1"/>
            </p:cNvSpPr>
            <p:nvPr/>
          </p:nvSpPr>
          <p:spPr bwMode="auto">
            <a:xfrm>
              <a:off x="2499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96" name="Line 488"/>
            <p:cNvSpPr>
              <a:spLocks noChangeShapeType="1"/>
            </p:cNvSpPr>
            <p:nvPr/>
          </p:nvSpPr>
          <p:spPr bwMode="auto">
            <a:xfrm>
              <a:off x="2505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97" name="Line 489"/>
            <p:cNvSpPr>
              <a:spLocks noChangeShapeType="1"/>
            </p:cNvSpPr>
            <p:nvPr/>
          </p:nvSpPr>
          <p:spPr bwMode="auto">
            <a:xfrm>
              <a:off x="2512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98" name="Line 490"/>
            <p:cNvSpPr>
              <a:spLocks noChangeShapeType="1"/>
            </p:cNvSpPr>
            <p:nvPr/>
          </p:nvSpPr>
          <p:spPr bwMode="auto">
            <a:xfrm>
              <a:off x="2518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99" name="Line 491"/>
            <p:cNvSpPr>
              <a:spLocks noChangeShapeType="1"/>
            </p:cNvSpPr>
            <p:nvPr/>
          </p:nvSpPr>
          <p:spPr bwMode="auto">
            <a:xfrm>
              <a:off x="2525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00" name="Line 492"/>
            <p:cNvSpPr>
              <a:spLocks noChangeShapeType="1"/>
            </p:cNvSpPr>
            <p:nvPr/>
          </p:nvSpPr>
          <p:spPr bwMode="auto">
            <a:xfrm>
              <a:off x="2525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01" name="Line 493"/>
            <p:cNvSpPr>
              <a:spLocks noChangeShapeType="1"/>
            </p:cNvSpPr>
            <p:nvPr/>
          </p:nvSpPr>
          <p:spPr bwMode="auto">
            <a:xfrm>
              <a:off x="2531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02" name="Line 494"/>
            <p:cNvSpPr>
              <a:spLocks noChangeShapeType="1"/>
            </p:cNvSpPr>
            <p:nvPr/>
          </p:nvSpPr>
          <p:spPr bwMode="auto">
            <a:xfrm>
              <a:off x="2538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03" name="Line 495"/>
            <p:cNvSpPr>
              <a:spLocks noChangeShapeType="1"/>
            </p:cNvSpPr>
            <p:nvPr/>
          </p:nvSpPr>
          <p:spPr bwMode="auto">
            <a:xfrm>
              <a:off x="2538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04" name="Line 496"/>
            <p:cNvSpPr>
              <a:spLocks noChangeShapeType="1"/>
            </p:cNvSpPr>
            <p:nvPr/>
          </p:nvSpPr>
          <p:spPr bwMode="auto">
            <a:xfrm>
              <a:off x="2544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05" name="Line 497"/>
            <p:cNvSpPr>
              <a:spLocks noChangeShapeType="1"/>
            </p:cNvSpPr>
            <p:nvPr/>
          </p:nvSpPr>
          <p:spPr bwMode="auto">
            <a:xfrm>
              <a:off x="2551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06" name="Freeform 498"/>
            <p:cNvSpPr>
              <a:spLocks/>
            </p:cNvSpPr>
            <p:nvPr/>
          </p:nvSpPr>
          <p:spPr bwMode="auto">
            <a:xfrm>
              <a:off x="2557" y="3997"/>
              <a:ext cx="13" cy="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7" y="0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07" name="Line 499"/>
            <p:cNvSpPr>
              <a:spLocks noChangeShapeType="1"/>
            </p:cNvSpPr>
            <p:nvPr/>
          </p:nvSpPr>
          <p:spPr bwMode="auto">
            <a:xfrm>
              <a:off x="2557" y="3997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08" name="Line 500"/>
            <p:cNvSpPr>
              <a:spLocks noChangeShapeType="1"/>
            </p:cNvSpPr>
            <p:nvPr/>
          </p:nvSpPr>
          <p:spPr bwMode="auto">
            <a:xfrm>
              <a:off x="2570" y="3997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09" name="Line 501"/>
            <p:cNvSpPr>
              <a:spLocks noChangeShapeType="1"/>
            </p:cNvSpPr>
            <p:nvPr/>
          </p:nvSpPr>
          <p:spPr bwMode="auto">
            <a:xfrm>
              <a:off x="2570" y="3997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10" name="Line 502"/>
            <p:cNvSpPr>
              <a:spLocks noChangeShapeType="1"/>
            </p:cNvSpPr>
            <p:nvPr/>
          </p:nvSpPr>
          <p:spPr bwMode="auto">
            <a:xfrm>
              <a:off x="2577" y="3997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11" name="Freeform 503"/>
            <p:cNvSpPr>
              <a:spLocks/>
            </p:cNvSpPr>
            <p:nvPr/>
          </p:nvSpPr>
          <p:spPr bwMode="auto">
            <a:xfrm>
              <a:off x="2583" y="3997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12" name="Line 504"/>
            <p:cNvSpPr>
              <a:spLocks noChangeShapeType="1"/>
            </p:cNvSpPr>
            <p:nvPr/>
          </p:nvSpPr>
          <p:spPr bwMode="auto">
            <a:xfrm>
              <a:off x="2583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13" name="Line 505"/>
            <p:cNvSpPr>
              <a:spLocks noChangeShapeType="1"/>
            </p:cNvSpPr>
            <p:nvPr/>
          </p:nvSpPr>
          <p:spPr bwMode="auto">
            <a:xfrm>
              <a:off x="2590" y="4004"/>
              <a:ext cx="12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14" name="Line 506"/>
            <p:cNvSpPr>
              <a:spLocks noChangeShapeType="1"/>
            </p:cNvSpPr>
            <p:nvPr/>
          </p:nvSpPr>
          <p:spPr bwMode="auto">
            <a:xfrm>
              <a:off x="2596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15" name="Line 507"/>
            <p:cNvSpPr>
              <a:spLocks noChangeShapeType="1"/>
            </p:cNvSpPr>
            <p:nvPr/>
          </p:nvSpPr>
          <p:spPr bwMode="auto">
            <a:xfrm>
              <a:off x="2596" y="4004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16" name="Line 508"/>
            <p:cNvSpPr>
              <a:spLocks noChangeShapeType="1"/>
            </p:cNvSpPr>
            <p:nvPr/>
          </p:nvSpPr>
          <p:spPr bwMode="auto">
            <a:xfrm>
              <a:off x="2602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17" name="Line 509"/>
            <p:cNvSpPr>
              <a:spLocks noChangeShapeType="1"/>
            </p:cNvSpPr>
            <p:nvPr/>
          </p:nvSpPr>
          <p:spPr bwMode="auto">
            <a:xfrm>
              <a:off x="2609" y="4004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18" name="Line 510"/>
            <p:cNvSpPr>
              <a:spLocks noChangeShapeType="1"/>
            </p:cNvSpPr>
            <p:nvPr/>
          </p:nvSpPr>
          <p:spPr bwMode="auto">
            <a:xfrm>
              <a:off x="2615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19" name="Line 511"/>
            <p:cNvSpPr>
              <a:spLocks noChangeShapeType="1"/>
            </p:cNvSpPr>
            <p:nvPr/>
          </p:nvSpPr>
          <p:spPr bwMode="auto">
            <a:xfrm>
              <a:off x="2622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721" name="Group 713"/>
          <p:cNvGrpSpPr>
            <a:grpSpLocks/>
          </p:cNvGrpSpPr>
          <p:nvPr/>
        </p:nvGrpSpPr>
        <p:grpSpPr bwMode="auto">
          <a:xfrm>
            <a:off x="5594350" y="4137025"/>
            <a:ext cx="2968625" cy="1958975"/>
            <a:chOff x="606" y="2674"/>
            <a:chExt cx="2035" cy="1342"/>
          </a:xfrm>
        </p:grpSpPr>
        <p:sp>
          <p:nvSpPr>
            <p:cNvPr id="43521" name="Line 513"/>
            <p:cNvSpPr>
              <a:spLocks noChangeShapeType="1"/>
            </p:cNvSpPr>
            <p:nvPr/>
          </p:nvSpPr>
          <p:spPr bwMode="auto">
            <a:xfrm>
              <a:off x="2628" y="40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22" name="Line 514"/>
            <p:cNvSpPr>
              <a:spLocks noChangeShapeType="1"/>
            </p:cNvSpPr>
            <p:nvPr/>
          </p:nvSpPr>
          <p:spPr bwMode="auto">
            <a:xfrm>
              <a:off x="606" y="4010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23" name="Line 515"/>
            <p:cNvSpPr>
              <a:spLocks noChangeShapeType="1"/>
            </p:cNvSpPr>
            <p:nvPr/>
          </p:nvSpPr>
          <p:spPr bwMode="auto">
            <a:xfrm>
              <a:off x="606" y="4010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24" name="Line 516"/>
            <p:cNvSpPr>
              <a:spLocks noChangeShapeType="1"/>
            </p:cNvSpPr>
            <p:nvPr/>
          </p:nvSpPr>
          <p:spPr bwMode="auto">
            <a:xfrm>
              <a:off x="612" y="4010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25" name="Line 517"/>
            <p:cNvSpPr>
              <a:spLocks noChangeShapeType="1"/>
            </p:cNvSpPr>
            <p:nvPr/>
          </p:nvSpPr>
          <p:spPr bwMode="auto">
            <a:xfrm>
              <a:off x="625" y="4010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26" name="Line 518"/>
            <p:cNvSpPr>
              <a:spLocks noChangeShapeType="1"/>
            </p:cNvSpPr>
            <p:nvPr/>
          </p:nvSpPr>
          <p:spPr bwMode="auto">
            <a:xfrm>
              <a:off x="625" y="4010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27" name="Line 519"/>
            <p:cNvSpPr>
              <a:spLocks noChangeShapeType="1"/>
            </p:cNvSpPr>
            <p:nvPr/>
          </p:nvSpPr>
          <p:spPr bwMode="auto">
            <a:xfrm>
              <a:off x="632" y="4010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28" name="Line 520"/>
            <p:cNvSpPr>
              <a:spLocks noChangeShapeType="1"/>
            </p:cNvSpPr>
            <p:nvPr/>
          </p:nvSpPr>
          <p:spPr bwMode="auto">
            <a:xfrm>
              <a:off x="638" y="4010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29" name="Line 521"/>
            <p:cNvSpPr>
              <a:spLocks noChangeShapeType="1"/>
            </p:cNvSpPr>
            <p:nvPr/>
          </p:nvSpPr>
          <p:spPr bwMode="auto">
            <a:xfrm>
              <a:off x="638" y="4010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30" name="Freeform 522"/>
            <p:cNvSpPr>
              <a:spLocks/>
            </p:cNvSpPr>
            <p:nvPr/>
          </p:nvSpPr>
          <p:spPr bwMode="auto">
            <a:xfrm>
              <a:off x="651" y="400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31" name="Line 523"/>
            <p:cNvSpPr>
              <a:spLocks noChangeShapeType="1"/>
            </p:cNvSpPr>
            <p:nvPr/>
          </p:nvSpPr>
          <p:spPr bwMode="auto">
            <a:xfrm>
              <a:off x="651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32" name="Line 524"/>
            <p:cNvSpPr>
              <a:spLocks noChangeShapeType="1"/>
            </p:cNvSpPr>
            <p:nvPr/>
          </p:nvSpPr>
          <p:spPr bwMode="auto">
            <a:xfrm>
              <a:off x="651" y="4004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33" name="Line 525"/>
            <p:cNvSpPr>
              <a:spLocks noChangeShapeType="1"/>
            </p:cNvSpPr>
            <p:nvPr/>
          </p:nvSpPr>
          <p:spPr bwMode="auto">
            <a:xfrm>
              <a:off x="658" y="4004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34" name="Freeform 526"/>
            <p:cNvSpPr>
              <a:spLocks/>
            </p:cNvSpPr>
            <p:nvPr/>
          </p:nvSpPr>
          <p:spPr bwMode="auto">
            <a:xfrm>
              <a:off x="671" y="4004"/>
              <a:ext cx="12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2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35" name="Line 527"/>
            <p:cNvSpPr>
              <a:spLocks noChangeShapeType="1"/>
            </p:cNvSpPr>
            <p:nvPr/>
          </p:nvSpPr>
          <p:spPr bwMode="auto">
            <a:xfrm>
              <a:off x="671" y="4010"/>
              <a:ext cx="12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36" name="Line 528"/>
            <p:cNvSpPr>
              <a:spLocks noChangeShapeType="1"/>
            </p:cNvSpPr>
            <p:nvPr/>
          </p:nvSpPr>
          <p:spPr bwMode="auto">
            <a:xfrm>
              <a:off x="677" y="4010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37" name="Line 529"/>
            <p:cNvSpPr>
              <a:spLocks noChangeShapeType="1"/>
            </p:cNvSpPr>
            <p:nvPr/>
          </p:nvSpPr>
          <p:spPr bwMode="auto">
            <a:xfrm>
              <a:off x="683" y="4010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38" name="Line 530"/>
            <p:cNvSpPr>
              <a:spLocks noChangeShapeType="1"/>
            </p:cNvSpPr>
            <p:nvPr/>
          </p:nvSpPr>
          <p:spPr bwMode="auto">
            <a:xfrm>
              <a:off x="683" y="4010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39" name="Line 531"/>
            <p:cNvSpPr>
              <a:spLocks noChangeShapeType="1"/>
            </p:cNvSpPr>
            <p:nvPr/>
          </p:nvSpPr>
          <p:spPr bwMode="auto">
            <a:xfrm>
              <a:off x="690" y="4010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40" name="Line 532"/>
            <p:cNvSpPr>
              <a:spLocks noChangeShapeType="1"/>
            </p:cNvSpPr>
            <p:nvPr/>
          </p:nvSpPr>
          <p:spPr bwMode="auto">
            <a:xfrm>
              <a:off x="696" y="4010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41" name="Freeform 533"/>
            <p:cNvSpPr>
              <a:spLocks/>
            </p:cNvSpPr>
            <p:nvPr/>
          </p:nvSpPr>
          <p:spPr bwMode="auto">
            <a:xfrm>
              <a:off x="703" y="4004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42" name="Line 534"/>
            <p:cNvSpPr>
              <a:spLocks noChangeShapeType="1"/>
            </p:cNvSpPr>
            <p:nvPr/>
          </p:nvSpPr>
          <p:spPr bwMode="auto">
            <a:xfrm>
              <a:off x="703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43" name="Line 535"/>
            <p:cNvSpPr>
              <a:spLocks noChangeShapeType="1"/>
            </p:cNvSpPr>
            <p:nvPr/>
          </p:nvSpPr>
          <p:spPr bwMode="auto">
            <a:xfrm>
              <a:off x="709" y="4004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44" name="Freeform 536"/>
            <p:cNvSpPr>
              <a:spLocks/>
            </p:cNvSpPr>
            <p:nvPr/>
          </p:nvSpPr>
          <p:spPr bwMode="auto">
            <a:xfrm>
              <a:off x="722" y="400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45" name="Freeform 537"/>
            <p:cNvSpPr>
              <a:spLocks/>
            </p:cNvSpPr>
            <p:nvPr/>
          </p:nvSpPr>
          <p:spPr bwMode="auto">
            <a:xfrm>
              <a:off x="722" y="4004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46" name="Freeform 538"/>
            <p:cNvSpPr>
              <a:spLocks/>
            </p:cNvSpPr>
            <p:nvPr/>
          </p:nvSpPr>
          <p:spPr bwMode="auto">
            <a:xfrm>
              <a:off x="729" y="400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47" name="Line 539"/>
            <p:cNvSpPr>
              <a:spLocks noChangeShapeType="1"/>
            </p:cNvSpPr>
            <p:nvPr/>
          </p:nvSpPr>
          <p:spPr bwMode="auto">
            <a:xfrm>
              <a:off x="729" y="4010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48" name="Line 540"/>
            <p:cNvSpPr>
              <a:spLocks noChangeShapeType="1"/>
            </p:cNvSpPr>
            <p:nvPr/>
          </p:nvSpPr>
          <p:spPr bwMode="auto">
            <a:xfrm>
              <a:off x="735" y="4010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49" name="Freeform 541"/>
            <p:cNvSpPr>
              <a:spLocks/>
            </p:cNvSpPr>
            <p:nvPr/>
          </p:nvSpPr>
          <p:spPr bwMode="auto">
            <a:xfrm>
              <a:off x="742" y="4004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50" name="Line 542"/>
            <p:cNvSpPr>
              <a:spLocks noChangeShapeType="1"/>
            </p:cNvSpPr>
            <p:nvPr/>
          </p:nvSpPr>
          <p:spPr bwMode="auto">
            <a:xfrm>
              <a:off x="742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51" name="Line 543"/>
            <p:cNvSpPr>
              <a:spLocks noChangeShapeType="1"/>
            </p:cNvSpPr>
            <p:nvPr/>
          </p:nvSpPr>
          <p:spPr bwMode="auto">
            <a:xfrm>
              <a:off x="748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52" name="Freeform 544"/>
            <p:cNvSpPr>
              <a:spLocks/>
            </p:cNvSpPr>
            <p:nvPr/>
          </p:nvSpPr>
          <p:spPr bwMode="auto">
            <a:xfrm>
              <a:off x="755" y="4004"/>
              <a:ext cx="1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19" y="12"/>
                </a:cxn>
                <a:cxn ang="0">
                  <a:pos x="13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13" y="0"/>
                  </a:lnTo>
                  <a:lnTo>
                    <a:pt x="19" y="0"/>
                  </a:lnTo>
                  <a:lnTo>
                    <a:pt x="19" y="12"/>
                  </a:lnTo>
                  <a:lnTo>
                    <a:pt x="13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53" name="Line 545"/>
            <p:cNvSpPr>
              <a:spLocks noChangeShapeType="1"/>
            </p:cNvSpPr>
            <p:nvPr/>
          </p:nvSpPr>
          <p:spPr bwMode="auto">
            <a:xfrm>
              <a:off x="761" y="4010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54" name="Line 546"/>
            <p:cNvSpPr>
              <a:spLocks noChangeShapeType="1"/>
            </p:cNvSpPr>
            <p:nvPr/>
          </p:nvSpPr>
          <p:spPr bwMode="auto">
            <a:xfrm>
              <a:off x="768" y="4010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55" name="Freeform 547"/>
            <p:cNvSpPr>
              <a:spLocks/>
            </p:cNvSpPr>
            <p:nvPr/>
          </p:nvSpPr>
          <p:spPr bwMode="auto">
            <a:xfrm>
              <a:off x="774" y="4004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56" name="Line 548"/>
            <p:cNvSpPr>
              <a:spLocks noChangeShapeType="1"/>
            </p:cNvSpPr>
            <p:nvPr/>
          </p:nvSpPr>
          <p:spPr bwMode="auto">
            <a:xfrm>
              <a:off x="774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57" name="Line 549"/>
            <p:cNvSpPr>
              <a:spLocks noChangeShapeType="1"/>
            </p:cNvSpPr>
            <p:nvPr/>
          </p:nvSpPr>
          <p:spPr bwMode="auto">
            <a:xfrm>
              <a:off x="781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58" name="Line 550"/>
            <p:cNvSpPr>
              <a:spLocks noChangeShapeType="1"/>
            </p:cNvSpPr>
            <p:nvPr/>
          </p:nvSpPr>
          <p:spPr bwMode="auto">
            <a:xfrm>
              <a:off x="787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59" name="Line 551"/>
            <p:cNvSpPr>
              <a:spLocks noChangeShapeType="1"/>
            </p:cNvSpPr>
            <p:nvPr/>
          </p:nvSpPr>
          <p:spPr bwMode="auto">
            <a:xfrm>
              <a:off x="787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60" name="Line 552"/>
            <p:cNvSpPr>
              <a:spLocks noChangeShapeType="1"/>
            </p:cNvSpPr>
            <p:nvPr/>
          </p:nvSpPr>
          <p:spPr bwMode="auto">
            <a:xfrm>
              <a:off x="794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61" name="Line 553"/>
            <p:cNvSpPr>
              <a:spLocks noChangeShapeType="1"/>
            </p:cNvSpPr>
            <p:nvPr/>
          </p:nvSpPr>
          <p:spPr bwMode="auto">
            <a:xfrm>
              <a:off x="800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62" name="Freeform 554"/>
            <p:cNvSpPr>
              <a:spLocks/>
            </p:cNvSpPr>
            <p:nvPr/>
          </p:nvSpPr>
          <p:spPr bwMode="auto">
            <a:xfrm>
              <a:off x="813" y="400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63" name="Line 555"/>
            <p:cNvSpPr>
              <a:spLocks noChangeShapeType="1"/>
            </p:cNvSpPr>
            <p:nvPr/>
          </p:nvSpPr>
          <p:spPr bwMode="auto">
            <a:xfrm>
              <a:off x="813" y="4010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64" name="Line 556"/>
            <p:cNvSpPr>
              <a:spLocks noChangeShapeType="1"/>
            </p:cNvSpPr>
            <p:nvPr/>
          </p:nvSpPr>
          <p:spPr bwMode="auto">
            <a:xfrm>
              <a:off x="813" y="4010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65" name="Freeform 557"/>
            <p:cNvSpPr>
              <a:spLocks/>
            </p:cNvSpPr>
            <p:nvPr/>
          </p:nvSpPr>
          <p:spPr bwMode="auto">
            <a:xfrm>
              <a:off x="826" y="400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66" name="Line 558"/>
            <p:cNvSpPr>
              <a:spLocks noChangeShapeType="1"/>
            </p:cNvSpPr>
            <p:nvPr/>
          </p:nvSpPr>
          <p:spPr bwMode="auto">
            <a:xfrm>
              <a:off x="826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67" name="Line 559"/>
            <p:cNvSpPr>
              <a:spLocks noChangeShapeType="1"/>
            </p:cNvSpPr>
            <p:nvPr/>
          </p:nvSpPr>
          <p:spPr bwMode="auto">
            <a:xfrm>
              <a:off x="833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68" name="Freeform 560"/>
            <p:cNvSpPr>
              <a:spLocks/>
            </p:cNvSpPr>
            <p:nvPr/>
          </p:nvSpPr>
          <p:spPr bwMode="auto">
            <a:xfrm>
              <a:off x="839" y="400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69" name="Line 561"/>
            <p:cNvSpPr>
              <a:spLocks noChangeShapeType="1"/>
            </p:cNvSpPr>
            <p:nvPr/>
          </p:nvSpPr>
          <p:spPr bwMode="auto">
            <a:xfrm>
              <a:off x="839" y="4010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70" name="Line 562"/>
            <p:cNvSpPr>
              <a:spLocks noChangeShapeType="1"/>
            </p:cNvSpPr>
            <p:nvPr/>
          </p:nvSpPr>
          <p:spPr bwMode="auto">
            <a:xfrm>
              <a:off x="846" y="4010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71" name="Freeform 563"/>
            <p:cNvSpPr>
              <a:spLocks/>
            </p:cNvSpPr>
            <p:nvPr/>
          </p:nvSpPr>
          <p:spPr bwMode="auto">
            <a:xfrm>
              <a:off x="852" y="4004"/>
              <a:ext cx="19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19" h="12">
                  <a:moveTo>
                    <a:pt x="7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72" name="Line 564"/>
            <p:cNvSpPr>
              <a:spLocks noChangeShapeType="1"/>
            </p:cNvSpPr>
            <p:nvPr/>
          </p:nvSpPr>
          <p:spPr bwMode="auto">
            <a:xfrm>
              <a:off x="859" y="4004"/>
              <a:ext cx="12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73" name="Line 565"/>
            <p:cNvSpPr>
              <a:spLocks noChangeShapeType="1"/>
            </p:cNvSpPr>
            <p:nvPr/>
          </p:nvSpPr>
          <p:spPr bwMode="auto">
            <a:xfrm>
              <a:off x="859" y="4004"/>
              <a:ext cx="12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74" name="Line 566"/>
            <p:cNvSpPr>
              <a:spLocks noChangeShapeType="1"/>
            </p:cNvSpPr>
            <p:nvPr/>
          </p:nvSpPr>
          <p:spPr bwMode="auto">
            <a:xfrm>
              <a:off x="865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75" name="Line 567"/>
            <p:cNvSpPr>
              <a:spLocks noChangeShapeType="1"/>
            </p:cNvSpPr>
            <p:nvPr/>
          </p:nvSpPr>
          <p:spPr bwMode="auto">
            <a:xfrm>
              <a:off x="871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76" name="Line 568"/>
            <p:cNvSpPr>
              <a:spLocks noChangeShapeType="1"/>
            </p:cNvSpPr>
            <p:nvPr/>
          </p:nvSpPr>
          <p:spPr bwMode="auto">
            <a:xfrm>
              <a:off x="871" y="4004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77" name="Line 569"/>
            <p:cNvSpPr>
              <a:spLocks noChangeShapeType="1"/>
            </p:cNvSpPr>
            <p:nvPr/>
          </p:nvSpPr>
          <p:spPr bwMode="auto">
            <a:xfrm>
              <a:off x="878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78" name="Line 570"/>
            <p:cNvSpPr>
              <a:spLocks noChangeShapeType="1"/>
            </p:cNvSpPr>
            <p:nvPr/>
          </p:nvSpPr>
          <p:spPr bwMode="auto">
            <a:xfrm>
              <a:off x="884" y="4004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79" name="Line 571"/>
            <p:cNvSpPr>
              <a:spLocks noChangeShapeType="1"/>
            </p:cNvSpPr>
            <p:nvPr/>
          </p:nvSpPr>
          <p:spPr bwMode="auto">
            <a:xfrm>
              <a:off x="891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80" name="Line 572"/>
            <p:cNvSpPr>
              <a:spLocks noChangeShapeType="1"/>
            </p:cNvSpPr>
            <p:nvPr/>
          </p:nvSpPr>
          <p:spPr bwMode="auto">
            <a:xfrm>
              <a:off x="897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81" name="Freeform 573"/>
            <p:cNvSpPr>
              <a:spLocks/>
            </p:cNvSpPr>
            <p:nvPr/>
          </p:nvSpPr>
          <p:spPr bwMode="auto">
            <a:xfrm>
              <a:off x="904" y="400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82" name="Line 574"/>
            <p:cNvSpPr>
              <a:spLocks noChangeShapeType="1"/>
            </p:cNvSpPr>
            <p:nvPr/>
          </p:nvSpPr>
          <p:spPr bwMode="auto">
            <a:xfrm>
              <a:off x="904" y="4010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83" name="Line 575"/>
            <p:cNvSpPr>
              <a:spLocks noChangeShapeType="1"/>
            </p:cNvSpPr>
            <p:nvPr/>
          </p:nvSpPr>
          <p:spPr bwMode="auto">
            <a:xfrm>
              <a:off x="910" y="4010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84" name="Line 576"/>
            <p:cNvSpPr>
              <a:spLocks noChangeShapeType="1"/>
            </p:cNvSpPr>
            <p:nvPr/>
          </p:nvSpPr>
          <p:spPr bwMode="auto">
            <a:xfrm>
              <a:off x="917" y="4010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85" name="Line 577"/>
            <p:cNvSpPr>
              <a:spLocks noChangeShapeType="1"/>
            </p:cNvSpPr>
            <p:nvPr/>
          </p:nvSpPr>
          <p:spPr bwMode="auto">
            <a:xfrm>
              <a:off x="917" y="4010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86" name="Freeform 578"/>
            <p:cNvSpPr>
              <a:spLocks/>
            </p:cNvSpPr>
            <p:nvPr/>
          </p:nvSpPr>
          <p:spPr bwMode="auto">
            <a:xfrm>
              <a:off x="930" y="400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87" name="Line 579"/>
            <p:cNvSpPr>
              <a:spLocks noChangeShapeType="1"/>
            </p:cNvSpPr>
            <p:nvPr/>
          </p:nvSpPr>
          <p:spPr bwMode="auto">
            <a:xfrm>
              <a:off x="930" y="4004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88" name="Line 580"/>
            <p:cNvSpPr>
              <a:spLocks noChangeShapeType="1"/>
            </p:cNvSpPr>
            <p:nvPr/>
          </p:nvSpPr>
          <p:spPr bwMode="auto">
            <a:xfrm>
              <a:off x="936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89" name="Line 581"/>
            <p:cNvSpPr>
              <a:spLocks noChangeShapeType="1"/>
            </p:cNvSpPr>
            <p:nvPr/>
          </p:nvSpPr>
          <p:spPr bwMode="auto">
            <a:xfrm>
              <a:off x="943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90" name="Line 582"/>
            <p:cNvSpPr>
              <a:spLocks noChangeShapeType="1"/>
            </p:cNvSpPr>
            <p:nvPr/>
          </p:nvSpPr>
          <p:spPr bwMode="auto">
            <a:xfrm>
              <a:off x="949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91" name="Line 583"/>
            <p:cNvSpPr>
              <a:spLocks noChangeShapeType="1"/>
            </p:cNvSpPr>
            <p:nvPr/>
          </p:nvSpPr>
          <p:spPr bwMode="auto">
            <a:xfrm>
              <a:off x="949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92" name="Line 584"/>
            <p:cNvSpPr>
              <a:spLocks noChangeShapeType="1"/>
            </p:cNvSpPr>
            <p:nvPr/>
          </p:nvSpPr>
          <p:spPr bwMode="auto">
            <a:xfrm>
              <a:off x="956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93" name="Line 585"/>
            <p:cNvSpPr>
              <a:spLocks noChangeShapeType="1"/>
            </p:cNvSpPr>
            <p:nvPr/>
          </p:nvSpPr>
          <p:spPr bwMode="auto">
            <a:xfrm>
              <a:off x="962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94" name="Line 586"/>
            <p:cNvSpPr>
              <a:spLocks noChangeShapeType="1"/>
            </p:cNvSpPr>
            <p:nvPr/>
          </p:nvSpPr>
          <p:spPr bwMode="auto">
            <a:xfrm>
              <a:off x="962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95" name="Line 587"/>
            <p:cNvSpPr>
              <a:spLocks noChangeShapeType="1"/>
            </p:cNvSpPr>
            <p:nvPr/>
          </p:nvSpPr>
          <p:spPr bwMode="auto">
            <a:xfrm>
              <a:off x="969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96" name="Line 588"/>
            <p:cNvSpPr>
              <a:spLocks noChangeShapeType="1"/>
            </p:cNvSpPr>
            <p:nvPr/>
          </p:nvSpPr>
          <p:spPr bwMode="auto">
            <a:xfrm>
              <a:off x="975" y="4004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97" name="Line 589"/>
            <p:cNvSpPr>
              <a:spLocks noChangeShapeType="1"/>
            </p:cNvSpPr>
            <p:nvPr/>
          </p:nvSpPr>
          <p:spPr bwMode="auto">
            <a:xfrm>
              <a:off x="982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98" name="Line 590"/>
            <p:cNvSpPr>
              <a:spLocks noChangeShapeType="1"/>
            </p:cNvSpPr>
            <p:nvPr/>
          </p:nvSpPr>
          <p:spPr bwMode="auto">
            <a:xfrm>
              <a:off x="988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99" name="Line 591"/>
            <p:cNvSpPr>
              <a:spLocks noChangeShapeType="1"/>
            </p:cNvSpPr>
            <p:nvPr/>
          </p:nvSpPr>
          <p:spPr bwMode="auto">
            <a:xfrm>
              <a:off x="995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00" name="Line 592"/>
            <p:cNvSpPr>
              <a:spLocks noChangeShapeType="1"/>
            </p:cNvSpPr>
            <p:nvPr/>
          </p:nvSpPr>
          <p:spPr bwMode="auto">
            <a:xfrm>
              <a:off x="995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01" name="Line 593"/>
            <p:cNvSpPr>
              <a:spLocks noChangeShapeType="1"/>
            </p:cNvSpPr>
            <p:nvPr/>
          </p:nvSpPr>
          <p:spPr bwMode="auto">
            <a:xfrm>
              <a:off x="1001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02" name="Line 594"/>
            <p:cNvSpPr>
              <a:spLocks noChangeShapeType="1"/>
            </p:cNvSpPr>
            <p:nvPr/>
          </p:nvSpPr>
          <p:spPr bwMode="auto">
            <a:xfrm>
              <a:off x="1008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03" name="Line 595"/>
            <p:cNvSpPr>
              <a:spLocks noChangeShapeType="1"/>
            </p:cNvSpPr>
            <p:nvPr/>
          </p:nvSpPr>
          <p:spPr bwMode="auto">
            <a:xfrm>
              <a:off x="1008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04" name="Freeform 596"/>
            <p:cNvSpPr>
              <a:spLocks/>
            </p:cNvSpPr>
            <p:nvPr/>
          </p:nvSpPr>
          <p:spPr bwMode="auto">
            <a:xfrm>
              <a:off x="1014" y="3997"/>
              <a:ext cx="20" cy="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7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7" y="0"/>
                </a:cxn>
              </a:cxnLst>
              <a:rect l="0" t="0" r="r" b="b"/>
              <a:pathLst>
                <a:path w="20" h="13">
                  <a:moveTo>
                    <a:pt x="7" y="0"/>
                  </a:moveTo>
                  <a:lnTo>
                    <a:pt x="20" y="0"/>
                  </a:lnTo>
                  <a:lnTo>
                    <a:pt x="20" y="7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05" name="Line 597"/>
            <p:cNvSpPr>
              <a:spLocks noChangeShapeType="1"/>
            </p:cNvSpPr>
            <p:nvPr/>
          </p:nvSpPr>
          <p:spPr bwMode="auto">
            <a:xfrm>
              <a:off x="1021" y="3997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06" name="Line 598"/>
            <p:cNvSpPr>
              <a:spLocks noChangeShapeType="1"/>
            </p:cNvSpPr>
            <p:nvPr/>
          </p:nvSpPr>
          <p:spPr bwMode="auto">
            <a:xfrm>
              <a:off x="1027" y="3997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07" name="Line 599"/>
            <p:cNvSpPr>
              <a:spLocks noChangeShapeType="1"/>
            </p:cNvSpPr>
            <p:nvPr/>
          </p:nvSpPr>
          <p:spPr bwMode="auto">
            <a:xfrm>
              <a:off x="1034" y="3997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08" name="Line 600"/>
            <p:cNvSpPr>
              <a:spLocks noChangeShapeType="1"/>
            </p:cNvSpPr>
            <p:nvPr/>
          </p:nvSpPr>
          <p:spPr bwMode="auto">
            <a:xfrm>
              <a:off x="1034" y="3997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09" name="Line 601"/>
            <p:cNvSpPr>
              <a:spLocks noChangeShapeType="1"/>
            </p:cNvSpPr>
            <p:nvPr/>
          </p:nvSpPr>
          <p:spPr bwMode="auto">
            <a:xfrm>
              <a:off x="1040" y="3997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10" name="Line 602"/>
            <p:cNvSpPr>
              <a:spLocks noChangeShapeType="1"/>
            </p:cNvSpPr>
            <p:nvPr/>
          </p:nvSpPr>
          <p:spPr bwMode="auto">
            <a:xfrm>
              <a:off x="1047" y="3997"/>
              <a:ext cx="12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11" name="Line 603"/>
            <p:cNvSpPr>
              <a:spLocks noChangeShapeType="1"/>
            </p:cNvSpPr>
            <p:nvPr/>
          </p:nvSpPr>
          <p:spPr bwMode="auto">
            <a:xfrm>
              <a:off x="1053" y="3997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12" name="Line 604"/>
            <p:cNvSpPr>
              <a:spLocks noChangeShapeType="1"/>
            </p:cNvSpPr>
            <p:nvPr/>
          </p:nvSpPr>
          <p:spPr bwMode="auto">
            <a:xfrm>
              <a:off x="1053" y="3997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13" name="Line 605"/>
            <p:cNvSpPr>
              <a:spLocks noChangeShapeType="1"/>
            </p:cNvSpPr>
            <p:nvPr/>
          </p:nvSpPr>
          <p:spPr bwMode="auto">
            <a:xfrm>
              <a:off x="1059" y="3997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14" name="Line 606"/>
            <p:cNvSpPr>
              <a:spLocks noChangeShapeType="1"/>
            </p:cNvSpPr>
            <p:nvPr/>
          </p:nvSpPr>
          <p:spPr bwMode="auto">
            <a:xfrm>
              <a:off x="1066" y="3997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15" name="Line 607"/>
            <p:cNvSpPr>
              <a:spLocks noChangeShapeType="1"/>
            </p:cNvSpPr>
            <p:nvPr/>
          </p:nvSpPr>
          <p:spPr bwMode="auto">
            <a:xfrm>
              <a:off x="1072" y="3997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16" name="Line 608"/>
            <p:cNvSpPr>
              <a:spLocks noChangeShapeType="1"/>
            </p:cNvSpPr>
            <p:nvPr/>
          </p:nvSpPr>
          <p:spPr bwMode="auto">
            <a:xfrm>
              <a:off x="1079" y="3997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17" name="Freeform 609"/>
            <p:cNvSpPr>
              <a:spLocks/>
            </p:cNvSpPr>
            <p:nvPr/>
          </p:nvSpPr>
          <p:spPr bwMode="auto">
            <a:xfrm>
              <a:off x="1085" y="3991"/>
              <a:ext cx="13" cy="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18" name="Line 610"/>
            <p:cNvSpPr>
              <a:spLocks noChangeShapeType="1"/>
            </p:cNvSpPr>
            <p:nvPr/>
          </p:nvSpPr>
          <p:spPr bwMode="auto">
            <a:xfrm>
              <a:off x="1085" y="3997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19" name="Line 611"/>
            <p:cNvSpPr>
              <a:spLocks noChangeShapeType="1"/>
            </p:cNvSpPr>
            <p:nvPr/>
          </p:nvSpPr>
          <p:spPr bwMode="auto">
            <a:xfrm>
              <a:off x="1092" y="3997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20" name="Line 612"/>
            <p:cNvSpPr>
              <a:spLocks noChangeShapeType="1"/>
            </p:cNvSpPr>
            <p:nvPr/>
          </p:nvSpPr>
          <p:spPr bwMode="auto">
            <a:xfrm>
              <a:off x="1092" y="3997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21" name="Freeform 613"/>
            <p:cNvSpPr>
              <a:spLocks/>
            </p:cNvSpPr>
            <p:nvPr/>
          </p:nvSpPr>
          <p:spPr bwMode="auto">
            <a:xfrm>
              <a:off x="1105" y="3991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22" name="Line 614"/>
            <p:cNvSpPr>
              <a:spLocks noChangeShapeType="1"/>
            </p:cNvSpPr>
            <p:nvPr/>
          </p:nvSpPr>
          <p:spPr bwMode="auto">
            <a:xfrm>
              <a:off x="1105" y="3991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23" name="Line 615"/>
            <p:cNvSpPr>
              <a:spLocks noChangeShapeType="1"/>
            </p:cNvSpPr>
            <p:nvPr/>
          </p:nvSpPr>
          <p:spPr bwMode="auto">
            <a:xfrm>
              <a:off x="1111" y="3991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24" name="Line 616"/>
            <p:cNvSpPr>
              <a:spLocks noChangeShapeType="1"/>
            </p:cNvSpPr>
            <p:nvPr/>
          </p:nvSpPr>
          <p:spPr bwMode="auto">
            <a:xfrm>
              <a:off x="1118" y="3991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25" name="Freeform 617"/>
            <p:cNvSpPr>
              <a:spLocks/>
            </p:cNvSpPr>
            <p:nvPr/>
          </p:nvSpPr>
          <p:spPr bwMode="auto">
            <a:xfrm>
              <a:off x="1124" y="3985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26" name="Freeform 618"/>
            <p:cNvSpPr>
              <a:spLocks/>
            </p:cNvSpPr>
            <p:nvPr/>
          </p:nvSpPr>
          <p:spPr bwMode="auto">
            <a:xfrm>
              <a:off x="1137" y="3979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27" name="Line 619"/>
            <p:cNvSpPr>
              <a:spLocks noChangeShapeType="1"/>
            </p:cNvSpPr>
            <p:nvPr/>
          </p:nvSpPr>
          <p:spPr bwMode="auto">
            <a:xfrm>
              <a:off x="1124" y="3985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28" name="Line 620"/>
            <p:cNvSpPr>
              <a:spLocks noChangeShapeType="1"/>
            </p:cNvSpPr>
            <p:nvPr/>
          </p:nvSpPr>
          <p:spPr bwMode="auto">
            <a:xfrm>
              <a:off x="1137" y="39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29" name="Freeform 621"/>
            <p:cNvSpPr>
              <a:spLocks/>
            </p:cNvSpPr>
            <p:nvPr/>
          </p:nvSpPr>
          <p:spPr bwMode="auto">
            <a:xfrm>
              <a:off x="1144" y="3979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30" name="Freeform 622"/>
            <p:cNvSpPr>
              <a:spLocks/>
            </p:cNvSpPr>
            <p:nvPr/>
          </p:nvSpPr>
          <p:spPr bwMode="auto">
            <a:xfrm>
              <a:off x="1157" y="3972"/>
              <a:ext cx="13" cy="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6" y="0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31" name="Line 623"/>
            <p:cNvSpPr>
              <a:spLocks noChangeShapeType="1"/>
            </p:cNvSpPr>
            <p:nvPr/>
          </p:nvSpPr>
          <p:spPr bwMode="auto">
            <a:xfrm>
              <a:off x="1144" y="3979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32" name="Line 624"/>
            <p:cNvSpPr>
              <a:spLocks noChangeShapeType="1"/>
            </p:cNvSpPr>
            <p:nvPr/>
          </p:nvSpPr>
          <p:spPr bwMode="auto">
            <a:xfrm>
              <a:off x="1157" y="3972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33" name="Freeform 625"/>
            <p:cNvSpPr>
              <a:spLocks/>
            </p:cNvSpPr>
            <p:nvPr/>
          </p:nvSpPr>
          <p:spPr bwMode="auto">
            <a:xfrm>
              <a:off x="1163" y="3966"/>
              <a:ext cx="13" cy="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34" name="Freeform 626"/>
            <p:cNvSpPr>
              <a:spLocks/>
            </p:cNvSpPr>
            <p:nvPr/>
          </p:nvSpPr>
          <p:spPr bwMode="auto">
            <a:xfrm>
              <a:off x="1176" y="3960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35" name="Line 627"/>
            <p:cNvSpPr>
              <a:spLocks noChangeShapeType="1"/>
            </p:cNvSpPr>
            <p:nvPr/>
          </p:nvSpPr>
          <p:spPr bwMode="auto">
            <a:xfrm>
              <a:off x="1170" y="3966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36" name="Line 628"/>
            <p:cNvSpPr>
              <a:spLocks noChangeShapeType="1"/>
            </p:cNvSpPr>
            <p:nvPr/>
          </p:nvSpPr>
          <p:spPr bwMode="auto">
            <a:xfrm>
              <a:off x="1176" y="3966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37" name="Freeform 629"/>
            <p:cNvSpPr>
              <a:spLocks/>
            </p:cNvSpPr>
            <p:nvPr/>
          </p:nvSpPr>
          <p:spPr bwMode="auto">
            <a:xfrm>
              <a:off x="1183" y="3960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38" name="Freeform 630"/>
            <p:cNvSpPr>
              <a:spLocks/>
            </p:cNvSpPr>
            <p:nvPr/>
          </p:nvSpPr>
          <p:spPr bwMode="auto">
            <a:xfrm>
              <a:off x="1189" y="3947"/>
              <a:ext cx="13" cy="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7" y="0"/>
                </a:cxn>
              </a:cxnLst>
              <a:rect l="0" t="0" r="r" b="b"/>
              <a:pathLst>
                <a:path w="13" h="19">
                  <a:moveTo>
                    <a:pt x="7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39" name="Freeform 631"/>
            <p:cNvSpPr>
              <a:spLocks/>
            </p:cNvSpPr>
            <p:nvPr/>
          </p:nvSpPr>
          <p:spPr bwMode="auto">
            <a:xfrm>
              <a:off x="1196" y="3947"/>
              <a:ext cx="13" cy="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40" name="Freeform 632"/>
            <p:cNvSpPr>
              <a:spLocks/>
            </p:cNvSpPr>
            <p:nvPr/>
          </p:nvSpPr>
          <p:spPr bwMode="auto">
            <a:xfrm>
              <a:off x="1202" y="3935"/>
              <a:ext cx="13" cy="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9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7" y="0"/>
                </a:cxn>
              </a:cxnLst>
              <a:rect l="0" t="0" r="r" b="b"/>
              <a:pathLst>
                <a:path w="13" h="19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41" name="Freeform 633"/>
            <p:cNvSpPr>
              <a:spLocks/>
            </p:cNvSpPr>
            <p:nvPr/>
          </p:nvSpPr>
          <p:spPr bwMode="auto">
            <a:xfrm>
              <a:off x="1209" y="3935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42" name="Freeform 634"/>
            <p:cNvSpPr>
              <a:spLocks/>
            </p:cNvSpPr>
            <p:nvPr/>
          </p:nvSpPr>
          <p:spPr bwMode="auto">
            <a:xfrm>
              <a:off x="1209" y="3923"/>
              <a:ext cx="13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18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43" name="Freeform 635"/>
            <p:cNvSpPr>
              <a:spLocks/>
            </p:cNvSpPr>
            <p:nvPr/>
          </p:nvSpPr>
          <p:spPr bwMode="auto">
            <a:xfrm>
              <a:off x="1215" y="3916"/>
              <a:ext cx="13" cy="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7" y="19"/>
                </a:cxn>
                <a:cxn ang="0">
                  <a:pos x="0" y="19"/>
                </a:cxn>
                <a:cxn ang="0">
                  <a:pos x="0" y="7"/>
                </a:cxn>
                <a:cxn ang="0">
                  <a:pos x="7" y="0"/>
                </a:cxn>
              </a:cxnLst>
              <a:rect l="0" t="0" r="r" b="b"/>
              <a:pathLst>
                <a:path w="13" h="19">
                  <a:moveTo>
                    <a:pt x="7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44" name="Freeform 636"/>
            <p:cNvSpPr>
              <a:spLocks/>
            </p:cNvSpPr>
            <p:nvPr/>
          </p:nvSpPr>
          <p:spPr bwMode="auto">
            <a:xfrm>
              <a:off x="1222" y="3904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45" name="Freeform 637"/>
            <p:cNvSpPr>
              <a:spLocks/>
            </p:cNvSpPr>
            <p:nvPr/>
          </p:nvSpPr>
          <p:spPr bwMode="auto">
            <a:xfrm>
              <a:off x="1222" y="3898"/>
              <a:ext cx="19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9" h="18">
                  <a:moveTo>
                    <a:pt x="6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46" name="Freeform 638"/>
            <p:cNvSpPr>
              <a:spLocks/>
            </p:cNvSpPr>
            <p:nvPr/>
          </p:nvSpPr>
          <p:spPr bwMode="auto">
            <a:xfrm>
              <a:off x="1228" y="3891"/>
              <a:ext cx="13" cy="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7" y="0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47" name="Freeform 639"/>
            <p:cNvSpPr>
              <a:spLocks/>
            </p:cNvSpPr>
            <p:nvPr/>
          </p:nvSpPr>
          <p:spPr bwMode="auto">
            <a:xfrm>
              <a:off x="1235" y="3885"/>
              <a:ext cx="19" cy="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9" h="13">
                  <a:moveTo>
                    <a:pt x="6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48" name="Freeform 640"/>
            <p:cNvSpPr>
              <a:spLocks/>
            </p:cNvSpPr>
            <p:nvPr/>
          </p:nvSpPr>
          <p:spPr bwMode="auto">
            <a:xfrm>
              <a:off x="1241" y="3879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49" name="Freeform 641"/>
            <p:cNvSpPr>
              <a:spLocks/>
            </p:cNvSpPr>
            <p:nvPr/>
          </p:nvSpPr>
          <p:spPr bwMode="auto">
            <a:xfrm>
              <a:off x="1248" y="3866"/>
              <a:ext cx="12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0"/>
                </a:cxn>
                <a:cxn ang="0">
                  <a:pos x="12" y="13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6" y="0"/>
                </a:cxn>
              </a:cxnLst>
              <a:rect l="0" t="0" r="r" b="b"/>
              <a:pathLst>
                <a:path w="12" h="19">
                  <a:moveTo>
                    <a:pt x="6" y="0"/>
                  </a:moveTo>
                  <a:lnTo>
                    <a:pt x="12" y="0"/>
                  </a:lnTo>
                  <a:lnTo>
                    <a:pt x="12" y="13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50" name="Freeform 642"/>
            <p:cNvSpPr>
              <a:spLocks/>
            </p:cNvSpPr>
            <p:nvPr/>
          </p:nvSpPr>
          <p:spPr bwMode="auto">
            <a:xfrm>
              <a:off x="1254" y="3854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51" name="Freeform 643"/>
            <p:cNvSpPr>
              <a:spLocks/>
            </p:cNvSpPr>
            <p:nvPr/>
          </p:nvSpPr>
          <p:spPr bwMode="auto">
            <a:xfrm>
              <a:off x="1254" y="3848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52" name="Freeform 644"/>
            <p:cNvSpPr>
              <a:spLocks/>
            </p:cNvSpPr>
            <p:nvPr/>
          </p:nvSpPr>
          <p:spPr bwMode="auto">
            <a:xfrm>
              <a:off x="1260" y="3835"/>
              <a:ext cx="13" cy="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7" y="0"/>
                </a:cxn>
              </a:cxnLst>
              <a:rect l="0" t="0" r="r" b="b"/>
              <a:pathLst>
                <a:path w="13" h="19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53" name="Freeform 645"/>
            <p:cNvSpPr>
              <a:spLocks/>
            </p:cNvSpPr>
            <p:nvPr/>
          </p:nvSpPr>
          <p:spPr bwMode="auto">
            <a:xfrm>
              <a:off x="1267" y="3823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54" name="Freeform 646"/>
            <p:cNvSpPr>
              <a:spLocks/>
            </p:cNvSpPr>
            <p:nvPr/>
          </p:nvSpPr>
          <p:spPr bwMode="auto">
            <a:xfrm>
              <a:off x="1267" y="3816"/>
              <a:ext cx="13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7"/>
                </a:cxn>
                <a:cxn ang="0">
                  <a:pos x="6" y="0"/>
                </a:cxn>
              </a:cxnLst>
              <a:rect l="0" t="0" r="r" b="b"/>
              <a:pathLst>
                <a:path w="13" h="19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55" name="Freeform 647"/>
            <p:cNvSpPr>
              <a:spLocks/>
            </p:cNvSpPr>
            <p:nvPr/>
          </p:nvSpPr>
          <p:spPr bwMode="auto">
            <a:xfrm>
              <a:off x="1273" y="3804"/>
              <a:ext cx="13" cy="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9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7" y="0"/>
                </a:cxn>
              </a:cxnLst>
              <a:rect l="0" t="0" r="r" b="b"/>
              <a:pathLst>
                <a:path w="13" h="19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56" name="Freeform 648"/>
            <p:cNvSpPr>
              <a:spLocks/>
            </p:cNvSpPr>
            <p:nvPr/>
          </p:nvSpPr>
          <p:spPr bwMode="auto">
            <a:xfrm>
              <a:off x="1280" y="3791"/>
              <a:ext cx="19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7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6" y="0"/>
                </a:cxn>
              </a:cxnLst>
              <a:rect l="0" t="0" r="r" b="b"/>
              <a:pathLst>
                <a:path w="19" h="19">
                  <a:moveTo>
                    <a:pt x="6" y="0"/>
                  </a:moveTo>
                  <a:lnTo>
                    <a:pt x="19" y="0"/>
                  </a:lnTo>
                  <a:lnTo>
                    <a:pt x="19" y="7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57" name="Freeform 649"/>
            <p:cNvSpPr>
              <a:spLocks/>
            </p:cNvSpPr>
            <p:nvPr/>
          </p:nvSpPr>
          <p:spPr bwMode="auto">
            <a:xfrm>
              <a:off x="1286" y="3779"/>
              <a:ext cx="13" cy="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7" y="0"/>
                </a:cxn>
              </a:cxnLst>
              <a:rect l="0" t="0" r="r" b="b"/>
              <a:pathLst>
                <a:path w="13" h="19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58" name="Freeform 650"/>
            <p:cNvSpPr>
              <a:spLocks/>
            </p:cNvSpPr>
            <p:nvPr/>
          </p:nvSpPr>
          <p:spPr bwMode="auto">
            <a:xfrm>
              <a:off x="1293" y="3766"/>
              <a:ext cx="13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3"/>
                </a:cxn>
                <a:cxn ang="0">
                  <a:pos x="6" y="0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59" name="Freeform 651"/>
            <p:cNvSpPr>
              <a:spLocks/>
            </p:cNvSpPr>
            <p:nvPr/>
          </p:nvSpPr>
          <p:spPr bwMode="auto">
            <a:xfrm>
              <a:off x="1299" y="3754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60" name="Freeform 652"/>
            <p:cNvSpPr>
              <a:spLocks/>
            </p:cNvSpPr>
            <p:nvPr/>
          </p:nvSpPr>
          <p:spPr bwMode="auto">
            <a:xfrm>
              <a:off x="1299" y="3748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61" name="Freeform 653"/>
            <p:cNvSpPr>
              <a:spLocks/>
            </p:cNvSpPr>
            <p:nvPr/>
          </p:nvSpPr>
          <p:spPr bwMode="auto">
            <a:xfrm>
              <a:off x="1306" y="3735"/>
              <a:ext cx="13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6" y="0"/>
                </a:cxn>
              </a:cxnLst>
              <a:rect l="0" t="0" r="r" b="b"/>
              <a:pathLst>
                <a:path w="13" h="19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62" name="Freeform 654"/>
            <p:cNvSpPr>
              <a:spLocks/>
            </p:cNvSpPr>
            <p:nvPr/>
          </p:nvSpPr>
          <p:spPr bwMode="auto">
            <a:xfrm>
              <a:off x="1312" y="3723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9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63" name="Freeform 655"/>
            <p:cNvSpPr>
              <a:spLocks/>
            </p:cNvSpPr>
            <p:nvPr/>
          </p:nvSpPr>
          <p:spPr bwMode="auto">
            <a:xfrm>
              <a:off x="1312" y="3704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64" name="Freeform 656"/>
            <p:cNvSpPr>
              <a:spLocks/>
            </p:cNvSpPr>
            <p:nvPr/>
          </p:nvSpPr>
          <p:spPr bwMode="auto">
            <a:xfrm>
              <a:off x="1319" y="3692"/>
              <a:ext cx="13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65" name="Freeform 657"/>
            <p:cNvSpPr>
              <a:spLocks/>
            </p:cNvSpPr>
            <p:nvPr/>
          </p:nvSpPr>
          <p:spPr bwMode="auto">
            <a:xfrm>
              <a:off x="1325" y="3679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0" y="13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66" name="Freeform 658"/>
            <p:cNvSpPr>
              <a:spLocks/>
            </p:cNvSpPr>
            <p:nvPr/>
          </p:nvSpPr>
          <p:spPr bwMode="auto">
            <a:xfrm>
              <a:off x="1332" y="3660"/>
              <a:ext cx="13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6" y="0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67" name="Freeform 659"/>
            <p:cNvSpPr>
              <a:spLocks/>
            </p:cNvSpPr>
            <p:nvPr/>
          </p:nvSpPr>
          <p:spPr bwMode="auto">
            <a:xfrm>
              <a:off x="1338" y="3648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9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68" name="Freeform 660"/>
            <p:cNvSpPr>
              <a:spLocks/>
            </p:cNvSpPr>
            <p:nvPr/>
          </p:nvSpPr>
          <p:spPr bwMode="auto">
            <a:xfrm>
              <a:off x="1338" y="3629"/>
              <a:ext cx="20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6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7" y="0"/>
                </a:cxn>
              </a:cxnLst>
              <a:rect l="0" t="0" r="r" b="b"/>
              <a:pathLst>
                <a:path w="20" h="25">
                  <a:moveTo>
                    <a:pt x="7" y="0"/>
                  </a:moveTo>
                  <a:lnTo>
                    <a:pt x="20" y="0"/>
                  </a:lnTo>
                  <a:lnTo>
                    <a:pt x="20" y="6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69" name="Freeform 661"/>
            <p:cNvSpPr>
              <a:spLocks/>
            </p:cNvSpPr>
            <p:nvPr/>
          </p:nvSpPr>
          <p:spPr bwMode="auto">
            <a:xfrm>
              <a:off x="1345" y="3617"/>
              <a:ext cx="13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18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70" name="Freeform 662"/>
            <p:cNvSpPr>
              <a:spLocks/>
            </p:cNvSpPr>
            <p:nvPr/>
          </p:nvSpPr>
          <p:spPr bwMode="auto">
            <a:xfrm>
              <a:off x="1351" y="3592"/>
              <a:ext cx="13" cy="3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7" y="0"/>
                </a:cxn>
              </a:cxnLst>
              <a:rect l="0" t="0" r="r" b="b"/>
              <a:pathLst>
                <a:path w="13" h="31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71" name="Freeform 663"/>
            <p:cNvSpPr>
              <a:spLocks/>
            </p:cNvSpPr>
            <p:nvPr/>
          </p:nvSpPr>
          <p:spPr bwMode="auto">
            <a:xfrm>
              <a:off x="1358" y="3573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31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72" name="Freeform 664"/>
            <p:cNvSpPr>
              <a:spLocks/>
            </p:cNvSpPr>
            <p:nvPr/>
          </p:nvSpPr>
          <p:spPr bwMode="auto">
            <a:xfrm>
              <a:off x="1358" y="3554"/>
              <a:ext cx="13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6" y="0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73" name="Freeform 665"/>
            <p:cNvSpPr>
              <a:spLocks/>
            </p:cNvSpPr>
            <p:nvPr/>
          </p:nvSpPr>
          <p:spPr bwMode="auto">
            <a:xfrm>
              <a:off x="1364" y="3542"/>
              <a:ext cx="20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6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0" y="12"/>
                </a:cxn>
                <a:cxn ang="0">
                  <a:pos x="7" y="0"/>
                </a:cxn>
              </a:cxnLst>
              <a:rect l="0" t="0" r="r" b="b"/>
              <a:pathLst>
                <a:path w="20" h="25">
                  <a:moveTo>
                    <a:pt x="7" y="0"/>
                  </a:moveTo>
                  <a:lnTo>
                    <a:pt x="20" y="0"/>
                  </a:lnTo>
                  <a:lnTo>
                    <a:pt x="20" y="6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74" name="Freeform 666"/>
            <p:cNvSpPr>
              <a:spLocks/>
            </p:cNvSpPr>
            <p:nvPr/>
          </p:nvSpPr>
          <p:spPr bwMode="auto">
            <a:xfrm>
              <a:off x="1371" y="3523"/>
              <a:ext cx="13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6" y="0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75" name="Freeform 667"/>
            <p:cNvSpPr>
              <a:spLocks/>
            </p:cNvSpPr>
            <p:nvPr/>
          </p:nvSpPr>
          <p:spPr bwMode="auto">
            <a:xfrm>
              <a:off x="1377" y="3504"/>
              <a:ext cx="13" cy="3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7" y="32"/>
                </a:cxn>
                <a:cxn ang="0">
                  <a:pos x="0" y="32"/>
                </a:cxn>
                <a:cxn ang="0">
                  <a:pos x="0" y="19"/>
                </a:cxn>
                <a:cxn ang="0">
                  <a:pos x="7" y="0"/>
                </a:cxn>
              </a:cxnLst>
              <a:rect l="0" t="0" r="r" b="b"/>
              <a:pathLst>
                <a:path w="13" h="32">
                  <a:moveTo>
                    <a:pt x="7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7" y="32"/>
                  </a:lnTo>
                  <a:lnTo>
                    <a:pt x="0" y="32"/>
                  </a:ln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76" name="Freeform 668"/>
            <p:cNvSpPr>
              <a:spLocks/>
            </p:cNvSpPr>
            <p:nvPr/>
          </p:nvSpPr>
          <p:spPr bwMode="auto">
            <a:xfrm>
              <a:off x="1384" y="3486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77" name="Freeform 669"/>
            <p:cNvSpPr>
              <a:spLocks/>
            </p:cNvSpPr>
            <p:nvPr/>
          </p:nvSpPr>
          <p:spPr bwMode="auto">
            <a:xfrm>
              <a:off x="1384" y="3467"/>
              <a:ext cx="19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6" y="0"/>
                </a:cxn>
              </a:cxnLst>
              <a:rect l="0" t="0" r="r" b="b"/>
              <a:pathLst>
                <a:path w="19" h="25">
                  <a:moveTo>
                    <a:pt x="6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78" name="Freeform 670"/>
            <p:cNvSpPr>
              <a:spLocks/>
            </p:cNvSpPr>
            <p:nvPr/>
          </p:nvSpPr>
          <p:spPr bwMode="auto">
            <a:xfrm>
              <a:off x="1390" y="3448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79" name="Freeform 671"/>
            <p:cNvSpPr>
              <a:spLocks/>
            </p:cNvSpPr>
            <p:nvPr/>
          </p:nvSpPr>
          <p:spPr bwMode="auto">
            <a:xfrm>
              <a:off x="1397" y="3429"/>
              <a:ext cx="13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6" y="0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80" name="Freeform 672"/>
            <p:cNvSpPr>
              <a:spLocks/>
            </p:cNvSpPr>
            <p:nvPr/>
          </p:nvSpPr>
          <p:spPr bwMode="auto">
            <a:xfrm>
              <a:off x="1403" y="3411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81" name="Freeform 673"/>
            <p:cNvSpPr>
              <a:spLocks/>
            </p:cNvSpPr>
            <p:nvPr/>
          </p:nvSpPr>
          <p:spPr bwMode="auto">
            <a:xfrm>
              <a:off x="1403" y="3392"/>
              <a:ext cx="13" cy="3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7" y="0"/>
                </a:cxn>
              </a:cxnLst>
              <a:rect l="0" t="0" r="r" b="b"/>
              <a:pathLst>
                <a:path w="13" h="31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82" name="Freeform 674"/>
            <p:cNvSpPr>
              <a:spLocks/>
            </p:cNvSpPr>
            <p:nvPr/>
          </p:nvSpPr>
          <p:spPr bwMode="auto">
            <a:xfrm>
              <a:off x="1410" y="3380"/>
              <a:ext cx="19" cy="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6" y="24"/>
                </a:cxn>
                <a:cxn ang="0">
                  <a:pos x="0" y="24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9" h="24">
                  <a:moveTo>
                    <a:pt x="6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83" name="Freeform 675"/>
            <p:cNvSpPr>
              <a:spLocks/>
            </p:cNvSpPr>
            <p:nvPr/>
          </p:nvSpPr>
          <p:spPr bwMode="auto">
            <a:xfrm>
              <a:off x="1416" y="3361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84" name="Freeform 676"/>
            <p:cNvSpPr>
              <a:spLocks/>
            </p:cNvSpPr>
            <p:nvPr/>
          </p:nvSpPr>
          <p:spPr bwMode="auto">
            <a:xfrm>
              <a:off x="1423" y="3342"/>
              <a:ext cx="13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6" y="0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85" name="Freeform 677"/>
            <p:cNvSpPr>
              <a:spLocks/>
            </p:cNvSpPr>
            <p:nvPr/>
          </p:nvSpPr>
          <p:spPr bwMode="auto">
            <a:xfrm>
              <a:off x="1429" y="3323"/>
              <a:ext cx="13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32"/>
                </a:cxn>
                <a:cxn ang="0">
                  <a:pos x="0" y="32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3" h="32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7" y="32"/>
                  </a:lnTo>
                  <a:lnTo>
                    <a:pt x="0" y="32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86" name="Freeform 678"/>
            <p:cNvSpPr>
              <a:spLocks/>
            </p:cNvSpPr>
            <p:nvPr/>
          </p:nvSpPr>
          <p:spPr bwMode="auto">
            <a:xfrm>
              <a:off x="1429" y="3311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2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87" name="Freeform 679"/>
            <p:cNvSpPr>
              <a:spLocks/>
            </p:cNvSpPr>
            <p:nvPr/>
          </p:nvSpPr>
          <p:spPr bwMode="auto">
            <a:xfrm>
              <a:off x="1436" y="3292"/>
              <a:ext cx="12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0"/>
                </a:cxn>
                <a:cxn ang="0">
                  <a:pos x="12" y="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6" y="0"/>
                </a:cxn>
              </a:cxnLst>
              <a:rect l="0" t="0" r="r" b="b"/>
              <a:pathLst>
                <a:path w="12" h="25">
                  <a:moveTo>
                    <a:pt x="6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88" name="Freeform 680"/>
            <p:cNvSpPr>
              <a:spLocks/>
            </p:cNvSpPr>
            <p:nvPr/>
          </p:nvSpPr>
          <p:spPr bwMode="auto">
            <a:xfrm>
              <a:off x="1442" y="3280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89" name="Freeform 681"/>
            <p:cNvSpPr>
              <a:spLocks/>
            </p:cNvSpPr>
            <p:nvPr/>
          </p:nvSpPr>
          <p:spPr bwMode="auto">
            <a:xfrm>
              <a:off x="1442" y="3267"/>
              <a:ext cx="19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13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3"/>
                </a:cxn>
                <a:cxn ang="0">
                  <a:pos x="6" y="0"/>
                </a:cxn>
              </a:cxnLst>
              <a:rect l="0" t="0" r="r" b="b"/>
              <a:pathLst>
                <a:path w="19" h="25">
                  <a:moveTo>
                    <a:pt x="6" y="0"/>
                  </a:moveTo>
                  <a:lnTo>
                    <a:pt x="19" y="0"/>
                  </a:lnTo>
                  <a:lnTo>
                    <a:pt x="19" y="13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90" name="Freeform 682"/>
            <p:cNvSpPr>
              <a:spLocks/>
            </p:cNvSpPr>
            <p:nvPr/>
          </p:nvSpPr>
          <p:spPr bwMode="auto">
            <a:xfrm>
              <a:off x="1448" y="3261"/>
              <a:ext cx="13" cy="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9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91" name="Freeform 683"/>
            <p:cNvSpPr>
              <a:spLocks/>
            </p:cNvSpPr>
            <p:nvPr/>
          </p:nvSpPr>
          <p:spPr bwMode="auto">
            <a:xfrm>
              <a:off x="1455" y="3255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92" name="Freeform 684"/>
            <p:cNvSpPr>
              <a:spLocks/>
            </p:cNvSpPr>
            <p:nvPr/>
          </p:nvSpPr>
          <p:spPr bwMode="auto">
            <a:xfrm>
              <a:off x="1461" y="3236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93" name="Freeform 685"/>
            <p:cNvSpPr>
              <a:spLocks/>
            </p:cNvSpPr>
            <p:nvPr/>
          </p:nvSpPr>
          <p:spPr bwMode="auto">
            <a:xfrm>
              <a:off x="1468" y="3224"/>
              <a:ext cx="13" cy="2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24"/>
                </a:cxn>
                <a:cxn ang="0">
                  <a:pos x="0" y="24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24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94" name="Freeform 686"/>
            <p:cNvSpPr>
              <a:spLocks/>
            </p:cNvSpPr>
            <p:nvPr/>
          </p:nvSpPr>
          <p:spPr bwMode="auto">
            <a:xfrm>
              <a:off x="1474" y="3205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31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95" name="Freeform 687"/>
            <p:cNvSpPr>
              <a:spLocks/>
            </p:cNvSpPr>
            <p:nvPr/>
          </p:nvSpPr>
          <p:spPr bwMode="auto">
            <a:xfrm>
              <a:off x="1474" y="3180"/>
              <a:ext cx="13" cy="3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7" y="0"/>
                </a:cxn>
              </a:cxnLst>
              <a:rect l="0" t="0" r="r" b="b"/>
              <a:pathLst>
                <a:path w="13" h="31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96" name="Freeform 688"/>
            <p:cNvSpPr>
              <a:spLocks/>
            </p:cNvSpPr>
            <p:nvPr/>
          </p:nvSpPr>
          <p:spPr bwMode="auto">
            <a:xfrm>
              <a:off x="1481" y="3161"/>
              <a:ext cx="13" cy="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31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6" y="0"/>
                </a:cxn>
              </a:cxnLst>
              <a:rect l="0" t="0" r="r" b="b"/>
              <a:pathLst>
                <a:path w="13" h="31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97" name="Freeform 689"/>
            <p:cNvSpPr>
              <a:spLocks/>
            </p:cNvSpPr>
            <p:nvPr/>
          </p:nvSpPr>
          <p:spPr bwMode="auto">
            <a:xfrm>
              <a:off x="1487" y="3142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98" name="Freeform 690"/>
            <p:cNvSpPr>
              <a:spLocks/>
            </p:cNvSpPr>
            <p:nvPr/>
          </p:nvSpPr>
          <p:spPr bwMode="auto">
            <a:xfrm>
              <a:off x="1487" y="3124"/>
              <a:ext cx="13" cy="3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18"/>
                </a:cxn>
                <a:cxn ang="0">
                  <a:pos x="7" y="0"/>
                </a:cxn>
              </a:cxnLst>
              <a:rect l="0" t="0" r="r" b="b"/>
              <a:pathLst>
                <a:path w="13" h="31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1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99" name="Freeform 691"/>
            <p:cNvSpPr>
              <a:spLocks/>
            </p:cNvSpPr>
            <p:nvPr/>
          </p:nvSpPr>
          <p:spPr bwMode="auto">
            <a:xfrm>
              <a:off x="1494" y="3105"/>
              <a:ext cx="13" cy="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31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6" y="0"/>
                </a:cxn>
              </a:cxnLst>
              <a:rect l="0" t="0" r="r" b="b"/>
              <a:pathLst>
                <a:path w="13" h="31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00" name="Freeform 692"/>
            <p:cNvSpPr>
              <a:spLocks/>
            </p:cNvSpPr>
            <p:nvPr/>
          </p:nvSpPr>
          <p:spPr bwMode="auto">
            <a:xfrm>
              <a:off x="1500" y="3080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01" name="Freeform 693"/>
            <p:cNvSpPr>
              <a:spLocks/>
            </p:cNvSpPr>
            <p:nvPr/>
          </p:nvSpPr>
          <p:spPr bwMode="auto">
            <a:xfrm>
              <a:off x="1500" y="3055"/>
              <a:ext cx="20" cy="3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12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7" y="0"/>
                </a:cxn>
              </a:cxnLst>
              <a:rect l="0" t="0" r="r" b="b"/>
              <a:pathLst>
                <a:path w="20" h="31">
                  <a:moveTo>
                    <a:pt x="7" y="0"/>
                  </a:moveTo>
                  <a:lnTo>
                    <a:pt x="20" y="0"/>
                  </a:lnTo>
                  <a:lnTo>
                    <a:pt x="20" y="12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02" name="Freeform 694"/>
            <p:cNvSpPr>
              <a:spLocks/>
            </p:cNvSpPr>
            <p:nvPr/>
          </p:nvSpPr>
          <p:spPr bwMode="auto">
            <a:xfrm>
              <a:off x="1507" y="3036"/>
              <a:ext cx="13" cy="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6" y="0"/>
                </a:cxn>
              </a:cxnLst>
              <a:rect l="0" t="0" r="r" b="b"/>
              <a:pathLst>
                <a:path w="13" h="31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03" name="Freeform 695"/>
            <p:cNvSpPr>
              <a:spLocks/>
            </p:cNvSpPr>
            <p:nvPr/>
          </p:nvSpPr>
          <p:spPr bwMode="auto">
            <a:xfrm>
              <a:off x="1513" y="3011"/>
              <a:ext cx="20" cy="3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7"/>
                </a:cxn>
                <a:cxn ang="0">
                  <a:pos x="7" y="32"/>
                </a:cxn>
                <a:cxn ang="0">
                  <a:pos x="0" y="32"/>
                </a:cxn>
                <a:cxn ang="0">
                  <a:pos x="0" y="25"/>
                </a:cxn>
                <a:cxn ang="0">
                  <a:pos x="7" y="0"/>
                </a:cxn>
              </a:cxnLst>
              <a:rect l="0" t="0" r="r" b="b"/>
              <a:pathLst>
                <a:path w="20" h="32">
                  <a:moveTo>
                    <a:pt x="7" y="0"/>
                  </a:moveTo>
                  <a:lnTo>
                    <a:pt x="20" y="0"/>
                  </a:lnTo>
                  <a:lnTo>
                    <a:pt x="20" y="7"/>
                  </a:lnTo>
                  <a:lnTo>
                    <a:pt x="7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04" name="Freeform 696"/>
            <p:cNvSpPr>
              <a:spLocks/>
            </p:cNvSpPr>
            <p:nvPr/>
          </p:nvSpPr>
          <p:spPr bwMode="auto">
            <a:xfrm>
              <a:off x="1520" y="2986"/>
              <a:ext cx="13" cy="3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13" y="32"/>
                </a:cxn>
                <a:cxn ang="0">
                  <a:pos x="0" y="32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3" h="32">
                  <a:moveTo>
                    <a:pt x="6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13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05" name="Freeform 697"/>
            <p:cNvSpPr>
              <a:spLocks/>
            </p:cNvSpPr>
            <p:nvPr/>
          </p:nvSpPr>
          <p:spPr bwMode="auto">
            <a:xfrm>
              <a:off x="1526" y="2961"/>
              <a:ext cx="13" cy="3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7" y="38"/>
                </a:cxn>
                <a:cxn ang="0">
                  <a:pos x="0" y="38"/>
                </a:cxn>
                <a:cxn ang="0">
                  <a:pos x="0" y="25"/>
                </a:cxn>
                <a:cxn ang="0">
                  <a:pos x="7" y="0"/>
                </a:cxn>
              </a:cxnLst>
              <a:rect l="0" t="0" r="r" b="b"/>
              <a:pathLst>
                <a:path w="13" h="38">
                  <a:moveTo>
                    <a:pt x="7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7" y="38"/>
                  </a:lnTo>
                  <a:lnTo>
                    <a:pt x="0" y="38"/>
                  </a:lnTo>
                  <a:lnTo>
                    <a:pt x="0" y="2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06" name="Freeform 698"/>
            <p:cNvSpPr>
              <a:spLocks/>
            </p:cNvSpPr>
            <p:nvPr/>
          </p:nvSpPr>
          <p:spPr bwMode="auto">
            <a:xfrm>
              <a:off x="1533" y="2943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07" name="Freeform 699"/>
            <p:cNvSpPr>
              <a:spLocks/>
            </p:cNvSpPr>
            <p:nvPr/>
          </p:nvSpPr>
          <p:spPr bwMode="auto">
            <a:xfrm>
              <a:off x="1533" y="2924"/>
              <a:ext cx="13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6" y="0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08" name="Freeform 700"/>
            <p:cNvSpPr>
              <a:spLocks/>
            </p:cNvSpPr>
            <p:nvPr/>
          </p:nvSpPr>
          <p:spPr bwMode="auto">
            <a:xfrm>
              <a:off x="1539" y="2899"/>
              <a:ext cx="13" cy="3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7" y="0"/>
                </a:cxn>
              </a:cxnLst>
              <a:rect l="0" t="0" r="r" b="b"/>
              <a:pathLst>
                <a:path w="13" h="31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09" name="Freeform 701"/>
            <p:cNvSpPr>
              <a:spLocks/>
            </p:cNvSpPr>
            <p:nvPr/>
          </p:nvSpPr>
          <p:spPr bwMode="auto">
            <a:xfrm>
              <a:off x="1546" y="2880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31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10" name="Freeform 702"/>
            <p:cNvSpPr>
              <a:spLocks/>
            </p:cNvSpPr>
            <p:nvPr/>
          </p:nvSpPr>
          <p:spPr bwMode="auto">
            <a:xfrm>
              <a:off x="1546" y="2855"/>
              <a:ext cx="19" cy="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13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9" h="31">
                  <a:moveTo>
                    <a:pt x="6" y="0"/>
                  </a:moveTo>
                  <a:lnTo>
                    <a:pt x="19" y="0"/>
                  </a:lnTo>
                  <a:lnTo>
                    <a:pt x="19" y="13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11" name="Freeform 703"/>
            <p:cNvSpPr>
              <a:spLocks/>
            </p:cNvSpPr>
            <p:nvPr/>
          </p:nvSpPr>
          <p:spPr bwMode="auto">
            <a:xfrm>
              <a:off x="1552" y="2830"/>
              <a:ext cx="13" cy="3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13" y="38"/>
                </a:cxn>
                <a:cxn ang="0">
                  <a:pos x="0" y="38"/>
                </a:cxn>
                <a:cxn ang="0">
                  <a:pos x="0" y="25"/>
                </a:cxn>
                <a:cxn ang="0">
                  <a:pos x="7" y="0"/>
                </a:cxn>
              </a:cxnLst>
              <a:rect l="0" t="0" r="r" b="b"/>
              <a:pathLst>
                <a:path w="13" h="38">
                  <a:moveTo>
                    <a:pt x="7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13" y="38"/>
                  </a:lnTo>
                  <a:lnTo>
                    <a:pt x="0" y="38"/>
                  </a:lnTo>
                  <a:lnTo>
                    <a:pt x="0" y="2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12" name="Freeform 704"/>
            <p:cNvSpPr>
              <a:spLocks/>
            </p:cNvSpPr>
            <p:nvPr/>
          </p:nvSpPr>
          <p:spPr bwMode="auto">
            <a:xfrm>
              <a:off x="1559" y="2812"/>
              <a:ext cx="13" cy="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31"/>
                </a:cxn>
                <a:cxn ang="0">
                  <a:pos x="0" y="31"/>
                </a:cxn>
                <a:cxn ang="0">
                  <a:pos x="0" y="18"/>
                </a:cxn>
                <a:cxn ang="0">
                  <a:pos x="6" y="0"/>
                </a:cxn>
              </a:cxnLst>
              <a:rect l="0" t="0" r="r" b="b"/>
              <a:pathLst>
                <a:path w="13" h="31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1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13" name="Freeform 705"/>
            <p:cNvSpPr>
              <a:spLocks/>
            </p:cNvSpPr>
            <p:nvPr/>
          </p:nvSpPr>
          <p:spPr bwMode="auto">
            <a:xfrm>
              <a:off x="1565" y="2787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14" name="Freeform 706"/>
            <p:cNvSpPr>
              <a:spLocks/>
            </p:cNvSpPr>
            <p:nvPr/>
          </p:nvSpPr>
          <p:spPr bwMode="auto">
            <a:xfrm>
              <a:off x="1565" y="2768"/>
              <a:ext cx="20" cy="3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0" y="0"/>
                </a:cxn>
                <a:cxn ang="0">
                  <a:pos x="20" y="12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13" y="0"/>
                </a:cxn>
              </a:cxnLst>
              <a:rect l="0" t="0" r="r" b="b"/>
              <a:pathLst>
                <a:path w="20" h="31">
                  <a:moveTo>
                    <a:pt x="13" y="0"/>
                  </a:moveTo>
                  <a:lnTo>
                    <a:pt x="20" y="0"/>
                  </a:lnTo>
                  <a:lnTo>
                    <a:pt x="20" y="12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15" name="Freeform 707"/>
            <p:cNvSpPr>
              <a:spLocks/>
            </p:cNvSpPr>
            <p:nvPr/>
          </p:nvSpPr>
          <p:spPr bwMode="auto">
            <a:xfrm>
              <a:off x="1578" y="2755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16" name="Freeform 708"/>
            <p:cNvSpPr>
              <a:spLocks/>
            </p:cNvSpPr>
            <p:nvPr/>
          </p:nvSpPr>
          <p:spPr bwMode="auto">
            <a:xfrm>
              <a:off x="1578" y="2737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17" name="Freeform 709"/>
            <p:cNvSpPr>
              <a:spLocks/>
            </p:cNvSpPr>
            <p:nvPr/>
          </p:nvSpPr>
          <p:spPr bwMode="auto">
            <a:xfrm>
              <a:off x="1585" y="2712"/>
              <a:ext cx="13" cy="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3" h="31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18" name="Freeform 710"/>
            <p:cNvSpPr>
              <a:spLocks/>
            </p:cNvSpPr>
            <p:nvPr/>
          </p:nvSpPr>
          <p:spPr bwMode="auto">
            <a:xfrm>
              <a:off x="1591" y="2693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31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19" name="Freeform 711"/>
            <p:cNvSpPr>
              <a:spLocks/>
            </p:cNvSpPr>
            <p:nvPr/>
          </p:nvSpPr>
          <p:spPr bwMode="auto">
            <a:xfrm>
              <a:off x="1591" y="2681"/>
              <a:ext cx="13" cy="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7" y="0"/>
                </a:cxn>
              </a:cxnLst>
              <a:rect l="0" t="0" r="r" b="b"/>
              <a:pathLst>
                <a:path w="13" h="18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20" name="Freeform 712"/>
            <p:cNvSpPr>
              <a:spLocks/>
            </p:cNvSpPr>
            <p:nvPr/>
          </p:nvSpPr>
          <p:spPr bwMode="auto">
            <a:xfrm>
              <a:off x="1598" y="2674"/>
              <a:ext cx="13" cy="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6" y="0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922" name="Group 914"/>
          <p:cNvGrpSpPr>
            <a:grpSpLocks/>
          </p:cNvGrpSpPr>
          <p:nvPr/>
        </p:nvGrpSpPr>
        <p:grpSpPr bwMode="auto">
          <a:xfrm>
            <a:off x="7050087" y="3992563"/>
            <a:ext cx="1493838" cy="2093912"/>
            <a:chOff x="1604" y="2574"/>
            <a:chExt cx="1024" cy="1436"/>
          </a:xfrm>
        </p:grpSpPr>
        <p:sp>
          <p:nvSpPr>
            <p:cNvPr id="43722" name="Freeform 714"/>
            <p:cNvSpPr>
              <a:spLocks/>
            </p:cNvSpPr>
            <p:nvPr/>
          </p:nvSpPr>
          <p:spPr bwMode="auto">
            <a:xfrm>
              <a:off x="1604" y="2662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23" name="Freeform 715"/>
            <p:cNvSpPr>
              <a:spLocks/>
            </p:cNvSpPr>
            <p:nvPr/>
          </p:nvSpPr>
          <p:spPr bwMode="auto">
            <a:xfrm>
              <a:off x="1604" y="2643"/>
              <a:ext cx="20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13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7" y="0"/>
                </a:cxn>
              </a:cxnLst>
              <a:rect l="0" t="0" r="r" b="b"/>
              <a:pathLst>
                <a:path w="20" h="25">
                  <a:moveTo>
                    <a:pt x="7" y="0"/>
                  </a:moveTo>
                  <a:lnTo>
                    <a:pt x="20" y="0"/>
                  </a:lnTo>
                  <a:lnTo>
                    <a:pt x="20" y="13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24" name="Freeform 716"/>
            <p:cNvSpPr>
              <a:spLocks/>
            </p:cNvSpPr>
            <p:nvPr/>
          </p:nvSpPr>
          <p:spPr bwMode="auto">
            <a:xfrm>
              <a:off x="1611" y="2631"/>
              <a:ext cx="13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25" name="Freeform 717"/>
            <p:cNvSpPr>
              <a:spLocks/>
            </p:cNvSpPr>
            <p:nvPr/>
          </p:nvSpPr>
          <p:spPr bwMode="auto">
            <a:xfrm>
              <a:off x="1617" y="2631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26" name="Freeform 718"/>
            <p:cNvSpPr>
              <a:spLocks/>
            </p:cNvSpPr>
            <p:nvPr/>
          </p:nvSpPr>
          <p:spPr bwMode="auto">
            <a:xfrm>
              <a:off x="1624" y="2624"/>
              <a:ext cx="12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7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2" h="13">
                  <a:moveTo>
                    <a:pt x="0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27" name="Freeform 719"/>
            <p:cNvSpPr>
              <a:spLocks/>
            </p:cNvSpPr>
            <p:nvPr/>
          </p:nvSpPr>
          <p:spPr bwMode="auto">
            <a:xfrm>
              <a:off x="1624" y="2612"/>
              <a:ext cx="19" cy="19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12" y="19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19" h="19">
                  <a:moveTo>
                    <a:pt x="12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12" y="19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28" name="Freeform 720"/>
            <p:cNvSpPr>
              <a:spLocks/>
            </p:cNvSpPr>
            <p:nvPr/>
          </p:nvSpPr>
          <p:spPr bwMode="auto">
            <a:xfrm>
              <a:off x="1636" y="2599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29" name="Freeform 721"/>
            <p:cNvSpPr>
              <a:spLocks/>
            </p:cNvSpPr>
            <p:nvPr/>
          </p:nvSpPr>
          <p:spPr bwMode="auto">
            <a:xfrm>
              <a:off x="1636" y="2593"/>
              <a:ext cx="13" cy="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9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30" name="Freeform 722"/>
            <p:cNvSpPr>
              <a:spLocks/>
            </p:cNvSpPr>
            <p:nvPr/>
          </p:nvSpPr>
          <p:spPr bwMode="auto">
            <a:xfrm>
              <a:off x="1643" y="2587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31" name="Freeform 723"/>
            <p:cNvSpPr>
              <a:spLocks/>
            </p:cNvSpPr>
            <p:nvPr/>
          </p:nvSpPr>
          <p:spPr bwMode="auto">
            <a:xfrm>
              <a:off x="1649" y="2574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32" name="Freeform 724"/>
            <p:cNvSpPr>
              <a:spLocks/>
            </p:cNvSpPr>
            <p:nvPr/>
          </p:nvSpPr>
          <p:spPr bwMode="auto">
            <a:xfrm>
              <a:off x="1656" y="2574"/>
              <a:ext cx="13" cy="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33" name="Line 725"/>
            <p:cNvSpPr>
              <a:spLocks noChangeShapeType="1"/>
            </p:cNvSpPr>
            <p:nvPr/>
          </p:nvSpPr>
          <p:spPr bwMode="auto">
            <a:xfrm>
              <a:off x="1649" y="257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34" name="Line 726"/>
            <p:cNvSpPr>
              <a:spLocks noChangeShapeType="1"/>
            </p:cNvSpPr>
            <p:nvPr/>
          </p:nvSpPr>
          <p:spPr bwMode="auto">
            <a:xfrm>
              <a:off x="1656" y="257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35" name="Line 727"/>
            <p:cNvSpPr>
              <a:spLocks noChangeShapeType="1"/>
            </p:cNvSpPr>
            <p:nvPr/>
          </p:nvSpPr>
          <p:spPr bwMode="auto">
            <a:xfrm>
              <a:off x="1662" y="257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36" name="Line 728"/>
            <p:cNvSpPr>
              <a:spLocks noChangeShapeType="1"/>
            </p:cNvSpPr>
            <p:nvPr/>
          </p:nvSpPr>
          <p:spPr bwMode="auto">
            <a:xfrm>
              <a:off x="1669" y="257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37" name="Line 729"/>
            <p:cNvSpPr>
              <a:spLocks noChangeShapeType="1"/>
            </p:cNvSpPr>
            <p:nvPr/>
          </p:nvSpPr>
          <p:spPr bwMode="auto">
            <a:xfrm>
              <a:off x="1669" y="2574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38" name="Freeform 730"/>
            <p:cNvSpPr>
              <a:spLocks/>
            </p:cNvSpPr>
            <p:nvPr/>
          </p:nvSpPr>
          <p:spPr bwMode="auto">
            <a:xfrm>
              <a:off x="1682" y="2574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39" name="Freeform 731"/>
            <p:cNvSpPr>
              <a:spLocks/>
            </p:cNvSpPr>
            <p:nvPr/>
          </p:nvSpPr>
          <p:spPr bwMode="auto">
            <a:xfrm>
              <a:off x="1688" y="2574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3"/>
                </a:cxn>
                <a:cxn ang="0">
                  <a:pos x="13" y="19"/>
                </a:cxn>
                <a:cxn ang="0">
                  <a:pos x="7" y="19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7" y="0"/>
                  </a:lnTo>
                  <a:lnTo>
                    <a:pt x="13" y="13"/>
                  </a:lnTo>
                  <a:lnTo>
                    <a:pt x="13" y="19"/>
                  </a:lnTo>
                  <a:lnTo>
                    <a:pt x="7" y="19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40" name="Line 732"/>
            <p:cNvSpPr>
              <a:spLocks noChangeShapeType="1"/>
            </p:cNvSpPr>
            <p:nvPr/>
          </p:nvSpPr>
          <p:spPr bwMode="auto">
            <a:xfrm>
              <a:off x="1688" y="2587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41" name="Line 733"/>
            <p:cNvSpPr>
              <a:spLocks noChangeShapeType="1"/>
            </p:cNvSpPr>
            <p:nvPr/>
          </p:nvSpPr>
          <p:spPr bwMode="auto">
            <a:xfrm>
              <a:off x="1695" y="2587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42" name="Freeform 734"/>
            <p:cNvSpPr>
              <a:spLocks/>
            </p:cNvSpPr>
            <p:nvPr/>
          </p:nvSpPr>
          <p:spPr bwMode="auto">
            <a:xfrm>
              <a:off x="1701" y="2587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43" name="Freeform 735"/>
            <p:cNvSpPr>
              <a:spLocks/>
            </p:cNvSpPr>
            <p:nvPr/>
          </p:nvSpPr>
          <p:spPr bwMode="auto">
            <a:xfrm>
              <a:off x="1708" y="2593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3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6" y="0"/>
                  </a:lnTo>
                  <a:lnTo>
                    <a:pt x="13" y="13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44" name="Freeform 736"/>
            <p:cNvSpPr>
              <a:spLocks/>
            </p:cNvSpPr>
            <p:nvPr/>
          </p:nvSpPr>
          <p:spPr bwMode="auto">
            <a:xfrm>
              <a:off x="1708" y="2606"/>
              <a:ext cx="19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6"/>
                </a:cxn>
                <a:cxn ang="0">
                  <a:pos x="19" y="18"/>
                </a:cxn>
                <a:cxn ang="0">
                  <a:pos x="6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18">
                  <a:moveTo>
                    <a:pt x="0" y="0"/>
                  </a:moveTo>
                  <a:lnTo>
                    <a:pt x="13" y="0"/>
                  </a:lnTo>
                  <a:lnTo>
                    <a:pt x="19" y="6"/>
                  </a:lnTo>
                  <a:lnTo>
                    <a:pt x="19" y="18"/>
                  </a:lnTo>
                  <a:lnTo>
                    <a:pt x="6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45" name="Freeform 737"/>
            <p:cNvSpPr>
              <a:spLocks/>
            </p:cNvSpPr>
            <p:nvPr/>
          </p:nvSpPr>
          <p:spPr bwMode="auto">
            <a:xfrm>
              <a:off x="1714" y="2612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46" name="Freeform 738"/>
            <p:cNvSpPr>
              <a:spLocks/>
            </p:cNvSpPr>
            <p:nvPr/>
          </p:nvSpPr>
          <p:spPr bwMode="auto">
            <a:xfrm>
              <a:off x="1721" y="2618"/>
              <a:ext cx="19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9" y="13"/>
                </a:cxn>
                <a:cxn ang="0">
                  <a:pos x="19" y="25"/>
                </a:cxn>
                <a:cxn ang="0">
                  <a:pos x="6" y="25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9" h="25">
                  <a:moveTo>
                    <a:pt x="0" y="0"/>
                  </a:moveTo>
                  <a:lnTo>
                    <a:pt x="6" y="0"/>
                  </a:lnTo>
                  <a:lnTo>
                    <a:pt x="19" y="13"/>
                  </a:lnTo>
                  <a:lnTo>
                    <a:pt x="19" y="25"/>
                  </a:lnTo>
                  <a:lnTo>
                    <a:pt x="6" y="25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47" name="Freeform 739"/>
            <p:cNvSpPr>
              <a:spLocks/>
            </p:cNvSpPr>
            <p:nvPr/>
          </p:nvSpPr>
          <p:spPr bwMode="auto">
            <a:xfrm>
              <a:off x="1727" y="2631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8"/>
                </a:cxn>
                <a:cxn ang="0">
                  <a:pos x="13" y="25"/>
                </a:cxn>
                <a:cxn ang="0">
                  <a:pos x="7" y="25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18"/>
                  </a:lnTo>
                  <a:lnTo>
                    <a:pt x="13" y="25"/>
                  </a:lnTo>
                  <a:lnTo>
                    <a:pt x="7" y="25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48" name="Freeform 740"/>
            <p:cNvSpPr>
              <a:spLocks/>
            </p:cNvSpPr>
            <p:nvPr/>
          </p:nvSpPr>
          <p:spPr bwMode="auto">
            <a:xfrm>
              <a:off x="1734" y="2649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7"/>
                </a:cxn>
                <a:cxn ang="0">
                  <a:pos x="13" y="19"/>
                </a:cxn>
                <a:cxn ang="0">
                  <a:pos x="6" y="19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6" y="0"/>
                  </a:lnTo>
                  <a:lnTo>
                    <a:pt x="13" y="7"/>
                  </a:lnTo>
                  <a:lnTo>
                    <a:pt x="13" y="19"/>
                  </a:lnTo>
                  <a:lnTo>
                    <a:pt x="6" y="19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49" name="Freeform 741"/>
            <p:cNvSpPr>
              <a:spLocks/>
            </p:cNvSpPr>
            <p:nvPr/>
          </p:nvSpPr>
          <p:spPr bwMode="auto">
            <a:xfrm>
              <a:off x="1740" y="2656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8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7" y="0"/>
                  </a:lnTo>
                  <a:lnTo>
                    <a:pt x="13" y="18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50" name="Freeform 742"/>
            <p:cNvSpPr>
              <a:spLocks/>
            </p:cNvSpPr>
            <p:nvPr/>
          </p:nvSpPr>
          <p:spPr bwMode="auto">
            <a:xfrm>
              <a:off x="1740" y="2674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13" y="25"/>
                </a:cxn>
                <a:cxn ang="0">
                  <a:pos x="7" y="25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13" y="25"/>
                  </a:lnTo>
                  <a:lnTo>
                    <a:pt x="7" y="25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51" name="Freeform 743"/>
            <p:cNvSpPr>
              <a:spLocks/>
            </p:cNvSpPr>
            <p:nvPr/>
          </p:nvSpPr>
          <p:spPr bwMode="auto">
            <a:xfrm>
              <a:off x="1747" y="2687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2"/>
                </a:cxn>
                <a:cxn ang="0">
                  <a:pos x="13" y="25"/>
                </a:cxn>
                <a:cxn ang="0">
                  <a:pos x="6" y="25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6" y="0"/>
                  </a:lnTo>
                  <a:lnTo>
                    <a:pt x="13" y="12"/>
                  </a:lnTo>
                  <a:lnTo>
                    <a:pt x="13" y="25"/>
                  </a:lnTo>
                  <a:lnTo>
                    <a:pt x="6" y="25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52" name="Freeform 744"/>
            <p:cNvSpPr>
              <a:spLocks/>
            </p:cNvSpPr>
            <p:nvPr/>
          </p:nvSpPr>
          <p:spPr bwMode="auto">
            <a:xfrm>
              <a:off x="1753" y="2699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9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7" y="0"/>
                  </a:lnTo>
                  <a:lnTo>
                    <a:pt x="13" y="19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53" name="Freeform 745"/>
            <p:cNvSpPr>
              <a:spLocks/>
            </p:cNvSpPr>
            <p:nvPr/>
          </p:nvSpPr>
          <p:spPr bwMode="auto">
            <a:xfrm>
              <a:off x="1753" y="2718"/>
              <a:ext cx="20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12"/>
                </a:cxn>
                <a:cxn ang="0">
                  <a:pos x="20" y="25"/>
                </a:cxn>
                <a:cxn ang="0">
                  <a:pos x="13" y="25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20" h="25">
                  <a:moveTo>
                    <a:pt x="0" y="0"/>
                  </a:moveTo>
                  <a:lnTo>
                    <a:pt x="13" y="0"/>
                  </a:lnTo>
                  <a:lnTo>
                    <a:pt x="20" y="12"/>
                  </a:lnTo>
                  <a:lnTo>
                    <a:pt x="20" y="25"/>
                  </a:lnTo>
                  <a:lnTo>
                    <a:pt x="13" y="25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54" name="Freeform 746"/>
            <p:cNvSpPr>
              <a:spLocks/>
            </p:cNvSpPr>
            <p:nvPr/>
          </p:nvSpPr>
          <p:spPr bwMode="auto">
            <a:xfrm>
              <a:off x="1766" y="2730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3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7" y="0"/>
                  </a:lnTo>
                  <a:lnTo>
                    <a:pt x="13" y="13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55" name="Freeform 747"/>
            <p:cNvSpPr>
              <a:spLocks/>
            </p:cNvSpPr>
            <p:nvPr/>
          </p:nvSpPr>
          <p:spPr bwMode="auto">
            <a:xfrm>
              <a:off x="1766" y="2743"/>
              <a:ext cx="20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19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20" h="25">
                  <a:moveTo>
                    <a:pt x="0" y="0"/>
                  </a:moveTo>
                  <a:lnTo>
                    <a:pt x="13" y="0"/>
                  </a:lnTo>
                  <a:lnTo>
                    <a:pt x="20" y="19"/>
                  </a:lnTo>
                  <a:lnTo>
                    <a:pt x="20" y="25"/>
                  </a:lnTo>
                  <a:lnTo>
                    <a:pt x="7" y="25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56" name="Freeform 748"/>
            <p:cNvSpPr>
              <a:spLocks/>
            </p:cNvSpPr>
            <p:nvPr/>
          </p:nvSpPr>
          <p:spPr bwMode="auto">
            <a:xfrm>
              <a:off x="1773" y="2762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25"/>
                </a:cxn>
                <a:cxn ang="0">
                  <a:pos x="13" y="31"/>
                </a:cxn>
                <a:cxn ang="0">
                  <a:pos x="6" y="3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13" y="0"/>
                  </a:lnTo>
                  <a:lnTo>
                    <a:pt x="13" y="25"/>
                  </a:lnTo>
                  <a:lnTo>
                    <a:pt x="13" y="31"/>
                  </a:lnTo>
                  <a:lnTo>
                    <a:pt x="6" y="3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57" name="Freeform 749"/>
            <p:cNvSpPr>
              <a:spLocks/>
            </p:cNvSpPr>
            <p:nvPr/>
          </p:nvSpPr>
          <p:spPr bwMode="auto">
            <a:xfrm>
              <a:off x="1779" y="2787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2"/>
                </a:cxn>
                <a:cxn ang="0">
                  <a:pos x="13" y="25"/>
                </a:cxn>
                <a:cxn ang="0">
                  <a:pos x="7" y="25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7" y="0"/>
                  </a:lnTo>
                  <a:lnTo>
                    <a:pt x="13" y="12"/>
                  </a:lnTo>
                  <a:lnTo>
                    <a:pt x="13" y="25"/>
                  </a:lnTo>
                  <a:lnTo>
                    <a:pt x="7" y="25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58" name="Freeform 750"/>
            <p:cNvSpPr>
              <a:spLocks/>
            </p:cNvSpPr>
            <p:nvPr/>
          </p:nvSpPr>
          <p:spPr bwMode="auto">
            <a:xfrm>
              <a:off x="1786" y="2799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25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6" y="0"/>
                  </a:lnTo>
                  <a:lnTo>
                    <a:pt x="13" y="25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59" name="Freeform 751"/>
            <p:cNvSpPr>
              <a:spLocks/>
            </p:cNvSpPr>
            <p:nvPr/>
          </p:nvSpPr>
          <p:spPr bwMode="auto">
            <a:xfrm>
              <a:off x="1786" y="2824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9"/>
                </a:cxn>
                <a:cxn ang="0">
                  <a:pos x="13" y="31"/>
                </a:cxn>
                <a:cxn ang="0">
                  <a:pos x="6" y="3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13" y="0"/>
                  </a:lnTo>
                  <a:lnTo>
                    <a:pt x="13" y="19"/>
                  </a:lnTo>
                  <a:lnTo>
                    <a:pt x="13" y="31"/>
                  </a:lnTo>
                  <a:lnTo>
                    <a:pt x="6" y="3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60" name="Freeform 752"/>
            <p:cNvSpPr>
              <a:spLocks/>
            </p:cNvSpPr>
            <p:nvPr/>
          </p:nvSpPr>
          <p:spPr bwMode="auto">
            <a:xfrm>
              <a:off x="1792" y="2843"/>
              <a:ext cx="20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20" y="19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20" h="25">
                  <a:moveTo>
                    <a:pt x="0" y="0"/>
                  </a:moveTo>
                  <a:lnTo>
                    <a:pt x="7" y="0"/>
                  </a:lnTo>
                  <a:lnTo>
                    <a:pt x="20" y="19"/>
                  </a:lnTo>
                  <a:lnTo>
                    <a:pt x="20" y="25"/>
                  </a:lnTo>
                  <a:lnTo>
                    <a:pt x="7" y="25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61" name="Freeform 753"/>
            <p:cNvSpPr>
              <a:spLocks/>
            </p:cNvSpPr>
            <p:nvPr/>
          </p:nvSpPr>
          <p:spPr bwMode="auto">
            <a:xfrm>
              <a:off x="1799" y="2862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24"/>
                </a:cxn>
                <a:cxn ang="0">
                  <a:pos x="13" y="31"/>
                </a:cxn>
                <a:cxn ang="0">
                  <a:pos x="6" y="3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13" y="0"/>
                  </a:lnTo>
                  <a:lnTo>
                    <a:pt x="13" y="24"/>
                  </a:lnTo>
                  <a:lnTo>
                    <a:pt x="13" y="31"/>
                  </a:lnTo>
                  <a:lnTo>
                    <a:pt x="6" y="3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62" name="Freeform 754"/>
            <p:cNvSpPr>
              <a:spLocks/>
            </p:cNvSpPr>
            <p:nvPr/>
          </p:nvSpPr>
          <p:spPr bwMode="auto">
            <a:xfrm>
              <a:off x="1805" y="2886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9"/>
                </a:cxn>
                <a:cxn ang="0">
                  <a:pos x="13" y="25"/>
                </a:cxn>
                <a:cxn ang="0">
                  <a:pos x="7" y="25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7" y="0"/>
                  </a:lnTo>
                  <a:lnTo>
                    <a:pt x="13" y="19"/>
                  </a:lnTo>
                  <a:lnTo>
                    <a:pt x="13" y="25"/>
                  </a:lnTo>
                  <a:lnTo>
                    <a:pt x="7" y="25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63" name="Freeform 755"/>
            <p:cNvSpPr>
              <a:spLocks/>
            </p:cNvSpPr>
            <p:nvPr/>
          </p:nvSpPr>
          <p:spPr bwMode="auto">
            <a:xfrm>
              <a:off x="1812" y="2905"/>
              <a:ext cx="12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2" y="19"/>
                </a:cxn>
                <a:cxn ang="0">
                  <a:pos x="12" y="31"/>
                </a:cxn>
                <a:cxn ang="0">
                  <a:pos x="0" y="3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2" h="31">
                  <a:moveTo>
                    <a:pt x="0" y="0"/>
                  </a:moveTo>
                  <a:lnTo>
                    <a:pt x="6" y="0"/>
                  </a:lnTo>
                  <a:lnTo>
                    <a:pt x="12" y="19"/>
                  </a:lnTo>
                  <a:lnTo>
                    <a:pt x="12" y="31"/>
                  </a:lnTo>
                  <a:lnTo>
                    <a:pt x="0" y="3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64" name="Freeform 756"/>
            <p:cNvSpPr>
              <a:spLocks/>
            </p:cNvSpPr>
            <p:nvPr/>
          </p:nvSpPr>
          <p:spPr bwMode="auto">
            <a:xfrm>
              <a:off x="1812" y="2924"/>
              <a:ext cx="12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25"/>
                </a:cxn>
                <a:cxn ang="0">
                  <a:pos x="12" y="31"/>
                </a:cxn>
                <a:cxn ang="0">
                  <a:pos x="6" y="31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2" h="31">
                  <a:moveTo>
                    <a:pt x="0" y="0"/>
                  </a:moveTo>
                  <a:lnTo>
                    <a:pt x="12" y="0"/>
                  </a:lnTo>
                  <a:lnTo>
                    <a:pt x="12" y="25"/>
                  </a:lnTo>
                  <a:lnTo>
                    <a:pt x="12" y="31"/>
                  </a:lnTo>
                  <a:lnTo>
                    <a:pt x="6" y="31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65" name="Freeform 757"/>
            <p:cNvSpPr>
              <a:spLocks/>
            </p:cNvSpPr>
            <p:nvPr/>
          </p:nvSpPr>
          <p:spPr bwMode="auto">
            <a:xfrm>
              <a:off x="1818" y="2949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9"/>
                </a:cxn>
                <a:cxn ang="0">
                  <a:pos x="13" y="31"/>
                </a:cxn>
                <a:cxn ang="0">
                  <a:pos x="6" y="3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6" y="0"/>
                  </a:lnTo>
                  <a:lnTo>
                    <a:pt x="13" y="19"/>
                  </a:lnTo>
                  <a:lnTo>
                    <a:pt x="13" y="31"/>
                  </a:lnTo>
                  <a:lnTo>
                    <a:pt x="6" y="3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66" name="Freeform 758"/>
            <p:cNvSpPr>
              <a:spLocks/>
            </p:cNvSpPr>
            <p:nvPr/>
          </p:nvSpPr>
          <p:spPr bwMode="auto">
            <a:xfrm>
              <a:off x="1824" y="2968"/>
              <a:ext cx="13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31"/>
                </a:cxn>
                <a:cxn ang="0">
                  <a:pos x="13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37">
                  <a:moveTo>
                    <a:pt x="0" y="0"/>
                  </a:moveTo>
                  <a:lnTo>
                    <a:pt x="7" y="0"/>
                  </a:lnTo>
                  <a:lnTo>
                    <a:pt x="13" y="31"/>
                  </a:lnTo>
                  <a:lnTo>
                    <a:pt x="13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67" name="Freeform 759"/>
            <p:cNvSpPr>
              <a:spLocks/>
            </p:cNvSpPr>
            <p:nvPr/>
          </p:nvSpPr>
          <p:spPr bwMode="auto">
            <a:xfrm>
              <a:off x="1824" y="2999"/>
              <a:ext cx="20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19"/>
                </a:cxn>
                <a:cxn ang="0">
                  <a:pos x="20" y="25"/>
                </a:cxn>
                <a:cxn ang="0">
                  <a:pos x="13" y="25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20" h="25">
                  <a:moveTo>
                    <a:pt x="0" y="0"/>
                  </a:moveTo>
                  <a:lnTo>
                    <a:pt x="13" y="0"/>
                  </a:lnTo>
                  <a:lnTo>
                    <a:pt x="20" y="19"/>
                  </a:lnTo>
                  <a:lnTo>
                    <a:pt x="20" y="25"/>
                  </a:lnTo>
                  <a:lnTo>
                    <a:pt x="13" y="25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68" name="Freeform 760"/>
            <p:cNvSpPr>
              <a:spLocks/>
            </p:cNvSpPr>
            <p:nvPr/>
          </p:nvSpPr>
          <p:spPr bwMode="auto">
            <a:xfrm>
              <a:off x="1837" y="3018"/>
              <a:ext cx="13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25"/>
                </a:cxn>
                <a:cxn ang="0">
                  <a:pos x="13" y="37"/>
                </a:cxn>
                <a:cxn ang="0">
                  <a:pos x="7" y="37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7">
                  <a:moveTo>
                    <a:pt x="0" y="0"/>
                  </a:moveTo>
                  <a:lnTo>
                    <a:pt x="7" y="0"/>
                  </a:lnTo>
                  <a:lnTo>
                    <a:pt x="13" y="25"/>
                  </a:lnTo>
                  <a:lnTo>
                    <a:pt x="13" y="37"/>
                  </a:lnTo>
                  <a:lnTo>
                    <a:pt x="7" y="37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69" name="Freeform 761"/>
            <p:cNvSpPr>
              <a:spLocks/>
            </p:cNvSpPr>
            <p:nvPr/>
          </p:nvSpPr>
          <p:spPr bwMode="auto">
            <a:xfrm>
              <a:off x="1844" y="3043"/>
              <a:ext cx="13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24"/>
                </a:cxn>
                <a:cxn ang="0">
                  <a:pos x="13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37">
                  <a:moveTo>
                    <a:pt x="0" y="0"/>
                  </a:moveTo>
                  <a:lnTo>
                    <a:pt x="6" y="0"/>
                  </a:lnTo>
                  <a:lnTo>
                    <a:pt x="13" y="24"/>
                  </a:lnTo>
                  <a:lnTo>
                    <a:pt x="13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70" name="Freeform 762"/>
            <p:cNvSpPr>
              <a:spLocks/>
            </p:cNvSpPr>
            <p:nvPr/>
          </p:nvSpPr>
          <p:spPr bwMode="auto">
            <a:xfrm>
              <a:off x="1844" y="3067"/>
              <a:ext cx="13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32"/>
                </a:cxn>
                <a:cxn ang="0">
                  <a:pos x="13" y="38"/>
                </a:cxn>
                <a:cxn ang="0">
                  <a:pos x="6" y="38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38">
                  <a:moveTo>
                    <a:pt x="0" y="0"/>
                  </a:moveTo>
                  <a:lnTo>
                    <a:pt x="13" y="0"/>
                  </a:lnTo>
                  <a:lnTo>
                    <a:pt x="13" y="32"/>
                  </a:lnTo>
                  <a:lnTo>
                    <a:pt x="13" y="38"/>
                  </a:lnTo>
                  <a:lnTo>
                    <a:pt x="6" y="38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71" name="Freeform 763"/>
            <p:cNvSpPr>
              <a:spLocks/>
            </p:cNvSpPr>
            <p:nvPr/>
          </p:nvSpPr>
          <p:spPr bwMode="auto">
            <a:xfrm>
              <a:off x="1850" y="3099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25"/>
                </a:cxn>
                <a:cxn ang="0">
                  <a:pos x="13" y="31"/>
                </a:cxn>
                <a:cxn ang="0">
                  <a:pos x="7" y="3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7" y="0"/>
                  </a:lnTo>
                  <a:lnTo>
                    <a:pt x="13" y="25"/>
                  </a:lnTo>
                  <a:lnTo>
                    <a:pt x="13" y="31"/>
                  </a:lnTo>
                  <a:lnTo>
                    <a:pt x="7" y="3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72" name="Freeform 764"/>
            <p:cNvSpPr>
              <a:spLocks/>
            </p:cNvSpPr>
            <p:nvPr/>
          </p:nvSpPr>
          <p:spPr bwMode="auto">
            <a:xfrm>
              <a:off x="1857" y="3124"/>
              <a:ext cx="13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31"/>
                </a:cxn>
                <a:cxn ang="0">
                  <a:pos x="13" y="43"/>
                </a:cxn>
                <a:cxn ang="0">
                  <a:pos x="0" y="4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lnTo>
                    <a:pt x="6" y="0"/>
                  </a:lnTo>
                  <a:lnTo>
                    <a:pt x="13" y="31"/>
                  </a:lnTo>
                  <a:lnTo>
                    <a:pt x="13" y="43"/>
                  </a:lnTo>
                  <a:lnTo>
                    <a:pt x="0" y="4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73" name="Freeform 765"/>
            <p:cNvSpPr>
              <a:spLocks/>
            </p:cNvSpPr>
            <p:nvPr/>
          </p:nvSpPr>
          <p:spPr bwMode="auto">
            <a:xfrm>
              <a:off x="1857" y="3155"/>
              <a:ext cx="19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25"/>
                </a:cxn>
                <a:cxn ang="0">
                  <a:pos x="19" y="37"/>
                </a:cxn>
                <a:cxn ang="0">
                  <a:pos x="13" y="37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9" h="37">
                  <a:moveTo>
                    <a:pt x="0" y="0"/>
                  </a:moveTo>
                  <a:lnTo>
                    <a:pt x="13" y="0"/>
                  </a:lnTo>
                  <a:lnTo>
                    <a:pt x="19" y="25"/>
                  </a:lnTo>
                  <a:lnTo>
                    <a:pt x="19" y="37"/>
                  </a:lnTo>
                  <a:lnTo>
                    <a:pt x="13" y="37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74" name="Freeform 766"/>
            <p:cNvSpPr>
              <a:spLocks/>
            </p:cNvSpPr>
            <p:nvPr/>
          </p:nvSpPr>
          <p:spPr bwMode="auto">
            <a:xfrm>
              <a:off x="1870" y="3180"/>
              <a:ext cx="13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31"/>
                </a:cxn>
                <a:cxn ang="0">
                  <a:pos x="13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37">
                  <a:moveTo>
                    <a:pt x="0" y="0"/>
                  </a:moveTo>
                  <a:lnTo>
                    <a:pt x="6" y="0"/>
                  </a:lnTo>
                  <a:lnTo>
                    <a:pt x="13" y="31"/>
                  </a:lnTo>
                  <a:lnTo>
                    <a:pt x="13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75" name="Freeform 767"/>
            <p:cNvSpPr>
              <a:spLocks/>
            </p:cNvSpPr>
            <p:nvPr/>
          </p:nvSpPr>
          <p:spPr bwMode="auto">
            <a:xfrm>
              <a:off x="1870" y="3211"/>
              <a:ext cx="19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19"/>
                </a:cxn>
                <a:cxn ang="0">
                  <a:pos x="19" y="25"/>
                </a:cxn>
                <a:cxn ang="0">
                  <a:pos x="6" y="25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25">
                  <a:moveTo>
                    <a:pt x="0" y="0"/>
                  </a:moveTo>
                  <a:lnTo>
                    <a:pt x="13" y="0"/>
                  </a:lnTo>
                  <a:lnTo>
                    <a:pt x="19" y="19"/>
                  </a:lnTo>
                  <a:lnTo>
                    <a:pt x="19" y="25"/>
                  </a:lnTo>
                  <a:lnTo>
                    <a:pt x="6" y="25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76" name="Freeform 768"/>
            <p:cNvSpPr>
              <a:spLocks/>
            </p:cNvSpPr>
            <p:nvPr/>
          </p:nvSpPr>
          <p:spPr bwMode="auto">
            <a:xfrm>
              <a:off x="1876" y="3230"/>
              <a:ext cx="13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25"/>
                </a:cxn>
                <a:cxn ang="0">
                  <a:pos x="13" y="37"/>
                </a:cxn>
                <a:cxn ang="0">
                  <a:pos x="7" y="37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7">
                  <a:moveTo>
                    <a:pt x="0" y="0"/>
                  </a:moveTo>
                  <a:lnTo>
                    <a:pt x="13" y="0"/>
                  </a:lnTo>
                  <a:lnTo>
                    <a:pt x="13" y="25"/>
                  </a:lnTo>
                  <a:lnTo>
                    <a:pt x="13" y="37"/>
                  </a:lnTo>
                  <a:lnTo>
                    <a:pt x="7" y="37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77" name="Freeform 769"/>
            <p:cNvSpPr>
              <a:spLocks/>
            </p:cNvSpPr>
            <p:nvPr/>
          </p:nvSpPr>
          <p:spPr bwMode="auto">
            <a:xfrm>
              <a:off x="1883" y="3255"/>
              <a:ext cx="13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31"/>
                </a:cxn>
                <a:cxn ang="0">
                  <a:pos x="13" y="37"/>
                </a:cxn>
                <a:cxn ang="0">
                  <a:pos x="6" y="37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37">
                  <a:moveTo>
                    <a:pt x="0" y="0"/>
                  </a:moveTo>
                  <a:lnTo>
                    <a:pt x="6" y="0"/>
                  </a:lnTo>
                  <a:lnTo>
                    <a:pt x="13" y="31"/>
                  </a:lnTo>
                  <a:lnTo>
                    <a:pt x="13" y="37"/>
                  </a:lnTo>
                  <a:lnTo>
                    <a:pt x="6" y="37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78" name="Freeform 770"/>
            <p:cNvSpPr>
              <a:spLocks/>
            </p:cNvSpPr>
            <p:nvPr/>
          </p:nvSpPr>
          <p:spPr bwMode="auto">
            <a:xfrm>
              <a:off x="1889" y="3286"/>
              <a:ext cx="13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25"/>
                </a:cxn>
                <a:cxn ang="0">
                  <a:pos x="13" y="37"/>
                </a:cxn>
                <a:cxn ang="0">
                  <a:pos x="0" y="37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7">
                  <a:moveTo>
                    <a:pt x="0" y="0"/>
                  </a:moveTo>
                  <a:lnTo>
                    <a:pt x="7" y="0"/>
                  </a:lnTo>
                  <a:lnTo>
                    <a:pt x="13" y="25"/>
                  </a:lnTo>
                  <a:lnTo>
                    <a:pt x="13" y="37"/>
                  </a:lnTo>
                  <a:lnTo>
                    <a:pt x="0" y="37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79" name="Freeform 771"/>
            <p:cNvSpPr>
              <a:spLocks/>
            </p:cNvSpPr>
            <p:nvPr/>
          </p:nvSpPr>
          <p:spPr bwMode="auto">
            <a:xfrm>
              <a:off x="1889" y="3311"/>
              <a:ext cx="13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31"/>
                </a:cxn>
                <a:cxn ang="0">
                  <a:pos x="13" y="44"/>
                </a:cxn>
                <a:cxn ang="0">
                  <a:pos x="7" y="44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44">
                  <a:moveTo>
                    <a:pt x="0" y="0"/>
                  </a:moveTo>
                  <a:lnTo>
                    <a:pt x="13" y="0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7" y="44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80" name="Freeform 772"/>
            <p:cNvSpPr>
              <a:spLocks/>
            </p:cNvSpPr>
            <p:nvPr/>
          </p:nvSpPr>
          <p:spPr bwMode="auto">
            <a:xfrm>
              <a:off x="1896" y="3342"/>
              <a:ext cx="19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9" y="25"/>
                </a:cxn>
                <a:cxn ang="0">
                  <a:pos x="19" y="38"/>
                </a:cxn>
                <a:cxn ang="0">
                  <a:pos x="6" y="38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9" h="38">
                  <a:moveTo>
                    <a:pt x="0" y="0"/>
                  </a:moveTo>
                  <a:lnTo>
                    <a:pt x="6" y="0"/>
                  </a:lnTo>
                  <a:lnTo>
                    <a:pt x="19" y="25"/>
                  </a:lnTo>
                  <a:lnTo>
                    <a:pt x="19" y="38"/>
                  </a:lnTo>
                  <a:lnTo>
                    <a:pt x="6" y="38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81" name="Freeform 773"/>
            <p:cNvSpPr>
              <a:spLocks/>
            </p:cNvSpPr>
            <p:nvPr/>
          </p:nvSpPr>
          <p:spPr bwMode="auto">
            <a:xfrm>
              <a:off x="1902" y="3367"/>
              <a:ext cx="13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25"/>
                </a:cxn>
                <a:cxn ang="0">
                  <a:pos x="13" y="37"/>
                </a:cxn>
                <a:cxn ang="0">
                  <a:pos x="7" y="37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37">
                  <a:moveTo>
                    <a:pt x="0" y="0"/>
                  </a:moveTo>
                  <a:lnTo>
                    <a:pt x="13" y="0"/>
                  </a:lnTo>
                  <a:lnTo>
                    <a:pt x="13" y="25"/>
                  </a:lnTo>
                  <a:lnTo>
                    <a:pt x="13" y="37"/>
                  </a:lnTo>
                  <a:lnTo>
                    <a:pt x="7" y="37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82" name="Freeform 774"/>
            <p:cNvSpPr>
              <a:spLocks/>
            </p:cNvSpPr>
            <p:nvPr/>
          </p:nvSpPr>
          <p:spPr bwMode="auto">
            <a:xfrm>
              <a:off x="1909" y="3392"/>
              <a:ext cx="13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31"/>
                </a:cxn>
                <a:cxn ang="0">
                  <a:pos x="13" y="37"/>
                </a:cxn>
                <a:cxn ang="0">
                  <a:pos x="6" y="37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37">
                  <a:moveTo>
                    <a:pt x="0" y="0"/>
                  </a:moveTo>
                  <a:lnTo>
                    <a:pt x="6" y="0"/>
                  </a:lnTo>
                  <a:lnTo>
                    <a:pt x="13" y="31"/>
                  </a:lnTo>
                  <a:lnTo>
                    <a:pt x="13" y="37"/>
                  </a:lnTo>
                  <a:lnTo>
                    <a:pt x="6" y="37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83" name="Freeform 775"/>
            <p:cNvSpPr>
              <a:spLocks/>
            </p:cNvSpPr>
            <p:nvPr/>
          </p:nvSpPr>
          <p:spPr bwMode="auto">
            <a:xfrm>
              <a:off x="1915" y="3423"/>
              <a:ext cx="13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25"/>
                </a:cxn>
                <a:cxn ang="0">
                  <a:pos x="13" y="38"/>
                </a:cxn>
                <a:cxn ang="0">
                  <a:pos x="0" y="3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8">
                  <a:moveTo>
                    <a:pt x="0" y="0"/>
                  </a:moveTo>
                  <a:lnTo>
                    <a:pt x="7" y="0"/>
                  </a:lnTo>
                  <a:lnTo>
                    <a:pt x="13" y="25"/>
                  </a:lnTo>
                  <a:lnTo>
                    <a:pt x="13" y="38"/>
                  </a:lnTo>
                  <a:lnTo>
                    <a:pt x="0" y="3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84" name="Freeform 776"/>
            <p:cNvSpPr>
              <a:spLocks/>
            </p:cNvSpPr>
            <p:nvPr/>
          </p:nvSpPr>
          <p:spPr bwMode="auto">
            <a:xfrm>
              <a:off x="1915" y="3448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25"/>
                </a:cxn>
                <a:cxn ang="0">
                  <a:pos x="13" y="31"/>
                </a:cxn>
                <a:cxn ang="0">
                  <a:pos x="7" y="31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13" y="0"/>
                  </a:lnTo>
                  <a:lnTo>
                    <a:pt x="13" y="25"/>
                  </a:lnTo>
                  <a:lnTo>
                    <a:pt x="13" y="31"/>
                  </a:lnTo>
                  <a:lnTo>
                    <a:pt x="7" y="31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85" name="Freeform 777"/>
            <p:cNvSpPr>
              <a:spLocks/>
            </p:cNvSpPr>
            <p:nvPr/>
          </p:nvSpPr>
          <p:spPr bwMode="auto">
            <a:xfrm>
              <a:off x="1922" y="3473"/>
              <a:ext cx="19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9" y="19"/>
                </a:cxn>
                <a:cxn ang="0">
                  <a:pos x="19" y="31"/>
                </a:cxn>
                <a:cxn ang="0">
                  <a:pos x="6" y="3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31">
                  <a:moveTo>
                    <a:pt x="0" y="0"/>
                  </a:moveTo>
                  <a:lnTo>
                    <a:pt x="6" y="0"/>
                  </a:lnTo>
                  <a:lnTo>
                    <a:pt x="19" y="19"/>
                  </a:lnTo>
                  <a:lnTo>
                    <a:pt x="19" y="31"/>
                  </a:lnTo>
                  <a:lnTo>
                    <a:pt x="6" y="3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86" name="Freeform 778"/>
            <p:cNvSpPr>
              <a:spLocks/>
            </p:cNvSpPr>
            <p:nvPr/>
          </p:nvSpPr>
          <p:spPr bwMode="auto">
            <a:xfrm>
              <a:off x="1928" y="3492"/>
              <a:ext cx="20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25"/>
                </a:cxn>
                <a:cxn ang="0">
                  <a:pos x="20" y="31"/>
                </a:cxn>
                <a:cxn ang="0">
                  <a:pos x="7" y="31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20" h="31">
                  <a:moveTo>
                    <a:pt x="0" y="0"/>
                  </a:moveTo>
                  <a:lnTo>
                    <a:pt x="13" y="0"/>
                  </a:lnTo>
                  <a:lnTo>
                    <a:pt x="20" y="25"/>
                  </a:lnTo>
                  <a:lnTo>
                    <a:pt x="20" y="31"/>
                  </a:lnTo>
                  <a:lnTo>
                    <a:pt x="7" y="31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87" name="Freeform 779"/>
            <p:cNvSpPr>
              <a:spLocks/>
            </p:cNvSpPr>
            <p:nvPr/>
          </p:nvSpPr>
          <p:spPr bwMode="auto">
            <a:xfrm>
              <a:off x="1935" y="3517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25"/>
                </a:cxn>
                <a:cxn ang="0">
                  <a:pos x="13" y="31"/>
                </a:cxn>
                <a:cxn ang="0">
                  <a:pos x="6" y="3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13" y="0"/>
                  </a:lnTo>
                  <a:lnTo>
                    <a:pt x="13" y="25"/>
                  </a:lnTo>
                  <a:lnTo>
                    <a:pt x="13" y="31"/>
                  </a:lnTo>
                  <a:lnTo>
                    <a:pt x="6" y="3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88" name="Freeform 780"/>
            <p:cNvSpPr>
              <a:spLocks/>
            </p:cNvSpPr>
            <p:nvPr/>
          </p:nvSpPr>
          <p:spPr bwMode="auto">
            <a:xfrm>
              <a:off x="1941" y="3542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25"/>
                </a:cxn>
                <a:cxn ang="0">
                  <a:pos x="13" y="31"/>
                </a:cxn>
                <a:cxn ang="0">
                  <a:pos x="7" y="3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7" y="0"/>
                  </a:lnTo>
                  <a:lnTo>
                    <a:pt x="13" y="25"/>
                  </a:lnTo>
                  <a:lnTo>
                    <a:pt x="13" y="31"/>
                  </a:lnTo>
                  <a:lnTo>
                    <a:pt x="7" y="3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89" name="Freeform 781"/>
            <p:cNvSpPr>
              <a:spLocks/>
            </p:cNvSpPr>
            <p:nvPr/>
          </p:nvSpPr>
          <p:spPr bwMode="auto">
            <a:xfrm>
              <a:off x="1948" y="3567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8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6" y="0"/>
                  </a:lnTo>
                  <a:lnTo>
                    <a:pt x="13" y="18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90" name="Freeform 782"/>
            <p:cNvSpPr>
              <a:spLocks/>
            </p:cNvSpPr>
            <p:nvPr/>
          </p:nvSpPr>
          <p:spPr bwMode="auto">
            <a:xfrm>
              <a:off x="1948" y="3585"/>
              <a:ext cx="13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9"/>
                </a:cxn>
                <a:cxn ang="0">
                  <a:pos x="13" y="32"/>
                </a:cxn>
                <a:cxn ang="0">
                  <a:pos x="6" y="32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32">
                  <a:moveTo>
                    <a:pt x="0" y="0"/>
                  </a:moveTo>
                  <a:lnTo>
                    <a:pt x="13" y="0"/>
                  </a:lnTo>
                  <a:lnTo>
                    <a:pt x="13" y="19"/>
                  </a:lnTo>
                  <a:lnTo>
                    <a:pt x="13" y="32"/>
                  </a:lnTo>
                  <a:lnTo>
                    <a:pt x="6" y="32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91" name="Freeform 783"/>
            <p:cNvSpPr>
              <a:spLocks/>
            </p:cNvSpPr>
            <p:nvPr/>
          </p:nvSpPr>
          <p:spPr bwMode="auto">
            <a:xfrm>
              <a:off x="1954" y="3604"/>
              <a:ext cx="20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20" y="25"/>
                </a:cxn>
                <a:cxn ang="0">
                  <a:pos x="20" y="31"/>
                </a:cxn>
                <a:cxn ang="0">
                  <a:pos x="7" y="31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20" h="31">
                  <a:moveTo>
                    <a:pt x="0" y="0"/>
                  </a:moveTo>
                  <a:lnTo>
                    <a:pt x="7" y="0"/>
                  </a:lnTo>
                  <a:lnTo>
                    <a:pt x="20" y="25"/>
                  </a:lnTo>
                  <a:lnTo>
                    <a:pt x="20" y="31"/>
                  </a:lnTo>
                  <a:lnTo>
                    <a:pt x="7" y="31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92" name="Freeform 784"/>
            <p:cNvSpPr>
              <a:spLocks/>
            </p:cNvSpPr>
            <p:nvPr/>
          </p:nvSpPr>
          <p:spPr bwMode="auto">
            <a:xfrm>
              <a:off x="1961" y="3629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9"/>
                </a:cxn>
                <a:cxn ang="0">
                  <a:pos x="13" y="31"/>
                </a:cxn>
                <a:cxn ang="0">
                  <a:pos x="6" y="3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13" y="0"/>
                  </a:lnTo>
                  <a:lnTo>
                    <a:pt x="13" y="19"/>
                  </a:lnTo>
                  <a:lnTo>
                    <a:pt x="13" y="31"/>
                  </a:lnTo>
                  <a:lnTo>
                    <a:pt x="6" y="3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93" name="Freeform 785"/>
            <p:cNvSpPr>
              <a:spLocks/>
            </p:cNvSpPr>
            <p:nvPr/>
          </p:nvSpPr>
          <p:spPr bwMode="auto">
            <a:xfrm>
              <a:off x="1967" y="3648"/>
              <a:ext cx="13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31"/>
                </a:cxn>
                <a:cxn ang="0">
                  <a:pos x="13" y="37"/>
                </a:cxn>
                <a:cxn ang="0">
                  <a:pos x="7" y="37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37">
                  <a:moveTo>
                    <a:pt x="0" y="0"/>
                  </a:moveTo>
                  <a:lnTo>
                    <a:pt x="7" y="0"/>
                  </a:lnTo>
                  <a:lnTo>
                    <a:pt x="13" y="31"/>
                  </a:lnTo>
                  <a:lnTo>
                    <a:pt x="13" y="37"/>
                  </a:lnTo>
                  <a:lnTo>
                    <a:pt x="7" y="37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94" name="Freeform 786"/>
            <p:cNvSpPr>
              <a:spLocks/>
            </p:cNvSpPr>
            <p:nvPr/>
          </p:nvSpPr>
          <p:spPr bwMode="auto">
            <a:xfrm>
              <a:off x="1974" y="3679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9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6" y="0"/>
                  </a:lnTo>
                  <a:lnTo>
                    <a:pt x="13" y="19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95" name="Freeform 787"/>
            <p:cNvSpPr>
              <a:spLocks/>
            </p:cNvSpPr>
            <p:nvPr/>
          </p:nvSpPr>
          <p:spPr bwMode="auto">
            <a:xfrm>
              <a:off x="1974" y="3698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9"/>
                </a:cxn>
                <a:cxn ang="0">
                  <a:pos x="13" y="25"/>
                </a:cxn>
                <a:cxn ang="0">
                  <a:pos x="6" y="25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19"/>
                  </a:lnTo>
                  <a:lnTo>
                    <a:pt x="13" y="25"/>
                  </a:lnTo>
                  <a:lnTo>
                    <a:pt x="6" y="25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96" name="Freeform 788"/>
            <p:cNvSpPr>
              <a:spLocks/>
            </p:cNvSpPr>
            <p:nvPr/>
          </p:nvSpPr>
          <p:spPr bwMode="auto">
            <a:xfrm>
              <a:off x="1980" y="3717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8"/>
                </a:cxn>
                <a:cxn ang="0">
                  <a:pos x="13" y="31"/>
                </a:cxn>
                <a:cxn ang="0">
                  <a:pos x="7" y="3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7" y="0"/>
                  </a:lnTo>
                  <a:lnTo>
                    <a:pt x="13" y="18"/>
                  </a:lnTo>
                  <a:lnTo>
                    <a:pt x="13" y="31"/>
                  </a:lnTo>
                  <a:lnTo>
                    <a:pt x="7" y="3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97" name="Freeform 789"/>
            <p:cNvSpPr>
              <a:spLocks/>
            </p:cNvSpPr>
            <p:nvPr/>
          </p:nvSpPr>
          <p:spPr bwMode="auto">
            <a:xfrm>
              <a:off x="1987" y="3735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3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6" y="0"/>
                  </a:lnTo>
                  <a:lnTo>
                    <a:pt x="13" y="13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98" name="Freeform 790"/>
            <p:cNvSpPr>
              <a:spLocks/>
            </p:cNvSpPr>
            <p:nvPr/>
          </p:nvSpPr>
          <p:spPr bwMode="auto">
            <a:xfrm>
              <a:off x="1987" y="3748"/>
              <a:ext cx="19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18"/>
                </a:cxn>
                <a:cxn ang="0">
                  <a:pos x="19" y="31"/>
                </a:cxn>
                <a:cxn ang="0">
                  <a:pos x="13" y="31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9" h="31">
                  <a:moveTo>
                    <a:pt x="0" y="0"/>
                  </a:moveTo>
                  <a:lnTo>
                    <a:pt x="13" y="0"/>
                  </a:lnTo>
                  <a:lnTo>
                    <a:pt x="19" y="18"/>
                  </a:lnTo>
                  <a:lnTo>
                    <a:pt x="19" y="31"/>
                  </a:lnTo>
                  <a:lnTo>
                    <a:pt x="13" y="31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99" name="Freeform 791"/>
            <p:cNvSpPr>
              <a:spLocks/>
            </p:cNvSpPr>
            <p:nvPr/>
          </p:nvSpPr>
          <p:spPr bwMode="auto">
            <a:xfrm>
              <a:off x="2000" y="3766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9"/>
                </a:cxn>
                <a:cxn ang="0">
                  <a:pos x="13" y="25"/>
                </a:cxn>
                <a:cxn ang="0">
                  <a:pos x="6" y="25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6" y="0"/>
                  </a:lnTo>
                  <a:lnTo>
                    <a:pt x="13" y="19"/>
                  </a:lnTo>
                  <a:lnTo>
                    <a:pt x="13" y="25"/>
                  </a:lnTo>
                  <a:lnTo>
                    <a:pt x="6" y="25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00" name="Freeform 792"/>
            <p:cNvSpPr>
              <a:spLocks/>
            </p:cNvSpPr>
            <p:nvPr/>
          </p:nvSpPr>
          <p:spPr bwMode="auto">
            <a:xfrm>
              <a:off x="2006" y="3785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9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7" y="0"/>
                  </a:lnTo>
                  <a:lnTo>
                    <a:pt x="13" y="19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01" name="Freeform 793"/>
            <p:cNvSpPr>
              <a:spLocks/>
            </p:cNvSpPr>
            <p:nvPr/>
          </p:nvSpPr>
          <p:spPr bwMode="auto">
            <a:xfrm>
              <a:off x="2006" y="3804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19"/>
                </a:cxn>
                <a:cxn ang="0">
                  <a:pos x="7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19"/>
                  </a:lnTo>
                  <a:lnTo>
                    <a:pt x="7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02" name="Freeform 794"/>
            <p:cNvSpPr>
              <a:spLocks/>
            </p:cNvSpPr>
            <p:nvPr/>
          </p:nvSpPr>
          <p:spPr bwMode="auto">
            <a:xfrm>
              <a:off x="2013" y="3816"/>
              <a:ext cx="12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2" y="13"/>
                </a:cxn>
                <a:cxn ang="0">
                  <a:pos x="12" y="19"/>
                </a:cxn>
                <a:cxn ang="0">
                  <a:pos x="6" y="19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2" h="19">
                  <a:moveTo>
                    <a:pt x="0" y="0"/>
                  </a:moveTo>
                  <a:lnTo>
                    <a:pt x="6" y="0"/>
                  </a:lnTo>
                  <a:lnTo>
                    <a:pt x="12" y="13"/>
                  </a:lnTo>
                  <a:lnTo>
                    <a:pt x="12" y="19"/>
                  </a:lnTo>
                  <a:lnTo>
                    <a:pt x="6" y="19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03" name="Freeform 795"/>
            <p:cNvSpPr>
              <a:spLocks/>
            </p:cNvSpPr>
            <p:nvPr/>
          </p:nvSpPr>
          <p:spPr bwMode="auto">
            <a:xfrm>
              <a:off x="2019" y="3829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9"/>
                </a:cxn>
                <a:cxn ang="0">
                  <a:pos x="6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9"/>
                  </a:lnTo>
                  <a:lnTo>
                    <a:pt x="6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04" name="Freeform 796"/>
            <p:cNvSpPr>
              <a:spLocks/>
            </p:cNvSpPr>
            <p:nvPr/>
          </p:nvSpPr>
          <p:spPr bwMode="auto">
            <a:xfrm>
              <a:off x="2025" y="3835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3"/>
                </a:cxn>
                <a:cxn ang="0">
                  <a:pos x="13" y="25"/>
                </a:cxn>
                <a:cxn ang="0">
                  <a:pos x="7" y="25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7" y="0"/>
                  </a:lnTo>
                  <a:lnTo>
                    <a:pt x="13" y="13"/>
                  </a:lnTo>
                  <a:lnTo>
                    <a:pt x="13" y="25"/>
                  </a:lnTo>
                  <a:lnTo>
                    <a:pt x="7" y="25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05" name="Freeform 797"/>
            <p:cNvSpPr>
              <a:spLocks/>
            </p:cNvSpPr>
            <p:nvPr/>
          </p:nvSpPr>
          <p:spPr bwMode="auto">
            <a:xfrm>
              <a:off x="2032" y="3848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2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6" y="0"/>
                  </a:lnTo>
                  <a:lnTo>
                    <a:pt x="13" y="12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06" name="Freeform 798"/>
            <p:cNvSpPr>
              <a:spLocks/>
            </p:cNvSpPr>
            <p:nvPr/>
          </p:nvSpPr>
          <p:spPr bwMode="auto">
            <a:xfrm>
              <a:off x="2032" y="3860"/>
              <a:ext cx="19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6"/>
                </a:cxn>
                <a:cxn ang="0">
                  <a:pos x="19" y="19"/>
                </a:cxn>
                <a:cxn ang="0">
                  <a:pos x="6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13" y="0"/>
                  </a:lnTo>
                  <a:lnTo>
                    <a:pt x="19" y="6"/>
                  </a:lnTo>
                  <a:lnTo>
                    <a:pt x="19" y="19"/>
                  </a:lnTo>
                  <a:lnTo>
                    <a:pt x="6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07" name="Freeform 799"/>
            <p:cNvSpPr>
              <a:spLocks/>
            </p:cNvSpPr>
            <p:nvPr/>
          </p:nvSpPr>
          <p:spPr bwMode="auto">
            <a:xfrm>
              <a:off x="2038" y="3866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13" y="19"/>
                </a:cxn>
                <a:cxn ang="0">
                  <a:pos x="7" y="19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13" y="19"/>
                  </a:lnTo>
                  <a:lnTo>
                    <a:pt x="7" y="19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08" name="Freeform 800"/>
            <p:cNvSpPr>
              <a:spLocks/>
            </p:cNvSpPr>
            <p:nvPr/>
          </p:nvSpPr>
          <p:spPr bwMode="auto">
            <a:xfrm>
              <a:off x="2045" y="3879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09" name="Freeform 801"/>
            <p:cNvSpPr>
              <a:spLocks/>
            </p:cNvSpPr>
            <p:nvPr/>
          </p:nvSpPr>
          <p:spPr bwMode="auto">
            <a:xfrm>
              <a:off x="2051" y="3885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10" name="Freeform 802"/>
            <p:cNvSpPr>
              <a:spLocks/>
            </p:cNvSpPr>
            <p:nvPr/>
          </p:nvSpPr>
          <p:spPr bwMode="auto">
            <a:xfrm>
              <a:off x="2051" y="3891"/>
              <a:ext cx="20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13"/>
                </a:cxn>
                <a:cxn ang="0">
                  <a:pos x="20" y="19"/>
                </a:cxn>
                <a:cxn ang="0">
                  <a:pos x="13" y="19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13" y="0"/>
                  </a:lnTo>
                  <a:lnTo>
                    <a:pt x="20" y="13"/>
                  </a:lnTo>
                  <a:lnTo>
                    <a:pt x="20" y="19"/>
                  </a:lnTo>
                  <a:lnTo>
                    <a:pt x="13" y="19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11" name="Freeform 803"/>
            <p:cNvSpPr>
              <a:spLocks/>
            </p:cNvSpPr>
            <p:nvPr/>
          </p:nvSpPr>
          <p:spPr bwMode="auto">
            <a:xfrm>
              <a:off x="2064" y="3904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12" name="Freeform 804"/>
            <p:cNvSpPr>
              <a:spLocks/>
            </p:cNvSpPr>
            <p:nvPr/>
          </p:nvSpPr>
          <p:spPr bwMode="auto">
            <a:xfrm>
              <a:off x="2064" y="3910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13" name="Freeform 805"/>
            <p:cNvSpPr>
              <a:spLocks/>
            </p:cNvSpPr>
            <p:nvPr/>
          </p:nvSpPr>
          <p:spPr bwMode="auto">
            <a:xfrm>
              <a:off x="2071" y="3916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6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14" name="Freeform 806"/>
            <p:cNvSpPr>
              <a:spLocks/>
            </p:cNvSpPr>
            <p:nvPr/>
          </p:nvSpPr>
          <p:spPr bwMode="auto">
            <a:xfrm>
              <a:off x="2077" y="392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15" name="Freeform 807"/>
            <p:cNvSpPr>
              <a:spLocks/>
            </p:cNvSpPr>
            <p:nvPr/>
          </p:nvSpPr>
          <p:spPr bwMode="auto">
            <a:xfrm>
              <a:off x="2077" y="3923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18"/>
                </a:cxn>
                <a:cxn ang="0">
                  <a:pos x="7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18"/>
                  </a:lnTo>
                  <a:lnTo>
                    <a:pt x="7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16" name="Freeform 808"/>
            <p:cNvSpPr>
              <a:spLocks/>
            </p:cNvSpPr>
            <p:nvPr/>
          </p:nvSpPr>
          <p:spPr bwMode="auto">
            <a:xfrm>
              <a:off x="2084" y="3935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17" name="Freeform 809"/>
            <p:cNvSpPr>
              <a:spLocks/>
            </p:cNvSpPr>
            <p:nvPr/>
          </p:nvSpPr>
          <p:spPr bwMode="auto">
            <a:xfrm>
              <a:off x="2090" y="3935"/>
              <a:ext cx="20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20" h="12">
                  <a:moveTo>
                    <a:pt x="0" y="0"/>
                  </a:moveTo>
                  <a:lnTo>
                    <a:pt x="7" y="0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18" name="Freeform 810"/>
            <p:cNvSpPr>
              <a:spLocks/>
            </p:cNvSpPr>
            <p:nvPr/>
          </p:nvSpPr>
          <p:spPr bwMode="auto">
            <a:xfrm>
              <a:off x="2097" y="3941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19" name="Freeform 811"/>
            <p:cNvSpPr>
              <a:spLocks/>
            </p:cNvSpPr>
            <p:nvPr/>
          </p:nvSpPr>
          <p:spPr bwMode="auto">
            <a:xfrm>
              <a:off x="2103" y="3947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20" name="Freeform 812"/>
            <p:cNvSpPr>
              <a:spLocks/>
            </p:cNvSpPr>
            <p:nvPr/>
          </p:nvSpPr>
          <p:spPr bwMode="auto">
            <a:xfrm>
              <a:off x="2110" y="3947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6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21" name="Freeform 813"/>
            <p:cNvSpPr>
              <a:spLocks/>
            </p:cNvSpPr>
            <p:nvPr/>
          </p:nvSpPr>
          <p:spPr bwMode="auto">
            <a:xfrm>
              <a:off x="2116" y="395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22" name="Line 814"/>
            <p:cNvSpPr>
              <a:spLocks noChangeShapeType="1"/>
            </p:cNvSpPr>
            <p:nvPr/>
          </p:nvSpPr>
          <p:spPr bwMode="auto">
            <a:xfrm>
              <a:off x="2110" y="395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23" name="Line 815"/>
            <p:cNvSpPr>
              <a:spLocks noChangeShapeType="1"/>
            </p:cNvSpPr>
            <p:nvPr/>
          </p:nvSpPr>
          <p:spPr bwMode="auto">
            <a:xfrm>
              <a:off x="2116" y="3960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24" name="Freeform 816"/>
            <p:cNvSpPr>
              <a:spLocks/>
            </p:cNvSpPr>
            <p:nvPr/>
          </p:nvSpPr>
          <p:spPr bwMode="auto">
            <a:xfrm>
              <a:off x="2129" y="3960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25" name="Freeform 817"/>
            <p:cNvSpPr>
              <a:spLocks/>
            </p:cNvSpPr>
            <p:nvPr/>
          </p:nvSpPr>
          <p:spPr bwMode="auto">
            <a:xfrm>
              <a:off x="2136" y="3960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9"/>
                </a:cxn>
                <a:cxn ang="0">
                  <a:pos x="6" y="19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9"/>
                  </a:lnTo>
                  <a:lnTo>
                    <a:pt x="6" y="19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26" name="Freeform 818"/>
            <p:cNvSpPr>
              <a:spLocks/>
            </p:cNvSpPr>
            <p:nvPr/>
          </p:nvSpPr>
          <p:spPr bwMode="auto">
            <a:xfrm>
              <a:off x="2149" y="3966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27" name="Freeform 819"/>
            <p:cNvSpPr>
              <a:spLocks/>
            </p:cNvSpPr>
            <p:nvPr/>
          </p:nvSpPr>
          <p:spPr bwMode="auto">
            <a:xfrm>
              <a:off x="2129" y="3966"/>
              <a:ext cx="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6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</a:path>
              </a:pathLst>
            </a:custGeom>
            <a:noFill/>
            <a:ln w="9525">
              <a:solidFill>
                <a:srgbClr val="9816D4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28" name="Line 820"/>
            <p:cNvSpPr>
              <a:spLocks noChangeShapeType="1"/>
            </p:cNvSpPr>
            <p:nvPr/>
          </p:nvSpPr>
          <p:spPr bwMode="auto">
            <a:xfrm>
              <a:off x="2149" y="3972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29" name="Freeform 821"/>
            <p:cNvSpPr>
              <a:spLocks/>
            </p:cNvSpPr>
            <p:nvPr/>
          </p:nvSpPr>
          <p:spPr bwMode="auto">
            <a:xfrm>
              <a:off x="2155" y="3972"/>
              <a:ext cx="20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7"/>
                </a:cxn>
                <a:cxn ang="0">
                  <a:pos x="20" y="13"/>
                </a:cxn>
                <a:cxn ang="0">
                  <a:pos x="13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20" h="13">
                  <a:moveTo>
                    <a:pt x="0" y="0"/>
                  </a:moveTo>
                  <a:lnTo>
                    <a:pt x="13" y="0"/>
                  </a:lnTo>
                  <a:lnTo>
                    <a:pt x="20" y="7"/>
                  </a:lnTo>
                  <a:lnTo>
                    <a:pt x="20" y="13"/>
                  </a:lnTo>
                  <a:lnTo>
                    <a:pt x="13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30" name="Line 822"/>
            <p:cNvSpPr>
              <a:spLocks noChangeShapeType="1"/>
            </p:cNvSpPr>
            <p:nvPr/>
          </p:nvSpPr>
          <p:spPr bwMode="auto">
            <a:xfrm>
              <a:off x="2162" y="39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31" name="Line 823"/>
            <p:cNvSpPr>
              <a:spLocks noChangeShapeType="1"/>
            </p:cNvSpPr>
            <p:nvPr/>
          </p:nvSpPr>
          <p:spPr bwMode="auto">
            <a:xfrm>
              <a:off x="2168" y="39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32" name="Line 824"/>
            <p:cNvSpPr>
              <a:spLocks noChangeShapeType="1"/>
            </p:cNvSpPr>
            <p:nvPr/>
          </p:nvSpPr>
          <p:spPr bwMode="auto">
            <a:xfrm>
              <a:off x="2168" y="3979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33" name="Line 825"/>
            <p:cNvSpPr>
              <a:spLocks noChangeShapeType="1"/>
            </p:cNvSpPr>
            <p:nvPr/>
          </p:nvSpPr>
          <p:spPr bwMode="auto">
            <a:xfrm>
              <a:off x="2175" y="39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34" name="Freeform 826"/>
            <p:cNvSpPr>
              <a:spLocks/>
            </p:cNvSpPr>
            <p:nvPr/>
          </p:nvSpPr>
          <p:spPr bwMode="auto">
            <a:xfrm>
              <a:off x="2181" y="3979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35" name="Line 827"/>
            <p:cNvSpPr>
              <a:spLocks noChangeShapeType="1"/>
            </p:cNvSpPr>
            <p:nvPr/>
          </p:nvSpPr>
          <p:spPr bwMode="auto">
            <a:xfrm>
              <a:off x="2188" y="39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36" name="Line 828"/>
            <p:cNvSpPr>
              <a:spLocks noChangeShapeType="1"/>
            </p:cNvSpPr>
            <p:nvPr/>
          </p:nvSpPr>
          <p:spPr bwMode="auto">
            <a:xfrm>
              <a:off x="2188" y="39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37" name="Freeform 829"/>
            <p:cNvSpPr>
              <a:spLocks/>
            </p:cNvSpPr>
            <p:nvPr/>
          </p:nvSpPr>
          <p:spPr bwMode="auto">
            <a:xfrm>
              <a:off x="2194" y="3979"/>
              <a:ext cx="1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6"/>
                </a:cxn>
                <a:cxn ang="0">
                  <a:pos x="19" y="12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13" y="0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38" name="Line 830"/>
            <p:cNvSpPr>
              <a:spLocks noChangeShapeType="1"/>
            </p:cNvSpPr>
            <p:nvPr/>
          </p:nvSpPr>
          <p:spPr bwMode="auto">
            <a:xfrm>
              <a:off x="2201" y="3985"/>
              <a:ext cx="12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39" name="Line 831"/>
            <p:cNvSpPr>
              <a:spLocks noChangeShapeType="1"/>
            </p:cNvSpPr>
            <p:nvPr/>
          </p:nvSpPr>
          <p:spPr bwMode="auto">
            <a:xfrm>
              <a:off x="2207" y="3985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40" name="Line 832"/>
            <p:cNvSpPr>
              <a:spLocks noChangeShapeType="1"/>
            </p:cNvSpPr>
            <p:nvPr/>
          </p:nvSpPr>
          <p:spPr bwMode="auto">
            <a:xfrm>
              <a:off x="2213" y="3985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41" name="Line 833"/>
            <p:cNvSpPr>
              <a:spLocks noChangeShapeType="1"/>
            </p:cNvSpPr>
            <p:nvPr/>
          </p:nvSpPr>
          <p:spPr bwMode="auto">
            <a:xfrm>
              <a:off x="2213" y="3985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42" name="Freeform 834"/>
            <p:cNvSpPr>
              <a:spLocks/>
            </p:cNvSpPr>
            <p:nvPr/>
          </p:nvSpPr>
          <p:spPr bwMode="auto">
            <a:xfrm>
              <a:off x="2226" y="3985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43" name="Line 835"/>
            <p:cNvSpPr>
              <a:spLocks noChangeShapeType="1"/>
            </p:cNvSpPr>
            <p:nvPr/>
          </p:nvSpPr>
          <p:spPr bwMode="auto">
            <a:xfrm>
              <a:off x="2226" y="3991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44" name="Line 836"/>
            <p:cNvSpPr>
              <a:spLocks noChangeShapeType="1"/>
            </p:cNvSpPr>
            <p:nvPr/>
          </p:nvSpPr>
          <p:spPr bwMode="auto">
            <a:xfrm>
              <a:off x="2226" y="3991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45" name="Line 837"/>
            <p:cNvSpPr>
              <a:spLocks noChangeShapeType="1"/>
            </p:cNvSpPr>
            <p:nvPr/>
          </p:nvSpPr>
          <p:spPr bwMode="auto">
            <a:xfrm>
              <a:off x="2233" y="3991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46" name="Freeform 838"/>
            <p:cNvSpPr>
              <a:spLocks/>
            </p:cNvSpPr>
            <p:nvPr/>
          </p:nvSpPr>
          <p:spPr bwMode="auto">
            <a:xfrm>
              <a:off x="2239" y="3991"/>
              <a:ext cx="20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0"/>
                </a:cxn>
                <a:cxn ang="0">
                  <a:pos x="20" y="13"/>
                </a:cxn>
                <a:cxn ang="0">
                  <a:pos x="13" y="1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20" h="13">
                  <a:moveTo>
                    <a:pt x="0" y="0"/>
                  </a:moveTo>
                  <a:lnTo>
                    <a:pt x="13" y="0"/>
                  </a:lnTo>
                  <a:lnTo>
                    <a:pt x="20" y="0"/>
                  </a:lnTo>
                  <a:lnTo>
                    <a:pt x="20" y="13"/>
                  </a:lnTo>
                  <a:lnTo>
                    <a:pt x="13" y="1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47" name="Line 839"/>
            <p:cNvSpPr>
              <a:spLocks noChangeShapeType="1"/>
            </p:cNvSpPr>
            <p:nvPr/>
          </p:nvSpPr>
          <p:spPr bwMode="auto">
            <a:xfrm>
              <a:off x="2246" y="3997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48" name="Line 840"/>
            <p:cNvSpPr>
              <a:spLocks noChangeShapeType="1"/>
            </p:cNvSpPr>
            <p:nvPr/>
          </p:nvSpPr>
          <p:spPr bwMode="auto">
            <a:xfrm>
              <a:off x="2252" y="3997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49" name="Line 841"/>
            <p:cNvSpPr>
              <a:spLocks noChangeShapeType="1"/>
            </p:cNvSpPr>
            <p:nvPr/>
          </p:nvSpPr>
          <p:spPr bwMode="auto">
            <a:xfrm>
              <a:off x="2259" y="3997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50" name="Line 842"/>
            <p:cNvSpPr>
              <a:spLocks noChangeShapeType="1"/>
            </p:cNvSpPr>
            <p:nvPr/>
          </p:nvSpPr>
          <p:spPr bwMode="auto">
            <a:xfrm>
              <a:off x="2259" y="3997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51" name="Line 843"/>
            <p:cNvSpPr>
              <a:spLocks noChangeShapeType="1"/>
            </p:cNvSpPr>
            <p:nvPr/>
          </p:nvSpPr>
          <p:spPr bwMode="auto">
            <a:xfrm>
              <a:off x="2265" y="3997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52" name="Line 844"/>
            <p:cNvSpPr>
              <a:spLocks noChangeShapeType="1"/>
            </p:cNvSpPr>
            <p:nvPr/>
          </p:nvSpPr>
          <p:spPr bwMode="auto">
            <a:xfrm>
              <a:off x="2272" y="3997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53" name="Freeform 845"/>
            <p:cNvSpPr>
              <a:spLocks/>
            </p:cNvSpPr>
            <p:nvPr/>
          </p:nvSpPr>
          <p:spPr bwMode="auto">
            <a:xfrm>
              <a:off x="2278" y="3991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54" name="Line 846"/>
            <p:cNvSpPr>
              <a:spLocks noChangeShapeType="1"/>
            </p:cNvSpPr>
            <p:nvPr/>
          </p:nvSpPr>
          <p:spPr bwMode="auto">
            <a:xfrm>
              <a:off x="2278" y="3997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55" name="Line 847"/>
            <p:cNvSpPr>
              <a:spLocks noChangeShapeType="1"/>
            </p:cNvSpPr>
            <p:nvPr/>
          </p:nvSpPr>
          <p:spPr bwMode="auto">
            <a:xfrm>
              <a:off x="2291" y="3997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56" name="Line 848"/>
            <p:cNvSpPr>
              <a:spLocks noChangeShapeType="1"/>
            </p:cNvSpPr>
            <p:nvPr/>
          </p:nvSpPr>
          <p:spPr bwMode="auto">
            <a:xfrm>
              <a:off x="2291" y="3997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57" name="Line 849"/>
            <p:cNvSpPr>
              <a:spLocks noChangeShapeType="1"/>
            </p:cNvSpPr>
            <p:nvPr/>
          </p:nvSpPr>
          <p:spPr bwMode="auto">
            <a:xfrm>
              <a:off x="2298" y="3997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58" name="Line 850"/>
            <p:cNvSpPr>
              <a:spLocks noChangeShapeType="1"/>
            </p:cNvSpPr>
            <p:nvPr/>
          </p:nvSpPr>
          <p:spPr bwMode="auto">
            <a:xfrm>
              <a:off x="2304" y="3997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59" name="Line 851"/>
            <p:cNvSpPr>
              <a:spLocks noChangeShapeType="1"/>
            </p:cNvSpPr>
            <p:nvPr/>
          </p:nvSpPr>
          <p:spPr bwMode="auto">
            <a:xfrm>
              <a:off x="2304" y="3997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60" name="Line 852"/>
            <p:cNvSpPr>
              <a:spLocks noChangeShapeType="1"/>
            </p:cNvSpPr>
            <p:nvPr/>
          </p:nvSpPr>
          <p:spPr bwMode="auto">
            <a:xfrm>
              <a:off x="2311" y="3997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61" name="Line 853"/>
            <p:cNvSpPr>
              <a:spLocks noChangeShapeType="1"/>
            </p:cNvSpPr>
            <p:nvPr/>
          </p:nvSpPr>
          <p:spPr bwMode="auto">
            <a:xfrm>
              <a:off x="2317" y="3997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62" name="Line 854"/>
            <p:cNvSpPr>
              <a:spLocks noChangeShapeType="1"/>
            </p:cNvSpPr>
            <p:nvPr/>
          </p:nvSpPr>
          <p:spPr bwMode="auto">
            <a:xfrm>
              <a:off x="2317" y="3997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63" name="Line 855"/>
            <p:cNvSpPr>
              <a:spLocks noChangeShapeType="1"/>
            </p:cNvSpPr>
            <p:nvPr/>
          </p:nvSpPr>
          <p:spPr bwMode="auto">
            <a:xfrm>
              <a:off x="2324" y="3997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64" name="Line 856"/>
            <p:cNvSpPr>
              <a:spLocks noChangeShapeType="1"/>
            </p:cNvSpPr>
            <p:nvPr/>
          </p:nvSpPr>
          <p:spPr bwMode="auto">
            <a:xfrm>
              <a:off x="2330" y="3997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65" name="Line 857"/>
            <p:cNvSpPr>
              <a:spLocks noChangeShapeType="1"/>
            </p:cNvSpPr>
            <p:nvPr/>
          </p:nvSpPr>
          <p:spPr bwMode="auto">
            <a:xfrm>
              <a:off x="2337" y="3997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66" name="Line 858"/>
            <p:cNvSpPr>
              <a:spLocks noChangeShapeType="1"/>
            </p:cNvSpPr>
            <p:nvPr/>
          </p:nvSpPr>
          <p:spPr bwMode="auto">
            <a:xfrm>
              <a:off x="2343" y="3997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67" name="Line 859"/>
            <p:cNvSpPr>
              <a:spLocks noChangeShapeType="1"/>
            </p:cNvSpPr>
            <p:nvPr/>
          </p:nvSpPr>
          <p:spPr bwMode="auto">
            <a:xfrm>
              <a:off x="2350" y="3997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68" name="Line 860"/>
            <p:cNvSpPr>
              <a:spLocks noChangeShapeType="1"/>
            </p:cNvSpPr>
            <p:nvPr/>
          </p:nvSpPr>
          <p:spPr bwMode="auto">
            <a:xfrm>
              <a:off x="2350" y="3997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69" name="Line 861"/>
            <p:cNvSpPr>
              <a:spLocks noChangeShapeType="1"/>
            </p:cNvSpPr>
            <p:nvPr/>
          </p:nvSpPr>
          <p:spPr bwMode="auto">
            <a:xfrm>
              <a:off x="2356" y="3997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70" name="Line 862"/>
            <p:cNvSpPr>
              <a:spLocks noChangeShapeType="1"/>
            </p:cNvSpPr>
            <p:nvPr/>
          </p:nvSpPr>
          <p:spPr bwMode="auto">
            <a:xfrm>
              <a:off x="2363" y="3997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71" name="Line 863"/>
            <p:cNvSpPr>
              <a:spLocks noChangeShapeType="1"/>
            </p:cNvSpPr>
            <p:nvPr/>
          </p:nvSpPr>
          <p:spPr bwMode="auto">
            <a:xfrm>
              <a:off x="2363" y="3997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72" name="Line 864"/>
            <p:cNvSpPr>
              <a:spLocks noChangeShapeType="1"/>
            </p:cNvSpPr>
            <p:nvPr/>
          </p:nvSpPr>
          <p:spPr bwMode="auto">
            <a:xfrm>
              <a:off x="2369" y="3997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73" name="Line 865"/>
            <p:cNvSpPr>
              <a:spLocks noChangeShapeType="1"/>
            </p:cNvSpPr>
            <p:nvPr/>
          </p:nvSpPr>
          <p:spPr bwMode="auto">
            <a:xfrm>
              <a:off x="2376" y="3997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74" name="Line 866"/>
            <p:cNvSpPr>
              <a:spLocks noChangeShapeType="1"/>
            </p:cNvSpPr>
            <p:nvPr/>
          </p:nvSpPr>
          <p:spPr bwMode="auto">
            <a:xfrm>
              <a:off x="2382" y="3997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75" name="Line 867"/>
            <p:cNvSpPr>
              <a:spLocks noChangeShapeType="1"/>
            </p:cNvSpPr>
            <p:nvPr/>
          </p:nvSpPr>
          <p:spPr bwMode="auto">
            <a:xfrm>
              <a:off x="2389" y="3997"/>
              <a:ext cx="12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76" name="Line 868"/>
            <p:cNvSpPr>
              <a:spLocks noChangeShapeType="1"/>
            </p:cNvSpPr>
            <p:nvPr/>
          </p:nvSpPr>
          <p:spPr bwMode="auto">
            <a:xfrm>
              <a:off x="2389" y="3997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77" name="Line 869"/>
            <p:cNvSpPr>
              <a:spLocks noChangeShapeType="1"/>
            </p:cNvSpPr>
            <p:nvPr/>
          </p:nvSpPr>
          <p:spPr bwMode="auto">
            <a:xfrm>
              <a:off x="2395" y="3997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78" name="Line 870"/>
            <p:cNvSpPr>
              <a:spLocks noChangeShapeType="1"/>
            </p:cNvSpPr>
            <p:nvPr/>
          </p:nvSpPr>
          <p:spPr bwMode="auto">
            <a:xfrm>
              <a:off x="2401" y="3997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79" name="Freeform 871"/>
            <p:cNvSpPr>
              <a:spLocks/>
            </p:cNvSpPr>
            <p:nvPr/>
          </p:nvSpPr>
          <p:spPr bwMode="auto">
            <a:xfrm>
              <a:off x="2408" y="3997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6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80" name="Line 872"/>
            <p:cNvSpPr>
              <a:spLocks noChangeShapeType="1"/>
            </p:cNvSpPr>
            <p:nvPr/>
          </p:nvSpPr>
          <p:spPr bwMode="auto">
            <a:xfrm>
              <a:off x="2408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81" name="Line 873"/>
            <p:cNvSpPr>
              <a:spLocks noChangeShapeType="1"/>
            </p:cNvSpPr>
            <p:nvPr/>
          </p:nvSpPr>
          <p:spPr bwMode="auto">
            <a:xfrm>
              <a:off x="2414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82" name="Line 874"/>
            <p:cNvSpPr>
              <a:spLocks noChangeShapeType="1"/>
            </p:cNvSpPr>
            <p:nvPr/>
          </p:nvSpPr>
          <p:spPr bwMode="auto">
            <a:xfrm>
              <a:off x="2421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83" name="Line 875"/>
            <p:cNvSpPr>
              <a:spLocks noChangeShapeType="1"/>
            </p:cNvSpPr>
            <p:nvPr/>
          </p:nvSpPr>
          <p:spPr bwMode="auto">
            <a:xfrm>
              <a:off x="2421" y="4004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84" name="Line 876"/>
            <p:cNvSpPr>
              <a:spLocks noChangeShapeType="1"/>
            </p:cNvSpPr>
            <p:nvPr/>
          </p:nvSpPr>
          <p:spPr bwMode="auto">
            <a:xfrm>
              <a:off x="2434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85" name="Line 877"/>
            <p:cNvSpPr>
              <a:spLocks noChangeShapeType="1"/>
            </p:cNvSpPr>
            <p:nvPr/>
          </p:nvSpPr>
          <p:spPr bwMode="auto">
            <a:xfrm>
              <a:off x="2434" y="4004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86" name="Line 878"/>
            <p:cNvSpPr>
              <a:spLocks noChangeShapeType="1"/>
            </p:cNvSpPr>
            <p:nvPr/>
          </p:nvSpPr>
          <p:spPr bwMode="auto">
            <a:xfrm>
              <a:off x="2440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87" name="Line 879"/>
            <p:cNvSpPr>
              <a:spLocks noChangeShapeType="1"/>
            </p:cNvSpPr>
            <p:nvPr/>
          </p:nvSpPr>
          <p:spPr bwMode="auto">
            <a:xfrm>
              <a:off x="2447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88" name="Line 880"/>
            <p:cNvSpPr>
              <a:spLocks noChangeShapeType="1"/>
            </p:cNvSpPr>
            <p:nvPr/>
          </p:nvSpPr>
          <p:spPr bwMode="auto">
            <a:xfrm>
              <a:off x="2453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89" name="Line 881"/>
            <p:cNvSpPr>
              <a:spLocks noChangeShapeType="1"/>
            </p:cNvSpPr>
            <p:nvPr/>
          </p:nvSpPr>
          <p:spPr bwMode="auto">
            <a:xfrm>
              <a:off x="2453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90" name="Line 882"/>
            <p:cNvSpPr>
              <a:spLocks noChangeShapeType="1"/>
            </p:cNvSpPr>
            <p:nvPr/>
          </p:nvSpPr>
          <p:spPr bwMode="auto">
            <a:xfrm>
              <a:off x="2460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91" name="Line 883"/>
            <p:cNvSpPr>
              <a:spLocks noChangeShapeType="1"/>
            </p:cNvSpPr>
            <p:nvPr/>
          </p:nvSpPr>
          <p:spPr bwMode="auto">
            <a:xfrm>
              <a:off x="2466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92" name="Line 884"/>
            <p:cNvSpPr>
              <a:spLocks noChangeShapeType="1"/>
            </p:cNvSpPr>
            <p:nvPr/>
          </p:nvSpPr>
          <p:spPr bwMode="auto">
            <a:xfrm>
              <a:off x="2466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93" name="Line 885"/>
            <p:cNvSpPr>
              <a:spLocks noChangeShapeType="1"/>
            </p:cNvSpPr>
            <p:nvPr/>
          </p:nvSpPr>
          <p:spPr bwMode="auto">
            <a:xfrm>
              <a:off x="2473" y="4004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94" name="Line 886"/>
            <p:cNvSpPr>
              <a:spLocks noChangeShapeType="1"/>
            </p:cNvSpPr>
            <p:nvPr/>
          </p:nvSpPr>
          <p:spPr bwMode="auto">
            <a:xfrm>
              <a:off x="2479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95" name="Line 887"/>
            <p:cNvSpPr>
              <a:spLocks noChangeShapeType="1"/>
            </p:cNvSpPr>
            <p:nvPr/>
          </p:nvSpPr>
          <p:spPr bwMode="auto">
            <a:xfrm>
              <a:off x="2486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96" name="Line 888"/>
            <p:cNvSpPr>
              <a:spLocks noChangeShapeType="1"/>
            </p:cNvSpPr>
            <p:nvPr/>
          </p:nvSpPr>
          <p:spPr bwMode="auto">
            <a:xfrm>
              <a:off x="2492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97" name="Freeform 889"/>
            <p:cNvSpPr>
              <a:spLocks/>
            </p:cNvSpPr>
            <p:nvPr/>
          </p:nvSpPr>
          <p:spPr bwMode="auto">
            <a:xfrm>
              <a:off x="2499" y="3997"/>
              <a:ext cx="13" cy="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6" y="0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98" name="Freeform 890"/>
            <p:cNvSpPr>
              <a:spLocks/>
            </p:cNvSpPr>
            <p:nvPr/>
          </p:nvSpPr>
          <p:spPr bwMode="auto">
            <a:xfrm>
              <a:off x="2505" y="3997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7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99" name="Line 891"/>
            <p:cNvSpPr>
              <a:spLocks noChangeShapeType="1"/>
            </p:cNvSpPr>
            <p:nvPr/>
          </p:nvSpPr>
          <p:spPr bwMode="auto">
            <a:xfrm>
              <a:off x="2505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00" name="Line 892"/>
            <p:cNvSpPr>
              <a:spLocks noChangeShapeType="1"/>
            </p:cNvSpPr>
            <p:nvPr/>
          </p:nvSpPr>
          <p:spPr bwMode="auto">
            <a:xfrm>
              <a:off x="2512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01" name="Line 893"/>
            <p:cNvSpPr>
              <a:spLocks noChangeShapeType="1"/>
            </p:cNvSpPr>
            <p:nvPr/>
          </p:nvSpPr>
          <p:spPr bwMode="auto">
            <a:xfrm>
              <a:off x="2512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02" name="Line 894"/>
            <p:cNvSpPr>
              <a:spLocks noChangeShapeType="1"/>
            </p:cNvSpPr>
            <p:nvPr/>
          </p:nvSpPr>
          <p:spPr bwMode="auto">
            <a:xfrm>
              <a:off x="2518" y="4004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03" name="Line 895"/>
            <p:cNvSpPr>
              <a:spLocks noChangeShapeType="1"/>
            </p:cNvSpPr>
            <p:nvPr/>
          </p:nvSpPr>
          <p:spPr bwMode="auto">
            <a:xfrm>
              <a:off x="2525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04" name="Line 896"/>
            <p:cNvSpPr>
              <a:spLocks noChangeShapeType="1"/>
            </p:cNvSpPr>
            <p:nvPr/>
          </p:nvSpPr>
          <p:spPr bwMode="auto">
            <a:xfrm>
              <a:off x="2531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05" name="Line 897"/>
            <p:cNvSpPr>
              <a:spLocks noChangeShapeType="1"/>
            </p:cNvSpPr>
            <p:nvPr/>
          </p:nvSpPr>
          <p:spPr bwMode="auto">
            <a:xfrm>
              <a:off x="2538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06" name="Line 898"/>
            <p:cNvSpPr>
              <a:spLocks noChangeShapeType="1"/>
            </p:cNvSpPr>
            <p:nvPr/>
          </p:nvSpPr>
          <p:spPr bwMode="auto">
            <a:xfrm>
              <a:off x="2538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07" name="Line 899"/>
            <p:cNvSpPr>
              <a:spLocks noChangeShapeType="1"/>
            </p:cNvSpPr>
            <p:nvPr/>
          </p:nvSpPr>
          <p:spPr bwMode="auto">
            <a:xfrm>
              <a:off x="2544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08" name="Line 900"/>
            <p:cNvSpPr>
              <a:spLocks noChangeShapeType="1"/>
            </p:cNvSpPr>
            <p:nvPr/>
          </p:nvSpPr>
          <p:spPr bwMode="auto">
            <a:xfrm>
              <a:off x="2551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09" name="Line 901"/>
            <p:cNvSpPr>
              <a:spLocks noChangeShapeType="1"/>
            </p:cNvSpPr>
            <p:nvPr/>
          </p:nvSpPr>
          <p:spPr bwMode="auto">
            <a:xfrm>
              <a:off x="2551" y="4004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10" name="Line 902"/>
            <p:cNvSpPr>
              <a:spLocks noChangeShapeType="1"/>
            </p:cNvSpPr>
            <p:nvPr/>
          </p:nvSpPr>
          <p:spPr bwMode="auto">
            <a:xfrm>
              <a:off x="2557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11" name="Line 903"/>
            <p:cNvSpPr>
              <a:spLocks noChangeShapeType="1"/>
            </p:cNvSpPr>
            <p:nvPr/>
          </p:nvSpPr>
          <p:spPr bwMode="auto">
            <a:xfrm>
              <a:off x="2564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12" name="Line 904"/>
            <p:cNvSpPr>
              <a:spLocks noChangeShapeType="1"/>
            </p:cNvSpPr>
            <p:nvPr/>
          </p:nvSpPr>
          <p:spPr bwMode="auto">
            <a:xfrm>
              <a:off x="2570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13" name="Line 905"/>
            <p:cNvSpPr>
              <a:spLocks noChangeShapeType="1"/>
            </p:cNvSpPr>
            <p:nvPr/>
          </p:nvSpPr>
          <p:spPr bwMode="auto">
            <a:xfrm>
              <a:off x="2577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14" name="Line 906"/>
            <p:cNvSpPr>
              <a:spLocks noChangeShapeType="1"/>
            </p:cNvSpPr>
            <p:nvPr/>
          </p:nvSpPr>
          <p:spPr bwMode="auto">
            <a:xfrm>
              <a:off x="2583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15" name="Line 907"/>
            <p:cNvSpPr>
              <a:spLocks noChangeShapeType="1"/>
            </p:cNvSpPr>
            <p:nvPr/>
          </p:nvSpPr>
          <p:spPr bwMode="auto">
            <a:xfrm>
              <a:off x="2583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16" name="Line 908"/>
            <p:cNvSpPr>
              <a:spLocks noChangeShapeType="1"/>
            </p:cNvSpPr>
            <p:nvPr/>
          </p:nvSpPr>
          <p:spPr bwMode="auto">
            <a:xfrm>
              <a:off x="2590" y="4004"/>
              <a:ext cx="12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17" name="Line 909"/>
            <p:cNvSpPr>
              <a:spLocks noChangeShapeType="1"/>
            </p:cNvSpPr>
            <p:nvPr/>
          </p:nvSpPr>
          <p:spPr bwMode="auto">
            <a:xfrm>
              <a:off x="2596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18" name="Line 910"/>
            <p:cNvSpPr>
              <a:spLocks noChangeShapeType="1"/>
            </p:cNvSpPr>
            <p:nvPr/>
          </p:nvSpPr>
          <p:spPr bwMode="auto">
            <a:xfrm>
              <a:off x="2596" y="4004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19" name="Line 911"/>
            <p:cNvSpPr>
              <a:spLocks noChangeShapeType="1"/>
            </p:cNvSpPr>
            <p:nvPr/>
          </p:nvSpPr>
          <p:spPr bwMode="auto">
            <a:xfrm>
              <a:off x="2602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20" name="Line 912"/>
            <p:cNvSpPr>
              <a:spLocks noChangeShapeType="1"/>
            </p:cNvSpPr>
            <p:nvPr/>
          </p:nvSpPr>
          <p:spPr bwMode="auto">
            <a:xfrm>
              <a:off x="2609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21" name="Line 913"/>
            <p:cNvSpPr>
              <a:spLocks noChangeShapeType="1"/>
            </p:cNvSpPr>
            <p:nvPr/>
          </p:nvSpPr>
          <p:spPr bwMode="auto">
            <a:xfrm>
              <a:off x="2615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123" name="Group 91"/>
          <p:cNvGrpSpPr>
            <a:grpSpLocks/>
          </p:cNvGrpSpPr>
          <p:nvPr/>
        </p:nvGrpSpPr>
        <p:grpSpPr bwMode="auto">
          <a:xfrm>
            <a:off x="5594350" y="5722938"/>
            <a:ext cx="2968625" cy="373062"/>
            <a:chOff x="606" y="3760"/>
            <a:chExt cx="2035" cy="256"/>
          </a:xfrm>
        </p:grpSpPr>
        <p:sp>
          <p:nvSpPr>
            <p:cNvPr id="43923" name="Line 915"/>
            <p:cNvSpPr>
              <a:spLocks noChangeShapeType="1"/>
            </p:cNvSpPr>
            <p:nvPr/>
          </p:nvSpPr>
          <p:spPr bwMode="auto">
            <a:xfrm>
              <a:off x="2622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24" name="Line 916"/>
            <p:cNvSpPr>
              <a:spLocks noChangeShapeType="1"/>
            </p:cNvSpPr>
            <p:nvPr/>
          </p:nvSpPr>
          <p:spPr bwMode="auto">
            <a:xfrm>
              <a:off x="2628" y="400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25" name="Line 917"/>
            <p:cNvSpPr>
              <a:spLocks noChangeShapeType="1"/>
            </p:cNvSpPr>
            <p:nvPr/>
          </p:nvSpPr>
          <p:spPr bwMode="auto">
            <a:xfrm>
              <a:off x="606" y="4010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26" name="Line 918"/>
            <p:cNvSpPr>
              <a:spLocks noChangeShapeType="1"/>
            </p:cNvSpPr>
            <p:nvPr/>
          </p:nvSpPr>
          <p:spPr bwMode="auto">
            <a:xfrm>
              <a:off x="606" y="4010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27" name="Line 919"/>
            <p:cNvSpPr>
              <a:spLocks noChangeShapeType="1"/>
            </p:cNvSpPr>
            <p:nvPr/>
          </p:nvSpPr>
          <p:spPr bwMode="auto">
            <a:xfrm>
              <a:off x="612" y="4010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28" name="Line 920"/>
            <p:cNvSpPr>
              <a:spLocks noChangeShapeType="1"/>
            </p:cNvSpPr>
            <p:nvPr/>
          </p:nvSpPr>
          <p:spPr bwMode="auto">
            <a:xfrm>
              <a:off x="619" y="4010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29" name="Line 921"/>
            <p:cNvSpPr>
              <a:spLocks noChangeShapeType="1"/>
            </p:cNvSpPr>
            <p:nvPr/>
          </p:nvSpPr>
          <p:spPr bwMode="auto">
            <a:xfrm>
              <a:off x="625" y="4010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30" name="Line 922"/>
            <p:cNvSpPr>
              <a:spLocks noChangeShapeType="1"/>
            </p:cNvSpPr>
            <p:nvPr/>
          </p:nvSpPr>
          <p:spPr bwMode="auto">
            <a:xfrm>
              <a:off x="625" y="4010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31" name="Line 923"/>
            <p:cNvSpPr>
              <a:spLocks noChangeShapeType="1"/>
            </p:cNvSpPr>
            <p:nvPr/>
          </p:nvSpPr>
          <p:spPr bwMode="auto">
            <a:xfrm>
              <a:off x="632" y="4010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32" name="Line 924"/>
            <p:cNvSpPr>
              <a:spLocks noChangeShapeType="1"/>
            </p:cNvSpPr>
            <p:nvPr/>
          </p:nvSpPr>
          <p:spPr bwMode="auto">
            <a:xfrm>
              <a:off x="638" y="4010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33" name="Freeform 925"/>
            <p:cNvSpPr>
              <a:spLocks/>
            </p:cNvSpPr>
            <p:nvPr/>
          </p:nvSpPr>
          <p:spPr bwMode="auto">
            <a:xfrm>
              <a:off x="645" y="4004"/>
              <a:ext cx="19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9" h="12">
                  <a:moveTo>
                    <a:pt x="6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34" name="Freeform 926"/>
            <p:cNvSpPr>
              <a:spLocks/>
            </p:cNvSpPr>
            <p:nvPr/>
          </p:nvSpPr>
          <p:spPr bwMode="auto">
            <a:xfrm>
              <a:off x="658" y="400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35" name="Line 927"/>
            <p:cNvSpPr>
              <a:spLocks noChangeShapeType="1"/>
            </p:cNvSpPr>
            <p:nvPr/>
          </p:nvSpPr>
          <p:spPr bwMode="auto">
            <a:xfrm>
              <a:off x="651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36" name="Line 928"/>
            <p:cNvSpPr>
              <a:spLocks noChangeShapeType="1"/>
            </p:cNvSpPr>
            <p:nvPr/>
          </p:nvSpPr>
          <p:spPr bwMode="auto">
            <a:xfrm>
              <a:off x="658" y="4010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37" name="Line 929"/>
            <p:cNvSpPr>
              <a:spLocks noChangeShapeType="1"/>
            </p:cNvSpPr>
            <p:nvPr/>
          </p:nvSpPr>
          <p:spPr bwMode="auto">
            <a:xfrm>
              <a:off x="664" y="4010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38" name="Line 930"/>
            <p:cNvSpPr>
              <a:spLocks noChangeShapeType="1"/>
            </p:cNvSpPr>
            <p:nvPr/>
          </p:nvSpPr>
          <p:spPr bwMode="auto">
            <a:xfrm>
              <a:off x="671" y="4010"/>
              <a:ext cx="12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39" name="Freeform 931"/>
            <p:cNvSpPr>
              <a:spLocks/>
            </p:cNvSpPr>
            <p:nvPr/>
          </p:nvSpPr>
          <p:spPr bwMode="auto">
            <a:xfrm>
              <a:off x="677" y="400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40" name="Line 932"/>
            <p:cNvSpPr>
              <a:spLocks noChangeShapeType="1"/>
            </p:cNvSpPr>
            <p:nvPr/>
          </p:nvSpPr>
          <p:spPr bwMode="auto">
            <a:xfrm>
              <a:off x="677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41" name="Line 933"/>
            <p:cNvSpPr>
              <a:spLocks noChangeShapeType="1"/>
            </p:cNvSpPr>
            <p:nvPr/>
          </p:nvSpPr>
          <p:spPr bwMode="auto">
            <a:xfrm>
              <a:off x="683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42" name="Line 934"/>
            <p:cNvSpPr>
              <a:spLocks noChangeShapeType="1"/>
            </p:cNvSpPr>
            <p:nvPr/>
          </p:nvSpPr>
          <p:spPr bwMode="auto">
            <a:xfrm>
              <a:off x="683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43" name="Line 935"/>
            <p:cNvSpPr>
              <a:spLocks noChangeShapeType="1"/>
            </p:cNvSpPr>
            <p:nvPr/>
          </p:nvSpPr>
          <p:spPr bwMode="auto">
            <a:xfrm>
              <a:off x="690" y="4004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44" name="Line 936"/>
            <p:cNvSpPr>
              <a:spLocks noChangeShapeType="1"/>
            </p:cNvSpPr>
            <p:nvPr/>
          </p:nvSpPr>
          <p:spPr bwMode="auto">
            <a:xfrm>
              <a:off x="696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45" name="Line 937"/>
            <p:cNvSpPr>
              <a:spLocks noChangeShapeType="1"/>
            </p:cNvSpPr>
            <p:nvPr/>
          </p:nvSpPr>
          <p:spPr bwMode="auto">
            <a:xfrm>
              <a:off x="703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46" name="Line 938"/>
            <p:cNvSpPr>
              <a:spLocks noChangeShapeType="1"/>
            </p:cNvSpPr>
            <p:nvPr/>
          </p:nvSpPr>
          <p:spPr bwMode="auto">
            <a:xfrm>
              <a:off x="709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47" name="Line 939"/>
            <p:cNvSpPr>
              <a:spLocks noChangeShapeType="1"/>
            </p:cNvSpPr>
            <p:nvPr/>
          </p:nvSpPr>
          <p:spPr bwMode="auto">
            <a:xfrm>
              <a:off x="709" y="4004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48" name="Line 940"/>
            <p:cNvSpPr>
              <a:spLocks noChangeShapeType="1"/>
            </p:cNvSpPr>
            <p:nvPr/>
          </p:nvSpPr>
          <p:spPr bwMode="auto">
            <a:xfrm>
              <a:off x="716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49" name="Line 941"/>
            <p:cNvSpPr>
              <a:spLocks noChangeShapeType="1"/>
            </p:cNvSpPr>
            <p:nvPr/>
          </p:nvSpPr>
          <p:spPr bwMode="auto">
            <a:xfrm>
              <a:off x="722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50" name="Line 942"/>
            <p:cNvSpPr>
              <a:spLocks noChangeShapeType="1"/>
            </p:cNvSpPr>
            <p:nvPr/>
          </p:nvSpPr>
          <p:spPr bwMode="auto">
            <a:xfrm>
              <a:off x="729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51" name="Line 943"/>
            <p:cNvSpPr>
              <a:spLocks noChangeShapeType="1"/>
            </p:cNvSpPr>
            <p:nvPr/>
          </p:nvSpPr>
          <p:spPr bwMode="auto">
            <a:xfrm>
              <a:off x="729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52" name="Line 944"/>
            <p:cNvSpPr>
              <a:spLocks noChangeShapeType="1"/>
            </p:cNvSpPr>
            <p:nvPr/>
          </p:nvSpPr>
          <p:spPr bwMode="auto">
            <a:xfrm>
              <a:off x="735" y="4004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53" name="Line 945"/>
            <p:cNvSpPr>
              <a:spLocks noChangeShapeType="1"/>
            </p:cNvSpPr>
            <p:nvPr/>
          </p:nvSpPr>
          <p:spPr bwMode="auto">
            <a:xfrm>
              <a:off x="742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54" name="Line 946"/>
            <p:cNvSpPr>
              <a:spLocks noChangeShapeType="1"/>
            </p:cNvSpPr>
            <p:nvPr/>
          </p:nvSpPr>
          <p:spPr bwMode="auto">
            <a:xfrm>
              <a:off x="748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55" name="Line 947"/>
            <p:cNvSpPr>
              <a:spLocks noChangeShapeType="1"/>
            </p:cNvSpPr>
            <p:nvPr/>
          </p:nvSpPr>
          <p:spPr bwMode="auto">
            <a:xfrm>
              <a:off x="755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56" name="Line 948"/>
            <p:cNvSpPr>
              <a:spLocks noChangeShapeType="1"/>
            </p:cNvSpPr>
            <p:nvPr/>
          </p:nvSpPr>
          <p:spPr bwMode="auto">
            <a:xfrm>
              <a:off x="755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57" name="Line 949"/>
            <p:cNvSpPr>
              <a:spLocks noChangeShapeType="1"/>
            </p:cNvSpPr>
            <p:nvPr/>
          </p:nvSpPr>
          <p:spPr bwMode="auto">
            <a:xfrm>
              <a:off x="761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58" name="Line 950"/>
            <p:cNvSpPr>
              <a:spLocks noChangeShapeType="1"/>
            </p:cNvSpPr>
            <p:nvPr/>
          </p:nvSpPr>
          <p:spPr bwMode="auto">
            <a:xfrm>
              <a:off x="768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59" name="Line 951"/>
            <p:cNvSpPr>
              <a:spLocks noChangeShapeType="1"/>
            </p:cNvSpPr>
            <p:nvPr/>
          </p:nvSpPr>
          <p:spPr bwMode="auto">
            <a:xfrm>
              <a:off x="768" y="4004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60" name="Line 952"/>
            <p:cNvSpPr>
              <a:spLocks noChangeShapeType="1"/>
            </p:cNvSpPr>
            <p:nvPr/>
          </p:nvSpPr>
          <p:spPr bwMode="auto">
            <a:xfrm>
              <a:off x="774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61" name="Line 953"/>
            <p:cNvSpPr>
              <a:spLocks noChangeShapeType="1"/>
            </p:cNvSpPr>
            <p:nvPr/>
          </p:nvSpPr>
          <p:spPr bwMode="auto">
            <a:xfrm>
              <a:off x="781" y="4004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62" name="Line 954"/>
            <p:cNvSpPr>
              <a:spLocks noChangeShapeType="1"/>
            </p:cNvSpPr>
            <p:nvPr/>
          </p:nvSpPr>
          <p:spPr bwMode="auto">
            <a:xfrm>
              <a:off x="787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63" name="Line 955"/>
            <p:cNvSpPr>
              <a:spLocks noChangeShapeType="1"/>
            </p:cNvSpPr>
            <p:nvPr/>
          </p:nvSpPr>
          <p:spPr bwMode="auto">
            <a:xfrm>
              <a:off x="794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64" name="Line 956"/>
            <p:cNvSpPr>
              <a:spLocks noChangeShapeType="1"/>
            </p:cNvSpPr>
            <p:nvPr/>
          </p:nvSpPr>
          <p:spPr bwMode="auto">
            <a:xfrm>
              <a:off x="800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65" name="Line 957"/>
            <p:cNvSpPr>
              <a:spLocks noChangeShapeType="1"/>
            </p:cNvSpPr>
            <p:nvPr/>
          </p:nvSpPr>
          <p:spPr bwMode="auto">
            <a:xfrm>
              <a:off x="800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66" name="Freeform 958"/>
            <p:cNvSpPr>
              <a:spLocks/>
            </p:cNvSpPr>
            <p:nvPr/>
          </p:nvSpPr>
          <p:spPr bwMode="auto">
            <a:xfrm>
              <a:off x="813" y="400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67" name="Line 959"/>
            <p:cNvSpPr>
              <a:spLocks noChangeShapeType="1"/>
            </p:cNvSpPr>
            <p:nvPr/>
          </p:nvSpPr>
          <p:spPr bwMode="auto">
            <a:xfrm>
              <a:off x="813" y="4010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68" name="Line 960"/>
            <p:cNvSpPr>
              <a:spLocks noChangeShapeType="1"/>
            </p:cNvSpPr>
            <p:nvPr/>
          </p:nvSpPr>
          <p:spPr bwMode="auto">
            <a:xfrm>
              <a:off x="813" y="4010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69" name="Line 961"/>
            <p:cNvSpPr>
              <a:spLocks noChangeShapeType="1"/>
            </p:cNvSpPr>
            <p:nvPr/>
          </p:nvSpPr>
          <p:spPr bwMode="auto">
            <a:xfrm>
              <a:off x="820" y="4010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70" name="Freeform 962"/>
            <p:cNvSpPr>
              <a:spLocks/>
            </p:cNvSpPr>
            <p:nvPr/>
          </p:nvSpPr>
          <p:spPr bwMode="auto">
            <a:xfrm>
              <a:off x="826" y="4004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71" name="Line 963"/>
            <p:cNvSpPr>
              <a:spLocks noChangeShapeType="1"/>
            </p:cNvSpPr>
            <p:nvPr/>
          </p:nvSpPr>
          <p:spPr bwMode="auto">
            <a:xfrm>
              <a:off x="833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72" name="Line 964"/>
            <p:cNvSpPr>
              <a:spLocks noChangeShapeType="1"/>
            </p:cNvSpPr>
            <p:nvPr/>
          </p:nvSpPr>
          <p:spPr bwMode="auto">
            <a:xfrm>
              <a:off x="839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73" name="Line 965"/>
            <p:cNvSpPr>
              <a:spLocks noChangeShapeType="1"/>
            </p:cNvSpPr>
            <p:nvPr/>
          </p:nvSpPr>
          <p:spPr bwMode="auto">
            <a:xfrm>
              <a:off x="846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74" name="Line 966"/>
            <p:cNvSpPr>
              <a:spLocks noChangeShapeType="1"/>
            </p:cNvSpPr>
            <p:nvPr/>
          </p:nvSpPr>
          <p:spPr bwMode="auto">
            <a:xfrm>
              <a:off x="846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75" name="Line 967"/>
            <p:cNvSpPr>
              <a:spLocks noChangeShapeType="1"/>
            </p:cNvSpPr>
            <p:nvPr/>
          </p:nvSpPr>
          <p:spPr bwMode="auto">
            <a:xfrm>
              <a:off x="852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76" name="Line 968"/>
            <p:cNvSpPr>
              <a:spLocks noChangeShapeType="1"/>
            </p:cNvSpPr>
            <p:nvPr/>
          </p:nvSpPr>
          <p:spPr bwMode="auto">
            <a:xfrm>
              <a:off x="859" y="4004"/>
              <a:ext cx="12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77" name="Line 969"/>
            <p:cNvSpPr>
              <a:spLocks noChangeShapeType="1"/>
            </p:cNvSpPr>
            <p:nvPr/>
          </p:nvSpPr>
          <p:spPr bwMode="auto">
            <a:xfrm>
              <a:off x="859" y="4004"/>
              <a:ext cx="12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78" name="Line 970"/>
            <p:cNvSpPr>
              <a:spLocks noChangeShapeType="1"/>
            </p:cNvSpPr>
            <p:nvPr/>
          </p:nvSpPr>
          <p:spPr bwMode="auto">
            <a:xfrm>
              <a:off x="865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79" name="Line 971"/>
            <p:cNvSpPr>
              <a:spLocks noChangeShapeType="1"/>
            </p:cNvSpPr>
            <p:nvPr/>
          </p:nvSpPr>
          <p:spPr bwMode="auto">
            <a:xfrm>
              <a:off x="871" y="4004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80" name="Line 972"/>
            <p:cNvSpPr>
              <a:spLocks noChangeShapeType="1"/>
            </p:cNvSpPr>
            <p:nvPr/>
          </p:nvSpPr>
          <p:spPr bwMode="auto">
            <a:xfrm>
              <a:off x="878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81" name="Line 973"/>
            <p:cNvSpPr>
              <a:spLocks noChangeShapeType="1"/>
            </p:cNvSpPr>
            <p:nvPr/>
          </p:nvSpPr>
          <p:spPr bwMode="auto">
            <a:xfrm>
              <a:off x="884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82" name="Line 974"/>
            <p:cNvSpPr>
              <a:spLocks noChangeShapeType="1"/>
            </p:cNvSpPr>
            <p:nvPr/>
          </p:nvSpPr>
          <p:spPr bwMode="auto">
            <a:xfrm>
              <a:off x="891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83" name="Line 975"/>
            <p:cNvSpPr>
              <a:spLocks noChangeShapeType="1"/>
            </p:cNvSpPr>
            <p:nvPr/>
          </p:nvSpPr>
          <p:spPr bwMode="auto">
            <a:xfrm>
              <a:off x="891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84" name="Line 976"/>
            <p:cNvSpPr>
              <a:spLocks noChangeShapeType="1"/>
            </p:cNvSpPr>
            <p:nvPr/>
          </p:nvSpPr>
          <p:spPr bwMode="auto">
            <a:xfrm>
              <a:off x="897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85" name="Line 977"/>
            <p:cNvSpPr>
              <a:spLocks noChangeShapeType="1"/>
            </p:cNvSpPr>
            <p:nvPr/>
          </p:nvSpPr>
          <p:spPr bwMode="auto">
            <a:xfrm>
              <a:off x="904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86" name="Line 978"/>
            <p:cNvSpPr>
              <a:spLocks noChangeShapeType="1"/>
            </p:cNvSpPr>
            <p:nvPr/>
          </p:nvSpPr>
          <p:spPr bwMode="auto">
            <a:xfrm>
              <a:off x="904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87" name="Line 979"/>
            <p:cNvSpPr>
              <a:spLocks noChangeShapeType="1"/>
            </p:cNvSpPr>
            <p:nvPr/>
          </p:nvSpPr>
          <p:spPr bwMode="auto">
            <a:xfrm>
              <a:off x="910" y="4004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88" name="Line 980"/>
            <p:cNvSpPr>
              <a:spLocks noChangeShapeType="1"/>
            </p:cNvSpPr>
            <p:nvPr/>
          </p:nvSpPr>
          <p:spPr bwMode="auto">
            <a:xfrm>
              <a:off x="917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89" name="Line 981"/>
            <p:cNvSpPr>
              <a:spLocks noChangeShapeType="1"/>
            </p:cNvSpPr>
            <p:nvPr/>
          </p:nvSpPr>
          <p:spPr bwMode="auto">
            <a:xfrm>
              <a:off x="923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90" name="Line 982"/>
            <p:cNvSpPr>
              <a:spLocks noChangeShapeType="1"/>
            </p:cNvSpPr>
            <p:nvPr/>
          </p:nvSpPr>
          <p:spPr bwMode="auto">
            <a:xfrm>
              <a:off x="930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91" name="Line 983"/>
            <p:cNvSpPr>
              <a:spLocks noChangeShapeType="1"/>
            </p:cNvSpPr>
            <p:nvPr/>
          </p:nvSpPr>
          <p:spPr bwMode="auto">
            <a:xfrm>
              <a:off x="930" y="4004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92" name="Line 984"/>
            <p:cNvSpPr>
              <a:spLocks noChangeShapeType="1"/>
            </p:cNvSpPr>
            <p:nvPr/>
          </p:nvSpPr>
          <p:spPr bwMode="auto">
            <a:xfrm>
              <a:off x="936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93" name="Line 985"/>
            <p:cNvSpPr>
              <a:spLocks noChangeShapeType="1"/>
            </p:cNvSpPr>
            <p:nvPr/>
          </p:nvSpPr>
          <p:spPr bwMode="auto">
            <a:xfrm>
              <a:off x="943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94" name="Line 986"/>
            <p:cNvSpPr>
              <a:spLocks noChangeShapeType="1"/>
            </p:cNvSpPr>
            <p:nvPr/>
          </p:nvSpPr>
          <p:spPr bwMode="auto">
            <a:xfrm>
              <a:off x="949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95" name="Line 987"/>
            <p:cNvSpPr>
              <a:spLocks noChangeShapeType="1"/>
            </p:cNvSpPr>
            <p:nvPr/>
          </p:nvSpPr>
          <p:spPr bwMode="auto">
            <a:xfrm>
              <a:off x="949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96" name="Line 988"/>
            <p:cNvSpPr>
              <a:spLocks noChangeShapeType="1"/>
            </p:cNvSpPr>
            <p:nvPr/>
          </p:nvSpPr>
          <p:spPr bwMode="auto">
            <a:xfrm>
              <a:off x="956" y="4004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97" name="Line 989"/>
            <p:cNvSpPr>
              <a:spLocks noChangeShapeType="1"/>
            </p:cNvSpPr>
            <p:nvPr/>
          </p:nvSpPr>
          <p:spPr bwMode="auto">
            <a:xfrm>
              <a:off x="962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98" name="Line 990"/>
            <p:cNvSpPr>
              <a:spLocks noChangeShapeType="1"/>
            </p:cNvSpPr>
            <p:nvPr/>
          </p:nvSpPr>
          <p:spPr bwMode="auto">
            <a:xfrm>
              <a:off x="969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99" name="Line 991"/>
            <p:cNvSpPr>
              <a:spLocks noChangeShapeType="1"/>
            </p:cNvSpPr>
            <p:nvPr/>
          </p:nvSpPr>
          <p:spPr bwMode="auto">
            <a:xfrm>
              <a:off x="975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00" name="Line 992"/>
            <p:cNvSpPr>
              <a:spLocks noChangeShapeType="1"/>
            </p:cNvSpPr>
            <p:nvPr/>
          </p:nvSpPr>
          <p:spPr bwMode="auto">
            <a:xfrm>
              <a:off x="975" y="4004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01" name="Line 993"/>
            <p:cNvSpPr>
              <a:spLocks noChangeShapeType="1"/>
            </p:cNvSpPr>
            <p:nvPr/>
          </p:nvSpPr>
          <p:spPr bwMode="auto">
            <a:xfrm>
              <a:off x="982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02" name="Line 994"/>
            <p:cNvSpPr>
              <a:spLocks noChangeShapeType="1"/>
            </p:cNvSpPr>
            <p:nvPr/>
          </p:nvSpPr>
          <p:spPr bwMode="auto">
            <a:xfrm>
              <a:off x="988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03" name="Line 995"/>
            <p:cNvSpPr>
              <a:spLocks noChangeShapeType="1"/>
            </p:cNvSpPr>
            <p:nvPr/>
          </p:nvSpPr>
          <p:spPr bwMode="auto">
            <a:xfrm>
              <a:off x="995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04" name="Line 996"/>
            <p:cNvSpPr>
              <a:spLocks noChangeShapeType="1"/>
            </p:cNvSpPr>
            <p:nvPr/>
          </p:nvSpPr>
          <p:spPr bwMode="auto">
            <a:xfrm>
              <a:off x="995" y="4004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05" name="Line 997"/>
            <p:cNvSpPr>
              <a:spLocks noChangeShapeType="1"/>
            </p:cNvSpPr>
            <p:nvPr/>
          </p:nvSpPr>
          <p:spPr bwMode="auto">
            <a:xfrm>
              <a:off x="1008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06" name="Line 998"/>
            <p:cNvSpPr>
              <a:spLocks noChangeShapeType="1"/>
            </p:cNvSpPr>
            <p:nvPr/>
          </p:nvSpPr>
          <p:spPr bwMode="auto">
            <a:xfrm>
              <a:off x="1008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07" name="Line 999"/>
            <p:cNvSpPr>
              <a:spLocks noChangeShapeType="1"/>
            </p:cNvSpPr>
            <p:nvPr/>
          </p:nvSpPr>
          <p:spPr bwMode="auto">
            <a:xfrm>
              <a:off x="1014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08" name="Line 1000"/>
            <p:cNvSpPr>
              <a:spLocks noChangeShapeType="1"/>
            </p:cNvSpPr>
            <p:nvPr/>
          </p:nvSpPr>
          <p:spPr bwMode="auto">
            <a:xfrm>
              <a:off x="1021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09" name="Line 1001"/>
            <p:cNvSpPr>
              <a:spLocks noChangeShapeType="1"/>
            </p:cNvSpPr>
            <p:nvPr/>
          </p:nvSpPr>
          <p:spPr bwMode="auto">
            <a:xfrm>
              <a:off x="1021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10" name="Line 1002"/>
            <p:cNvSpPr>
              <a:spLocks noChangeShapeType="1"/>
            </p:cNvSpPr>
            <p:nvPr/>
          </p:nvSpPr>
          <p:spPr bwMode="auto">
            <a:xfrm>
              <a:off x="1027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11" name="Freeform 1003"/>
            <p:cNvSpPr>
              <a:spLocks/>
            </p:cNvSpPr>
            <p:nvPr/>
          </p:nvSpPr>
          <p:spPr bwMode="auto">
            <a:xfrm>
              <a:off x="1034" y="3997"/>
              <a:ext cx="19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0"/>
                </a:cxn>
                <a:cxn ang="0">
                  <a:pos x="19" y="7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13" y="0"/>
                </a:cxn>
              </a:cxnLst>
              <a:rect l="0" t="0" r="r" b="b"/>
              <a:pathLst>
                <a:path w="19" h="13">
                  <a:moveTo>
                    <a:pt x="13" y="0"/>
                  </a:moveTo>
                  <a:lnTo>
                    <a:pt x="19" y="0"/>
                  </a:lnTo>
                  <a:lnTo>
                    <a:pt x="19" y="7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12" name="Freeform 1004"/>
            <p:cNvSpPr>
              <a:spLocks/>
            </p:cNvSpPr>
            <p:nvPr/>
          </p:nvSpPr>
          <p:spPr bwMode="auto">
            <a:xfrm>
              <a:off x="1047" y="3997"/>
              <a:ext cx="12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2" y="7"/>
                </a:cxn>
                <a:cxn ang="0">
                  <a:pos x="12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2" h="13">
                  <a:moveTo>
                    <a:pt x="0" y="0"/>
                  </a:moveTo>
                  <a:lnTo>
                    <a:pt x="6" y="0"/>
                  </a:lnTo>
                  <a:lnTo>
                    <a:pt x="12" y="7"/>
                  </a:lnTo>
                  <a:lnTo>
                    <a:pt x="12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13" name="Freeform 1005"/>
            <p:cNvSpPr>
              <a:spLocks/>
            </p:cNvSpPr>
            <p:nvPr/>
          </p:nvSpPr>
          <p:spPr bwMode="auto">
            <a:xfrm>
              <a:off x="1047" y="3997"/>
              <a:ext cx="12" cy="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0"/>
                </a:cxn>
                <a:cxn ang="0">
                  <a:pos x="12" y="7"/>
                </a:cxn>
                <a:cxn ang="0">
                  <a:pos x="12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6" y="0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12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14" name="Line 1006"/>
            <p:cNvSpPr>
              <a:spLocks noChangeShapeType="1"/>
            </p:cNvSpPr>
            <p:nvPr/>
          </p:nvSpPr>
          <p:spPr bwMode="auto">
            <a:xfrm>
              <a:off x="1053" y="3997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15" name="Line 1007"/>
            <p:cNvSpPr>
              <a:spLocks noChangeShapeType="1"/>
            </p:cNvSpPr>
            <p:nvPr/>
          </p:nvSpPr>
          <p:spPr bwMode="auto">
            <a:xfrm>
              <a:off x="1053" y="3997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16" name="Line 1008"/>
            <p:cNvSpPr>
              <a:spLocks noChangeShapeType="1"/>
            </p:cNvSpPr>
            <p:nvPr/>
          </p:nvSpPr>
          <p:spPr bwMode="auto">
            <a:xfrm>
              <a:off x="1059" y="3997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17" name="Line 1009"/>
            <p:cNvSpPr>
              <a:spLocks noChangeShapeType="1"/>
            </p:cNvSpPr>
            <p:nvPr/>
          </p:nvSpPr>
          <p:spPr bwMode="auto">
            <a:xfrm>
              <a:off x="1066" y="3997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18" name="Line 1010"/>
            <p:cNvSpPr>
              <a:spLocks noChangeShapeType="1"/>
            </p:cNvSpPr>
            <p:nvPr/>
          </p:nvSpPr>
          <p:spPr bwMode="auto">
            <a:xfrm>
              <a:off x="1066" y="3997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19" name="Line 1011"/>
            <p:cNvSpPr>
              <a:spLocks noChangeShapeType="1"/>
            </p:cNvSpPr>
            <p:nvPr/>
          </p:nvSpPr>
          <p:spPr bwMode="auto">
            <a:xfrm>
              <a:off x="1072" y="3997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20" name="Freeform 1012"/>
            <p:cNvSpPr>
              <a:spLocks/>
            </p:cNvSpPr>
            <p:nvPr/>
          </p:nvSpPr>
          <p:spPr bwMode="auto">
            <a:xfrm>
              <a:off x="1085" y="3991"/>
              <a:ext cx="13" cy="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21" name="Line 1013"/>
            <p:cNvSpPr>
              <a:spLocks noChangeShapeType="1"/>
            </p:cNvSpPr>
            <p:nvPr/>
          </p:nvSpPr>
          <p:spPr bwMode="auto">
            <a:xfrm>
              <a:off x="1085" y="3997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22" name="Line 1014"/>
            <p:cNvSpPr>
              <a:spLocks noChangeShapeType="1"/>
            </p:cNvSpPr>
            <p:nvPr/>
          </p:nvSpPr>
          <p:spPr bwMode="auto">
            <a:xfrm>
              <a:off x="1092" y="3997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23" name="Freeform 1015"/>
            <p:cNvSpPr>
              <a:spLocks/>
            </p:cNvSpPr>
            <p:nvPr/>
          </p:nvSpPr>
          <p:spPr bwMode="auto">
            <a:xfrm>
              <a:off x="1098" y="3991"/>
              <a:ext cx="13" cy="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24" name="Line 1016"/>
            <p:cNvSpPr>
              <a:spLocks noChangeShapeType="1"/>
            </p:cNvSpPr>
            <p:nvPr/>
          </p:nvSpPr>
          <p:spPr bwMode="auto">
            <a:xfrm>
              <a:off x="1098" y="3991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25" name="Line 1017"/>
            <p:cNvSpPr>
              <a:spLocks noChangeShapeType="1"/>
            </p:cNvSpPr>
            <p:nvPr/>
          </p:nvSpPr>
          <p:spPr bwMode="auto">
            <a:xfrm>
              <a:off x="1105" y="3991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26" name="Freeform 1018"/>
            <p:cNvSpPr>
              <a:spLocks/>
            </p:cNvSpPr>
            <p:nvPr/>
          </p:nvSpPr>
          <p:spPr bwMode="auto">
            <a:xfrm>
              <a:off x="1111" y="3985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27" name="Freeform 1019"/>
            <p:cNvSpPr>
              <a:spLocks/>
            </p:cNvSpPr>
            <p:nvPr/>
          </p:nvSpPr>
          <p:spPr bwMode="auto">
            <a:xfrm>
              <a:off x="1124" y="3979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28" name="Line 1020"/>
            <p:cNvSpPr>
              <a:spLocks noChangeShapeType="1"/>
            </p:cNvSpPr>
            <p:nvPr/>
          </p:nvSpPr>
          <p:spPr bwMode="auto">
            <a:xfrm>
              <a:off x="1111" y="3985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29" name="Line 1021"/>
            <p:cNvSpPr>
              <a:spLocks noChangeShapeType="1"/>
            </p:cNvSpPr>
            <p:nvPr/>
          </p:nvSpPr>
          <p:spPr bwMode="auto">
            <a:xfrm>
              <a:off x="1124" y="39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30" name="Freeform 1022"/>
            <p:cNvSpPr>
              <a:spLocks/>
            </p:cNvSpPr>
            <p:nvPr/>
          </p:nvSpPr>
          <p:spPr bwMode="auto">
            <a:xfrm>
              <a:off x="1137" y="3979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31" name="Freeform 1023"/>
            <p:cNvSpPr>
              <a:spLocks/>
            </p:cNvSpPr>
            <p:nvPr/>
          </p:nvSpPr>
          <p:spPr bwMode="auto">
            <a:xfrm>
              <a:off x="1137" y="3972"/>
              <a:ext cx="13" cy="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7" y="0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32" name="Freeform 0"/>
            <p:cNvSpPr>
              <a:spLocks/>
            </p:cNvSpPr>
            <p:nvPr/>
          </p:nvSpPr>
          <p:spPr bwMode="auto">
            <a:xfrm>
              <a:off x="1150" y="3966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33" name="Freeform 1"/>
            <p:cNvSpPr>
              <a:spLocks/>
            </p:cNvSpPr>
            <p:nvPr/>
          </p:nvSpPr>
          <p:spPr bwMode="auto">
            <a:xfrm>
              <a:off x="1150" y="3960"/>
              <a:ext cx="13" cy="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9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34" name="Freeform 2"/>
            <p:cNvSpPr>
              <a:spLocks/>
            </p:cNvSpPr>
            <p:nvPr/>
          </p:nvSpPr>
          <p:spPr bwMode="auto">
            <a:xfrm>
              <a:off x="1157" y="3960"/>
              <a:ext cx="19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9" h="12">
                  <a:moveTo>
                    <a:pt x="6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35" name="Freeform 3"/>
            <p:cNvSpPr>
              <a:spLocks/>
            </p:cNvSpPr>
            <p:nvPr/>
          </p:nvSpPr>
          <p:spPr bwMode="auto">
            <a:xfrm>
              <a:off x="1163" y="3954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36" name="Line 4"/>
            <p:cNvSpPr>
              <a:spLocks noChangeShapeType="1"/>
            </p:cNvSpPr>
            <p:nvPr/>
          </p:nvSpPr>
          <p:spPr bwMode="auto">
            <a:xfrm>
              <a:off x="1137" y="3972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37" name="Line 5"/>
            <p:cNvSpPr>
              <a:spLocks noChangeShapeType="1"/>
            </p:cNvSpPr>
            <p:nvPr/>
          </p:nvSpPr>
          <p:spPr bwMode="auto">
            <a:xfrm>
              <a:off x="1170" y="395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38" name="Freeform 6"/>
            <p:cNvSpPr>
              <a:spLocks/>
            </p:cNvSpPr>
            <p:nvPr/>
          </p:nvSpPr>
          <p:spPr bwMode="auto">
            <a:xfrm>
              <a:off x="1176" y="3947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39" name="Freeform 7"/>
            <p:cNvSpPr>
              <a:spLocks/>
            </p:cNvSpPr>
            <p:nvPr/>
          </p:nvSpPr>
          <p:spPr bwMode="auto">
            <a:xfrm>
              <a:off x="1176" y="3941"/>
              <a:ext cx="20" cy="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6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20" h="19">
                  <a:moveTo>
                    <a:pt x="7" y="0"/>
                  </a:moveTo>
                  <a:lnTo>
                    <a:pt x="20" y="0"/>
                  </a:lnTo>
                  <a:lnTo>
                    <a:pt x="20" y="6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0" name="Freeform 8"/>
            <p:cNvSpPr>
              <a:spLocks/>
            </p:cNvSpPr>
            <p:nvPr/>
          </p:nvSpPr>
          <p:spPr bwMode="auto">
            <a:xfrm>
              <a:off x="1189" y="3935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1" name="Freeform 9"/>
            <p:cNvSpPr>
              <a:spLocks/>
            </p:cNvSpPr>
            <p:nvPr/>
          </p:nvSpPr>
          <p:spPr bwMode="auto">
            <a:xfrm>
              <a:off x="1196" y="3935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2" name="Freeform 10"/>
            <p:cNvSpPr>
              <a:spLocks/>
            </p:cNvSpPr>
            <p:nvPr/>
          </p:nvSpPr>
          <p:spPr bwMode="auto">
            <a:xfrm>
              <a:off x="1202" y="3923"/>
              <a:ext cx="13" cy="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7" y="0"/>
                </a:cxn>
              </a:cxnLst>
              <a:rect l="0" t="0" r="r" b="b"/>
              <a:pathLst>
                <a:path w="13" h="18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3" name="Freeform 11"/>
            <p:cNvSpPr>
              <a:spLocks/>
            </p:cNvSpPr>
            <p:nvPr/>
          </p:nvSpPr>
          <p:spPr bwMode="auto">
            <a:xfrm>
              <a:off x="1209" y="392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4" name="Freeform 12"/>
            <p:cNvSpPr>
              <a:spLocks/>
            </p:cNvSpPr>
            <p:nvPr/>
          </p:nvSpPr>
          <p:spPr bwMode="auto">
            <a:xfrm>
              <a:off x="1209" y="3904"/>
              <a:ext cx="13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6" y="0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5" name="Freeform 13"/>
            <p:cNvSpPr>
              <a:spLocks/>
            </p:cNvSpPr>
            <p:nvPr/>
          </p:nvSpPr>
          <p:spPr bwMode="auto">
            <a:xfrm>
              <a:off x="1215" y="3898"/>
              <a:ext cx="13" cy="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8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6" name="Freeform 14"/>
            <p:cNvSpPr>
              <a:spLocks/>
            </p:cNvSpPr>
            <p:nvPr/>
          </p:nvSpPr>
          <p:spPr bwMode="auto">
            <a:xfrm>
              <a:off x="1222" y="3891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7" name="Freeform 15"/>
            <p:cNvSpPr>
              <a:spLocks/>
            </p:cNvSpPr>
            <p:nvPr/>
          </p:nvSpPr>
          <p:spPr bwMode="auto">
            <a:xfrm>
              <a:off x="1222" y="3879"/>
              <a:ext cx="19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12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9" h="19">
                  <a:moveTo>
                    <a:pt x="6" y="0"/>
                  </a:moveTo>
                  <a:lnTo>
                    <a:pt x="19" y="0"/>
                  </a:lnTo>
                  <a:lnTo>
                    <a:pt x="19" y="12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8" name="Freeform 16"/>
            <p:cNvSpPr>
              <a:spLocks/>
            </p:cNvSpPr>
            <p:nvPr/>
          </p:nvSpPr>
          <p:spPr bwMode="auto">
            <a:xfrm>
              <a:off x="1228" y="3873"/>
              <a:ext cx="13" cy="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8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9" name="Freeform 17"/>
            <p:cNvSpPr>
              <a:spLocks/>
            </p:cNvSpPr>
            <p:nvPr/>
          </p:nvSpPr>
          <p:spPr bwMode="auto">
            <a:xfrm>
              <a:off x="1235" y="3860"/>
              <a:ext cx="19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13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6" y="0"/>
                </a:cxn>
              </a:cxnLst>
              <a:rect l="0" t="0" r="r" b="b"/>
              <a:pathLst>
                <a:path w="19" h="19">
                  <a:moveTo>
                    <a:pt x="6" y="0"/>
                  </a:moveTo>
                  <a:lnTo>
                    <a:pt x="19" y="0"/>
                  </a:lnTo>
                  <a:lnTo>
                    <a:pt x="19" y="13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0" name="Freeform 18"/>
            <p:cNvSpPr>
              <a:spLocks/>
            </p:cNvSpPr>
            <p:nvPr/>
          </p:nvSpPr>
          <p:spPr bwMode="auto">
            <a:xfrm>
              <a:off x="1241" y="3854"/>
              <a:ext cx="13" cy="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9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1" name="Freeform 19"/>
            <p:cNvSpPr>
              <a:spLocks/>
            </p:cNvSpPr>
            <p:nvPr/>
          </p:nvSpPr>
          <p:spPr bwMode="auto">
            <a:xfrm>
              <a:off x="1248" y="3848"/>
              <a:ext cx="12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0"/>
                </a:cxn>
                <a:cxn ang="0">
                  <a:pos x="12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2" name="Freeform 20"/>
            <p:cNvSpPr>
              <a:spLocks/>
            </p:cNvSpPr>
            <p:nvPr/>
          </p:nvSpPr>
          <p:spPr bwMode="auto">
            <a:xfrm>
              <a:off x="1254" y="3835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3" name="Freeform 21"/>
            <p:cNvSpPr>
              <a:spLocks/>
            </p:cNvSpPr>
            <p:nvPr/>
          </p:nvSpPr>
          <p:spPr bwMode="auto">
            <a:xfrm>
              <a:off x="1254" y="3829"/>
              <a:ext cx="13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9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4" name="Freeform 22"/>
            <p:cNvSpPr>
              <a:spLocks/>
            </p:cNvSpPr>
            <p:nvPr/>
          </p:nvSpPr>
          <p:spPr bwMode="auto">
            <a:xfrm>
              <a:off x="1260" y="3823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5" name="Freeform 23"/>
            <p:cNvSpPr>
              <a:spLocks/>
            </p:cNvSpPr>
            <p:nvPr/>
          </p:nvSpPr>
          <p:spPr bwMode="auto">
            <a:xfrm>
              <a:off x="1267" y="3804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6" name="Freeform 24"/>
            <p:cNvSpPr>
              <a:spLocks/>
            </p:cNvSpPr>
            <p:nvPr/>
          </p:nvSpPr>
          <p:spPr bwMode="auto">
            <a:xfrm>
              <a:off x="1267" y="3798"/>
              <a:ext cx="13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8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7" name="Freeform 25"/>
            <p:cNvSpPr>
              <a:spLocks/>
            </p:cNvSpPr>
            <p:nvPr/>
          </p:nvSpPr>
          <p:spPr bwMode="auto">
            <a:xfrm>
              <a:off x="1273" y="3791"/>
              <a:ext cx="13" cy="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7" y="0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8" name="Freeform 26"/>
            <p:cNvSpPr>
              <a:spLocks/>
            </p:cNvSpPr>
            <p:nvPr/>
          </p:nvSpPr>
          <p:spPr bwMode="auto">
            <a:xfrm>
              <a:off x="1280" y="3779"/>
              <a:ext cx="19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12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9" h="19">
                  <a:moveTo>
                    <a:pt x="6" y="0"/>
                  </a:moveTo>
                  <a:lnTo>
                    <a:pt x="19" y="0"/>
                  </a:lnTo>
                  <a:lnTo>
                    <a:pt x="19" y="12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9" name="Freeform 27"/>
            <p:cNvSpPr>
              <a:spLocks/>
            </p:cNvSpPr>
            <p:nvPr/>
          </p:nvSpPr>
          <p:spPr bwMode="auto">
            <a:xfrm>
              <a:off x="1286" y="3773"/>
              <a:ext cx="13" cy="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8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0" name="Freeform 28"/>
            <p:cNvSpPr>
              <a:spLocks/>
            </p:cNvSpPr>
            <p:nvPr/>
          </p:nvSpPr>
          <p:spPr bwMode="auto">
            <a:xfrm>
              <a:off x="1293" y="3766"/>
              <a:ext cx="13" cy="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6" y="0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1" name="Freeform 29"/>
            <p:cNvSpPr>
              <a:spLocks/>
            </p:cNvSpPr>
            <p:nvPr/>
          </p:nvSpPr>
          <p:spPr bwMode="auto">
            <a:xfrm>
              <a:off x="1299" y="3760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2" name="Line 30"/>
            <p:cNvSpPr>
              <a:spLocks noChangeShapeType="1"/>
            </p:cNvSpPr>
            <p:nvPr/>
          </p:nvSpPr>
          <p:spPr bwMode="auto">
            <a:xfrm>
              <a:off x="1183" y="3941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3" name="Line 31"/>
            <p:cNvSpPr>
              <a:spLocks noChangeShapeType="1"/>
            </p:cNvSpPr>
            <p:nvPr/>
          </p:nvSpPr>
          <p:spPr bwMode="auto">
            <a:xfrm>
              <a:off x="1299" y="3766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4" name="Freeform 32"/>
            <p:cNvSpPr>
              <a:spLocks/>
            </p:cNvSpPr>
            <p:nvPr/>
          </p:nvSpPr>
          <p:spPr bwMode="auto">
            <a:xfrm>
              <a:off x="1306" y="3760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9"/>
                </a:cxn>
                <a:cxn ang="0">
                  <a:pos x="6" y="19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9"/>
                  </a:lnTo>
                  <a:lnTo>
                    <a:pt x="6" y="19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5" name="Freeform 33"/>
            <p:cNvSpPr>
              <a:spLocks/>
            </p:cNvSpPr>
            <p:nvPr/>
          </p:nvSpPr>
          <p:spPr bwMode="auto">
            <a:xfrm>
              <a:off x="1312" y="3766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3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7" y="0"/>
                  </a:lnTo>
                  <a:lnTo>
                    <a:pt x="13" y="13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6" name="Freeform 34"/>
            <p:cNvSpPr>
              <a:spLocks/>
            </p:cNvSpPr>
            <p:nvPr/>
          </p:nvSpPr>
          <p:spPr bwMode="auto">
            <a:xfrm>
              <a:off x="1312" y="3779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7" name="Freeform 35"/>
            <p:cNvSpPr>
              <a:spLocks/>
            </p:cNvSpPr>
            <p:nvPr/>
          </p:nvSpPr>
          <p:spPr bwMode="auto">
            <a:xfrm>
              <a:off x="1319" y="3785"/>
              <a:ext cx="19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9" y="13"/>
                </a:cxn>
                <a:cxn ang="0">
                  <a:pos x="19" y="19"/>
                </a:cxn>
                <a:cxn ang="0">
                  <a:pos x="6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6" y="0"/>
                  </a:lnTo>
                  <a:lnTo>
                    <a:pt x="19" y="13"/>
                  </a:lnTo>
                  <a:lnTo>
                    <a:pt x="19" y="19"/>
                  </a:lnTo>
                  <a:lnTo>
                    <a:pt x="6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8" name="Freeform 36"/>
            <p:cNvSpPr>
              <a:spLocks/>
            </p:cNvSpPr>
            <p:nvPr/>
          </p:nvSpPr>
          <p:spPr bwMode="auto">
            <a:xfrm>
              <a:off x="1325" y="3798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25"/>
                </a:cxn>
                <a:cxn ang="0">
                  <a:pos x="7" y="25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25"/>
                  </a:lnTo>
                  <a:lnTo>
                    <a:pt x="7" y="25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9" name="Freeform 37"/>
            <p:cNvSpPr>
              <a:spLocks/>
            </p:cNvSpPr>
            <p:nvPr/>
          </p:nvSpPr>
          <p:spPr bwMode="auto">
            <a:xfrm>
              <a:off x="1332" y="3810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3"/>
                </a:cxn>
                <a:cxn ang="0">
                  <a:pos x="13" y="25"/>
                </a:cxn>
                <a:cxn ang="0">
                  <a:pos x="6" y="25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6" y="0"/>
                  </a:lnTo>
                  <a:lnTo>
                    <a:pt x="13" y="13"/>
                  </a:lnTo>
                  <a:lnTo>
                    <a:pt x="13" y="25"/>
                  </a:lnTo>
                  <a:lnTo>
                    <a:pt x="6" y="25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70" name="Freeform 38"/>
            <p:cNvSpPr>
              <a:spLocks/>
            </p:cNvSpPr>
            <p:nvPr/>
          </p:nvSpPr>
          <p:spPr bwMode="auto">
            <a:xfrm>
              <a:off x="1338" y="3823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2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7" y="0"/>
                  </a:lnTo>
                  <a:lnTo>
                    <a:pt x="13" y="12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71" name="Freeform 39"/>
            <p:cNvSpPr>
              <a:spLocks/>
            </p:cNvSpPr>
            <p:nvPr/>
          </p:nvSpPr>
          <p:spPr bwMode="auto">
            <a:xfrm>
              <a:off x="1338" y="3835"/>
              <a:ext cx="20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13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20" h="25">
                  <a:moveTo>
                    <a:pt x="0" y="0"/>
                  </a:moveTo>
                  <a:lnTo>
                    <a:pt x="13" y="0"/>
                  </a:lnTo>
                  <a:lnTo>
                    <a:pt x="20" y="13"/>
                  </a:lnTo>
                  <a:lnTo>
                    <a:pt x="20" y="25"/>
                  </a:lnTo>
                  <a:lnTo>
                    <a:pt x="7" y="25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72" name="Freeform 40"/>
            <p:cNvSpPr>
              <a:spLocks/>
            </p:cNvSpPr>
            <p:nvPr/>
          </p:nvSpPr>
          <p:spPr bwMode="auto">
            <a:xfrm>
              <a:off x="1345" y="3848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18"/>
                </a:cxn>
                <a:cxn ang="0">
                  <a:pos x="6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18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73" name="Freeform 41"/>
            <p:cNvSpPr>
              <a:spLocks/>
            </p:cNvSpPr>
            <p:nvPr/>
          </p:nvSpPr>
          <p:spPr bwMode="auto">
            <a:xfrm>
              <a:off x="1351" y="3860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9"/>
                </a:cxn>
                <a:cxn ang="0">
                  <a:pos x="7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9"/>
                  </a:lnTo>
                  <a:lnTo>
                    <a:pt x="7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74" name="Freeform 42"/>
            <p:cNvSpPr>
              <a:spLocks/>
            </p:cNvSpPr>
            <p:nvPr/>
          </p:nvSpPr>
          <p:spPr bwMode="auto">
            <a:xfrm>
              <a:off x="1358" y="3866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75" name="Line 43"/>
            <p:cNvSpPr>
              <a:spLocks noChangeShapeType="1"/>
            </p:cNvSpPr>
            <p:nvPr/>
          </p:nvSpPr>
          <p:spPr bwMode="auto">
            <a:xfrm>
              <a:off x="1351" y="3866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76" name="Line 44"/>
            <p:cNvSpPr>
              <a:spLocks noChangeShapeType="1"/>
            </p:cNvSpPr>
            <p:nvPr/>
          </p:nvSpPr>
          <p:spPr bwMode="auto">
            <a:xfrm>
              <a:off x="1358" y="3873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77" name="Freeform 45"/>
            <p:cNvSpPr>
              <a:spLocks/>
            </p:cNvSpPr>
            <p:nvPr/>
          </p:nvSpPr>
          <p:spPr bwMode="auto">
            <a:xfrm>
              <a:off x="1371" y="387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78" name="Line 46"/>
            <p:cNvSpPr>
              <a:spLocks noChangeShapeType="1"/>
            </p:cNvSpPr>
            <p:nvPr/>
          </p:nvSpPr>
          <p:spPr bwMode="auto">
            <a:xfrm>
              <a:off x="1377" y="38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79" name="Line 47"/>
            <p:cNvSpPr>
              <a:spLocks noChangeShapeType="1"/>
            </p:cNvSpPr>
            <p:nvPr/>
          </p:nvSpPr>
          <p:spPr bwMode="auto">
            <a:xfrm>
              <a:off x="1377" y="38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80" name="Freeform 48"/>
            <p:cNvSpPr>
              <a:spLocks/>
            </p:cNvSpPr>
            <p:nvPr/>
          </p:nvSpPr>
          <p:spPr bwMode="auto">
            <a:xfrm>
              <a:off x="1384" y="3879"/>
              <a:ext cx="1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19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13" y="0"/>
                  </a:lnTo>
                  <a:lnTo>
                    <a:pt x="19" y="0"/>
                  </a:lnTo>
                  <a:lnTo>
                    <a:pt x="19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81" name="Freeform 49"/>
            <p:cNvSpPr>
              <a:spLocks/>
            </p:cNvSpPr>
            <p:nvPr/>
          </p:nvSpPr>
          <p:spPr bwMode="auto">
            <a:xfrm>
              <a:off x="1390" y="3879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82" name="Freeform 50"/>
            <p:cNvSpPr>
              <a:spLocks/>
            </p:cNvSpPr>
            <p:nvPr/>
          </p:nvSpPr>
          <p:spPr bwMode="auto">
            <a:xfrm>
              <a:off x="1397" y="3885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83" name="Freeform 51"/>
            <p:cNvSpPr>
              <a:spLocks/>
            </p:cNvSpPr>
            <p:nvPr/>
          </p:nvSpPr>
          <p:spPr bwMode="auto">
            <a:xfrm>
              <a:off x="1403" y="3891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84" name="Freeform 52"/>
            <p:cNvSpPr>
              <a:spLocks/>
            </p:cNvSpPr>
            <p:nvPr/>
          </p:nvSpPr>
          <p:spPr bwMode="auto">
            <a:xfrm>
              <a:off x="1403" y="3891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85" name="Freeform 53"/>
            <p:cNvSpPr>
              <a:spLocks/>
            </p:cNvSpPr>
            <p:nvPr/>
          </p:nvSpPr>
          <p:spPr bwMode="auto">
            <a:xfrm>
              <a:off x="1410" y="3898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8"/>
                </a:cxn>
                <a:cxn ang="0">
                  <a:pos x="6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6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86" name="Freeform 54"/>
            <p:cNvSpPr>
              <a:spLocks/>
            </p:cNvSpPr>
            <p:nvPr/>
          </p:nvSpPr>
          <p:spPr bwMode="auto">
            <a:xfrm>
              <a:off x="1416" y="3904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87" name="Freeform 55"/>
            <p:cNvSpPr>
              <a:spLocks/>
            </p:cNvSpPr>
            <p:nvPr/>
          </p:nvSpPr>
          <p:spPr bwMode="auto">
            <a:xfrm>
              <a:off x="1423" y="3910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3"/>
                </a:cxn>
                <a:cxn ang="0">
                  <a:pos x="13" y="19"/>
                </a:cxn>
                <a:cxn ang="0">
                  <a:pos x="6" y="19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6" y="0"/>
                  </a:lnTo>
                  <a:lnTo>
                    <a:pt x="13" y="13"/>
                  </a:lnTo>
                  <a:lnTo>
                    <a:pt x="13" y="19"/>
                  </a:lnTo>
                  <a:lnTo>
                    <a:pt x="6" y="19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88" name="Freeform 56"/>
            <p:cNvSpPr>
              <a:spLocks/>
            </p:cNvSpPr>
            <p:nvPr/>
          </p:nvSpPr>
          <p:spPr bwMode="auto">
            <a:xfrm>
              <a:off x="1429" y="392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89" name="Freeform 57"/>
            <p:cNvSpPr>
              <a:spLocks/>
            </p:cNvSpPr>
            <p:nvPr/>
          </p:nvSpPr>
          <p:spPr bwMode="auto">
            <a:xfrm>
              <a:off x="1429" y="392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90" name="Freeform 58"/>
            <p:cNvSpPr>
              <a:spLocks/>
            </p:cNvSpPr>
            <p:nvPr/>
          </p:nvSpPr>
          <p:spPr bwMode="auto">
            <a:xfrm>
              <a:off x="1436" y="3929"/>
              <a:ext cx="12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91" name="Line 59"/>
            <p:cNvSpPr>
              <a:spLocks noChangeShapeType="1"/>
            </p:cNvSpPr>
            <p:nvPr/>
          </p:nvSpPr>
          <p:spPr bwMode="auto">
            <a:xfrm>
              <a:off x="1436" y="3935"/>
              <a:ext cx="12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92" name="Line 60"/>
            <p:cNvSpPr>
              <a:spLocks noChangeShapeType="1"/>
            </p:cNvSpPr>
            <p:nvPr/>
          </p:nvSpPr>
          <p:spPr bwMode="auto">
            <a:xfrm>
              <a:off x="1442" y="3935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93" name="Freeform 61"/>
            <p:cNvSpPr>
              <a:spLocks/>
            </p:cNvSpPr>
            <p:nvPr/>
          </p:nvSpPr>
          <p:spPr bwMode="auto">
            <a:xfrm>
              <a:off x="1448" y="3929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94" name="Freeform 62"/>
            <p:cNvSpPr>
              <a:spLocks/>
            </p:cNvSpPr>
            <p:nvPr/>
          </p:nvSpPr>
          <p:spPr bwMode="auto">
            <a:xfrm>
              <a:off x="1461" y="392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95" name="Freeform 63"/>
            <p:cNvSpPr>
              <a:spLocks/>
            </p:cNvSpPr>
            <p:nvPr/>
          </p:nvSpPr>
          <p:spPr bwMode="auto">
            <a:xfrm>
              <a:off x="1461" y="3923"/>
              <a:ext cx="20" cy="1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0" y="0"/>
                </a:cxn>
                <a:cxn ang="0">
                  <a:pos x="20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13" y="0"/>
                </a:cxn>
              </a:cxnLst>
              <a:rect l="0" t="0" r="r" b="b"/>
              <a:pathLst>
                <a:path w="20" h="12">
                  <a:moveTo>
                    <a:pt x="13" y="0"/>
                  </a:moveTo>
                  <a:lnTo>
                    <a:pt x="20" y="0"/>
                  </a:lnTo>
                  <a:lnTo>
                    <a:pt x="20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96" name="Line 64"/>
            <p:cNvSpPr>
              <a:spLocks noChangeShapeType="1"/>
            </p:cNvSpPr>
            <p:nvPr/>
          </p:nvSpPr>
          <p:spPr bwMode="auto">
            <a:xfrm>
              <a:off x="1448" y="392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97" name="Line 65"/>
            <p:cNvSpPr>
              <a:spLocks noChangeShapeType="1"/>
            </p:cNvSpPr>
            <p:nvPr/>
          </p:nvSpPr>
          <p:spPr bwMode="auto">
            <a:xfrm>
              <a:off x="1468" y="3923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98" name="Line 66"/>
            <p:cNvSpPr>
              <a:spLocks noChangeShapeType="1"/>
            </p:cNvSpPr>
            <p:nvPr/>
          </p:nvSpPr>
          <p:spPr bwMode="auto">
            <a:xfrm>
              <a:off x="1474" y="3923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99" name="Freeform 67"/>
            <p:cNvSpPr>
              <a:spLocks/>
            </p:cNvSpPr>
            <p:nvPr/>
          </p:nvSpPr>
          <p:spPr bwMode="auto">
            <a:xfrm>
              <a:off x="1481" y="3916"/>
              <a:ext cx="13" cy="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6" y="0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00" name="Freeform 68"/>
            <p:cNvSpPr>
              <a:spLocks/>
            </p:cNvSpPr>
            <p:nvPr/>
          </p:nvSpPr>
          <p:spPr bwMode="auto">
            <a:xfrm>
              <a:off x="1487" y="3916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7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01" name="Freeform 69"/>
            <p:cNvSpPr>
              <a:spLocks/>
            </p:cNvSpPr>
            <p:nvPr/>
          </p:nvSpPr>
          <p:spPr bwMode="auto">
            <a:xfrm>
              <a:off x="1487" y="3916"/>
              <a:ext cx="13" cy="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7" y="0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02" name="Freeform 70"/>
            <p:cNvSpPr>
              <a:spLocks/>
            </p:cNvSpPr>
            <p:nvPr/>
          </p:nvSpPr>
          <p:spPr bwMode="auto">
            <a:xfrm>
              <a:off x="1494" y="3916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6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03" name="Line 71"/>
            <p:cNvSpPr>
              <a:spLocks noChangeShapeType="1"/>
            </p:cNvSpPr>
            <p:nvPr/>
          </p:nvSpPr>
          <p:spPr bwMode="auto">
            <a:xfrm>
              <a:off x="1494" y="3923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04" name="Line 72"/>
            <p:cNvSpPr>
              <a:spLocks noChangeShapeType="1"/>
            </p:cNvSpPr>
            <p:nvPr/>
          </p:nvSpPr>
          <p:spPr bwMode="auto">
            <a:xfrm>
              <a:off x="1500" y="3923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05" name="Line 73"/>
            <p:cNvSpPr>
              <a:spLocks noChangeShapeType="1"/>
            </p:cNvSpPr>
            <p:nvPr/>
          </p:nvSpPr>
          <p:spPr bwMode="auto">
            <a:xfrm>
              <a:off x="1507" y="3923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06" name="Freeform 74"/>
            <p:cNvSpPr>
              <a:spLocks/>
            </p:cNvSpPr>
            <p:nvPr/>
          </p:nvSpPr>
          <p:spPr bwMode="auto">
            <a:xfrm>
              <a:off x="1513" y="392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07" name="Line 75"/>
            <p:cNvSpPr>
              <a:spLocks noChangeShapeType="1"/>
            </p:cNvSpPr>
            <p:nvPr/>
          </p:nvSpPr>
          <p:spPr bwMode="auto">
            <a:xfrm>
              <a:off x="1513" y="3923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08" name="Line 76"/>
            <p:cNvSpPr>
              <a:spLocks noChangeShapeType="1"/>
            </p:cNvSpPr>
            <p:nvPr/>
          </p:nvSpPr>
          <p:spPr bwMode="auto">
            <a:xfrm>
              <a:off x="1520" y="3923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09" name="Line 77"/>
            <p:cNvSpPr>
              <a:spLocks noChangeShapeType="1"/>
            </p:cNvSpPr>
            <p:nvPr/>
          </p:nvSpPr>
          <p:spPr bwMode="auto">
            <a:xfrm>
              <a:off x="1526" y="3923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10" name="Freeform 78"/>
            <p:cNvSpPr>
              <a:spLocks/>
            </p:cNvSpPr>
            <p:nvPr/>
          </p:nvSpPr>
          <p:spPr bwMode="auto">
            <a:xfrm>
              <a:off x="1533" y="392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11" name="Freeform 79"/>
            <p:cNvSpPr>
              <a:spLocks/>
            </p:cNvSpPr>
            <p:nvPr/>
          </p:nvSpPr>
          <p:spPr bwMode="auto">
            <a:xfrm>
              <a:off x="1546" y="392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12" name="Freeform 80"/>
            <p:cNvSpPr>
              <a:spLocks/>
            </p:cNvSpPr>
            <p:nvPr/>
          </p:nvSpPr>
          <p:spPr bwMode="auto">
            <a:xfrm>
              <a:off x="1546" y="3923"/>
              <a:ext cx="1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6"/>
                </a:cxn>
                <a:cxn ang="0">
                  <a:pos x="19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13" y="0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13" name="Freeform 81"/>
            <p:cNvSpPr>
              <a:spLocks/>
            </p:cNvSpPr>
            <p:nvPr/>
          </p:nvSpPr>
          <p:spPr bwMode="auto">
            <a:xfrm>
              <a:off x="1552" y="3923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14" name="Line 82"/>
            <p:cNvSpPr>
              <a:spLocks noChangeShapeType="1"/>
            </p:cNvSpPr>
            <p:nvPr/>
          </p:nvSpPr>
          <p:spPr bwMode="auto">
            <a:xfrm>
              <a:off x="1539" y="392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15" name="Line 83"/>
            <p:cNvSpPr>
              <a:spLocks noChangeShapeType="1"/>
            </p:cNvSpPr>
            <p:nvPr/>
          </p:nvSpPr>
          <p:spPr bwMode="auto">
            <a:xfrm>
              <a:off x="1552" y="3923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16" name="Freeform 84"/>
            <p:cNvSpPr>
              <a:spLocks/>
            </p:cNvSpPr>
            <p:nvPr/>
          </p:nvSpPr>
          <p:spPr bwMode="auto">
            <a:xfrm>
              <a:off x="1565" y="392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17" name="Freeform 85"/>
            <p:cNvSpPr>
              <a:spLocks/>
            </p:cNvSpPr>
            <p:nvPr/>
          </p:nvSpPr>
          <p:spPr bwMode="auto">
            <a:xfrm>
              <a:off x="1565" y="3916"/>
              <a:ext cx="13" cy="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7" y="0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18" name="Freeform 86"/>
            <p:cNvSpPr>
              <a:spLocks/>
            </p:cNvSpPr>
            <p:nvPr/>
          </p:nvSpPr>
          <p:spPr bwMode="auto">
            <a:xfrm>
              <a:off x="1572" y="3904"/>
              <a:ext cx="19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12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9" h="19">
                  <a:moveTo>
                    <a:pt x="6" y="0"/>
                  </a:moveTo>
                  <a:lnTo>
                    <a:pt x="19" y="0"/>
                  </a:lnTo>
                  <a:lnTo>
                    <a:pt x="19" y="12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19" name="Freeform 87"/>
            <p:cNvSpPr>
              <a:spLocks/>
            </p:cNvSpPr>
            <p:nvPr/>
          </p:nvSpPr>
          <p:spPr bwMode="auto">
            <a:xfrm>
              <a:off x="1578" y="3904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20" name="Freeform 88"/>
            <p:cNvSpPr>
              <a:spLocks/>
            </p:cNvSpPr>
            <p:nvPr/>
          </p:nvSpPr>
          <p:spPr bwMode="auto">
            <a:xfrm>
              <a:off x="1585" y="3891"/>
              <a:ext cx="13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6" y="0"/>
                </a:cxn>
              </a:cxnLst>
              <a:rect l="0" t="0" r="r" b="b"/>
              <a:pathLst>
                <a:path w="13" h="19">
                  <a:moveTo>
                    <a:pt x="6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21" name="Freeform 89"/>
            <p:cNvSpPr>
              <a:spLocks/>
            </p:cNvSpPr>
            <p:nvPr/>
          </p:nvSpPr>
          <p:spPr bwMode="auto">
            <a:xfrm>
              <a:off x="1591" y="3885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22" name="Freeform 90"/>
            <p:cNvSpPr>
              <a:spLocks/>
            </p:cNvSpPr>
            <p:nvPr/>
          </p:nvSpPr>
          <p:spPr bwMode="auto">
            <a:xfrm>
              <a:off x="1591" y="3873"/>
              <a:ext cx="13" cy="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7" y="0"/>
                </a:cxn>
              </a:cxnLst>
              <a:rect l="0" t="0" r="r" b="b"/>
              <a:pathLst>
                <a:path w="13" h="18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324" name="Group 292"/>
          <p:cNvGrpSpPr>
            <a:grpSpLocks/>
          </p:cNvGrpSpPr>
          <p:nvPr/>
        </p:nvGrpSpPr>
        <p:grpSpPr bwMode="auto">
          <a:xfrm>
            <a:off x="7042150" y="4511675"/>
            <a:ext cx="1484312" cy="1584325"/>
            <a:chOff x="1598" y="2930"/>
            <a:chExt cx="1017" cy="1086"/>
          </a:xfrm>
        </p:grpSpPr>
        <p:sp>
          <p:nvSpPr>
            <p:cNvPr id="44124" name="Freeform 92"/>
            <p:cNvSpPr>
              <a:spLocks/>
            </p:cNvSpPr>
            <p:nvPr/>
          </p:nvSpPr>
          <p:spPr bwMode="auto">
            <a:xfrm>
              <a:off x="1598" y="3860"/>
              <a:ext cx="13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6" y="0"/>
                </a:cxn>
              </a:cxnLst>
              <a:rect l="0" t="0" r="r" b="b"/>
              <a:pathLst>
                <a:path w="13" h="19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25" name="Freeform 93"/>
            <p:cNvSpPr>
              <a:spLocks/>
            </p:cNvSpPr>
            <p:nvPr/>
          </p:nvSpPr>
          <p:spPr bwMode="auto">
            <a:xfrm>
              <a:off x="1604" y="3841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26" name="Freeform 94"/>
            <p:cNvSpPr>
              <a:spLocks/>
            </p:cNvSpPr>
            <p:nvPr/>
          </p:nvSpPr>
          <p:spPr bwMode="auto">
            <a:xfrm>
              <a:off x="1604" y="3829"/>
              <a:ext cx="20" cy="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6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7" y="0"/>
                </a:cxn>
              </a:cxnLst>
              <a:rect l="0" t="0" r="r" b="b"/>
              <a:pathLst>
                <a:path w="20" h="19">
                  <a:moveTo>
                    <a:pt x="7" y="0"/>
                  </a:moveTo>
                  <a:lnTo>
                    <a:pt x="20" y="0"/>
                  </a:lnTo>
                  <a:lnTo>
                    <a:pt x="20" y="6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27" name="Freeform 95"/>
            <p:cNvSpPr>
              <a:spLocks/>
            </p:cNvSpPr>
            <p:nvPr/>
          </p:nvSpPr>
          <p:spPr bwMode="auto">
            <a:xfrm>
              <a:off x="1611" y="3810"/>
              <a:ext cx="13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6" y="0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28" name="Freeform 96"/>
            <p:cNvSpPr>
              <a:spLocks/>
            </p:cNvSpPr>
            <p:nvPr/>
          </p:nvSpPr>
          <p:spPr bwMode="auto">
            <a:xfrm>
              <a:off x="1617" y="3791"/>
              <a:ext cx="13" cy="3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32"/>
                </a:cxn>
                <a:cxn ang="0">
                  <a:pos x="0" y="32"/>
                </a:cxn>
                <a:cxn ang="0">
                  <a:pos x="0" y="19"/>
                </a:cxn>
                <a:cxn ang="0">
                  <a:pos x="7" y="0"/>
                </a:cxn>
              </a:cxnLst>
              <a:rect l="0" t="0" r="r" b="b"/>
              <a:pathLst>
                <a:path w="13" h="32">
                  <a:moveTo>
                    <a:pt x="7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7" y="32"/>
                  </a:lnTo>
                  <a:lnTo>
                    <a:pt x="0" y="32"/>
                  </a:ln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29" name="Freeform 97"/>
            <p:cNvSpPr>
              <a:spLocks/>
            </p:cNvSpPr>
            <p:nvPr/>
          </p:nvSpPr>
          <p:spPr bwMode="auto">
            <a:xfrm>
              <a:off x="1624" y="3779"/>
              <a:ext cx="12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2" h="25">
                  <a:moveTo>
                    <a:pt x="0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30" name="Freeform 98"/>
            <p:cNvSpPr>
              <a:spLocks/>
            </p:cNvSpPr>
            <p:nvPr/>
          </p:nvSpPr>
          <p:spPr bwMode="auto">
            <a:xfrm>
              <a:off x="1624" y="3754"/>
              <a:ext cx="12" cy="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0"/>
                </a:cxn>
                <a:cxn ang="0">
                  <a:pos x="12" y="6"/>
                </a:cxn>
                <a:cxn ang="0">
                  <a:pos x="12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2" h="31">
                  <a:moveTo>
                    <a:pt x="6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12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31" name="Freeform 99"/>
            <p:cNvSpPr>
              <a:spLocks/>
            </p:cNvSpPr>
            <p:nvPr/>
          </p:nvSpPr>
          <p:spPr bwMode="auto">
            <a:xfrm>
              <a:off x="1630" y="3735"/>
              <a:ext cx="19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7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6" y="0"/>
                </a:cxn>
              </a:cxnLst>
              <a:rect l="0" t="0" r="r" b="b"/>
              <a:pathLst>
                <a:path w="19" h="25">
                  <a:moveTo>
                    <a:pt x="6" y="0"/>
                  </a:moveTo>
                  <a:lnTo>
                    <a:pt x="19" y="0"/>
                  </a:lnTo>
                  <a:lnTo>
                    <a:pt x="19" y="7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32" name="Freeform 100"/>
            <p:cNvSpPr>
              <a:spLocks/>
            </p:cNvSpPr>
            <p:nvPr/>
          </p:nvSpPr>
          <p:spPr bwMode="auto">
            <a:xfrm>
              <a:off x="1636" y="3717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33" name="Freeform 101"/>
            <p:cNvSpPr>
              <a:spLocks/>
            </p:cNvSpPr>
            <p:nvPr/>
          </p:nvSpPr>
          <p:spPr bwMode="auto">
            <a:xfrm>
              <a:off x="1643" y="3692"/>
              <a:ext cx="13" cy="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3" h="31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34" name="Freeform 102"/>
            <p:cNvSpPr>
              <a:spLocks/>
            </p:cNvSpPr>
            <p:nvPr/>
          </p:nvSpPr>
          <p:spPr bwMode="auto">
            <a:xfrm>
              <a:off x="1649" y="3667"/>
              <a:ext cx="13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3" h="37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37"/>
                  </a:lnTo>
                  <a:lnTo>
                    <a:pt x="0" y="37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35" name="Freeform 103"/>
            <p:cNvSpPr>
              <a:spLocks/>
            </p:cNvSpPr>
            <p:nvPr/>
          </p:nvSpPr>
          <p:spPr bwMode="auto">
            <a:xfrm>
              <a:off x="1649" y="3642"/>
              <a:ext cx="13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37"/>
                </a:cxn>
                <a:cxn ang="0">
                  <a:pos x="0" y="37"/>
                </a:cxn>
                <a:cxn ang="0">
                  <a:pos x="0" y="25"/>
                </a:cxn>
                <a:cxn ang="0">
                  <a:pos x="7" y="0"/>
                </a:cxn>
              </a:cxnLst>
              <a:rect l="0" t="0" r="r" b="b"/>
              <a:pathLst>
                <a:path w="13" h="37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37"/>
                  </a:lnTo>
                  <a:lnTo>
                    <a:pt x="0" y="37"/>
                  </a:lnTo>
                  <a:lnTo>
                    <a:pt x="0" y="2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36" name="Freeform 104"/>
            <p:cNvSpPr>
              <a:spLocks/>
            </p:cNvSpPr>
            <p:nvPr/>
          </p:nvSpPr>
          <p:spPr bwMode="auto">
            <a:xfrm>
              <a:off x="1656" y="3617"/>
              <a:ext cx="13" cy="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3" h="31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37" name="Freeform 105"/>
            <p:cNvSpPr>
              <a:spLocks/>
            </p:cNvSpPr>
            <p:nvPr/>
          </p:nvSpPr>
          <p:spPr bwMode="auto">
            <a:xfrm>
              <a:off x="1662" y="3592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38" name="Freeform 106"/>
            <p:cNvSpPr>
              <a:spLocks/>
            </p:cNvSpPr>
            <p:nvPr/>
          </p:nvSpPr>
          <p:spPr bwMode="auto">
            <a:xfrm>
              <a:off x="1662" y="3567"/>
              <a:ext cx="20" cy="3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6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7" y="0"/>
                </a:cxn>
              </a:cxnLst>
              <a:rect l="0" t="0" r="r" b="b"/>
              <a:pathLst>
                <a:path w="20" h="31">
                  <a:moveTo>
                    <a:pt x="7" y="0"/>
                  </a:moveTo>
                  <a:lnTo>
                    <a:pt x="20" y="0"/>
                  </a:lnTo>
                  <a:lnTo>
                    <a:pt x="20" y="6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39" name="Freeform 107"/>
            <p:cNvSpPr>
              <a:spLocks/>
            </p:cNvSpPr>
            <p:nvPr/>
          </p:nvSpPr>
          <p:spPr bwMode="auto">
            <a:xfrm>
              <a:off x="1669" y="3536"/>
              <a:ext cx="19" cy="3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13" y="37"/>
                </a:cxn>
                <a:cxn ang="0">
                  <a:pos x="0" y="37"/>
                </a:cxn>
                <a:cxn ang="0">
                  <a:pos x="0" y="31"/>
                </a:cxn>
                <a:cxn ang="0">
                  <a:pos x="13" y="0"/>
                </a:cxn>
              </a:cxnLst>
              <a:rect l="0" t="0" r="r" b="b"/>
              <a:pathLst>
                <a:path w="19" h="37">
                  <a:moveTo>
                    <a:pt x="13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13" y="37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40" name="Freeform 108"/>
            <p:cNvSpPr>
              <a:spLocks/>
            </p:cNvSpPr>
            <p:nvPr/>
          </p:nvSpPr>
          <p:spPr bwMode="auto">
            <a:xfrm>
              <a:off x="1682" y="3504"/>
              <a:ext cx="13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6" y="38"/>
                </a:cxn>
                <a:cxn ang="0">
                  <a:pos x="0" y="38"/>
                </a:cxn>
                <a:cxn ang="0">
                  <a:pos x="0" y="32"/>
                </a:cxn>
                <a:cxn ang="0">
                  <a:pos x="0" y="0"/>
                </a:cxn>
              </a:cxnLst>
              <a:rect l="0" t="0" r="r" b="b"/>
              <a:pathLst>
                <a:path w="13" h="38">
                  <a:moveTo>
                    <a:pt x="0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6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41" name="Freeform 109"/>
            <p:cNvSpPr>
              <a:spLocks/>
            </p:cNvSpPr>
            <p:nvPr/>
          </p:nvSpPr>
          <p:spPr bwMode="auto">
            <a:xfrm>
              <a:off x="1682" y="3479"/>
              <a:ext cx="13" cy="3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3" y="32"/>
                </a:cxn>
                <a:cxn ang="0">
                  <a:pos x="0" y="32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3" h="32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13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42" name="Freeform 110"/>
            <p:cNvSpPr>
              <a:spLocks/>
            </p:cNvSpPr>
            <p:nvPr/>
          </p:nvSpPr>
          <p:spPr bwMode="auto">
            <a:xfrm>
              <a:off x="1688" y="3448"/>
              <a:ext cx="13" cy="3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38"/>
                </a:cxn>
                <a:cxn ang="0">
                  <a:pos x="0" y="38"/>
                </a:cxn>
                <a:cxn ang="0">
                  <a:pos x="0" y="31"/>
                </a:cxn>
                <a:cxn ang="0">
                  <a:pos x="7" y="0"/>
                </a:cxn>
              </a:cxnLst>
              <a:rect l="0" t="0" r="r" b="b"/>
              <a:pathLst>
                <a:path w="13" h="38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38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43" name="Freeform 111"/>
            <p:cNvSpPr>
              <a:spLocks/>
            </p:cNvSpPr>
            <p:nvPr/>
          </p:nvSpPr>
          <p:spPr bwMode="auto">
            <a:xfrm>
              <a:off x="1695" y="3417"/>
              <a:ext cx="13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37"/>
                </a:cxn>
                <a:cxn ang="0">
                  <a:pos x="0" y="37"/>
                </a:cxn>
                <a:cxn ang="0">
                  <a:pos x="0" y="31"/>
                </a:cxn>
                <a:cxn ang="0">
                  <a:pos x="0" y="0"/>
                </a:cxn>
              </a:cxnLst>
              <a:rect l="0" t="0" r="r" b="b"/>
              <a:pathLst>
                <a:path w="13" h="37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37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44" name="Freeform 112"/>
            <p:cNvSpPr>
              <a:spLocks/>
            </p:cNvSpPr>
            <p:nvPr/>
          </p:nvSpPr>
          <p:spPr bwMode="auto">
            <a:xfrm>
              <a:off x="1695" y="3386"/>
              <a:ext cx="13" cy="3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37"/>
                </a:cxn>
                <a:cxn ang="0">
                  <a:pos x="0" y="37"/>
                </a:cxn>
                <a:cxn ang="0">
                  <a:pos x="0" y="31"/>
                </a:cxn>
                <a:cxn ang="0">
                  <a:pos x="6" y="0"/>
                </a:cxn>
              </a:cxnLst>
              <a:rect l="0" t="0" r="r" b="b"/>
              <a:pathLst>
                <a:path w="13" h="37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37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45" name="Freeform 113"/>
            <p:cNvSpPr>
              <a:spLocks/>
            </p:cNvSpPr>
            <p:nvPr/>
          </p:nvSpPr>
          <p:spPr bwMode="auto">
            <a:xfrm>
              <a:off x="1701" y="3355"/>
              <a:ext cx="13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31"/>
                </a:cxn>
                <a:cxn ang="0">
                  <a:pos x="7" y="0"/>
                </a:cxn>
              </a:cxnLst>
              <a:rect l="0" t="0" r="r" b="b"/>
              <a:pathLst>
                <a:path w="13" h="37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37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46" name="Freeform 114"/>
            <p:cNvSpPr>
              <a:spLocks/>
            </p:cNvSpPr>
            <p:nvPr/>
          </p:nvSpPr>
          <p:spPr bwMode="auto">
            <a:xfrm>
              <a:off x="1708" y="3330"/>
              <a:ext cx="13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37"/>
                </a:cxn>
                <a:cxn ang="0">
                  <a:pos x="0" y="37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3" h="37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37"/>
                  </a:lnTo>
                  <a:lnTo>
                    <a:pt x="0" y="37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47" name="Freeform 115"/>
            <p:cNvSpPr>
              <a:spLocks/>
            </p:cNvSpPr>
            <p:nvPr/>
          </p:nvSpPr>
          <p:spPr bwMode="auto">
            <a:xfrm>
              <a:off x="1708" y="3298"/>
              <a:ext cx="19" cy="3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0"/>
                </a:cxn>
                <a:cxn ang="0">
                  <a:pos x="19" y="13"/>
                </a:cxn>
                <a:cxn ang="0">
                  <a:pos x="13" y="38"/>
                </a:cxn>
                <a:cxn ang="0">
                  <a:pos x="0" y="38"/>
                </a:cxn>
                <a:cxn ang="0">
                  <a:pos x="0" y="32"/>
                </a:cxn>
                <a:cxn ang="0">
                  <a:pos x="13" y="0"/>
                </a:cxn>
              </a:cxnLst>
              <a:rect l="0" t="0" r="r" b="b"/>
              <a:pathLst>
                <a:path w="19" h="38">
                  <a:moveTo>
                    <a:pt x="13" y="0"/>
                  </a:moveTo>
                  <a:lnTo>
                    <a:pt x="19" y="0"/>
                  </a:lnTo>
                  <a:lnTo>
                    <a:pt x="19" y="13"/>
                  </a:lnTo>
                  <a:lnTo>
                    <a:pt x="13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48" name="Freeform 116"/>
            <p:cNvSpPr>
              <a:spLocks/>
            </p:cNvSpPr>
            <p:nvPr/>
          </p:nvSpPr>
          <p:spPr bwMode="auto">
            <a:xfrm>
              <a:off x="1721" y="3273"/>
              <a:ext cx="13" cy="3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6" y="38"/>
                </a:cxn>
                <a:cxn ang="0">
                  <a:pos x="0" y="38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3" h="38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6" y="38"/>
                  </a:lnTo>
                  <a:lnTo>
                    <a:pt x="0" y="38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49" name="Freeform 117"/>
            <p:cNvSpPr>
              <a:spLocks/>
            </p:cNvSpPr>
            <p:nvPr/>
          </p:nvSpPr>
          <p:spPr bwMode="auto">
            <a:xfrm>
              <a:off x="1727" y="3248"/>
              <a:ext cx="13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7" y="32"/>
                </a:cxn>
                <a:cxn ang="0">
                  <a:pos x="0" y="32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3" h="32">
                  <a:moveTo>
                    <a:pt x="0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7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50" name="Freeform 118"/>
            <p:cNvSpPr>
              <a:spLocks/>
            </p:cNvSpPr>
            <p:nvPr/>
          </p:nvSpPr>
          <p:spPr bwMode="auto">
            <a:xfrm>
              <a:off x="1727" y="3224"/>
              <a:ext cx="13" cy="3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7" y="0"/>
                </a:cxn>
              </a:cxnLst>
              <a:rect l="0" t="0" r="r" b="b"/>
              <a:pathLst>
                <a:path w="13" h="31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51" name="Freeform 119"/>
            <p:cNvSpPr>
              <a:spLocks/>
            </p:cNvSpPr>
            <p:nvPr/>
          </p:nvSpPr>
          <p:spPr bwMode="auto">
            <a:xfrm>
              <a:off x="1734" y="3192"/>
              <a:ext cx="13" cy="3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6" y="38"/>
                </a:cxn>
                <a:cxn ang="0">
                  <a:pos x="0" y="38"/>
                </a:cxn>
                <a:cxn ang="0">
                  <a:pos x="0" y="32"/>
                </a:cxn>
                <a:cxn ang="0">
                  <a:pos x="6" y="0"/>
                </a:cxn>
              </a:cxnLst>
              <a:rect l="0" t="0" r="r" b="b"/>
              <a:pathLst>
                <a:path w="13" h="38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6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52" name="Freeform 120"/>
            <p:cNvSpPr>
              <a:spLocks/>
            </p:cNvSpPr>
            <p:nvPr/>
          </p:nvSpPr>
          <p:spPr bwMode="auto">
            <a:xfrm>
              <a:off x="1740" y="3161"/>
              <a:ext cx="13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38"/>
                </a:cxn>
                <a:cxn ang="0">
                  <a:pos x="0" y="38"/>
                </a:cxn>
                <a:cxn ang="0">
                  <a:pos x="0" y="31"/>
                </a:cxn>
                <a:cxn ang="0">
                  <a:pos x="0" y="0"/>
                </a:cxn>
              </a:cxnLst>
              <a:rect l="0" t="0" r="r" b="b"/>
              <a:pathLst>
                <a:path w="13" h="38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38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53" name="Freeform 121"/>
            <p:cNvSpPr>
              <a:spLocks/>
            </p:cNvSpPr>
            <p:nvPr/>
          </p:nvSpPr>
          <p:spPr bwMode="auto">
            <a:xfrm>
              <a:off x="1740" y="3130"/>
              <a:ext cx="13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37"/>
                </a:cxn>
                <a:cxn ang="0">
                  <a:pos x="0" y="37"/>
                </a:cxn>
                <a:cxn ang="0">
                  <a:pos x="0" y="31"/>
                </a:cxn>
                <a:cxn ang="0">
                  <a:pos x="7" y="0"/>
                </a:cxn>
              </a:cxnLst>
              <a:rect l="0" t="0" r="r" b="b"/>
              <a:pathLst>
                <a:path w="13" h="37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37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54" name="Freeform 122"/>
            <p:cNvSpPr>
              <a:spLocks/>
            </p:cNvSpPr>
            <p:nvPr/>
          </p:nvSpPr>
          <p:spPr bwMode="auto">
            <a:xfrm>
              <a:off x="1747" y="3105"/>
              <a:ext cx="13" cy="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3" h="31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55" name="Freeform 123"/>
            <p:cNvSpPr>
              <a:spLocks/>
            </p:cNvSpPr>
            <p:nvPr/>
          </p:nvSpPr>
          <p:spPr bwMode="auto">
            <a:xfrm>
              <a:off x="1753" y="3074"/>
              <a:ext cx="13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31"/>
                </a:cxn>
                <a:cxn ang="0">
                  <a:pos x="7" y="0"/>
                </a:cxn>
              </a:cxnLst>
              <a:rect l="0" t="0" r="r" b="b"/>
              <a:pathLst>
                <a:path w="13" h="37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37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56" name="Freeform 124"/>
            <p:cNvSpPr>
              <a:spLocks/>
            </p:cNvSpPr>
            <p:nvPr/>
          </p:nvSpPr>
          <p:spPr bwMode="auto">
            <a:xfrm>
              <a:off x="1760" y="3049"/>
              <a:ext cx="13" cy="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3" h="31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57" name="Freeform 125"/>
            <p:cNvSpPr>
              <a:spLocks/>
            </p:cNvSpPr>
            <p:nvPr/>
          </p:nvSpPr>
          <p:spPr bwMode="auto">
            <a:xfrm>
              <a:off x="1766" y="3018"/>
              <a:ext cx="13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31"/>
                </a:cxn>
                <a:cxn ang="0">
                  <a:pos x="0" y="0"/>
                </a:cxn>
              </a:cxnLst>
              <a:rect l="0" t="0" r="r" b="b"/>
              <a:pathLst>
                <a:path w="13" h="37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37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58" name="Freeform 126"/>
            <p:cNvSpPr>
              <a:spLocks/>
            </p:cNvSpPr>
            <p:nvPr/>
          </p:nvSpPr>
          <p:spPr bwMode="auto">
            <a:xfrm>
              <a:off x="1766" y="2999"/>
              <a:ext cx="20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6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7" y="0"/>
                </a:cxn>
              </a:cxnLst>
              <a:rect l="0" t="0" r="r" b="b"/>
              <a:pathLst>
                <a:path w="20" h="25">
                  <a:moveTo>
                    <a:pt x="7" y="0"/>
                  </a:moveTo>
                  <a:lnTo>
                    <a:pt x="20" y="0"/>
                  </a:lnTo>
                  <a:lnTo>
                    <a:pt x="20" y="6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59" name="Freeform 127"/>
            <p:cNvSpPr>
              <a:spLocks/>
            </p:cNvSpPr>
            <p:nvPr/>
          </p:nvSpPr>
          <p:spPr bwMode="auto">
            <a:xfrm>
              <a:off x="1773" y="2974"/>
              <a:ext cx="13" cy="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3" h="31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60" name="Freeform 128"/>
            <p:cNvSpPr>
              <a:spLocks/>
            </p:cNvSpPr>
            <p:nvPr/>
          </p:nvSpPr>
          <p:spPr bwMode="auto">
            <a:xfrm>
              <a:off x="1779" y="2961"/>
              <a:ext cx="13" cy="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7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7" y="0"/>
                </a:cxn>
              </a:cxnLst>
              <a:rect l="0" t="0" r="r" b="b"/>
              <a:pathLst>
                <a:path w="13" h="19">
                  <a:moveTo>
                    <a:pt x="7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61" name="Freeform 129"/>
            <p:cNvSpPr>
              <a:spLocks/>
            </p:cNvSpPr>
            <p:nvPr/>
          </p:nvSpPr>
          <p:spPr bwMode="auto">
            <a:xfrm>
              <a:off x="1786" y="2943"/>
              <a:ext cx="13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6" y="0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62" name="Freeform 130"/>
            <p:cNvSpPr>
              <a:spLocks/>
            </p:cNvSpPr>
            <p:nvPr/>
          </p:nvSpPr>
          <p:spPr bwMode="auto">
            <a:xfrm>
              <a:off x="1792" y="2936"/>
              <a:ext cx="13" cy="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7" y="19"/>
                </a:cxn>
                <a:cxn ang="0">
                  <a:pos x="0" y="19"/>
                </a:cxn>
                <a:cxn ang="0">
                  <a:pos x="0" y="7"/>
                </a:cxn>
                <a:cxn ang="0">
                  <a:pos x="7" y="0"/>
                </a:cxn>
              </a:cxnLst>
              <a:rect l="0" t="0" r="r" b="b"/>
              <a:pathLst>
                <a:path w="13" h="19">
                  <a:moveTo>
                    <a:pt x="7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63" name="Freeform 131"/>
            <p:cNvSpPr>
              <a:spLocks/>
            </p:cNvSpPr>
            <p:nvPr/>
          </p:nvSpPr>
          <p:spPr bwMode="auto">
            <a:xfrm>
              <a:off x="1799" y="2930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64" name="Line 132"/>
            <p:cNvSpPr>
              <a:spLocks noChangeShapeType="1"/>
            </p:cNvSpPr>
            <p:nvPr/>
          </p:nvSpPr>
          <p:spPr bwMode="auto">
            <a:xfrm>
              <a:off x="1799" y="2930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65" name="Line 133"/>
            <p:cNvSpPr>
              <a:spLocks noChangeShapeType="1"/>
            </p:cNvSpPr>
            <p:nvPr/>
          </p:nvSpPr>
          <p:spPr bwMode="auto">
            <a:xfrm>
              <a:off x="1805" y="2930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66" name="Freeform 134"/>
            <p:cNvSpPr>
              <a:spLocks/>
            </p:cNvSpPr>
            <p:nvPr/>
          </p:nvSpPr>
          <p:spPr bwMode="auto">
            <a:xfrm>
              <a:off x="1812" y="2930"/>
              <a:ext cx="12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2" y="13"/>
                </a:cxn>
                <a:cxn ang="0">
                  <a:pos x="12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2" h="19">
                  <a:moveTo>
                    <a:pt x="0" y="0"/>
                  </a:moveTo>
                  <a:lnTo>
                    <a:pt x="6" y="0"/>
                  </a:lnTo>
                  <a:lnTo>
                    <a:pt x="12" y="13"/>
                  </a:lnTo>
                  <a:lnTo>
                    <a:pt x="12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67" name="Freeform 135"/>
            <p:cNvSpPr>
              <a:spLocks/>
            </p:cNvSpPr>
            <p:nvPr/>
          </p:nvSpPr>
          <p:spPr bwMode="auto">
            <a:xfrm>
              <a:off x="1812" y="2943"/>
              <a:ext cx="1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9" y="0"/>
                </a:cxn>
                <a:cxn ang="0">
                  <a:pos x="19" y="12"/>
                </a:cxn>
                <a:cxn ang="0">
                  <a:pos x="12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19" y="12"/>
                  </a:lnTo>
                  <a:lnTo>
                    <a:pt x="12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68" name="Freeform 136"/>
            <p:cNvSpPr>
              <a:spLocks/>
            </p:cNvSpPr>
            <p:nvPr/>
          </p:nvSpPr>
          <p:spPr bwMode="auto">
            <a:xfrm>
              <a:off x="1824" y="2943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2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7" y="0"/>
                  </a:lnTo>
                  <a:lnTo>
                    <a:pt x="13" y="12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69" name="Freeform 137"/>
            <p:cNvSpPr>
              <a:spLocks/>
            </p:cNvSpPr>
            <p:nvPr/>
          </p:nvSpPr>
          <p:spPr bwMode="auto">
            <a:xfrm>
              <a:off x="1824" y="2955"/>
              <a:ext cx="20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13"/>
                </a:cxn>
                <a:cxn ang="0">
                  <a:pos x="20" y="19"/>
                </a:cxn>
                <a:cxn ang="0">
                  <a:pos x="7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13" y="0"/>
                  </a:lnTo>
                  <a:lnTo>
                    <a:pt x="20" y="13"/>
                  </a:lnTo>
                  <a:lnTo>
                    <a:pt x="20" y="19"/>
                  </a:lnTo>
                  <a:lnTo>
                    <a:pt x="7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70" name="Freeform 138"/>
            <p:cNvSpPr>
              <a:spLocks/>
            </p:cNvSpPr>
            <p:nvPr/>
          </p:nvSpPr>
          <p:spPr bwMode="auto">
            <a:xfrm>
              <a:off x="1831" y="2968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25"/>
                </a:cxn>
                <a:cxn ang="0">
                  <a:pos x="6" y="25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25"/>
                  </a:lnTo>
                  <a:lnTo>
                    <a:pt x="6" y="25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71" name="Freeform 139"/>
            <p:cNvSpPr>
              <a:spLocks/>
            </p:cNvSpPr>
            <p:nvPr/>
          </p:nvSpPr>
          <p:spPr bwMode="auto">
            <a:xfrm>
              <a:off x="1837" y="2980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9"/>
                </a:cxn>
                <a:cxn ang="0">
                  <a:pos x="13" y="31"/>
                </a:cxn>
                <a:cxn ang="0">
                  <a:pos x="7" y="31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7" y="0"/>
                  </a:lnTo>
                  <a:lnTo>
                    <a:pt x="13" y="19"/>
                  </a:lnTo>
                  <a:lnTo>
                    <a:pt x="13" y="31"/>
                  </a:lnTo>
                  <a:lnTo>
                    <a:pt x="7" y="31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72" name="Freeform 140"/>
            <p:cNvSpPr>
              <a:spLocks/>
            </p:cNvSpPr>
            <p:nvPr/>
          </p:nvSpPr>
          <p:spPr bwMode="auto">
            <a:xfrm>
              <a:off x="1844" y="2999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9"/>
                </a:cxn>
                <a:cxn ang="0">
                  <a:pos x="13" y="25"/>
                </a:cxn>
                <a:cxn ang="0">
                  <a:pos x="6" y="25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6" y="0"/>
                  </a:lnTo>
                  <a:lnTo>
                    <a:pt x="13" y="19"/>
                  </a:lnTo>
                  <a:lnTo>
                    <a:pt x="13" y="25"/>
                  </a:lnTo>
                  <a:lnTo>
                    <a:pt x="6" y="25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73" name="Freeform 141"/>
            <p:cNvSpPr>
              <a:spLocks/>
            </p:cNvSpPr>
            <p:nvPr/>
          </p:nvSpPr>
          <p:spPr bwMode="auto">
            <a:xfrm>
              <a:off x="1850" y="3018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25"/>
                </a:cxn>
                <a:cxn ang="0">
                  <a:pos x="13" y="31"/>
                </a:cxn>
                <a:cxn ang="0">
                  <a:pos x="7" y="3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7" y="0"/>
                  </a:lnTo>
                  <a:lnTo>
                    <a:pt x="13" y="25"/>
                  </a:lnTo>
                  <a:lnTo>
                    <a:pt x="13" y="31"/>
                  </a:lnTo>
                  <a:lnTo>
                    <a:pt x="7" y="3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74" name="Freeform 142"/>
            <p:cNvSpPr>
              <a:spLocks/>
            </p:cNvSpPr>
            <p:nvPr/>
          </p:nvSpPr>
          <p:spPr bwMode="auto">
            <a:xfrm>
              <a:off x="1857" y="3043"/>
              <a:ext cx="13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8"/>
                </a:cxn>
                <a:cxn ang="0">
                  <a:pos x="13" y="24"/>
                </a:cxn>
                <a:cxn ang="0">
                  <a:pos x="0" y="24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24">
                  <a:moveTo>
                    <a:pt x="0" y="0"/>
                  </a:moveTo>
                  <a:lnTo>
                    <a:pt x="6" y="0"/>
                  </a:lnTo>
                  <a:lnTo>
                    <a:pt x="13" y="18"/>
                  </a:lnTo>
                  <a:lnTo>
                    <a:pt x="13" y="24"/>
                  </a:lnTo>
                  <a:lnTo>
                    <a:pt x="0" y="24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75" name="Freeform 143"/>
            <p:cNvSpPr>
              <a:spLocks/>
            </p:cNvSpPr>
            <p:nvPr/>
          </p:nvSpPr>
          <p:spPr bwMode="auto">
            <a:xfrm>
              <a:off x="1857" y="3061"/>
              <a:ext cx="13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25"/>
                </a:cxn>
                <a:cxn ang="0">
                  <a:pos x="13" y="38"/>
                </a:cxn>
                <a:cxn ang="0">
                  <a:pos x="6" y="3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8">
                  <a:moveTo>
                    <a:pt x="0" y="0"/>
                  </a:moveTo>
                  <a:lnTo>
                    <a:pt x="13" y="0"/>
                  </a:lnTo>
                  <a:lnTo>
                    <a:pt x="13" y="25"/>
                  </a:lnTo>
                  <a:lnTo>
                    <a:pt x="13" y="38"/>
                  </a:lnTo>
                  <a:lnTo>
                    <a:pt x="6" y="3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76" name="Freeform 144"/>
            <p:cNvSpPr>
              <a:spLocks/>
            </p:cNvSpPr>
            <p:nvPr/>
          </p:nvSpPr>
          <p:spPr bwMode="auto">
            <a:xfrm>
              <a:off x="1863" y="3086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9"/>
                </a:cxn>
                <a:cxn ang="0">
                  <a:pos x="13" y="25"/>
                </a:cxn>
                <a:cxn ang="0">
                  <a:pos x="7" y="25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7" y="0"/>
                  </a:lnTo>
                  <a:lnTo>
                    <a:pt x="13" y="19"/>
                  </a:lnTo>
                  <a:lnTo>
                    <a:pt x="13" y="25"/>
                  </a:lnTo>
                  <a:lnTo>
                    <a:pt x="7" y="25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77" name="Freeform 145"/>
            <p:cNvSpPr>
              <a:spLocks/>
            </p:cNvSpPr>
            <p:nvPr/>
          </p:nvSpPr>
          <p:spPr bwMode="auto">
            <a:xfrm>
              <a:off x="1870" y="3105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25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6" y="0"/>
                  </a:lnTo>
                  <a:lnTo>
                    <a:pt x="13" y="25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78" name="Freeform 146"/>
            <p:cNvSpPr>
              <a:spLocks/>
            </p:cNvSpPr>
            <p:nvPr/>
          </p:nvSpPr>
          <p:spPr bwMode="auto">
            <a:xfrm>
              <a:off x="1870" y="3130"/>
              <a:ext cx="19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25"/>
                </a:cxn>
                <a:cxn ang="0">
                  <a:pos x="19" y="31"/>
                </a:cxn>
                <a:cxn ang="0">
                  <a:pos x="13" y="3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31">
                  <a:moveTo>
                    <a:pt x="0" y="0"/>
                  </a:moveTo>
                  <a:lnTo>
                    <a:pt x="13" y="0"/>
                  </a:lnTo>
                  <a:lnTo>
                    <a:pt x="19" y="25"/>
                  </a:lnTo>
                  <a:lnTo>
                    <a:pt x="19" y="31"/>
                  </a:lnTo>
                  <a:lnTo>
                    <a:pt x="13" y="3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79" name="Freeform 147"/>
            <p:cNvSpPr>
              <a:spLocks/>
            </p:cNvSpPr>
            <p:nvPr/>
          </p:nvSpPr>
          <p:spPr bwMode="auto">
            <a:xfrm>
              <a:off x="1883" y="3155"/>
              <a:ext cx="13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25"/>
                </a:cxn>
                <a:cxn ang="0">
                  <a:pos x="13" y="37"/>
                </a:cxn>
                <a:cxn ang="0">
                  <a:pos x="6" y="37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7">
                  <a:moveTo>
                    <a:pt x="0" y="0"/>
                  </a:moveTo>
                  <a:lnTo>
                    <a:pt x="6" y="0"/>
                  </a:lnTo>
                  <a:lnTo>
                    <a:pt x="13" y="25"/>
                  </a:lnTo>
                  <a:lnTo>
                    <a:pt x="13" y="37"/>
                  </a:lnTo>
                  <a:lnTo>
                    <a:pt x="6" y="37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80" name="Freeform 148"/>
            <p:cNvSpPr>
              <a:spLocks/>
            </p:cNvSpPr>
            <p:nvPr/>
          </p:nvSpPr>
          <p:spPr bwMode="auto">
            <a:xfrm>
              <a:off x="1889" y="3180"/>
              <a:ext cx="13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31"/>
                </a:cxn>
                <a:cxn ang="0">
                  <a:pos x="13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37">
                  <a:moveTo>
                    <a:pt x="0" y="0"/>
                  </a:moveTo>
                  <a:lnTo>
                    <a:pt x="7" y="0"/>
                  </a:lnTo>
                  <a:lnTo>
                    <a:pt x="13" y="31"/>
                  </a:lnTo>
                  <a:lnTo>
                    <a:pt x="13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81" name="Freeform 149"/>
            <p:cNvSpPr>
              <a:spLocks/>
            </p:cNvSpPr>
            <p:nvPr/>
          </p:nvSpPr>
          <p:spPr bwMode="auto">
            <a:xfrm>
              <a:off x="1889" y="3211"/>
              <a:ext cx="13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25"/>
                </a:cxn>
                <a:cxn ang="0">
                  <a:pos x="13" y="37"/>
                </a:cxn>
                <a:cxn ang="0">
                  <a:pos x="7" y="37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7">
                  <a:moveTo>
                    <a:pt x="0" y="0"/>
                  </a:moveTo>
                  <a:lnTo>
                    <a:pt x="13" y="0"/>
                  </a:lnTo>
                  <a:lnTo>
                    <a:pt x="13" y="25"/>
                  </a:lnTo>
                  <a:lnTo>
                    <a:pt x="13" y="37"/>
                  </a:lnTo>
                  <a:lnTo>
                    <a:pt x="7" y="37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82" name="Freeform 150"/>
            <p:cNvSpPr>
              <a:spLocks/>
            </p:cNvSpPr>
            <p:nvPr/>
          </p:nvSpPr>
          <p:spPr bwMode="auto">
            <a:xfrm>
              <a:off x="1896" y="3236"/>
              <a:ext cx="13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37"/>
                </a:cxn>
                <a:cxn ang="0">
                  <a:pos x="13" y="44"/>
                </a:cxn>
                <a:cxn ang="0">
                  <a:pos x="6" y="44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44">
                  <a:moveTo>
                    <a:pt x="0" y="0"/>
                  </a:moveTo>
                  <a:lnTo>
                    <a:pt x="6" y="0"/>
                  </a:lnTo>
                  <a:lnTo>
                    <a:pt x="13" y="37"/>
                  </a:lnTo>
                  <a:lnTo>
                    <a:pt x="13" y="44"/>
                  </a:lnTo>
                  <a:lnTo>
                    <a:pt x="6" y="44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83" name="Freeform 151"/>
            <p:cNvSpPr>
              <a:spLocks/>
            </p:cNvSpPr>
            <p:nvPr/>
          </p:nvSpPr>
          <p:spPr bwMode="auto">
            <a:xfrm>
              <a:off x="1902" y="3273"/>
              <a:ext cx="13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25"/>
                </a:cxn>
                <a:cxn ang="0">
                  <a:pos x="13" y="38"/>
                </a:cxn>
                <a:cxn ang="0">
                  <a:pos x="0" y="38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38">
                  <a:moveTo>
                    <a:pt x="0" y="0"/>
                  </a:moveTo>
                  <a:lnTo>
                    <a:pt x="7" y="0"/>
                  </a:lnTo>
                  <a:lnTo>
                    <a:pt x="13" y="25"/>
                  </a:lnTo>
                  <a:lnTo>
                    <a:pt x="13" y="38"/>
                  </a:lnTo>
                  <a:lnTo>
                    <a:pt x="0" y="38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84" name="Freeform 152"/>
            <p:cNvSpPr>
              <a:spLocks/>
            </p:cNvSpPr>
            <p:nvPr/>
          </p:nvSpPr>
          <p:spPr bwMode="auto">
            <a:xfrm>
              <a:off x="1902" y="3298"/>
              <a:ext cx="13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38"/>
                </a:cxn>
                <a:cxn ang="0">
                  <a:pos x="13" y="44"/>
                </a:cxn>
                <a:cxn ang="0">
                  <a:pos x="7" y="44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44">
                  <a:moveTo>
                    <a:pt x="0" y="0"/>
                  </a:moveTo>
                  <a:lnTo>
                    <a:pt x="13" y="0"/>
                  </a:lnTo>
                  <a:lnTo>
                    <a:pt x="13" y="38"/>
                  </a:lnTo>
                  <a:lnTo>
                    <a:pt x="13" y="44"/>
                  </a:lnTo>
                  <a:lnTo>
                    <a:pt x="7" y="44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85" name="Freeform 153"/>
            <p:cNvSpPr>
              <a:spLocks/>
            </p:cNvSpPr>
            <p:nvPr/>
          </p:nvSpPr>
          <p:spPr bwMode="auto">
            <a:xfrm>
              <a:off x="1909" y="3336"/>
              <a:ext cx="19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9" y="25"/>
                </a:cxn>
                <a:cxn ang="0">
                  <a:pos x="19" y="31"/>
                </a:cxn>
                <a:cxn ang="0">
                  <a:pos x="6" y="3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31">
                  <a:moveTo>
                    <a:pt x="0" y="0"/>
                  </a:moveTo>
                  <a:lnTo>
                    <a:pt x="6" y="0"/>
                  </a:lnTo>
                  <a:lnTo>
                    <a:pt x="19" y="25"/>
                  </a:lnTo>
                  <a:lnTo>
                    <a:pt x="19" y="31"/>
                  </a:lnTo>
                  <a:lnTo>
                    <a:pt x="6" y="3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86" name="Freeform 154"/>
            <p:cNvSpPr>
              <a:spLocks/>
            </p:cNvSpPr>
            <p:nvPr/>
          </p:nvSpPr>
          <p:spPr bwMode="auto">
            <a:xfrm>
              <a:off x="1915" y="3361"/>
              <a:ext cx="13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31"/>
                </a:cxn>
                <a:cxn ang="0">
                  <a:pos x="13" y="37"/>
                </a:cxn>
                <a:cxn ang="0">
                  <a:pos x="7" y="37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7">
                  <a:moveTo>
                    <a:pt x="0" y="0"/>
                  </a:moveTo>
                  <a:lnTo>
                    <a:pt x="13" y="0"/>
                  </a:lnTo>
                  <a:lnTo>
                    <a:pt x="13" y="31"/>
                  </a:lnTo>
                  <a:lnTo>
                    <a:pt x="13" y="37"/>
                  </a:lnTo>
                  <a:lnTo>
                    <a:pt x="7" y="37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87" name="Freeform 155"/>
            <p:cNvSpPr>
              <a:spLocks/>
            </p:cNvSpPr>
            <p:nvPr/>
          </p:nvSpPr>
          <p:spPr bwMode="auto">
            <a:xfrm>
              <a:off x="1922" y="3392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25"/>
                </a:cxn>
                <a:cxn ang="0">
                  <a:pos x="13" y="31"/>
                </a:cxn>
                <a:cxn ang="0">
                  <a:pos x="6" y="3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6" y="0"/>
                  </a:lnTo>
                  <a:lnTo>
                    <a:pt x="13" y="25"/>
                  </a:lnTo>
                  <a:lnTo>
                    <a:pt x="13" y="31"/>
                  </a:lnTo>
                  <a:lnTo>
                    <a:pt x="6" y="3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88" name="Freeform 156"/>
            <p:cNvSpPr>
              <a:spLocks/>
            </p:cNvSpPr>
            <p:nvPr/>
          </p:nvSpPr>
          <p:spPr bwMode="auto">
            <a:xfrm>
              <a:off x="1928" y="3417"/>
              <a:ext cx="13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31"/>
                </a:cxn>
                <a:cxn ang="0">
                  <a:pos x="13" y="37"/>
                </a:cxn>
                <a:cxn ang="0">
                  <a:pos x="0" y="37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7">
                  <a:moveTo>
                    <a:pt x="0" y="0"/>
                  </a:moveTo>
                  <a:lnTo>
                    <a:pt x="7" y="0"/>
                  </a:lnTo>
                  <a:lnTo>
                    <a:pt x="13" y="31"/>
                  </a:lnTo>
                  <a:lnTo>
                    <a:pt x="13" y="37"/>
                  </a:lnTo>
                  <a:lnTo>
                    <a:pt x="0" y="37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89" name="Freeform 157"/>
            <p:cNvSpPr>
              <a:spLocks/>
            </p:cNvSpPr>
            <p:nvPr/>
          </p:nvSpPr>
          <p:spPr bwMode="auto">
            <a:xfrm>
              <a:off x="1928" y="3448"/>
              <a:ext cx="20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25"/>
                </a:cxn>
                <a:cxn ang="0">
                  <a:pos x="20" y="31"/>
                </a:cxn>
                <a:cxn ang="0">
                  <a:pos x="7" y="3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20" h="31">
                  <a:moveTo>
                    <a:pt x="0" y="0"/>
                  </a:moveTo>
                  <a:lnTo>
                    <a:pt x="13" y="0"/>
                  </a:lnTo>
                  <a:lnTo>
                    <a:pt x="20" y="25"/>
                  </a:lnTo>
                  <a:lnTo>
                    <a:pt x="20" y="31"/>
                  </a:lnTo>
                  <a:lnTo>
                    <a:pt x="7" y="3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90" name="Freeform 158"/>
            <p:cNvSpPr>
              <a:spLocks/>
            </p:cNvSpPr>
            <p:nvPr/>
          </p:nvSpPr>
          <p:spPr bwMode="auto">
            <a:xfrm>
              <a:off x="1935" y="3473"/>
              <a:ext cx="13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25"/>
                </a:cxn>
                <a:cxn ang="0">
                  <a:pos x="13" y="38"/>
                </a:cxn>
                <a:cxn ang="0">
                  <a:pos x="6" y="3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8">
                  <a:moveTo>
                    <a:pt x="0" y="0"/>
                  </a:moveTo>
                  <a:lnTo>
                    <a:pt x="13" y="0"/>
                  </a:lnTo>
                  <a:lnTo>
                    <a:pt x="13" y="25"/>
                  </a:lnTo>
                  <a:lnTo>
                    <a:pt x="13" y="38"/>
                  </a:lnTo>
                  <a:lnTo>
                    <a:pt x="6" y="3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91" name="Freeform 159"/>
            <p:cNvSpPr>
              <a:spLocks/>
            </p:cNvSpPr>
            <p:nvPr/>
          </p:nvSpPr>
          <p:spPr bwMode="auto">
            <a:xfrm>
              <a:off x="1941" y="3498"/>
              <a:ext cx="20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20" y="25"/>
                </a:cxn>
                <a:cxn ang="0">
                  <a:pos x="20" y="38"/>
                </a:cxn>
                <a:cxn ang="0">
                  <a:pos x="7" y="38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20" h="38">
                  <a:moveTo>
                    <a:pt x="0" y="0"/>
                  </a:moveTo>
                  <a:lnTo>
                    <a:pt x="7" y="0"/>
                  </a:lnTo>
                  <a:lnTo>
                    <a:pt x="20" y="25"/>
                  </a:lnTo>
                  <a:lnTo>
                    <a:pt x="20" y="38"/>
                  </a:lnTo>
                  <a:lnTo>
                    <a:pt x="7" y="38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92" name="Freeform 160"/>
            <p:cNvSpPr>
              <a:spLocks/>
            </p:cNvSpPr>
            <p:nvPr/>
          </p:nvSpPr>
          <p:spPr bwMode="auto">
            <a:xfrm>
              <a:off x="1948" y="3523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25"/>
                </a:cxn>
                <a:cxn ang="0">
                  <a:pos x="13" y="31"/>
                </a:cxn>
                <a:cxn ang="0">
                  <a:pos x="6" y="31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13" y="0"/>
                  </a:lnTo>
                  <a:lnTo>
                    <a:pt x="13" y="25"/>
                  </a:lnTo>
                  <a:lnTo>
                    <a:pt x="13" y="31"/>
                  </a:lnTo>
                  <a:lnTo>
                    <a:pt x="6" y="31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93" name="Freeform 161"/>
            <p:cNvSpPr>
              <a:spLocks/>
            </p:cNvSpPr>
            <p:nvPr/>
          </p:nvSpPr>
          <p:spPr bwMode="auto">
            <a:xfrm>
              <a:off x="1954" y="3548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25"/>
                </a:cxn>
                <a:cxn ang="0">
                  <a:pos x="13" y="31"/>
                </a:cxn>
                <a:cxn ang="0">
                  <a:pos x="7" y="3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7" y="0"/>
                  </a:lnTo>
                  <a:lnTo>
                    <a:pt x="13" y="25"/>
                  </a:lnTo>
                  <a:lnTo>
                    <a:pt x="13" y="31"/>
                  </a:lnTo>
                  <a:lnTo>
                    <a:pt x="7" y="3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94" name="Freeform 162"/>
            <p:cNvSpPr>
              <a:spLocks/>
            </p:cNvSpPr>
            <p:nvPr/>
          </p:nvSpPr>
          <p:spPr bwMode="auto">
            <a:xfrm>
              <a:off x="1961" y="3573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9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6" y="0"/>
                  </a:lnTo>
                  <a:lnTo>
                    <a:pt x="13" y="19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95" name="Freeform 163"/>
            <p:cNvSpPr>
              <a:spLocks/>
            </p:cNvSpPr>
            <p:nvPr/>
          </p:nvSpPr>
          <p:spPr bwMode="auto">
            <a:xfrm>
              <a:off x="1961" y="3592"/>
              <a:ext cx="13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31"/>
                </a:cxn>
                <a:cxn ang="0">
                  <a:pos x="13" y="37"/>
                </a:cxn>
                <a:cxn ang="0">
                  <a:pos x="6" y="37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37">
                  <a:moveTo>
                    <a:pt x="0" y="0"/>
                  </a:moveTo>
                  <a:lnTo>
                    <a:pt x="13" y="0"/>
                  </a:lnTo>
                  <a:lnTo>
                    <a:pt x="13" y="31"/>
                  </a:lnTo>
                  <a:lnTo>
                    <a:pt x="13" y="37"/>
                  </a:lnTo>
                  <a:lnTo>
                    <a:pt x="6" y="37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96" name="Freeform 164"/>
            <p:cNvSpPr>
              <a:spLocks/>
            </p:cNvSpPr>
            <p:nvPr/>
          </p:nvSpPr>
          <p:spPr bwMode="auto">
            <a:xfrm>
              <a:off x="1967" y="3623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25"/>
                </a:cxn>
                <a:cxn ang="0">
                  <a:pos x="13" y="31"/>
                </a:cxn>
                <a:cxn ang="0">
                  <a:pos x="7" y="3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7" y="0"/>
                  </a:lnTo>
                  <a:lnTo>
                    <a:pt x="13" y="25"/>
                  </a:lnTo>
                  <a:lnTo>
                    <a:pt x="13" y="31"/>
                  </a:lnTo>
                  <a:lnTo>
                    <a:pt x="7" y="3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97" name="Freeform 165"/>
            <p:cNvSpPr>
              <a:spLocks/>
            </p:cNvSpPr>
            <p:nvPr/>
          </p:nvSpPr>
          <p:spPr bwMode="auto">
            <a:xfrm>
              <a:off x="1974" y="3648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9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6" y="0"/>
                  </a:lnTo>
                  <a:lnTo>
                    <a:pt x="13" y="19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98" name="Freeform 166"/>
            <p:cNvSpPr>
              <a:spLocks/>
            </p:cNvSpPr>
            <p:nvPr/>
          </p:nvSpPr>
          <p:spPr bwMode="auto">
            <a:xfrm>
              <a:off x="1974" y="3667"/>
              <a:ext cx="19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25"/>
                </a:cxn>
                <a:cxn ang="0">
                  <a:pos x="19" y="31"/>
                </a:cxn>
                <a:cxn ang="0">
                  <a:pos x="13" y="31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9" h="31">
                  <a:moveTo>
                    <a:pt x="0" y="0"/>
                  </a:moveTo>
                  <a:lnTo>
                    <a:pt x="13" y="0"/>
                  </a:lnTo>
                  <a:lnTo>
                    <a:pt x="19" y="25"/>
                  </a:lnTo>
                  <a:lnTo>
                    <a:pt x="19" y="31"/>
                  </a:lnTo>
                  <a:lnTo>
                    <a:pt x="13" y="31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99" name="Freeform 167"/>
            <p:cNvSpPr>
              <a:spLocks/>
            </p:cNvSpPr>
            <p:nvPr/>
          </p:nvSpPr>
          <p:spPr bwMode="auto">
            <a:xfrm>
              <a:off x="1987" y="3692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2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6" y="0"/>
                  </a:lnTo>
                  <a:lnTo>
                    <a:pt x="13" y="12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00" name="Freeform 168"/>
            <p:cNvSpPr>
              <a:spLocks/>
            </p:cNvSpPr>
            <p:nvPr/>
          </p:nvSpPr>
          <p:spPr bwMode="auto">
            <a:xfrm>
              <a:off x="1987" y="3704"/>
              <a:ext cx="19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25"/>
                </a:cxn>
                <a:cxn ang="0">
                  <a:pos x="19" y="31"/>
                </a:cxn>
                <a:cxn ang="0">
                  <a:pos x="6" y="31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9" h="31">
                  <a:moveTo>
                    <a:pt x="0" y="0"/>
                  </a:moveTo>
                  <a:lnTo>
                    <a:pt x="13" y="0"/>
                  </a:lnTo>
                  <a:lnTo>
                    <a:pt x="19" y="25"/>
                  </a:lnTo>
                  <a:lnTo>
                    <a:pt x="19" y="31"/>
                  </a:lnTo>
                  <a:lnTo>
                    <a:pt x="6" y="31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01" name="Freeform 169"/>
            <p:cNvSpPr>
              <a:spLocks/>
            </p:cNvSpPr>
            <p:nvPr/>
          </p:nvSpPr>
          <p:spPr bwMode="auto">
            <a:xfrm>
              <a:off x="1993" y="3729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9"/>
                </a:cxn>
                <a:cxn ang="0">
                  <a:pos x="13" y="25"/>
                </a:cxn>
                <a:cxn ang="0">
                  <a:pos x="7" y="25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19"/>
                  </a:lnTo>
                  <a:lnTo>
                    <a:pt x="13" y="25"/>
                  </a:lnTo>
                  <a:lnTo>
                    <a:pt x="7" y="25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02" name="Freeform 170"/>
            <p:cNvSpPr>
              <a:spLocks/>
            </p:cNvSpPr>
            <p:nvPr/>
          </p:nvSpPr>
          <p:spPr bwMode="auto">
            <a:xfrm>
              <a:off x="2000" y="3748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8"/>
                </a:cxn>
                <a:cxn ang="0">
                  <a:pos x="13" y="31"/>
                </a:cxn>
                <a:cxn ang="0">
                  <a:pos x="6" y="3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6" y="0"/>
                  </a:lnTo>
                  <a:lnTo>
                    <a:pt x="13" y="18"/>
                  </a:lnTo>
                  <a:lnTo>
                    <a:pt x="13" y="31"/>
                  </a:lnTo>
                  <a:lnTo>
                    <a:pt x="6" y="3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03" name="Freeform 171"/>
            <p:cNvSpPr>
              <a:spLocks/>
            </p:cNvSpPr>
            <p:nvPr/>
          </p:nvSpPr>
          <p:spPr bwMode="auto">
            <a:xfrm>
              <a:off x="2006" y="3766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9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7" y="0"/>
                  </a:lnTo>
                  <a:lnTo>
                    <a:pt x="13" y="19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04" name="Freeform 172"/>
            <p:cNvSpPr>
              <a:spLocks/>
            </p:cNvSpPr>
            <p:nvPr/>
          </p:nvSpPr>
          <p:spPr bwMode="auto">
            <a:xfrm>
              <a:off x="2006" y="3785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9"/>
                </a:cxn>
                <a:cxn ang="0">
                  <a:pos x="13" y="25"/>
                </a:cxn>
                <a:cxn ang="0">
                  <a:pos x="7" y="25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19"/>
                  </a:lnTo>
                  <a:lnTo>
                    <a:pt x="13" y="25"/>
                  </a:lnTo>
                  <a:lnTo>
                    <a:pt x="7" y="25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05" name="Freeform 173"/>
            <p:cNvSpPr>
              <a:spLocks/>
            </p:cNvSpPr>
            <p:nvPr/>
          </p:nvSpPr>
          <p:spPr bwMode="auto">
            <a:xfrm>
              <a:off x="2013" y="3804"/>
              <a:ext cx="19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9" y="12"/>
                </a:cxn>
                <a:cxn ang="0">
                  <a:pos x="19" y="19"/>
                </a:cxn>
                <a:cxn ang="0">
                  <a:pos x="6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6" y="0"/>
                  </a:lnTo>
                  <a:lnTo>
                    <a:pt x="19" y="12"/>
                  </a:lnTo>
                  <a:lnTo>
                    <a:pt x="19" y="19"/>
                  </a:lnTo>
                  <a:lnTo>
                    <a:pt x="6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06" name="Freeform 174"/>
            <p:cNvSpPr>
              <a:spLocks/>
            </p:cNvSpPr>
            <p:nvPr/>
          </p:nvSpPr>
          <p:spPr bwMode="auto">
            <a:xfrm>
              <a:off x="2019" y="3816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9"/>
                </a:cxn>
                <a:cxn ang="0">
                  <a:pos x="13" y="25"/>
                </a:cxn>
                <a:cxn ang="0">
                  <a:pos x="6" y="25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19"/>
                  </a:lnTo>
                  <a:lnTo>
                    <a:pt x="13" y="25"/>
                  </a:lnTo>
                  <a:lnTo>
                    <a:pt x="6" y="25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07" name="Freeform 175"/>
            <p:cNvSpPr>
              <a:spLocks/>
            </p:cNvSpPr>
            <p:nvPr/>
          </p:nvSpPr>
          <p:spPr bwMode="auto">
            <a:xfrm>
              <a:off x="2025" y="3835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3"/>
                </a:cxn>
                <a:cxn ang="0">
                  <a:pos x="13" y="19"/>
                </a:cxn>
                <a:cxn ang="0">
                  <a:pos x="7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7" y="0"/>
                  </a:lnTo>
                  <a:lnTo>
                    <a:pt x="13" y="13"/>
                  </a:lnTo>
                  <a:lnTo>
                    <a:pt x="13" y="19"/>
                  </a:lnTo>
                  <a:lnTo>
                    <a:pt x="7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08" name="Freeform 176"/>
            <p:cNvSpPr>
              <a:spLocks/>
            </p:cNvSpPr>
            <p:nvPr/>
          </p:nvSpPr>
          <p:spPr bwMode="auto">
            <a:xfrm>
              <a:off x="2032" y="3848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2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6" y="0"/>
                  </a:lnTo>
                  <a:lnTo>
                    <a:pt x="13" y="12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09" name="Freeform 177"/>
            <p:cNvSpPr>
              <a:spLocks/>
            </p:cNvSpPr>
            <p:nvPr/>
          </p:nvSpPr>
          <p:spPr bwMode="auto">
            <a:xfrm>
              <a:off x="2032" y="3860"/>
              <a:ext cx="19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6"/>
                </a:cxn>
                <a:cxn ang="0">
                  <a:pos x="19" y="19"/>
                </a:cxn>
                <a:cxn ang="0">
                  <a:pos x="6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13" y="0"/>
                  </a:lnTo>
                  <a:lnTo>
                    <a:pt x="19" y="6"/>
                  </a:lnTo>
                  <a:lnTo>
                    <a:pt x="19" y="19"/>
                  </a:lnTo>
                  <a:lnTo>
                    <a:pt x="6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10" name="Freeform 178"/>
            <p:cNvSpPr>
              <a:spLocks/>
            </p:cNvSpPr>
            <p:nvPr/>
          </p:nvSpPr>
          <p:spPr bwMode="auto">
            <a:xfrm>
              <a:off x="2038" y="3866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13" y="25"/>
                </a:cxn>
                <a:cxn ang="0">
                  <a:pos x="7" y="25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13" y="25"/>
                  </a:lnTo>
                  <a:lnTo>
                    <a:pt x="7" y="25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11" name="Freeform 179"/>
            <p:cNvSpPr>
              <a:spLocks/>
            </p:cNvSpPr>
            <p:nvPr/>
          </p:nvSpPr>
          <p:spPr bwMode="auto">
            <a:xfrm>
              <a:off x="2045" y="3879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2"/>
                </a:cxn>
                <a:cxn ang="0">
                  <a:pos x="13" y="19"/>
                </a:cxn>
                <a:cxn ang="0">
                  <a:pos x="6" y="19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6" y="0"/>
                  </a:lnTo>
                  <a:lnTo>
                    <a:pt x="13" y="12"/>
                  </a:lnTo>
                  <a:lnTo>
                    <a:pt x="13" y="19"/>
                  </a:lnTo>
                  <a:lnTo>
                    <a:pt x="6" y="19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12" name="Freeform 180"/>
            <p:cNvSpPr>
              <a:spLocks/>
            </p:cNvSpPr>
            <p:nvPr/>
          </p:nvSpPr>
          <p:spPr bwMode="auto">
            <a:xfrm>
              <a:off x="2051" y="3891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3"/>
                </a:cxn>
                <a:cxn ang="0">
                  <a:pos x="13" y="19"/>
                </a:cxn>
                <a:cxn ang="0">
                  <a:pos x="7" y="19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7" y="0"/>
                  </a:lnTo>
                  <a:lnTo>
                    <a:pt x="13" y="13"/>
                  </a:lnTo>
                  <a:lnTo>
                    <a:pt x="13" y="19"/>
                  </a:lnTo>
                  <a:lnTo>
                    <a:pt x="7" y="19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13" name="Freeform 181"/>
            <p:cNvSpPr>
              <a:spLocks/>
            </p:cNvSpPr>
            <p:nvPr/>
          </p:nvSpPr>
          <p:spPr bwMode="auto">
            <a:xfrm>
              <a:off x="2058" y="3904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9"/>
                </a:cxn>
                <a:cxn ang="0">
                  <a:pos x="6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9"/>
                  </a:lnTo>
                  <a:lnTo>
                    <a:pt x="6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14" name="Freeform 182"/>
            <p:cNvSpPr>
              <a:spLocks/>
            </p:cNvSpPr>
            <p:nvPr/>
          </p:nvSpPr>
          <p:spPr bwMode="auto">
            <a:xfrm>
              <a:off x="2064" y="3910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15" name="Freeform 183"/>
            <p:cNvSpPr>
              <a:spLocks/>
            </p:cNvSpPr>
            <p:nvPr/>
          </p:nvSpPr>
          <p:spPr bwMode="auto">
            <a:xfrm>
              <a:off x="2064" y="3916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3" y="19"/>
                </a:cxn>
                <a:cxn ang="0">
                  <a:pos x="7" y="19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13" y="19"/>
                  </a:lnTo>
                  <a:lnTo>
                    <a:pt x="7" y="19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16" name="Freeform 184"/>
            <p:cNvSpPr>
              <a:spLocks/>
            </p:cNvSpPr>
            <p:nvPr/>
          </p:nvSpPr>
          <p:spPr bwMode="auto">
            <a:xfrm>
              <a:off x="2071" y="392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17" name="Freeform 185"/>
            <p:cNvSpPr>
              <a:spLocks/>
            </p:cNvSpPr>
            <p:nvPr/>
          </p:nvSpPr>
          <p:spPr bwMode="auto">
            <a:xfrm>
              <a:off x="2077" y="3929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18" name="Freeform 186"/>
            <p:cNvSpPr>
              <a:spLocks/>
            </p:cNvSpPr>
            <p:nvPr/>
          </p:nvSpPr>
          <p:spPr bwMode="auto">
            <a:xfrm>
              <a:off x="2077" y="3935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19" name="Freeform 187"/>
            <p:cNvSpPr>
              <a:spLocks/>
            </p:cNvSpPr>
            <p:nvPr/>
          </p:nvSpPr>
          <p:spPr bwMode="auto">
            <a:xfrm>
              <a:off x="2084" y="3935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2"/>
                </a:cxn>
                <a:cxn ang="0">
                  <a:pos x="13" y="19"/>
                </a:cxn>
                <a:cxn ang="0">
                  <a:pos x="6" y="19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6" y="0"/>
                  </a:lnTo>
                  <a:lnTo>
                    <a:pt x="13" y="12"/>
                  </a:lnTo>
                  <a:lnTo>
                    <a:pt x="13" y="19"/>
                  </a:lnTo>
                  <a:lnTo>
                    <a:pt x="6" y="19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20" name="Freeform 188"/>
            <p:cNvSpPr>
              <a:spLocks/>
            </p:cNvSpPr>
            <p:nvPr/>
          </p:nvSpPr>
          <p:spPr bwMode="auto">
            <a:xfrm>
              <a:off x="2090" y="3947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21" name="Freeform 189"/>
            <p:cNvSpPr>
              <a:spLocks/>
            </p:cNvSpPr>
            <p:nvPr/>
          </p:nvSpPr>
          <p:spPr bwMode="auto">
            <a:xfrm>
              <a:off x="2090" y="3947"/>
              <a:ext cx="20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7"/>
                </a:cxn>
                <a:cxn ang="0">
                  <a:pos x="20" y="13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20" h="13">
                  <a:moveTo>
                    <a:pt x="0" y="0"/>
                  </a:moveTo>
                  <a:lnTo>
                    <a:pt x="13" y="0"/>
                  </a:lnTo>
                  <a:lnTo>
                    <a:pt x="20" y="7"/>
                  </a:lnTo>
                  <a:lnTo>
                    <a:pt x="20" y="13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22" name="Freeform 190"/>
            <p:cNvSpPr>
              <a:spLocks/>
            </p:cNvSpPr>
            <p:nvPr/>
          </p:nvSpPr>
          <p:spPr bwMode="auto">
            <a:xfrm>
              <a:off x="2103" y="395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23" name="Freeform 191"/>
            <p:cNvSpPr>
              <a:spLocks/>
            </p:cNvSpPr>
            <p:nvPr/>
          </p:nvSpPr>
          <p:spPr bwMode="auto">
            <a:xfrm>
              <a:off x="2110" y="3960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24" name="Line 192"/>
            <p:cNvSpPr>
              <a:spLocks noChangeShapeType="1"/>
            </p:cNvSpPr>
            <p:nvPr/>
          </p:nvSpPr>
          <p:spPr bwMode="auto">
            <a:xfrm>
              <a:off x="2103" y="3960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25" name="Line 193"/>
            <p:cNvSpPr>
              <a:spLocks noChangeShapeType="1"/>
            </p:cNvSpPr>
            <p:nvPr/>
          </p:nvSpPr>
          <p:spPr bwMode="auto">
            <a:xfrm>
              <a:off x="2110" y="3966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26" name="Freeform 194"/>
            <p:cNvSpPr>
              <a:spLocks/>
            </p:cNvSpPr>
            <p:nvPr/>
          </p:nvSpPr>
          <p:spPr bwMode="auto">
            <a:xfrm>
              <a:off x="2123" y="3960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27" name="Freeform 195"/>
            <p:cNvSpPr>
              <a:spLocks/>
            </p:cNvSpPr>
            <p:nvPr/>
          </p:nvSpPr>
          <p:spPr bwMode="auto">
            <a:xfrm>
              <a:off x="2123" y="3966"/>
              <a:ext cx="19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6"/>
                </a:cxn>
                <a:cxn ang="0">
                  <a:pos x="19" y="13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9" h="13">
                  <a:moveTo>
                    <a:pt x="0" y="0"/>
                  </a:moveTo>
                  <a:lnTo>
                    <a:pt x="13" y="0"/>
                  </a:lnTo>
                  <a:lnTo>
                    <a:pt x="19" y="6"/>
                  </a:lnTo>
                  <a:lnTo>
                    <a:pt x="19" y="13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28" name="Freeform 196"/>
            <p:cNvSpPr>
              <a:spLocks/>
            </p:cNvSpPr>
            <p:nvPr/>
          </p:nvSpPr>
          <p:spPr bwMode="auto">
            <a:xfrm>
              <a:off x="2136" y="3972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29" name="Line 197"/>
            <p:cNvSpPr>
              <a:spLocks noChangeShapeType="1"/>
            </p:cNvSpPr>
            <p:nvPr/>
          </p:nvSpPr>
          <p:spPr bwMode="auto">
            <a:xfrm>
              <a:off x="2129" y="3972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30" name="Line 198"/>
            <p:cNvSpPr>
              <a:spLocks noChangeShapeType="1"/>
            </p:cNvSpPr>
            <p:nvPr/>
          </p:nvSpPr>
          <p:spPr bwMode="auto">
            <a:xfrm>
              <a:off x="2142" y="39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31" name="Freeform 199"/>
            <p:cNvSpPr>
              <a:spLocks/>
            </p:cNvSpPr>
            <p:nvPr/>
          </p:nvSpPr>
          <p:spPr bwMode="auto">
            <a:xfrm>
              <a:off x="2149" y="3979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32" name="Line 200"/>
            <p:cNvSpPr>
              <a:spLocks noChangeShapeType="1"/>
            </p:cNvSpPr>
            <p:nvPr/>
          </p:nvSpPr>
          <p:spPr bwMode="auto">
            <a:xfrm>
              <a:off x="2149" y="39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33" name="Line 201"/>
            <p:cNvSpPr>
              <a:spLocks noChangeShapeType="1"/>
            </p:cNvSpPr>
            <p:nvPr/>
          </p:nvSpPr>
          <p:spPr bwMode="auto">
            <a:xfrm>
              <a:off x="2155" y="39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34" name="Freeform 202"/>
            <p:cNvSpPr>
              <a:spLocks/>
            </p:cNvSpPr>
            <p:nvPr/>
          </p:nvSpPr>
          <p:spPr bwMode="auto">
            <a:xfrm>
              <a:off x="2162" y="3979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35" name="Line 203"/>
            <p:cNvSpPr>
              <a:spLocks noChangeShapeType="1"/>
            </p:cNvSpPr>
            <p:nvPr/>
          </p:nvSpPr>
          <p:spPr bwMode="auto">
            <a:xfrm>
              <a:off x="2162" y="3985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36" name="Line 204"/>
            <p:cNvSpPr>
              <a:spLocks noChangeShapeType="1"/>
            </p:cNvSpPr>
            <p:nvPr/>
          </p:nvSpPr>
          <p:spPr bwMode="auto">
            <a:xfrm>
              <a:off x="2168" y="3985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37" name="Line 205"/>
            <p:cNvSpPr>
              <a:spLocks noChangeShapeType="1"/>
            </p:cNvSpPr>
            <p:nvPr/>
          </p:nvSpPr>
          <p:spPr bwMode="auto">
            <a:xfrm>
              <a:off x="2175" y="3985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38" name="Line 206"/>
            <p:cNvSpPr>
              <a:spLocks noChangeShapeType="1"/>
            </p:cNvSpPr>
            <p:nvPr/>
          </p:nvSpPr>
          <p:spPr bwMode="auto">
            <a:xfrm>
              <a:off x="2181" y="3985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39" name="Freeform 207"/>
            <p:cNvSpPr>
              <a:spLocks/>
            </p:cNvSpPr>
            <p:nvPr/>
          </p:nvSpPr>
          <p:spPr bwMode="auto">
            <a:xfrm>
              <a:off x="2188" y="3985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40" name="Line 208"/>
            <p:cNvSpPr>
              <a:spLocks noChangeShapeType="1"/>
            </p:cNvSpPr>
            <p:nvPr/>
          </p:nvSpPr>
          <p:spPr bwMode="auto">
            <a:xfrm>
              <a:off x="2188" y="3991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41" name="Line 209"/>
            <p:cNvSpPr>
              <a:spLocks noChangeShapeType="1"/>
            </p:cNvSpPr>
            <p:nvPr/>
          </p:nvSpPr>
          <p:spPr bwMode="auto">
            <a:xfrm>
              <a:off x="2194" y="3991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42" name="Freeform 210"/>
            <p:cNvSpPr>
              <a:spLocks/>
            </p:cNvSpPr>
            <p:nvPr/>
          </p:nvSpPr>
          <p:spPr bwMode="auto">
            <a:xfrm>
              <a:off x="2201" y="3991"/>
              <a:ext cx="12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13"/>
                </a:cxn>
                <a:cxn ang="0">
                  <a:pos x="6" y="1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2" h="13">
                  <a:moveTo>
                    <a:pt x="0" y="0"/>
                  </a:moveTo>
                  <a:lnTo>
                    <a:pt x="12" y="0"/>
                  </a:lnTo>
                  <a:lnTo>
                    <a:pt x="12" y="13"/>
                  </a:lnTo>
                  <a:lnTo>
                    <a:pt x="6" y="1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43" name="Line 211"/>
            <p:cNvSpPr>
              <a:spLocks noChangeShapeType="1"/>
            </p:cNvSpPr>
            <p:nvPr/>
          </p:nvSpPr>
          <p:spPr bwMode="auto">
            <a:xfrm>
              <a:off x="2201" y="3997"/>
              <a:ext cx="12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44" name="Line 212"/>
            <p:cNvSpPr>
              <a:spLocks noChangeShapeType="1"/>
            </p:cNvSpPr>
            <p:nvPr/>
          </p:nvSpPr>
          <p:spPr bwMode="auto">
            <a:xfrm>
              <a:off x="2207" y="3997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45" name="Line 213"/>
            <p:cNvSpPr>
              <a:spLocks noChangeShapeType="1"/>
            </p:cNvSpPr>
            <p:nvPr/>
          </p:nvSpPr>
          <p:spPr bwMode="auto">
            <a:xfrm>
              <a:off x="2213" y="3997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46" name="Line 214"/>
            <p:cNvSpPr>
              <a:spLocks noChangeShapeType="1"/>
            </p:cNvSpPr>
            <p:nvPr/>
          </p:nvSpPr>
          <p:spPr bwMode="auto">
            <a:xfrm>
              <a:off x="2220" y="3997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47" name="Line 215"/>
            <p:cNvSpPr>
              <a:spLocks noChangeShapeType="1"/>
            </p:cNvSpPr>
            <p:nvPr/>
          </p:nvSpPr>
          <p:spPr bwMode="auto">
            <a:xfrm>
              <a:off x="2226" y="3997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48" name="Line 216"/>
            <p:cNvSpPr>
              <a:spLocks noChangeShapeType="1"/>
            </p:cNvSpPr>
            <p:nvPr/>
          </p:nvSpPr>
          <p:spPr bwMode="auto">
            <a:xfrm>
              <a:off x="2226" y="3997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49" name="Freeform 217"/>
            <p:cNvSpPr>
              <a:spLocks/>
            </p:cNvSpPr>
            <p:nvPr/>
          </p:nvSpPr>
          <p:spPr bwMode="auto">
            <a:xfrm>
              <a:off x="2239" y="3991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50" name="Line 218"/>
            <p:cNvSpPr>
              <a:spLocks noChangeShapeType="1"/>
            </p:cNvSpPr>
            <p:nvPr/>
          </p:nvSpPr>
          <p:spPr bwMode="auto">
            <a:xfrm>
              <a:off x="2239" y="3997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51" name="Line 219"/>
            <p:cNvSpPr>
              <a:spLocks noChangeShapeType="1"/>
            </p:cNvSpPr>
            <p:nvPr/>
          </p:nvSpPr>
          <p:spPr bwMode="auto">
            <a:xfrm>
              <a:off x="2246" y="3997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52" name="Line 220"/>
            <p:cNvSpPr>
              <a:spLocks noChangeShapeType="1"/>
            </p:cNvSpPr>
            <p:nvPr/>
          </p:nvSpPr>
          <p:spPr bwMode="auto">
            <a:xfrm>
              <a:off x="2246" y="3997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53" name="Line 221"/>
            <p:cNvSpPr>
              <a:spLocks noChangeShapeType="1"/>
            </p:cNvSpPr>
            <p:nvPr/>
          </p:nvSpPr>
          <p:spPr bwMode="auto">
            <a:xfrm>
              <a:off x="2259" y="3997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54" name="Line 222"/>
            <p:cNvSpPr>
              <a:spLocks noChangeShapeType="1"/>
            </p:cNvSpPr>
            <p:nvPr/>
          </p:nvSpPr>
          <p:spPr bwMode="auto">
            <a:xfrm>
              <a:off x="2259" y="3997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55" name="Line 223"/>
            <p:cNvSpPr>
              <a:spLocks noChangeShapeType="1"/>
            </p:cNvSpPr>
            <p:nvPr/>
          </p:nvSpPr>
          <p:spPr bwMode="auto">
            <a:xfrm>
              <a:off x="2265" y="3997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56" name="Line 224"/>
            <p:cNvSpPr>
              <a:spLocks noChangeShapeType="1"/>
            </p:cNvSpPr>
            <p:nvPr/>
          </p:nvSpPr>
          <p:spPr bwMode="auto">
            <a:xfrm>
              <a:off x="2272" y="3997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57" name="Line 225"/>
            <p:cNvSpPr>
              <a:spLocks noChangeShapeType="1"/>
            </p:cNvSpPr>
            <p:nvPr/>
          </p:nvSpPr>
          <p:spPr bwMode="auto">
            <a:xfrm>
              <a:off x="2272" y="3997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58" name="Line 226"/>
            <p:cNvSpPr>
              <a:spLocks noChangeShapeType="1"/>
            </p:cNvSpPr>
            <p:nvPr/>
          </p:nvSpPr>
          <p:spPr bwMode="auto">
            <a:xfrm>
              <a:off x="2278" y="3997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59" name="Line 227"/>
            <p:cNvSpPr>
              <a:spLocks noChangeShapeType="1"/>
            </p:cNvSpPr>
            <p:nvPr/>
          </p:nvSpPr>
          <p:spPr bwMode="auto">
            <a:xfrm>
              <a:off x="2285" y="3997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60" name="Line 228"/>
            <p:cNvSpPr>
              <a:spLocks noChangeShapeType="1"/>
            </p:cNvSpPr>
            <p:nvPr/>
          </p:nvSpPr>
          <p:spPr bwMode="auto">
            <a:xfrm>
              <a:off x="2291" y="3997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61" name="Line 229"/>
            <p:cNvSpPr>
              <a:spLocks noChangeShapeType="1"/>
            </p:cNvSpPr>
            <p:nvPr/>
          </p:nvSpPr>
          <p:spPr bwMode="auto">
            <a:xfrm>
              <a:off x="2291" y="3997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62" name="Freeform 230"/>
            <p:cNvSpPr>
              <a:spLocks/>
            </p:cNvSpPr>
            <p:nvPr/>
          </p:nvSpPr>
          <p:spPr bwMode="auto">
            <a:xfrm>
              <a:off x="2304" y="3997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7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63" name="Line 231"/>
            <p:cNvSpPr>
              <a:spLocks noChangeShapeType="1"/>
            </p:cNvSpPr>
            <p:nvPr/>
          </p:nvSpPr>
          <p:spPr bwMode="auto">
            <a:xfrm>
              <a:off x="2304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64" name="Line 232"/>
            <p:cNvSpPr>
              <a:spLocks noChangeShapeType="1"/>
            </p:cNvSpPr>
            <p:nvPr/>
          </p:nvSpPr>
          <p:spPr bwMode="auto">
            <a:xfrm>
              <a:off x="2311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65" name="Line 233"/>
            <p:cNvSpPr>
              <a:spLocks noChangeShapeType="1"/>
            </p:cNvSpPr>
            <p:nvPr/>
          </p:nvSpPr>
          <p:spPr bwMode="auto">
            <a:xfrm>
              <a:off x="2317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66" name="Line 234"/>
            <p:cNvSpPr>
              <a:spLocks noChangeShapeType="1"/>
            </p:cNvSpPr>
            <p:nvPr/>
          </p:nvSpPr>
          <p:spPr bwMode="auto">
            <a:xfrm>
              <a:off x="2317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67" name="Line 235"/>
            <p:cNvSpPr>
              <a:spLocks noChangeShapeType="1"/>
            </p:cNvSpPr>
            <p:nvPr/>
          </p:nvSpPr>
          <p:spPr bwMode="auto">
            <a:xfrm>
              <a:off x="2324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68" name="Line 236"/>
            <p:cNvSpPr>
              <a:spLocks noChangeShapeType="1"/>
            </p:cNvSpPr>
            <p:nvPr/>
          </p:nvSpPr>
          <p:spPr bwMode="auto">
            <a:xfrm>
              <a:off x="2330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69" name="Line 237"/>
            <p:cNvSpPr>
              <a:spLocks noChangeShapeType="1"/>
            </p:cNvSpPr>
            <p:nvPr/>
          </p:nvSpPr>
          <p:spPr bwMode="auto">
            <a:xfrm>
              <a:off x="2330" y="4004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70" name="Line 238"/>
            <p:cNvSpPr>
              <a:spLocks noChangeShapeType="1"/>
            </p:cNvSpPr>
            <p:nvPr/>
          </p:nvSpPr>
          <p:spPr bwMode="auto">
            <a:xfrm>
              <a:off x="2337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71" name="Line 239"/>
            <p:cNvSpPr>
              <a:spLocks noChangeShapeType="1"/>
            </p:cNvSpPr>
            <p:nvPr/>
          </p:nvSpPr>
          <p:spPr bwMode="auto">
            <a:xfrm>
              <a:off x="2343" y="4004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72" name="Line 240"/>
            <p:cNvSpPr>
              <a:spLocks noChangeShapeType="1"/>
            </p:cNvSpPr>
            <p:nvPr/>
          </p:nvSpPr>
          <p:spPr bwMode="auto">
            <a:xfrm>
              <a:off x="2350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73" name="Line 241"/>
            <p:cNvSpPr>
              <a:spLocks noChangeShapeType="1"/>
            </p:cNvSpPr>
            <p:nvPr/>
          </p:nvSpPr>
          <p:spPr bwMode="auto">
            <a:xfrm>
              <a:off x="2356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74" name="Line 242"/>
            <p:cNvSpPr>
              <a:spLocks noChangeShapeType="1"/>
            </p:cNvSpPr>
            <p:nvPr/>
          </p:nvSpPr>
          <p:spPr bwMode="auto">
            <a:xfrm>
              <a:off x="2363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75" name="Line 243"/>
            <p:cNvSpPr>
              <a:spLocks noChangeShapeType="1"/>
            </p:cNvSpPr>
            <p:nvPr/>
          </p:nvSpPr>
          <p:spPr bwMode="auto">
            <a:xfrm>
              <a:off x="2363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76" name="Line 244"/>
            <p:cNvSpPr>
              <a:spLocks noChangeShapeType="1"/>
            </p:cNvSpPr>
            <p:nvPr/>
          </p:nvSpPr>
          <p:spPr bwMode="auto">
            <a:xfrm>
              <a:off x="2369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77" name="Line 245"/>
            <p:cNvSpPr>
              <a:spLocks noChangeShapeType="1"/>
            </p:cNvSpPr>
            <p:nvPr/>
          </p:nvSpPr>
          <p:spPr bwMode="auto">
            <a:xfrm>
              <a:off x="2376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78" name="Line 246"/>
            <p:cNvSpPr>
              <a:spLocks noChangeShapeType="1"/>
            </p:cNvSpPr>
            <p:nvPr/>
          </p:nvSpPr>
          <p:spPr bwMode="auto">
            <a:xfrm>
              <a:off x="2376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79" name="Line 247"/>
            <p:cNvSpPr>
              <a:spLocks noChangeShapeType="1"/>
            </p:cNvSpPr>
            <p:nvPr/>
          </p:nvSpPr>
          <p:spPr bwMode="auto">
            <a:xfrm>
              <a:off x="2382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80" name="Line 248"/>
            <p:cNvSpPr>
              <a:spLocks noChangeShapeType="1"/>
            </p:cNvSpPr>
            <p:nvPr/>
          </p:nvSpPr>
          <p:spPr bwMode="auto">
            <a:xfrm>
              <a:off x="2389" y="4004"/>
              <a:ext cx="12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81" name="Line 249"/>
            <p:cNvSpPr>
              <a:spLocks noChangeShapeType="1"/>
            </p:cNvSpPr>
            <p:nvPr/>
          </p:nvSpPr>
          <p:spPr bwMode="auto">
            <a:xfrm>
              <a:off x="2389" y="4004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82" name="Line 250"/>
            <p:cNvSpPr>
              <a:spLocks noChangeShapeType="1"/>
            </p:cNvSpPr>
            <p:nvPr/>
          </p:nvSpPr>
          <p:spPr bwMode="auto">
            <a:xfrm>
              <a:off x="2401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83" name="Line 251"/>
            <p:cNvSpPr>
              <a:spLocks noChangeShapeType="1"/>
            </p:cNvSpPr>
            <p:nvPr/>
          </p:nvSpPr>
          <p:spPr bwMode="auto">
            <a:xfrm>
              <a:off x="2408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84" name="Line 252"/>
            <p:cNvSpPr>
              <a:spLocks noChangeShapeType="1"/>
            </p:cNvSpPr>
            <p:nvPr/>
          </p:nvSpPr>
          <p:spPr bwMode="auto">
            <a:xfrm>
              <a:off x="2408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85" name="Line 253"/>
            <p:cNvSpPr>
              <a:spLocks noChangeShapeType="1"/>
            </p:cNvSpPr>
            <p:nvPr/>
          </p:nvSpPr>
          <p:spPr bwMode="auto">
            <a:xfrm>
              <a:off x="2414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86" name="Line 254"/>
            <p:cNvSpPr>
              <a:spLocks noChangeShapeType="1"/>
            </p:cNvSpPr>
            <p:nvPr/>
          </p:nvSpPr>
          <p:spPr bwMode="auto">
            <a:xfrm>
              <a:off x="2421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87" name="Line 255"/>
            <p:cNvSpPr>
              <a:spLocks noChangeShapeType="1"/>
            </p:cNvSpPr>
            <p:nvPr/>
          </p:nvSpPr>
          <p:spPr bwMode="auto">
            <a:xfrm>
              <a:off x="2421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88" name="Line 256"/>
            <p:cNvSpPr>
              <a:spLocks noChangeShapeType="1"/>
            </p:cNvSpPr>
            <p:nvPr/>
          </p:nvSpPr>
          <p:spPr bwMode="auto">
            <a:xfrm>
              <a:off x="2427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89" name="Line 257"/>
            <p:cNvSpPr>
              <a:spLocks noChangeShapeType="1"/>
            </p:cNvSpPr>
            <p:nvPr/>
          </p:nvSpPr>
          <p:spPr bwMode="auto">
            <a:xfrm>
              <a:off x="2434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90" name="Line 258"/>
            <p:cNvSpPr>
              <a:spLocks noChangeShapeType="1"/>
            </p:cNvSpPr>
            <p:nvPr/>
          </p:nvSpPr>
          <p:spPr bwMode="auto">
            <a:xfrm>
              <a:off x="2434" y="4004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91" name="Line 259"/>
            <p:cNvSpPr>
              <a:spLocks noChangeShapeType="1"/>
            </p:cNvSpPr>
            <p:nvPr/>
          </p:nvSpPr>
          <p:spPr bwMode="auto">
            <a:xfrm>
              <a:off x="2447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92" name="Line 260"/>
            <p:cNvSpPr>
              <a:spLocks noChangeShapeType="1"/>
            </p:cNvSpPr>
            <p:nvPr/>
          </p:nvSpPr>
          <p:spPr bwMode="auto">
            <a:xfrm>
              <a:off x="2453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93" name="Line 261"/>
            <p:cNvSpPr>
              <a:spLocks noChangeShapeType="1"/>
            </p:cNvSpPr>
            <p:nvPr/>
          </p:nvSpPr>
          <p:spPr bwMode="auto">
            <a:xfrm>
              <a:off x="2453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94" name="Line 262"/>
            <p:cNvSpPr>
              <a:spLocks noChangeShapeType="1"/>
            </p:cNvSpPr>
            <p:nvPr/>
          </p:nvSpPr>
          <p:spPr bwMode="auto">
            <a:xfrm>
              <a:off x="2460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95" name="Line 263"/>
            <p:cNvSpPr>
              <a:spLocks noChangeShapeType="1"/>
            </p:cNvSpPr>
            <p:nvPr/>
          </p:nvSpPr>
          <p:spPr bwMode="auto">
            <a:xfrm>
              <a:off x="2466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96" name="Line 264"/>
            <p:cNvSpPr>
              <a:spLocks noChangeShapeType="1"/>
            </p:cNvSpPr>
            <p:nvPr/>
          </p:nvSpPr>
          <p:spPr bwMode="auto">
            <a:xfrm>
              <a:off x="2466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97" name="Line 265"/>
            <p:cNvSpPr>
              <a:spLocks noChangeShapeType="1"/>
            </p:cNvSpPr>
            <p:nvPr/>
          </p:nvSpPr>
          <p:spPr bwMode="auto">
            <a:xfrm>
              <a:off x="2473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98" name="Line 266"/>
            <p:cNvSpPr>
              <a:spLocks noChangeShapeType="1"/>
            </p:cNvSpPr>
            <p:nvPr/>
          </p:nvSpPr>
          <p:spPr bwMode="auto">
            <a:xfrm>
              <a:off x="2479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99" name="Freeform 267"/>
            <p:cNvSpPr>
              <a:spLocks/>
            </p:cNvSpPr>
            <p:nvPr/>
          </p:nvSpPr>
          <p:spPr bwMode="auto">
            <a:xfrm>
              <a:off x="2486" y="4004"/>
              <a:ext cx="1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9" y="0"/>
                </a:cxn>
                <a:cxn ang="0">
                  <a:pos x="19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6" y="0"/>
                  </a:lnTo>
                  <a:lnTo>
                    <a:pt x="19" y="0"/>
                  </a:lnTo>
                  <a:lnTo>
                    <a:pt x="19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00" name="Freeform 268"/>
            <p:cNvSpPr>
              <a:spLocks/>
            </p:cNvSpPr>
            <p:nvPr/>
          </p:nvSpPr>
          <p:spPr bwMode="auto">
            <a:xfrm>
              <a:off x="2499" y="4004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01" name="Line 269"/>
            <p:cNvSpPr>
              <a:spLocks noChangeShapeType="1"/>
            </p:cNvSpPr>
            <p:nvPr/>
          </p:nvSpPr>
          <p:spPr bwMode="auto">
            <a:xfrm>
              <a:off x="2492" y="4010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02" name="Line 270"/>
            <p:cNvSpPr>
              <a:spLocks noChangeShapeType="1"/>
            </p:cNvSpPr>
            <p:nvPr/>
          </p:nvSpPr>
          <p:spPr bwMode="auto">
            <a:xfrm>
              <a:off x="2499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03" name="Line 271"/>
            <p:cNvSpPr>
              <a:spLocks noChangeShapeType="1"/>
            </p:cNvSpPr>
            <p:nvPr/>
          </p:nvSpPr>
          <p:spPr bwMode="auto">
            <a:xfrm>
              <a:off x="2505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04" name="Line 272"/>
            <p:cNvSpPr>
              <a:spLocks noChangeShapeType="1"/>
            </p:cNvSpPr>
            <p:nvPr/>
          </p:nvSpPr>
          <p:spPr bwMode="auto">
            <a:xfrm>
              <a:off x="2512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05" name="Line 273"/>
            <p:cNvSpPr>
              <a:spLocks noChangeShapeType="1"/>
            </p:cNvSpPr>
            <p:nvPr/>
          </p:nvSpPr>
          <p:spPr bwMode="auto">
            <a:xfrm>
              <a:off x="2512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06" name="Line 274"/>
            <p:cNvSpPr>
              <a:spLocks noChangeShapeType="1"/>
            </p:cNvSpPr>
            <p:nvPr/>
          </p:nvSpPr>
          <p:spPr bwMode="auto">
            <a:xfrm>
              <a:off x="2518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07" name="Line 275"/>
            <p:cNvSpPr>
              <a:spLocks noChangeShapeType="1"/>
            </p:cNvSpPr>
            <p:nvPr/>
          </p:nvSpPr>
          <p:spPr bwMode="auto">
            <a:xfrm>
              <a:off x="2525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08" name="Line 276"/>
            <p:cNvSpPr>
              <a:spLocks noChangeShapeType="1"/>
            </p:cNvSpPr>
            <p:nvPr/>
          </p:nvSpPr>
          <p:spPr bwMode="auto">
            <a:xfrm>
              <a:off x="2525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09" name="Line 277"/>
            <p:cNvSpPr>
              <a:spLocks noChangeShapeType="1"/>
            </p:cNvSpPr>
            <p:nvPr/>
          </p:nvSpPr>
          <p:spPr bwMode="auto">
            <a:xfrm>
              <a:off x="2531" y="4004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10" name="Line 278"/>
            <p:cNvSpPr>
              <a:spLocks noChangeShapeType="1"/>
            </p:cNvSpPr>
            <p:nvPr/>
          </p:nvSpPr>
          <p:spPr bwMode="auto">
            <a:xfrm>
              <a:off x="2538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11" name="Line 279"/>
            <p:cNvSpPr>
              <a:spLocks noChangeShapeType="1"/>
            </p:cNvSpPr>
            <p:nvPr/>
          </p:nvSpPr>
          <p:spPr bwMode="auto">
            <a:xfrm>
              <a:off x="2544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12" name="Line 280"/>
            <p:cNvSpPr>
              <a:spLocks noChangeShapeType="1"/>
            </p:cNvSpPr>
            <p:nvPr/>
          </p:nvSpPr>
          <p:spPr bwMode="auto">
            <a:xfrm>
              <a:off x="2551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13" name="Line 281"/>
            <p:cNvSpPr>
              <a:spLocks noChangeShapeType="1"/>
            </p:cNvSpPr>
            <p:nvPr/>
          </p:nvSpPr>
          <p:spPr bwMode="auto">
            <a:xfrm>
              <a:off x="2551" y="4004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14" name="Line 282"/>
            <p:cNvSpPr>
              <a:spLocks noChangeShapeType="1"/>
            </p:cNvSpPr>
            <p:nvPr/>
          </p:nvSpPr>
          <p:spPr bwMode="auto">
            <a:xfrm>
              <a:off x="2557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15" name="Line 283"/>
            <p:cNvSpPr>
              <a:spLocks noChangeShapeType="1"/>
            </p:cNvSpPr>
            <p:nvPr/>
          </p:nvSpPr>
          <p:spPr bwMode="auto">
            <a:xfrm>
              <a:off x="2564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16" name="Line 284"/>
            <p:cNvSpPr>
              <a:spLocks noChangeShapeType="1"/>
            </p:cNvSpPr>
            <p:nvPr/>
          </p:nvSpPr>
          <p:spPr bwMode="auto">
            <a:xfrm>
              <a:off x="2570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17" name="Line 285"/>
            <p:cNvSpPr>
              <a:spLocks noChangeShapeType="1"/>
            </p:cNvSpPr>
            <p:nvPr/>
          </p:nvSpPr>
          <p:spPr bwMode="auto">
            <a:xfrm>
              <a:off x="2570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18" name="Line 286"/>
            <p:cNvSpPr>
              <a:spLocks noChangeShapeType="1"/>
            </p:cNvSpPr>
            <p:nvPr/>
          </p:nvSpPr>
          <p:spPr bwMode="auto">
            <a:xfrm>
              <a:off x="2577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19" name="Line 287"/>
            <p:cNvSpPr>
              <a:spLocks noChangeShapeType="1"/>
            </p:cNvSpPr>
            <p:nvPr/>
          </p:nvSpPr>
          <p:spPr bwMode="auto">
            <a:xfrm>
              <a:off x="2583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20" name="Line 288"/>
            <p:cNvSpPr>
              <a:spLocks noChangeShapeType="1"/>
            </p:cNvSpPr>
            <p:nvPr/>
          </p:nvSpPr>
          <p:spPr bwMode="auto">
            <a:xfrm>
              <a:off x="2590" y="4004"/>
              <a:ext cx="12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21" name="Line 289"/>
            <p:cNvSpPr>
              <a:spLocks noChangeShapeType="1"/>
            </p:cNvSpPr>
            <p:nvPr/>
          </p:nvSpPr>
          <p:spPr bwMode="auto">
            <a:xfrm>
              <a:off x="2596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22" name="Line 290"/>
            <p:cNvSpPr>
              <a:spLocks noChangeShapeType="1"/>
            </p:cNvSpPr>
            <p:nvPr/>
          </p:nvSpPr>
          <p:spPr bwMode="auto">
            <a:xfrm>
              <a:off x="2596" y="4004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23" name="Line 291"/>
            <p:cNvSpPr>
              <a:spLocks noChangeShapeType="1"/>
            </p:cNvSpPr>
            <p:nvPr/>
          </p:nvSpPr>
          <p:spPr bwMode="auto">
            <a:xfrm>
              <a:off x="2602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525" name="Group 493"/>
          <p:cNvGrpSpPr>
            <a:grpSpLocks/>
          </p:cNvGrpSpPr>
          <p:nvPr/>
        </p:nvGrpSpPr>
        <p:grpSpPr bwMode="auto">
          <a:xfrm>
            <a:off x="5594350" y="5803900"/>
            <a:ext cx="2968625" cy="292100"/>
            <a:chOff x="606" y="3816"/>
            <a:chExt cx="2035" cy="200"/>
          </a:xfrm>
        </p:grpSpPr>
        <p:sp>
          <p:nvSpPr>
            <p:cNvPr id="44325" name="Line 293"/>
            <p:cNvSpPr>
              <a:spLocks noChangeShapeType="1"/>
            </p:cNvSpPr>
            <p:nvPr/>
          </p:nvSpPr>
          <p:spPr bwMode="auto">
            <a:xfrm>
              <a:off x="2609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26" name="Line 294"/>
            <p:cNvSpPr>
              <a:spLocks noChangeShapeType="1"/>
            </p:cNvSpPr>
            <p:nvPr/>
          </p:nvSpPr>
          <p:spPr bwMode="auto">
            <a:xfrm>
              <a:off x="2615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27" name="Line 295"/>
            <p:cNvSpPr>
              <a:spLocks noChangeShapeType="1"/>
            </p:cNvSpPr>
            <p:nvPr/>
          </p:nvSpPr>
          <p:spPr bwMode="auto">
            <a:xfrm>
              <a:off x="2615" y="400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28" name="Freeform 296"/>
            <p:cNvSpPr>
              <a:spLocks/>
            </p:cNvSpPr>
            <p:nvPr/>
          </p:nvSpPr>
          <p:spPr bwMode="auto">
            <a:xfrm>
              <a:off x="2622" y="400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29" name="Line 297"/>
            <p:cNvSpPr>
              <a:spLocks noChangeShapeType="1"/>
            </p:cNvSpPr>
            <p:nvPr/>
          </p:nvSpPr>
          <p:spPr bwMode="auto">
            <a:xfrm>
              <a:off x="2628" y="4010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30" name="Line 298"/>
            <p:cNvSpPr>
              <a:spLocks noChangeShapeType="1"/>
            </p:cNvSpPr>
            <p:nvPr/>
          </p:nvSpPr>
          <p:spPr bwMode="auto">
            <a:xfrm>
              <a:off x="606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31" name="Line 299"/>
            <p:cNvSpPr>
              <a:spLocks noChangeShapeType="1"/>
            </p:cNvSpPr>
            <p:nvPr/>
          </p:nvSpPr>
          <p:spPr bwMode="auto">
            <a:xfrm>
              <a:off x="606" y="4010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32" name="Line 300"/>
            <p:cNvSpPr>
              <a:spLocks noChangeShapeType="1"/>
            </p:cNvSpPr>
            <p:nvPr/>
          </p:nvSpPr>
          <p:spPr bwMode="auto">
            <a:xfrm>
              <a:off x="612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33" name="Line 301"/>
            <p:cNvSpPr>
              <a:spLocks noChangeShapeType="1"/>
            </p:cNvSpPr>
            <p:nvPr/>
          </p:nvSpPr>
          <p:spPr bwMode="auto">
            <a:xfrm>
              <a:off x="619" y="4010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34" name="Line 302"/>
            <p:cNvSpPr>
              <a:spLocks noChangeShapeType="1"/>
            </p:cNvSpPr>
            <p:nvPr/>
          </p:nvSpPr>
          <p:spPr bwMode="auto">
            <a:xfrm>
              <a:off x="625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35" name="Line 303"/>
            <p:cNvSpPr>
              <a:spLocks noChangeShapeType="1"/>
            </p:cNvSpPr>
            <p:nvPr/>
          </p:nvSpPr>
          <p:spPr bwMode="auto">
            <a:xfrm>
              <a:off x="632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36" name="Line 304"/>
            <p:cNvSpPr>
              <a:spLocks noChangeShapeType="1"/>
            </p:cNvSpPr>
            <p:nvPr/>
          </p:nvSpPr>
          <p:spPr bwMode="auto">
            <a:xfrm>
              <a:off x="638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37" name="Line 305"/>
            <p:cNvSpPr>
              <a:spLocks noChangeShapeType="1"/>
            </p:cNvSpPr>
            <p:nvPr/>
          </p:nvSpPr>
          <p:spPr bwMode="auto">
            <a:xfrm>
              <a:off x="638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38" name="Line 306"/>
            <p:cNvSpPr>
              <a:spLocks noChangeShapeType="1"/>
            </p:cNvSpPr>
            <p:nvPr/>
          </p:nvSpPr>
          <p:spPr bwMode="auto">
            <a:xfrm>
              <a:off x="645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39" name="Line 307"/>
            <p:cNvSpPr>
              <a:spLocks noChangeShapeType="1"/>
            </p:cNvSpPr>
            <p:nvPr/>
          </p:nvSpPr>
          <p:spPr bwMode="auto">
            <a:xfrm>
              <a:off x="651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40" name="Line 308"/>
            <p:cNvSpPr>
              <a:spLocks noChangeShapeType="1"/>
            </p:cNvSpPr>
            <p:nvPr/>
          </p:nvSpPr>
          <p:spPr bwMode="auto">
            <a:xfrm>
              <a:off x="651" y="4010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41" name="Line 309"/>
            <p:cNvSpPr>
              <a:spLocks noChangeShapeType="1"/>
            </p:cNvSpPr>
            <p:nvPr/>
          </p:nvSpPr>
          <p:spPr bwMode="auto">
            <a:xfrm>
              <a:off x="658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42" name="Line 310"/>
            <p:cNvSpPr>
              <a:spLocks noChangeShapeType="1"/>
            </p:cNvSpPr>
            <p:nvPr/>
          </p:nvSpPr>
          <p:spPr bwMode="auto">
            <a:xfrm>
              <a:off x="664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43" name="Line 311"/>
            <p:cNvSpPr>
              <a:spLocks noChangeShapeType="1"/>
            </p:cNvSpPr>
            <p:nvPr/>
          </p:nvSpPr>
          <p:spPr bwMode="auto">
            <a:xfrm>
              <a:off x="671" y="4010"/>
              <a:ext cx="12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44" name="Line 312"/>
            <p:cNvSpPr>
              <a:spLocks noChangeShapeType="1"/>
            </p:cNvSpPr>
            <p:nvPr/>
          </p:nvSpPr>
          <p:spPr bwMode="auto">
            <a:xfrm>
              <a:off x="677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45" name="Line 313"/>
            <p:cNvSpPr>
              <a:spLocks noChangeShapeType="1"/>
            </p:cNvSpPr>
            <p:nvPr/>
          </p:nvSpPr>
          <p:spPr bwMode="auto">
            <a:xfrm>
              <a:off x="683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46" name="Line 314"/>
            <p:cNvSpPr>
              <a:spLocks noChangeShapeType="1"/>
            </p:cNvSpPr>
            <p:nvPr/>
          </p:nvSpPr>
          <p:spPr bwMode="auto">
            <a:xfrm>
              <a:off x="683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47" name="Line 315"/>
            <p:cNvSpPr>
              <a:spLocks noChangeShapeType="1"/>
            </p:cNvSpPr>
            <p:nvPr/>
          </p:nvSpPr>
          <p:spPr bwMode="auto">
            <a:xfrm>
              <a:off x="690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48" name="Freeform 316"/>
            <p:cNvSpPr>
              <a:spLocks/>
            </p:cNvSpPr>
            <p:nvPr/>
          </p:nvSpPr>
          <p:spPr bwMode="auto">
            <a:xfrm>
              <a:off x="696" y="4004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49" name="Line 317"/>
            <p:cNvSpPr>
              <a:spLocks noChangeShapeType="1"/>
            </p:cNvSpPr>
            <p:nvPr/>
          </p:nvSpPr>
          <p:spPr bwMode="auto">
            <a:xfrm>
              <a:off x="696" y="400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50" name="Line 318"/>
            <p:cNvSpPr>
              <a:spLocks noChangeShapeType="1"/>
            </p:cNvSpPr>
            <p:nvPr/>
          </p:nvSpPr>
          <p:spPr bwMode="auto">
            <a:xfrm>
              <a:off x="703" y="400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51" name="Line 319"/>
            <p:cNvSpPr>
              <a:spLocks noChangeShapeType="1"/>
            </p:cNvSpPr>
            <p:nvPr/>
          </p:nvSpPr>
          <p:spPr bwMode="auto">
            <a:xfrm>
              <a:off x="709" y="400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52" name="Line 320"/>
            <p:cNvSpPr>
              <a:spLocks noChangeShapeType="1"/>
            </p:cNvSpPr>
            <p:nvPr/>
          </p:nvSpPr>
          <p:spPr bwMode="auto">
            <a:xfrm>
              <a:off x="709" y="4004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53" name="Line 321"/>
            <p:cNvSpPr>
              <a:spLocks noChangeShapeType="1"/>
            </p:cNvSpPr>
            <p:nvPr/>
          </p:nvSpPr>
          <p:spPr bwMode="auto">
            <a:xfrm>
              <a:off x="722" y="400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54" name="Line 322"/>
            <p:cNvSpPr>
              <a:spLocks noChangeShapeType="1"/>
            </p:cNvSpPr>
            <p:nvPr/>
          </p:nvSpPr>
          <p:spPr bwMode="auto">
            <a:xfrm>
              <a:off x="729" y="400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55" name="Line 323"/>
            <p:cNvSpPr>
              <a:spLocks noChangeShapeType="1"/>
            </p:cNvSpPr>
            <p:nvPr/>
          </p:nvSpPr>
          <p:spPr bwMode="auto">
            <a:xfrm>
              <a:off x="729" y="400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56" name="Freeform 324"/>
            <p:cNvSpPr>
              <a:spLocks/>
            </p:cNvSpPr>
            <p:nvPr/>
          </p:nvSpPr>
          <p:spPr bwMode="auto">
            <a:xfrm>
              <a:off x="735" y="4004"/>
              <a:ext cx="20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0"/>
                </a:cxn>
                <a:cxn ang="0">
                  <a:pos x="20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20" h="12">
                  <a:moveTo>
                    <a:pt x="0" y="0"/>
                  </a:moveTo>
                  <a:lnTo>
                    <a:pt x="13" y="0"/>
                  </a:lnTo>
                  <a:lnTo>
                    <a:pt x="20" y="0"/>
                  </a:lnTo>
                  <a:lnTo>
                    <a:pt x="20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57" name="Line 325"/>
            <p:cNvSpPr>
              <a:spLocks noChangeShapeType="1"/>
            </p:cNvSpPr>
            <p:nvPr/>
          </p:nvSpPr>
          <p:spPr bwMode="auto">
            <a:xfrm>
              <a:off x="742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58" name="Line 326"/>
            <p:cNvSpPr>
              <a:spLocks noChangeShapeType="1"/>
            </p:cNvSpPr>
            <p:nvPr/>
          </p:nvSpPr>
          <p:spPr bwMode="auto">
            <a:xfrm>
              <a:off x="742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59" name="Line 327"/>
            <p:cNvSpPr>
              <a:spLocks noChangeShapeType="1"/>
            </p:cNvSpPr>
            <p:nvPr/>
          </p:nvSpPr>
          <p:spPr bwMode="auto">
            <a:xfrm>
              <a:off x="748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60" name="Line 328"/>
            <p:cNvSpPr>
              <a:spLocks noChangeShapeType="1"/>
            </p:cNvSpPr>
            <p:nvPr/>
          </p:nvSpPr>
          <p:spPr bwMode="auto">
            <a:xfrm>
              <a:off x="755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61" name="Line 329"/>
            <p:cNvSpPr>
              <a:spLocks noChangeShapeType="1"/>
            </p:cNvSpPr>
            <p:nvPr/>
          </p:nvSpPr>
          <p:spPr bwMode="auto">
            <a:xfrm>
              <a:off x="755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62" name="Line 330"/>
            <p:cNvSpPr>
              <a:spLocks noChangeShapeType="1"/>
            </p:cNvSpPr>
            <p:nvPr/>
          </p:nvSpPr>
          <p:spPr bwMode="auto">
            <a:xfrm>
              <a:off x="761" y="4010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63" name="Line 331"/>
            <p:cNvSpPr>
              <a:spLocks noChangeShapeType="1"/>
            </p:cNvSpPr>
            <p:nvPr/>
          </p:nvSpPr>
          <p:spPr bwMode="auto">
            <a:xfrm>
              <a:off x="768" y="4010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64" name="Line 332"/>
            <p:cNvSpPr>
              <a:spLocks noChangeShapeType="1"/>
            </p:cNvSpPr>
            <p:nvPr/>
          </p:nvSpPr>
          <p:spPr bwMode="auto">
            <a:xfrm>
              <a:off x="774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65" name="Line 333"/>
            <p:cNvSpPr>
              <a:spLocks noChangeShapeType="1"/>
            </p:cNvSpPr>
            <p:nvPr/>
          </p:nvSpPr>
          <p:spPr bwMode="auto">
            <a:xfrm>
              <a:off x="781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66" name="Line 334"/>
            <p:cNvSpPr>
              <a:spLocks noChangeShapeType="1"/>
            </p:cNvSpPr>
            <p:nvPr/>
          </p:nvSpPr>
          <p:spPr bwMode="auto">
            <a:xfrm>
              <a:off x="787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67" name="Line 335"/>
            <p:cNvSpPr>
              <a:spLocks noChangeShapeType="1"/>
            </p:cNvSpPr>
            <p:nvPr/>
          </p:nvSpPr>
          <p:spPr bwMode="auto">
            <a:xfrm>
              <a:off x="787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68" name="Line 336"/>
            <p:cNvSpPr>
              <a:spLocks noChangeShapeType="1"/>
            </p:cNvSpPr>
            <p:nvPr/>
          </p:nvSpPr>
          <p:spPr bwMode="auto">
            <a:xfrm>
              <a:off x="794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69" name="Line 337"/>
            <p:cNvSpPr>
              <a:spLocks noChangeShapeType="1"/>
            </p:cNvSpPr>
            <p:nvPr/>
          </p:nvSpPr>
          <p:spPr bwMode="auto">
            <a:xfrm>
              <a:off x="800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70" name="Line 338"/>
            <p:cNvSpPr>
              <a:spLocks noChangeShapeType="1"/>
            </p:cNvSpPr>
            <p:nvPr/>
          </p:nvSpPr>
          <p:spPr bwMode="auto">
            <a:xfrm>
              <a:off x="800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71" name="Line 339"/>
            <p:cNvSpPr>
              <a:spLocks noChangeShapeType="1"/>
            </p:cNvSpPr>
            <p:nvPr/>
          </p:nvSpPr>
          <p:spPr bwMode="auto">
            <a:xfrm>
              <a:off x="807" y="4010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72" name="Line 340"/>
            <p:cNvSpPr>
              <a:spLocks noChangeShapeType="1"/>
            </p:cNvSpPr>
            <p:nvPr/>
          </p:nvSpPr>
          <p:spPr bwMode="auto">
            <a:xfrm>
              <a:off x="813" y="4010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73" name="Line 341"/>
            <p:cNvSpPr>
              <a:spLocks noChangeShapeType="1"/>
            </p:cNvSpPr>
            <p:nvPr/>
          </p:nvSpPr>
          <p:spPr bwMode="auto">
            <a:xfrm>
              <a:off x="820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74" name="Line 342"/>
            <p:cNvSpPr>
              <a:spLocks noChangeShapeType="1"/>
            </p:cNvSpPr>
            <p:nvPr/>
          </p:nvSpPr>
          <p:spPr bwMode="auto">
            <a:xfrm>
              <a:off x="826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75" name="Line 343"/>
            <p:cNvSpPr>
              <a:spLocks noChangeShapeType="1"/>
            </p:cNvSpPr>
            <p:nvPr/>
          </p:nvSpPr>
          <p:spPr bwMode="auto">
            <a:xfrm>
              <a:off x="833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76" name="Line 344"/>
            <p:cNvSpPr>
              <a:spLocks noChangeShapeType="1"/>
            </p:cNvSpPr>
            <p:nvPr/>
          </p:nvSpPr>
          <p:spPr bwMode="auto">
            <a:xfrm>
              <a:off x="833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77" name="Line 345"/>
            <p:cNvSpPr>
              <a:spLocks noChangeShapeType="1"/>
            </p:cNvSpPr>
            <p:nvPr/>
          </p:nvSpPr>
          <p:spPr bwMode="auto">
            <a:xfrm>
              <a:off x="839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78" name="Line 346"/>
            <p:cNvSpPr>
              <a:spLocks noChangeShapeType="1"/>
            </p:cNvSpPr>
            <p:nvPr/>
          </p:nvSpPr>
          <p:spPr bwMode="auto">
            <a:xfrm>
              <a:off x="846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79" name="Line 347"/>
            <p:cNvSpPr>
              <a:spLocks noChangeShapeType="1"/>
            </p:cNvSpPr>
            <p:nvPr/>
          </p:nvSpPr>
          <p:spPr bwMode="auto">
            <a:xfrm>
              <a:off x="846" y="4010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80" name="Line 348"/>
            <p:cNvSpPr>
              <a:spLocks noChangeShapeType="1"/>
            </p:cNvSpPr>
            <p:nvPr/>
          </p:nvSpPr>
          <p:spPr bwMode="auto">
            <a:xfrm>
              <a:off x="859" y="4010"/>
              <a:ext cx="12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81" name="Line 349"/>
            <p:cNvSpPr>
              <a:spLocks noChangeShapeType="1"/>
            </p:cNvSpPr>
            <p:nvPr/>
          </p:nvSpPr>
          <p:spPr bwMode="auto">
            <a:xfrm>
              <a:off x="859" y="4010"/>
              <a:ext cx="12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82" name="Freeform 350"/>
            <p:cNvSpPr>
              <a:spLocks/>
            </p:cNvSpPr>
            <p:nvPr/>
          </p:nvSpPr>
          <p:spPr bwMode="auto">
            <a:xfrm>
              <a:off x="871" y="400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83" name="Line 351"/>
            <p:cNvSpPr>
              <a:spLocks noChangeShapeType="1"/>
            </p:cNvSpPr>
            <p:nvPr/>
          </p:nvSpPr>
          <p:spPr bwMode="auto">
            <a:xfrm>
              <a:off x="871" y="400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84" name="Line 352"/>
            <p:cNvSpPr>
              <a:spLocks noChangeShapeType="1"/>
            </p:cNvSpPr>
            <p:nvPr/>
          </p:nvSpPr>
          <p:spPr bwMode="auto">
            <a:xfrm>
              <a:off x="871" y="4004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85" name="Freeform 353"/>
            <p:cNvSpPr>
              <a:spLocks/>
            </p:cNvSpPr>
            <p:nvPr/>
          </p:nvSpPr>
          <p:spPr bwMode="auto">
            <a:xfrm>
              <a:off x="884" y="400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86" name="Freeform 354"/>
            <p:cNvSpPr>
              <a:spLocks/>
            </p:cNvSpPr>
            <p:nvPr/>
          </p:nvSpPr>
          <p:spPr bwMode="auto">
            <a:xfrm>
              <a:off x="884" y="4004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87" name="Line 355"/>
            <p:cNvSpPr>
              <a:spLocks noChangeShapeType="1"/>
            </p:cNvSpPr>
            <p:nvPr/>
          </p:nvSpPr>
          <p:spPr bwMode="auto">
            <a:xfrm>
              <a:off x="891" y="400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88" name="Line 356"/>
            <p:cNvSpPr>
              <a:spLocks noChangeShapeType="1"/>
            </p:cNvSpPr>
            <p:nvPr/>
          </p:nvSpPr>
          <p:spPr bwMode="auto">
            <a:xfrm>
              <a:off x="891" y="4004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89" name="Line 357"/>
            <p:cNvSpPr>
              <a:spLocks noChangeShapeType="1"/>
            </p:cNvSpPr>
            <p:nvPr/>
          </p:nvSpPr>
          <p:spPr bwMode="auto">
            <a:xfrm>
              <a:off x="904" y="400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90" name="Freeform 358"/>
            <p:cNvSpPr>
              <a:spLocks/>
            </p:cNvSpPr>
            <p:nvPr/>
          </p:nvSpPr>
          <p:spPr bwMode="auto">
            <a:xfrm>
              <a:off x="910" y="400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91" name="Line 359"/>
            <p:cNvSpPr>
              <a:spLocks noChangeShapeType="1"/>
            </p:cNvSpPr>
            <p:nvPr/>
          </p:nvSpPr>
          <p:spPr bwMode="auto">
            <a:xfrm>
              <a:off x="910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92" name="Line 360"/>
            <p:cNvSpPr>
              <a:spLocks noChangeShapeType="1"/>
            </p:cNvSpPr>
            <p:nvPr/>
          </p:nvSpPr>
          <p:spPr bwMode="auto">
            <a:xfrm>
              <a:off x="917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93" name="Line 361"/>
            <p:cNvSpPr>
              <a:spLocks noChangeShapeType="1"/>
            </p:cNvSpPr>
            <p:nvPr/>
          </p:nvSpPr>
          <p:spPr bwMode="auto">
            <a:xfrm>
              <a:off x="917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94" name="Line 362"/>
            <p:cNvSpPr>
              <a:spLocks noChangeShapeType="1"/>
            </p:cNvSpPr>
            <p:nvPr/>
          </p:nvSpPr>
          <p:spPr bwMode="auto">
            <a:xfrm>
              <a:off x="923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95" name="Line 363"/>
            <p:cNvSpPr>
              <a:spLocks noChangeShapeType="1"/>
            </p:cNvSpPr>
            <p:nvPr/>
          </p:nvSpPr>
          <p:spPr bwMode="auto">
            <a:xfrm>
              <a:off x="930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96" name="Line 364"/>
            <p:cNvSpPr>
              <a:spLocks noChangeShapeType="1"/>
            </p:cNvSpPr>
            <p:nvPr/>
          </p:nvSpPr>
          <p:spPr bwMode="auto">
            <a:xfrm>
              <a:off x="930" y="4010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97" name="Line 365"/>
            <p:cNvSpPr>
              <a:spLocks noChangeShapeType="1"/>
            </p:cNvSpPr>
            <p:nvPr/>
          </p:nvSpPr>
          <p:spPr bwMode="auto">
            <a:xfrm>
              <a:off x="936" y="4010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98" name="Line 366"/>
            <p:cNvSpPr>
              <a:spLocks noChangeShapeType="1"/>
            </p:cNvSpPr>
            <p:nvPr/>
          </p:nvSpPr>
          <p:spPr bwMode="auto">
            <a:xfrm>
              <a:off x="949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99" name="Line 367"/>
            <p:cNvSpPr>
              <a:spLocks noChangeShapeType="1"/>
            </p:cNvSpPr>
            <p:nvPr/>
          </p:nvSpPr>
          <p:spPr bwMode="auto">
            <a:xfrm>
              <a:off x="949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00" name="Line 368"/>
            <p:cNvSpPr>
              <a:spLocks noChangeShapeType="1"/>
            </p:cNvSpPr>
            <p:nvPr/>
          </p:nvSpPr>
          <p:spPr bwMode="auto">
            <a:xfrm>
              <a:off x="956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01" name="Line 369"/>
            <p:cNvSpPr>
              <a:spLocks noChangeShapeType="1"/>
            </p:cNvSpPr>
            <p:nvPr/>
          </p:nvSpPr>
          <p:spPr bwMode="auto">
            <a:xfrm>
              <a:off x="962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02" name="Freeform 370"/>
            <p:cNvSpPr>
              <a:spLocks/>
            </p:cNvSpPr>
            <p:nvPr/>
          </p:nvSpPr>
          <p:spPr bwMode="auto">
            <a:xfrm>
              <a:off x="969" y="4004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03" name="Line 371"/>
            <p:cNvSpPr>
              <a:spLocks noChangeShapeType="1"/>
            </p:cNvSpPr>
            <p:nvPr/>
          </p:nvSpPr>
          <p:spPr bwMode="auto">
            <a:xfrm>
              <a:off x="969" y="400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04" name="Line 372"/>
            <p:cNvSpPr>
              <a:spLocks noChangeShapeType="1"/>
            </p:cNvSpPr>
            <p:nvPr/>
          </p:nvSpPr>
          <p:spPr bwMode="auto">
            <a:xfrm>
              <a:off x="975" y="400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05" name="Line 373"/>
            <p:cNvSpPr>
              <a:spLocks noChangeShapeType="1"/>
            </p:cNvSpPr>
            <p:nvPr/>
          </p:nvSpPr>
          <p:spPr bwMode="auto">
            <a:xfrm>
              <a:off x="975" y="4004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06" name="Line 374"/>
            <p:cNvSpPr>
              <a:spLocks noChangeShapeType="1"/>
            </p:cNvSpPr>
            <p:nvPr/>
          </p:nvSpPr>
          <p:spPr bwMode="auto">
            <a:xfrm>
              <a:off x="982" y="400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07" name="Line 375"/>
            <p:cNvSpPr>
              <a:spLocks noChangeShapeType="1"/>
            </p:cNvSpPr>
            <p:nvPr/>
          </p:nvSpPr>
          <p:spPr bwMode="auto">
            <a:xfrm>
              <a:off x="988" y="4004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08" name="Line 376"/>
            <p:cNvSpPr>
              <a:spLocks noChangeShapeType="1"/>
            </p:cNvSpPr>
            <p:nvPr/>
          </p:nvSpPr>
          <p:spPr bwMode="auto">
            <a:xfrm>
              <a:off x="995" y="400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09" name="Line 377"/>
            <p:cNvSpPr>
              <a:spLocks noChangeShapeType="1"/>
            </p:cNvSpPr>
            <p:nvPr/>
          </p:nvSpPr>
          <p:spPr bwMode="auto">
            <a:xfrm>
              <a:off x="1001" y="400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10" name="Line 378"/>
            <p:cNvSpPr>
              <a:spLocks noChangeShapeType="1"/>
            </p:cNvSpPr>
            <p:nvPr/>
          </p:nvSpPr>
          <p:spPr bwMode="auto">
            <a:xfrm>
              <a:off x="1008" y="400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11" name="Line 379"/>
            <p:cNvSpPr>
              <a:spLocks noChangeShapeType="1"/>
            </p:cNvSpPr>
            <p:nvPr/>
          </p:nvSpPr>
          <p:spPr bwMode="auto">
            <a:xfrm>
              <a:off x="1008" y="400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12" name="Line 380"/>
            <p:cNvSpPr>
              <a:spLocks noChangeShapeType="1"/>
            </p:cNvSpPr>
            <p:nvPr/>
          </p:nvSpPr>
          <p:spPr bwMode="auto">
            <a:xfrm>
              <a:off x="1014" y="400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13" name="Line 381"/>
            <p:cNvSpPr>
              <a:spLocks noChangeShapeType="1"/>
            </p:cNvSpPr>
            <p:nvPr/>
          </p:nvSpPr>
          <p:spPr bwMode="auto">
            <a:xfrm>
              <a:off x="1021" y="400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14" name="Line 382"/>
            <p:cNvSpPr>
              <a:spLocks noChangeShapeType="1"/>
            </p:cNvSpPr>
            <p:nvPr/>
          </p:nvSpPr>
          <p:spPr bwMode="auto">
            <a:xfrm>
              <a:off x="1021" y="400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15" name="Line 383"/>
            <p:cNvSpPr>
              <a:spLocks noChangeShapeType="1"/>
            </p:cNvSpPr>
            <p:nvPr/>
          </p:nvSpPr>
          <p:spPr bwMode="auto">
            <a:xfrm>
              <a:off x="1027" y="4004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16" name="Line 384"/>
            <p:cNvSpPr>
              <a:spLocks noChangeShapeType="1"/>
            </p:cNvSpPr>
            <p:nvPr/>
          </p:nvSpPr>
          <p:spPr bwMode="auto">
            <a:xfrm>
              <a:off x="1034" y="4004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17" name="Line 385"/>
            <p:cNvSpPr>
              <a:spLocks noChangeShapeType="1"/>
            </p:cNvSpPr>
            <p:nvPr/>
          </p:nvSpPr>
          <p:spPr bwMode="auto">
            <a:xfrm>
              <a:off x="1040" y="400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18" name="Line 386"/>
            <p:cNvSpPr>
              <a:spLocks noChangeShapeType="1"/>
            </p:cNvSpPr>
            <p:nvPr/>
          </p:nvSpPr>
          <p:spPr bwMode="auto">
            <a:xfrm>
              <a:off x="1047" y="4004"/>
              <a:ext cx="12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19" name="Line 387"/>
            <p:cNvSpPr>
              <a:spLocks noChangeShapeType="1"/>
            </p:cNvSpPr>
            <p:nvPr/>
          </p:nvSpPr>
          <p:spPr bwMode="auto">
            <a:xfrm>
              <a:off x="1053" y="400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20" name="Freeform 388"/>
            <p:cNvSpPr>
              <a:spLocks/>
            </p:cNvSpPr>
            <p:nvPr/>
          </p:nvSpPr>
          <p:spPr bwMode="auto">
            <a:xfrm>
              <a:off x="1059" y="3997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21" name="Line 389"/>
            <p:cNvSpPr>
              <a:spLocks noChangeShapeType="1"/>
            </p:cNvSpPr>
            <p:nvPr/>
          </p:nvSpPr>
          <p:spPr bwMode="auto">
            <a:xfrm>
              <a:off x="1059" y="3997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22" name="Line 390"/>
            <p:cNvSpPr>
              <a:spLocks noChangeShapeType="1"/>
            </p:cNvSpPr>
            <p:nvPr/>
          </p:nvSpPr>
          <p:spPr bwMode="auto">
            <a:xfrm>
              <a:off x="1066" y="3997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23" name="Line 391"/>
            <p:cNvSpPr>
              <a:spLocks noChangeShapeType="1"/>
            </p:cNvSpPr>
            <p:nvPr/>
          </p:nvSpPr>
          <p:spPr bwMode="auto">
            <a:xfrm>
              <a:off x="1066" y="3997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24" name="Freeform 392"/>
            <p:cNvSpPr>
              <a:spLocks/>
            </p:cNvSpPr>
            <p:nvPr/>
          </p:nvSpPr>
          <p:spPr bwMode="auto">
            <a:xfrm>
              <a:off x="1079" y="3991"/>
              <a:ext cx="13" cy="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25" name="Line 393"/>
            <p:cNvSpPr>
              <a:spLocks noChangeShapeType="1"/>
            </p:cNvSpPr>
            <p:nvPr/>
          </p:nvSpPr>
          <p:spPr bwMode="auto">
            <a:xfrm>
              <a:off x="1079" y="3997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26" name="Line 394"/>
            <p:cNvSpPr>
              <a:spLocks noChangeShapeType="1"/>
            </p:cNvSpPr>
            <p:nvPr/>
          </p:nvSpPr>
          <p:spPr bwMode="auto">
            <a:xfrm>
              <a:off x="1085" y="3997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27" name="Line 395"/>
            <p:cNvSpPr>
              <a:spLocks noChangeShapeType="1"/>
            </p:cNvSpPr>
            <p:nvPr/>
          </p:nvSpPr>
          <p:spPr bwMode="auto">
            <a:xfrm>
              <a:off x="1092" y="3997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28" name="Line 396"/>
            <p:cNvSpPr>
              <a:spLocks noChangeShapeType="1"/>
            </p:cNvSpPr>
            <p:nvPr/>
          </p:nvSpPr>
          <p:spPr bwMode="auto">
            <a:xfrm>
              <a:off x="1092" y="3997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29" name="Freeform 397"/>
            <p:cNvSpPr>
              <a:spLocks/>
            </p:cNvSpPr>
            <p:nvPr/>
          </p:nvSpPr>
          <p:spPr bwMode="auto">
            <a:xfrm>
              <a:off x="1105" y="3991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30" name="Line 398"/>
            <p:cNvSpPr>
              <a:spLocks noChangeShapeType="1"/>
            </p:cNvSpPr>
            <p:nvPr/>
          </p:nvSpPr>
          <p:spPr bwMode="auto">
            <a:xfrm>
              <a:off x="1105" y="3991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31" name="Line 399"/>
            <p:cNvSpPr>
              <a:spLocks noChangeShapeType="1"/>
            </p:cNvSpPr>
            <p:nvPr/>
          </p:nvSpPr>
          <p:spPr bwMode="auto">
            <a:xfrm>
              <a:off x="1111" y="3991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32" name="Freeform 400"/>
            <p:cNvSpPr>
              <a:spLocks/>
            </p:cNvSpPr>
            <p:nvPr/>
          </p:nvSpPr>
          <p:spPr bwMode="auto">
            <a:xfrm>
              <a:off x="1118" y="3985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33" name="Freeform 401"/>
            <p:cNvSpPr>
              <a:spLocks/>
            </p:cNvSpPr>
            <p:nvPr/>
          </p:nvSpPr>
          <p:spPr bwMode="auto">
            <a:xfrm>
              <a:off x="1131" y="3979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34" name="Freeform 402"/>
            <p:cNvSpPr>
              <a:spLocks/>
            </p:cNvSpPr>
            <p:nvPr/>
          </p:nvSpPr>
          <p:spPr bwMode="auto">
            <a:xfrm>
              <a:off x="1137" y="3979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35" name="Freeform 403"/>
            <p:cNvSpPr>
              <a:spLocks/>
            </p:cNvSpPr>
            <p:nvPr/>
          </p:nvSpPr>
          <p:spPr bwMode="auto">
            <a:xfrm>
              <a:off x="1137" y="3972"/>
              <a:ext cx="13" cy="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7" y="0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36" name="Line 404"/>
            <p:cNvSpPr>
              <a:spLocks noChangeShapeType="1"/>
            </p:cNvSpPr>
            <p:nvPr/>
          </p:nvSpPr>
          <p:spPr bwMode="auto">
            <a:xfrm>
              <a:off x="1118" y="3985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37" name="Line 405"/>
            <p:cNvSpPr>
              <a:spLocks noChangeShapeType="1"/>
            </p:cNvSpPr>
            <p:nvPr/>
          </p:nvSpPr>
          <p:spPr bwMode="auto">
            <a:xfrm>
              <a:off x="1137" y="3972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38" name="Freeform 406"/>
            <p:cNvSpPr>
              <a:spLocks/>
            </p:cNvSpPr>
            <p:nvPr/>
          </p:nvSpPr>
          <p:spPr bwMode="auto">
            <a:xfrm>
              <a:off x="1150" y="3966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39" name="Freeform 407"/>
            <p:cNvSpPr>
              <a:spLocks/>
            </p:cNvSpPr>
            <p:nvPr/>
          </p:nvSpPr>
          <p:spPr bwMode="auto">
            <a:xfrm>
              <a:off x="1150" y="3960"/>
              <a:ext cx="13" cy="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9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40" name="Freeform 408"/>
            <p:cNvSpPr>
              <a:spLocks/>
            </p:cNvSpPr>
            <p:nvPr/>
          </p:nvSpPr>
          <p:spPr bwMode="auto">
            <a:xfrm>
              <a:off x="1157" y="3960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41" name="Freeform 409"/>
            <p:cNvSpPr>
              <a:spLocks/>
            </p:cNvSpPr>
            <p:nvPr/>
          </p:nvSpPr>
          <p:spPr bwMode="auto">
            <a:xfrm>
              <a:off x="1163" y="395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42" name="Freeform 410"/>
            <p:cNvSpPr>
              <a:spLocks/>
            </p:cNvSpPr>
            <p:nvPr/>
          </p:nvSpPr>
          <p:spPr bwMode="auto">
            <a:xfrm>
              <a:off x="1163" y="3947"/>
              <a:ext cx="20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0" y="0"/>
                </a:cxn>
                <a:cxn ang="0">
                  <a:pos x="20" y="13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13" y="0"/>
                </a:cxn>
              </a:cxnLst>
              <a:rect l="0" t="0" r="r" b="b"/>
              <a:pathLst>
                <a:path w="20" h="13">
                  <a:moveTo>
                    <a:pt x="13" y="0"/>
                  </a:moveTo>
                  <a:lnTo>
                    <a:pt x="20" y="0"/>
                  </a:lnTo>
                  <a:lnTo>
                    <a:pt x="20" y="13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43" name="Freeform 411"/>
            <p:cNvSpPr>
              <a:spLocks/>
            </p:cNvSpPr>
            <p:nvPr/>
          </p:nvSpPr>
          <p:spPr bwMode="auto">
            <a:xfrm>
              <a:off x="1176" y="3941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44" name="Freeform 412"/>
            <p:cNvSpPr>
              <a:spLocks/>
            </p:cNvSpPr>
            <p:nvPr/>
          </p:nvSpPr>
          <p:spPr bwMode="auto">
            <a:xfrm>
              <a:off x="1176" y="3935"/>
              <a:ext cx="20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12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20" h="12">
                  <a:moveTo>
                    <a:pt x="7" y="0"/>
                  </a:moveTo>
                  <a:lnTo>
                    <a:pt x="20" y="0"/>
                  </a:lnTo>
                  <a:lnTo>
                    <a:pt x="20" y="12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45" name="Freeform 413"/>
            <p:cNvSpPr>
              <a:spLocks/>
            </p:cNvSpPr>
            <p:nvPr/>
          </p:nvSpPr>
          <p:spPr bwMode="auto">
            <a:xfrm>
              <a:off x="1183" y="3935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46" name="Freeform 414"/>
            <p:cNvSpPr>
              <a:spLocks/>
            </p:cNvSpPr>
            <p:nvPr/>
          </p:nvSpPr>
          <p:spPr bwMode="auto">
            <a:xfrm>
              <a:off x="1189" y="3923"/>
              <a:ext cx="13" cy="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7" y="0"/>
                </a:cxn>
              </a:cxnLst>
              <a:rect l="0" t="0" r="r" b="b"/>
              <a:pathLst>
                <a:path w="13" h="18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47" name="Freeform 415"/>
            <p:cNvSpPr>
              <a:spLocks/>
            </p:cNvSpPr>
            <p:nvPr/>
          </p:nvSpPr>
          <p:spPr bwMode="auto">
            <a:xfrm>
              <a:off x="1196" y="3916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48" name="Freeform 416"/>
            <p:cNvSpPr>
              <a:spLocks/>
            </p:cNvSpPr>
            <p:nvPr/>
          </p:nvSpPr>
          <p:spPr bwMode="auto">
            <a:xfrm>
              <a:off x="1196" y="3904"/>
              <a:ext cx="13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19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49" name="Freeform 417"/>
            <p:cNvSpPr>
              <a:spLocks/>
            </p:cNvSpPr>
            <p:nvPr/>
          </p:nvSpPr>
          <p:spPr bwMode="auto">
            <a:xfrm>
              <a:off x="1202" y="3898"/>
              <a:ext cx="13" cy="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8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50" name="Freeform 418"/>
            <p:cNvSpPr>
              <a:spLocks/>
            </p:cNvSpPr>
            <p:nvPr/>
          </p:nvSpPr>
          <p:spPr bwMode="auto">
            <a:xfrm>
              <a:off x="1209" y="3891"/>
              <a:ext cx="13" cy="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6" y="0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51" name="Freeform 419"/>
            <p:cNvSpPr>
              <a:spLocks/>
            </p:cNvSpPr>
            <p:nvPr/>
          </p:nvSpPr>
          <p:spPr bwMode="auto">
            <a:xfrm>
              <a:off x="1215" y="3879"/>
              <a:ext cx="13" cy="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9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7" y="0"/>
                </a:cxn>
              </a:cxnLst>
              <a:rect l="0" t="0" r="r" b="b"/>
              <a:pathLst>
                <a:path w="13" h="19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52" name="Freeform 420"/>
            <p:cNvSpPr>
              <a:spLocks/>
            </p:cNvSpPr>
            <p:nvPr/>
          </p:nvSpPr>
          <p:spPr bwMode="auto">
            <a:xfrm>
              <a:off x="1222" y="3860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53" name="Freeform 421"/>
            <p:cNvSpPr>
              <a:spLocks/>
            </p:cNvSpPr>
            <p:nvPr/>
          </p:nvSpPr>
          <p:spPr bwMode="auto">
            <a:xfrm>
              <a:off x="1222" y="3848"/>
              <a:ext cx="19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12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9" h="25">
                  <a:moveTo>
                    <a:pt x="6" y="0"/>
                  </a:moveTo>
                  <a:lnTo>
                    <a:pt x="19" y="0"/>
                  </a:lnTo>
                  <a:lnTo>
                    <a:pt x="19" y="12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54" name="Freeform 422"/>
            <p:cNvSpPr>
              <a:spLocks/>
            </p:cNvSpPr>
            <p:nvPr/>
          </p:nvSpPr>
          <p:spPr bwMode="auto">
            <a:xfrm>
              <a:off x="1228" y="3835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3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55" name="Freeform 423"/>
            <p:cNvSpPr>
              <a:spLocks/>
            </p:cNvSpPr>
            <p:nvPr/>
          </p:nvSpPr>
          <p:spPr bwMode="auto">
            <a:xfrm>
              <a:off x="1235" y="3829"/>
              <a:ext cx="13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9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56" name="Freeform 424"/>
            <p:cNvSpPr>
              <a:spLocks/>
            </p:cNvSpPr>
            <p:nvPr/>
          </p:nvSpPr>
          <p:spPr bwMode="auto">
            <a:xfrm>
              <a:off x="1241" y="382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57" name="Freeform 425"/>
            <p:cNvSpPr>
              <a:spLocks/>
            </p:cNvSpPr>
            <p:nvPr/>
          </p:nvSpPr>
          <p:spPr bwMode="auto">
            <a:xfrm>
              <a:off x="1241" y="3816"/>
              <a:ext cx="13" cy="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7" y="0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58" name="Line 426"/>
            <p:cNvSpPr>
              <a:spLocks noChangeShapeType="1"/>
            </p:cNvSpPr>
            <p:nvPr/>
          </p:nvSpPr>
          <p:spPr bwMode="auto">
            <a:xfrm>
              <a:off x="1241" y="3816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59" name="Line 427"/>
            <p:cNvSpPr>
              <a:spLocks noChangeShapeType="1"/>
            </p:cNvSpPr>
            <p:nvPr/>
          </p:nvSpPr>
          <p:spPr bwMode="auto">
            <a:xfrm>
              <a:off x="1248" y="3816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60" name="Freeform 428"/>
            <p:cNvSpPr>
              <a:spLocks/>
            </p:cNvSpPr>
            <p:nvPr/>
          </p:nvSpPr>
          <p:spPr bwMode="auto">
            <a:xfrm>
              <a:off x="1260" y="3816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7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61" name="Freeform 429"/>
            <p:cNvSpPr>
              <a:spLocks/>
            </p:cNvSpPr>
            <p:nvPr/>
          </p:nvSpPr>
          <p:spPr bwMode="auto">
            <a:xfrm>
              <a:off x="1267" y="382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62" name="Freeform 430"/>
            <p:cNvSpPr>
              <a:spLocks/>
            </p:cNvSpPr>
            <p:nvPr/>
          </p:nvSpPr>
          <p:spPr bwMode="auto">
            <a:xfrm>
              <a:off x="1267" y="3829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9"/>
                </a:cxn>
                <a:cxn ang="0">
                  <a:pos x="6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9"/>
                  </a:lnTo>
                  <a:lnTo>
                    <a:pt x="6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63" name="Freeform 431"/>
            <p:cNvSpPr>
              <a:spLocks/>
            </p:cNvSpPr>
            <p:nvPr/>
          </p:nvSpPr>
          <p:spPr bwMode="auto">
            <a:xfrm>
              <a:off x="1273" y="3835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3"/>
                </a:cxn>
                <a:cxn ang="0">
                  <a:pos x="13" y="19"/>
                </a:cxn>
                <a:cxn ang="0">
                  <a:pos x="7" y="19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7" y="0"/>
                  </a:lnTo>
                  <a:lnTo>
                    <a:pt x="13" y="13"/>
                  </a:lnTo>
                  <a:lnTo>
                    <a:pt x="13" y="19"/>
                  </a:lnTo>
                  <a:lnTo>
                    <a:pt x="7" y="19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64" name="Freeform 432"/>
            <p:cNvSpPr>
              <a:spLocks/>
            </p:cNvSpPr>
            <p:nvPr/>
          </p:nvSpPr>
          <p:spPr bwMode="auto">
            <a:xfrm>
              <a:off x="1280" y="3848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65" name="Freeform 433"/>
            <p:cNvSpPr>
              <a:spLocks/>
            </p:cNvSpPr>
            <p:nvPr/>
          </p:nvSpPr>
          <p:spPr bwMode="auto">
            <a:xfrm>
              <a:off x="1280" y="3854"/>
              <a:ext cx="19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6"/>
                </a:cxn>
                <a:cxn ang="0">
                  <a:pos x="19" y="19"/>
                </a:cxn>
                <a:cxn ang="0">
                  <a:pos x="6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13" y="0"/>
                  </a:lnTo>
                  <a:lnTo>
                    <a:pt x="19" y="6"/>
                  </a:lnTo>
                  <a:lnTo>
                    <a:pt x="19" y="19"/>
                  </a:lnTo>
                  <a:lnTo>
                    <a:pt x="6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66" name="Freeform 434"/>
            <p:cNvSpPr>
              <a:spLocks/>
            </p:cNvSpPr>
            <p:nvPr/>
          </p:nvSpPr>
          <p:spPr bwMode="auto">
            <a:xfrm>
              <a:off x="1286" y="3860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9"/>
                </a:cxn>
                <a:cxn ang="0">
                  <a:pos x="13" y="25"/>
                </a:cxn>
                <a:cxn ang="0">
                  <a:pos x="7" y="25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19"/>
                  </a:lnTo>
                  <a:lnTo>
                    <a:pt x="13" y="25"/>
                  </a:lnTo>
                  <a:lnTo>
                    <a:pt x="7" y="25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67" name="Freeform 435"/>
            <p:cNvSpPr>
              <a:spLocks/>
            </p:cNvSpPr>
            <p:nvPr/>
          </p:nvSpPr>
          <p:spPr bwMode="auto">
            <a:xfrm>
              <a:off x="1293" y="3879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68" name="Freeform 436"/>
            <p:cNvSpPr>
              <a:spLocks/>
            </p:cNvSpPr>
            <p:nvPr/>
          </p:nvSpPr>
          <p:spPr bwMode="auto">
            <a:xfrm>
              <a:off x="1299" y="3885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9"/>
                </a:cxn>
                <a:cxn ang="0">
                  <a:pos x="7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9"/>
                  </a:lnTo>
                  <a:lnTo>
                    <a:pt x="7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69" name="Freeform 437"/>
            <p:cNvSpPr>
              <a:spLocks/>
            </p:cNvSpPr>
            <p:nvPr/>
          </p:nvSpPr>
          <p:spPr bwMode="auto">
            <a:xfrm>
              <a:off x="1306" y="3891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3"/>
                </a:cxn>
                <a:cxn ang="0">
                  <a:pos x="13" y="19"/>
                </a:cxn>
                <a:cxn ang="0">
                  <a:pos x="6" y="19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6" y="0"/>
                  </a:lnTo>
                  <a:lnTo>
                    <a:pt x="13" y="13"/>
                  </a:lnTo>
                  <a:lnTo>
                    <a:pt x="13" y="19"/>
                  </a:lnTo>
                  <a:lnTo>
                    <a:pt x="6" y="19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70" name="Freeform 438"/>
            <p:cNvSpPr>
              <a:spLocks/>
            </p:cNvSpPr>
            <p:nvPr/>
          </p:nvSpPr>
          <p:spPr bwMode="auto">
            <a:xfrm>
              <a:off x="1312" y="3904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71" name="Freeform 439"/>
            <p:cNvSpPr>
              <a:spLocks/>
            </p:cNvSpPr>
            <p:nvPr/>
          </p:nvSpPr>
          <p:spPr bwMode="auto">
            <a:xfrm>
              <a:off x="1312" y="3910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13" y="19"/>
                </a:cxn>
                <a:cxn ang="0">
                  <a:pos x="7" y="19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13" y="19"/>
                  </a:lnTo>
                  <a:lnTo>
                    <a:pt x="7" y="19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72" name="Freeform 440"/>
            <p:cNvSpPr>
              <a:spLocks/>
            </p:cNvSpPr>
            <p:nvPr/>
          </p:nvSpPr>
          <p:spPr bwMode="auto">
            <a:xfrm>
              <a:off x="1319" y="392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73" name="Freeform 441"/>
            <p:cNvSpPr>
              <a:spLocks/>
            </p:cNvSpPr>
            <p:nvPr/>
          </p:nvSpPr>
          <p:spPr bwMode="auto">
            <a:xfrm>
              <a:off x="1325" y="3923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2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7" y="0"/>
                  </a:lnTo>
                  <a:lnTo>
                    <a:pt x="13" y="12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74" name="Freeform 442"/>
            <p:cNvSpPr>
              <a:spLocks/>
            </p:cNvSpPr>
            <p:nvPr/>
          </p:nvSpPr>
          <p:spPr bwMode="auto">
            <a:xfrm>
              <a:off x="1325" y="3935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75" name="Freeform 443"/>
            <p:cNvSpPr>
              <a:spLocks/>
            </p:cNvSpPr>
            <p:nvPr/>
          </p:nvSpPr>
          <p:spPr bwMode="auto">
            <a:xfrm>
              <a:off x="1332" y="3935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2"/>
                </a:cxn>
                <a:cxn ang="0">
                  <a:pos x="13" y="19"/>
                </a:cxn>
                <a:cxn ang="0">
                  <a:pos x="6" y="19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6" y="0"/>
                  </a:lnTo>
                  <a:lnTo>
                    <a:pt x="13" y="12"/>
                  </a:lnTo>
                  <a:lnTo>
                    <a:pt x="13" y="19"/>
                  </a:lnTo>
                  <a:lnTo>
                    <a:pt x="6" y="19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76" name="Freeform 444"/>
            <p:cNvSpPr>
              <a:spLocks/>
            </p:cNvSpPr>
            <p:nvPr/>
          </p:nvSpPr>
          <p:spPr bwMode="auto">
            <a:xfrm>
              <a:off x="1338" y="3947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77" name="Freeform 445"/>
            <p:cNvSpPr>
              <a:spLocks/>
            </p:cNvSpPr>
            <p:nvPr/>
          </p:nvSpPr>
          <p:spPr bwMode="auto">
            <a:xfrm>
              <a:off x="1351" y="3947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7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78" name="Freeform 446"/>
            <p:cNvSpPr>
              <a:spLocks/>
            </p:cNvSpPr>
            <p:nvPr/>
          </p:nvSpPr>
          <p:spPr bwMode="auto">
            <a:xfrm>
              <a:off x="1358" y="395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79" name="Line 447"/>
            <p:cNvSpPr>
              <a:spLocks noChangeShapeType="1"/>
            </p:cNvSpPr>
            <p:nvPr/>
          </p:nvSpPr>
          <p:spPr bwMode="auto">
            <a:xfrm>
              <a:off x="1338" y="3954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80" name="Line 448"/>
            <p:cNvSpPr>
              <a:spLocks noChangeShapeType="1"/>
            </p:cNvSpPr>
            <p:nvPr/>
          </p:nvSpPr>
          <p:spPr bwMode="auto">
            <a:xfrm>
              <a:off x="1358" y="396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81" name="Freeform 449"/>
            <p:cNvSpPr>
              <a:spLocks/>
            </p:cNvSpPr>
            <p:nvPr/>
          </p:nvSpPr>
          <p:spPr bwMode="auto">
            <a:xfrm>
              <a:off x="1364" y="3960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82" name="Freeform 450"/>
            <p:cNvSpPr>
              <a:spLocks/>
            </p:cNvSpPr>
            <p:nvPr/>
          </p:nvSpPr>
          <p:spPr bwMode="auto">
            <a:xfrm>
              <a:off x="1371" y="3960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9"/>
                </a:cxn>
                <a:cxn ang="0">
                  <a:pos x="6" y="19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9"/>
                  </a:lnTo>
                  <a:lnTo>
                    <a:pt x="6" y="19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83" name="Freeform 451"/>
            <p:cNvSpPr>
              <a:spLocks/>
            </p:cNvSpPr>
            <p:nvPr/>
          </p:nvSpPr>
          <p:spPr bwMode="auto">
            <a:xfrm>
              <a:off x="1384" y="3966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84" name="Freeform 452"/>
            <p:cNvSpPr>
              <a:spLocks/>
            </p:cNvSpPr>
            <p:nvPr/>
          </p:nvSpPr>
          <p:spPr bwMode="auto">
            <a:xfrm>
              <a:off x="1364" y="3966"/>
              <a:ext cx="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6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</a:path>
              </a:pathLst>
            </a:custGeom>
            <a:noFill/>
            <a:ln w="9525">
              <a:solidFill>
                <a:srgbClr val="00801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85" name="Line 453"/>
            <p:cNvSpPr>
              <a:spLocks noChangeShapeType="1"/>
            </p:cNvSpPr>
            <p:nvPr/>
          </p:nvSpPr>
          <p:spPr bwMode="auto">
            <a:xfrm>
              <a:off x="1384" y="3972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86" name="Line 454"/>
            <p:cNvSpPr>
              <a:spLocks noChangeShapeType="1"/>
            </p:cNvSpPr>
            <p:nvPr/>
          </p:nvSpPr>
          <p:spPr bwMode="auto">
            <a:xfrm>
              <a:off x="1390" y="3972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87" name="Line 455"/>
            <p:cNvSpPr>
              <a:spLocks noChangeShapeType="1"/>
            </p:cNvSpPr>
            <p:nvPr/>
          </p:nvSpPr>
          <p:spPr bwMode="auto">
            <a:xfrm>
              <a:off x="1397" y="3972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88" name="Line 456"/>
            <p:cNvSpPr>
              <a:spLocks noChangeShapeType="1"/>
            </p:cNvSpPr>
            <p:nvPr/>
          </p:nvSpPr>
          <p:spPr bwMode="auto">
            <a:xfrm>
              <a:off x="1403" y="3972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89" name="Line 457"/>
            <p:cNvSpPr>
              <a:spLocks noChangeShapeType="1"/>
            </p:cNvSpPr>
            <p:nvPr/>
          </p:nvSpPr>
          <p:spPr bwMode="auto">
            <a:xfrm>
              <a:off x="1403" y="3972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90" name="Line 458"/>
            <p:cNvSpPr>
              <a:spLocks noChangeShapeType="1"/>
            </p:cNvSpPr>
            <p:nvPr/>
          </p:nvSpPr>
          <p:spPr bwMode="auto">
            <a:xfrm>
              <a:off x="1410" y="3972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91" name="Line 459"/>
            <p:cNvSpPr>
              <a:spLocks noChangeShapeType="1"/>
            </p:cNvSpPr>
            <p:nvPr/>
          </p:nvSpPr>
          <p:spPr bwMode="auto">
            <a:xfrm>
              <a:off x="1416" y="3972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92" name="Line 460"/>
            <p:cNvSpPr>
              <a:spLocks noChangeShapeType="1"/>
            </p:cNvSpPr>
            <p:nvPr/>
          </p:nvSpPr>
          <p:spPr bwMode="auto">
            <a:xfrm>
              <a:off x="1416" y="3972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93" name="Line 461"/>
            <p:cNvSpPr>
              <a:spLocks noChangeShapeType="1"/>
            </p:cNvSpPr>
            <p:nvPr/>
          </p:nvSpPr>
          <p:spPr bwMode="auto">
            <a:xfrm>
              <a:off x="1423" y="3972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94" name="Line 462"/>
            <p:cNvSpPr>
              <a:spLocks noChangeShapeType="1"/>
            </p:cNvSpPr>
            <p:nvPr/>
          </p:nvSpPr>
          <p:spPr bwMode="auto">
            <a:xfrm>
              <a:off x="1429" y="3972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95" name="Line 463"/>
            <p:cNvSpPr>
              <a:spLocks noChangeShapeType="1"/>
            </p:cNvSpPr>
            <p:nvPr/>
          </p:nvSpPr>
          <p:spPr bwMode="auto">
            <a:xfrm>
              <a:off x="1436" y="3972"/>
              <a:ext cx="12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96" name="Line 464"/>
            <p:cNvSpPr>
              <a:spLocks noChangeShapeType="1"/>
            </p:cNvSpPr>
            <p:nvPr/>
          </p:nvSpPr>
          <p:spPr bwMode="auto">
            <a:xfrm>
              <a:off x="1442" y="3972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97" name="Line 465"/>
            <p:cNvSpPr>
              <a:spLocks noChangeShapeType="1"/>
            </p:cNvSpPr>
            <p:nvPr/>
          </p:nvSpPr>
          <p:spPr bwMode="auto">
            <a:xfrm>
              <a:off x="1448" y="3972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98" name="Line 466"/>
            <p:cNvSpPr>
              <a:spLocks noChangeShapeType="1"/>
            </p:cNvSpPr>
            <p:nvPr/>
          </p:nvSpPr>
          <p:spPr bwMode="auto">
            <a:xfrm>
              <a:off x="1448" y="3972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99" name="Line 467"/>
            <p:cNvSpPr>
              <a:spLocks noChangeShapeType="1"/>
            </p:cNvSpPr>
            <p:nvPr/>
          </p:nvSpPr>
          <p:spPr bwMode="auto">
            <a:xfrm>
              <a:off x="1455" y="3972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00" name="Line 468"/>
            <p:cNvSpPr>
              <a:spLocks noChangeShapeType="1"/>
            </p:cNvSpPr>
            <p:nvPr/>
          </p:nvSpPr>
          <p:spPr bwMode="auto">
            <a:xfrm>
              <a:off x="1461" y="3972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01" name="Line 469"/>
            <p:cNvSpPr>
              <a:spLocks noChangeShapeType="1"/>
            </p:cNvSpPr>
            <p:nvPr/>
          </p:nvSpPr>
          <p:spPr bwMode="auto">
            <a:xfrm>
              <a:off x="1461" y="3972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02" name="Line 470"/>
            <p:cNvSpPr>
              <a:spLocks noChangeShapeType="1"/>
            </p:cNvSpPr>
            <p:nvPr/>
          </p:nvSpPr>
          <p:spPr bwMode="auto">
            <a:xfrm>
              <a:off x="1468" y="3972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03" name="Freeform 471"/>
            <p:cNvSpPr>
              <a:spLocks/>
            </p:cNvSpPr>
            <p:nvPr/>
          </p:nvSpPr>
          <p:spPr bwMode="auto">
            <a:xfrm>
              <a:off x="1474" y="3966"/>
              <a:ext cx="13" cy="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04" name="Line 472"/>
            <p:cNvSpPr>
              <a:spLocks noChangeShapeType="1"/>
            </p:cNvSpPr>
            <p:nvPr/>
          </p:nvSpPr>
          <p:spPr bwMode="auto">
            <a:xfrm>
              <a:off x="1481" y="3966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05" name="Line 473"/>
            <p:cNvSpPr>
              <a:spLocks noChangeShapeType="1"/>
            </p:cNvSpPr>
            <p:nvPr/>
          </p:nvSpPr>
          <p:spPr bwMode="auto">
            <a:xfrm>
              <a:off x="1481" y="3966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06" name="Line 474"/>
            <p:cNvSpPr>
              <a:spLocks noChangeShapeType="1"/>
            </p:cNvSpPr>
            <p:nvPr/>
          </p:nvSpPr>
          <p:spPr bwMode="auto">
            <a:xfrm>
              <a:off x="1487" y="3966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07" name="Line 475"/>
            <p:cNvSpPr>
              <a:spLocks noChangeShapeType="1"/>
            </p:cNvSpPr>
            <p:nvPr/>
          </p:nvSpPr>
          <p:spPr bwMode="auto">
            <a:xfrm>
              <a:off x="1494" y="3966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08" name="Freeform 476"/>
            <p:cNvSpPr>
              <a:spLocks/>
            </p:cNvSpPr>
            <p:nvPr/>
          </p:nvSpPr>
          <p:spPr bwMode="auto">
            <a:xfrm>
              <a:off x="1500" y="3960"/>
              <a:ext cx="20" cy="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12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20" h="19">
                  <a:moveTo>
                    <a:pt x="7" y="0"/>
                  </a:moveTo>
                  <a:lnTo>
                    <a:pt x="20" y="0"/>
                  </a:lnTo>
                  <a:lnTo>
                    <a:pt x="20" y="12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09" name="Line 477"/>
            <p:cNvSpPr>
              <a:spLocks noChangeShapeType="1"/>
            </p:cNvSpPr>
            <p:nvPr/>
          </p:nvSpPr>
          <p:spPr bwMode="auto">
            <a:xfrm>
              <a:off x="1507" y="3966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10" name="Line 478"/>
            <p:cNvSpPr>
              <a:spLocks noChangeShapeType="1"/>
            </p:cNvSpPr>
            <p:nvPr/>
          </p:nvSpPr>
          <p:spPr bwMode="auto">
            <a:xfrm>
              <a:off x="1507" y="3966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11" name="Line 479"/>
            <p:cNvSpPr>
              <a:spLocks noChangeShapeType="1"/>
            </p:cNvSpPr>
            <p:nvPr/>
          </p:nvSpPr>
          <p:spPr bwMode="auto">
            <a:xfrm>
              <a:off x="1513" y="3966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12" name="Freeform 480"/>
            <p:cNvSpPr>
              <a:spLocks/>
            </p:cNvSpPr>
            <p:nvPr/>
          </p:nvSpPr>
          <p:spPr bwMode="auto">
            <a:xfrm>
              <a:off x="1520" y="3960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13" name="Line 481"/>
            <p:cNvSpPr>
              <a:spLocks noChangeShapeType="1"/>
            </p:cNvSpPr>
            <p:nvPr/>
          </p:nvSpPr>
          <p:spPr bwMode="auto">
            <a:xfrm>
              <a:off x="1520" y="3960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14" name="Line 482"/>
            <p:cNvSpPr>
              <a:spLocks noChangeShapeType="1"/>
            </p:cNvSpPr>
            <p:nvPr/>
          </p:nvSpPr>
          <p:spPr bwMode="auto">
            <a:xfrm>
              <a:off x="1526" y="396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15" name="Line 483"/>
            <p:cNvSpPr>
              <a:spLocks noChangeShapeType="1"/>
            </p:cNvSpPr>
            <p:nvPr/>
          </p:nvSpPr>
          <p:spPr bwMode="auto">
            <a:xfrm>
              <a:off x="1533" y="396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16" name="Line 484"/>
            <p:cNvSpPr>
              <a:spLocks noChangeShapeType="1"/>
            </p:cNvSpPr>
            <p:nvPr/>
          </p:nvSpPr>
          <p:spPr bwMode="auto">
            <a:xfrm>
              <a:off x="1539" y="396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17" name="Freeform 485"/>
            <p:cNvSpPr>
              <a:spLocks/>
            </p:cNvSpPr>
            <p:nvPr/>
          </p:nvSpPr>
          <p:spPr bwMode="auto">
            <a:xfrm>
              <a:off x="1546" y="3954"/>
              <a:ext cx="19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9" h="12">
                  <a:moveTo>
                    <a:pt x="6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18" name="Line 486"/>
            <p:cNvSpPr>
              <a:spLocks noChangeShapeType="1"/>
            </p:cNvSpPr>
            <p:nvPr/>
          </p:nvSpPr>
          <p:spPr bwMode="auto">
            <a:xfrm>
              <a:off x="1552" y="395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19" name="Line 487"/>
            <p:cNvSpPr>
              <a:spLocks noChangeShapeType="1"/>
            </p:cNvSpPr>
            <p:nvPr/>
          </p:nvSpPr>
          <p:spPr bwMode="auto">
            <a:xfrm>
              <a:off x="1552" y="395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20" name="Line 488"/>
            <p:cNvSpPr>
              <a:spLocks noChangeShapeType="1"/>
            </p:cNvSpPr>
            <p:nvPr/>
          </p:nvSpPr>
          <p:spPr bwMode="auto">
            <a:xfrm>
              <a:off x="1559" y="395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21" name="Freeform 489"/>
            <p:cNvSpPr>
              <a:spLocks/>
            </p:cNvSpPr>
            <p:nvPr/>
          </p:nvSpPr>
          <p:spPr bwMode="auto">
            <a:xfrm>
              <a:off x="1565" y="3947"/>
              <a:ext cx="13" cy="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7" y="0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22" name="Line 490"/>
            <p:cNvSpPr>
              <a:spLocks noChangeShapeType="1"/>
            </p:cNvSpPr>
            <p:nvPr/>
          </p:nvSpPr>
          <p:spPr bwMode="auto">
            <a:xfrm>
              <a:off x="1565" y="395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23" name="Line 491"/>
            <p:cNvSpPr>
              <a:spLocks noChangeShapeType="1"/>
            </p:cNvSpPr>
            <p:nvPr/>
          </p:nvSpPr>
          <p:spPr bwMode="auto">
            <a:xfrm>
              <a:off x="1572" y="395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24" name="Line 492"/>
            <p:cNvSpPr>
              <a:spLocks noChangeShapeType="1"/>
            </p:cNvSpPr>
            <p:nvPr/>
          </p:nvSpPr>
          <p:spPr bwMode="auto">
            <a:xfrm>
              <a:off x="1578" y="395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726" name="Group 694"/>
          <p:cNvGrpSpPr>
            <a:grpSpLocks/>
          </p:cNvGrpSpPr>
          <p:nvPr/>
        </p:nvGrpSpPr>
        <p:grpSpPr bwMode="auto">
          <a:xfrm>
            <a:off x="7013575" y="5403850"/>
            <a:ext cx="1503362" cy="692150"/>
            <a:chOff x="1578" y="3542"/>
            <a:chExt cx="1031" cy="474"/>
          </a:xfrm>
        </p:grpSpPr>
        <p:sp>
          <p:nvSpPr>
            <p:cNvPr id="44526" name="Line 494"/>
            <p:cNvSpPr>
              <a:spLocks noChangeShapeType="1"/>
            </p:cNvSpPr>
            <p:nvPr/>
          </p:nvSpPr>
          <p:spPr bwMode="auto">
            <a:xfrm>
              <a:off x="1578" y="3954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27" name="Line 495"/>
            <p:cNvSpPr>
              <a:spLocks noChangeShapeType="1"/>
            </p:cNvSpPr>
            <p:nvPr/>
          </p:nvSpPr>
          <p:spPr bwMode="auto">
            <a:xfrm>
              <a:off x="1585" y="395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28" name="Line 496"/>
            <p:cNvSpPr>
              <a:spLocks noChangeShapeType="1"/>
            </p:cNvSpPr>
            <p:nvPr/>
          </p:nvSpPr>
          <p:spPr bwMode="auto">
            <a:xfrm>
              <a:off x="1591" y="395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29" name="Freeform 497"/>
            <p:cNvSpPr>
              <a:spLocks/>
            </p:cNvSpPr>
            <p:nvPr/>
          </p:nvSpPr>
          <p:spPr bwMode="auto">
            <a:xfrm>
              <a:off x="1598" y="3947"/>
              <a:ext cx="13" cy="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30" name="Line 498"/>
            <p:cNvSpPr>
              <a:spLocks noChangeShapeType="1"/>
            </p:cNvSpPr>
            <p:nvPr/>
          </p:nvSpPr>
          <p:spPr bwMode="auto">
            <a:xfrm>
              <a:off x="1598" y="3947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31" name="Line 499"/>
            <p:cNvSpPr>
              <a:spLocks noChangeShapeType="1"/>
            </p:cNvSpPr>
            <p:nvPr/>
          </p:nvSpPr>
          <p:spPr bwMode="auto">
            <a:xfrm>
              <a:off x="1604" y="3947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32" name="Line 500"/>
            <p:cNvSpPr>
              <a:spLocks noChangeShapeType="1"/>
            </p:cNvSpPr>
            <p:nvPr/>
          </p:nvSpPr>
          <p:spPr bwMode="auto">
            <a:xfrm>
              <a:off x="1611" y="3947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33" name="Line 501"/>
            <p:cNvSpPr>
              <a:spLocks noChangeShapeType="1"/>
            </p:cNvSpPr>
            <p:nvPr/>
          </p:nvSpPr>
          <p:spPr bwMode="auto">
            <a:xfrm>
              <a:off x="1617" y="3947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34" name="Line 502"/>
            <p:cNvSpPr>
              <a:spLocks noChangeShapeType="1"/>
            </p:cNvSpPr>
            <p:nvPr/>
          </p:nvSpPr>
          <p:spPr bwMode="auto">
            <a:xfrm>
              <a:off x="1624" y="3947"/>
              <a:ext cx="12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35" name="Line 503"/>
            <p:cNvSpPr>
              <a:spLocks noChangeShapeType="1"/>
            </p:cNvSpPr>
            <p:nvPr/>
          </p:nvSpPr>
          <p:spPr bwMode="auto">
            <a:xfrm>
              <a:off x="1624" y="3947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36" name="Freeform 504"/>
            <p:cNvSpPr>
              <a:spLocks/>
            </p:cNvSpPr>
            <p:nvPr/>
          </p:nvSpPr>
          <p:spPr bwMode="auto">
            <a:xfrm>
              <a:off x="1636" y="3947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37" name="Line 505"/>
            <p:cNvSpPr>
              <a:spLocks noChangeShapeType="1"/>
            </p:cNvSpPr>
            <p:nvPr/>
          </p:nvSpPr>
          <p:spPr bwMode="auto">
            <a:xfrm>
              <a:off x="1636" y="395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38" name="Line 506"/>
            <p:cNvSpPr>
              <a:spLocks noChangeShapeType="1"/>
            </p:cNvSpPr>
            <p:nvPr/>
          </p:nvSpPr>
          <p:spPr bwMode="auto">
            <a:xfrm>
              <a:off x="1643" y="395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39" name="Line 507"/>
            <p:cNvSpPr>
              <a:spLocks noChangeShapeType="1"/>
            </p:cNvSpPr>
            <p:nvPr/>
          </p:nvSpPr>
          <p:spPr bwMode="auto">
            <a:xfrm>
              <a:off x="1643" y="395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40" name="Line 508"/>
            <p:cNvSpPr>
              <a:spLocks noChangeShapeType="1"/>
            </p:cNvSpPr>
            <p:nvPr/>
          </p:nvSpPr>
          <p:spPr bwMode="auto">
            <a:xfrm>
              <a:off x="1649" y="395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41" name="Line 509"/>
            <p:cNvSpPr>
              <a:spLocks noChangeShapeType="1"/>
            </p:cNvSpPr>
            <p:nvPr/>
          </p:nvSpPr>
          <p:spPr bwMode="auto">
            <a:xfrm>
              <a:off x="1656" y="395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42" name="Line 510"/>
            <p:cNvSpPr>
              <a:spLocks noChangeShapeType="1"/>
            </p:cNvSpPr>
            <p:nvPr/>
          </p:nvSpPr>
          <p:spPr bwMode="auto">
            <a:xfrm>
              <a:off x="1656" y="395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43" name="Freeform 511"/>
            <p:cNvSpPr>
              <a:spLocks/>
            </p:cNvSpPr>
            <p:nvPr/>
          </p:nvSpPr>
          <p:spPr bwMode="auto">
            <a:xfrm>
              <a:off x="1662" y="3947"/>
              <a:ext cx="20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7"/>
                </a:cxn>
                <a:cxn ang="0">
                  <a:pos x="20" y="13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20" h="13">
                  <a:moveTo>
                    <a:pt x="0" y="0"/>
                  </a:moveTo>
                  <a:lnTo>
                    <a:pt x="13" y="0"/>
                  </a:lnTo>
                  <a:lnTo>
                    <a:pt x="20" y="7"/>
                  </a:lnTo>
                  <a:lnTo>
                    <a:pt x="20" y="13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44" name="Line 512"/>
            <p:cNvSpPr>
              <a:spLocks noChangeShapeType="1"/>
            </p:cNvSpPr>
            <p:nvPr/>
          </p:nvSpPr>
          <p:spPr bwMode="auto">
            <a:xfrm>
              <a:off x="1669" y="395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45" name="Line 513"/>
            <p:cNvSpPr>
              <a:spLocks noChangeShapeType="1"/>
            </p:cNvSpPr>
            <p:nvPr/>
          </p:nvSpPr>
          <p:spPr bwMode="auto">
            <a:xfrm>
              <a:off x="1675" y="395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46" name="Line 514"/>
            <p:cNvSpPr>
              <a:spLocks noChangeShapeType="1"/>
            </p:cNvSpPr>
            <p:nvPr/>
          </p:nvSpPr>
          <p:spPr bwMode="auto">
            <a:xfrm>
              <a:off x="1682" y="395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47" name="Freeform 515"/>
            <p:cNvSpPr>
              <a:spLocks/>
            </p:cNvSpPr>
            <p:nvPr/>
          </p:nvSpPr>
          <p:spPr bwMode="auto">
            <a:xfrm>
              <a:off x="1688" y="395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48" name="Freeform 516"/>
            <p:cNvSpPr>
              <a:spLocks/>
            </p:cNvSpPr>
            <p:nvPr/>
          </p:nvSpPr>
          <p:spPr bwMode="auto">
            <a:xfrm>
              <a:off x="1695" y="3960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49" name="Line 517"/>
            <p:cNvSpPr>
              <a:spLocks noChangeShapeType="1"/>
            </p:cNvSpPr>
            <p:nvPr/>
          </p:nvSpPr>
          <p:spPr bwMode="auto">
            <a:xfrm>
              <a:off x="1688" y="396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50" name="Line 518"/>
            <p:cNvSpPr>
              <a:spLocks noChangeShapeType="1"/>
            </p:cNvSpPr>
            <p:nvPr/>
          </p:nvSpPr>
          <p:spPr bwMode="auto">
            <a:xfrm>
              <a:off x="1701" y="3966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51" name="Line 519"/>
            <p:cNvSpPr>
              <a:spLocks noChangeShapeType="1"/>
            </p:cNvSpPr>
            <p:nvPr/>
          </p:nvSpPr>
          <p:spPr bwMode="auto">
            <a:xfrm>
              <a:off x="1701" y="3966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52" name="Line 520"/>
            <p:cNvSpPr>
              <a:spLocks noChangeShapeType="1"/>
            </p:cNvSpPr>
            <p:nvPr/>
          </p:nvSpPr>
          <p:spPr bwMode="auto">
            <a:xfrm>
              <a:off x="1714" y="3966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53" name="Freeform 521"/>
            <p:cNvSpPr>
              <a:spLocks/>
            </p:cNvSpPr>
            <p:nvPr/>
          </p:nvSpPr>
          <p:spPr bwMode="auto">
            <a:xfrm>
              <a:off x="1721" y="3960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9"/>
                </a:cxn>
                <a:cxn ang="0">
                  <a:pos x="6" y="19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9"/>
                  </a:lnTo>
                  <a:lnTo>
                    <a:pt x="6" y="19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54" name="Line 522"/>
            <p:cNvSpPr>
              <a:spLocks noChangeShapeType="1"/>
            </p:cNvSpPr>
            <p:nvPr/>
          </p:nvSpPr>
          <p:spPr bwMode="auto">
            <a:xfrm>
              <a:off x="1721" y="3966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55" name="Line 523"/>
            <p:cNvSpPr>
              <a:spLocks noChangeShapeType="1"/>
            </p:cNvSpPr>
            <p:nvPr/>
          </p:nvSpPr>
          <p:spPr bwMode="auto">
            <a:xfrm>
              <a:off x="1727" y="3966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56" name="Line 524"/>
            <p:cNvSpPr>
              <a:spLocks noChangeShapeType="1"/>
            </p:cNvSpPr>
            <p:nvPr/>
          </p:nvSpPr>
          <p:spPr bwMode="auto">
            <a:xfrm>
              <a:off x="1727" y="3966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57" name="Freeform 525"/>
            <p:cNvSpPr>
              <a:spLocks/>
            </p:cNvSpPr>
            <p:nvPr/>
          </p:nvSpPr>
          <p:spPr bwMode="auto">
            <a:xfrm>
              <a:off x="1740" y="3966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58" name="Line 526"/>
            <p:cNvSpPr>
              <a:spLocks noChangeShapeType="1"/>
            </p:cNvSpPr>
            <p:nvPr/>
          </p:nvSpPr>
          <p:spPr bwMode="auto">
            <a:xfrm>
              <a:off x="1740" y="3972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59" name="Line 527"/>
            <p:cNvSpPr>
              <a:spLocks noChangeShapeType="1"/>
            </p:cNvSpPr>
            <p:nvPr/>
          </p:nvSpPr>
          <p:spPr bwMode="auto">
            <a:xfrm>
              <a:off x="1740" y="3972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60" name="Freeform 528"/>
            <p:cNvSpPr>
              <a:spLocks/>
            </p:cNvSpPr>
            <p:nvPr/>
          </p:nvSpPr>
          <p:spPr bwMode="auto">
            <a:xfrm>
              <a:off x="1753" y="3966"/>
              <a:ext cx="13" cy="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61" name="Freeform 529"/>
            <p:cNvSpPr>
              <a:spLocks/>
            </p:cNvSpPr>
            <p:nvPr/>
          </p:nvSpPr>
          <p:spPr bwMode="auto">
            <a:xfrm>
              <a:off x="1766" y="3960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62" name="Line 530"/>
            <p:cNvSpPr>
              <a:spLocks noChangeShapeType="1"/>
            </p:cNvSpPr>
            <p:nvPr/>
          </p:nvSpPr>
          <p:spPr bwMode="auto">
            <a:xfrm>
              <a:off x="1760" y="3966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63" name="Line 531"/>
            <p:cNvSpPr>
              <a:spLocks noChangeShapeType="1"/>
            </p:cNvSpPr>
            <p:nvPr/>
          </p:nvSpPr>
          <p:spPr bwMode="auto">
            <a:xfrm>
              <a:off x="1766" y="3966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64" name="Freeform 532"/>
            <p:cNvSpPr>
              <a:spLocks/>
            </p:cNvSpPr>
            <p:nvPr/>
          </p:nvSpPr>
          <p:spPr bwMode="auto">
            <a:xfrm>
              <a:off x="1773" y="3960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65" name="Freeform 533"/>
            <p:cNvSpPr>
              <a:spLocks/>
            </p:cNvSpPr>
            <p:nvPr/>
          </p:nvSpPr>
          <p:spPr bwMode="auto">
            <a:xfrm>
              <a:off x="1779" y="3947"/>
              <a:ext cx="13" cy="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7" y="0"/>
                </a:cxn>
              </a:cxnLst>
              <a:rect l="0" t="0" r="r" b="b"/>
              <a:pathLst>
                <a:path w="13" h="19">
                  <a:moveTo>
                    <a:pt x="7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66" name="Freeform 534"/>
            <p:cNvSpPr>
              <a:spLocks/>
            </p:cNvSpPr>
            <p:nvPr/>
          </p:nvSpPr>
          <p:spPr bwMode="auto">
            <a:xfrm>
              <a:off x="1786" y="3941"/>
              <a:ext cx="13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9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67" name="Freeform 535"/>
            <p:cNvSpPr>
              <a:spLocks/>
            </p:cNvSpPr>
            <p:nvPr/>
          </p:nvSpPr>
          <p:spPr bwMode="auto">
            <a:xfrm>
              <a:off x="1792" y="3935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68" name="Freeform 536"/>
            <p:cNvSpPr>
              <a:spLocks/>
            </p:cNvSpPr>
            <p:nvPr/>
          </p:nvSpPr>
          <p:spPr bwMode="auto">
            <a:xfrm>
              <a:off x="1799" y="3929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69" name="Freeform 537"/>
            <p:cNvSpPr>
              <a:spLocks/>
            </p:cNvSpPr>
            <p:nvPr/>
          </p:nvSpPr>
          <p:spPr bwMode="auto">
            <a:xfrm>
              <a:off x="1799" y="3916"/>
              <a:ext cx="13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6" y="0"/>
                </a:cxn>
              </a:cxnLst>
              <a:rect l="0" t="0" r="r" b="b"/>
              <a:pathLst>
                <a:path w="13" h="19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70" name="Freeform 538"/>
            <p:cNvSpPr>
              <a:spLocks/>
            </p:cNvSpPr>
            <p:nvPr/>
          </p:nvSpPr>
          <p:spPr bwMode="auto">
            <a:xfrm>
              <a:off x="1805" y="3904"/>
              <a:ext cx="13" cy="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9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7" y="0"/>
                </a:cxn>
              </a:cxnLst>
              <a:rect l="0" t="0" r="r" b="b"/>
              <a:pathLst>
                <a:path w="13" h="19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71" name="Freeform 539"/>
            <p:cNvSpPr>
              <a:spLocks/>
            </p:cNvSpPr>
            <p:nvPr/>
          </p:nvSpPr>
          <p:spPr bwMode="auto">
            <a:xfrm>
              <a:off x="1812" y="3898"/>
              <a:ext cx="12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6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2" h="18">
                  <a:moveTo>
                    <a:pt x="0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72" name="Freeform 540"/>
            <p:cNvSpPr>
              <a:spLocks/>
            </p:cNvSpPr>
            <p:nvPr/>
          </p:nvSpPr>
          <p:spPr bwMode="auto">
            <a:xfrm>
              <a:off x="1812" y="3885"/>
              <a:ext cx="19" cy="19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12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12" y="0"/>
                </a:cxn>
              </a:cxnLst>
              <a:rect l="0" t="0" r="r" b="b"/>
              <a:pathLst>
                <a:path w="19" h="19">
                  <a:moveTo>
                    <a:pt x="12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12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73" name="Freeform 541"/>
            <p:cNvSpPr>
              <a:spLocks/>
            </p:cNvSpPr>
            <p:nvPr/>
          </p:nvSpPr>
          <p:spPr bwMode="auto">
            <a:xfrm>
              <a:off x="1824" y="3873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74" name="Freeform 542"/>
            <p:cNvSpPr>
              <a:spLocks/>
            </p:cNvSpPr>
            <p:nvPr/>
          </p:nvSpPr>
          <p:spPr bwMode="auto">
            <a:xfrm>
              <a:off x="1824" y="3860"/>
              <a:ext cx="20" cy="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13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7" y="0"/>
                </a:cxn>
              </a:cxnLst>
              <a:rect l="0" t="0" r="r" b="b"/>
              <a:pathLst>
                <a:path w="20" h="19">
                  <a:moveTo>
                    <a:pt x="7" y="0"/>
                  </a:moveTo>
                  <a:lnTo>
                    <a:pt x="20" y="0"/>
                  </a:lnTo>
                  <a:lnTo>
                    <a:pt x="20" y="13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75" name="Freeform 543"/>
            <p:cNvSpPr>
              <a:spLocks/>
            </p:cNvSpPr>
            <p:nvPr/>
          </p:nvSpPr>
          <p:spPr bwMode="auto">
            <a:xfrm>
              <a:off x="1831" y="3848"/>
              <a:ext cx="13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76" name="Freeform 544"/>
            <p:cNvSpPr>
              <a:spLocks/>
            </p:cNvSpPr>
            <p:nvPr/>
          </p:nvSpPr>
          <p:spPr bwMode="auto">
            <a:xfrm>
              <a:off x="1837" y="3835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0" y="13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77" name="Freeform 545"/>
            <p:cNvSpPr>
              <a:spLocks/>
            </p:cNvSpPr>
            <p:nvPr/>
          </p:nvSpPr>
          <p:spPr bwMode="auto">
            <a:xfrm>
              <a:off x="1844" y="3829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78" name="Freeform 546"/>
            <p:cNvSpPr>
              <a:spLocks/>
            </p:cNvSpPr>
            <p:nvPr/>
          </p:nvSpPr>
          <p:spPr bwMode="auto">
            <a:xfrm>
              <a:off x="1844" y="3816"/>
              <a:ext cx="19" cy="1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0"/>
                </a:cxn>
                <a:cxn ang="0">
                  <a:pos x="19" y="7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19" h="19">
                  <a:moveTo>
                    <a:pt x="13" y="0"/>
                  </a:moveTo>
                  <a:lnTo>
                    <a:pt x="19" y="0"/>
                  </a:lnTo>
                  <a:lnTo>
                    <a:pt x="19" y="7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79" name="Freeform 547"/>
            <p:cNvSpPr>
              <a:spLocks/>
            </p:cNvSpPr>
            <p:nvPr/>
          </p:nvSpPr>
          <p:spPr bwMode="auto">
            <a:xfrm>
              <a:off x="1857" y="3804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80" name="Freeform 548"/>
            <p:cNvSpPr>
              <a:spLocks/>
            </p:cNvSpPr>
            <p:nvPr/>
          </p:nvSpPr>
          <p:spPr bwMode="auto">
            <a:xfrm>
              <a:off x="1857" y="3791"/>
              <a:ext cx="13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6" y="0"/>
                </a:cxn>
              </a:cxnLst>
              <a:rect l="0" t="0" r="r" b="b"/>
              <a:pathLst>
                <a:path w="13" h="19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81" name="Freeform 549"/>
            <p:cNvSpPr>
              <a:spLocks/>
            </p:cNvSpPr>
            <p:nvPr/>
          </p:nvSpPr>
          <p:spPr bwMode="auto">
            <a:xfrm>
              <a:off x="1863" y="3773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82" name="Freeform 550"/>
            <p:cNvSpPr>
              <a:spLocks/>
            </p:cNvSpPr>
            <p:nvPr/>
          </p:nvSpPr>
          <p:spPr bwMode="auto">
            <a:xfrm>
              <a:off x="1870" y="3754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83" name="Freeform 551"/>
            <p:cNvSpPr>
              <a:spLocks/>
            </p:cNvSpPr>
            <p:nvPr/>
          </p:nvSpPr>
          <p:spPr bwMode="auto">
            <a:xfrm>
              <a:off x="1870" y="3729"/>
              <a:ext cx="19" cy="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9" h="31">
                  <a:moveTo>
                    <a:pt x="6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84" name="Freeform 552"/>
            <p:cNvSpPr>
              <a:spLocks/>
            </p:cNvSpPr>
            <p:nvPr/>
          </p:nvSpPr>
          <p:spPr bwMode="auto">
            <a:xfrm>
              <a:off x="1876" y="3704"/>
              <a:ext cx="13" cy="3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7" y="0"/>
                </a:cxn>
              </a:cxnLst>
              <a:rect l="0" t="0" r="r" b="b"/>
              <a:pathLst>
                <a:path w="13" h="31">
                  <a:moveTo>
                    <a:pt x="7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85" name="Freeform 553"/>
            <p:cNvSpPr>
              <a:spLocks/>
            </p:cNvSpPr>
            <p:nvPr/>
          </p:nvSpPr>
          <p:spPr bwMode="auto">
            <a:xfrm>
              <a:off x="1883" y="3685"/>
              <a:ext cx="19" cy="3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7"/>
                </a:cxn>
                <a:cxn ang="0">
                  <a:pos x="6" y="32"/>
                </a:cxn>
                <a:cxn ang="0">
                  <a:pos x="0" y="32"/>
                </a:cxn>
                <a:cxn ang="0">
                  <a:pos x="0" y="19"/>
                </a:cxn>
                <a:cxn ang="0">
                  <a:pos x="6" y="0"/>
                </a:cxn>
              </a:cxnLst>
              <a:rect l="0" t="0" r="r" b="b"/>
              <a:pathLst>
                <a:path w="19" h="32">
                  <a:moveTo>
                    <a:pt x="6" y="0"/>
                  </a:moveTo>
                  <a:lnTo>
                    <a:pt x="19" y="0"/>
                  </a:lnTo>
                  <a:lnTo>
                    <a:pt x="19" y="7"/>
                  </a:lnTo>
                  <a:lnTo>
                    <a:pt x="6" y="32"/>
                  </a:lnTo>
                  <a:lnTo>
                    <a:pt x="0" y="32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86" name="Freeform 554"/>
            <p:cNvSpPr>
              <a:spLocks/>
            </p:cNvSpPr>
            <p:nvPr/>
          </p:nvSpPr>
          <p:spPr bwMode="auto">
            <a:xfrm>
              <a:off x="1889" y="3660"/>
              <a:ext cx="13" cy="3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3" y="32"/>
                </a:cxn>
                <a:cxn ang="0">
                  <a:pos x="0" y="32"/>
                </a:cxn>
                <a:cxn ang="0">
                  <a:pos x="0" y="25"/>
                </a:cxn>
                <a:cxn ang="0">
                  <a:pos x="7" y="0"/>
                </a:cxn>
              </a:cxnLst>
              <a:rect l="0" t="0" r="r" b="b"/>
              <a:pathLst>
                <a:path w="13" h="32">
                  <a:moveTo>
                    <a:pt x="7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13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87" name="Freeform 555"/>
            <p:cNvSpPr>
              <a:spLocks/>
            </p:cNvSpPr>
            <p:nvPr/>
          </p:nvSpPr>
          <p:spPr bwMode="auto">
            <a:xfrm>
              <a:off x="1896" y="3635"/>
              <a:ext cx="13" cy="3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6" y="32"/>
                </a:cxn>
                <a:cxn ang="0">
                  <a:pos x="0" y="32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3" h="32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6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88" name="Freeform 556"/>
            <p:cNvSpPr>
              <a:spLocks/>
            </p:cNvSpPr>
            <p:nvPr/>
          </p:nvSpPr>
          <p:spPr bwMode="auto">
            <a:xfrm>
              <a:off x="1902" y="3610"/>
              <a:ext cx="13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32"/>
                </a:cxn>
                <a:cxn ang="0">
                  <a:pos x="0" y="32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3" h="32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7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89" name="Freeform 557"/>
            <p:cNvSpPr>
              <a:spLocks/>
            </p:cNvSpPr>
            <p:nvPr/>
          </p:nvSpPr>
          <p:spPr bwMode="auto">
            <a:xfrm>
              <a:off x="1902" y="3592"/>
              <a:ext cx="13" cy="3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18"/>
                </a:cxn>
                <a:cxn ang="0">
                  <a:pos x="7" y="0"/>
                </a:cxn>
              </a:cxnLst>
              <a:rect l="0" t="0" r="r" b="b"/>
              <a:pathLst>
                <a:path w="13" h="31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1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90" name="Freeform 558"/>
            <p:cNvSpPr>
              <a:spLocks/>
            </p:cNvSpPr>
            <p:nvPr/>
          </p:nvSpPr>
          <p:spPr bwMode="auto">
            <a:xfrm>
              <a:off x="1909" y="3573"/>
              <a:ext cx="19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6" y="0"/>
                </a:cxn>
              </a:cxnLst>
              <a:rect l="0" t="0" r="r" b="b"/>
              <a:pathLst>
                <a:path w="19" h="25">
                  <a:moveTo>
                    <a:pt x="6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91" name="Freeform 559"/>
            <p:cNvSpPr>
              <a:spLocks/>
            </p:cNvSpPr>
            <p:nvPr/>
          </p:nvSpPr>
          <p:spPr bwMode="auto">
            <a:xfrm>
              <a:off x="1915" y="3554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92" name="Freeform 560"/>
            <p:cNvSpPr>
              <a:spLocks/>
            </p:cNvSpPr>
            <p:nvPr/>
          </p:nvSpPr>
          <p:spPr bwMode="auto">
            <a:xfrm>
              <a:off x="1922" y="3548"/>
              <a:ext cx="13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9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93" name="Freeform 561"/>
            <p:cNvSpPr>
              <a:spLocks/>
            </p:cNvSpPr>
            <p:nvPr/>
          </p:nvSpPr>
          <p:spPr bwMode="auto">
            <a:xfrm>
              <a:off x="1928" y="3542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94" name="Line 562"/>
            <p:cNvSpPr>
              <a:spLocks noChangeShapeType="1"/>
            </p:cNvSpPr>
            <p:nvPr/>
          </p:nvSpPr>
          <p:spPr bwMode="auto">
            <a:xfrm>
              <a:off x="1928" y="3542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95" name="Line 563"/>
            <p:cNvSpPr>
              <a:spLocks noChangeShapeType="1"/>
            </p:cNvSpPr>
            <p:nvPr/>
          </p:nvSpPr>
          <p:spPr bwMode="auto">
            <a:xfrm>
              <a:off x="1935" y="3542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96" name="Freeform 564"/>
            <p:cNvSpPr>
              <a:spLocks/>
            </p:cNvSpPr>
            <p:nvPr/>
          </p:nvSpPr>
          <p:spPr bwMode="auto">
            <a:xfrm>
              <a:off x="1948" y="3542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97" name="Freeform 565"/>
            <p:cNvSpPr>
              <a:spLocks/>
            </p:cNvSpPr>
            <p:nvPr/>
          </p:nvSpPr>
          <p:spPr bwMode="auto">
            <a:xfrm>
              <a:off x="1948" y="3548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9"/>
                </a:cxn>
                <a:cxn ang="0">
                  <a:pos x="6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9"/>
                  </a:lnTo>
                  <a:lnTo>
                    <a:pt x="6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98" name="Freeform 566"/>
            <p:cNvSpPr>
              <a:spLocks/>
            </p:cNvSpPr>
            <p:nvPr/>
          </p:nvSpPr>
          <p:spPr bwMode="auto">
            <a:xfrm>
              <a:off x="1954" y="3554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3"/>
                </a:cxn>
                <a:cxn ang="0">
                  <a:pos x="13" y="19"/>
                </a:cxn>
                <a:cxn ang="0">
                  <a:pos x="7" y="19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7" y="0"/>
                  </a:lnTo>
                  <a:lnTo>
                    <a:pt x="13" y="13"/>
                  </a:lnTo>
                  <a:lnTo>
                    <a:pt x="13" y="19"/>
                  </a:lnTo>
                  <a:lnTo>
                    <a:pt x="7" y="19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99" name="Freeform 567"/>
            <p:cNvSpPr>
              <a:spLocks/>
            </p:cNvSpPr>
            <p:nvPr/>
          </p:nvSpPr>
          <p:spPr bwMode="auto">
            <a:xfrm>
              <a:off x="1961" y="3567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2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6" y="0"/>
                  </a:lnTo>
                  <a:lnTo>
                    <a:pt x="13" y="12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00" name="Freeform 568"/>
            <p:cNvSpPr>
              <a:spLocks/>
            </p:cNvSpPr>
            <p:nvPr/>
          </p:nvSpPr>
          <p:spPr bwMode="auto">
            <a:xfrm>
              <a:off x="1961" y="3579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13" y="19"/>
                </a:cxn>
                <a:cxn ang="0">
                  <a:pos x="6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13" y="19"/>
                  </a:lnTo>
                  <a:lnTo>
                    <a:pt x="6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01" name="Freeform 569"/>
            <p:cNvSpPr>
              <a:spLocks/>
            </p:cNvSpPr>
            <p:nvPr/>
          </p:nvSpPr>
          <p:spPr bwMode="auto">
            <a:xfrm>
              <a:off x="1967" y="3592"/>
              <a:ext cx="20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20" y="12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20" h="25">
                  <a:moveTo>
                    <a:pt x="0" y="0"/>
                  </a:moveTo>
                  <a:lnTo>
                    <a:pt x="7" y="0"/>
                  </a:lnTo>
                  <a:lnTo>
                    <a:pt x="20" y="12"/>
                  </a:lnTo>
                  <a:lnTo>
                    <a:pt x="20" y="25"/>
                  </a:lnTo>
                  <a:lnTo>
                    <a:pt x="7" y="25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02" name="Freeform 570"/>
            <p:cNvSpPr>
              <a:spLocks/>
            </p:cNvSpPr>
            <p:nvPr/>
          </p:nvSpPr>
          <p:spPr bwMode="auto">
            <a:xfrm>
              <a:off x="1974" y="3604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9"/>
                </a:cxn>
                <a:cxn ang="0">
                  <a:pos x="13" y="25"/>
                </a:cxn>
                <a:cxn ang="0">
                  <a:pos x="6" y="25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19"/>
                  </a:lnTo>
                  <a:lnTo>
                    <a:pt x="13" y="25"/>
                  </a:lnTo>
                  <a:lnTo>
                    <a:pt x="6" y="25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03" name="Freeform 571"/>
            <p:cNvSpPr>
              <a:spLocks/>
            </p:cNvSpPr>
            <p:nvPr/>
          </p:nvSpPr>
          <p:spPr bwMode="auto">
            <a:xfrm>
              <a:off x="1980" y="3623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2"/>
                </a:cxn>
                <a:cxn ang="0">
                  <a:pos x="13" y="25"/>
                </a:cxn>
                <a:cxn ang="0">
                  <a:pos x="7" y="25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7" y="0"/>
                  </a:lnTo>
                  <a:lnTo>
                    <a:pt x="13" y="12"/>
                  </a:lnTo>
                  <a:lnTo>
                    <a:pt x="13" y="25"/>
                  </a:lnTo>
                  <a:lnTo>
                    <a:pt x="7" y="25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04" name="Freeform 572"/>
            <p:cNvSpPr>
              <a:spLocks/>
            </p:cNvSpPr>
            <p:nvPr/>
          </p:nvSpPr>
          <p:spPr bwMode="auto">
            <a:xfrm>
              <a:off x="1987" y="3635"/>
              <a:ext cx="13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25"/>
                </a:cxn>
                <a:cxn ang="0">
                  <a:pos x="13" y="32"/>
                </a:cxn>
                <a:cxn ang="0">
                  <a:pos x="0" y="32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32">
                  <a:moveTo>
                    <a:pt x="0" y="0"/>
                  </a:moveTo>
                  <a:lnTo>
                    <a:pt x="6" y="0"/>
                  </a:lnTo>
                  <a:lnTo>
                    <a:pt x="13" y="25"/>
                  </a:lnTo>
                  <a:lnTo>
                    <a:pt x="13" y="32"/>
                  </a:lnTo>
                  <a:lnTo>
                    <a:pt x="0" y="32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05" name="Freeform 573"/>
            <p:cNvSpPr>
              <a:spLocks/>
            </p:cNvSpPr>
            <p:nvPr/>
          </p:nvSpPr>
          <p:spPr bwMode="auto">
            <a:xfrm>
              <a:off x="1987" y="3660"/>
              <a:ext cx="19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19"/>
                </a:cxn>
                <a:cxn ang="0">
                  <a:pos x="19" y="25"/>
                </a:cxn>
                <a:cxn ang="0">
                  <a:pos x="6" y="25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9" h="25">
                  <a:moveTo>
                    <a:pt x="0" y="0"/>
                  </a:moveTo>
                  <a:lnTo>
                    <a:pt x="13" y="0"/>
                  </a:lnTo>
                  <a:lnTo>
                    <a:pt x="19" y="19"/>
                  </a:lnTo>
                  <a:lnTo>
                    <a:pt x="19" y="25"/>
                  </a:lnTo>
                  <a:lnTo>
                    <a:pt x="6" y="25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06" name="Freeform 574"/>
            <p:cNvSpPr>
              <a:spLocks/>
            </p:cNvSpPr>
            <p:nvPr/>
          </p:nvSpPr>
          <p:spPr bwMode="auto">
            <a:xfrm>
              <a:off x="1993" y="3679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13" y="25"/>
                </a:cxn>
                <a:cxn ang="0">
                  <a:pos x="7" y="25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13" y="25"/>
                  </a:lnTo>
                  <a:lnTo>
                    <a:pt x="7" y="25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07" name="Freeform 575"/>
            <p:cNvSpPr>
              <a:spLocks/>
            </p:cNvSpPr>
            <p:nvPr/>
          </p:nvSpPr>
          <p:spPr bwMode="auto">
            <a:xfrm>
              <a:off x="2000" y="3692"/>
              <a:ext cx="19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9" y="18"/>
                </a:cxn>
                <a:cxn ang="0">
                  <a:pos x="19" y="31"/>
                </a:cxn>
                <a:cxn ang="0">
                  <a:pos x="6" y="31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9" h="31">
                  <a:moveTo>
                    <a:pt x="0" y="0"/>
                  </a:moveTo>
                  <a:lnTo>
                    <a:pt x="6" y="0"/>
                  </a:lnTo>
                  <a:lnTo>
                    <a:pt x="19" y="18"/>
                  </a:lnTo>
                  <a:lnTo>
                    <a:pt x="19" y="31"/>
                  </a:lnTo>
                  <a:lnTo>
                    <a:pt x="6" y="31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08" name="Freeform 576"/>
            <p:cNvSpPr>
              <a:spLocks/>
            </p:cNvSpPr>
            <p:nvPr/>
          </p:nvSpPr>
          <p:spPr bwMode="auto">
            <a:xfrm>
              <a:off x="2006" y="3710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9"/>
                </a:cxn>
                <a:cxn ang="0">
                  <a:pos x="13" y="25"/>
                </a:cxn>
                <a:cxn ang="0">
                  <a:pos x="7" y="25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19"/>
                  </a:lnTo>
                  <a:lnTo>
                    <a:pt x="13" y="25"/>
                  </a:lnTo>
                  <a:lnTo>
                    <a:pt x="7" y="25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09" name="Freeform 577"/>
            <p:cNvSpPr>
              <a:spLocks/>
            </p:cNvSpPr>
            <p:nvPr/>
          </p:nvSpPr>
          <p:spPr bwMode="auto">
            <a:xfrm>
              <a:off x="2013" y="3729"/>
              <a:ext cx="12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2" y="19"/>
                </a:cxn>
                <a:cxn ang="0">
                  <a:pos x="12" y="31"/>
                </a:cxn>
                <a:cxn ang="0">
                  <a:pos x="6" y="3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2" h="31">
                  <a:moveTo>
                    <a:pt x="0" y="0"/>
                  </a:moveTo>
                  <a:lnTo>
                    <a:pt x="6" y="0"/>
                  </a:lnTo>
                  <a:lnTo>
                    <a:pt x="12" y="19"/>
                  </a:lnTo>
                  <a:lnTo>
                    <a:pt x="12" y="31"/>
                  </a:lnTo>
                  <a:lnTo>
                    <a:pt x="6" y="3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10" name="Freeform 578"/>
            <p:cNvSpPr>
              <a:spLocks/>
            </p:cNvSpPr>
            <p:nvPr/>
          </p:nvSpPr>
          <p:spPr bwMode="auto">
            <a:xfrm>
              <a:off x="2019" y="3748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2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6" y="0"/>
                  </a:lnTo>
                  <a:lnTo>
                    <a:pt x="13" y="12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11" name="Freeform 579"/>
            <p:cNvSpPr>
              <a:spLocks/>
            </p:cNvSpPr>
            <p:nvPr/>
          </p:nvSpPr>
          <p:spPr bwMode="auto">
            <a:xfrm>
              <a:off x="2019" y="3760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9"/>
                </a:cxn>
                <a:cxn ang="0">
                  <a:pos x="13" y="31"/>
                </a:cxn>
                <a:cxn ang="0">
                  <a:pos x="6" y="31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13" y="0"/>
                  </a:lnTo>
                  <a:lnTo>
                    <a:pt x="13" y="19"/>
                  </a:lnTo>
                  <a:lnTo>
                    <a:pt x="13" y="31"/>
                  </a:lnTo>
                  <a:lnTo>
                    <a:pt x="6" y="31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12" name="Freeform 580"/>
            <p:cNvSpPr>
              <a:spLocks/>
            </p:cNvSpPr>
            <p:nvPr/>
          </p:nvSpPr>
          <p:spPr bwMode="auto">
            <a:xfrm>
              <a:off x="2025" y="3779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9"/>
                </a:cxn>
                <a:cxn ang="0">
                  <a:pos x="13" y="25"/>
                </a:cxn>
                <a:cxn ang="0">
                  <a:pos x="7" y="25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7" y="0"/>
                  </a:lnTo>
                  <a:lnTo>
                    <a:pt x="13" y="19"/>
                  </a:lnTo>
                  <a:lnTo>
                    <a:pt x="13" y="25"/>
                  </a:lnTo>
                  <a:lnTo>
                    <a:pt x="7" y="25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13" name="Freeform 581"/>
            <p:cNvSpPr>
              <a:spLocks/>
            </p:cNvSpPr>
            <p:nvPr/>
          </p:nvSpPr>
          <p:spPr bwMode="auto">
            <a:xfrm>
              <a:off x="2032" y="3798"/>
              <a:ext cx="19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9" y="18"/>
                </a:cxn>
                <a:cxn ang="0">
                  <a:pos x="19" y="25"/>
                </a:cxn>
                <a:cxn ang="0">
                  <a:pos x="6" y="25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25">
                  <a:moveTo>
                    <a:pt x="0" y="0"/>
                  </a:moveTo>
                  <a:lnTo>
                    <a:pt x="6" y="0"/>
                  </a:lnTo>
                  <a:lnTo>
                    <a:pt x="19" y="18"/>
                  </a:lnTo>
                  <a:lnTo>
                    <a:pt x="19" y="25"/>
                  </a:lnTo>
                  <a:lnTo>
                    <a:pt x="6" y="25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14" name="Freeform 582"/>
            <p:cNvSpPr>
              <a:spLocks/>
            </p:cNvSpPr>
            <p:nvPr/>
          </p:nvSpPr>
          <p:spPr bwMode="auto">
            <a:xfrm>
              <a:off x="2038" y="3816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9"/>
                </a:cxn>
                <a:cxn ang="0">
                  <a:pos x="13" y="25"/>
                </a:cxn>
                <a:cxn ang="0">
                  <a:pos x="7" y="25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19"/>
                  </a:lnTo>
                  <a:lnTo>
                    <a:pt x="13" y="25"/>
                  </a:lnTo>
                  <a:lnTo>
                    <a:pt x="7" y="25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15" name="Freeform 583"/>
            <p:cNvSpPr>
              <a:spLocks/>
            </p:cNvSpPr>
            <p:nvPr/>
          </p:nvSpPr>
          <p:spPr bwMode="auto">
            <a:xfrm>
              <a:off x="2045" y="3835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3"/>
                </a:cxn>
                <a:cxn ang="0">
                  <a:pos x="13" y="19"/>
                </a:cxn>
                <a:cxn ang="0">
                  <a:pos x="6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6" y="0"/>
                  </a:lnTo>
                  <a:lnTo>
                    <a:pt x="13" y="13"/>
                  </a:lnTo>
                  <a:lnTo>
                    <a:pt x="13" y="19"/>
                  </a:lnTo>
                  <a:lnTo>
                    <a:pt x="6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16" name="Freeform 584"/>
            <p:cNvSpPr>
              <a:spLocks/>
            </p:cNvSpPr>
            <p:nvPr/>
          </p:nvSpPr>
          <p:spPr bwMode="auto">
            <a:xfrm>
              <a:off x="2051" y="3848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2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7" y="0"/>
                  </a:lnTo>
                  <a:lnTo>
                    <a:pt x="13" y="12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17" name="Freeform 585"/>
            <p:cNvSpPr>
              <a:spLocks/>
            </p:cNvSpPr>
            <p:nvPr/>
          </p:nvSpPr>
          <p:spPr bwMode="auto">
            <a:xfrm>
              <a:off x="2051" y="3860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13" y="19"/>
                </a:cxn>
                <a:cxn ang="0">
                  <a:pos x="7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13" y="19"/>
                  </a:lnTo>
                  <a:lnTo>
                    <a:pt x="7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18" name="Freeform 586"/>
            <p:cNvSpPr>
              <a:spLocks/>
            </p:cNvSpPr>
            <p:nvPr/>
          </p:nvSpPr>
          <p:spPr bwMode="auto">
            <a:xfrm>
              <a:off x="2058" y="3873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2"/>
                </a:cxn>
                <a:cxn ang="0">
                  <a:pos x="13" y="18"/>
                </a:cxn>
                <a:cxn ang="0">
                  <a:pos x="6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6" y="0"/>
                  </a:lnTo>
                  <a:lnTo>
                    <a:pt x="13" y="12"/>
                  </a:lnTo>
                  <a:lnTo>
                    <a:pt x="13" y="18"/>
                  </a:lnTo>
                  <a:lnTo>
                    <a:pt x="6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19" name="Freeform 587"/>
            <p:cNvSpPr>
              <a:spLocks/>
            </p:cNvSpPr>
            <p:nvPr/>
          </p:nvSpPr>
          <p:spPr bwMode="auto">
            <a:xfrm>
              <a:off x="2064" y="3885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9"/>
                </a:cxn>
                <a:cxn ang="0">
                  <a:pos x="7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9"/>
                  </a:lnTo>
                  <a:lnTo>
                    <a:pt x="7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20" name="Freeform 588"/>
            <p:cNvSpPr>
              <a:spLocks/>
            </p:cNvSpPr>
            <p:nvPr/>
          </p:nvSpPr>
          <p:spPr bwMode="auto">
            <a:xfrm>
              <a:off x="2071" y="3891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3"/>
                </a:cxn>
                <a:cxn ang="0">
                  <a:pos x="13" y="19"/>
                </a:cxn>
                <a:cxn ang="0">
                  <a:pos x="6" y="19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6" y="0"/>
                  </a:lnTo>
                  <a:lnTo>
                    <a:pt x="13" y="13"/>
                  </a:lnTo>
                  <a:lnTo>
                    <a:pt x="13" y="19"/>
                  </a:lnTo>
                  <a:lnTo>
                    <a:pt x="6" y="19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21" name="Freeform 589"/>
            <p:cNvSpPr>
              <a:spLocks/>
            </p:cNvSpPr>
            <p:nvPr/>
          </p:nvSpPr>
          <p:spPr bwMode="auto">
            <a:xfrm>
              <a:off x="2077" y="3904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22" name="Freeform 590"/>
            <p:cNvSpPr>
              <a:spLocks/>
            </p:cNvSpPr>
            <p:nvPr/>
          </p:nvSpPr>
          <p:spPr bwMode="auto">
            <a:xfrm>
              <a:off x="2077" y="3910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23" name="Freeform 591"/>
            <p:cNvSpPr>
              <a:spLocks/>
            </p:cNvSpPr>
            <p:nvPr/>
          </p:nvSpPr>
          <p:spPr bwMode="auto">
            <a:xfrm>
              <a:off x="2084" y="3916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7"/>
                </a:cxn>
                <a:cxn ang="0">
                  <a:pos x="13" y="19"/>
                </a:cxn>
                <a:cxn ang="0">
                  <a:pos x="6" y="19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6" y="0"/>
                  </a:lnTo>
                  <a:lnTo>
                    <a:pt x="13" y="7"/>
                  </a:lnTo>
                  <a:lnTo>
                    <a:pt x="13" y="19"/>
                  </a:lnTo>
                  <a:lnTo>
                    <a:pt x="6" y="19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24" name="Freeform 592"/>
            <p:cNvSpPr>
              <a:spLocks/>
            </p:cNvSpPr>
            <p:nvPr/>
          </p:nvSpPr>
          <p:spPr bwMode="auto">
            <a:xfrm>
              <a:off x="2090" y="392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25" name="Freeform 593"/>
            <p:cNvSpPr>
              <a:spLocks/>
            </p:cNvSpPr>
            <p:nvPr/>
          </p:nvSpPr>
          <p:spPr bwMode="auto">
            <a:xfrm>
              <a:off x="2090" y="3929"/>
              <a:ext cx="20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6"/>
                </a:cxn>
                <a:cxn ang="0">
                  <a:pos x="20" y="18"/>
                </a:cxn>
                <a:cxn ang="0">
                  <a:pos x="13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13" y="0"/>
                  </a:lnTo>
                  <a:lnTo>
                    <a:pt x="20" y="6"/>
                  </a:lnTo>
                  <a:lnTo>
                    <a:pt x="20" y="18"/>
                  </a:lnTo>
                  <a:lnTo>
                    <a:pt x="13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26" name="Freeform 594"/>
            <p:cNvSpPr>
              <a:spLocks/>
            </p:cNvSpPr>
            <p:nvPr/>
          </p:nvSpPr>
          <p:spPr bwMode="auto">
            <a:xfrm>
              <a:off x="2103" y="3935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27" name="Freeform 595"/>
            <p:cNvSpPr>
              <a:spLocks/>
            </p:cNvSpPr>
            <p:nvPr/>
          </p:nvSpPr>
          <p:spPr bwMode="auto">
            <a:xfrm>
              <a:off x="2110" y="3941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28" name="Freeform 596"/>
            <p:cNvSpPr>
              <a:spLocks/>
            </p:cNvSpPr>
            <p:nvPr/>
          </p:nvSpPr>
          <p:spPr bwMode="auto">
            <a:xfrm>
              <a:off x="2110" y="3947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29" name="Freeform 597"/>
            <p:cNvSpPr>
              <a:spLocks/>
            </p:cNvSpPr>
            <p:nvPr/>
          </p:nvSpPr>
          <p:spPr bwMode="auto">
            <a:xfrm>
              <a:off x="2116" y="395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30" name="Freeform 598"/>
            <p:cNvSpPr>
              <a:spLocks/>
            </p:cNvSpPr>
            <p:nvPr/>
          </p:nvSpPr>
          <p:spPr bwMode="auto">
            <a:xfrm>
              <a:off x="2123" y="3960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31" name="Freeform 599"/>
            <p:cNvSpPr>
              <a:spLocks/>
            </p:cNvSpPr>
            <p:nvPr/>
          </p:nvSpPr>
          <p:spPr bwMode="auto">
            <a:xfrm>
              <a:off x="2129" y="3960"/>
              <a:ext cx="20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20" y="6"/>
                </a:cxn>
                <a:cxn ang="0">
                  <a:pos x="20" y="1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7" y="0"/>
                  </a:lnTo>
                  <a:lnTo>
                    <a:pt x="20" y="6"/>
                  </a:lnTo>
                  <a:lnTo>
                    <a:pt x="20" y="1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32" name="Freeform 600"/>
            <p:cNvSpPr>
              <a:spLocks/>
            </p:cNvSpPr>
            <p:nvPr/>
          </p:nvSpPr>
          <p:spPr bwMode="auto">
            <a:xfrm>
              <a:off x="2136" y="3966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33" name="Freeform 601"/>
            <p:cNvSpPr>
              <a:spLocks/>
            </p:cNvSpPr>
            <p:nvPr/>
          </p:nvSpPr>
          <p:spPr bwMode="auto">
            <a:xfrm>
              <a:off x="2142" y="3972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7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34" name="Line 602"/>
            <p:cNvSpPr>
              <a:spLocks noChangeShapeType="1"/>
            </p:cNvSpPr>
            <p:nvPr/>
          </p:nvSpPr>
          <p:spPr bwMode="auto">
            <a:xfrm>
              <a:off x="2123" y="3966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35" name="Line 603"/>
            <p:cNvSpPr>
              <a:spLocks noChangeShapeType="1"/>
            </p:cNvSpPr>
            <p:nvPr/>
          </p:nvSpPr>
          <p:spPr bwMode="auto">
            <a:xfrm>
              <a:off x="2142" y="39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36" name="Freeform 604"/>
            <p:cNvSpPr>
              <a:spLocks/>
            </p:cNvSpPr>
            <p:nvPr/>
          </p:nvSpPr>
          <p:spPr bwMode="auto">
            <a:xfrm>
              <a:off x="2149" y="3979"/>
              <a:ext cx="1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19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13" y="0"/>
                  </a:lnTo>
                  <a:lnTo>
                    <a:pt x="19" y="0"/>
                  </a:lnTo>
                  <a:lnTo>
                    <a:pt x="19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37" name="Freeform 605"/>
            <p:cNvSpPr>
              <a:spLocks/>
            </p:cNvSpPr>
            <p:nvPr/>
          </p:nvSpPr>
          <p:spPr bwMode="auto">
            <a:xfrm>
              <a:off x="2162" y="3979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38" name="Line 606"/>
            <p:cNvSpPr>
              <a:spLocks noChangeShapeType="1"/>
            </p:cNvSpPr>
            <p:nvPr/>
          </p:nvSpPr>
          <p:spPr bwMode="auto">
            <a:xfrm>
              <a:off x="2155" y="39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39" name="Line 607"/>
            <p:cNvSpPr>
              <a:spLocks noChangeShapeType="1"/>
            </p:cNvSpPr>
            <p:nvPr/>
          </p:nvSpPr>
          <p:spPr bwMode="auto">
            <a:xfrm>
              <a:off x="2162" y="3985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40" name="Line 608"/>
            <p:cNvSpPr>
              <a:spLocks noChangeShapeType="1"/>
            </p:cNvSpPr>
            <p:nvPr/>
          </p:nvSpPr>
          <p:spPr bwMode="auto">
            <a:xfrm>
              <a:off x="2168" y="3985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41" name="Line 609"/>
            <p:cNvSpPr>
              <a:spLocks noChangeShapeType="1"/>
            </p:cNvSpPr>
            <p:nvPr/>
          </p:nvSpPr>
          <p:spPr bwMode="auto">
            <a:xfrm>
              <a:off x="2175" y="3985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42" name="Freeform 610"/>
            <p:cNvSpPr>
              <a:spLocks/>
            </p:cNvSpPr>
            <p:nvPr/>
          </p:nvSpPr>
          <p:spPr bwMode="auto">
            <a:xfrm>
              <a:off x="2181" y="3985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43" name="Line 611"/>
            <p:cNvSpPr>
              <a:spLocks noChangeShapeType="1"/>
            </p:cNvSpPr>
            <p:nvPr/>
          </p:nvSpPr>
          <p:spPr bwMode="auto">
            <a:xfrm>
              <a:off x="2188" y="3991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44" name="Line 612"/>
            <p:cNvSpPr>
              <a:spLocks noChangeShapeType="1"/>
            </p:cNvSpPr>
            <p:nvPr/>
          </p:nvSpPr>
          <p:spPr bwMode="auto">
            <a:xfrm>
              <a:off x="2188" y="3991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45" name="Freeform 613"/>
            <p:cNvSpPr>
              <a:spLocks/>
            </p:cNvSpPr>
            <p:nvPr/>
          </p:nvSpPr>
          <p:spPr bwMode="auto">
            <a:xfrm>
              <a:off x="2194" y="3991"/>
              <a:ext cx="19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19" y="13"/>
                </a:cxn>
                <a:cxn ang="0">
                  <a:pos x="7" y="1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13">
                  <a:moveTo>
                    <a:pt x="0" y="0"/>
                  </a:moveTo>
                  <a:lnTo>
                    <a:pt x="13" y="0"/>
                  </a:lnTo>
                  <a:lnTo>
                    <a:pt x="19" y="0"/>
                  </a:lnTo>
                  <a:lnTo>
                    <a:pt x="19" y="13"/>
                  </a:lnTo>
                  <a:lnTo>
                    <a:pt x="7" y="1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46" name="Line 614"/>
            <p:cNvSpPr>
              <a:spLocks noChangeShapeType="1"/>
            </p:cNvSpPr>
            <p:nvPr/>
          </p:nvSpPr>
          <p:spPr bwMode="auto">
            <a:xfrm>
              <a:off x="2201" y="3997"/>
              <a:ext cx="12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47" name="Line 615"/>
            <p:cNvSpPr>
              <a:spLocks noChangeShapeType="1"/>
            </p:cNvSpPr>
            <p:nvPr/>
          </p:nvSpPr>
          <p:spPr bwMode="auto">
            <a:xfrm>
              <a:off x="2207" y="3997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48" name="Line 616"/>
            <p:cNvSpPr>
              <a:spLocks noChangeShapeType="1"/>
            </p:cNvSpPr>
            <p:nvPr/>
          </p:nvSpPr>
          <p:spPr bwMode="auto">
            <a:xfrm>
              <a:off x="2213" y="3997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49" name="Line 617"/>
            <p:cNvSpPr>
              <a:spLocks noChangeShapeType="1"/>
            </p:cNvSpPr>
            <p:nvPr/>
          </p:nvSpPr>
          <p:spPr bwMode="auto">
            <a:xfrm>
              <a:off x="2213" y="3997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50" name="Line 618"/>
            <p:cNvSpPr>
              <a:spLocks noChangeShapeType="1"/>
            </p:cNvSpPr>
            <p:nvPr/>
          </p:nvSpPr>
          <p:spPr bwMode="auto">
            <a:xfrm>
              <a:off x="2220" y="3997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51" name="Line 619"/>
            <p:cNvSpPr>
              <a:spLocks noChangeShapeType="1"/>
            </p:cNvSpPr>
            <p:nvPr/>
          </p:nvSpPr>
          <p:spPr bwMode="auto">
            <a:xfrm>
              <a:off x="2226" y="3997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52" name="Freeform 620"/>
            <p:cNvSpPr>
              <a:spLocks/>
            </p:cNvSpPr>
            <p:nvPr/>
          </p:nvSpPr>
          <p:spPr bwMode="auto">
            <a:xfrm>
              <a:off x="2233" y="3991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53" name="Freeform 621"/>
            <p:cNvSpPr>
              <a:spLocks/>
            </p:cNvSpPr>
            <p:nvPr/>
          </p:nvSpPr>
          <p:spPr bwMode="auto">
            <a:xfrm>
              <a:off x="2239" y="3997"/>
              <a:ext cx="20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7"/>
                </a:cxn>
                <a:cxn ang="0">
                  <a:pos x="20" y="13"/>
                </a:cxn>
                <a:cxn ang="0">
                  <a:pos x="13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20" h="13">
                  <a:moveTo>
                    <a:pt x="0" y="0"/>
                  </a:moveTo>
                  <a:lnTo>
                    <a:pt x="13" y="0"/>
                  </a:lnTo>
                  <a:lnTo>
                    <a:pt x="20" y="7"/>
                  </a:lnTo>
                  <a:lnTo>
                    <a:pt x="20" y="13"/>
                  </a:lnTo>
                  <a:lnTo>
                    <a:pt x="13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54" name="Freeform 622"/>
            <p:cNvSpPr>
              <a:spLocks/>
            </p:cNvSpPr>
            <p:nvPr/>
          </p:nvSpPr>
          <p:spPr bwMode="auto">
            <a:xfrm>
              <a:off x="2252" y="3997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55" name="Freeform 623"/>
            <p:cNvSpPr>
              <a:spLocks/>
            </p:cNvSpPr>
            <p:nvPr/>
          </p:nvSpPr>
          <p:spPr bwMode="auto">
            <a:xfrm>
              <a:off x="2252" y="3997"/>
              <a:ext cx="20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7"/>
                </a:cxn>
                <a:cxn ang="0">
                  <a:pos x="20" y="13"/>
                </a:cxn>
                <a:cxn ang="0">
                  <a:pos x="7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20" h="13">
                  <a:moveTo>
                    <a:pt x="0" y="0"/>
                  </a:moveTo>
                  <a:lnTo>
                    <a:pt x="13" y="0"/>
                  </a:lnTo>
                  <a:lnTo>
                    <a:pt x="20" y="7"/>
                  </a:lnTo>
                  <a:lnTo>
                    <a:pt x="20" y="13"/>
                  </a:lnTo>
                  <a:lnTo>
                    <a:pt x="7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56" name="Line 624"/>
            <p:cNvSpPr>
              <a:spLocks noChangeShapeType="1"/>
            </p:cNvSpPr>
            <p:nvPr/>
          </p:nvSpPr>
          <p:spPr bwMode="auto">
            <a:xfrm>
              <a:off x="2233" y="3997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57" name="Line 625"/>
            <p:cNvSpPr>
              <a:spLocks noChangeShapeType="1"/>
            </p:cNvSpPr>
            <p:nvPr/>
          </p:nvSpPr>
          <p:spPr bwMode="auto">
            <a:xfrm>
              <a:off x="2259" y="400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58" name="Line 626"/>
            <p:cNvSpPr>
              <a:spLocks noChangeShapeType="1"/>
            </p:cNvSpPr>
            <p:nvPr/>
          </p:nvSpPr>
          <p:spPr bwMode="auto">
            <a:xfrm>
              <a:off x="2259" y="400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59" name="Line 627"/>
            <p:cNvSpPr>
              <a:spLocks noChangeShapeType="1"/>
            </p:cNvSpPr>
            <p:nvPr/>
          </p:nvSpPr>
          <p:spPr bwMode="auto">
            <a:xfrm>
              <a:off x="2265" y="400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60" name="Freeform 628"/>
            <p:cNvSpPr>
              <a:spLocks/>
            </p:cNvSpPr>
            <p:nvPr/>
          </p:nvSpPr>
          <p:spPr bwMode="auto">
            <a:xfrm>
              <a:off x="2272" y="3997"/>
              <a:ext cx="13" cy="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6" y="0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61" name="Line 629"/>
            <p:cNvSpPr>
              <a:spLocks noChangeShapeType="1"/>
            </p:cNvSpPr>
            <p:nvPr/>
          </p:nvSpPr>
          <p:spPr bwMode="auto">
            <a:xfrm>
              <a:off x="2272" y="3997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62" name="Line 630"/>
            <p:cNvSpPr>
              <a:spLocks noChangeShapeType="1"/>
            </p:cNvSpPr>
            <p:nvPr/>
          </p:nvSpPr>
          <p:spPr bwMode="auto">
            <a:xfrm>
              <a:off x="2278" y="3997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63" name="Freeform 631"/>
            <p:cNvSpPr>
              <a:spLocks/>
            </p:cNvSpPr>
            <p:nvPr/>
          </p:nvSpPr>
          <p:spPr bwMode="auto">
            <a:xfrm>
              <a:off x="2285" y="3997"/>
              <a:ext cx="19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7"/>
                </a:cxn>
                <a:cxn ang="0">
                  <a:pos x="19" y="13"/>
                </a:cxn>
                <a:cxn ang="0">
                  <a:pos x="13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9" h="13">
                  <a:moveTo>
                    <a:pt x="0" y="0"/>
                  </a:moveTo>
                  <a:lnTo>
                    <a:pt x="13" y="0"/>
                  </a:lnTo>
                  <a:lnTo>
                    <a:pt x="19" y="7"/>
                  </a:lnTo>
                  <a:lnTo>
                    <a:pt x="19" y="13"/>
                  </a:lnTo>
                  <a:lnTo>
                    <a:pt x="13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64" name="Line 632"/>
            <p:cNvSpPr>
              <a:spLocks noChangeShapeType="1"/>
            </p:cNvSpPr>
            <p:nvPr/>
          </p:nvSpPr>
          <p:spPr bwMode="auto">
            <a:xfrm>
              <a:off x="2291" y="400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65" name="Line 633"/>
            <p:cNvSpPr>
              <a:spLocks noChangeShapeType="1"/>
            </p:cNvSpPr>
            <p:nvPr/>
          </p:nvSpPr>
          <p:spPr bwMode="auto">
            <a:xfrm>
              <a:off x="2298" y="400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66" name="Line 634"/>
            <p:cNvSpPr>
              <a:spLocks noChangeShapeType="1"/>
            </p:cNvSpPr>
            <p:nvPr/>
          </p:nvSpPr>
          <p:spPr bwMode="auto">
            <a:xfrm>
              <a:off x="2304" y="400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67" name="Line 635"/>
            <p:cNvSpPr>
              <a:spLocks noChangeShapeType="1"/>
            </p:cNvSpPr>
            <p:nvPr/>
          </p:nvSpPr>
          <p:spPr bwMode="auto">
            <a:xfrm>
              <a:off x="2304" y="400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68" name="Line 636"/>
            <p:cNvSpPr>
              <a:spLocks noChangeShapeType="1"/>
            </p:cNvSpPr>
            <p:nvPr/>
          </p:nvSpPr>
          <p:spPr bwMode="auto">
            <a:xfrm>
              <a:off x="2311" y="400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69" name="Line 637"/>
            <p:cNvSpPr>
              <a:spLocks noChangeShapeType="1"/>
            </p:cNvSpPr>
            <p:nvPr/>
          </p:nvSpPr>
          <p:spPr bwMode="auto">
            <a:xfrm>
              <a:off x="2317" y="400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70" name="Line 638"/>
            <p:cNvSpPr>
              <a:spLocks noChangeShapeType="1"/>
            </p:cNvSpPr>
            <p:nvPr/>
          </p:nvSpPr>
          <p:spPr bwMode="auto">
            <a:xfrm>
              <a:off x="2317" y="400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71" name="Line 639"/>
            <p:cNvSpPr>
              <a:spLocks noChangeShapeType="1"/>
            </p:cNvSpPr>
            <p:nvPr/>
          </p:nvSpPr>
          <p:spPr bwMode="auto">
            <a:xfrm>
              <a:off x="2324" y="400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72" name="Line 640"/>
            <p:cNvSpPr>
              <a:spLocks noChangeShapeType="1"/>
            </p:cNvSpPr>
            <p:nvPr/>
          </p:nvSpPr>
          <p:spPr bwMode="auto">
            <a:xfrm>
              <a:off x="2330" y="4004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73" name="Line 641"/>
            <p:cNvSpPr>
              <a:spLocks noChangeShapeType="1"/>
            </p:cNvSpPr>
            <p:nvPr/>
          </p:nvSpPr>
          <p:spPr bwMode="auto">
            <a:xfrm>
              <a:off x="2337" y="400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74" name="Line 642"/>
            <p:cNvSpPr>
              <a:spLocks noChangeShapeType="1"/>
            </p:cNvSpPr>
            <p:nvPr/>
          </p:nvSpPr>
          <p:spPr bwMode="auto">
            <a:xfrm>
              <a:off x="2343" y="400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75" name="Line 643"/>
            <p:cNvSpPr>
              <a:spLocks noChangeShapeType="1"/>
            </p:cNvSpPr>
            <p:nvPr/>
          </p:nvSpPr>
          <p:spPr bwMode="auto">
            <a:xfrm>
              <a:off x="2350" y="400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76" name="Line 644"/>
            <p:cNvSpPr>
              <a:spLocks noChangeShapeType="1"/>
            </p:cNvSpPr>
            <p:nvPr/>
          </p:nvSpPr>
          <p:spPr bwMode="auto">
            <a:xfrm>
              <a:off x="2350" y="400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77" name="Line 645"/>
            <p:cNvSpPr>
              <a:spLocks noChangeShapeType="1"/>
            </p:cNvSpPr>
            <p:nvPr/>
          </p:nvSpPr>
          <p:spPr bwMode="auto">
            <a:xfrm>
              <a:off x="2356" y="400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78" name="Line 646"/>
            <p:cNvSpPr>
              <a:spLocks noChangeShapeType="1"/>
            </p:cNvSpPr>
            <p:nvPr/>
          </p:nvSpPr>
          <p:spPr bwMode="auto">
            <a:xfrm>
              <a:off x="2363" y="400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79" name="Line 647"/>
            <p:cNvSpPr>
              <a:spLocks noChangeShapeType="1"/>
            </p:cNvSpPr>
            <p:nvPr/>
          </p:nvSpPr>
          <p:spPr bwMode="auto">
            <a:xfrm>
              <a:off x="2363" y="400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80" name="Line 648"/>
            <p:cNvSpPr>
              <a:spLocks noChangeShapeType="1"/>
            </p:cNvSpPr>
            <p:nvPr/>
          </p:nvSpPr>
          <p:spPr bwMode="auto">
            <a:xfrm>
              <a:off x="2369" y="400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81" name="Line 649"/>
            <p:cNvSpPr>
              <a:spLocks noChangeShapeType="1"/>
            </p:cNvSpPr>
            <p:nvPr/>
          </p:nvSpPr>
          <p:spPr bwMode="auto">
            <a:xfrm>
              <a:off x="2376" y="400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82" name="Line 650"/>
            <p:cNvSpPr>
              <a:spLocks noChangeShapeType="1"/>
            </p:cNvSpPr>
            <p:nvPr/>
          </p:nvSpPr>
          <p:spPr bwMode="auto">
            <a:xfrm>
              <a:off x="2376" y="400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83" name="Freeform 651"/>
            <p:cNvSpPr>
              <a:spLocks/>
            </p:cNvSpPr>
            <p:nvPr/>
          </p:nvSpPr>
          <p:spPr bwMode="auto">
            <a:xfrm>
              <a:off x="2389" y="4004"/>
              <a:ext cx="12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2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84" name="Line 652"/>
            <p:cNvSpPr>
              <a:spLocks noChangeShapeType="1"/>
            </p:cNvSpPr>
            <p:nvPr/>
          </p:nvSpPr>
          <p:spPr bwMode="auto">
            <a:xfrm>
              <a:off x="2389" y="4010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85" name="Line 653"/>
            <p:cNvSpPr>
              <a:spLocks noChangeShapeType="1"/>
            </p:cNvSpPr>
            <p:nvPr/>
          </p:nvSpPr>
          <p:spPr bwMode="auto">
            <a:xfrm>
              <a:off x="2395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86" name="Line 654"/>
            <p:cNvSpPr>
              <a:spLocks noChangeShapeType="1"/>
            </p:cNvSpPr>
            <p:nvPr/>
          </p:nvSpPr>
          <p:spPr bwMode="auto">
            <a:xfrm>
              <a:off x="2401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87" name="Line 655"/>
            <p:cNvSpPr>
              <a:spLocks noChangeShapeType="1"/>
            </p:cNvSpPr>
            <p:nvPr/>
          </p:nvSpPr>
          <p:spPr bwMode="auto">
            <a:xfrm>
              <a:off x="2408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88" name="Line 656"/>
            <p:cNvSpPr>
              <a:spLocks noChangeShapeType="1"/>
            </p:cNvSpPr>
            <p:nvPr/>
          </p:nvSpPr>
          <p:spPr bwMode="auto">
            <a:xfrm>
              <a:off x="2408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89" name="Line 657"/>
            <p:cNvSpPr>
              <a:spLocks noChangeShapeType="1"/>
            </p:cNvSpPr>
            <p:nvPr/>
          </p:nvSpPr>
          <p:spPr bwMode="auto">
            <a:xfrm>
              <a:off x="2414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90" name="Line 658"/>
            <p:cNvSpPr>
              <a:spLocks noChangeShapeType="1"/>
            </p:cNvSpPr>
            <p:nvPr/>
          </p:nvSpPr>
          <p:spPr bwMode="auto">
            <a:xfrm>
              <a:off x="2421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91" name="Line 659"/>
            <p:cNvSpPr>
              <a:spLocks noChangeShapeType="1"/>
            </p:cNvSpPr>
            <p:nvPr/>
          </p:nvSpPr>
          <p:spPr bwMode="auto">
            <a:xfrm>
              <a:off x="2421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92" name="Line 660"/>
            <p:cNvSpPr>
              <a:spLocks noChangeShapeType="1"/>
            </p:cNvSpPr>
            <p:nvPr/>
          </p:nvSpPr>
          <p:spPr bwMode="auto">
            <a:xfrm>
              <a:off x="2427" y="4010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93" name="Line 661"/>
            <p:cNvSpPr>
              <a:spLocks noChangeShapeType="1"/>
            </p:cNvSpPr>
            <p:nvPr/>
          </p:nvSpPr>
          <p:spPr bwMode="auto">
            <a:xfrm>
              <a:off x="2434" y="4010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94" name="Line 662"/>
            <p:cNvSpPr>
              <a:spLocks noChangeShapeType="1"/>
            </p:cNvSpPr>
            <p:nvPr/>
          </p:nvSpPr>
          <p:spPr bwMode="auto">
            <a:xfrm>
              <a:off x="2440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95" name="Line 663"/>
            <p:cNvSpPr>
              <a:spLocks noChangeShapeType="1"/>
            </p:cNvSpPr>
            <p:nvPr/>
          </p:nvSpPr>
          <p:spPr bwMode="auto">
            <a:xfrm>
              <a:off x="2447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96" name="Line 664"/>
            <p:cNvSpPr>
              <a:spLocks noChangeShapeType="1"/>
            </p:cNvSpPr>
            <p:nvPr/>
          </p:nvSpPr>
          <p:spPr bwMode="auto">
            <a:xfrm>
              <a:off x="2453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97" name="Line 665"/>
            <p:cNvSpPr>
              <a:spLocks noChangeShapeType="1"/>
            </p:cNvSpPr>
            <p:nvPr/>
          </p:nvSpPr>
          <p:spPr bwMode="auto">
            <a:xfrm>
              <a:off x="2453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98" name="Line 666"/>
            <p:cNvSpPr>
              <a:spLocks noChangeShapeType="1"/>
            </p:cNvSpPr>
            <p:nvPr/>
          </p:nvSpPr>
          <p:spPr bwMode="auto">
            <a:xfrm>
              <a:off x="2460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99" name="Line 667"/>
            <p:cNvSpPr>
              <a:spLocks noChangeShapeType="1"/>
            </p:cNvSpPr>
            <p:nvPr/>
          </p:nvSpPr>
          <p:spPr bwMode="auto">
            <a:xfrm>
              <a:off x="2466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00" name="Line 668"/>
            <p:cNvSpPr>
              <a:spLocks noChangeShapeType="1"/>
            </p:cNvSpPr>
            <p:nvPr/>
          </p:nvSpPr>
          <p:spPr bwMode="auto">
            <a:xfrm>
              <a:off x="2466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01" name="Line 669"/>
            <p:cNvSpPr>
              <a:spLocks noChangeShapeType="1"/>
            </p:cNvSpPr>
            <p:nvPr/>
          </p:nvSpPr>
          <p:spPr bwMode="auto">
            <a:xfrm>
              <a:off x="2473" y="4010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02" name="Line 670"/>
            <p:cNvSpPr>
              <a:spLocks noChangeShapeType="1"/>
            </p:cNvSpPr>
            <p:nvPr/>
          </p:nvSpPr>
          <p:spPr bwMode="auto">
            <a:xfrm>
              <a:off x="2479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03" name="Line 671"/>
            <p:cNvSpPr>
              <a:spLocks noChangeShapeType="1"/>
            </p:cNvSpPr>
            <p:nvPr/>
          </p:nvSpPr>
          <p:spPr bwMode="auto">
            <a:xfrm>
              <a:off x="2486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04" name="Line 672"/>
            <p:cNvSpPr>
              <a:spLocks noChangeShapeType="1"/>
            </p:cNvSpPr>
            <p:nvPr/>
          </p:nvSpPr>
          <p:spPr bwMode="auto">
            <a:xfrm>
              <a:off x="2492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05" name="Line 673"/>
            <p:cNvSpPr>
              <a:spLocks noChangeShapeType="1"/>
            </p:cNvSpPr>
            <p:nvPr/>
          </p:nvSpPr>
          <p:spPr bwMode="auto">
            <a:xfrm>
              <a:off x="2492" y="4010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06" name="Line 674"/>
            <p:cNvSpPr>
              <a:spLocks noChangeShapeType="1"/>
            </p:cNvSpPr>
            <p:nvPr/>
          </p:nvSpPr>
          <p:spPr bwMode="auto">
            <a:xfrm>
              <a:off x="2499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07" name="Line 675"/>
            <p:cNvSpPr>
              <a:spLocks noChangeShapeType="1"/>
            </p:cNvSpPr>
            <p:nvPr/>
          </p:nvSpPr>
          <p:spPr bwMode="auto">
            <a:xfrm>
              <a:off x="2505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08" name="Line 676"/>
            <p:cNvSpPr>
              <a:spLocks noChangeShapeType="1"/>
            </p:cNvSpPr>
            <p:nvPr/>
          </p:nvSpPr>
          <p:spPr bwMode="auto">
            <a:xfrm>
              <a:off x="2512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09" name="Line 677"/>
            <p:cNvSpPr>
              <a:spLocks noChangeShapeType="1"/>
            </p:cNvSpPr>
            <p:nvPr/>
          </p:nvSpPr>
          <p:spPr bwMode="auto">
            <a:xfrm>
              <a:off x="2512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10" name="Line 678"/>
            <p:cNvSpPr>
              <a:spLocks noChangeShapeType="1"/>
            </p:cNvSpPr>
            <p:nvPr/>
          </p:nvSpPr>
          <p:spPr bwMode="auto">
            <a:xfrm>
              <a:off x="2518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11" name="Line 679"/>
            <p:cNvSpPr>
              <a:spLocks noChangeShapeType="1"/>
            </p:cNvSpPr>
            <p:nvPr/>
          </p:nvSpPr>
          <p:spPr bwMode="auto">
            <a:xfrm>
              <a:off x="2525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12" name="Line 680"/>
            <p:cNvSpPr>
              <a:spLocks noChangeShapeType="1"/>
            </p:cNvSpPr>
            <p:nvPr/>
          </p:nvSpPr>
          <p:spPr bwMode="auto">
            <a:xfrm>
              <a:off x="2531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13" name="Line 681"/>
            <p:cNvSpPr>
              <a:spLocks noChangeShapeType="1"/>
            </p:cNvSpPr>
            <p:nvPr/>
          </p:nvSpPr>
          <p:spPr bwMode="auto">
            <a:xfrm>
              <a:off x="2538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14" name="Line 682"/>
            <p:cNvSpPr>
              <a:spLocks noChangeShapeType="1"/>
            </p:cNvSpPr>
            <p:nvPr/>
          </p:nvSpPr>
          <p:spPr bwMode="auto">
            <a:xfrm>
              <a:off x="2538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15" name="Line 683"/>
            <p:cNvSpPr>
              <a:spLocks noChangeShapeType="1"/>
            </p:cNvSpPr>
            <p:nvPr/>
          </p:nvSpPr>
          <p:spPr bwMode="auto">
            <a:xfrm>
              <a:off x="2544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16" name="Line 684"/>
            <p:cNvSpPr>
              <a:spLocks noChangeShapeType="1"/>
            </p:cNvSpPr>
            <p:nvPr/>
          </p:nvSpPr>
          <p:spPr bwMode="auto">
            <a:xfrm>
              <a:off x="2551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17" name="Line 685"/>
            <p:cNvSpPr>
              <a:spLocks noChangeShapeType="1"/>
            </p:cNvSpPr>
            <p:nvPr/>
          </p:nvSpPr>
          <p:spPr bwMode="auto">
            <a:xfrm>
              <a:off x="2551" y="4010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18" name="Line 686"/>
            <p:cNvSpPr>
              <a:spLocks noChangeShapeType="1"/>
            </p:cNvSpPr>
            <p:nvPr/>
          </p:nvSpPr>
          <p:spPr bwMode="auto">
            <a:xfrm>
              <a:off x="2557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19" name="Line 687"/>
            <p:cNvSpPr>
              <a:spLocks noChangeShapeType="1"/>
            </p:cNvSpPr>
            <p:nvPr/>
          </p:nvSpPr>
          <p:spPr bwMode="auto">
            <a:xfrm>
              <a:off x="2564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20" name="Line 688"/>
            <p:cNvSpPr>
              <a:spLocks noChangeShapeType="1"/>
            </p:cNvSpPr>
            <p:nvPr/>
          </p:nvSpPr>
          <p:spPr bwMode="auto">
            <a:xfrm>
              <a:off x="2570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21" name="Line 689"/>
            <p:cNvSpPr>
              <a:spLocks noChangeShapeType="1"/>
            </p:cNvSpPr>
            <p:nvPr/>
          </p:nvSpPr>
          <p:spPr bwMode="auto">
            <a:xfrm>
              <a:off x="2570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22" name="Line 690"/>
            <p:cNvSpPr>
              <a:spLocks noChangeShapeType="1"/>
            </p:cNvSpPr>
            <p:nvPr/>
          </p:nvSpPr>
          <p:spPr bwMode="auto">
            <a:xfrm>
              <a:off x="2577" y="4010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23" name="Line 691"/>
            <p:cNvSpPr>
              <a:spLocks noChangeShapeType="1"/>
            </p:cNvSpPr>
            <p:nvPr/>
          </p:nvSpPr>
          <p:spPr bwMode="auto">
            <a:xfrm>
              <a:off x="2583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24" name="Line 692"/>
            <p:cNvSpPr>
              <a:spLocks noChangeShapeType="1"/>
            </p:cNvSpPr>
            <p:nvPr/>
          </p:nvSpPr>
          <p:spPr bwMode="auto">
            <a:xfrm>
              <a:off x="2590" y="4010"/>
              <a:ext cx="12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25" name="Line 693"/>
            <p:cNvSpPr>
              <a:spLocks noChangeShapeType="1"/>
            </p:cNvSpPr>
            <p:nvPr/>
          </p:nvSpPr>
          <p:spPr bwMode="auto">
            <a:xfrm>
              <a:off x="2596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927" name="Group 895"/>
          <p:cNvGrpSpPr>
            <a:grpSpLocks/>
          </p:cNvGrpSpPr>
          <p:nvPr/>
        </p:nvGrpSpPr>
        <p:grpSpPr bwMode="auto">
          <a:xfrm>
            <a:off x="5594350" y="5932488"/>
            <a:ext cx="2968625" cy="163512"/>
            <a:chOff x="606" y="3904"/>
            <a:chExt cx="2035" cy="112"/>
          </a:xfrm>
        </p:grpSpPr>
        <p:sp>
          <p:nvSpPr>
            <p:cNvPr id="44727" name="Line 695"/>
            <p:cNvSpPr>
              <a:spLocks noChangeShapeType="1"/>
            </p:cNvSpPr>
            <p:nvPr/>
          </p:nvSpPr>
          <p:spPr bwMode="auto">
            <a:xfrm>
              <a:off x="2596" y="4010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28" name="Line 696"/>
            <p:cNvSpPr>
              <a:spLocks noChangeShapeType="1"/>
            </p:cNvSpPr>
            <p:nvPr/>
          </p:nvSpPr>
          <p:spPr bwMode="auto">
            <a:xfrm>
              <a:off x="2602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29" name="Line 697"/>
            <p:cNvSpPr>
              <a:spLocks noChangeShapeType="1"/>
            </p:cNvSpPr>
            <p:nvPr/>
          </p:nvSpPr>
          <p:spPr bwMode="auto">
            <a:xfrm>
              <a:off x="2609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30" name="Line 698"/>
            <p:cNvSpPr>
              <a:spLocks noChangeShapeType="1"/>
            </p:cNvSpPr>
            <p:nvPr/>
          </p:nvSpPr>
          <p:spPr bwMode="auto">
            <a:xfrm>
              <a:off x="2615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31" name="Line 699"/>
            <p:cNvSpPr>
              <a:spLocks noChangeShapeType="1"/>
            </p:cNvSpPr>
            <p:nvPr/>
          </p:nvSpPr>
          <p:spPr bwMode="auto">
            <a:xfrm>
              <a:off x="2615" y="401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32" name="Line 700"/>
            <p:cNvSpPr>
              <a:spLocks noChangeShapeType="1"/>
            </p:cNvSpPr>
            <p:nvPr/>
          </p:nvSpPr>
          <p:spPr bwMode="auto">
            <a:xfrm>
              <a:off x="2622" y="4010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33" name="Freeform 701"/>
            <p:cNvSpPr>
              <a:spLocks/>
            </p:cNvSpPr>
            <p:nvPr/>
          </p:nvSpPr>
          <p:spPr bwMode="auto">
            <a:xfrm>
              <a:off x="606" y="4004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34" name="Line 702"/>
            <p:cNvSpPr>
              <a:spLocks noChangeShapeType="1"/>
            </p:cNvSpPr>
            <p:nvPr/>
          </p:nvSpPr>
          <p:spPr bwMode="auto">
            <a:xfrm>
              <a:off x="606" y="4004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35" name="Line 703"/>
            <p:cNvSpPr>
              <a:spLocks noChangeShapeType="1"/>
            </p:cNvSpPr>
            <p:nvPr/>
          </p:nvSpPr>
          <p:spPr bwMode="auto">
            <a:xfrm>
              <a:off x="612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36" name="Line 704"/>
            <p:cNvSpPr>
              <a:spLocks noChangeShapeType="1"/>
            </p:cNvSpPr>
            <p:nvPr/>
          </p:nvSpPr>
          <p:spPr bwMode="auto">
            <a:xfrm>
              <a:off x="619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37" name="Freeform 705"/>
            <p:cNvSpPr>
              <a:spLocks/>
            </p:cNvSpPr>
            <p:nvPr/>
          </p:nvSpPr>
          <p:spPr bwMode="auto">
            <a:xfrm>
              <a:off x="625" y="4004"/>
              <a:ext cx="20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20" y="0"/>
                </a:cxn>
                <a:cxn ang="0">
                  <a:pos x="20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20" h="12">
                  <a:moveTo>
                    <a:pt x="0" y="0"/>
                  </a:moveTo>
                  <a:lnTo>
                    <a:pt x="7" y="0"/>
                  </a:lnTo>
                  <a:lnTo>
                    <a:pt x="20" y="0"/>
                  </a:lnTo>
                  <a:lnTo>
                    <a:pt x="20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38" name="Line 706"/>
            <p:cNvSpPr>
              <a:spLocks noChangeShapeType="1"/>
            </p:cNvSpPr>
            <p:nvPr/>
          </p:nvSpPr>
          <p:spPr bwMode="auto">
            <a:xfrm>
              <a:off x="632" y="4010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39" name="Line 707"/>
            <p:cNvSpPr>
              <a:spLocks noChangeShapeType="1"/>
            </p:cNvSpPr>
            <p:nvPr/>
          </p:nvSpPr>
          <p:spPr bwMode="auto">
            <a:xfrm>
              <a:off x="638" y="4010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40" name="Line 708"/>
            <p:cNvSpPr>
              <a:spLocks noChangeShapeType="1"/>
            </p:cNvSpPr>
            <p:nvPr/>
          </p:nvSpPr>
          <p:spPr bwMode="auto">
            <a:xfrm>
              <a:off x="638" y="4010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41" name="Freeform 709"/>
            <p:cNvSpPr>
              <a:spLocks/>
            </p:cNvSpPr>
            <p:nvPr/>
          </p:nvSpPr>
          <p:spPr bwMode="auto">
            <a:xfrm>
              <a:off x="651" y="400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42" name="Line 710"/>
            <p:cNvSpPr>
              <a:spLocks noChangeShapeType="1"/>
            </p:cNvSpPr>
            <p:nvPr/>
          </p:nvSpPr>
          <p:spPr bwMode="auto">
            <a:xfrm>
              <a:off x="651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43" name="Line 711"/>
            <p:cNvSpPr>
              <a:spLocks noChangeShapeType="1"/>
            </p:cNvSpPr>
            <p:nvPr/>
          </p:nvSpPr>
          <p:spPr bwMode="auto">
            <a:xfrm>
              <a:off x="651" y="4004"/>
              <a:ext cx="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44" name="Line 712"/>
            <p:cNvSpPr>
              <a:spLocks noChangeShapeType="1"/>
            </p:cNvSpPr>
            <p:nvPr/>
          </p:nvSpPr>
          <p:spPr bwMode="auto">
            <a:xfrm>
              <a:off x="658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45" name="Line 713"/>
            <p:cNvSpPr>
              <a:spLocks noChangeShapeType="1"/>
            </p:cNvSpPr>
            <p:nvPr/>
          </p:nvSpPr>
          <p:spPr bwMode="auto">
            <a:xfrm>
              <a:off x="664" y="4004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46" name="Line 714"/>
            <p:cNvSpPr>
              <a:spLocks noChangeShapeType="1"/>
            </p:cNvSpPr>
            <p:nvPr/>
          </p:nvSpPr>
          <p:spPr bwMode="auto">
            <a:xfrm>
              <a:off x="671" y="400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47" name="Freeform 715"/>
            <p:cNvSpPr>
              <a:spLocks/>
            </p:cNvSpPr>
            <p:nvPr/>
          </p:nvSpPr>
          <p:spPr bwMode="auto">
            <a:xfrm>
              <a:off x="677" y="400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48" name="Line 716"/>
            <p:cNvSpPr>
              <a:spLocks noChangeShapeType="1"/>
            </p:cNvSpPr>
            <p:nvPr/>
          </p:nvSpPr>
          <p:spPr bwMode="auto">
            <a:xfrm>
              <a:off x="683" y="4010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49" name="Line 717"/>
            <p:cNvSpPr>
              <a:spLocks noChangeShapeType="1"/>
            </p:cNvSpPr>
            <p:nvPr/>
          </p:nvSpPr>
          <p:spPr bwMode="auto">
            <a:xfrm>
              <a:off x="683" y="4010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50" name="Freeform 718"/>
            <p:cNvSpPr>
              <a:spLocks/>
            </p:cNvSpPr>
            <p:nvPr/>
          </p:nvSpPr>
          <p:spPr bwMode="auto">
            <a:xfrm>
              <a:off x="690" y="4004"/>
              <a:ext cx="19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9" h="12">
                  <a:moveTo>
                    <a:pt x="6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51" name="Line 719"/>
            <p:cNvSpPr>
              <a:spLocks noChangeShapeType="1"/>
            </p:cNvSpPr>
            <p:nvPr/>
          </p:nvSpPr>
          <p:spPr bwMode="auto">
            <a:xfrm>
              <a:off x="696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52" name="Line 720"/>
            <p:cNvSpPr>
              <a:spLocks noChangeShapeType="1"/>
            </p:cNvSpPr>
            <p:nvPr/>
          </p:nvSpPr>
          <p:spPr bwMode="auto">
            <a:xfrm>
              <a:off x="696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53" name="Line 721"/>
            <p:cNvSpPr>
              <a:spLocks noChangeShapeType="1"/>
            </p:cNvSpPr>
            <p:nvPr/>
          </p:nvSpPr>
          <p:spPr bwMode="auto">
            <a:xfrm>
              <a:off x="703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54" name="Line 722"/>
            <p:cNvSpPr>
              <a:spLocks noChangeShapeType="1"/>
            </p:cNvSpPr>
            <p:nvPr/>
          </p:nvSpPr>
          <p:spPr bwMode="auto">
            <a:xfrm>
              <a:off x="709" y="4004"/>
              <a:ext cx="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55" name="Freeform 723"/>
            <p:cNvSpPr>
              <a:spLocks/>
            </p:cNvSpPr>
            <p:nvPr/>
          </p:nvSpPr>
          <p:spPr bwMode="auto">
            <a:xfrm>
              <a:off x="722" y="400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56" name="Line 724"/>
            <p:cNvSpPr>
              <a:spLocks noChangeShapeType="1"/>
            </p:cNvSpPr>
            <p:nvPr/>
          </p:nvSpPr>
          <p:spPr bwMode="auto">
            <a:xfrm>
              <a:off x="722" y="4010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57" name="Line 725"/>
            <p:cNvSpPr>
              <a:spLocks noChangeShapeType="1"/>
            </p:cNvSpPr>
            <p:nvPr/>
          </p:nvSpPr>
          <p:spPr bwMode="auto">
            <a:xfrm>
              <a:off x="729" y="4010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58" name="Line 726"/>
            <p:cNvSpPr>
              <a:spLocks noChangeShapeType="1"/>
            </p:cNvSpPr>
            <p:nvPr/>
          </p:nvSpPr>
          <p:spPr bwMode="auto">
            <a:xfrm>
              <a:off x="729" y="4010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59" name="Line 727"/>
            <p:cNvSpPr>
              <a:spLocks noChangeShapeType="1"/>
            </p:cNvSpPr>
            <p:nvPr/>
          </p:nvSpPr>
          <p:spPr bwMode="auto">
            <a:xfrm>
              <a:off x="735" y="4010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60" name="Line 728"/>
            <p:cNvSpPr>
              <a:spLocks noChangeShapeType="1"/>
            </p:cNvSpPr>
            <p:nvPr/>
          </p:nvSpPr>
          <p:spPr bwMode="auto">
            <a:xfrm>
              <a:off x="742" y="4010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61" name="Line 729"/>
            <p:cNvSpPr>
              <a:spLocks noChangeShapeType="1"/>
            </p:cNvSpPr>
            <p:nvPr/>
          </p:nvSpPr>
          <p:spPr bwMode="auto">
            <a:xfrm>
              <a:off x="742" y="4010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62" name="Line 730"/>
            <p:cNvSpPr>
              <a:spLocks noChangeShapeType="1"/>
            </p:cNvSpPr>
            <p:nvPr/>
          </p:nvSpPr>
          <p:spPr bwMode="auto">
            <a:xfrm>
              <a:off x="748" y="4010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63" name="Line 731"/>
            <p:cNvSpPr>
              <a:spLocks noChangeShapeType="1"/>
            </p:cNvSpPr>
            <p:nvPr/>
          </p:nvSpPr>
          <p:spPr bwMode="auto">
            <a:xfrm>
              <a:off x="755" y="4010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64" name="Line 732"/>
            <p:cNvSpPr>
              <a:spLocks noChangeShapeType="1"/>
            </p:cNvSpPr>
            <p:nvPr/>
          </p:nvSpPr>
          <p:spPr bwMode="auto">
            <a:xfrm>
              <a:off x="755" y="4010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65" name="Line 733"/>
            <p:cNvSpPr>
              <a:spLocks noChangeShapeType="1"/>
            </p:cNvSpPr>
            <p:nvPr/>
          </p:nvSpPr>
          <p:spPr bwMode="auto">
            <a:xfrm>
              <a:off x="768" y="4010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66" name="Line 734"/>
            <p:cNvSpPr>
              <a:spLocks noChangeShapeType="1"/>
            </p:cNvSpPr>
            <p:nvPr/>
          </p:nvSpPr>
          <p:spPr bwMode="auto">
            <a:xfrm>
              <a:off x="768" y="4010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67" name="Freeform 735"/>
            <p:cNvSpPr>
              <a:spLocks/>
            </p:cNvSpPr>
            <p:nvPr/>
          </p:nvSpPr>
          <p:spPr bwMode="auto">
            <a:xfrm>
              <a:off x="781" y="400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68" name="Line 736"/>
            <p:cNvSpPr>
              <a:spLocks noChangeShapeType="1"/>
            </p:cNvSpPr>
            <p:nvPr/>
          </p:nvSpPr>
          <p:spPr bwMode="auto">
            <a:xfrm>
              <a:off x="781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69" name="Line 737"/>
            <p:cNvSpPr>
              <a:spLocks noChangeShapeType="1"/>
            </p:cNvSpPr>
            <p:nvPr/>
          </p:nvSpPr>
          <p:spPr bwMode="auto">
            <a:xfrm>
              <a:off x="787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70" name="Line 738"/>
            <p:cNvSpPr>
              <a:spLocks noChangeShapeType="1"/>
            </p:cNvSpPr>
            <p:nvPr/>
          </p:nvSpPr>
          <p:spPr bwMode="auto">
            <a:xfrm>
              <a:off x="787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71" name="Line 739"/>
            <p:cNvSpPr>
              <a:spLocks noChangeShapeType="1"/>
            </p:cNvSpPr>
            <p:nvPr/>
          </p:nvSpPr>
          <p:spPr bwMode="auto">
            <a:xfrm>
              <a:off x="794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72" name="Line 740"/>
            <p:cNvSpPr>
              <a:spLocks noChangeShapeType="1"/>
            </p:cNvSpPr>
            <p:nvPr/>
          </p:nvSpPr>
          <p:spPr bwMode="auto">
            <a:xfrm>
              <a:off x="800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73" name="Freeform 741"/>
            <p:cNvSpPr>
              <a:spLocks/>
            </p:cNvSpPr>
            <p:nvPr/>
          </p:nvSpPr>
          <p:spPr bwMode="auto">
            <a:xfrm>
              <a:off x="807" y="4004"/>
              <a:ext cx="1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9" y="0"/>
                </a:cxn>
                <a:cxn ang="0">
                  <a:pos x="19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6" y="0"/>
                  </a:lnTo>
                  <a:lnTo>
                    <a:pt x="19" y="0"/>
                  </a:lnTo>
                  <a:lnTo>
                    <a:pt x="19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74" name="Line 742"/>
            <p:cNvSpPr>
              <a:spLocks noChangeShapeType="1"/>
            </p:cNvSpPr>
            <p:nvPr/>
          </p:nvSpPr>
          <p:spPr bwMode="auto">
            <a:xfrm>
              <a:off x="813" y="4010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75" name="Line 743"/>
            <p:cNvSpPr>
              <a:spLocks noChangeShapeType="1"/>
            </p:cNvSpPr>
            <p:nvPr/>
          </p:nvSpPr>
          <p:spPr bwMode="auto">
            <a:xfrm>
              <a:off x="813" y="4010"/>
              <a:ext cx="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76" name="Line 744"/>
            <p:cNvSpPr>
              <a:spLocks noChangeShapeType="1"/>
            </p:cNvSpPr>
            <p:nvPr/>
          </p:nvSpPr>
          <p:spPr bwMode="auto">
            <a:xfrm>
              <a:off x="820" y="4010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77" name="Freeform 745"/>
            <p:cNvSpPr>
              <a:spLocks/>
            </p:cNvSpPr>
            <p:nvPr/>
          </p:nvSpPr>
          <p:spPr bwMode="auto">
            <a:xfrm>
              <a:off x="826" y="4004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78" name="Line 746"/>
            <p:cNvSpPr>
              <a:spLocks noChangeShapeType="1"/>
            </p:cNvSpPr>
            <p:nvPr/>
          </p:nvSpPr>
          <p:spPr bwMode="auto">
            <a:xfrm>
              <a:off x="833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79" name="Line 747"/>
            <p:cNvSpPr>
              <a:spLocks noChangeShapeType="1"/>
            </p:cNvSpPr>
            <p:nvPr/>
          </p:nvSpPr>
          <p:spPr bwMode="auto">
            <a:xfrm>
              <a:off x="833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80" name="Line 748"/>
            <p:cNvSpPr>
              <a:spLocks noChangeShapeType="1"/>
            </p:cNvSpPr>
            <p:nvPr/>
          </p:nvSpPr>
          <p:spPr bwMode="auto">
            <a:xfrm>
              <a:off x="839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81" name="Line 749"/>
            <p:cNvSpPr>
              <a:spLocks noChangeShapeType="1"/>
            </p:cNvSpPr>
            <p:nvPr/>
          </p:nvSpPr>
          <p:spPr bwMode="auto">
            <a:xfrm>
              <a:off x="846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82" name="Line 750"/>
            <p:cNvSpPr>
              <a:spLocks noChangeShapeType="1"/>
            </p:cNvSpPr>
            <p:nvPr/>
          </p:nvSpPr>
          <p:spPr bwMode="auto">
            <a:xfrm>
              <a:off x="846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83" name="Line 751"/>
            <p:cNvSpPr>
              <a:spLocks noChangeShapeType="1"/>
            </p:cNvSpPr>
            <p:nvPr/>
          </p:nvSpPr>
          <p:spPr bwMode="auto">
            <a:xfrm>
              <a:off x="852" y="4004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84" name="Line 752"/>
            <p:cNvSpPr>
              <a:spLocks noChangeShapeType="1"/>
            </p:cNvSpPr>
            <p:nvPr/>
          </p:nvSpPr>
          <p:spPr bwMode="auto">
            <a:xfrm>
              <a:off x="859" y="400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85" name="Line 753"/>
            <p:cNvSpPr>
              <a:spLocks noChangeShapeType="1"/>
            </p:cNvSpPr>
            <p:nvPr/>
          </p:nvSpPr>
          <p:spPr bwMode="auto">
            <a:xfrm>
              <a:off x="865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86" name="Freeform 754"/>
            <p:cNvSpPr>
              <a:spLocks/>
            </p:cNvSpPr>
            <p:nvPr/>
          </p:nvSpPr>
          <p:spPr bwMode="auto">
            <a:xfrm>
              <a:off x="871" y="400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87" name="Freeform 755"/>
            <p:cNvSpPr>
              <a:spLocks/>
            </p:cNvSpPr>
            <p:nvPr/>
          </p:nvSpPr>
          <p:spPr bwMode="auto">
            <a:xfrm>
              <a:off x="878" y="4004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88" name="Line 756"/>
            <p:cNvSpPr>
              <a:spLocks noChangeShapeType="1"/>
            </p:cNvSpPr>
            <p:nvPr/>
          </p:nvSpPr>
          <p:spPr bwMode="auto">
            <a:xfrm>
              <a:off x="878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89" name="Line 757"/>
            <p:cNvSpPr>
              <a:spLocks noChangeShapeType="1"/>
            </p:cNvSpPr>
            <p:nvPr/>
          </p:nvSpPr>
          <p:spPr bwMode="auto">
            <a:xfrm>
              <a:off x="884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90" name="Line 758"/>
            <p:cNvSpPr>
              <a:spLocks noChangeShapeType="1"/>
            </p:cNvSpPr>
            <p:nvPr/>
          </p:nvSpPr>
          <p:spPr bwMode="auto">
            <a:xfrm>
              <a:off x="891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91" name="Freeform 759"/>
            <p:cNvSpPr>
              <a:spLocks/>
            </p:cNvSpPr>
            <p:nvPr/>
          </p:nvSpPr>
          <p:spPr bwMode="auto">
            <a:xfrm>
              <a:off x="897" y="400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92" name="Line 760"/>
            <p:cNvSpPr>
              <a:spLocks noChangeShapeType="1"/>
            </p:cNvSpPr>
            <p:nvPr/>
          </p:nvSpPr>
          <p:spPr bwMode="auto">
            <a:xfrm>
              <a:off x="897" y="4010"/>
              <a:ext cx="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93" name="Line 761"/>
            <p:cNvSpPr>
              <a:spLocks noChangeShapeType="1"/>
            </p:cNvSpPr>
            <p:nvPr/>
          </p:nvSpPr>
          <p:spPr bwMode="auto">
            <a:xfrm>
              <a:off x="904" y="4010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94" name="Freeform 762"/>
            <p:cNvSpPr>
              <a:spLocks/>
            </p:cNvSpPr>
            <p:nvPr/>
          </p:nvSpPr>
          <p:spPr bwMode="auto">
            <a:xfrm>
              <a:off x="917" y="400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95" name="Line 763"/>
            <p:cNvSpPr>
              <a:spLocks noChangeShapeType="1"/>
            </p:cNvSpPr>
            <p:nvPr/>
          </p:nvSpPr>
          <p:spPr bwMode="auto">
            <a:xfrm>
              <a:off x="917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96" name="Line 764"/>
            <p:cNvSpPr>
              <a:spLocks noChangeShapeType="1"/>
            </p:cNvSpPr>
            <p:nvPr/>
          </p:nvSpPr>
          <p:spPr bwMode="auto">
            <a:xfrm>
              <a:off x="917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97" name="Line 765"/>
            <p:cNvSpPr>
              <a:spLocks noChangeShapeType="1"/>
            </p:cNvSpPr>
            <p:nvPr/>
          </p:nvSpPr>
          <p:spPr bwMode="auto">
            <a:xfrm>
              <a:off x="923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98" name="Line 766"/>
            <p:cNvSpPr>
              <a:spLocks noChangeShapeType="1"/>
            </p:cNvSpPr>
            <p:nvPr/>
          </p:nvSpPr>
          <p:spPr bwMode="auto">
            <a:xfrm>
              <a:off x="930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99" name="Line 767"/>
            <p:cNvSpPr>
              <a:spLocks noChangeShapeType="1"/>
            </p:cNvSpPr>
            <p:nvPr/>
          </p:nvSpPr>
          <p:spPr bwMode="auto">
            <a:xfrm>
              <a:off x="930" y="4004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00" name="Line 768"/>
            <p:cNvSpPr>
              <a:spLocks noChangeShapeType="1"/>
            </p:cNvSpPr>
            <p:nvPr/>
          </p:nvSpPr>
          <p:spPr bwMode="auto">
            <a:xfrm>
              <a:off x="936" y="4004"/>
              <a:ext cx="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01" name="Line 769"/>
            <p:cNvSpPr>
              <a:spLocks noChangeShapeType="1"/>
            </p:cNvSpPr>
            <p:nvPr/>
          </p:nvSpPr>
          <p:spPr bwMode="auto">
            <a:xfrm>
              <a:off x="949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02" name="Line 770"/>
            <p:cNvSpPr>
              <a:spLocks noChangeShapeType="1"/>
            </p:cNvSpPr>
            <p:nvPr/>
          </p:nvSpPr>
          <p:spPr bwMode="auto">
            <a:xfrm>
              <a:off x="949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03" name="Line 771"/>
            <p:cNvSpPr>
              <a:spLocks noChangeShapeType="1"/>
            </p:cNvSpPr>
            <p:nvPr/>
          </p:nvSpPr>
          <p:spPr bwMode="auto">
            <a:xfrm>
              <a:off x="956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04" name="Line 772"/>
            <p:cNvSpPr>
              <a:spLocks noChangeShapeType="1"/>
            </p:cNvSpPr>
            <p:nvPr/>
          </p:nvSpPr>
          <p:spPr bwMode="auto">
            <a:xfrm>
              <a:off x="962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05" name="Line 773"/>
            <p:cNvSpPr>
              <a:spLocks noChangeShapeType="1"/>
            </p:cNvSpPr>
            <p:nvPr/>
          </p:nvSpPr>
          <p:spPr bwMode="auto">
            <a:xfrm>
              <a:off x="962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06" name="Line 774"/>
            <p:cNvSpPr>
              <a:spLocks noChangeShapeType="1"/>
            </p:cNvSpPr>
            <p:nvPr/>
          </p:nvSpPr>
          <p:spPr bwMode="auto">
            <a:xfrm>
              <a:off x="969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07" name="Freeform 775"/>
            <p:cNvSpPr>
              <a:spLocks/>
            </p:cNvSpPr>
            <p:nvPr/>
          </p:nvSpPr>
          <p:spPr bwMode="auto">
            <a:xfrm>
              <a:off x="975" y="3997"/>
              <a:ext cx="13" cy="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7" y="0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08" name="Freeform 776"/>
            <p:cNvSpPr>
              <a:spLocks/>
            </p:cNvSpPr>
            <p:nvPr/>
          </p:nvSpPr>
          <p:spPr bwMode="auto">
            <a:xfrm>
              <a:off x="982" y="3997"/>
              <a:ext cx="19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9" y="7"/>
                </a:cxn>
                <a:cxn ang="0">
                  <a:pos x="19" y="13"/>
                </a:cxn>
                <a:cxn ang="0">
                  <a:pos x="6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9" h="13">
                  <a:moveTo>
                    <a:pt x="0" y="0"/>
                  </a:moveTo>
                  <a:lnTo>
                    <a:pt x="6" y="0"/>
                  </a:lnTo>
                  <a:lnTo>
                    <a:pt x="19" y="7"/>
                  </a:lnTo>
                  <a:lnTo>
                    <a:pt x="19" y="13"/>
                  </a:lnTo>
                  <a:lnTo>
                    <a:pt x="6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09" name="Freeform 777"/>
            <p:cNvSpPr>
              <a:spLocks/>
            </p:cNvSpPr>
            <p:nvPr/>
          </p:nvSpPr>
          <p:spPr bwMode="auto">
            <a:xfrm>
              <a:off x="995" y="3997"/>
              <a:ext cx="13" cy="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6" y="0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10" name="Line 778"/>
            <p:cNvSpPr>
              <a:spLocks noChangeShapeType="1"/>
            </p:cNvSpPr>
            <p:nvPr/>
          </p:nvSpPr>
          <p:spPr bwMode="auto">
            <a:xfrm>
              <a:off x="988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11" name="Line 779"/>
            <p:cNvSpPr>
              <a:spLocks noChangeShapeType="1"/>
            </p:cNvSpPr>
            <p:nvPr/>
          </p:nvSpPr>
          <p:spPr bwMode="auto">
            <a:xfrm>
              <a:off x="995" y="3997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12" name="Line 780"/>
            <p:cNvSpPr>
              <a:spLocks noChangeShapeType="1"/>
            </p:cNvSpPr>
            <p:nvPr/>
          </p:nvSpPr>
          <p:spPr bwMode="auto">
            <a:xfrm>
              <a:off x="1001" y="3997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13" name="Line 781"/>
            <p:cNvSpPr>
              <a:spLocks noChangeShapeType="1"/>
            </p:cNvSpPr>
            <p:nvPr/>
          </p:nvSpPr>
          <p:spPr bwMode="auto">
            <a:xfrm>
              <a:off x="1008" y="3997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14" name="Line 782"/>
            <p:cNvSpPr>
              <a:spLocks noChangeShapeType="1"/>
            </p:cNvSpPr>
            <p:nvPr/>
          </p:nvSpPr>
          <p:spPr bwMode="auto">
            <a:xfrm>
              <a:off x="1008" y="3997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15" name="Line 783"/>
            <p:cNvSpPr>
              <a:spLocks noChangeShapeType="1"/>
            </p:cNvSpPr>
            <p:nvPr/>
          </p:nvSpPr>
          <p:spPr bwMode="auto">
            <a:xfrm>
              <a:off x="1014" y="3997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16" name="Line 784"/>
            <p:cNvSpPr>
              <a:spLocks noChangeShapeType="1"/>
            </p:cNvSpPr>
            <p:nvPr/>
          </p:nvSpPr>
          <p:spPr bwMode="auto">
            <a:xfrm>
              <a:off x="1021" y="3997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17" name="Line 785"/>
            <p:cNvSpPr>
              <a:spLocks noChangeShapeType="1"/>
            </p:cNvSpPr>
            <p:nvPr/>
          </p:nvSpPr>
          <p:spPr bwMode="auto">
            <a:xfrm>
              <a:off x="1027" y="3997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18" name="Line 786"/>
            <p:cNvSpPr>
              <a:spLocks noChangeShapeType="1"/>
            </p:cNvSpPr>
            <p:nvPr/>
          </p:nvSpPr>
          <p:spPr bwMode="auto">
            <a:xfrm>
              <a:off x="1034" y="3997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19" name="Line 787"/>
            <p:cNvSpPr>
              <a:spLocks noChangeShapeType="1"/>
            </p:cNvSpPr>
            <p:nvPr/>
          </p:nvSpPr>
          <p:spPr bwMode="auto">
            <a:xfrm>
              <a:off x="1034" y="3997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20" name="Line 788"/>
            <p:cNvSpPr>
              <a:spLocks noChangeShapeType="1"/>
            </p:cNvSpPr>
            <p:nvPr/>
          </p:nvSpPr>
          <p:spPr bwMode="auto">
            <a:xfrm>
              <a:off x="1040" y="3997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21" name="Line 789"/>
            <p:cNvSpPr>
              <a:spLocks noChangeShapeType="1"/>
            </p:cNvSpPr>
            <p:nvPr/>
          </p:nvSpPr>
          <p:spPr bwMode="auto">
            <a:xfrm>
              <a:off x="1047" y="3997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22" name="Line 790"/>
            <p:cNvSpPr>
              <a:spLocks noChangeShapeType="1"/>
            </p:cNvSpPr>
            <p:nvPr/>
          </p:nvSpPr>
          <p:spPr bwMode="auto">
            <a:xfrm>
              <a:off x="1053" y="3997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23" name="Freeform 791"/>
            <p:cNvSpPr>
              <a:spLocks/>
            </p:cNvSpPr>
            <p:nvPr/>
          </p:nvSpPr>
          <p:spPr bwMode="auto">
            <a:xfrm>
              <a:off x="1059" y="3991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24" name="Line 792"/>
            <p:cNvSpPr>
              <a:spLocks noChangeShapeType="1"/>
            </p:cNvSpPr>
            <p:nvPr/>
          </p:nvSpPr>
          <p:spPr bwMode="auto">
            <a:xfrm>
              <a:off x="1059" y="3997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25" name="Line 793"/>
            <p:cNvSpPr>
              <a:spLocks noChangeShapeType="1"/>
            </p:cNvSpPr>
            <p:nvPr/>
          </p:nvSpPr>
          <p:spPr bwMode="auto">
            <a:xfrm>
              <a:off x="1066" y="3997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26" name="Freeform 794"/>
            <p:cNvSpPr>
              <a:spLocks/>
            </p:cNvSpPr>
            <p:nvPr/>
          </p:nvSpPr>
          <p:spPr bwMode="auto">
            <a:xfrm>
              <a:off x="1079" y="3991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27" name="Freeform 795"/>
            <p:cNvSpPr>
              <a:spLocks/>
            </p:cNvSpPr>
            <p:nvPr/>
          </p:nvSpPr>
          <p:spPr bwMode="auto">
            <a:xfrm>
              <a:off x="1085" y="3985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28" name="Line 796"/>
            <p:cNvSpPr>
              <a:spLocks noChangeShapeType="1"/>
            </p:cNvSpPr>
            <p:nvPr/>
          </p:nvSpPr>
          <p:spPr bwMode="auto">
            <a:xfrm>
              <a:off x="1079" y="3991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29" name="Line 797"/>
            <p:cNvSpPr>
              <a:spLocks noChangeShapeType="1"/>
            </p:cNvSpPr>
            <p:nvPr/>
          </p:nvSpPr>
          <p:spPr bwMode="auto">
            <a:xfrm>
              <a:off x="1085" y="3985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30" name="Freeform 798"/>
            <p:cNvSpPr>
              <a:spLocks/>
            </p:cNvSpPr>
            <p:nvPr/>
          </p:nvSpPr>
          <p:spPr bwMode="auto">
            <a:xfrm>
              <a:off x="1092" y="3979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31" name="Freeform 799"/>
            <p:cNvSpPr>
              <a:spLocks/>
            </p:cNvSpPr>
            <p:nvPr/>
          </p:nvSpPr>
          <p:spPr bwMode="auto">
            <a:xfrm>
              <a:off x="1098" y="3979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32" name="Freeform 800"/>
            <p:cNvSpPr>
              <a:spLocks/>
            </p:cNvSpPr>
            <p:nvPr/>
          </p:nvSpPr>
          <p:spPr bwMode="auto">
            <a:xfrm>
              <a:off x="1111" y="3972"/>
              <a:ext cx="13" cy="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7" y="0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33" name="Freeform 801"/>
            <p:cNvSpPr>
              <a:spLocks/>
            </p:cNvSpPr>
            <p:nvPr/>
          </p:nvSpPr>
          <p:spPr bwMode="auto">
            <a:xfrm>
              <a:off x="1118" y="3966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34" name="Freeform 802"/>
            <p:cNvSpPr>
              <a:spLocks/>
            </p:cNvSpPr>
            <p:nvPr/>
          </p:nvSpPr>
          <p:spPr bwMode="auto">
            <a:xfrm>
              <a:off x="1118" y="3960"/>
              <a:ext cx="19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12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9" h="19">
                  <a:moveTo>
                    <a:pt x="6" y="0"/>
                  </a:moveTo>
                  <a:lnTo>
                    <a:pt x="19" y="0"/>
                  </a:lnTo>
                  <a:lnTo>
                    <a:pt x="19" y="12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35" name="Freeform 803"/>
            <p:cNvSpPr>
              <a:spLocks/>
            </p:cNvSpPr>
            <p:nvPr/>
          </p:nvSpPr>
          <p:spPr bwMode="auto">
            <a:xfrm>
              <a:off x="1124" y="3960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36" name="Line 804"/>
            <p:cNvSpPr>
              <a:spLocks noChangeShapeType="1"/>
            </p:cNvSpPr>
            <p:nvPr/>
          </p:nvSpPr>
          <p:spPr bwMode="auto">
            <a:xfrm>
              <a:off x="1098" y="3979"/>
              <a:ext cx="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37" name="Line 805"/>
            <p:cNvSpPr>
              <a:spLocks noChangeShapeType="1"/>
            </p:cNvSpPr>
            <p:nvPr/>
          </p:nvSpPr>
          <p:spPr bwMode="auto">
            <a:xfrm>
              <a:off x="1124" y="3960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38" name="Line 806"/>
            <p:cNvSpPr>
              <a:spLocks noChangeShapeType="1"/>
            </p:cNvSpPr>
            <p:nvPr/>
          </p:nvSpPr>
          <p:spPr bwMode="auto">
            <a:xfrm>
              <a:off x="1131" y="3960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39" name="Freeform 807"/>
            <p:cNvSpPr>
              <a:spLocks/>
            </p:cNvSpPr>
            <p:nvPr/>
          </p:nvSpPr>
          <p:spPr bwMode="auto">
            <a:xfrm>
              <a:off x="1137" y="3954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40" name="Freeform 808"/>
            <p:cNvSpPr>
              <a:spLocks/>
            </p:cNvSpPr>
            <p:nvPr/>
          </p:nvSpPr>
          <p:spPr bwMode="auto">
            <a:xfrm>
              <a:off x="1144" y="3947"/>
              <a:ext cx="13" cy="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6" y="0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41" name="Freeform 809"/>
            <p:cNvSpPr>
              <a:spLocks/>
            </p:cNvSpPr>
            <p:nvPr/>
          </p:nvSpPr>
          <p:spPr bwMode="auto">
            <a:xfrm>
              <a:off x="1150" y="3947"/>
              <a:ext cx="13" cy="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42" name="Freeform 810"/>
            <p:cNvSpPr>
              <a:spLocks/>
            </p:cNvSpPr>
            <p:nvPr/>
          </p:nvSpPr>
          <p:spPr bwMode="auto">
            <a:xfrm>
              <a:off x="1157" y="3941"/>
              <a:ext cx="13" cy="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43" name="Freeform 811"/>
            <p:cNvSpPr>
              <a:spLocks/>
            </p:cNvSpPr>
            <p:nvPr/>
          </p:nvSpPr>
          <p:spPr bwMode="auto">
            <a:xfrm>
              <a:off x="1163" y="3935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44" name="Freeform 812"/>
            <p:cNvSpPr>
              <a:spLocks/>
            </p:cNvSpPr>
            <p:nvPr/>
          </p:nvSpPr>
          <p:spPr bwMode="auto">
            <a:xfrm>
              <a:off x="1163" y="3929"/>
              <a:ext cx="13" cy="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8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45" name="Freeform 813"/>
            <p:cNvSpPr>
              <a:spLocks/>
            </p:cNvSpPr>
            <p:nvPr/>
          </p:nvSpPr>
          <p:spPr bwMode="auto">
            <a:xfrm>
              <a:off x="1170" y="3923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46" name="Freeform 814"/>
            <p:cNvSpPr>
              <a:spLocks/>
            </p:cNvSpPr>
            <p:nvPr/>
          </p:nvSpPr>
          <p:spPr bwMode="auto">
            <a:xfrm>
              <a:off x="1176" y="392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47" name="Freeform 815"/>
            <p:cNvSpPr>
              <a:spLocks/>
            </p:cNvSpPr>
            <p:nvPr/>
          </p:nvSpPr>
          <p:spPr bwMode="auto">
            <a:xfrm>
              <a:off x="1176" y="3910"/>
              <a:ext cx="20" cy="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13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7" y="0"/>
                </a:cxn>
              </a:cxnLst>
              <a:rect l="0" t="0" r="r" b="b"/>
              <a:pathLst>
                <a:path w="20" h="19">
                  <a:moveTo>
                    <a:pt x="7" y="0"/>
                  </a:moveTo>
                  <a:lnTo>
                    <a:pt x="20" y="0"/>
                  </a:lnTo>
                  <a:lnTo>
                    <a:pt x="20" y="13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48" name="Freeform 816"/>
            <p:cNvSpPr>
              <a:spLocks/>
            </p:cNvSpPr>
            <p:nvPr/>
          </p:nvSpPr>
          <p:spPr bwMode="auto">
            <a:xfrm>
              <a:off x="1189" y="3904"/>
              <a:ext cx="20" cy="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12"/>
                </a:cxn>
                <a:cxn ang="0">
                  <a:pos x="7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20" h="19">
                  <a:moveTo>
                    <a:pt x="7" y="0"/>
                  </a:moveTo>
                  <a:lnTo>
                    <a:pt x="20" y="0"/>
                  </a:lnTo>
                  <a:lnTo>
                    <a:pt x="20" y="12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49" name="Freeform 817"/>
            <p:cNvSpPr>
              <a:spLocks/>
            </p:cNvSpPr>
            <p:nvPr/>
          </p:nvSpPr>
          <p:spPr bwMode="auto">
            <a:xfrm>
              <a:off x="1196" y="3904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50" name="Line 818"/>
            <p:cNvSpPr>
              <a:spLocks noChangeShapeType="1"/>
            </p:cNvSpPr>
            <p:nvPr/>
          </p:nvSpPr>
          <p:spPr bwMode="auto">
            <a:xfrm>
              <a:off x="1183" y="3910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51" name="Line 819"/>
            <p:cNvSpPr>
              <a:spLocks noChangeShapeType="1"/>
            </p:cNvSpPr>
            <p:nvPr/>
          </p:nvSpPr>
          <p:spPr bwMode="auto">
            <a:xfrm>
              <a:off x="1196" y="3904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52" name="Line 820"/>
            <p:cNvSpPr>
              <a:spLocks noChangeShapeType="1"/>
            </p:cNvSpPr>
            <p:nvPr/>
          </p:nvSpPr>
          <p:spPr bwMode="auto">
            <a:xfrm>
              <a:off x="1202" y="39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53" name="Freeform 821"/>
            <p:cNvSpPr>
              <a:spLocks/>
            </p:cNvSpPr>
            <p:nvPr/>
          </p:nvSpPr>
          <p:spPr bwMode="auto">
            <a:xfrm>
              <a:off x="1209" y="390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54" name="Freeform 822"/>
            <p:cNvSpPr>
              <a:spLocks/>
            </p:cNvSpPr>
            <p:nvPr/>
          </p:nvSpPr>
          <p:spPr bwMode="auto">
            <a:xfrm>
              <a:off x="1215" y="3904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55" name="Freeform 823"/>
            <p:cNvSpPr>
              <a:spLocks/>
            </p:cNvSpPr>
            <p:nvPr/>
          </p:nvSpPr>
          <p:spPr bwMode="auto">
            <a:xfrm>
              <a:off x="1222" y="3910"/>
              <a:ext cx="19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6"/>
                </a:cxn>
                <a:cxn ang="0">
                  <a:pos x="19" y="13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9" h="13">
                  <a:moveTo>
                    <a:pt x="0" y="0"/>
                  </a:moveTo>
                  <a:lnTo>
                    <a:pt x="13" y="0"/>
                  </a:lnTo>
                  <a:lnTo>
                    <a:pt x="19" y="6"/>
                  </a:lnTo>
                  <a:lnTo>
                    <a:pt x="19" y="13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56" name="Freeform 824"/>
            <p:cNvSpPr>
              <a:spLocks/>
            </p:cNvSpPr>
            <p:nvPr/>
          </p:nvSpPr>
          <p:spPr bwMode="auto">
            <a:xfrm>
              <a:off x="1235" y="3916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6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57" name="Freeform 825"/>
            <p:cNvSpPr>
              <a:spLocks/>
            </p:cNvSpPr>
            <p:nvPr/>
          </p:nvSpPr>
          <p:spPr bwMode="auto">
            <a:xfrm>
              <a:off x="1241" y="392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58" name="Freeform 826"/>
            <p:cNvSpPr>
              <a:spLocks/>
            </p:cNvSpPr>
            <p:nvPr/>
          </p:nvSpPr>
          <p:spPr bwMode="auto">
            <a:xfrm>
              <a:off x="1241" y="392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59" name="Freeform 827"/>
            <p:cNvSpPr>
              <a:spLocks/>
            </p:cNvSpPr>
            <p:nvPr/>
          </p:nvSpPr>
          <p:spPr bwMode="auto">
            <a:xfrm>
              <a:off x="1248" y="3929"/>
              <a:ext cx="12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60" name="Line 828"/>
            <p:cNvSpPr>
              <a:spLocks noChangeShapeType="1"/>
            </p:cNvSpPr>
            <p:nvPr/>
          </p:nvSpPr>
          <p:spPr bwMode="auto">
            <a:xfrm>
              <a:off x="1215" y="3910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61" name="Line 829"/>
            <p:cNvSpPr>
              <a:spLocks noChangeShapeType="1"/>
            </p:cNvSpPr>
            <p:nvPr/>
          </p:nvSpPr>
          <p:spPr bwMode="auto">
            <a:xfrm>
              <a:off x="1248" y="3935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62" name="Freeform 830"/>
            <p:cNvSpPr>
              <a:spLocks/>
            </p:cNvSpPr>
            <p:nvPr/>
          </p:nvSpPr>
          <p:spPr bwMode="auto">
            <a:xfrm>
              <a:off x="1254" y="3935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63" name="Freeform 831"/>
            <p:cNvSpPr>
              <a:spLocks/>
            </p:cNvSpPr>
            <p:nvPr/>
          </p:nvSpPr>
          <p:spPr bwMode="auto">
            <a:xfrm>
              <a:off x="1260" y="3935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64" name="Freeform 832"/>
            <p:cNvSpPr>
              <a:spLocks/>
            </p:cNvSpPr>
            <p:nvPr/>
          </p:nvSpPr>
          <p:spPr bwMode="auto">
            <a:xfrm>
              <a:off x="1267" y="3941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65" name="Freeform 833"/>
            <p:cNvSpPr>
              <a:spLocks/>
            </p:cNvSpPr>
            <p:nvPr/>
          </p:nvSpPr>
          <p:spPr bwMode="auto">
            <a:xfrm>
              <a:off x="1273" y="3947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66" name="Freeform 834"/>
            <p:cNvSpPr>
              <a:spLocks/>
            </p:cNvSpPr>
            <p:nvPr/>
          </p:nvSpPr>
          <p:spPr bwMode="auto">
            <a:xfrm>
              <a:off x="1280" y="3947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6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67" name="Line 835"/>
            <p:cNvSpPr>
              <a:spLocks noChangeShapeType="1"/>
            </p:cNvSpPr>
            <p:nvPr/>
          </p:nvSpPr>
          <p:spPr bwMode="auto">
            <a:xfrm>
              <a:off x="1280" y="395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68" name="Line 836"/>
            <p:cNvSpPr>
              <a:spLocks noChangeShapeType="1"/>
            </p:cNvSpPr>
            <p:nvPr/>
          </p:nvSpPr>
          <p:spPr bwMode="auto">
            <a:xfrm>
              <a:off x="1286" y="395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69" name="Freeform 837"/>
            <p:cNvSpPr>
              <a:spLocks/>
            </p:cNvSpPr>
            <p:nvPr/>
          </p:nvSpPr>
          <p:spPr bwMode="auto">
            <a:xfrm>
              <a:off x="1293" y="395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70" name="Line 838"/>
            <p:cNvSpPr>
              <a:spLocks noChangeShapeType="1"/>
            </p:cNvSpPr>
            <p:nvPr/>
          </p:nvSpPr>
          <p:spPr bwMode="auto">
            <a:xfrm>
              <a:off x="1293" y="3960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71" name="Line 839"/>
            <p:cNvSpPr>
              <a:spLocks noChangeShapeType="1"/>
            </p:cNvSpPr>
            <p:nvPr/>
          </p:nvSpPr>
          <p:spPr bwMode="auto">
            <a:xfrm>
              <a:off x="1299" y="3960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72" name="Freeform 840"/>
            <p:cNvSpPr>
              <a:spLocks/>
            </p:cNvSpPr>
            <p:nvPr/>
          </p:nvSpPr>
          <p:spPr bwMode="auto">
            <a:xfrm>
              <a:off x="1306" y="3960"/>
              <a:ext cx="1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9" y="0"/>
                </a:cxn>
                <a:cxn ang="0">
                  <a:pos x="19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6" y="0"/>
                  </a:lnTo>
                  <a:lnTo>
                    <a:pt x="19" y="0"/>
                  </a:lnTo>
                  <a:lnTo>
                    <a:pt x="19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73" name="Freeform 841"/>
            <p:cNvSpPr>
              <a:spLocks/>
            </p:cNvSpPr>
            <p:nvPr/>
          </p:nvSpPr>
          <p:spPr bwMode="auto">
            <a:xfrm>
              <a:off x="1319" y="3960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9"/>
                </a:cxn>
                <a:cxn ang="0">
                  <a:pos x="6" y="19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9"/>
                  </a:lnTo>
                  <a:lnTo>
                    <a:pt x="6" y="19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74" name="Line 842"/>
            <p:cNvSpPr>
              <a:spLocks noChangeShapeType="1"/>
            </p:cNvSpPr>
            <p:nvPr/>
          </p:nvSpPr>
          <p:spPr bwMode="auto">
            <a:xfrm>
              <a:off x="1312" y="3966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75" name="Line 843"/>
            <p:cNvSpPr>
              <a:spLocks noChangeShapeType="1"/>
            </p:cNvSpPr>
            <p:nvPr/>
          </p:nvSpPr>
          <p:spPr bwMode="auto">
            <a:xfrm>
              <a:off x="1319" y="3966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76" name="Line 844"/>
            <p:cNvSpPr>
              <a:spLocks noChangeShapeType="1"/>
            </p:cNvSpPr>
            <p:nvPr/>
          </p:nvSpPr>
          <p:spPr bwMode="auto">
            <a:xfrm>
              <a:off x="1325" y="3966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77" name="Line 845"/>
            <p:cNvSpPr>
              <a:spLocks noChangeShapeType="1"/>
            </p:cNvSpPr>
            <p:nvPr/>
          </p:nvSpPr>
          <p:spPr bwMode="auto">
            <a:xfrm>
              <a:off x="1332" y="3966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78" name="Freeform 846"/>
            <p:cNvSpPr>
              <a:spLocks/>
            </p:cNvSpPr>
            <p:nvPr/>
          </p:nvSpPr>
          <p:spPr bwMode="auto">
            <a:xfrm>
              <a:off x="1338" y="3966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79" name="Line 847"/>
            <p:cNvSpPr>
              <a:spLocks noChangeShapeType="1"/>
            </p:cNvSpPr>
            <p:nvPr/>
          </p:nvSpPr>
          <p:spPr bwMode="auto">
            <a:xfrm>
              <a:off x="1338" y="3972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80" name="Line 848"/>
            <p:cNvSpPr>
              <a:spLocks noChangeShapeType="1"/>
            </p:cNvSpPr>
            <p:nvPr/>
          </p:nvSpPr>
          <p:spPr bwMode="auto">
            <a:xfrm>
              <a:off x="1345" y="3972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81" name="Line 849"/>
            <p:cNvSpPr>
              <a:spLocks noChangeShapeType="1"/>
            </p:cNvSpPr>
            <p:nvPr/>
          </p:nvSpPr>
          <p:spPr bwMode="auto">
            <a:xfrm>
              <a:off x="1345" y="3972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82" name="Line 850"/>
            <p:cNvSpPr>
              <a:spLocks noChangeShapeType="1"/>
            </p:cNvSpPr>
            <p:nvPr/>
          </p:nvSpPr>
          <p:spPr bwMode="auto">
            <a:xfrm>
              <a:off x="1351" y="3972"/>
              <a:ext cx="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83" name="Line 851"/>
            <p:cNvSpPr>
              <a:spLocks noChangeShapeType="1"/>
            </p:cNvSpPr>
            <p:nvPr/>
          </p:nvSpPr>
          <p:spPr bwMode="auto">
            <a:xfrm>
              <a:off x="1358" y="3972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84" name="Freeform 852"/>
            <p:cNvSpPr>
              <a:spLocks/>
            </p:cNvSpPr>
            <p:nvPr/>
          </p:nvSpPr>
          <p:spPr bwMode="auto">
            <a:xfrm>
              <a:off x="1371" y="3972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6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85" name="Freeform 853"/>
            <p:cNvSpPr>
              <a:spLocks/>
            </p:cNvSpPr>
            <p:nvPr/>
          </p:nvSpPr>
          <p:spPr bwMode="auto">
            <a:xfrm>
              <a:off x="1377" y="3972"/>
              <a:ext cx="13" cy="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7" y="0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86" name="Line 854"/>
            <p:cNvSpPr>
              <a:spLocks noChangeShapeType="1"/>
            </p:cNvSpPr>
            <p:nvPr/>
          </p:nvSpPr>
          <p:spPr bwMode="auto">
            <a:xfrm>
              <a:off x="1371" y="39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87" name="Line 855"/>
            <p:cNvSpPr>
              <a:spLocks noChangeShapeType="1"/>
            </p:cNvSpPr>
            <p:nvPr/>
          </p:nvSpPr>
          <p:spPr bwMode="auto">
            <a:xfrm>
              <a:off x="1377" y="3972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88" name="Line 856"/>
            <p:cNvSpPr>
              <a:spLocks noChangeShapeType="1"/>
            </p:cNvSpPr>
            <p:nvPr/>
          </p:nvSpPr>
          <p:spPr bwMode="auto">
            <a:xfrm>
              <a:off x="1384" y="3972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89" name="Line 857"/>
            <p:cNvSpPr>
              <a:spLocks noChangeShapeType="1"/>
            </p:cNvSpPr>
            <p:nvPr/>
          </p:nvSpPr>
          <p:spPr bwMode="auto">
            <a:xfrm>
              <a:off x="1390" y="3972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90" name="Line 858"/>
            <p:cNvSpPr>
              <a:spLocks noChangeShapeType="1"/>
            </p:cNvSpPr>
            <p:nvPr/>
          </p:nvSpPr>
          <p:spPr bwMode="auto">
            <a:xfrm>
              <a:off x="1390" y="3972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91" name="Line 859"/>
            <p:cNvSpPr>
              <a:spLocks noChangeShapeType="1"/>
            </p:cNvSpPr>
            <p:nvPr/>
          </p:nvSpPr>
          <p:spPr bwMode="auto">
            <a:xfrm>
              <a:off x="1397" y="3972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92" name="Line 860"/>
            <p:cNvSpPr>
              <a:spLocks noChangeShapeType="1"/>
            </p:cNvSpPr>
            <p:nvPr/>
          </p:nvSpPr>
          <p:spPr bwMode="auto">
            <a:xfrm>
              <a:off x="1403" y="3972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93" name="Line 861"/>
            <p:cNvSpPr>
              <a:spLocks noChangeShapeType="1"/>
            </p:cNvSpPr>
            <p:nvPr/>
          </p:nvSpPr>
          <p:spPr bwMode="auto">
            <a:xfrm>
              <a:off x="1410" y="3972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94" name="Freeform 862"/>
            <p:cNvSpPr>
              <a:spLocks/>
            </p:cNvSpPr>
            <p:nvPr/>
          </p:nvSpPr>
          <p:spPr bwMode="auto">
            <a:xfrm>
              <a:off x="1416" y="3966"/>
              <a:ext cx="13" cy="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95" name="Line 863"/>
            <p:cNvSpPr>
              <a:spLocks noChangeShapeType="1"/>
            </p:cNvSpPr>
            <p:nvPr/>
          </p:nvSpPr>
          <p:spPr bwMode="auto">
            <a:xfrm>
              <a:off x="1416" y="3966"/>
              <a:ext cx="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96" name="Line 864"/>
            <p:cNvSpPr>
              <a:spLocks noChangeShapeType="1"/>
            </p:cNvSpPr>
            <p:nvPr/>
          </p:nvSpPr>
          <p:spPr bwMode="auto">
            <a:xfrm>
              <a:off x="1423" y="3966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97" name="Line 865"/>
            <p:cNvSpPr>
              <a:spLocks noChangeShapeType="1"/>
            </p:cNvSpPr>
            <p:nvPr/>
          </p:nvSpPr>
          <p:spPr bwMode="auto">
            <a:xfrm>
              <a:off x="1429" y="3966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98" name="Line 866"/>
            <p:cNvSpPr>
              <a:spLocks noChangeShapeType="1"/>
            </p:cNvSpPr>
            <p:nvPr/>
          </p:nvSpPr>
          <p:spPr bwMode="auto">
            <a:xfrm>
              <a:off x="1436" y="396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99" name="Line 867"/>
            <p:cNvSpPr>
              <a:spLocks noChangeShapeType="1"/>
            </p:cNvSpPr>
            <p:nvPr/>
          </p:nvSpPr>
          <p:spPr bwMode="auto">
            <a:xfrm>
              <a:off x="1436" y="396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00" name="Line 868"/>
            <p:cNvSpPr>
              <a:spLocks noChangeShapeType="1"/>
            </p:cNvSpPr>
            <p:nvPr/>
          </p:nvSpPr>
          <p:spPr bwMode="auto">
            <a:xfrm>
              <a:off x="1442" y="3966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01" name="Freeform 869"/>
            <p:cNvSpPr>
              <a:spLocks/>
            </p:cNvSpPr>
            <p:nvPr/>
          </p:nvSpPr>
          <p:spPr bwMode="auto">
            <a:xfrm>
              <a:off x="1455" y="3960"/>
              <a:ext cx="13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9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02" name="Line 870"/>
            <p:cNvSpPr>
              <a:spLocks noChangeShapeType="1"/>
            </p:cNvSpPr>
            <p:nvPr/>
          </p:nvSpPr>
          <p:spPr bwMode="auto">
            <a:xfrm>
              <a:off x="1455" y="3966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03" name="Line 871"/>
            <p:cNvSpPr>
              <a:spLocks noChangeShapeType="1"/>
            </p:cNvSpPr>
            <p:nvPr/>
          </p:nvSpPr>
          <p:spPr bwMode="auto">
            <a:xfrm>
              <a:off x="1461" y="3966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04" name="Freeform 872"/>
            <p:cNvSpPr>
              <a:spLocks/>
            </p:cNvSpPr>
            <p:nvPr/>
          </p:nvSpPr>
          <p:spPr bwMode="auto">
            <a:xfrm>
              <a:off x="1468" y="3960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05" name="Line 873"/>
            <p:cNvSpPr>
              <a:spLocks noChangeShapeType="1"/>
            </p:cNvSpPr>
            <p:nvPr/>
          </p:nvSpPr>
          <p:spPr bwMode="auto">
            <a:xfrm>
              <a:off x="1468" y="3960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06" name="Line 874"/>
            <p:cNvSpPr>
              <a:spLocks noChangeShapeType="1"/>
            </p:cNvSpPr>
            <p:nvPr/>
          </p:nvSpPr>
          <p:spPr bwMode="auto">
            <a:xfrm>
              <a:off x="1474" y="3960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07" name="Line 875"/>
            <p:cNvSpPr>
              <a:spLocks noChangeShapeType="1"/>
            </p:cNvSpPr>
            <p:nvPr/>
          </p:nvSpPr>
          <p:spPr bwMode="auto">
            <a:xfrm>
              <a:off x="1481" y="3960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08" name="Freeform 876"/>
            <p:cNvSpPr>
              <a:spLocks/>
            </p:cNvSpPr>
            <p:nvPr/>
          </p:nvSpPr>
          <p:spPr bwMode="auto">
            <a:xfrm>
              <a:off x="1487" y="395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09" name="Freeform 877"/>
            <p:cNvSpPr>
              <a:spLocks/>
            </p:cNvSpPr>
            <p:nvPr/>
          </p:nvSpPr>
          <p:spPr bwMode="auto">
            <a:xfrm>
              <a:off x="1494" y="3947"/>
              <a:ext cx="19" cy="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13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6" y="0"/>
                </a:cxn>
              </a:cxnLst>
              <a:rect l="0" t="0" r="r" b="b"/>
              <a:pathLst>
                <a:path w="19" h="13">
                  <a:moveTo>
                    <a:pt x="6" y="0"/>
                  </a:moveTo>
                  <a:lnTo>
                    <a:pt x="19" y="0"/>
                  </a:lnTo>
                  <a:lnTo>
                    <a:pt x="19" y="13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10" name="Freeform 878"/>
            <p:cNvSpPr>
              <a:spLocks/>
            </p:cNvSpPr>
            <p:nvPr/>
          </p:nvSpPr>
          <p:spPr bwMode="auto">
            <a:xfrm>
              <a:off x="1507" y="3947"/>
              <a:ext cx="13" cy="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11" name="Freeform 879"/>
            <p:cNvSpPr>
              <a:spLocks/>
            </p:cNvSpPr>
            <p:nvPr/>
          </p:nvSpPr>
          <p:spPr bwMode="auto">
            <a:xfrm>
              <a:off x="1487" y="3954"/>
              <a:ext cx="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6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12" name="Line 880"/>
            <p:cNvSpPr>
              <a:spLocks noChangeShapeType="1"/>
            </p:cNvSpPr>
            <p:nvPr/>
          </p:nvSpPr>
          <p:spPr bwMode="auto">
            <a:xfrm>
              <a:off x="1507" y="3947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13" name="Line 881"/>
            <p:cNvSpPr>
              <a:spLocks noChangeShapeType="1"/>
            </p:cNvSpPr>
            <p:nvPr/>
          </p:nvSpPr>
          <p:spPr bwMode="auto">
            <a:xfrm>
              <a:off x="1513" y="3947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14" name="Freeform 882"/>
            <p:cNvSpPr>
              <a:spLocks/>
            </p:cNvSpPr>
            <p:nvPr/>
          </p:nvSpPr>
          <p:spPr bwMode="auto">
            <a:xfrm>
              <a:off x="1520" y="3941"/>
              <a:ext cx="13" cy="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15" name="Line 883"/>
            <p:cNvSpPr>
              <a:spLocks noChangeShapeType="1"/>
            </p:cNvSpPr>
            <p:nvPr/>
          </p:nvSpPr>
          <p:spPr bwMode="auto">
            <a:xfrm>
              <a:off x="1520" y="3941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16" name="Line 884"/>
            <p:cNvSpPr>
              <a:spLocks noChangeShapeType="1"/>
            </p:cNvSpPr>
            <p:nvPr/>
          </p:nvSpPr>
          <p:spPr bwMode="auto">
            <a:xfrm>
              <a:off x="1526" y="3941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17" name="Freeform 885"/>
            <p:cNvSpPr>
              <a:spLocks/>
            </p:cNvSpPr>
            <p:nvPr/>
          </p:nvSpPr>
          <p:spPr bwMode="auto">
            <a:xfrm>
              <a:off x="1533" y="3935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18" name="Freeform 886"/>
            <p:cNvSpPr>
              <a:spLocks/>
            </p:cNvSpPr>
            <p:nvPr/>
          </p:nvSpPr>
          <p:spPr bwMode="auto">
            <a:xfrm>
              <a:off x="1539" y="3935"/>
              <a:ext cx="20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20" h="12">
                  <a:moveTo>
                    <a:pt x="7" y="0"/>
                  </a:moveTo>
                  <a:lnTo>
                    <a:pt x="20" y="0"/>
                  </a:lnTo>
                  <a:lnTo>
                    <a:pt x="20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19" name="Line 887"/>
            <p:cNvSpPr>
              <a:spLocks noChangeShapeType="1"/>
            </p:cNvSpPr>
            <p:nvPr/>
          </p:nvSpPr>
          <p:spPr bwMode="auto">
            <a:xfrm>
              <a:off x="1546" y="3935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20" name="Line 888"/>
            <p:cNvSpPr>
              <a:spLocks noChangeShapeType="1"/>
            </p:cNvSpPr>
            <p:nvPr/>
          </p:nvSpPr>
          <p:spPr bwMode="auto">
            <a:xfrm>
              <a:off x="1552" y="3935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21" name="Line 889"/>
            <p:cNvSpPr>
              <a:spLocks noChangeShapeType="1"/>
            </p:cNvSpPr>
            <p:nvPr/>
          </p:nvSpPr>
          <p:spPr bwMode="auto">
            <a:xfrm>
              <a:off x="1552" y="3935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22" name="Freeform 890"/>
            <p:cNvSpPr>
              <a:spLocks/>
            </p:cNvSpPr>
            <p:nvPr/>
          </p:nvSpPr>
          <p:spPr bwMode="auto">
            <a:xfrm>
              <a:off x="1565" y="3929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23" name="Line 891"/>
            <p:cNvSpPr>
              <a:spLocks noChangeShapeType="1"/>
            </p:cNvSpPr>
            <p:nvPr/>
          </p:nvSpPr>
          <p:spPr bwMode="auto">
            <a:xfrm>
              <a:off x="1565" y="392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24" name="Line 892"/>
            <p:cNvSpPr>
              <a:spLocks noChangeShapeType="1"/>
            </p:cNvSpPr>
            <p:nvPr/>
          </p:nvSpPr>
          <p:spPr bwMode="auto">
            <a:xfrm>
              <a:off x="1565" y="392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25" name="Freeform 893"/>
            <p:cNvSpPr>
              <a:spLocks/>
            </p:cNvSpPr>
            <p:nvPr/>
          </p:nvSpPr>
          <p:spPr bwMode="auto">
            <a:xfrm>
              <a:off x="1578" y="392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26" name="Freeform 894"/>
            <p:cNvSpPr>
              <a:spLocks/>
            </p:cNvSpPr>
            <p:nvPr/>
          </p:nvSpPr>
          <p:spPr bwMode="auto">
            <a:xfrm>
              <a:off x="1585" y="3923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5128" name="Group 72"/>
          <p:cNvGrpSpPr>
            <a:grpSpLocks/>
          </p:cNvGrpSpPr>
          <p:nvPr/>
        </p:nvGrpSpPr>
        <p:grpSpPr bwMode="auto">
          <a:xfrm>
            <a:off x="7013575" y="5759450"/>
            <a:ext cx="1512887" cy="336550"/>
            <a:chOff x="1578" y="3785"/>
            <a:chExt cx="1037" cy="231"/>
          </a:xfrm>
        </p:grpSpPr>
        <p:sp>
          <p:nvSpPr>
            <p:cNvPr id="44928" name="Line 896"/>
            <p:cNvSpPr>
              <a:spLocks noChangeShapeType="1"/>
            </p:cNvSpPr>
            <p:nvPr/>
          </p:nvSpPr>
          <p:spPr bwMode="auto">
            <a:xfrm>
              <a:off x="1578" y="3923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29" name="Line 897"/>
            <p:cNvSpPr>
              <a:spLocks noChangeShapeType="1"/>
            </p:cNvSpPr>
            <p:nvPr/>
          </p:nvSpPr>
          <p:spPr bwMode="auto">
            <a:xfrm>
              <a:off x="1585" y="3923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30" name="Line 898"/>
            <p:cNvSpPr>
              <a:spLocks noChangeShapeType="1"/>
            </p:cNvSpPr>
            <p:nvPr/>
          </p:nvSpPr>
          <p:spPr bwMode="auto">
            <a:xfrm>
              <a:off x="1591" y="3923"/>
              <a:ext cx="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31" name="Line 899"/>
            <p:cNvSpPr>
              <a:spLocks noChangeShapeType="1"/>
            </p:cNvSpPr>
            <p:nvPr/>
          </p:nvSpPr>
          <p:spPr bwMode="auto">
            <a:xfrm>
              <a:off x="1598" y="3923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32" name="Line 900"/>
            <p:cNvSpPr>
              <a:spLocks noChangeShapeType="1"/>
            </p:cNvSpPr>
            <p:nvPr/>
          </p:nvSpPr>
          <p:spPr bwMode="auto">
            <a:xfrm>
              <a:off x="1611" y="3923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33" name="Line 901"/>
            <p:cNvSpPr>
              <a:spLocks noChangeShapeType="1"/>
            </p:cNvSpPr>
            <p:nvPr/>
          </p:nvSpPr>
          <p:spPr bwMode="auto">
            <a:xfrm>
              <a:off x="1611" y="3923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34" name="Freeform 902"/>
            <p:cNvSpPr>
              <a:spLocks/>
            </p:cNvSpPr>
            <p:nvPr/>
          </p:nvSpPr>
          <p:spPr bwMode="auto">
            <a:xfrm>
              <a:off x="1624" y="3916"/>
              <a:ext cx="12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7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2" h="13">
                  <a:moveTo>
                    <a:pt x="0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35" name="Line 903"/>
            <p:cNvSpPr>
              <a:spLocks noChangeShapeType="1"/>
            </p:cNvSpPr>
            <p:nvPr/>
          </p:nvSpPr>
          <p:spPr bwMode="auto">
            <a:xfrm>
              <a:off x="1624" y="3916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36" name="Line 904"/>
            <p:cNvSpPr>
              <a:spLocks noChangeShapeType="1"/>
            </p:cNvSpPr>
            <p:nvPr/>
          </p:nvSpPr>
          <p:spPr bwMode="auto">
            <a:xfrm>
              <a:off x="1624" y="3916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37" name="Line 905"/>
            <p:cNvSpPr>
              <a:spLocks noChangeShapeType="1"/>
            </p:cNvSpPr>
            <p:nvPr/>
          </p:nvSpPr>
          <p:spPr bwMode="auto">
            <a:xfrm>
              <a:off x="1630" y="3916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38" name="Line 906"/>
            <p:cNvSpPr>
              <a:spLocks noChangeShapeType="1"/>
            </p:cNvSpPr>
            <p:nvPr/>
          </p:nvSpPr>
          <p:spPr bwMode="auto">
            <a:xfrm>
              <a:off x="1636" y="3916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39" name="Line 907"/>
            <p:cNvSpPr>
              <a:spLocks noChangeShapeType="1"/>
            </p:cNvSpPr>
            <p:nvPr/>
          </p:nvSpPr>
          <p:spPr bwMode="auto">
            <a:xfrm>
              <a:off x="1643" y="3916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40" name="Line 908"/>
            <p:cNvSpPr>
              <a:spLocks noChangeShapeType="1"/>
            </p:cNvSpPr>
            <p:nvPr/>
          </p:nvSpPr>
          <p:spPr bwMode="auto">
            <a:xfrm>
              <a:off x="1643" y="3916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41" name="Line 909"/>
            <p:cNvSpPr>
              <a:spLocks noChangeShapeType="1"/>
            </p:cNvSpPr>
            <p:nvPr/>
          </p:nvSpPr>
          <p:spPr bwMode="auto">
            <a:xfrm>
              <a:off x="1656" y="3916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42" name="Line 910"/>
            <p:cNvSpPr>
              <a:spLocks noChangeShapeType="1"/>
            </p:cNvSpPr>
            <p:nvPr/>
          </p:nvSpPr>
          <p:spPr bwMode="auto">
            <a:xfrm>
              <a:off x="1656" y="3916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43" name="Line 911"/>
            <p:cNvSpPr>
              <a:spLocks noChangeShapeType="1"/>
            </p:cNvSpPr>
            <p:nvPr/>
          </p:nvSpPr>
          <p:spPr bwMode="auto">
            <a:xfrm>
              <a:off x="1662" y="3916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44" name="Line 912"/>
            <p:cNvSpPr>
              <a:spLocks noChangeShapeType="1"/>
            </p:cNvSpPr>
            <p:nvPr/>
          </p:nvSpPr>
          <p:spPr bwMode="auto">
            <a:xfrm>
              <a:off x="1669" y="3916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45" name="Line 913"/>
            <p:cNvSpPr>
              <a:spLocks noChangeShapeType="1"/>
            </p:cNvSpPr>
            <p:nvPr/>
          </p:nvSpPr>
          <p:spPr bwMode="auto">
            <a:xfrm>
              <a:off x="1669" y="3916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46" name="Line 914"/>
            <p:cNvSpPr>
              <a:spLocks noChangeShapeType="1"/>
            </p:cNvSpPr>
            <p:nvPr/>
          </p:nvSpPr>
          <p:spPr bwMode="auto">
            <a:xfrm>
              <a:off x="1675" y="3916"/>
              <a:ext cx="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47" name="Freeform 915"/>
            <p:cNvSpPr>
              <a:spLocks/>
            </p:cNvSpPr>
            <p:nvPr/>
          </p:nvSpPr>
          <p:spPr bwMode="auto">
            <a:xfrm>
              <a:off x="1688" y="3916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7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48" name="Freeform 916"/>
            <p:cNvSpPr>
              <a:spLocks/>
            </p:cNvSpPr>
            <p:nvPr/>
          </p:nvSpPr>
          <p:spPr bwMode="auto">
            <a:xfrm>
              <a:off x="1695" y="392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49" name="Freeform 917"/>
            <p:cNvSpPr>
              <a:spLocks/>
            </p:cNvSpPr>
            <p:nvPr/>
          </p:nvSpPr>
          <p:spPr bwMode="auto">
            <a:xfrm>
              <a:off x="1688" y="3923"/>
              <a:ext cx="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6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50" name="Line 918"/>
            <p:cNvSpPr>
              <a:spLocks noChangeShapeType="1"/>
            </p:cNvSpPr>
            <p:nvPr/>
          </p:nvSpPr>
          <p:spPr bwMode="auto">
            <a:xfrm>
              <a:off x="1701" y="3923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51" name="Line 919"/>
            <p:cNvSpPr>
              <a:spLocks noChangeShapeType="1"/>
            </p:cNvSpPr>
            <p:nvPr/>
          </p:nvSpPr>
          <p:spPr bwMode="auto">
            <a:xfrm>
              <a:off x="1708" y="3923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52" name="Line 920"/>
            <p:cNvSpPr>
              <a:spLocks noChangeShapeType="1"/>
            </p:cNvSpPr>
            <p:nvPr/>
          </p:nvSpPr>
          <p:spPr bwMode="auto">
            <a:xfrm>
              <a:off x="1714" y="3923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53" name="Line 921"/>
            <p:cNvSpPr>
              <a:spLocks noChangeShapeType="1"/>
            </p:cNvSpPr>
            <p:nvPr/>
          </p:nvSpPr>
          <p:spPr bwMode="auto">
            <a:xfrm>
              <a:off x="1721" y="3923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54" name="Line 922"/>
            <p:cNvSpPr>
              <a:spLocks noChangeShapeType="1"/>
            </p:cNvSpPr>
            <p:nvPr/>
          </p:nvSpPr>
          <p:spPr bwMode="auto">
            <a:xfrm>
              <a:off x="1727" y="3923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55" name="Freeform 923"/>
            <p:cNvSpPr>
              <a:spLocks/>
            </p:cNvSpPr>
            <p:nvPr/>
          </p:nvSpPr>
          <p:spPr bwMode="auto">
            <a:xfrm>
              <a:off x="1734" y="392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56" name="Freeform 924"/>
            <p:cNvSpPr>
              <a:spLocks/>
            </p:cNvSpPr>
            <p:nvPr/>
          </p:nvSpPr>
          <p:spPr bwMode="auto">
            <a:xfrm>
              <a:off x="1740" y="3929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57" name="Line 925"/>
            <p:cNvSpPr>
              <a:spLocks noChangeShapeType="1"/>
            </p:cNvSpPr>
            <p:nvPr/>
          </p:nvSpPr>
          <p:spPr bwMode="auto">
            <a:xfrm>
              <a:off x="1734" y="392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58" name="Line 926"/>
            <p:cNvSpPr>
              <a:spLocks noChangeShapeType="1"/>
            </p:cNvSpPr>
            <p:nvPr/>
          </p:nvSpPr>
          <p:spPr bwMode="auto">
            <a:xfrm>
              <a:off x="1740" y="3935"/>
              <a:ext cx="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59" name="Freeform 927"/>
            <p:cNvSpPr>
              <a:spLocks/>
            </p:cNvSpPr>
            <p:nvPr/>
          </p:nvSpPr>
          <p:spPr bwMode="auto">
            <a:xfrm>
              <a:off x="1753" y="3935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60" name="Line 928"/>
            <p:cNvSpPr>
              <a:spLocks noChangeShapeType="1"/>
            </p:cNvSpPr>
            <p:nvPr/>
          </p:nvSpPr>
          <p:spPr bwMode="auto">
            <a:xfrm>
              <a:off x="1760" y="3935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61" name="Line 929"/>
            <p:cNvSpPr>
              <a:spLocks noChangeShapeType="1"/>
            </p:cNvSpPr>
            <p:nvPr/>
          </p:nvSpPr>
          <p:spPr bwMode="auto">
            <a:xfrm>
              <a:off x="1760" y="3935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62" name="Line 930"/>
            <p:cNvSpPr>
              <a:spLocks noChangeShapeType="1"/>
            </p:cNvSpPr>
            <p:nvPr/>
          </p:nvSpPr>
          <p:spPr bwMode="auto">
            <a:xfrm>
              <a:off x="1766" y="3935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63" name="Freeform 931"/>
            <p:cNvSpPr>
              <a:spLocks/>
            </p:cNvSpPr>
            <p:nvPr/>
          </p:nvSpPr>
          <p:spPr bwMode="auto">
            <a:xfrm>
              <a:off x="1773" y="3935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64" name="Freeform 932"/>
            <p:cNvSpPr>
              <a:spLocks/>
            </p:cNvSpPr>
            <p:nvPr/>
          </p:nvSpPr>
          <p:spPr bwMode="auto">
            <a:xfrm>
              <a:off x="1779" y="3941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65" name="Freeform 933"/>
            <p:cNvSpPr>
              <a:spLocks/>
            </p:cNvSpPr>
            <p:nvPr/>
          </p:nvSpPr>
          <p:spPr bwMode="auto">
            <a:xfrm>
              <a:off x="1786" y="3947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66" name="Freeform 934"/>
            <p:cNvSpPr>
              <a:spLocks/>
            </p:cNvSpPr>
            <p:nvPr/>
          </p:nvSpPr>
          <p:spPr bwMode="auto">
            <a:xfrm>
              <a:off x="1792" y="3947"/>
              <a:ext cx="20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20" y="7"/>
                </a:cxn>
                <a:cxn ang="0">
                  <a:pos x="20" y="13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20" h="13">
                  <a:moveTo>
                    <a:pt x="0" y="0"/>
                  </a:moveTo>
                  <a:lnTo>
                    <a:pt x="7" y="0"/>
                  </a:lnTo>
                  <a:lnTo>
                    <a:pt x="20" y="7"/>
                  </a:lnTo>
                  <a:lnTo>
                    <a:pt x="20" y="13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67" name="Line 935"/>
            <p:cNvSpPr>
              <a:spLocks noChangeShapeType="1"/>
            </p:cNvSpPr>
            <p:nvPr/>
          </p:nvSpPr>
          <p:spPr bwMode="auto">
            <a:xfrm>
              <a:off x="1779" y="3947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68" name="Line 936"/>
            <p:cNvSpPr>
              <a:spLocks noChangeShapeType="1"/>
            </p:cNvSpPr>
            <p:nvPr/>
          </p:nvSpPr>
          <p:spPr bwMode="auto">
            <a:xfrm>
              <a:off x="1799" y="395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69" name="Line 937"/>
            <p:cNvSpPr>
              <a:spLocks noChangeShapeType="1"/>
            </p:cNvSpPr>
            <p:nvPr/>
          </p:nvSpPr>
          <p:spPr bwMode="auto">
            <a:xfrm>
              <a:off x="1805" y="395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70" name="Freeform 938"/>
            <p:cNvSpPr>
              <a:spLocks/>
            </p:cNvSpPr>
            <p:nvPr/>
          </p:nvSpPr>
          <p:spPr bwMode="auto">
            <a:xfrm>
              <a:off x="1812" y="3954"/>
              <a:ext cx="12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71" name="Line 939"/>
            <p:cNvSpPr>
              <a:spLocks noChangeShapeType="1"/>
            </p:cNvSpPr>
            <p:nvPr/>
          </p:nvSpPr>
          <p:spPr bwMode="auto">
            <a:xfrm>
              <a:off x="1812" y="396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72" name="Line 940"/>
            <p:cNvSpPr>
              <a:spLocks noChangeShapeType="1"/>
            </p:cNvSpPr>
            <p:nvPr/>
          </p:nvSpPr>
          <p:spPr bwMode="auto">
            <a:xfrm>
              <a:off x="1818" y="3960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73" name="Freeform 941"/>
            <p:cNvSpPr>
              <a:spLocks/>
            </p:cNvSpPr>
            <p:nvPr/>
          </p:nvSpPr>
          <p:spPr bwMode="auto">
            <a:xfrm>
              <a:off x="1824" y="3960"/>
              <a:ext cx="20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20" y="0"/>
                </a:cxn>
                <a:cxn ang="0">
                  <a:pos x="20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20" h="12">
                  <a:moveTo>
                    <a:pt x="0" y="0"/>
                  </a:moveTo>
                  <a:lnTo>
                    <a:pt x="7" y="0"/>
                  </a:lnTo>
                  <a:lnTo>
                    <a:pt x="20" y="0"/>
                  </a:lnTo>
                  <a:lnTo>
                    <a:pt x="20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74" name="Freeform 942"/>
            <p:cNvSpPr>
              <a:spLocks/>
            </p:cNvSpPr>
            <p:nvPr/>
          </p:nvSpPr>
          <p:spPr bwMode="auto">
            <a:xfrm>
              <a:off x="1837" y="3960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75" name="Line 943"/>
            <p:cNvSpPr>
              <a:spLocks noChangeShapeType="1"/>
            </p:cNvSpPr>
            <p:nvPr/>
          </p:nvSpPr>
          <p:spPr bwMode="auto">
            <a:xfrm>
              <a:off x="1831" y="3966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76" name="Line 944"/>
            <p:cNvSpPr>
              <a:spLocks noChangeShapeType="1"/>
            </p:cNvSpPr>
            <p:nvPr/>
          </p:nvSpPr>
          <p:spPr bwMode="auto">
            <a:xfrm>
              <a:off x="1837" y="3966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77" name="Line 945"/>
            <p:cNvSpPr>
              <a:spLocks noChangeShapeType="1"/>
            </p:cNvSpPr>
            <p:nvPr/>
          </p:nvSpPr>
          <p:spPr bwMode="auto">
            <a:xfrm>
              <a:off x="1844" y="3966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78" name="Freeform 946"/>
            <p:cNvSpPr>
              <a:spLocks/>
            </p:cNvSpPr>
            <p:nvPr/>
          </p:nvSpPr>
          <p:spPr bwMode="auto">
            <a:xfrm>
              <a:off x="1850" y="3966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79" name="Freeform 947"/>
            <p:cNvSpPr>
              <a:spLocks/>
            </p:cNvSpPr>
            <p:nvPr/>
          </p:nvSpPr>
          <p:spPr bwMode="auto">
            <a:xfrm>
              <a:off x="1857" y="3972"/>
              <a:ext cx="19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7"/>
                </a:cxn>
                <a:cxn ang="0">
                  <a:pos x="19" y="13"/>
                </a:cxn>
                <a:cxn ang="0">
                  <a:pos x="13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9" h="13">
                  <a:moveTo>
                    <a:pt x="0" y="0"/>
                  </a:moveTo>
                  <a:lnTo>
                    <a:pt x="13" y="0"/>
                  </a:lnTo>
                  <a:lnTo>
                    <a:pt x="19" y="7"/>
                  </a:lnTo>
                  <a:lnTo>
                    <a:pt x="19" y="13"/>
                  </a:lnTo>
                  <a:lnTo>
                    <a:pt x="13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80" name="Line 948"/>
            <p:cNvSpPr>
              <a:spLocks noChangeShapeType="1"/>
            </p:cNvSpPr>
            <p:nvPr/>
          </p:nvSpPr>
          <p:spPr bwMode="auto">
            <a:xfrm>
              <a:off x="1850" y="3972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81" name="Line 949"/>
            <p:cNvSpPr>
              <a:spLocks noChangeShapeType="1"/>
            </p:cNvSpPr>
            <p:nvPr/>
          </p:nvSpPr>
          <p:spPr bwMode="auto">
            <a:xfrm>
              <a:off x="1863" y="39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82" name="Line 950"/>
            <p:cNvSpPr>
              <a:spLocks noChangeShapeType="1"/>
            </p:cNvSpPr>
            <p:nvPr/>
          </p:nvSpPr>
          <p:spPr bwMode="auto">
            <a:xfrm>
              <a:off x="1870" y="39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83" name="Line 951"/>
            <p:cNvSpPr>
              <a:spLocks noChangeShapeType="1"/>
            </p:cNvSpPr>
            <p:nvPr/>
          </p:nvSpPr>
          <p:spPr bwMode="auto">
            <a:xfrm>
              <a:off x="1876" y="39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84" name="Line 952"/>
            <p:cNvSpPr>
              <a:spLocks noChangeShapeType="1"/>
            </p:cNvSpPr>
            <p:nvPr/>
          </p:nvSpPr>
          <p:spPr bwMode="auto">
            <a:xfrm>
              <a:off x="1876" y="39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85" name="Line 953"/>
            <p:cNvSpPr>
              <a:spLocks noChangeShapeType="1"/>
            </p:cNvSpPr>
            <p:nvPr/>
          </p:nvSpPr>
          <p:spPr bwMode="auto">
            <a:xfrm>
              <a:off x="1883" y="39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86" name="Line 954"/>
            <p:cNvSpPr>
              <a:spLocks noChangeShapeType="1"/>
            </p:cNvSpPr>
            <p:nvPr/>
          </p:nvSpPr>
          <p:spPr bwMode="auto">
            <a:xfrm>
              <a:off x="1889" y="39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87" name="Freeform 955"/>
            <p:cNvSpPr>
              <a:spLocks/>
            </p:cNvSpPr>
            <p:nvPr/>
          </p:nvSpPr>
          <p:spPr bwMode="auto">
            <a:xfrm>
              <a:off x="1896" y="3972"/>
              <a:ext cx="19" cy="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7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6" y="0"/>
                </a:cxn>
              </a:cxnLst>
              <a:rect l="0" t="0" r="r" b="b"/>
              <a:pathLst>
                <a:path w="19" h="13">
                  <a:moveTo>
                    <a:pt x="6" y="0"/>
                  </a:moveTo>
                  <a:lnTo>
                    <a:pt x="19" y="0"/>
                  </a:lnTo>
                  <a:lnTo>
                    <a:pt x="19" y="7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88" name="Freeform 956"/>
            <p:cNvSpPr>
              <a:spLocks/>
            </p:cNvSpPr>
            <p:nvPr/>
          </p:nvSpPr>
          <p:spPr bwMode="auto">
            <a:xfrm>
              <a:off x="1909" y="3966"/>
              <a:ext cx="13" cy="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89" name="Freeform 957"/>
            <p:cNvSpPr>
              <a:spLocks/>
            </p:cNvSpPr>
            <p:nvPr/>
          </p:nvSpPr>
          <p:spPr bwMode="auto">
            <a:xfrm>
              <a:off x="1915" y="3960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90" name="Freeform 958"/>
            <p:cNvSpPr>
              <a:spLocks/>
            </p:cNvSpPr>
            <p:nvPr/>
          </p:nvSpPr>
          <p:spPr bwMode="auto">
            <a:xfrm>
              <a:off x="1915" y="3954"/>
              <a:ext cx="13" cy="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8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91" name="Freeform 959"/>
            <p:cNvSpPr>
              <a:spLocks/>
            </p:cNvSpPr>
            <p:nvPr/>
          </p:nvSpPr>
          <p:spPr bwMode="auto">
            <a:xfrm>
              <a:off x="1922" y="3941"/>
              <a:ext cx="13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6" y="0"/>
                </a:cxn>
              </a:cxnLst>
              <a:rect l="0" t="0" r="r" b="b"/>
              <a:pathLst>
                <a:path w="13" h="19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92" name="Freeform 960"/>
            <p:cNvSpPr>
              <a:spLocks/>
            </p:cNvSpPr>
            <p:nvPr/>
          </p:nvSpPr>
          <p:spPr bwMode="auto">
            <a:xfrm>
              <a:off x="1928" y="3935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93" name="Freeform 961"/>
            <p:cNvSpPr>
              <a:spLocks/>
            </p:cNvSpPr>
            <p:nvPr/>
          </p:nvSpPr>
          <p:spPr bwMode="auto">
            <a:xfrm>
              <a:off x="1928" y="3916"/>
              <a:ext cx="20" cy="2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0" y="0"/>
                </a:cxn>
                <a:cxn ang="0">
                  <a:pos x="20" y="7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13" y="0"/>
                </a:cxn>
              </a:cxnLst>
              <a:rect l="0" t="0" r="r" b="b"/>
              <a:pathLst>
                <a:path w="20" h="25">
                  <a:moveTo>
                    <a:pt x="13" y="0"/>
                  </a:moveTo>
                  <a:lnTo>
                    <a:pt x="20" y="0"/>
                  </a:lnTo>
                  <a:lnTo>
                    <a:pt x="20" y="7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94" name="Freeform 962"/>
            <p:cNvSpPr>
              <a:spLocks/>
            </p:cNvSpPr>
            <p:nvPr/>
          </p:nvSpPr>
          <p:spPr bwMode="auto">
            <a:xfrm>
              <a:off x="1941" y="3898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95" name="Freeform 963"/>
            <p:cNvSpPr>
              <a:spLocks/>
            </p:cNvSpPr>
            <p:nvPr/>
          </p:nvSpPr>
          <p:spPr bwMode="auto">
            <a:xfrm>
              <a:off x="1948" y="3879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96" name="Freeform 964"/>
            <p:cNvSpPr>
              <a:spLocks/>
            </p:cNvSpPr>
            <p:nvPr/>
          </p:nvSpPr>
          <p:spPr bwMode="auto">
            <a:xfrm>
              <a:off x="1948" y="3860"/>
              <a:ext cx="13" cy="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6" y="0"/>
                </a:cxn>
              </a:cxnLst>
              <a:rect l="0" t="0" r="r" b="b"/>
              <a:pathLst>
                <a:path w="13" h="31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97" name="Freeform 965"/>
            <p:cNvSpPr>
              <a:spLocks/>
            </p:cNvSpPr>
            <p:nvPr/>
          </p:nvSpPr>
          <p:spPr bwMode="auto">
            <a:xfrm>
              <a:off x="1954" y="3841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98" name="Freeform 966"/>
            <p:cNvSpPr>
              <a:spLocks/>
            </p:cNvSpPr>
            <p:nvPr/>
          </p:nvSpPr>
          <p:spPr bwMode="auto">
            <a:xfrm>
              <a:off x="1961" y="3823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99" name="Freeform 967"/>
            <p:cNvSpPr>
              <a:spLocks/>
            </p:cNvSpPr>
            <p:nvPr/>
          </p:nvSpPr>
          <p:spPr bwMode="auto">
            <a:xfrm>
              <a:off x="1961" y="3804"/>
              <a:ext cx="19" cy="31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0"/>
                </a:cxn>
                <a:cxn ang="0">
                  <a:pos x="19" y="12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13" y="0"/>
                </a:cxn>
              </a:cxnLst>
              <a:rect l="0" t="0" r="r" b="b"/>
              <a:pathLst>
                <a:path w="19" h="31">
                  <a:moveTo>
                    <a:pt x="13" y="0"/>
                  </a:moveTo>
                  <a:lnTo>
                    <a:pt x="19" y="0"/>
                  </a:lnTo>
                  <a:lnTo>
                    <a:pt x="19" y="12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00" name="Freeform 968"/>
            <p:cNvSpPr>
              <a:spLocks/>
            </p:cNvSpPr>
            <p:nvPr/>
          </p:nvSpPr>
          <p:spPr bwMode="auto">
            <a:xfrm>
              <a:off x="1974" y="3791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01" name="Freeform 969"/>
            <p:cNvSpPr>
              <a:spLocks/>
            </p:cNvSpPr>
            <p:nvPr/>
          </p:nvSpPr>
          <p:spPr bwMode="auto">
            <a:xfrm>
              <a:off x="1974" y="3791"/>
              <a:ext cx="13" cy="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02" name="Freeform 970"/>
            <p:cNvSpPr>
              <a:spLocks/>
            </p:cNvSpPr>
            <p:nvPr/>
          </p:nvSpPr>
          <p:spPr bwMode="auto">
            <a:xfrm>
              <a:off x="1980" y="3785"/>
              <a:ext cx="13" cy="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03" name="Line 971"/>
            <p:cNvSpPr>
              <a:spLocks noChangeShapeType="1"/>
            </p:cNvSpPr>
            <p:nvPr/>
          </p:nvSpPr>
          <p:spPr bwMode="auto">
            <a:xfrm>
              <a:off x="1902" y="3972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04" name="Line 972"/>
            <p:cNvSpPr>
              <a:spLocks noChangeShapeType="1"/>
            </p:cNvSpPr>
            <p:nvPr/>
          </p:nvSpPr>
          <p:spPr bwMode="auto">
            <a:xfrm>
              <a:off x="1980" y="3785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05" name="Line 973"/>
            <p:cNvSpPr>
              <a:spLocks noChangeShapeType="1"/>
            </p:cNvSpPr>
            <p:nvPr/>
          </p:nvSpPr>
          <p:spPr bwMode="auto">
            <a:xfrm>
              <a:off x="1987" y="3785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06" name="Freeform 974"/>
            <p:cNvSpPr>
              <a:spLocks/>
            </p:cNvSpPr>
            <p:nvPr/>
          </p:nvSpPr>
          <p:spPr bwMode="auto">
            <a:xfrm>
              <a:off x="1993" y="3785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07" name="Freeform 975"/>
            <p:cNvSpPr>
              <a:spLocks/>
            </p:cNvSpPr>
            <p:nvPr/>
          </p:nvSpPr>
          <p:spPr bwMode="auto">
            <a:xfrm>
              <a:off x="2000" y="3791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08" name="Freeform 976"/>
            <p:cNvSpPr>
              <a:spLocks/>
            </p:cNvSpPr>
            <p:nvPr/>
          </p:nvSpPr>
          <p:spPr bwMode="auto">
            <a:xfrm>
              <a:off x="2006" y="3791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7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09" name="Freeform 977"/>
            <p:cNvSpPr>
              <a:spLocks/>
            </p:cNvSpPr>
            <p:nvPr/>
          </p:nvSpPr>
          <p:spPr bwMode="auto">
            <a:xfrm>
              <a:off x="2013" y="3798"/>
              <a:ext cx="12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10" name="Freeform 978"/>
            <p:cNvSpPr>
              <a:spLocks/>
            </p:cNvSpPr>
            <p:nvPr/>
          </p:nvSpPr>
          <p:spPr bwMode="auto">
            <a:xfrm>
              <a:off x="2019" y="3804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11" name="Freeform 979"/>
            <p:cNvSpPr>
              <a:spLocks/>
            </p:cNvSpPr>
            <p:nvPr/>
          </p:nvSpPr>
          <p:spPr bwMode="auto">
            <a:xfrm>
              <a:off x="2019" y="3810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13" y="19"/>
                </a:cxn>
                <a:cxn ang="0">
                  <a:pos x="6" y="19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13" y="19"/>
                  </a:lnTo>
                  <a:lnTo>
                    <a:pt x="6" y="19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12" name="Freeform 980"/>
            <p:cNvSpPr>
              <a:spLocks/>
            </p:cNvSpPr>
            <p:nvPr/>
          </p:nvSpPr>
          <p:spPr bwMode="auto">
            <a:xfrm>
              <a:off x="2025" y="3823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2"/>
                </a:cxn>
                <a:cxn ang="0">
                  <a:pos x="13" y="18"/>
                </a:cxn>
                <a:cxn ang="0">
                  <a:pos x="7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7" y="0"/>
                  </a:lnTo>
                  <a:lnTo>
                    <a:pt x="13" y="12"/>
                  </a:lnTo>
                  <a:lnTo>
                    <a:pt x="13" y="18"/>
                  </a:lnTo>
                  <a:lnTo>
                    <a:pt x="7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13" name="Freeform 981"/>
            <p:cNvSpPr>
              <a:spLocks/>
            </p:cNvSpPr>
            <p:nvPr/>
          </p:nvSpPr>
          <p:spPr bwMode="auto">
            <a:xfrm>
              <a:off x="2032" y="3835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3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6" y="0"/>
                  </a:lnTo>
                  <a:lnTo>
                    <a:pt x="13" y="13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14" name="Freeform 982"/>
            <p:cNvSpPr>
              <a:spLocks/>
            </p:cNvSpPr>
            <p:nvPr/>
          </p:nvSpPr>
          <p:spPr bwMode="auto">
            <a:xfrm>
              <a:off x="2032" y="3848"/>
              <a:ext cx="19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12"/>
                </a:cxn>
                <a:cxn ang="0">
                  <a:pos x="19" y="18"/>
                </a:cxn>
                <a:cxn ang="0">
                  <a:pos x="6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18">
                  <a:moveTo>
                    <a:pt x="0" y="0"/>
                  </a:moveTo>
                  <a:lnTo>
                    <a:pt x="13" y="0"/>
                  </a:lnTo>
                  <a:lnTo>
                    <a:pt x="19" y="12"/>
                  </a:lnTo>
                  <a:lnTo>
                    <a:pt x="19" y="18"/>
                  </a:lnTo>
                  <a:lnTo>
                    <a:pt x="6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15" name="Freeform 983"/>
            <p:cNvSpPr>
              <a:spLocks/>
            </p:cNvSpPr>
            <p:nvPr/>
          </p:nvSpPr>
          <p:spPr bwMode="auto">
            <a:xfrm>
              <a:off x="2038" y="3860"/>
              <a:ext cx="20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6"/>
                </a:cxn>
                <a:cxn ang="0">
                  <a:pos x="20" y="19"/>
                </a:cxn>
                <a:cxn ang="0">
                  <a:pos x="13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13" y="0"/>
                  </a:lnTo>
                  <a:lnTo>
                    <a:pt x="20" y="6"/>
                  </a:lnTo>
                  <a:lnTo>
                    <a:pt x="20" y="19"/>
                  </a:lnTo>
                  <a:lnTo>
                    <a:pt x="13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16" name="Freeform 984"/>
            <p:cNvSpPr>
              <a:spLocks/>
            </p:cNvSpPr>
            <p:nvPr/>
          </p:nvSpPr>
          <p:spPr bwMode="auto">
            <a:xfrm>
              <a:off x="2051" y="3866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3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7" y="0"/>
                  </a:lnTo>
                  <a:lnTo>
                    <a:pt x="13" y="13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17" name="Freeform 985"/>
            <p:cNvSpPr>
              <a:spLocks/>
            </p:cNvSpPr>
            <p:nvPr/>
          </p:nvSpPr>
          <p:spPr bwMode="auto">
            <a:xfrm>
              <a:off x="2051" y="3879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1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1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18" name="Freeform 986"/>
            <p:cNvSpPr>
              <a:spLocks/>
            </p:cNvSpPr>
            <p:nvPr/>
          </p:nvSpPr>
          <p:spPr bwMode="auto">
            <a:xfrm>
              <a:off x="2058" y="3891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6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19" name="Freeform 987"/>
            <p:cNvSpPr>
              <a:spLocks/>
            </p:cNvSpPr>
            <p:nvPr/>
          </p:nvSpPr>
          <p:spPr bwMode="auto">
            <a:xfrm>
              <a:off x="2064" y="3898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20" name="Freeform 988"/>
            <p:cNvSpPr>
              <a:spLocks/>
            </p:cNvSpPr>
            <p:nvPr/>
          </p:nvSpPr>
          <p:spPr bwMode="auto">
            <a:xfrm>
              <a:off x="2064" y="3904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1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1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21" name="Freeform 989"/>
            <p:cNvSpPr>
              <a:spLocks/>
            </p:cNvSpPr>
            <p:nvPr/>
          </p:nvSpPr>
          <p:spPr bwMode="auto">
            <a:xfrm>
              <a:off x="2071" y="3916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6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22" name="Freeform 990"/>
            <p:cNvSpPr>
              <a:spLocks/>
            </p:cNvSpPr>
            <p:nvPr/>
          </p:nvSpPr>
          <p:spPr bwMode="auto">
            <a:xfrm>
              <a:off x="2077" y="392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23" name="Freeform 991"/>
            <p:cNvSpPr>
              <a:spLocks/>
            </p:cNvSpPr>
            <p:nvPr/>
          </p:nvSpPr>
          <p:spPr bwMode="auto">
            <a:xfrm>
              <a:off x="2084" y="3929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8"/>
                </a:cxn>
                <a:cxn ang="0">
                  <a:pos x="6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6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24" name="Freeform 992"/>
            <p:cNvSpPr>
              <a:spLocks/>
            </p:cNvSpPr>
            <p:nvPr/>
          </p:nvSpPr>
          <p:spPr bwMode="auto">
            <a:xfrm>
              <a:off x="2090" y="3935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25" name="Freeform 993"/>
            <p:cNvSpPr>
              <a:spLocks/>
            </p:cNvSpPr>
            <p:nvPr/>
          </p:nvSpPr>
          <p:spPr bwMode="auto">
            <a:xfrm>
              <a:off x="2090" y="3941"/>
              <a:ext cx="20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6"/>
                </a:cxn>
                <a:cxn ang="0">
                  <a:pos x="20" y="13"/>
                </a:cxn>
                <a:cxn ang="0">
                  <a:pos x="7" y="1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20" h="13">
                  <a:moveTo>
                    <a:pt x="0" y="0"/>
                  </a:moveTo>
                  <a:lnTo>
                    <a:pt x="13" y="0"/>
                  </a:lnTo>
                  <a:lnTo>
                    <a:pt x="20" y="6"/>
                  </a:lnTo>
                  <a:lnTo>
                    <a:pt x="20" y="13"/>
                  </a:lnTo>
                  <a:lnTo>
                    <a:pt x="7" y="1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26" name="Freeform 994"/>
            <p:cNvSpPr>
              <a:spLocks/>
            </p:cNvSpPr>
            <p:nvPr/>
          </p:nvSpPr>
          <p:spPr bwMode="auto">
            <a:xfrm>
              <a:off x="2097" y="3947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27" name="Freeform 995"/>
            <p:cNvSpPr>
              <a:spLocks/>
            </p:cNvSpPr>
            <p:nvPr/>
          </p:nvSpPr>
          <p:spPr bwMode="auto">
            <a:xfrm>
              <a:off x="2103" y="3947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3"/>
                </a:cxn>
                <a:cxn ang="0">
                  <a:pos x="13" y="19"/>
                </a:cxn>
                <a:cxn ang="0">
                  <a:pos x="7" y="19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7" y="0"/>
                  </a:lnTo>
                  <a:lnTo>
                    <a:pt x="13" y="13"/>
                  </a:lnTo>
                  <a:lnTo>
                    <a:pt x="13" y="19"/>
                  </a:lnTo>
                  <a:lnTo>
                    <a:pt x="7" y="19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28" name="Freeform 996"/>
            <p:cNvSpPr>
              <a:spLocks/>
            </p:cNvSpPr>
            <p:nvPr/>
          </p:nvSpPr>
          <p:spPr bwMode="auto">
            <a:xfrm>
              <a:off x="2110" y="3960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29" name="Freeform 997"/>
            <p:cNvSpPr>
              <a:spLocks/>
            </p:cNvSpPr>
            <p:nvPr/>
          </p:nvSpPr>
          <p:spPr bwMode="auto">
            <a:xfrm>
              <a:off x="2116" y="3960"/>
              <a:ext cx="20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20" y="6"/>
                </a:cxn>
                <a:cxn ang="0">
                  <a:pos x="20" y="1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7" y="0"/>
                  </a:lnTo>
                  <a:lnTo>
                    <a:pt x="20" y="6"/>
                  </a:lnTo>
                  <a:lnTo>
                    <a:pt x="20" y="1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30" name="Freeform 998"/>
            <p:cNvSpPr>
              <a:spLocks/>
            </p:cNvSpPr>
            <p:nvPr/>
          </p:nvSpPr>
          <p:spPr bwMode="auto">
            <a:xfrm>
              <a:off x="2129" y="3966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31" name="Freeform 999"/>
            <p:cNvSpPr>
              <a:spLocks/>
            </p:cNvSpPr>
            <p:nvPr/>
          </p:nvSpPr>
          <p:spPr bwMode="auto">
            <a:xfrm>
              <a:off x="2110" y="3966"/>
              <a:ext cx="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6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32" name="Line 1000"/>
            <p:cNvSpPr>
              <a:spLocks noChangeShapeType="1"/>
            </p:cNvSpPr>
            <p:nvPr/>
          </p:nvSpPr>
          <p:spPr bwMode="auto">
            <a:xfrm>
              <a:off x="2129" y="3972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33" name="Freeform 1001"/>
            <p:cNvSpPr>
              <a:spLocks/>
            </p:cNvSpPr>
            <p:nvPr/>
          </p:nvSpPr>
          <p:spPr bwMode="auto">
            <a:xfrm>
              <a:off x="2136" y="3972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34" name="Freeform 1002"/>
            <p:cNvSpPr>
              <a:spLocks/>
            </p:cNvSpPr>
            <p:nvPr/>
          </p:nvSpPr>
          <p:spPr bwMode="auto">
            <a:xfrm>
              <a:off x="2142" y="3979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35" name="Freeform 1003"/>
            <p:cNvSpPr>
              <a:spLocks/>
            </p:cNvSpPr>
            <p:nvPr/>
          </p:nvSpPr>
          <p:spPr bwMode="auto">
            <a:xfrm>
              <a:off x="2149" y="3979"/>
              <a:ext cx="1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6"/>
                </a:cxn>
                <a:cxn ang="0">
                  <a:pos x="19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13" y="0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36" name="Line 1004"/>
            <p:cNvSpPr>
              <a:spLocks noChangeShapeType="1"/>
            </p:cNvSpPr>
            <p:nvPr/>
          </p:nvSpPr>
          <p:spPr bwMode="auto">
            <a:xfrm>
              <a:off x="2142" y="39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37" name="Line 1005"/>
            <p:cNvSpPr>
              <a:spLocks noChangeShapeType="1"/>
            </p:cNvSpPr>
            <p:nvPr/>
          </p:nvSpPr>
          <p:spPr bwMode="auto">
            <a:xfrm>
              <a:off x="2155" y="3985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38" name="Line 1006"/>
            <p:cNvSpPr>
              <a:spLocks noChangeShapeType="1"/>
            </p:cNvSpPr>
            <p:nvPr/>
          </p:nvSpPr>
          <p:spPr bwMode="auto">
            <a:xfrm>
              <a:off x="2162" y="3985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39" name="Freeform 1007"/>
            <p:cNvSpPr>
              <a:spLocks/>
            </p:cNvSpPr>
            <p:nvPr/>
          </p:nvSpPr>
          <p:spPr bwMode="auto">
            <a:xfrm>
              <a:off x="2168" y="3985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40" name="Line 1008"/>
            <p:cNvSpPr>
              <a:spLocks noChangeShapeType="1"/>
            </p:cNvSpPr>
            <p:nvPr/>
          </p:nvSpPr>
          <p:spPr bwMode="auto">
            <a:xfrm>
              <a:off x="2168" y="3991"/>
              <a:ext cx="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41" name="Line 1009"/>
            <p:cNvSpPr>
              <a:spLocks noChangeShapeType="1"/>
            </p:cNvSpPr>
            <p:nvPr/>
          </p:nvSpPr>
          <p:spPr bwMode="auto">
            <a:xfrm>
              <a:off x="2175" y="3991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42" name="Line 1010"/>
            <p:cNvSpPr>
              <a:spLocks noChangeShapeType="1"/>
            </p:cNvSpPr>
            <p:nvPr/>
          </p:nvSpPr>
          <p:spPr bwMode="auto">
            <a:xfrm>
              <a:off x="2181" y="3991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43" name="Freeform 1011"/>
            <p:cNvSpPr>
              <a:spLocks/>
            </p:cNvSpPr>
            <p:nvPr/>
          </p:nvSpPr>
          <p:spPr bwMode="auto">
            <a:xfrm>
              <a:off x="2188" y="3991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44" name="Line 1012"/>
            <p:cNvSpPr>
              <a:spLocks noChangeShapeType="1"/>
            </p:cNvSpPr>
            <p:nvPr/>
          </p:nvSpPr>
          <p:spPr bwMode="auto">
            <a:xfrm>
              <a:off x="2188" y="3997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45" name="Line 1013"/>
            <p:cNvSpPr>
              <a:spLocks noChangeShapeType="1"/>
            </p:cNvSpPr>
            <p:nvPr/>
          </p:nvSpPr>
          <p:spPr bwMode="auto">
            <a:xfrm>
              <a:off x="2194" y="3997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46" name="Freeform 1014"/>
            <p:cNvSpPr>
              <a:spLocks/>
            </p:cNvSpPr>
            <p:nvPr/>
          </p:nvSpPr>
          <p:spPr bwMode="auto">
            <a:xfrm>
              <a:off x="2201" y="3991"/>
              <a:ext cx="19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9" y="6"/>
                </a:cxn>
                <a:cxn ang="0">
                  <a:pos x="19" y="13"/>
                </a:cxn>
                <a:cxn ang="0">
                  <a:pos x="12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9" h="13">
                  <a:moveTo>
                    <a:pt x="0" y="0"/>
                  </a:moveTo>
                  <a:lnTo>
                    <a:pt x="12" y="0"/>
                  </a:lnTo>
                  <a:lnTo>
                    <a:pt x="19" y="6"/>
                  </a:lnTo>
                  <a:lnTo>
                    <a:pt x="19" y="13"/>
                  </a:lnTo>
                  <a:lnTo>
                    <a:pt x="12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47" name="Line 1015"/>
            <p:cNvSpPr>
              <a:spLocks noChangeShapeType="1"/>
            </p:cNvSpPr>
            <p:nvPr/>
          </p:nvSpPr>
          <p:spPr bwMode="auto">
            <a:xfrm>
              <a:off x="2207" y="3997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48" name="Line 1016"/>
            <p:cNvSpPr>
              <a:spLocks noChangeShapeType="1"/>
            </p:cNvSpPr>
            <p:nvPr/>
          </p:nvSpPr>
          <p:spPr bwMode="auto">
            <a:xfrm>
              <a:off x="2213" y="3997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49" name="Line 1017"/>
            <p:cNvSpPr>
              <a:spLocks noChangeShapeType="1"/>
            </p:cNvSpPr>
            <p:nvPr/>
          </p:nvSpPr>
          <p:spPr bwMode="auto">
            <a:xfrm>
              <a:off x="2213" y="3997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50" name="Line 1018"/>
            <p:cNvSpPr>
              <a:spLocks noChangeShapeType="1"/>
            </p:cNvSpPr>
            <p:nvPr/>
          </p:nvSpPr>
          <p:spPr bwMode="auto">
            <a:xfrm>
              <a:off x="2220" y="3997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51" name="Line 1019"/>
            <p:cNvSpPr>
              <a:spLocks noChangeShapeType="1"/>
            </p:cNvSpPr>
            <p:nvPr/>
          </p:nvSpPr>
          <p:spPr bwMode="auto">
            <a:xfrm>
              <a:off x="2226" y="3997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52" name="Freeform 1020"/>
            <p:cNvSpPr>
              <a:spLocks/>
            </p:cNvSpPr>
            <p:nvPr/>
          </p:nvSpPr>
          <p:spPr bwMode="auto">
            <a:xfrm>
              <a:off x="2233" y="3997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6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53" name="Line 1021"/>
            <p:cNvSpPr>
              <a:spLocks noChangeShapeType="1"/>
            </p:cNvSpPr>
            <p:nvPr/>
          </p:nvSpPr>
          <p:spPr bwMode="auto">
            <a:xfrm>
              <a:off x="2233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54" name="Line 1022"/>
            <p:cNvSpPr>
              <a:spLocks noChangeShapeType="1"/>
            </p:cNvSpPr>
            <p:nvPr/>
          </p:nvSpPr>
          <p:spPr bwMode="auto">
            <a:xfrm>
              <a:off x="2239" y="4004"/>
              <a:ext cx="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55" name="Line 1023"/>
            <p:cNvSpPr>
              <a:spLocks noChangeShapeType="1"/>
            </p:cNvSpPr>
            <p:nvPr/>
          </p:nvSpPr>
          <p:spPr bwMode="auto">
            <a:xfrm>
              <a:off x="2246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56" name="Line 0"/>
            <p:cNvSpPr>
              <a:spLocks noChangeShapeType="1"/>
            </p:cNvSpPr>
            <p:nvPr/>
          </p:nvSpPr>
          <p:spPr bwMode="auto">
            <a:xfrm>
              <a:off x="2252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57" name="Line 1"/>
            <p:cNvSpPr>
              <a:spLocks noChangeShapeType="1"/>
            </p:cNvSpPr>
            <p:nvPr/>
          </p:nvSpPr>
          <p:spPr bwMode="auto">
            <a:xfrm>
              <a:off x="2259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58" name="Line 2"/>
            <p:cNvSpPr>
              <a:spLocks noChangeShapeType="1"/>
            </p:cNvSpPr>
            <p:nvPr/>
          </p:nvSpPr>
          <p:spPr bwMode="auto">
            <a:xfrm>
              <a:off x="2259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59" name="Line 3"/>
            <p:cNvSpPr>
              <a:spLocks noChangeShapeType="1"/>
            </p:cNvSpPr>
            <p:nvPr/>
          </p:nvSpPr>
          <p:spPr bwMode="auto">
            <a:xfrm>
              <a:off x="2265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60" name="Line 4"/>
            <p:cNvSpPr>
              <a:spLocks noChangeShapeType="1"/>
            </p:cNvSpPr>
            <p:nvPr/>
          </p:nvSpPr>
          <p:spPr bwMode="auto">
            <a:xfrm>
              <a:off x="2272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61" name="Line 5"/>
            <p:cNvSpPr>
              <a:spLocks noChangeShapeType="1"/>
            </p:cNvSpPr>
            <p:nvPr/>
          </p:nvSpPr>
          <p:spPr bwMode="auto">
            <a:xfrm>
              <a:off x="2272" y="4004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62" name="Line 6"/>
            <p:cNvSpPr>
              <a:spLocks noChangeShapeType="1"/>
            </p:cNvSpPr>
            <p:nvPr/>
          </p:nvSpPr>
          <p:spPr bwMode="auto">
            <a:xfrm>
              <a:off x="2278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63" name="Line 7"/>
            <p:cNvSpPr>
              <a:spLocks noChangeShapeType="1"/>
            </p:cNvSpPr>
            <p:nvPr/>
          </p:nvSpPr>
          <p:spPr bwMode="auto">
            <a:xfrm>
              <a:off x="2285" y="4004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64" name="Line 8"/>
            <p:cNvSpPr>
              <a:spLocks noChangeShapeType="1"/>
            </p:cNvSpPr>
            <p:nvPr/>
          </p:nvSpPr>
          <p:spPr bwMode="auto">
            <a:xfrm>
              <a:off x="2291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65" name="Line 9"/>
            <p:cNvSpPr>
              <a:spLocks noChangeShapeType="1"/>
            </p:cNvSpPr>
            <p:nvPr/>
          </p:nvSpPr>
          <p:spPr bwMode="auto">
            <a:xfrm>
              <a:off x="2298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66" name="Line 10"/>
            <p:cNvSpPr>
              <a:spLocks noChangeShapeType="1"/>
            </p:cNvSpPr>
            <p:nvPr/>
          </p:nvSpPr>
          <p:spPr bwMode="auto">
            <a:xfrm>
              <a:off x="2304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67" name="Line 11"/>
            <p:cNvSpPr>
              <a:spLocks noChangeShapeType="1"/>
            </p:cNvSpPr>
            <p:nvPr/>
          </p:nvSpPr>
          <p:spPr bwMode="auto">
            <a:xfrm>
              <a:off x="2304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68" name="Line 12"/>
            <p:cNvSpPr>
              <a:spLocks noChangeShapeType="1"/>
            </p:cNvSpPr>
            <p:nvPr/>
          </p:nvSpPr>
          <p:spPr bwMode="auto">
            <a:xfrm>
              <a:off x="2311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69" name="Line 13"/>
            <p:cNvSpPr>
              <a:spLocks noChangeShapeType="1"/>
            </p:cNvSpPr>
            <p:nvPr/>
          </p:nvSpPr>
          <p:spPr bwMode="auto">
            <a:xfrm>
              <a:off x="2317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0" name="Line 14"/>
            <p:cNvSpPr>
              <a:spLocks noChangeShapeType="1"/>
            </p:cNvSpPr>
            <p:nvPr/>
          </p:nvSpPr>
          <p:spPr bwMode="auto">
            <a:xfrm>
              <a:off x="2317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1" name="Line 15"/>
            <p:cNvSpPr>
              <a:spLocks noChangeShapeType="1"/>
            </p:cNvSpPr>
            <p:nvPr/>
          </p:nvSpPr>
          <p:spPr bwMode="auto">
            <a:xfrm>
              <a:off x="2324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2" name="Line 16"/>
            <p:cNvSpPr>
              <a:spLocks noChangeShapeType="1"/>
            </p:cNvSpPr>
            <p:nvPr/>
          </p:nvSpPr>
          <p:spPr bwMode="auto">
            <a:xfrm>
              <a:off x="2330" y="4004"/>
              <a:ext cx="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3" name="Freeform 17"/>
            <p:cNvSpPr>
              <a:spLocks/>
            </p:cNvSpPr>
            <p:nvPr/>
          </p:nvSpPr>
          <p:spPr bwMode="auto">
            <a:xfrm>
              <a:off x="2343" y="400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4" name="Freeform 18"/>
            <p:cNvSpPr>
              <a:spLocks/>
            </p:cNvSpPr>
            <p:nvPr/>
          </p:nvSpPr>
          <p:spPr bwMode="auto">
            <a:xfrm>
              <a:off x="2343" y="4004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5" name="Line 19"/>
            <p:cNvSpPr>
              <a:spLocks noChangeShapeType="1"/>
            </p:cNvSpPr>
            <p:nvPr/>
          </p:nvSpPr>
          <p:spPr bwMode="auto">
            <a:xfrm>
              <a:off x="2350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6" name="Line 20"/>
            <p:cNvSpPr>
              <a:spLocks noChangeShapeType="1"/>
            </p:cNvSpPr>
            <p:nvPr/>
          </p:nvSpPr>
          <p:spPr bwMode="auto">
            <a:xfrm>
              <a:off x="2350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7" name="Line 21"/>
            <p:cNvSpPr>
              <a:spLocks noChangeShapeType="1"/>
            </p:cNvSpPr>
            <p:nvPr/>
          </p:nvSpPr>
          <p:spPr bwMode="auto">
            <a:xfrm>
              <a:off x="2356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8" name="Line 22"/>
            <p:cNvSpPr>
              <a:spLocks noChangeShapeType="1"/>
            </p:cNvSpPr>
            <p:nvPr/>
          </p:nvSpPr>
          <p:spPr bwMode="auto">
            <a:xfrm>
              <a:off x="2363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9" name="Line 23"/>
            <p:cNvSpPr>
              <a:spLocks noChangeShapeType="1"/>
            </p:cNvSpPr>
            <p:nvPr/>
          </p:nvSpPr>
          <p:spPr bwMode="auto">
            <a:xfrm>
              <a:off x="2363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0" name="Line 24"/>
            <p:cNvSpPr>
              <a:spLocks noChangeShapeType="1"/>
            </p:cNvSpPr>
            <p:nvPr/>
          </p:nvSpPr>
          <p:spPr bwMode="auto">
            <a:xfrm>
              <a:off x="2369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1" name="Line 25"/>
            <p:cNvSpPr>
              <a:spLocks noChangeShapeType="1"/>
            </p:cNvSpPr>
            <p:nvPr/>
          </p:nvSpPr>
          <p:spPr bwMode="auto">
            <a:xfrm>
              <a:off x="2376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2" name="Line 26"/>
            <p:cNvSpPr>
              <a:spLocks noChangeShapeType="1"/>
            </p:cNvSpPr>
            <p:nvPr/>
          </p:nvSpPr>
          <p:spPr bwMode="auto">
            <a:xfrm>
              <a:off x="2376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3" name="Line 27"/>
            <p:cNvSpPr>
              <a:spLocks noChangeShapeType="1"/>
            </p:cNvSpPr>
            <p:nvPr/>
          </p:nvSpPr>
          <p:spPr bwMode="auto">
            <a:xfrm>
              <a:off x="2382" y="4004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4" name="Line 28"/>
            <p:cNvSpPr>
              <a:spLocks noChangeShapeType="1"/>
            </p:cNvSpPr>
            <p:nvPr/>
          </p:nvSpPr>
          <p:spPr bwMode="auto">
            <a:xfrm>
              <a:off x="2389" y="4004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5" name="Line 29"/>
            <p:cNvSpPr>
              <a:spLocks noChangeShapeType="1"/>
            </p:cNvSpPr>
            <p:nvPr/>
          </p:nvSpPr>
          <p:spPr bwMode="auto">
            <a:xfrm>
              <a:off x="2395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6" name="Line 30"/>
            <p:cNvSpPr>
              <a:spLocks noChangeShapeType="1"/>
            </p:cNvSpPr>
            <p:nvPr/>
          </p:nvSpPr>
          <p:spPr bwMode="auto">
            <a:xfrm>
              <a:off x="2401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7" name="Line 31"/>
            <p:cNvSpPr>
              <a:spLocks noChangeShapeType="1"/>
            </p:cNvSpPr>
            <p:nvPr/>
          </p:nvSpPr>
          <p:spPr bwMode="auto">
            <a:xfrm>
              <a:off x="2408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8" name="Line 32"/>
            <p:cNvSpPr>
              <a:spLocks noChangeShapeType="1"/>
            </p:cNvSpPr>
            <p:nvPr/>
          </p:nvSpPr>
          <p:spPr bwMode="auto">
            <a:xfrm>
              <a:off x="2408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89" name="Line 33"/>
            <p:cNvSpPr>
              <a:spLocks noChangeShapeType="1"/>
            </p:cNvSpPr>
            <p:nvPr/>
          </p:nvSpPr>
          <p:spPr bwMode="auto">
            <a:xfrm>
              <a:off x="2414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90" name="Freeform 34"/>
            <p:cNvSpPr>
              <a:spLocks/>
            </p:cNvSpPr>
            <p:nvPr/>
          </p:nvSpPr>
          <p:spPr bwMode="auto">
            <a:xfrm>
              <a:off x="2421" y="400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91" name="Freeform 35"/>
            <p:cNvSpPr>
              <a:spLocks/>
            </p:cNvSpPr>
            <p:nvPr/>
          </p:nvSpPr>
          <p:spPr bwMode="auto">
            <a:xfrm>
              <a:off x="2427" y="4004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92" name="Line 36"/>
            <p:cNvSpPr>
              <a:spLocks noChangeShapeType="1"/>
            </p:cNvSpPr>
            <p:nvPr/>
          </p:nvSpPr>
          <p:spPr bwMode="auto">
            <a:xfrm>
              <a:off x="2427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93" name="Line 37"/>
            <p:cNvSpPr>
              <a:spLocks noChangeShapeType="1"/>
            </p:cNvSpPr>
            <p:nvPr/>
          </p:nvSpPr>
          <p:spPr bwMode="auto">
            <a:xfrm>
              <a:off x="2434" y="4004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94" name="Line 38"/>
            <p:cNvSpPr>
              <a:spLocks noChangeShapeType="1"/>
            </p:cNvSpPr>
            <p:nvPr/>
          </p:nvSpPr>
          <p:spPr bwMode="auto">
            <a:xfrm>
              <a:off x="2440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95" name="Line 39"/>
            <p:cNvSpPr>
              <a:spLocks noChangeShapeType="1"/>
            </p:cNvSpPr>
            <p:nvPr/>
          </p:nvSpPr>
          <p:spPr bwMode="auto">
            <a:xfrm>
              <a:off x="2447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96" name="Line 40"/>
            <p:cNvSpPr>
              <a:spLocks noChangeShapeType="1"/>
            </p:cNvSpPr>
            <p:nvPr/>
          </p:nvSpPr>
          <p:spPr bwMode="auto">
            <a:xfrm>
              <a:off x="2453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97" name="Line 41"/>
            <p:cNvSpPr>
              <a:spLocks noChangeShapeType="1"/>
            </p:cNvSpPr>
            <p:nvPr/>
          </p:nvSpPr>
          <p:spPr bwMode="auto">
            <a:xfrm>
              <a:off x="2453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98" name="Line 42"/>
            <p:cNvSpPr>
              <a:spLocks noChangeShapeType="1"/>
            </p:cNvSpPr>
            <p:nvPr/>
          </p:nvSpPr>
          <p:spPr bwMode="auto">
            <a:xfrm>
              <a:off x="2460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99" name="Line 43"/>
            <p:cNvSpPr>
              <a:spLocks noChangeShapeType="1"/>
            </p:cNvSpPr>
            <p:nvPr/>
          </p:nvSpPr>
          <p:spPr bwMode="auto">
            <a:xfrm>
              <a:off x="2466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00" name="Line 44"/>
            <p:cNvSpPr>
              <a:spLocks noChangeShapeType="1"/>
            </p:cNvSpPr>
            <p:nvPr/>
          </p:nvSpPr>
          <p:spPr bwMode="auto">
            <a:xfrm>
              <a:off x="2466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01" name="Line 45"/>
            <p:cNvSpPr>
              <a:spLocks noChangeShapeType="1"/>
            </p:cNvSpPr>
            <p:nvPr/>
          </p:nvSpPr>
          <p:spPr bwMode="auto">
            <a:xfrm>
              <a:off x="2473" y="4004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02" name="Freeform 46"/>
            <p:cNvSpPr>
              <a:spLocks/>
            </p:cNvSpPr>
            <p:nvPr/>
          </p:nvSpPr>
          <p:spPr bwMode="auto">
            <a:xfrm>
              <a:off x="2479" y="400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03" name="Line 47"/>
            <p:cNvSpPr>
              <a:spLocks noChangeShapeType="1"/>
            </p:cNvSpPr>
            <p:nvPr/>
          </p:nvSpPr>
          <p:spPr bwMode="auto">
            <a:xfrm>
              <a:off x="2479" y="4010"/>
              <a:ext cx="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04" name="Line 48"/>
            <p:cNvSpPr>
              <a:spLocks noChangeShapeType="1"/>
            </p:cNvSpPr>
            <p:nvPr/>
          </p:nvSpPr>
          <p:spPr bwMode="auto">
            <a:xfrm>
              <a:off x="2492" y="4010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05" name="Line 49"/>
            <p:cNvSpPr>
              <a:spLocks noChangeShapeType="1"/>
            </p:cNvSpPr>
            <p:nvPr/>
          </p:nvSpPr>
          <p:spPr bwMode="auto">
            <a:xfrm>
              <a:off x="2492" y="4010"/>
              <a:ext cx="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06" name="Line 50"/>
            <p:cNvSpPr>
              <a:spLocks noChangeShapeType="1"/>
            </p:cNvSpPr>
            <p:nvPr/>
          </p:nvSpPr>
          <p:spPr bwMode="auto">
            <a:xfrm>
              <a:off x="2499" y="4010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07" name="Line 51"/>
            <p:cNvSpPr>
              <a:spLocks noChangeShapeType="1"/>
            </p:cNvSpPr>
            <p:nvPr/>
          </p:nvSpPr>
          <p:spPr bwMode="auto">
            <a:xfrm>
              <a:off x="2505" y="4010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08" name="Line 52"/>
            <p:cNvSpPr>
              <a:spLocks noChangeShapeType="1"/>
            </p:cNvSpPr>
            <p:nvPr/>
          </p:nvSpPr>
          <p:spPr bwMode="auto">
            <a:xfrm>
              <a:off x="2512" y="4010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09" name="Line 53"/>
            <p:cNvSpPr>
              <a:spLocks noChangeShapeType="1"/>
            </p:cNvSpPr>
            <p:nvPr/>
          </p:nvSpPr>
          <p:spPr bwMode="auto">
            <a:xfrm>
              <a:off x="2512" y="4010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10" name="Line 54"/>
            <p:cNvSpPr>
              <a:spLocks noChangeShapeType="1"/>
            </p:cNvSpPr>
            <p:nvPr/>
          </p:nvSpPr>
          <p:spPr bwMode="auto">
            <a:xfrm>
              <a:off x="2518" y="4010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11" name="Line 55"/>
            <p:cNvSpPr>
              <a:spLocks noChangeShapeType="1"/>
            </p:cNvSpPr>
            <p:nvPr/>
          </p:nvSpPr>
          <p:spPr bwMode="auto">
            <a:xfrm>
              <a:off x="2525" y="4010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12" name="Line 56"/>
            <p:cNvSpPr>
              <a:spLocks noChangeShapeType="1"/>
            </p:cNvSpPr>
            <p:nvPr/>
          </p:nvSpPr>
          <p:spPr bwMode="auto">
            <a:xfrm>
              <a:off x="2525" y="4010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13" name="Line 57"/>
            <p:cNvSpPr>
              <a:spLocks noChangeShapeType="1"/>
            </p:cNvSpPr>
            <p:nvPr/>
          </p:nvSpPr>
          <p:spPr bwMode="auto">
            <a:xfrm>
              <a:off x="2538" y="4010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14" name="Line 58"/>
            <p:cNvSpPr>
              <a:spLocks noChangeShapeType="1"/>
            </p:cNvSpPr>
            <p:nvPr/>
          </p:nvSpPr>
          <p:spPr bwMode="auto">
            <a:xfrm>
              <a:off x="2538" y="4010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15" name="Line 59"/>
            <p:cNvSpPr>
              <a:spLocks noChangeShapeType="1"/>
            </p:cNvSpPr>
            <p:nvPr/>
          </p:nvSpPr>
          <p:spPr bwMode="auto">
            <a:xfrm>
              <a:off x="2544" y="4010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16" name="Line 60"/>
            <p:cNvSpPr>
              <a:spLocks noChangeShapeType="1"/>
            </p:cNvSpPr>
            <p:nvPr/>
          </p:nvSpPr>
          <p:spPr bwMode="auto">
            <a:xfrm>
              <a:off x="2551" y="4010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17" name="Line 61"/>
            <p:cNvSpPr>
              <a:spLocks noChangeShapeType="1"/>
            </p:cNvSpPr>
            <p:nvPr/>
          </p:nvSpPr>
          <p:spPr bwMode="auto">
            <a:xfrm>
              <a:off x="2551" y="4010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18" name="Line 62"/>
            <p:cNvSpPr>
              <a:spLocks noChangeShapeType="1"/>
            </p:cNvSpPr>
            <p:nvPr/>
          </p:nvSpPr>
          <p:spPr bwMode="auto">
            <a:xfrm>
              <a:off x="2557" y="4010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19" name="Line 63"/>
            <p:cNvSpPr>
              <a:spLocks noChangeShapeType="1"/>
            </p:cNvSpPr>
            <p:nvPr/>
          </p:nvSpPr>
          <p:spPr bwMode="auto">
            <a:xfrm>
              <a:off x="2564" y="4010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20" name="Line 64"/>
            <p:cNvSpPr>
              <a:spLocks noChangeShapeType="1"/>
            </p:cNvSpPr>
            <p:nvPr/>
          </p:nvSpPr>
          <p:spPr bwMode="auto">
            <a:xfrm>
              <a:off x="2570" y="4010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21" name="Line 65"/>
            <p:cNvSpPr>
              <a:spLocks noChangeShapeType="1"/>
            </p:cNvSpPr>
            <p:nvPr/>
          </p:nvSpPr>
          <p:spPr bwMode="auto">
            <a:xfrm>
              <a:off x="2570" y="4010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22" name="Line 66"/>
            <p:cNvSpPr>
              <a:spLocks noChangeShapeType="1"/>
            </p:cNvSpPr>
            <p:nvPr/>
          </p:nvSpPr>
          <p:spPr bwMode="auto">
            <a:xfrm>
              <a:off x="2577" y="4010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23" name="Line 67"/>
            <p:cNvSpPr>
              <a:spLocks noChangeShapeType="1"/>
            </p:cNvSpPr>
            <p:nvPr/>
          </p:nvSpPr>
          <p:spPr bwMode="auto">
            <a:xfrm>
              <a:off x="2583" y="4010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24" name="Line 68"/>
            <p:cNvSpPr>
              <a:spLocks noChangeShapeType="1"/>
            </p:cNvSpPr>
            <p:nvPr/>
          </p:nvSpPr>
          <p:spPr bwMode="auto">
            <a:xfrm>
              <a:off x="2590" y="4010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25" name="Line 69"/>
            <p:cNvSpPr>
              <a:spLocks noChangeShapeType="1"/>
            </p:cNvSpPr>
            <p:nvPr/>
          </p:nvSpPr>
          <p:spPr bwMode="auto">
            <a:xfrm>
              <a:off x="2596" y="4010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26" name="Line 70"/>
            <p:cNvSpPr>
              <a:spLocks noChangeShapeType="1"/>
            </p:cNvSpPr>
            <p:nvPr/>
          </p:nvSpPr>
          <p:spPr bwMode="auto">
            <a:xfrm>
              <a:off x="2596" y="4010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27" name="Line 71"/>
            <p:cNvSpPr>
              <a:spLocks noChangeShapeType="1"/>
            </p:cNvSpPr>
            <p:nvPr/>
          </p:nvSpPr>
          <p:spPr bwMode="auto">
            <a:xfrm>
              <a:off x="2602" y="4010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129" name="Line 73"/>
          <p:cNvSpPr>
            <a:spLocks noChangeShapeType="1"/>
          </p:cNvSpPr>
          <p:nvPr/>
        </p:nvSpPr>
        <p:spPr bwMode="auto">
          <a:xfrm>
            <a:off x="8516937" y="6086475"/>
            <a:ext cx="190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30" name="Line 74"/>
          <p:cNvSpPr>
            <a:spLocks noChangeShapeType="1"/>
          </p:cNvSpPr>
          <p:nvPr/>
        </p:nvSpPr>
        <p:spPr bwMode="auto">
          <a:xfrm>
            <a:off x="8526462" y="6086475"/>
            <a:ext cx="174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31" name="Line 75"/>
          <p:cNvSpPr>
            <a:spLocks noChangeShapeType="1"/>
          </p:cNvSpPr>
          <p:nvPr/>
        </p:nvSpPr>
        <p:spPr bwMode="auto">
          <a:xfrm>
            <a:off x="8526462" y="6086475"/>
            <a:ext cx="17463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32" name="Line 76"/>
          <p:cNvSpPr>
            <a:spLocks noChangeShapeType="1"/>
          </p:cNvSpPr>
          <p:nvPr/>
        </p:nvSpPr>
        <p:spPr bwMode="auto">
          <a:xfrm>
            <a:off x="8535987" y="6086475"/>
            <a:ext cx="190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33" name="Line 77"/>
          <p:cNvSpPr>
            <a:spLocks noChangeShapeType="1"/>
          </p:cNvSpPr>
          <p:nvPr/>
        </p:nvSpPr>
        <p:spPr bwMode="auto">
          <a:xfrm>
            <a:off x="8543925" y="6086475"/>
            <a:ext cx="190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34" name="Freeform 78"/>
          <p:cNvSpPr>
            <a:spLocks/>
          </p:cNvSpPr>
          <p:nvPr/>
        </p:nvSpPr>
        <p:spPr bwMode="auto">
          <a:xfrm>
            <a:off x="5594350" y="6096000"/>
            <a:ext cx="476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32" y="0"/>
              </a:cxn>
            </a:cxnLst>
            <a:rect l="0" t="0" r="r" b="b"/>
            <a:pathLst>
              <a:path w="32">
                <a:moveTo>
                  <a:pt x="0" y="0"/>
                </a:moveTo>
                <a:lnTo>
                  <a:pt x="0" y="0"/>
                </a:lnTo>
                <a:lnTo>
                  <a:pt x="32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35" name="Freeform 79"/>
          <p:cNvSpPr>
            <a:spLocks/>
          </p:cNvSpPr>
          <p:nvPr/>
        </p:nvSpPr>
        <p:spPr bwMode="auto">
          <a:xfrm>
            <a:off x="5594350" y="5803900"/>
            <a:ext cx="476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32" y="0"/>
              </a:cxn>
            </a:cxnLst>
            <a:rect l="0" t="0" r="r" b="b"/>
            <a:pathLst>
              <a:path w="32">
                <a:moveTo>
                  <a:pt x="0" y="0"/>
                </a:moveTo>
                <a:lnTo>
                  <a:pt x="0" y="0"/>
                </a:lnTo>
                <a:lnTo>
                  <a:pt x="32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36" name="Freeform 80"/>
          <p:cNvSpPr>
            <a:spLocks/>
          </p:cNvSpPr>
          <p:nvPr/>
        </p:nvSpPr>
        <p:spPr bwMode="auto">
          <a:xfrm>
            <a:off x="5594350" y="5522913"/>
            <a:ext cx="4762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32" y="0"/>
              </a:cxn>
            </a:cxnLst>
            <a:rect l="0" t="0" r="r" b="b"/>
            <a:pathLst>
              <a:path w="32">
                <a:moveTo>
                  <a:pt x="0" y="0"/>
                </a:moveTo>
                <a:lnTo>
                  <a:pt x="0" y="0"/>
                </a:lnTo>
                <a:lnTo>
                  <a:pt x="32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37" name="Freeform 81"/>
          <p:cNvSpPr>
            <a:spLocks/>
          </p:cNvSpPr>
          <p:nvPr/>
        </p:nvSpPr>
        <p:spPr bwMode="auto">
          <a:xfrm>
            <a:off x="5594350" y="5230813"/>
            <a:ext cx="4762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32" y="0"/>
              </a:cxn>
            </a:cxnLst>
            <a:rect l="0" t="0" r="r" b="b"/>
            <a:pathLst>
              <a:path w="32">
                <a:moveTo>
                  <a:pt x="0" y="0"/>
                </a:moveTo>
                <a:lnTo>
                  <a:pt x="0" y="0"/>
                </a:lnTo>
                <a:lnTo>
                  <a:pt x="32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38" name="Freeform 82"/>
          <p:cNvSpPr>
            <a:spLocks/>
          </p:cNvSpPr>
          <p:nvPr/>
        </p:nvSpPr>
        <p:spPr bwMode="auto">
          <a:xfrm>
            <a:off x="5594350" y="4948238"/>
            <a:ext cx="4762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32" y="0"/>
              </a:cxn>
            </a:cxnLst>
            <a:rect l="0" t="0" r="r" b="b"/>
            <a:pathLst>
              <a:path w="32">
                <a:moveTo>
                  <a:pt x="0" y="0"/>
                </a:moveTo>
                <a:lnTo>
                  <a:pt x="0" y="0"/>
                </a:lnTo>
                <a:lnTo>
                  <a:pt x="32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39" name="Freeform 83"/>
          <p:cNvSpPr>
            <a:spLocks/>
          </p:cNvSpPr>
          <p:nvPr/>
        </p:nvSpPr>
        <p:spPr bwMode="auto">
          <a:xfrm>
            <a:off x="5594350" y="4657725"/>
            <a:ext cx="476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32" y="0"/>
              </a:cxn>
            </a:cxnLst>
            <a:rect l="0" t="0" r="r" b="b"/>
            <a:pathLst>
              <a:path w="32">
                <a:moveTo>
                  <a:pt x="0" y="0"/>
                </a:moveTo>
                <a:lnTo>
                  <a:pt x="0" y="0"/>
                </a:lnTo>
                <a:lnTo>
                  <a:pt x="32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40" name="Freeform 84"/>
          <p:cNvSpPr>
            <a:spLocks/>
          </p:cNvSpPr>
          <p:nvPr/>
        </p:nvSpPr>
        <p:spPr bwMode="auto">
          <a:xfrm>
            <a:off x="5594350" y="4365625"/>
            <a:ext cx="476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32" y="0"/>
              </a:cxn>
            </a:cxnLst>
            <a:rect l="0" t="0" r="r" b="b"/>
            <a:pathLst>
              <a:path w="32">
                <a:moveTo>
                  <a:pt x="0" y="0"/>
                </a:moveTo>
                <a:lnTo>
                  <a:pt x="0" y="0"/>
                </a:lnTo>
                <a:lnTo>
                  <a:pt x="32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41" name="Freeform 85"/>
          <p:cNvSpPr>
            <a:spLocks/>
          </p:cNvSpPr>
          <p:nvPr/>
        </p:nvSpPr>
        <p:spPr bwMode="auto">
          <a:xfrm>
            <a:off x="5594350" y="4083050"/>
            <a:ext cx="476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32" y="0"/>
              </a:cxn>
            </a:cxnLst>
            <a:rect l="0" t="0" r="r" b="b"/>
            <a:pathLst>
              <a:path w="32">
                <a:moveTo>
                  <a:pt x="0" y="0"/>
                </a:moveTo>
                <a:lnTo>
                  <a:pt x="0" y="0"/>
                </a:lnTo>
                <a:lnTo>
                  <a:pt x="32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43" name="Freeform 87"/>
          <p:cNvSpPr>
            <a:spLocks/>
          </p:cNvSpPr>
          <p:nvPr/>
        </p:nvSpPr>
        <p:spPr bwMode="auto">
          <a:xfrm>
            <a:off x="5594350" y="6042025"/>
            <a:ext cx="285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44" name="Freeform 88"/>
          <p:cNvSpPr>
            <a:spLocks/>
          </p:cNvSpPr>
          <p:nvPr/>
        </p:nvSpPr>
        <p:spPr bwMode="auto">
          <a:xfrm>
            <a:off x="5594350" y="5986463"/>
            <a:ext cx="285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45" name="Freeform 89"/>
          <p:cNvSpPr>
            <a:spLocks/>
          </p:cNvSpPr>
          <p:nvPr/>
        </p:nvSpPr>
        <p:spPr bwMode="auto">
          <a:xfrm>
            <a:off x="5594350" y="5932488"/>
            <a:ext cx="285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46" name="Freeform 90"/>
          <p:cNvSpPr>
            <a:spLocks/>
          </p:cNvSpPr>
          <p:nvPr/>
        </p:nvSpPr>
        <p:spPr bwMode="auto">
          <a:xfrm>
            <a:off x="5594350" y="5867400"/>
            <a:ext cx="285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47" name="Freeform 91"/>
          <p:cNvSpPr>
            <a:spLocks/>
          </p:cNvSpPr>
          <p:nvPr/>
        </p:nvSpPr>
        <p:spPr bwMode="auto">
          <a:xfrm>
            <a:off x="5594350" y="5749925"/>
            <a:ext cx="285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48" name="Freeform 92"/>
          <p:cNvSpPr>
            <a:spLocks/>
          </p:cNvSpPr>
          <p:nvPr/>
        </p:nvSpPr>
        <p:spPr bwMode="auto">
          <a:xfrm>
            <a:off x="5594350" y="5695950"/>
            <a:ext cx="285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49" name="Freeform 93"/>
          <p:cNvSpPr>
            <a:spLocks/>
          </p:cNvSpPr>
          <p:nvPr/>
        </p:nvSpPr>
        <p:spPr bwMode="auto">
          <a:xfrm>
            <a:off x="5594350" y="5640388"/>
            <a:ext cx="285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50" name="Freeform 94"/>
          <p:cNvSpPr>
            <a:spLocks/>
          </p:cNvSpPr>
          <p:nvPr/>
        </p:nvSpPr>
        <p:spPr bwMode="auto">
          <a:xfrm>
            <a:off x="5594350" y="5576888"/>
            <a:ext cx="285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51" name="Freeform 95"/>
          <p:cNvSpPr>
            <a:spLocks/>
          </p:cNvSpPr>
          <p:nvPr/>
        </p:nvSpPr>
        <p:spPr bwMode="auto">
          <a:xfrm>
            <a:off x="5594350" y="5467350"/>
            <a:ext cx="285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52" name="Freeform 96"/>
          <p:cNvSpPr>
            <a:spLocks/>
          </p:cNvSpPr>
          <p:nvPr/>
        </p:nvSpPr>
        <p:spPr bwMode="auto">
          <a:xfrm>
            <a:off x="5594350" y="5413375"/>
            <a:ext cx="285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53" name="Freeform 97"/>
          <p:cNvSpPr>
            <a:spLocks/>
          </p:cNvSpPr>
          <p:nvPr/>
        </p:nvSpPr>
        <p:spPr bwMode="auto">
          <a:xfrm>
            <a:off x="5594350" y="5348288"/>
            <a:ext cx="285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54" name="Freeform 98"/>
          <p:cNvSpPr>
            <a:spLocks/>
          </p:cNvSpPr>
          <p:nvPr/>
        </p:nvSpPr>
        <p:spPr bwMode="auto">
          <a:xfrm>
            <a:off x="5594350" y="5286375"/>
            <a:ext cx="285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55" name="Freeform 99"/>
          <p:cNvSpPr>
            <a:spLocks/>
          </p:cNvSpPr>
          <p:nvPr/>
        </p:nvSpPr>
        <p:spPr bwMode="auto">
          <a:xfrm>
            <a:off x="5594350" y="5176838"/>
            <a:ext cx="285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56" name="Freeform 100"/>
          <p:cNvSpPr>
            <a:spLocks/>
          </p:cNvSpPr>
          <p:nvPr/>
        </p:nvSpPr>
        <p:spPr bwMode="auto">
          <a:xfrm>
            <a:off x="5594350" y="5121275"/>
            <a:ext cx="285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57" name="Freeform 101"/>
          <p:cNvSpPr>
            <a:spLocks/>
          </p:cNvSpPr>
          <p:nvPr/>
        </p:nvSpPr>
        <p:spPr bwMode="auto">
          <a:xfrm>
            <a:off x="5594350" y="5057775"/>
            <a:ext cx="285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58" name="Freeform 102"/>
          <p:cNvSpPr>
            <a:spLocks/>
          </p:cNvSpPr>
          <p:nvPr/>
        </p:nvSpPr>
        <p:spPr bwMode="auto">
          <a:xfrm>
            <a:off x="5594350" y="5002213"/>
            <a:ext cx="285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59" name="Freeform 103"/>
          <p:cNvSpPr>
            <a:spLocks/>
          </p:cNvSpPr>
          <p:nvPr/>
        </p:nvSpPr>
        <p:spPr bwMode="auto">
          <a:xfrm>
            <a:off x="5594350" y="4884738"/>
            <a:ext cx="285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60" name="Freeform 104"/>
          <p:cNvSpPr>
            <a:spLocks/>
          </p:cNvSpPr>
          <p:nvPr/>
        </p:nvSpPr>
        <p:spPr bwMode="auto">
          <a:xfrm>
            <a:off x="5594350" y="4830763"/>
            <a:ext cx="285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61" name="Freeform 105"/>
          <p:cNvSpPr>
            <a:spLocks/>
          </p:cNvSpPr>
          <p:nvPr/>
        </p:nvSpPr>
        <p:spPr bwMode="auto">
          <a:xfrm>
            <a:off x="5594350" y="4767263"/>
            <a:ext cx="2857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62" name="Freeform 106"/>
          <p:cNvSpPr>
            <a:spLocks/>
          </p:cNvSpPr>
          <p:nvPr/>
        </p:nvSpPr>
        <p:spPr bwMode="auto">
          <a:xfrm>
            <a:off x="5594350" y="4711700"/>
            <a:ext cx="285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63" name="Freeform 107"/>
          <p:cNvSpPr>
            <a:spLocks/>
          </p:cNvSpPr>
          <p:nvPr/>
        </p:nvSpPr>
        <p:spPr bwMode="auto">
          <a:xfrm>
            <a:off x="5594350" y="4603750"/>
            <a:ext cx="285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64" name="Freeform 108"/>
          <p:cNvSpPr>
            <a:spLocks/>
          </p:cNvSpPr>
          <p:nvPr/>
        </p:nvSpPr>
        <p:spPr bwMode="auto">
          <a:xfrm>
            <a:off x="5594350" y="4538663"/>
            <a:ext cx="285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65" name="Freeform 109"/>
          <p:cNvSpPr>
            <a:spLocks/>
          </p:cNvSpPr>
          <p:nvPr/>
        </p:nvSpPr>
        <p:spPr bwMode="auto">
          <a:xfrm>
            <a:off x="5594350" y="4483100"/>
            <a:ext cx="285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66" name="Freeform 110"/>
          <p:cNvSpPr>
            <a:spLocks/>
          </p:cNvSpPr>
          <p:nvPr/>
        </p:nvSpPr>
        <p:spPr bwMode="auto">
          <a:xfrm>
            <a:off x="5594350" y="4421188"/>
            <a:ext cx="285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67" name="Freeform 111"/>
          <p:cNvSpPr>
            <a:spLocks/>
          </p:cNvSpPr>
          <p:nvPr/>
        </p:nvSpPr>
        <p:spPr bwMode="auto">
          <a:xfrm>
            <a:off x="5594350" y="4311650"/>
            <a:ext cx="285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68" name="Freeform 112"/>
          <p:cNvSpPr>
            <a:spLocks/>
          </p:cNvSpPr>
          <p:nvPr/>
        </p:nvSpPr>
        <p:spPr bwMode="auto">
          <a:xfrm>
            <a:off x="5594350" y="4246563"/>
            <a:ext cx="285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69" name="Freeform 113"/>
          <p:cNvSpPr>
            <a:spLocks/>
          </p:cNvSpPr>
          <p:nvPr/>
        </p:nvSpPr>
        <p:spPr bwMode="auto">
          <a:xfrm>
            <a:off x="5594350" y="4192588"/>
            <a:ext cx="285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70" name="Freeform 114"/>
          <p:cNvSpPr>
            <a:spLocks/>
          </p:cNvSpPr>
          <p:nvPr/>
        </p:nvSpPr>
        <p:spPr bwMode="auto">
          <a:xfrm>
            <a:off x="5594350" y="4137025"/>
            <a:ext cx="285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75" name="Freeform 119"/>
          <p:cNvSpPr>
            <a:spLocks/>
          </p:cNvSpPr>
          <p:nvPr/>
        </p:nvSpPr>
        <p:spPr bwMode="auto">
          <a:xfrm>
            <a:off x="5603875" y="6059488"/>
            <a:ext cx="1587" cy="44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31"/>
              </a:cxn>
            </a:cxnLst>
            <a:rect l="0" t="0" r="r" b="b"/>
            <a:pathLst>
              <a:path h="31">
                <a:moveTo>
                  <a:pt x="0" y="0"/>
                </a:moveTo>
                <a:lnTo>
                  <a:pt x="0" y="0"/>
                </a:lnTo>
                <a:lnTo>
                  <a:pt x="0" y="31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76" name="Freeform 120"/>
          <p:cNvSpPr>
            <a:spLocks/>
          </p:cNvSpPr>
          <p:nvPr/>
        </p:nvSpPr>
        <p:spPr bwMode="auto">
          <a:xfrm>
            <a:off x="6342062" y="6059488"/>
            <a:ext cx="1588" cy="44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31"/>
              </a:cxn>
            </a:cxnLst>
            <a:rect l="0" t="0" r="r" b="b"/>
            <a:pathLst>
              <a:path h="31">
                <a:moveTo>
                  <a:pt x="0" y="0"/>
                </a:moveTo>
                <a:lnTo>
                  <a:pt x="0" y="0"/>
                </a:lnTo>
                <a:lnTo>
                  <a:pt x="0" y="31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77" name="Freeform 121"/>
          <p:cNvSpPr>
            <a:spLocks/>
          </p:cNvSpPr>
          <p:nvPr/>
        </p:nvSpPr>
        <p:spPr bwMode="auto">
          <a:xfrm>
            <a:off x="7080250" y="6059488"/>
            <a:ext cx="1587" cy="44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31"/>
              </a:cxn>
            </a:cxnLst>
            <a:rect l="0" t="0" r="r" b="b"/>
            <a:pathLst>
              <a:path h="31">
                <a:moveTo>
                  <a:pt x="0" y="0"/>
                </a:moveTo>
                <a:lnTo>
                  <a:pt x="0" y="0"/>
                </a:lnTo>
                <a:lnTo>
                  <a:pt x="0" y="31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78" name="Freeform 122"/>
          <p:cNvSpPr>
            <a:spLocks/>
          </p:cNvSpPr>
          <p:nvPr/>
        </p:nvSpPr>
        <p:spPr bwMode="auto">
          <a:xfrm>
            <a:off x="7826375" y="6059488"/>
            <a:ext cx="1587" cy="44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31"/>
              </a:cxn>
            </a:cxnLst>
            <a:rect l="0" t="0" r="r" b="b"/>
            <a:pathLst>
              <a:path h="31">
                <a:moveTo>
                  <a:pt x="0" y="0"/>
                </a:moveTo>
                <a:lnTo>
                  <a:pt x="0" y="0"/>
                </a:lnTo>
                <a:lnTo>
                  <a:pt x="0" y="31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79" name="Freeform 123"/>
          <p:cNvSpPr>
            <a:spLocks/>
          </p:cNvSpPr>
          <p:nvPr/>
        </p:nvSpPr>
        <p:spPr bwMode="auto">
          <a:xfrm>
            <a:off x="8555037" y="6059488"/>
            <a:ext cx="1588" cy="444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31"/>
              </a:cxn>
            </a:cxnLst>
            <a:rect l="0" t="0" r="r" b="b"/>
            <a:pathLst>
              <a:path h="31">
                <a:moveTo>
                  <a:pt x="0" y="0"/>
                </a:moveTo>
                <a:lnTo>
                  <a:pt x="0" y="0"/>
                </a:lnTo>
                <a:lnTo>
                  <a:pt x="0" y="31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80" name="Freeform 124"/>
          <p:cNvSpPr>
            <a:spLocks/>
          </p:cNvSpPr>
          <p:nvPr/>
        </p:nvSpPr>
        <p:spPr bwMode="auto">
          <a:xfrm>
            <a:off x="5754687" y="6078538"/>
            <a:ext cx="1588" cy="2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8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81" name="Freeform 125"/>
          <p:cNvSpPr>
            <a:spLocks/>
          </p:cNvSpPr>
          <p:nvPr/>
        </p:nvSpPr>
        <p:spPr bwMode="auto">
          <a:xfrm>
            <a:off x="5895975" y="6078538"/>
            <a:ext cx="1587" cy="2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8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82" name="Freeform 126"/>
          <p:cNvSpPr>
            <a:spLocks/>
          </p:cNvSpPr>
          <p:nvPr/>
        </p:nvSpPr>
        <p:spPr bwMode="auto">
          <a:xfrm>
            <a:off x="6048375" y="6078538"/>
            <a:ext cx="1587" cy="2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8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83" name="Freeform 127"/>
          <p:cNvSpPr>
            <a:spLocks/>
          </p:cNvSpPr>
          <p:nvPr/>
        </p:nvSpPr>
        <p:spPr bwMode="auto">
          <a:xfrm>
            <a:off x="6189662" y="6078538"/>
            <a:ext cx="1588" cy="2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8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84" name="Freeform 128"/>
          <p:cNvSpPr>
            <a:spLocks/>
          </p:cNvSpPr>
          <p:nvPr/>
        </p:nvSpPr>
        <p:spPr bwMode="auto">
          <a:xfrm>
            <a:off x="6492875" y="6078538"/>
            <a:ext cx="1587" cy="2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8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85" name="Freeform 129"/>
          <p:cNvSpPr>
            <a:spLocks/>
          </p:cNvSpPr>
          <p:nvPr/>
        </p:nvSpPr>
        <p:spPr bwMode="auto">
          <a:xfrm>
            <a:off x="6643687" y="6078538"/>
            <a:ext cx="1588" cy="2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8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86" name="Freeform 130"/>
          <p:cNvSpPr>
            <a:spLocks/>
          </p:cNvSpPr>
          <p:nvPr/>
        </p:nvSpPr>
        <p:spPr bwMode="auto">
          <a:xfrm>
            <a:off x="6786562" y="6078538"/>
            <a:ext cx="1588" cy="2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8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87" name="Freeform 131"/>
          <p:cNvSpPr>
            <a:spLocks/>
          </p:cNvSpPr>
          <p:nvPr/>
        </p:nvSpPr>
        <p:spPr bwMode="auto">
          <a:xfrm>
            <a:off x="6937375" y="6078538"/>
            <a:ext cx="1587" cy="2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8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88" name="Freeform 132"/>
          <p:cNvSpPr>
            <a:spLocks/>
          </p:cNvSpPr>
          <p:nvPr/>
        </p:nvSpPr>
        <p:spPr bwMode="auto">
          <a:xfrm>
            <a:off x="7229475" y="6078538"/>
            <a:ext cx="1587" cy="2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8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89" name="Freeform 133"/>
          <p:cNvSpPr>
            <a:spLocks/>
          </p:cNvSpPr>
          <p:nvPr/>
        </p:nvSpPr>
        <p:spPr bwMode="auto">
          <a:xfrm>
            <a:off x="7372350" y="6078538"/>
            <a:ext cx="1587" cy="2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8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90" name="Freeform 134"/>
          <p:cNvSpPr>
            <a:spLocks/>
          </p:cNvSpPr>
          <p:nvPr/>
        </p:nvSpPr>
        <p:spPr bwMode="auto">
          <a:xfrm>
            <a:off x="7523162" y="6078538"/>
            <a:ext cx="1588" cy="2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8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91" name="Freeform 135"/>
          <p:cNvSpPr>
            <a:spLocks/>
          </p:cNvSpPr>
          <p:nvPr/>
        </p:nvSpPr>
        <p:spPr bwMode="auto">
          <a:xfrm>
            <a:off x="7675562" y="6078538"/>
            <a:ext cx="1588" cy="2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8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92" name="Freeform 136"/>
          <p:cNvSpPr>
            <a:spLocks/>
          </p:cNvSpPr>
          <p:nvPr/>
        </p:nvSpPr>
        <p:spPr bwMode="auto">
          <a:xfrm>
            <a:off x="7967662" y="6078538"/>
            <a:ext cx="1588" cy="2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8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93" name="Freeform 137"/>
          <p:cNvSpPr>
            <a:spLocks/>
          </p:cNvSpPr>
          <p:nvPr/>
        </p:nvSpPr>
        <p:spPr bwMode="auto">
          <a:xfrm>
            <a:off x="8120062" y="6078538"/>
            <a:ext cx="1588" cy="2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8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94" name="Freeform 138"/>
          <p:cNvSpPr>
            <a:spLocks/>
          </p:cNvSpPr>
          <p:nvPr/>
        </p:nvSpPr>
        <p:spPr bwMode="auto">
          <a:xfrm>
            <a:off x="8261350" y="6078538"/>
            <a:ext cx="1587" cy="2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8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95" name="Freeform 139"/>
          <p:cNvSpPr>
            <a:spLocks/>
          </p:cNvSpPr>
          <p:nvPr/>
        </p:nvSpPr>
        <p:spPr bwMode="auto">
          <a:xfrm>
            <a:off x="8413750" y="6078538"/>
            <a:ext cx="1587" cy="2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8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96" name="Freeform 140"/>
          <p:cNvSpPr>
            <a:spLocks/>
          </p:cNvSpPr>
          <p:nvPr/>
        </p:nvSpPr>
        <p:spPr bwMode="auto">
          <a:xfrm>
            <a:off x="5589587" y="3783013"/>
            <a:ext cx="1588" cy="2320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591"/>
              </a:cxn>
            </a:cxnLst>
            <a:rect l="0" t="0" r="r" b="b"/>
            <a:pathLst>
              <a:path h="1591">
                <a:moveTo>
                  <a:pt x="0" y="0"/>
                </a:moveTo>
                <a:lnTo>
                  <a:pt x="0" y="0"/>
                </a:lnTo>
                <a:lnTo>
                  <a:pt x="0" y="1591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97" name="Freeform 141"/>
          <p:cNvSpPr>
            <a:spLocks/>
          </p:cNvSpPr>
          <p:nvPr/>
        </p:nvSpPr>
        <p:spPr bwMode="auto">
          <a:xfrm>
            <a:off x="5594350" y="6096000"/>
            <a:ext cx="29686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035" y="0"/>
              </a:cxn>
            </a:cxnLst>
            <a:rect l="0" t="0" r="r" b="b"/>
            <a:pathLst>
              <a:path w="2035">
                <a:moveTo>
                  <a:pt x="0" y="0"/>
                </a:moveTo>
                <a:lnTo>
                  <a:pt x="0" y="0"/>
                </a:lnTo>
                <a:lnTo>
                  <a:pt x="2035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277" name="Rectangle 221"/>
          <p:cNvSpPr>
            <a:spLocks noChangeArrowheads="1"/>
          </p:cNvSpPr>
          <p:nvPr/>
        </p:nvSpPr>
        <p:spPr bwMode="auto">
          <a:xfrm rot="16200000">
            <a:off x="4075112" y="4740275"/>
            <a:ext cx="2051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 i="0"/>
              <a:t>CO Volume Fraction, %</a:t>
            </a:r>
          </a:p>
        </p:txBody>
      </p:sp>
      <p:sp>
        <p:nvSpPr>
          <p:cNvPr id="45278" name="Rectangle 222"/>
          <p:cNvSpPr>
            <a:spLocks noChangeArrowheads="1"/>
          </p:cNvSpPr>
          <p:nvPr/>
        </p:nvSpPr>
        <p:spPr bwMode="auto">
          <a:xfrm>
            <a:off x="5410200" y="5984875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i="0">
                <a:solidFill>
                  <a:srgbClr val="000000"/>
                </a:solidFill>
              </a:rPr>
              <a:t>0</a:t>
            </a:r>
            <a:endParaRPr lang="en-US" sz="1400" i="0"/>
          </a:p>
        </p:txBody>
      </p:sp>
      <p:sp>
        <p:nvSpPr>
          <p:cNvPr id="45279" name="Rectangle 223"/>
          <p:cNvSpPr>
            <a:spLocks noChangeArrowheads="1"/>
          </p:cNvSpPr>
          <p:nvPr/>
        </p:nvSpPr>
        <p:spPr bwMode="auto">
          <a:xfrm>
            <a:off x="5411787" y="5424488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i="0">
                <a:solidFill>
                  <a:srgbClr val="000000"/>
                </a:solidFill>
              </a:rPr>
              <a:t>1</a:t>
            </a:r>
            <a:endParaRPr lang="en-US" sz="1400" i="0"/>
          </a:p>
        </p:txBody>
      </p:sp>
      <p:sp>
        <p:nvSpPr>
          <p:cNvPr id="45280" name="Rectangle 224"/>
          <p:cNvSpPr>
            <a:spLocks noChangeArrowheads="1"/>
          </p:cNvSpPr>
          <p:nvPr/>
        </p:nvSpPr>
        <p:spPr bwMode="auto">
          <a:xfrm>
            <a:off x="5410200" y="4856163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i="0">
                <a:solidFill>
                  <a:srgbClr val="000000"/>
                </a:solidFill>
              </a:rPr>
              <a:t>2</a:t>
            </a:r>
            <a:endParaRPr lang="en-US" sz="1400" i="0"/>
          </a:p>
        </p:txBody>
      </p:sp>
      <p:sp>
        <p:nvSpPr>
          <p:cNvPr id="45281" name="Rectangle 225"/>
          <p:cNvSpPr>
            <a:spLocks noChangeArrowheads="1"/>
          </p:cNvSpPr>
          <p:nvPr/>
        </p:nvSpPr>
        <p:spPr bwMode="auto">
          <a:xfrm>
            <a:off x="5411787" y="4295775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i="0">
                <a:solidFill>
                  <a:srgbClr val="000000"/>
                </a:solidFill>
              </a:rPr>
              <a:t>3</a:t>
            </a:r>
            <a:endParaRPr lang="en-US" sz="1400" i="0"/>
          </a:p>
        </p:txBody>
      </p:sp>
      <p:sp>
        <p:nvSpPr>
          <p:cNvPr id="47449" name="Rectangle 345"/>
          <p:cNvSpPr>
            <a:spLocks noChangeArrowheads="1"/>
          </p:cNvSpPr>
          <p:nvPr/>
        </p:nvSpPr>
        <p:spPr bwMode="auto">
          <a:xfrm>
            <a:off x="5792787" y="4514850"/>
            <a:ext cx="9556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i="0" dirty="0"/>
              <a:t>Carbon</a:t>
            </a:r>
          </a:p>
          <a:p>
            <a:pPr algn="ctr"/>
            <a:r>
              <a:rPr lang="en-US" sz="1400" b="0" i="0" dirty="0"/>
              <a:t>Monoxide</a:t>
            </a:r>
          </a:p>
          <a:p>
            <a:pPr algn="ctr"/>
            <a:r>
              <a:rPr lang="en-US" sz="1400" b="0" i="0" dirty="0"/>
              <a:t>(CO)</a:t>
            </a:r>
          </a:p>
        </p:txBody>
      </p:sp>
      <p:sp>
        <p:nvSpPr>
          <p:cNvPr id="47440" name="Rectangle 336"/>
          <p:cNvSpPr>
            <a:spLocks noChangeArrowheads="1"/>
          </p:cNvSpPr>
          <p:nvPr/>
        </p:nvSpPr>
        <p:spPr bwMode="auto">
          <a:xfrm>
            <a:off x="6019800" y="6400800"/>
            <a:ext cx="2152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 i="0" dirty="0"/>
              <a:t>Sample Temperature, </a:t>
            </a:r>
            <a:r>
              <a:rPr lang="en-US" sz="1400" b="0" i="0" dirty="0">
                <a:sym typeface="Symbol" charset="2"/>
              </a:rPr>
              <a:t>C</a:t>
            </a:r>
            <a:endParaRPr lang="en-US" sz="1400" b="0" i="0" dirty="0"/>
          </a:p>
        </p:txBody>
      </p:sp>
      <p:grpSp>
        <p:nvGrpSpPr>
          <p:cNvPr id="45494" name="Group 438"/>
          <p:cNvGrpSpPr>
            <a:grpSpLocks/>
          </p:cNvGrpSpPr>
          <p:nvPr/>
        </p:nvGrpSpPr>
        <p:grpSpPr bwMode="auto">
          <a:xfrm>
            <a:off x="5589588" y="3303588"/>
            <a:ext cx="1476375" cy="244475"/>
            <a:chOff x="3198" y="3017"/>
            <a:chExt cx="1011" cy="168"/>
          </a:xfrm>
        </p:grpSpPr>
        <p:sp>
          <p:nvSpPr>
            <p:cNvPr id="45294" name="Line 238"/>
            <p:cNvSpPr>
              <a:spLocks noChangeShapeType="1"/>
            </p:cNvSpPr>
            <p:nvPr/>
          </p:nvSpPr>
          <p:spPr bwMode="auto">
            <a:xfrm>
              <a:off x="3198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95" name="Line 239"/>
            <p:cNvSpPr>
              <a:spLocks noChangeShapeType="1"/>
            </p:cNvSpPr>
            <p:nvPr/>
          </p:nvSpPr>
          <p:spPr bwMode="auto">
            <a:xfrm>
              <a:off x="3198" y="3179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96" name="Line 240"/>
            <p:cNvSpPr>
              <a:spLocks noChangeShapeType="1"/>
            </p:cNvSpPr>
            <p:nvPr/>
          </p:nvSpPr>
          <p:spPr bwMode="auto">
            <a:xfrm>
              <a:off x="3204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97" name="Line 241"/>
            <p:cNvSpPr>
              <a:spLocks noChangeShapeType="1"/>
            </p:cNvSpPr>
            <p:nvPr/>
          </p:nvSpPr>
          <p:spPr bwMode="auto">
            <a:xfrm>
              <a:off x="3211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98" name="Line 242"/>
            <p:cNvSpPr>
              <a:spLocks noChangeShapeType="1"/>
            </p:cNvSpPr>
            <p:nvPr/>
          </p:nvSpPr>
          <p:spPr bwMode="auto">
            <a:xfrm>
              <a:off x="3217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99" name="Line 243"/>
            <p:cNvSpPr>
              <a:spLocks noChangeShapeType="1"/>
            </p:cNvSpPr>
            <p:nvPr/>
          </p:nvSpPr>
          <p:spPr bwMode="auto">
            <a:xfrm>
              <a:off x="3217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00" name="Line 244"/>
            <p:cNvSpPr>
              <a:spLocks noChangeShapeType="1"/>
            </p:cNvSpPr>
            <p:nvPr/>
          </p:nvSpPr>
          <p:spPr bwMode="auto">
            <a:xfrm>
              <a:off x="3224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01" name="Line 245"/>
            <p:cNvSpPr>
              <a:spLocks noChangeShapeType="1"/>
            </p:cNvSpPr>
            <p:nvPr/>
          </p:nvSpPr>
          <p:spPr bwMode="auto">
            <a:xfrm>
              <a:off x="3230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02" name="Line 246"/>
            <p:cNvSpPr>
              <a:spLocks noChangeShapeType="1"/>
            </p:cNvSpPr>
            <p:nvPr/>
          </p:nvSpPr>
          <p:spPr bwMode="auto">
            <a:xfrm>
              <a:off x="3230" y="3179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03" name="Line 247"/>
            <p:cNvSpPr>
              <a:spLocks noChangeShapeType="1"/>
            </p:cNvSpPr>
            <p:nvPr/>
          </p:nvSpPr>
          <p:spPr bwMode="auto">
            <a:xfrm>
              <a:off x="3243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04" name="Line 248"/>
            <p:cNvSpPr>
              <a:spLocks noChangeShapeType="1"/>
            </p:cNvSpPr>
            <p:nvPr/>
          </p:nvSpPr>
          <p:spPr bwMode="auto">
            <a:xfrm>
              <a:off x="3243" y="3179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05" name="Line 249"/>
            <p:cNvSpPr>
              <a:spLocks noChangeShapeType="1"/>
            </p:cNvSpPr>
            <p:nvPr/>
          </p:nvSpPr>
          <p:spPr bwMode="auto">
            <a:xfrm>
              <a:off x="3250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06" name="Line 250"/>
            <p:cNvSpPr>
              <a:spLocks noChangeShapeType="1"/>
            </p:cNvSpPr>
            <p:nvPr/>
          </p:nvSpPr>
          <p:spPr bwMode="auto">
            <a:xfrm>
              <a:off x="3256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07" name="Line 251"/>
            <p:cNvSpPr>
              <a:spLocks noChangeShapeType="1"/>
            </p:cNvSpPr>
            <p:nvPr/>
          </p:nvSpPr>
          <p:spPr bwMode="auto">
            <a:xfrm>
              <a:off x="3263" y="3179"/>
              <a:ext cx="12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08" name="Line 252"/>
            <p:cNvSpPr>
              <a:spLocks noChangeShapeType="1"/>
            </p:cNvSpPr>
            <p:nvPr/>
          </p:nvSpPr>
          <p:spPr bwMode="auto">
            <a:xfrm>
              <a:off x="3263" y="3179"/>
              <a:ext cx="12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09" name="Line 253"/>
            <p:cNvSpPr>
              <a:spLocks noChangeShapeType="1"/>
            </p:cNvSpPr>
            <p:nvPr/>
          </p:nvSpPr>
          <p:spPr bwMode="auto">
            <a:xfrm>
              <a:off x="3269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10" name="Line 254"/>
            <p:cNvSpPr>
              <a:spLocks noChangeShapeType="1"/>
            </p:cNvSpPr>
            <p:nvPr/>
          </p:nvSpPr>
          <p:spPr bwMode="auto">
            <a:xfrm>
              <a:off x="3275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11" name="Line 255"/>
            <p:cNvSpPr>
              <a:spLocks noChangeShapeType="1"/>
            </p:cNvSpPr>
            <p:nvPr/>
          </p:nvSpPr>
          <p:spPr bwMode="auto">
            <a:xfrm>
              <a:off x="3275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12" name="Line 256"/>
            <p:cNvSpPr>
              <a:spLocks noChangeShapeType="1"/>
            </p:cNvSpPr>
            <p:nvPr/>
          </p:nvSpPr>
          <p:spPr bwMode="auto">
            <a:xfrm>
              <a:off x="3282" y="3179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13" name="Line 257"/>
            <p:cNvSpPr>
              <a:spLocks noChangeShapeType="1"/>
            </p:cNvSpPr>
            <p:nvPr/>
          </p:nvSpPr>
          <p:spPr bwMode="auto">
            <a:xfrm>
              <a:off x="3288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14" name="Line 258"/>
            <p:cNvSpPr>
              <a:spLocks noChangeShapeType="1"/>
            </p:cNvSpPr>
            <p:nvPr/>
          </p:nvSpPr>
          <p:spPr bwMode="auto">
            <a:xfrm>
              <a:off x="3295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15" name="Line 259"/>
            <p:cNvSpPr>
              <a:spLocks noChangeShapeType="1"/>
            </p:cNvSpPr>
            <p:nvPr/>
          </p:nvSpPr>
          <p:spPr bwMode="auto">
            <a:xfrm>
              <a:off x="3301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16" name="Line 260"/>
            <p:cNvSpPr>
              <a:spLocks noChangeShapeType="1"/>
            </p:cNvSpPr>
            <p:nvPr/>
          </p:nvSpPr>
          <p:spPr bwMode="auto">
            <a:xfrm>
              <a:off x="3301" y="3179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17" name="Line 261"/>
            <p:cNvSpPr>
              <a:spLocks noChangeShapeType="1"/>
            </p:cNvSpPr>
            <p:nvPr/>
          </p:nvSpPr>
          <p:spPr bwMode="auto">
            <a:xfrm>
              <a:off x="3308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18" name="Line 262"/>
            <p:cNvSpPr>
              <a:spLocks noChangeShapeType="1"/>
            </p:cNvSpPr>
            <p:nvPr/>
          </p:nvSpPr>
          <p:spPr bwMode="auto">
            <a:xfrm>
              <a:off x="3314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19" name="Line 263"/>
            <p:cNvSpPr>
              <a:spLocks noChangeShapeType="1"/>
            </p:cNvSpPr>
            <p:nvPr/>
          </p:nvSpPr>
          <p:spPr bwMode="auto">
            <a:xfrm>
              <a:off x="3321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20" name="Line 264"/>
            <p:cNvSpPr>
              <a:spLocks noChangeShapeType="1"/>
            </p:cNvSpPr>
            <p:nvPr/>
          </p:nvSpPr>
          <p:spPr bwMode="auto">
            <a:xfrm>
              <a:off x="3321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21" name="Line 265"/>
            <p:cNvSpPr>
              <a:spLocks noChangeShapeType="1"/>
            </p:cNvSpPr>
            <p:nvPr/>
          </p:nvSpPr>
          <p:spPr bwMode="auto">
            <a:xfrm>
              <a:off x="3327" y="3179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22" name="Line 266"/>
            <p:cNvSpPr>
              <a:spLocks noChangeShapeType="1"/>
            </p:cNvSpPr>
            <p:nvPr/>
          </p:nvSpPr>
          <p:spPr bwMode="auto">
            <a:xfrm>
              <a:off x="3334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23" name="Line 267"/>
            <p:cNvSpPr>
              <a:spLocks noChangeShapeType="1"/>
            </p:cNvSpPr>
            <p:nvPr/>
          </p:nvSpPr>
          <p:spPr bwMode="auto">
            <a:xfrm>
              <a:off x="3340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24" name="Line 268"/>
            <p:cNvSpPr>
              <a:spLocks noChangeShapeType="1"/>
            </p:cNvSpPr>
            <p:nvPr/>
          </p:nvSpPr>
          <p:spPr bwMode="auto">
            <a:xfrm>
              <a:off x="3347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25" name="Line 269"/>
            <p:cNvSpPr>
              <a:spLocks noChangeShapeType="1"/>
            </p:cNvSpPr>
            <p:nvPr/>
          </p:nvSpPr>
          <p:spPr bwMode="auto">
            <a:xfrm>
              <a:off x="3347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26" name="Line 270"/>
            <p:cNvSpPr>
              <a:spLocks noChangeShapeType="1"/>
            </p:cNvSpPr>
            <p:nvPr/>
          </p:nvSpPr>
          <p:spPr bwMode="auto">
            <a:xfrm>
              <a:off x="3353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27" name="Line 271"/>
            <p:cNvSpPr>
              <a:spLocks noChangeShapeType="1"/>
            </p:cNvSpPr>
            <p:nvPr/>
          </p:nvSpPr>
          <p:spPr bwMode="auto">
            <a:xfrm>
              <a:off x="3360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28" name="Line 272"/>
            <p:cNvSpPr>
              <a:spLocks noChangeShapeType="1"/>
            </p:cNvSpPr>
            <p:nvPr/>
          </p:nvSpPr>
          <p:spPr bwMode="auto">
            <a:xfrm>
              <a:off x="3360" y="3179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29" name="Line 273"/>
            <p:cNvSpPr>
              <a:spLocks noChangeShapeType="1"/>
            </p:cNvSpPr>
            <p:nvPr/>
          </p:nvSpPr>
          <p:spPr bwMode="auto">
            <a:xfrm>
              <a:off x="3366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30" name="Line 274"/>
            <p:cNvSpPr>
              <a:spLocks noChangeShapeType="1"/>
            </p:cNvSpPr>
            <p:nvPr/>
          </p:nvSpPr>
          <p:spPr bwMode="auto">
            <a:xfrm>
              <a:off x="3373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31" name="Line 275"/>
            <p:cNvSpPr>
              <a:spLocks noChangeShapeType="1"/>
            </p:cNvSpPr>
            <p:nvPr/>
          </p:nvSpPr>
          <p:spPr bwMode="auto">
            <a:xfrm>
              <a:off x="3379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32" name="Freeform 276"/>
            <p:cNvSpPr>
              <a:spLocks/>
            </p:cNvSpPr>
            <p:nvPr/>
          </p:nvSpPr>
          <p:spPr bwMode="auto">
            <a:xfrm>
              <a:off x="3386" y="3173"/>
              <a:ext cx="19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12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9" h="12">
                  <a:moveTo>
                    <a:pt x="6" y="0"/>
                  </a:moveTo>
                  <a:lnTo>
                    <a:pt x="19" y="0"/>
                  </a:lnTo>
                  <a:lnTo>
                    <a:pt x="19" y="12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33" name="Line 277"/>
            <p:cNvSpPr>
              <a:spLocks noChangeShapeType="1"/>
            </p:cNvSpPr>
            <p:nvPr/>
          </p:nvSpPr>
          <p:spPr bwMode="auto">
            <a:xfrm>
              <a:off x="3392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34" name="Line 278"/>
            <p:cNvSpPr>
              <a:spLocks noChangeShapeType="1"/>
            </p:cNvSpPr>
            <p:nvPr/>
          </p:nvSpPr>
          <p:spPr bwMode="auto">
            <a:xfrm>
              <a:off x="3392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35" name="Line 279"/>
            <p:cNvSpPr>
              <a:spLocks noChangeShapeType="1"/>
            </p:cNvSpPr>
            <p:nvPr/>
          </p:nvSpPr>
          <p:spPr bwMode="auto">
            <a:xfrm>
              <a:off x="3399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36" name="Line 280"/>
            <p:cNvSpPr>
              <a:spLocks noChangeShapeType="1"/>
            </p:cNvSpPr>
            <p:nvPr/>
          </p:nvSpPr>
          <p:spPr bwMode="auto">
            <a:xfrm>
              <a:off x="3405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37" name="Line 281"/>
            <p:cNvSpPr>
              <a:spLocks noChangeShapeType="1"/>
            </p:cNvSpPr>
            <p:nvPr/>
          </p:nvSpPr>
          <p:spPr bwMode="auto">
            <a:xfrm>
              <a:off x="3405" y="3179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38" name="Line 282"/>
            <p:cNvSpPr>
              <a:spLocks noChangeShapeType="1"/>
            </p:cNvSpPr>
            <p:nvPr/>
          </p:nvSpPr>
          <p:spPr bwMode="auto">
            <a:xfrm>
              <a:off x="3412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39" name="Line 283"/>
            <p:cNvSpPr>
              <a:spLocks noChangeShapeType="1"/>
            </p:cNvSpPr>
            <p:nvPr/>
          </p:nvSpPr>
          <p:spPr bwMode="auto">
            <a:xfrm>
              <a:off x="3418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40" name="Line 284"/>
            <p:cNvSpPr>
              <a:spLocks noChangeShapeType="1"/>
            </p:cNvSpPr>
            <p:nvPr/>
          </p:nvSpPr>
          <p:spPr bwMode="auto">
            <a:xfrm>
              <a:off x="3425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41" name="Line 285"/>
            <p:cNvSpPr>
              <a:spLocks noChangeShapeType="1"/>
            </p:cNvSpPr>
            <p:nvPr/>
          </p:nvSpPr>
          <p:spPr bwMode="auto">
            <a:xfrm>
              <a:off x="3431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42" name="Line 286"/>
            <p:cNvSpPr>
              <a:spLocks noChangeShapeType="1"/>
            </p:cNvSpPr>
            <p:nvPr/>
          </p:nvSpPr>
          <p:spPr bwMode="auto">
            <a:xfrm>
              <a:off x="3438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43" name="Freeform 287"/>
            <p:cNvSpPr>
              <a:spLocks/>
            </p:cNvSpPr>
            <p:nvPr/>
          </p:nvSpPr>
          <p:spPr bwMode="auto">
            <a:xfrm>
              <a:off x="3444" y="317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44" name="Line 288"/>
            <p:cNvSpPr>
              <a:spLocks noChangeShapeType="1"/>
            </p:cNvSpPr>
            <p:nvPr/>
          </p:nvSpPr>
          <p:spPr bwMode="auto">
            <a:xfrm>
              <a:off x="3444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45" name="Line 289"/>
            <p:cNvSpPr>
              <a:spLocks noChangeShapeType="1"/>
            </p:cNvSpPr>
            <p:nvPr/>
          </p:nvSpPr>
          <p:spPr bwMode="auto">
            <a:xfrm>
              <a:off x="3451" y="3179"/>
              <a:ext cx="12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46" name="Line 290"/>
            <p:cNvSpPr>
              <a:spLocks noChangeShapeType="1"/>
            </p:cNvSpPr>
            <p:nvPr/>
          </p:nvSpPr>
          <p:spPr bwMode="auto">
            <a:xfrm>
              <a:off x="3451" y="3179"/>
              <a:ext cx="12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47" name="Line 291"/>
            <p:cNvSpPr>
              <a:spLocks noChangeShapeType="1"/>
            </p:cNvSpPr>
            <p:nvPr/>
          </p:nvSpPr>
          <p:spPr bwMode="auto">
            <a:xfrm>
              <a:off x="3457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48" name="Line 292"/>
            <p:cNvSpPr>
              <a:spLocks noChangeShapeType="1"/>
            </p:cNvSpPr>
            <p:nvPr/>
          </p:nvSpPr>
          <p:spPr bwMode="auto">
            <a:xfrm>
              <a:off x="3463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49" name="Line 293"/>
            <p:cNvSpPr>
              <a:spLocks noChangeShapeType="1"/>
            </p:cNvSpPr>
            <p:nvPr/>
          </p:nvSpPr>
          <p:spPr bwMode="auto">
            <a:xfrm>
              <a:off x="3463" y="3179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50" name="Line 294"/>
            <p:cNvSpPr>
              <a:spLocks noChangeShapeType="1"/>
            </p:cNvSpPr>
            <p:nvPr/>
          </p:nvSpPr>
          <p:spPr bwMode="auto">
            <a:xfrm>
              <a:off x="3470" y="3179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51" name="Line 295"/>
            <p:cNvSpPr>
              <a:spLocks noChangeShapeType="1"/>
            </p:cNvSpPr>
            <p:nvPr/>
          </p:nvSpPr>
          <p:spPr bwMode="auto">
            <a:xfrm>
              <a:off x="3483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52" name="Line 296"/>
            <p:cNvSpPr>
              <a:spLocks noChangeShapeType="1"/>
            </p:cNvSpPr>
            <p:nvPr/>
          </p:nvSpPr>
          <p:spPr bwMode="auto">
            <a:xfrm>
              <a:off x="3483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53" name="Line 297"/>
            <p:cNvSpPr>
              <a:spLocks noChangeShapeType="1"/>
            </p:cNvSpPr>
            <p:nvPr/>
          </p:nvSpPr>
          <p:spPr bwMode="auto">
            <a:xfrm>
              <a:off x="3489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54" name="Line 298"/>
            <p:cNvSpPr>
              <a:spLocks noChangeShapeType="1"/>
            </p:cNvSpPr>
            <p:nvPr/>
          </p:nvSpPr>
          <p:spPr bwMode="auto">
            <a:xfrm>
              <a:off x="3496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55" name="Line 299"/>
            <p:cNvSpPr>
              <a:spLocks noChangeShapeType="1"/>
            </p:cNvSpPr>
            <p:nvPr/>
          </p:nvSpPr>
          <p:spPr bwMode="auto">
            <a:xfrm>
              <a:off x="3496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56" name="Line 300"/>
            <p:cNvSpPr>
              <a:spLocks noChangeShapeType="1"/>
            </p:cNvSpPr>
            <p:nvPr/>
          </p:nvSpPr>
          <p:spPr bwMode="auto">
            <a:xfrm>
              <a:off x="3502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57" name="Line 301"/>
            <p:cNvSpPr>
              <a:spLocks noChangeShapeType="1"/>
            </p:cNvSpPr>
            <p:nvPr/>
          </p:nvSpPr>
          <p:spPr bwMode="auto">
            <a:xfrm>
              <a:off x="3509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58" name="Line 302"/>
            <p:cNvSpPr>
              <a:spLocks noChangeShapeType="1"/>
            </p:cNvSpPr>
            <p:nvPr/>
          </p:nvSpPr>
          <p:spPr bwMode="auto">
            <a:xfrm>
              <a:off x="3509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59" name="Line 303"/>
            <p:cNvSpPr>
              <a:spLocks noChangeShapeType="1"/>
            </p:cNvSpPr>
            <p:nvPr/>
          </p:nvSpPr>
          <p:spPr bwMode="auto">
            <a:xfrm>
              <a:off x="3515" y="3179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0" name="Line 304"/>
            <p:cNvSpPr>
              <a:spLocks noChangeShapeType="1"/>
            </p:cNvSpPr>
            <p:nvPr/>
          </p:nvSpPr>
          <p:spPr bwMode="auto">
            <a:xfrm>
              <a:off x="3522" y="3179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1" name="Line 305"/>
            <p:cNvSpPr>
              <a:spLocks noChangeShapeType="1"/>
            </p:cNvSpPr>
            <p:nvPr/>
          </p:nvSpPr>
          <p:spPr bwMode="auto">
            <a:xfrm>
              <a:off x="3528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2" name="Line 306"/>
            <p:cNvSpPr>
              <a:spLocks noChangeShapeType="1"/>
            </p:cNvSpPr>
            <p:nvPr/>
          </p:nvSpPr>
          <p:spPr bwMode="auto">
            <a:xfrm>
              <a:off x="3535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3" name="Freeform 307"/>
            <p:cNvSpPr>
              <a:spLocks/>
            </p:cNvSpPr>
            <p:nvPr/>
          </p:nvSpPr>
          <p:spPr bwMode="auto">
            <a:xfrm>
              <a:off x="3541" y="3173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4" name="Line 308"/>
            <p:cNvSpPr>
              <a:spLocks noChangeShapeType="1"/>
            </p:cNvSpPr>
            <p:nvPr/>
          </p:nvSpPr>
          <p:spPr bwMode="auto">
            <a:xfrm>
              <a:off x="3541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5" name="Line 309"/>
            <p:cNvSpPr>
              <a:spLocks noChangeShapeType="1"/>
            </p:cNvSpPr>
            <p:nvPr/>
          </p:nvSpPr>
          <p:spPr bwMode="auto">
            <a:xfrm>
              <a:off x="3548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6" name="Line 310"/>
            <p:cNvSpPr>
              <a:spLocks noChangeShapeType="1"/>
            </p:cNvSpPr>
            <p:nvPr/>
          </p:nvSpPr>
          <p:spPr bwMode="auto">
            <a:xfrm>
              <a:off x="3554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7" name="Line 311"/>
            <p:cNvSpPr>
              <a:spLocks noChangeShapeType="1"/>
            </p:cNvSpPr>
            <p:nvPr/>
          </p:nvSpPr>
          <p:spPr bwMode="auto">
            <a:xfrm>
              <a:off x="3554" y="3179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8" name="Line 312"/>
            <p:cNvSpPr>
              <a:spLocks noChangeShapeType="1"/>
            </p:cNvSpPr>
            <p:nvPr/>
          </p:nvSpPr>
          <p:spPr bwMode="auto">
            <a:xfrm>
              <a:off x="3567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69" name="Line 313"/>
            <p:cNvSpPr>
              <a:spLocks noChangeShapeType="1"/>
            </p:cNvSpPr>
            <p:nvPr/>
          </p:nvSpPr>
          <p:spPr bwMode="auto">
            <a:xfrm>
              <a:off x="3567" y="3179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70" name="Line 314"/>
            <p:cNvSpPr>
              <a:spLocks noChangeShapeType="1"/>
            </p:cNvSpPr>
            <p:nvPr/>
          </p:nvSpPr>
          <p:spPr bwMode="auto">
            <a:xfrm>
              <a:off x="3574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71" name="Line 315"/>
            <p:cNvSpPr>
              <a:spLocks noChangeShapeType="1"/>
            </p:cNvSpPr>
            <p:nvPr/>
          </p:nvSpPr>
          <p:spPr bwMode="auto">
            <a:xfrm>
              <a:off x="3580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72" name="Freeform 316"/>
            <p:cNvSpPr>
              <a:spLocks/>
            </p:cNvSpPr>
            <p:nvPr/>
          </p:nvSpPr>
          <p:spPr bwMode="auto">
            <a:xfrm>
              <a:off x="3587" y="317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73" name="Line 317"/>
            <p:cNvSpPr>
              <a:spLocks noChangeShapeType="1"/>
            </p:cNvSpPr>
            <p:nvPr/>
          </p:nvSpPr>
          <p:spPr bwMode="auto">
            <a:xfrm>
              <a:off x="3587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74" name="Line 318"/>
            <p:cNvSpPr>
              <a:spLocks noChangeShapeType="1"/>
            </p:cNvSpPr>
            <p:nvPr/>
          </p:nvSpPr>
          <p:spPr bwMode="auto">
            <a:xfrm>
              <a:off x="3593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75" name="Line 319"/>
            <p:cNvSpPr>
              <a:spLocks noChangeShapeType="1"/>
            </p:cNvSpPr>
            <p:nvPr/>
          </p:nvSpPr>
          <p:spPr bwMode="auto">
            <a:xfrm>
              <a:off x="3600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76" name="Line 320"/>
            <p:cNvSpPr>
              <a:spLocks noChangeShapeType="1"/>
            </p:cNvSpPr>
            <p:nvPr/>
          </p:nvSpPr>
          <p:spPr bwMode="auto">
            <a:xfrm>
              <a:off x="3606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77" name="Line 321"/>
            <p:cNvSpPr>
              <a:spLocks noChangeShapeType="1"/>
            </p:cNvSpPr>
            <p:nvPr/>
          </p:nvSpPr>
          <p:spPr bwMode="auto">
            <a:xfrm>
              <a:off x="3613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78" name="Line 322"/>
            <p:cNvSpPr>
              <a:spLocks noChangeShapeType="1"/>
            </p:cNvSpPr>
            <p:nvPr/>
          </p:nvSpPr>
          <p:spPr bwMode="auto">
            <a:xfrm>
              <a:off x="3613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79" name="Line 323"/>
            <p:cNvSpPr>
              <a:spLocks noChangeShapeType="1"/>
            </p:cNvSpPr>
            <p:nvPr/>
          </p:nvSpPr>
          <p:spPr bwMode="auto">
            <a:xfrm>
              <a:off x="3619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80" name="Line 324"/>
            <p:cNvSpPr>
              <a:spLocks noChangeShapeType="1"/>
            </p:cNvSpPr>
            <p:nvPr/>
          </p:nvSpPr>
          <p:spPr bwMode="auto">
            <a:xfrm>
              <a:off x="3626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81" name="Line 325"/>
            <p:cNvSpPr>
              <a:spLocks noChangeShapeType="1"/>
            </p:cNvSpPr>
            <p:nvPr/>
          </p:nvSpPr>
          <p:spPr bwMode="auto">
            <a:xfrm>
              <a:off x="3626" y="3179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82" name="Line 326"/>
            <p:cNvSpPr>
              <a:spLocks noChangeShapeType="1"/>
            </p:cNvSpPr>
            <p:nvPr/>
          </p:nvSpPr>
          <p:spPr bwMode="auto">
            <a:xfrm>
              <a:off x="3632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83" name="Line 327"/>
            <p:cNvSpPr>
              <a:spLocks noChangeShapeType="1"/>
            </p:cNvSpPr>
            <p:nvPr/>
          </p:nvSpPr>
          <p:spPr bwMode="auto">
            <a:xfrm>
              <a:off x="3639" y="3179"/>
              <a:ext cx="12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84" name="Line 328"/>
            <p:cNvSpPr>
              <a:spLocks noChangeShapeType="1"/>
            </p:cNvSpPr>
            <p:nvPr/>
          </p:nvSpPr>
          <p:spPr bwMode="auto">
            <a:xfrm>
              <a:off x="3645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85" name="Line 329"/>
            <p:cNvSpPr>
              <a:spLocks noChangeShapeType="1"/>
            </p:cNvSpPr>
            <p:nvPr/>
          </p:nvSpPr>
          <p:spPr bwMode="auto">
            <a:xfrm>
              <a:off x="3651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86" name="Line 330"/>
            <p:cNvSpPr>
              <a:spLocks noChangeShapeType="1"/>
            </p:cNvSpPr>
            <p:nvPr/>
          </p:nvSpPr>
          <p:spPr bwMode="auto">
            <a:xfrm>
              <a:off x="3658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87" name="Line 331"/>
            <p:cNvSpPr>
              <a:spLocks noChangeShapeType="1"/>
            </p:cNvSpPr>
            <p:nvPr/>
          </p:nvSpPr>
          <p:spPr bwMode="auto">
            <a:xfrm>
              <a:off x="3658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88" name="Line 332"/>
            <p:cNvSpPr>
              <a:spLocks noChangeShapeType="1"/>
            </p:cNvSpPr>
            <p:nvPr/>
          </p:nvSpPr>
          <p:spPr bwMode="auto">
            <a:xfrm>
              <a:off x="3664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89" name="Line 333"/>
            <p:cNvSpPr>
              <a:spLocks noChangeShapeType="1"/>
            </p:cNvSpPr>
            <p:nvPr/>
          </p:nvSpPr>
          <p:spPr bwMode="auto">
            <a:xfrm>
              <a:off x="3671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90" name="Line 334"/>
            <p:cNvSpPr>
              <a:spLocks noChangeShapeType="1"/>
            </p:cNvSpPr>
            <p:nvPr/>
          </p:nvSpPr>
          <p:spPr bwMode="auto">
            <a:xfrm>
              <a:off x="3671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91" name="Line 335"/>
            <p:cNvSpPr>
              <a:spLocks noChangeShapeType="1"/>
            </p:cNvSpPr>
            <p:nvPr/>
          </p:nvSpPr>
          <p:spPr bwMode="auto">
            <a:xfrm>
              <a:off x="3677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92" name="Line 336"/>
            <p:cNvSpPr>
              <a:spLocks noChangeShapeType="1"/>
            </p:cNvSpPr>
            <p:nvPr/>
          </p:nvSpPr>
          <p:spPr bwMode="auto">
            <a:xfrm>
              <a:off x="3684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93" name="Line 337"/>
            <p:cNvSpPr>
              <a:spLocks noChangeShapeType="1"/>
            </p:cNvSpPr>
            <p:nvPr/>
          </p:nvSpPr>
          <p:spPr bwMode="auto">
            <a:xfrm>
              <a:off x="3684" y="3179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94" name="Line 338"/>
            <p:cNvSpPr>
              <a:spLocks noChangeShapeType="1"/>
            </p:cNvSpPr>
            <p:nvPr/>
          </p:nvSpPr>
          <p:spPr bwMode="auto">
            <a:xfrm>
              <a:off x="3697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95" name="Line 339"/>
            <p:cNvSpPr>
              <a:spLocks noChangeShapeType="1"/>
            </p:cNvSpPr>
            <p:nvPr/>
          </p:nvSpPr>
          <p:spPr bwMode="auto">
            <a:xfrm>
              <a:off x="3703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96" name="Line 340"/>
            <p:cNvSpPr>
              <a:spLocks noChangeShapeType="1"/>
            </p:cNvSpPr>
            <p:nvPr/>
          </p:nvSpPr>
          <p:spPr bwMode="auto">
            <a:xfrm>
              <a:off x="3703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97" name="Freeform 341"/>
            <p:cNvSpPr>
              <a:spLocks/>
            </p:cNvSpPr>
            <p:nvPr/>
          </p:nvSpPr>
          <p:spPr bwMode="auto">
            <a:xfrm>
              <a:off x="3710" y="3173"/>
              <a:ext cx="19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12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9" h="12">
                  <a:moveTo>
                    <a:pt x="6" y="0"/>
                  </a:moveTo>
                  <a:lnTo>
                    <a:pt x="19" y="0"/>
                  </a:lnTo>
                  <a:lnTo>
                    <a:pt x="19" y="12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98" name="Line 342"/>
            <p:cNvSpPr>
              <a:spLocks noChangeShapeType="1"/>
            </p:cNvSpPr>
            <p:nvPr/>
          </p:nvSpPr>
          <p:spPr bwMode="auto">
            <a:xfrm>
              <a:off x="3716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99" name="Line 343"/>
            <p:cNvSpPr>
              <a:spLocks noChangeShapeType="1"/>
            </p:cNvSpPr>
            <p:nvPr/>
          </p:nvSpPr>
          <p:spPr bwMode="auto">
            <a:xfrm>
              <a:off x="3716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00" name="Line 344"/>
            <p:cNvSpPr>
              <a:spLocks noChangeShapeType="1"/>
            </p:cNvSpPr>
            <p:nvPr/>
          </p:nvSpPr>
          <p:spPr bwMode="auto">
            <a:xfrm>
              <a:off x="3723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01" name="Line 345"/>
            <p:cNvSpPr>
              <a:spLocks noChangeShapeType="1"/>
            </p:cNvSpPr>
            <p:nvPr/>
          </p:nvSpPr>
          <p:spPr bwMode="auto">
            <a:xfrm>
              <a:off x="3729" y="3179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02" name="Line 346"/>
            <p:cNvSpPr>
              <a:spLocks noChangeShapeType="1"/>
            </p:cNvSpPr>
            <p:nvPr/>
          </p:nvSpPr>
          <p:spPr bwMode="auto">
            <a:xfrm>
              <a:off x="3736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03" name="Line 347"/>
            <p:cNvSpPr>
              <a:spLocks noChangeShapeType="1"/>
            </p:cNvSpPr>
            <p:nvPr/>
          </p:nvSpPr>
          <p:spPr bwMode="auto">
            <a:xfrm>
              <a:off x="3742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04" name="Line 348"/>
            <p:cNvSpPr>
              <a:spLocks noChangeShapeType="1"/>
            </p:cNvSpPr>
            <p:nvPr/>
          </p:nvSpPr>
          <p:spPr bwMode="auto">
            <a:xfrm>
              <a:off x="3749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05" name="Line 349"/>
            <p:cNvSpPr>
              <a:spLocks noChangeShapeType="1"/>
            </p:cNvSpPr>
            <p:nvPr/>
          </p:nvSpPr>
          <p:spPr bwMode="auto">
            <a:xfrm>
              <a:off x="3749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06" name="Line 350"/>
            <p:cNvSpPr>
              <a:spLocks noChangeShapeType="1"/>
            </p:cNvSpPr>
            <p:nvPr/>
          </p:nvSpPr>
          <p:spPr bwMode="auto">
            <a:xfrm>
              <a:off x="3755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07" name="Line 351"/>
            <p:cNvSpPr>
              <a:spLocks noChangeShapeType="1"/>
            </p:cNvSpPr>
            <p:nvPr/>
          </p:nvSpPr>
          <p:spPr bwMode="auto">
            <a:xfrm>
              <a:off x="3762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08" name="Line 352"/>
            <p:cNvSpPr>
              <a:spLocks noChangeShapeType="1"/>
            </p:cNvSpPr>
            <p:nvPr/>
          </p:nvSpPr>
          <p:spPr bwMode="auto">
            <a:xfrm>
              <a:off x="3762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09" name="Freeform 353"/>
            <p:cNvSpPr>
              <a:spLocks/>
            </p:cNvSpPr>
            <p:nvPr/>
          </p:nvSpPr>
          <p:spPr bwMode="auto">
            <a:xfrm>
              <a:off x="3768" y="3173"/>
              <a:ext cx="20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20" h="12">
                  <a:moveTo>
                    <a:pt x="7" y="0"/>
                  </a:moveTo>
                  <a:lnTo>
                    <a:pt x="20" y="0"/>
                  </a:lnTo>
                  <a:lnTo>
                    <a:pt x="20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10" name="Freeform 354"/>
            <p:cNvSpPr>
              <a:spLocks/>
            </p:cNvSpPr>
            <p:nvPr/>
          </p:nvSpPr>
          <p:spPr bwMode="auto">
            <a:xfrm>
              <a:off x="3781" y="3173"/>
              <a:ext cx="20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20" y="0"/>
                </a:cxn>
                <a:cxn ang="0">
                  <a:pos x="20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20" h="12">
                  <a:moveTo>
                    <a:pt x="0" y="0"/>
                  </a:moveTo>
                  <a:lnTo>
                    <a:pt x="7" y="0"/>
                  </a:lnTo>
                  <a:lnTo>
                    <a:pt x="20" y="0"/>
                  </a:lnTo>
                  <a:lnTo>
                    <a:pt x="20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11" name="Freeform 355"/>
            <p:cNvSpPr>
              <a:spLocks/>
            </p:cNvSpPr>
            <p:nvPr/>
          </p:nvSpPr>
          <p:spPr bwMode="auto">
            <a:xfrm>
              <a:off x="3788" y="3173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12" name="Freeform 356"/>
            <p:cNvSpPr>
              <a:spLocks/>
            </p:cNvSpPr>
            <p:nvPr/>
          </p:nvSpPr>
          <p:spPr bwMode="auto">
            <a:xfrm>
              <a:off x="3775" y="3173"/>
              <a:ext cx="3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32" y="0"/>
                </a:cxn>
              </a:cxnLst>
              <a:rect l="0" t="0" r="r" b="b"/>
              <a:pathLst>
                <a:path w="32">
                  <a:moveTo>
                    <a:pt x="0" y="0"/>
                  </a:moveTo>
                  <a:lnTo>
                    <a:pt x="13" y="0"/>
                  </a:lnTo>
                  <a:lnTo>
                    <a:pt x="32" y="0"/>
                  </a:lnTo>
                </a:path>
              </a:pathLst>
            </a:custGeom>
            <a:noFill/>
            <a:ln w="9525">
              <a:solidFill>
                <a:srgbClr val="C30602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13" name="Line 357"/>
            <p:cNvSpPr>
              <a:spLocks noChangeShapeType="1"/>
            </p:cNvSpPr>
            <p:nvPr/>
          </p:nvSpPr>
          <p:spPr bwMode="auto">
            <a:xfrm>
              <a:off x="3794" y="3173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14" name="Line 358"/>
            <p:cNvSpPr>
              <a:spLocks noChangeShapeType="1"/>
            </p:cNvSpPr>
            <p:nvPr/>
          </p:nvSpPr>
          <p:spPr bwMode="auto">
            <a:xfrm>
              <a:off x="3801" y="3173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15" name="Line 359"/>
            <p:cNvSpPr>
              <a:spLocks noChangeShapeType="1"/>
            </p:cNvSpPr>
            <p:nvPr/>
          </p:nvSpPr>
          <p:spPr bwMode="auto">
            <a:xfrm>
              <a:off x="3807" y="3173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16" name="Freeform 360"/>
            <p:cNvSpPr>
              <a:spLocks/>
            </p:cNvSpPr>
            <p:nvPr/>
          </p:nvSpPr>
          <p:spPr bwMode="auto">
            <a:xfrm>
              <a:off x="3814" y="3166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17" name="Freeform 361"/>
            <p:cNvSpPr>
              <a:spLocks/>
            </p:cNvSpPr>
            <p:nvPr/>
          </p:nvSpPr>
          <p:spPr bwMode="auto">
            <a:xfrm>
              <a:off x="3827" y="3166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6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18" name="Line 362"/>
            <p:cNvSpPr>
              <a:spLocks noChangeShapeType="1"/>
            </p:cNvSpPr>
            <p:nvPr/>
          </p:nvSpPr>
          <p:spPr bwMode="auto">
            <a:xfrm>
              <a:off x="3814" y="3166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19" name="Line 363"/>
            <p:cNvSpPr>
              <a:spLocks noChangeShapeType="1"/>
            </p:cNvSpPr>
            <p:nvPr/>
          </p:nvSpPr>
          <p:spPr bwMode="auto">
            <a:xfrm>
              <a:off x="3827" y="3173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20" name="Freeform 364"/>
            <p:cNvSpPr>
              <a:spLocks/>
            </p:cNvSpPr>
            <p:nvPr/>
          </p:nvSpPr>
          <p:spPr bwMode="auto">
            <a:xfrm>
              <a:off x="3833" y="3166"/>
              <a:ext cx="13" cy="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7" y="0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21" name="Line 365"/>
            <p:cNvSpPr>
              <a:spLocks noChangeShapeType="1"/>
            </p:cNvSpPr>
            <p:nvPr/>
          </p:nvSpPr>
          <p:spPr bwMode="auto">
            <a:xfrm>
              <a:off x="3833" y="3166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22" name="Line 366"/>
            <p:cNvSpPr>
              <a:spLocks noChangeShapeType="1"/>
            </p:cNvSpPr>
            <p:nvPr/>
          </p:nvSpPr>
          <p:spPr bwMode="auto">
            <a:xfrm>
              <a:off x="3840" y="3166"/>
              <a:ext cx="12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23" name="Line 367"/>
            <p:cNvSpPr>
              <a:spLocks noChangeShapeType="1"/>
            </p:cNvSpPr>
            <p:nvPr/>
          </p:nvSpPr>
          <p:spPr bwMode="auto">
            <a:xfrm>
              <a:off x="3846" y="3166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24" name="Line 368"/>
            <p:cNvSpPr>
              <a:spLocks noChangeShapeType="1"/>
            </p:cNvSpPr>
            <p:nvPr/>
          </p:nvSpPr>
          <p:spPr bwMode="auto">
            <a:xfrm>
              <a:off x="3846" y="3166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25" name="Line 369"/>
            <p:cNvSpPr>
              <a:spLocks noChangeShapeType="1"/>
            </p:cNvSpPr>
            <p:nvPr/>
          </p:nvSpPr>
          <p:spPr bwMode="auto">
            <a:xfrm>
              <a:off x="3852" y="3166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26" name="Freeform 370"/>
            <p:cNvSpPr>
              <a:spLocks/>
            </p:cNvSpPr>
            <p:nvPr/>
          </p:nvSpPr>
          <p:spPr bwMode="auto">
            <a:xfrm>
              <a:off x="3865" y="3160"/>
              <a:ext cx="13" cy="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27" name="Freeform 371"/>
            <p:cNvSpPr>
              <a:spLocks/>
            </p:cNvSpPr>
            <p:nvPr/>
          </p:nvSpPr>
          <p:spPr bwMode="auto">
            <a:xfrm>
              <a:off x="3872" y="3160"/>
              <a:ext cx="19" cy="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9" h="13">
                  <a:moveTo>
                    <a:pt x="6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28" name="Freeform 372"/>
            <p:cNvSpPr>
              <a:spLocks/>
            </p:cNvSpPr>
            <p:nvPr/>
          </p:nvSpPr>
          <p:spPr bwMode="auto">
            <a:xfrm>
              <a:off x="3878" y="3154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29" name="Line 373"/>
            <p:cNvSpPr>
              <a:spLocks noChangeShapeType="1"/>
            </p:cNvSpPr>
            <p:nvPr/>
          </p:nvSpPr>
          <p:spPr bwMode="auto">
            <a:xfrm>
              <a:off x="3865" y="3166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30" name="Line 374"/>
            <p:cNvSpPr>
              <a:spLocks noChangeShapeType="1"/>
            </p:cNvSpPr>
            <p:nvPr/>
          </p:nvSpPr>
          <p:spPr bwMode="auto">
            <a:xfrm>
              <a:off x="3878" y="315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31" name="Line 375"/>
            <p:cNvSpPr>
              <a:spLocks noChangeShapeType="1"/>
            </p:cNvSpPr>
            <p:nvPr/>
          </p:nvSpPr>
          <p:spPr bwMode="auto">
            <a:xfrm>
              <a:off x="3885" y="315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32" name="Freeform 376"/>
            <p:cNvSpPr>
              <a:spLocks/>
            </p:cNvSpPr>
            <p:nvPr/>
          </p:nvSpPr>
          <p:spPr bwMode="auto">
            <a:xfrm>
              <a:off x="3891" y="3148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33" name="Line 377"/>
            <p:cNvSpPr>
              <a:spLocks noChangeShapeType="1"/>
            </p:cNvSpPr>
            <p:nvPr/>
          </p:nvSpPr>
          <p:spPr bwMode="auto">
            <a:xfrm>
              <a:off x="3891" y="3148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34" name="Line 378"/>
            <p:cNvSpPr>
              <a:spLocks noChangeShapeType="1"/>
            </p:cNvSpPr>
            <p:nvPr/>
          </p:nvSpPr>
          <p:spPr bwMode="auto">
            <a:xfrm>
              <a:off x="3904" y="3148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35" name="Freeform 379"/>
            <p:cNvSpPr>
              <a:spLocks/>
            </p:cNvSpPr>
            <p:nvPr/>
          </p:nvSpPr>
          <p:spPr bwMode="auto">
            <a:xfrm>
              <a:off x="3911" y="3148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36" name="Line 380"/>
            <p:cNvSpPr>
              <a:spLocks noChangeShapeType="1"/>
            </p:cNvSpPr>
            <p:nvPr/>
          </p:nvSpPr>
          <p:spPr bwMode="auto">
            <a:xfrm>
              <a:off x="3911" y="3148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37" name="Line 381"/>
            <p:cNvSpPr>
              <a:spLocks noChangeShapeType="1"/>
            </p:cNvSpPr>
            <p:nvPr/>
          </p:nvSpPr>
          <p:spPr bwMode="auto">
            <a:xfrm>
              <a:off x="3917" y="3148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38" name="Freeform 382"/>
            <p:cNvSpPr>
              <a:spLocks/>
            </p:cNvSpPr>
            <p:nvPr/>
          </p:nvSpPr>
          <p:spPr bwMode="auto">
            <a:xfrm>
              <a:off x="3924" y="3141"/>
              <a:ext cx="13" cy="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6" y="0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39" name="Line 383"/>
            <p:cNvSpPr>
              <a:spLocks noChangeShapeType="1"/>
            </p:cNvSpPr>
            <p:nvPr/>
          </p:nvSpPr>
          <p:spPr bwMode="auto">
            <a:xfrm>
              <a:off x="3924" y="3141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40" name="Line 384"/>
            <p:cNvSpPr>
              <a:spLocks noChangeShapeType="1"/>
            </p:cNvSpPr>
            <p:nvPr/>
          </p:nvSpPr>
          <p:spPr bwMode="auto">
            <a:xfrm>
              <a:off x="3930" y="3141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41" name="Line 385"/>
            <p:cNvSpPr>
              <a:spLocks noChangeShapeType="1"/>
            </p:cNvSpPr>
            <p:nvPr/>
          </p:nvSpPr>
          <p:spPr bwMode="auto">
            <a:xfrm>
              <a:off x="3937" y="3141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42" name="Freeform 386"/>
            <p:cNvSpPr>
              <a:spLocks/>
            </p:cNvSpPr>
            <p:nvPr/>
          </p:nvSpPr>
          <p:spPr bwMode="auto">
            <a:xfrm>
              <a:off x="3950" y="3135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43" name="Line 387"/>
            <p:cNvSpPr>
              <a:spLocks noChangeShapeType="1"/>
            </p:cNvSpPr>
            <p:nvPr/>
          </p:nvSpPr>
          <p:spPr bwMode="auto">
            <a:xfrm>
              <a:off x="3950" y="3135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44" name="Line 388"/>
            <p:cNvSpPr>
              <a:spLocks noChangeShapeType="1"/>
            </p:cNvSpPr>
            <p:nvPr/>
          </p:nvSpPr>
          <p:spPr bwMode="auto">
            <a:xfrm>
              <a:off x="3950" y="3135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45" name="Freeform 389"/>
            <p:cNvSpPr>
              <a:spLocks/>
            </p:cNvSpPr>
            <p:nvPr/>
          </p:nvSpPr>
          <p:spPr bwMode="auto">
            <a:xfrm>
              <a:off x="3963" y="3129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46" name="Freeform 390"/>
            <p:cNvSpPr>
              <a:spLocks/>
            </p:cNvSpPr>
            <p:nvPr/>
          </p:nvSpPr>
          <p:spPr bwMode="auto">
            <a:xfrm>
              <a:off x="3969" y="3129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47" name="Freeform 391"/>
            <p:cNvSpPr>
              <a:spLocks/>
            </p:cNvSpPr>
            <p:nvPr/>
          </p:nvSpPr>
          <p:spPr bwMode="auto">
            <a:xfrm>
              <a:off x="3976" y="312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48" name="Freeform 392"/>
            <p:cNvSpPr>
              <a:spLocks/>
            </p:cNvSpPr>
            <p:nvPr/>
          </p:nvSpPr>
          <p:spPr bwMode="auto">
            <a:xfrm>
              <a:off x="3976" y="3116"/>
              <a:ext cx="19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0"/>
                </a:cxn>
                <a:cxn ang="0">
                  <a:pos x="19" y="13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13" y="0"/>
                </a:cxn>
              </a:cxnLst>
              <a:rect l="0" t="0" r="r" b="b"/>
              <a:pathLst>
                <a:path w="19" h="13">
                  <a:moveTo>
                    <a:pt x="13" y="0"/>
                  </a:moveTo>
                  <a:lnTo>
                    <a:pt x="19" y="0"/>
                  </a:lnTo>
                  <a:lnTo>
                    <a:pt x="19" y="13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49" name="Freeform 393"/>
            <p:cNvSpPr>
              <a:spLocks/>
            </p:cNvSpPr>
            <p:nvPr/>
          </p:nvSpPr>
          <p:spPr bwMode="auto">
            <a:xfrm>
              <a:off x="3989" y="3116"/>
              <a:ext cx="13" cy="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50" name="Line 394"/>
            <p:cNvSpPr>
              <a:spLocks noChangeShapeType="1"/>
            </p:cNvSpPr>
            <p:nvPr/>
          </p:nvSpPr>
          <p:spPr bwMode="auto">
            <a:xfrm>
              <a:off x="3963" y="3135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51" name="Line 395"/>
            <p:cNvSpPr>
              <a:spLocks noChangeShapeType="1"/>
            </p:cNvSpPr>
            <p:nvPr/>
          </p:nvSpPr>
          <p:spPr bwMode="auto">
            <a:xfrm>
              <a:off x="3989" y="3116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52" name="Line 396"/>
            <p:cNvSpPr>
              <a:spLocks noChangeShapeType="1"/>
            </p:cNvSpPr>
            <p:nvPr/>
          </p:nvSpPr>
          <p:spPr bwMode="auto">
            <a:xfrm>
              <a:off x="3995" y="3116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53" name="Freeform 397"/>
            <p:cNvSpPr>
              <a:spLocks/>
            </p:cNvSpPr>
            <p:nvPr/>
          </p:nvSpPr>
          <p:spPr bwMode="auto">
            <a:xfrm>
              <a:off x="4002" y="3110"/>
              <a:ext cx="13" cy="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54" name="Freeform 398"/>
            <p:cNvSpPr>
              <a:spLocks/>
            </p:cNvSpPr>
            <p:nvPr/>
          </p:nvSpPr>
          <p:spPr bwMode="auto">
            <a:xfrm>
              <a:off x="4008" y="310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55" name="Freeform 399"/>
            <p:cNvSpPr>
              <a:spLocks/>
            </p:cNvSpPr>
            <p:nvPr/>
          </p:nvSpPr>
          <p:spPr bwMode="auto">
            <a:xfrm>
              <a:off x="4015" y="3104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56" name="Line 400"/>
            <p:cNvSpPr>
              <a:spLocks noChangeShapeType="1"/>
            </p:cNvSpPr>
            <p:nvPr/>
          </p:nvSpPr>
          <p:spPr bwMode="auto">
            <a:xfrm>
              <a:off x="4008" y="310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57" name="Line 401"/>
            <p:cNvSpPr>
              <a:spLocks noChangeShapeType="1"/>
            </p:cNvSpPr>
            <p:nvPr/>
          </p:nvSpPr>
          <p:spPr bwMode="auto">
            <a:xfrm>
              <a:off x="4015" y="3104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58" name="Freeform 402"/>
            <p:cNvSpPr>
              <a:spLocks/>
            </p:cNvSpPr>
            <p:nvPr/>
          </p:nvSpPr>
          <p:spPr bwMode="auto">
            <a:xfrm>
              <a:off x="4028" y="3098"/>
              <a:ext cx="12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0"/>
                </a:cxn>
                <a:cxn ang="0">
                  <a:pos x="12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59" name="Freeform 403"/>
            <p:cNvSpPr>
              <a:spLocks/>
            </p:cNvSpPr>
            <p:nvPr/>
          </p:nvSpPr>
          <p:spPr bwMode="auto">
            <a:xfrm>
              <a:off x="4034" y="3092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60" name="Freeform 404"/>
            <p:cNvSpPr>
              <a:spLocks/>
            </p:cNvSpPr>
            <p:nvPr/>
          </p:nvSpPr>
          <p:spPr bwMode="auto">
            <a:xfrm>
              <a:off x="4040" y="3092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61" name="Freeform 405"/>
            <p:cNvSpPr>
              <a:spLocks/>
            </p:cNvSpPr>
            <p:nvPr/>
          </p:nvSpPr>
          <p:spPr bwMode="auto">
            <a:xfrm>
              <a:off x="4047" y="3085"/>
              <a:ext cx="13" cy="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6" y="0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62" name="Line 406"/>
            <p:cNvSpPr>
              <a:spLocks noChangeShapeType="1"/>
            </p:cNvSpPr>
            <p:nvPr/>
          </p:nvSpPr>
          <p:spPr bwMode="auto">
            <a:xfrm>
              <a:off x="4034" y="3092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63" name="Line 407"/>
            <p:cNvSpPr>
              <a:spLocks noChangeShapeType="1"/>
            </p:cNvSpPr>
            <p:nvPr/>
          </p:nvSpPr>
          <p:spPr bwMode="auto">
            <a:xfrm>
              <a:off x="4047" y="3085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64" name="Freeform 408"/>
            <p:cNvSpPr>
              <a:spLocks/>
            </p:cNvSpPr>
            <p:nvPr/>
          </p:nvSpPr>
          <p:spPr bwMode="auto">
            <a:xfrm>
              <a:off x="4053" y="3079"/>
              <a:ext cx="13" cy="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65" name="Freeform 409"/>
            <p:cNvSpPr>
              <a:spLocks/>
            </p:cNvSpPr>
            <p:nvPr/>
          </p:nvSpPr>
          <p:spPr bwMode="auto">
            <a:xfrm>
              <a:off x="4060" y="3073"/>
              <a:ext cx="13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9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66" name="Line 410"/>
            <p:cNvSpPr>
              <a:spLocks noChangeShapeType="1"/>
            </p:cNvSpPr>
            <p:nvPr/>
          </p:nvSpPr>
          <p:spPr bwMode="auto">
            <a:xfrm>
              <a:off x="4060" y="3079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67" name="Line 411"/>
            <p:cNvSpPr>
              <a:spLocks noChangeShapeType="1"/>
            </p:cNvSpPr>
            <p:nvPr/>
          </p:nvSpPr>
          <p:spPr bwMode="auto">
            <a:xfrm>
              <a:off x="4073" y="30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68" name="Freeform 412"/>
            <p:cNvSpPr>
              <a:spLocks/>
            </p:cNvSpPr>
            <p:nvPr/>
          </p:nvSpPr>
          <p:spPr bwMode="auto">
            <a:xfrm>
              <a:off x="4079" y="307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69" name="Freeform 413"/>
            <p:cNvSpPr>
              <a:spLocks/>
            </p:cNvSpPr>
            <p:nvPr/>
          </p:nvSpPr>
          <p:spPr bwMode="auto">
            <a:xfrm>
              <a:off x="4079" y="3067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70" name="Freeform 414"/>
            <p:cNvSpPr>
              <a:spLocks/>
            </p:cNvSpPr>
            <p:nvPr/>
          </p:nvSpPr>
          <p:spPr bwMode="auto">
            <a:xfrm>
              <a:off x="4086" y="3060"/>
              <a:ext cx="13" cy="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6" y="0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71" name="Freeform 415"/>
            <p:cNvSpPr>
              <a:spLocks/>
            </p:cNvSpPr>
            <p:nvPr/>
          </p:nvSpPr>
          <p:spPr bwMode="auto">
            <a:xfrm>
              <a:off x="4092" y="3054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72" name="Line 416"/>
            <p:cNvSpPr>
              <a:spLocks noChangeShapeType="1"/>
            </p:cNvSpPr>
            <p:nvPr/>
          </p:nvSpPr>
          <p:spPr bwMode="auto">
            <a:xfrm>
              <a:off x="4092" y="305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73" name="Line 417"/>
            <p:cNvSpPr>
              <a:spLocks noChangeShapeType="1"/>
            </p:cNvSpPr>
            <p:nvPr/>
          </p:nvSpPr>
          <p:spPr bwMode="auto">
            <a:xfrm>
              <a:off x="4099" y="305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74" name="Freeform 418"/>
            <p:cNvSpPr>
              <a:spLocks/>
            </p:cNvSpPr>
            <p:nvPr/>
          </p:nvSpPr>
          <p:spPr bwMode="auto">
            <a:xfrm>
              <a:off x="4105" y="3048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75" name="Line 419"/>
            <p:cNvSpPr>
              <a:spLocks noChangeShapeType="1"/>
            </p:cNvSpPr>
            <p:nvPr/>
          </p:nvSpPr>
          <p:spPr bwMode="auto">
            <a:xfrm>
              <a:off x="4105" y="3048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76" name="Line 420"/>
            <p:cNvSpPr>
              <a:spLocks noChangeShapeType="1"/>
            </p:cNvSpPr>
            <p:nvPr/>
          </p:nvSpPr>
          <p:spPr bwMode="auto">
            <a:xfrm>
              <a:off x="4112" y="3048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77" name="Freeform 421"/>
            <p:cNvSpPr>
              <a:spLocks/>
            </p:cNvSpPr>
            <p:nvPr/>
          </p:nvSpPr>
          <p:spPr bwMode="auto">
            <a:xfrm>
              <a:off x="4125" y="3048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78" name="Freeform 422"/>
            <p:cNvSpPr>
              <a:spLocks/>
            </p:cNvSpPr>
            <p:nvPr/>
          </p:nvSpPr>
          <p:spPr bwMode="auto">
            <a:xfrm>
              <a:off x="4131" y="3042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79" name="Freeform 423"/>
            <p:cNvSpPr>
              <a:spLocks/>
            </p:cNvSpPr>
            <p:nvPr/>
          </p:nvSpPr>
          <p:spPr bwMode="auto">
            <a:xfrm>
              <a:off x="4138" y="3035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80" name="Line 424"/>
            <p:cNvSpPr>
              <a:spLocks noChangeShapeType="1"/>
            </p:cNvSpPr>
            <p:nvPr/>
          </p:nvSpPr>
          <p:spPr bwMode="auto">
            <a:xfrm>
              <a:off x="4125" y="3048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81" name="Line 425"/>
            <p:cNvSpPr>
              <a:spLocks noChangeShapeType="1"/>
            </p:cNvSpPr>
            <p:nvPr/>
          </p:nvSpPr>
          <p:spPr bwMode="auto">
            <a:xfrm>
              <a:off x="4138" y="3035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82" name="Line 426"/>
            <p:cNvSpPr>
              <a:spLocks noChangeShapeType="1"/>
            </p:cNvSpPr>
            <p:nvPr/>
          </p:nvSpPr>
          <p:spPr bwMode="auto">
            <a:xfrm>
              <a:off x="4144" y="3035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83" name="Freeform 427"/>
            <p:cNvSpPr>
              <a:spLocks/>
            </p:cNvSpPr>
            <p:nvPr/>
          </p:nvSpPr>
          <p:spPr bwMode="auto">
            <a:xfrm>
              <a:off x="4151" y="3029"/>
              <a:ext cx="13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9">
                  <a:moveTo>
                    <a:pt x="6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84" name="Freeform 428"/>
            <p:cNvSpPr>
              <a:spLocks/>
            </p:cNvSpPr>
            <p:nvPr/>
          </p:nvSpPr>
          <p:spPr bwMode="auto">
            <a:xfrm>
              <a:off x="4157" y="3029"/>
              <a:ext cx="13" cy="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85" name="Freeform 429"/>
            <p:cNvSpPr>
              <a:spLocks/>
            </p:cNvSpPr>
            <p:nvPr/>
          </p:nvSpPr>
          <p:spPr bwMode="auto">
            <a:xfrm>
              <a:off x="4164" y="3023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86" name="Line 430"/>
            <p:cNvSpPr>
              <a:spLocks noChangeShapeType="1"/>
            </p:cNvSpPr>
            <p:nvPr/>
          </p:nvSpPr>
          <p:spPr bwMode="auto">
            <a:xfrm>
              <a:off x="4151" y="3035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87" name="Line 431"/>
            <p:cNvSpPr>
              <a:spLocks noChangeShapeType="1"/>
            </p:cNvSpPr>
            <p:nvPr/>
          </p:nvSpPr>
          <p:spPr bwMode="auto">
            <a:xfrm>
              <a:off x="4164" y="3023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88" name="Freeform 432"/>
            <p:cNvSpPr>
              <a:spLocks/>
            </p:cNvSpPr>
            <p:nvPr/>
          </p:nvSpPr>
          <p:spPr bwMode="auto">
            <a:xfrm>
              <a:off x="4177" y="3017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89" name="Freeform 433"/>
            <p:cNvSpPr>
              <a:spLocks/>
            </p:cNvSpPr>
            <p:nvPr/>
          </p:nvSpPr>
          <p:spPr bwMode="auto">
            <a:xfrm>
              <a:off x="4183" y="3017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90" name="Freeform 434"/>
            <p:cNvSpPr>
              <a:spLocks/>
            </p:cNvSpPr>
            <p:nvPr/>
          </p:nvSpPr>
          <p:spPr bwMode="auto">
            <a:xfrm>
              <a:off x="4183" y="3017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91" name="Line 435"/>
            <p:cNvSpPr>
              <a:spLocks noChangeShapeType="1"/>
            </p:cNvSpPr>
            <p:nvPr/>
          </p:nvSpPr>
          <p:spPr bwMode="auto">
            <a:xfrm>
              <a:off x="4190" y="3023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92" name="Line 436"/>
            <p:cNvSpPr>
              <a:spLocks noChangeShapeType="1"/>
            </p:cNvSpPr>
            <p:nvPr/>
          </p:nvSpPr>
          <p:spPr bwMode="auto">
            <a:xfrm>
              <a:off x="4190" y="3023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93" name="Line 437"/>
            <p:cNvSpPr>
              <a:spLocks noChangeShapeType="1"/>
            </p:cNvSpPr>
            <p:nvPr/>
          </p:nvSpPr>
          <p:spPr bwMode="auto">
            <a:xfrm>
              <a:off x="4196" y="3023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5695" name="Group 639"/>
          <p:cNvGrpSpPr>
            <a:grpSpLocks/>
          </p:cNvGrpSpPr>
          <p:nvPr/>
        </p:nvGrpSpPr>
        <p:grpSpPr bwMode="auto">
          <a:xfrm>
            <a:off x="7056438" y="3303588"/>
            <a:ext cx="1493837" cy="244475"/>
            <a:chOff x="4203" y="3017"/>
            <a:chExt cx="1024" cy="168"/>
          </a:xfrm>
        </p:grpSpPr>
        <p:sp>
          <p:nvSpPr>
            <p:cNvPr id="45495" name="Line 439"/>
            <p:cNvSpPr>
              <a:spLocks noChangeShapeType="1"/>
            </p:cNvSpPr>
            <p:nvPr/>
          </p:nvSpPr>
          <p:spPr bwMode="auto">
            <a:xfrm>
              <a:off x="4203" y="3023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96" name="Line 440"/>
            <p:cNvSpPr>
              <a:spLocks noChangeShapeType="1"/>
            </p:cNvSpPr>
            <p:nvPr/>
          </p:nvSpPr>
          <p:spPr bwMode="auto">
            <a:xfrm>
              <a:off x="4203" y="3023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97" name="Line 441"/>
            <p:cNvSpPr>
              <a:spLocks noChangeShapeType="1"/>
            </p:cNvSpPr>
            <p:nvPr/>
          </p:nvSpPr>
          <p:spPr bwMode="auto">
            <a:xfrm>
              <a:off x="4209" y="3023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98" name="Freeform 442"/>
            <p:cNvSpPr>
              <a:spLocks/>
            </p:cNvSpPr>
            <p:nvPr/>
          </p:nvSpPr>
          <p:spPr bwMode="auto">
            <a:xfrm>
              <a:off x="4216" y="3017"/>
              <a:ext cx="12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99" name="Line 443"/>
            <p:cNvSpPr>
              <a:spLocks noChangeShapeType="1"/>
            </p:cNvSpPr>
            <p:nvPr/>
          </p:nvSpPr>
          <p:spPr bwMode="auto">
            <a:xfrm>
              <a:off x="4216" y="3023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00" name="Line 444"/>
            <p:cNvSpPr>
              <a:spLocks noChangeShapeType="1"/>
            </p:cNvSpPr>
            <p:nvPr/>
          </p:nvSpPr>
          <p:spPr bwMode="auto">
            <a:xfrm>
              <a:off x="4228" y="3023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01" name="Line 445"/>
            <p:cNvSpPr>
              <a:spLocks noChangeShapeType="1"/>
            </p:cNvSpPr>
            <p:nvPr/>
          </p:nvSpPr>
          <p:spPr bwMode="auto">
            <a:xfrm>
              <a:off x="4235" y="3023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02" name="Freeform 446"/>
            <p:cNvSpPr>
              <a:spLocks/>
            </p:cNvSpPr>
            <p:nvPr/>
          </p:nvSpPr>
          <p:spPr bwMode="auto">
            <a:xfrm>
              <a:off x="4241" y="3017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03" name="Freeform 447"/>
            <p:cNvSpPr>
              <a:spLocks/>
            </p:cNvSpPr>
            <p:nvPr/>
          </p:nvSpPr>
          <p:spPr bwMode="auto">
            <a:xfrm>
              <a:off x="4248" y="3017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04" name="Freeform 448"/>
            <p:cNvSpPr>
              <a:spLocks/>
            </p:cNvSpPr>
            <p:nvPr/>
          </p:nvSpPr>
          <p:spPr bwMode="auto">
            <a:xfrm>
              <a:off x="4254" y="302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05" name="Line 449"/>
            <p:cNvSpPr>
              <a:spLocks noChangeShapeType="1"/>
            </p:cNvSpPr>
            <p:nvPr/>
          </p:nvSpPr>
          <p:spPr bwMode="auto">
            <a:xfrm>
              <a:off x="4241" y="3023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06" name="Line 450"/>
            <p:cNvSpPr>
              <a:spLocks noChangeShapeType="1"/>
            </p:cNvSpPr>
            <p:nvPr/>
          </p:nvSpPr>
          <p:spPr bwMode="auto">
            <a:xfrm>
              <a:off x="4254" y="302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07" name="Line 451"/>
            <p:cNvSpPr>
              <a:spLocks noChangeShapeType="1"/>
            </p:cNvSpPr>
            <p:nvPr/>
          </p:nvSpPr>
          <p:spPr bwMode="auto">
            <a:xfrm>
              <a:off x="4261" y="302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08" name="Freeform 452"/>
            <p:cNvSpPr>
              <a:spLocks/>
            </p:cNvSpPr>
            <p:nvPr/>
          </p:nvSpPr>
          <p:spPr bwMode="auto">
            <a:xfrm>
              <a:off x="4267" y="3029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09" name="Freeform 453"/>
            <p:cNvSpPr>
              <a:spLocks/>
            </p:cNvSpPr>
            <p:nvPr/>
          </p:nvSpPr>
          <p:spPr bwMode="auto">
            <a:xfrm>
              <a:off x="4274" y="3029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10" name="Line 454"/>
            <p:cNvSpPr>
              <a:spLocks noChangeShapeType="1"/>
            </p:cNvSpPr>
            <p:nvPr/>
          </p:nvSpPr>
          <p:spPr bwMode="auto">
            <a:xfrm>
              <a:off x="4274" y="3035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11" name="Line 455"/>
            <p:cNvSpPr>
              <a:spLocks noChangeShapeType="1"/>
            </p:cNvSpPr>
            <p:nvPr/>
          </p:nvSpPr>
          <p:spPr bwMode="auto">
            <a:xfrm>
              <a:off x="4280" y="3035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12" name="Line 456"/>
            <p:cNvSpPr>
              <a:spLocks noChangeShapeType="1"/>
            </p:cNvSpPr>
            <p:nvPr/>
          </p:nvSpPr>
          <p:spPr bwMode="auto">
            <a:xfrm>
              <a:off x="4287" y="3035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13" name="Freeform 457"/>
            <p:cNvSpPr>
              <a:spLocks/>
            </p:cNvSpPr>
            <p:nvPr/>
          </p:nvSpPr>
          <p:spPr bwMode="auto">
            <a:xfrm>
              <a:off x="4293" y="3035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7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14" name="Freeform 458"/>
            <p:cNvSpPr>
              <a:spLocks/>
            </p:cNvSpPr>
            <p:nvPr/>
          </p:nvSpPr>
          <p:spPr bwMode="auto">
            <a:xfrm>
              <a:off x="4300" y="3042"/>
              <a:ext cx="1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6"/>
                </a:cxn>
                <a:cxn ang="0">
                  <a:pos x="19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13" y="0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15" name="Freeform 459"/>
            <p:cNvSpPr>
              <a:spLocks/>
            </p:cNvSpPr>
            <p:nvPr/>
          </p:nvSpPr>
          <p:spPr bwMode="auto">
            <a:xfrm>
              <a:off x="4306" y="3048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16" name="Freeform 460"/>
            <p:cNvSpPr>
              <a:spLocks/>
            </p:cNvSpPr>
            <p:nvPr/>
          </p:nvSpPr>
          <p:spPr bwMode="auto">
            <a:xfrm>
              <a:off x="4313" y="3048"/>
              <a:ext cx="1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9" y="6"/>
                </a:cxn>
                <a:cxn ang="0">
                  <a:pos x="19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6" y="0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17" name="Line 461"/>
            <p:cNvSpPr>
              <a:spLocks noChangeShapeType="1"/>
            </p:cNvSpPr>
            <p:nvPr/>
          </p:nvSpPr>
          <p:spPr bwMode="auto">
            <a:xfrm>
              <a:off x="4293" y="3042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18" name="Line 462"/>
            <p:cNvSpPr>
              <a:spLocks noChangeShapeType="1"/>
            </p:cNvSpPr>
            <p:nvPr/>
          </p:nvSpPr>
          <p:spPr bwMode="auto">
            <a:xfrm>
              <a:off x="4319" y="305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19" name="Freeform 463"/>
            <p:cNvSpPr>
              <a:spLocks/>
            </p:cNvSpPr>
            <p:nvPr/>
          </p:nvSpPr>
          <p:spPr bwMode="auto">
            <a:xfrm>
              <a:off x="4326" y="3054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20" name="Freeform 464"/>
            <p:cNvSpPr>
              <a:spLocks/>
            </p:cNvSpPr>
            <p:nvPr/>
          </p:nvSpPr>
          <p:spPr bwMode="auto">
            <a:xfrm>
              <a:off x="4332" y="3060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21" name="Freeform 465"/>
            <p:cNvSpPr>
              <a:spLocks/>
            </p:cNvSpPr>
            <p:nvPr/>
          </p:nvSpPr>
          <p:spPr bwMode="auto">
            <a:xfrm>
              <a:off x="4339" y="3060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6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22" name="Freeform 466"/>
            <p:cNvSpPr>
              <a:spLocks/>
            </p:cNvSpPr>
            <p:nvPr/>
          </p:nvSpPr>
          <p:spPr bwMode="auto">
            <a:xfrm>
              <a:off x="4345" y="3067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23" name="Line 467"/>
            <p:cNvSpPr>
              <a:spLocks noChangeShapeType="1"/>
            </p:cNvSpPr>
            <p:nvPr/>
          </p:nvSpPr>
          <p:spPr bwMode="auto">
            <a:xfrm>
              <a:off x="4332" y="3067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24" name="Line 468"/>
            <p:cNvSpPr>
              <a:spLocks noChangeShapeType="1"/>
            </p:cNvSpPr>
            <p:nvPr/>
          </p:nvSpPr>
          <p:spPr bwMode="auto">
            <a:xfrm>
              <a:off x="4345" y="3073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25" name="Freeform 469"/>
            <p:cNvSpPr>
              <a:spLocks/>
            </p:cNvSpPr>
            <p:nvPr/>
          </p:nvSpPr>
          <p:spPr bwMode="auto">
            <a:xfrm>
              <a:off x="4352" y="3073"/>
              <a:ext cx="1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9" y="0"/>
                </a:cxn>
                <a:cxn ang="0">
                  <a:pos x="19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6" y="0"/>
                  </a:lnTo>
                  <a:lnTo>
                    <a:pt x="19" y="0"/>
                  </a:lnTo>
                  <a:lnTo>
                    <a:pt x="19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26" name="Freeform 470"/>
            <p:cNvSpPr>
              <a:spLocks/>
            </p:cNvSpPr>
            <p:nvPr/>
          </p:nvSpPr>
          <p:spPr bwMode="auto">
            <a:xfrm>
              <a:off x="4358" y="3073"/>
              <a:ext cx="20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6"/>
                </a:cxn>
                <a:cxn ang="0">
                  <a:pos x="20" y="1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13" y="0"/>
                  </a:lnTo>
                  <a:lnTo>
                    <a:pt x="20" y="6"/>
                  </a:lnTo>
                  <a:lnTo>
                    <a:pt x="20" y="1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27" name="Freeform 471"/>
            <p:cNvSpPr>
              <a:spLocks/>
            </p:cNvSpPr>
            <p:nvPr/>
          </p:nvSpPr>
          <p:spPr bwMode="auto">
            <a:xfrm>
              <a:off x="4371" y="3079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28" name="Freeform 472"/>
            <p:cNvSpPr>
              <a:spLocks/>
            </p:cNvSpPr>
            <p:nvPr/>
          </p:nvSpPr>
          <p:spPr bwMode="auto">
            <a:xfrm>
              <a:off x="4378" y="3085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6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29" name="Freeform 473"/>
            <p:cNvSpPr>
              <a:spLocks/>
            </p:cNvSpPr>
            <p:nvPr/>
          </p:nvSpPr>
          <p:spPr bwMode="auto">
            <a:xfrm>
              <a:off x="4378" y="3092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30" name="Freeform 474"/>
            <p:cNvSpPr>
              <a:spLocks/>
            </p:cNvSpPr>
            <p:nvPr/>
          </p:nvSpPr>
          <p:spPr bwMode="auto">
            <a:xfrm>
              <a:off x="4384" y="3092"/>
              <a:ext cx="20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20" h="12">
                  <a:moveTo>
                    <a:pt x="0" y="0"/>
                  </a:moveTo>
                  <a:lnTo>
                    <a:pt x="7" y="0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31" name="Line 475"/>
            <p:cNvSpPr>
              <a:spLocks noChangeShapeType="1"/>
            </p:cNvSpPr>
            <p:nvPr/>
          </p:nvSpPr>
          <p:spPr bwMode="auto">
            <a:xfrm>
              <a:off x="4365" y="30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32" name="Line 476"/>
            <p:cNvSpPr>
              <a:spLocks noChangeShapeType="1"/>
            </p:cNvSpPr>
            <p:nvPr/>
          </p:nvSpPr>
          <p:spPr bwMode="auto">
            <a:xfrm>
              <a:off x="4391" y="3098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33" name="Freeform 477"/>
            <p:cNvSpPr>
              <a:spLocks/>
            </p:cNvSpPr>
            <p:nvPr/>
          </p:nvSpPr>
          <p:spPr bwMode="auto">
            <a:xfrm>
              <a:off x="4397" y="3098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34" name="Freeform 478"/>
            <p:cNvSpPr>
              <a:spLocks/>
            </p:cNvSpPr>
            <p:nvPr/>
          </p:nvSpPr>
          <p:spPr bwMode="auto">
            <a:xfrm>
              <a:off x="4404" y="3104"/>
              <a:ext cx="12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2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35" name="Freeform 479"/>
            <p:cNvSpPr>
              <a:spLocks/>
            </p:cNvSpPr>
            <p:nvPr/>
          </p:nvSpPr>
          <p:spPr bwMode="auto">
            <a:xfrm>
              <a:off x="4404" y="3104"/>
              <a:ext cx="12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36" name="Freeform 480"/>
            <p:cNvSpPr>
              <a:spLocks/>
            </p:cNvSpPr>
            <p:nvPr/>
          </p:nvSpPr>
          <p:spPr bwMode="auto">
            <a:xfrm>
              <a:off x="4410" y="3110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37" name="Freeform 481"/>
            <p:cNvSpPr>
              <a:spLocks/>
            </p:cNvSpPr>
            <p:nvPr/>
          </p:nvSpPr>
          <p:spPr bwMode="auto">
            <a:xfrm>
              <a:off x="4416" y="3116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38" name="Freeform 482"/>
            <p:cNvSpPr>
              <a:spLocks/>
            </p:cNvSpPr>
            <p:nvPr/>
          </p:nvSpPr>
          <p:spPr bwMode="auto">
            <a:xfrm>
              <a:off x="4429" y="3116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7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39" name="Freeform 483"/>
            <p:cNvSpPr>
              <a:spLocks/>
            </p:cNvSpPr>
            <p:nvPr/>
          </p:nvSpPr>
          <p:spPr bwMode="auto">
            <a:xfrm>
              <a:off x="4436" y="312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40" name="Line 484"/>
            <p:cNvSpPr>
              <a:spLocks noChangeShapeType="1"/>
            </p:cNvSpPr>
            <p:nvPr/>
          </p:nvSpPr>
          <p:spPr bwMode="auto">
            <a:xfrm>
              <a:off x="4416" y="3123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41" name="Line 485"/>
            <p:cNvSpPr>
              <a:spLocks noChangeShapeType="1"/>
            </p:cNvSpPr>
            <p:nvPr/>
          </p:nvSpPr>
          <p:spPr bwMode="auto">
            <a:xfrm>
              <a:off x="4436" y="312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42" name="Line 486"/>
            <p:cNvSpPr>
              <a:spLocks noChangeShapeType="1"/>
            </p:cNvSpPr>
            <p:nvPr/>
          </p:nvSpPr>
          <p:spPr bwMode="auto">
            <a:xfrm>
              <a:off x="4436" y="3129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43" name="Freeform 487"/>
            <p:cNvSpPr>
              <a:spLocks/>
            </p:cNvSpPr>
            <p:nvPr/>
          </p:nvSpPr>
          <p:spPr bwMode="auto">
            <a:xfrm>
              <a:off x="4449" y="3129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44" name="Freeform 488"/>
            <p:cNvSpPr>
              <a:spLocks/>
            </p:cNvSpPr>
            <p:nvPr/>
          </p:nvSpPr>
          <p:spPr bwMode="auto">
            <a:xfrm>
              <a:off x="4449" y="3129"/>
              <a:ext cx="19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6"/>
                </a:cxn>
                <a:cxn ang="0">
                  <a:pos x="19" y="19"/>
                </a:cxn>
                <a:cxn ang="0">
                  <a:pos x="13" y="19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13" y="0"/>
                  </a:lnTo>
                  <a:lnTo>
                    <a:pt x="19" y="6"/>
                  </a:lnTo>
                  <a:lnTo>
                    <a:pt x="19" y="19"/>
                  </a:lnTo>
                  <a:lnTo>
                    <a:pt x="13" y="19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45" name="Freeform 489"/>
            <p:cNvSpPr>
              <a:spLocks/>
            </p:cNvSpPr>
            <p:nvPr/>
          </p:nvSpPr>
          <p:spPr bwMode="auto">
            <a:xfrm>
              <a:off x="4462" y="3135"/>
              <a:ext cx="19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6"/>
                </a:cxn>
                <a:cxn ang="0">
                  <a:pos x="19" y="13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9" h="13">
                  <a:moveTo>
                    <a:pt x="0" y="0"/>
                  </a:moveTo>
                  <a:lnTo>
                    <a:pt x="13" y="0"/>
                  </a:lnTo>
                  <a:lnTo>
                    <a:pt x="19" y="6"/>
                  </a:lnTo>
                  <a:lnTo>
                    <a:pt x="19" y="13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46" name="Line 490"/>
            <p:cNvSpPr>
              <a:spLocks noChangeShapeType="1"/>
            </p:cNvSpPr>
            <p:nvPr/>
          </p:nvSpPr>
          <p:spPr bwMode="auto">
            <a:xfrm>
              <a:off x="4455" y="3135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47" name="Line 491"/>
            <p:cNvSpPr>
              <a:spLocks noChangeShapeType="1"/>
            </p:cNvSpPr>
            <p:nvPr/>
          </p:nvSpPr>
          <p:spPr bwMode="auto">
            <a:xfrm>
              <a:off x="4468" y="3141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48" name="Freeform 492"/>
            <p:cNvSpPr>
              <a:spLocks/>
            </p:cNvSpPr>
            <p:nvPr/>
          </p:nvSpPr>
          <p:spPr bwMode="auto">
            <a:xfrm>
              <a:off x="4475" y="3141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6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49" name="Line 493"/>
            <p:cNvSpPr>
              <a:spLocks noChangeShapeType="1"/>
            </p:cNvSpPr>
            <p:nvPr/>
          </p:nvSpPr>
          <p:spPr bwMode="auto">
            <a:xfrm>
              <a:off x="4475" y="3148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50" name="Line 494"/>
            <p:cNvSpPr>
              <a:spLocks noChangeShapeType="1"/>
            </p:cNvSpPr>
            <p:nvPr/>
          </p:nvSpPr>
          <p:spPr bwMode="auto">
            <a:xfrm>
              <a:off x="4481" y="3148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51" name="Freeform 495"/>
            <p:cNvSpPr>
              <a:spLocks/>
            </p:cNvSpPr>
            <p:nvPr/>
          </p:nvSpPr>
          <p:spPr bwMode="auto">
            <a:xfrm>
              <a:off x="4494" y="3148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52" name="Freeform 496"/>
            <p:cNvSpPr>
              <a:spLocks/>
            </p:cNvSpPr>
            <p:nvPr/>
          </p:nvSpPr>
          <p:spPr bwMode="auto">
            <a:xfrm>
              <a:off x="4501" y="3148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53" name="Line 497"/>
            <p:cNvSpPr>
              <a:spLocks noChangeShapeType="1"/>
            </p:cNvSpPr>
            <p:nvPr/>
          </p:nvSpPr>
          <p:spPr bwMode="auto">
            <a:xfrm>
              <a:off x="4494" y="3148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54" name="Line 498"/>
            <p:cNvSpPr>
              <a:spLocks noChangeShapeType="1"/>
            </p:cNvSpPr>
            <p:nvPr/>
          </p:nvSpPr>
          <p:spPr bwMode="auto">
            <a:xfrm>
              <a:off x="4501" y="3154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55" name="Line 499"/>
            <p:cNvSpPr>
              <a:spLocks noChangeShapeType="1"/>
            </p:cNvSpPr>
            <p:nvPr/>
          </p:nvSpPr>
          <p:spPr bwMode="auto">
            <a:xfrm>
              <a:off x="4507" y="3154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56" name="Freeform 500"/>
            <p:cNvSpPr>
              <a:spLocks/>
            </p:cNvSpPr>
            <p:nvPr/>
          </p:nvSpPr>
          <p:spPr bwMode="auto">
            <a:xfrm>
              <a:off x="4520" y="315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57" name="Line 501"/>
            <p:cNvSpPr>
              <a:spLocks noChangeShapeType="1"/>
            </p:cNvSpPr>
            <p:nvPr/>
          </p:nvSpPr>
          <p:spPr bwMode="auto">
            <a:xfrm>
              <a:off x="4520" y="3160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58" name="Line 502"/>
            <p:cNvSpPr>
              <a:spLocks noChangeShapeType="1"/>
            </p:cNvSpPr>
            <p:nvPr/>
          </p:nvSpPr>
          <p:spPr bwMode="auto">
            <a:xfrm>
              <a:off x="4527" y="3160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59" name="Freeform 503"/>
            <p:cNvSpPr>
              <a:spLocks/>
            </p:cNvSpPr>
            <p:nvPr/>
          </p:nvSpPr>
          <p:spPr bwMode="auto">
            <a:xfrm>
              <a:off x="4533" y="3160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60" name="Line 504"/>
            <p:cNvSpPr>
              <a:spLocks noChangeShapeType="1"/>
            </p:cNvSpPr>
            <p:nvPr/>
          </p:nvSpPr>
          <p:spPr bwMode="auto">
            <a:xfrm>
              <a:off x="4533" y="3166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61" name="Line 505"/>
            <p:cNvSpPr>
              <a:spLocks noChangeShapeType="1"/>
            </p:cNvSpPr>
            <p:nvPr/>
          </p:nvSpPr>
          <p:spPr bwMode="auto">
            <a:xfrm>
              <a:off x="4540" y="3166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62" name="Line 506"/>
            <p:cNvSpPr>
              <a:spLocks noChangeShapeType="1"/>
            </p:cNvSpPr>
            <p:nvPr/>
          </p:nvSpPr>
          <p:spPr bwMode="auto">
            <a:xfrm>
              <a:off x="4546" y="3166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63" name="Line 507"/>
            <p:cNvSpPr>
              <a:spLocks noChangeShapeType="1"/>
            </p:cNvSpPr>
            <p:nvPr/>
          </p:nvSpPr>
          <p:spPr bwMode="auto">
            <a:xfrm>
              <a:off x="4553" y="3166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64" name="Freeform 508"/>
            <p:cNvSpPr>
              <a:spLocks/>
            </p:cNvSpPr>
            <p:nvPr/>
          </p:nvSpPr>
          <p:spPr bwMode="auto">
            <a:xfrm>
              <a:off x="4559" y="3160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65" name="Line 509"/>
            <p:cNvSpPr>
              <a:spLocks noChangeShapeType="1"/>
            </p:cNvSpPr>
            <p:nvPr/>
          </p:nvSpPr>
          <p:spPr bwMode="auto">
            <a:xfrm>
              <a:off x="4559" y="3166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66" name="Line 510"/>
            <p:cNvSpPr>
              <a:spLocks noChangeShapeType="1"/>
            </p:cNvSpPr>
            <p:nvPr/>
          </p:nvSpPr>
          <p:spPr bwMode="auto">
            <a:xfrm>
              <a:off x="4566" y="3166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67" name="Line 511"/>
            <p:cNvSpPr>
              <a:spLocks noChangeShapeType="1"/>
            </p:cNvSpPr>
            <p:nvPr/>
          </p:nvSpPr>
          <p:spPr bwMode="auto">
            <a:xfrm>
              <a:off x="4572" y="3166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68" name="Line 512"/>
            <p:cNvSpPr>
              <a:spLocks noChangeShapeType="1"/>
            </p:cNvSpPr>
            <p:nvPr/>
          </p:nvSpPr>
          <p:spPr bwMode="auto">
            <a:xfrm>
              <a:off x="4579" y="3166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69" name="Line 513"/>
            <p:cNvSpPr>
              <a:spLocks noChangeShapeType="1"/>
            </p:cNvSpPr>
            <p:nvPr/>
          </p:nvSpPr>
          <p:spPr bwMode="auto">
            <a:xfrm>
              <a:off x="4585" y="3166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70" name="Freeform 514"/>
            <p:cNvSpPr>
              <a:spLocks/>
            </p:cNvSpPr>
            <p:nvPr/>
          </p:nvSpPr>
          <p:spPr bwMode="auto">
            <a:xfrm>
              <a:off x="4592" y="3166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6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71" name="Line 515"/>
            <p:cNvSpPr>
              <a:spLocks noChangeShapeType="1"/>
            </p:cNvSpPr>
            <p:nvPr/>
          </p:nvSpPr>
          <p:spPr bwMode="auto">
            <a:xfrm>
              <a:off x="4592" y="3173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72" name="Line 516"/>
            <p:cNvSpPr>
              <a:spLocks noChangeShapeType="1"/>
            </p:cNvSpPr>
            <p:nvPr/>
          </p:nvSpPr>
          <p:spPr bwMode="auto">
            <a:xfrm>
              <a:off x="4598" y="3173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73" name="Line 517"/>
            <p:cNvSpPr>
              <a:spLocks noChangeShapeType="1"/>
            </p:cNvSpPr>
            <p:nvPr/>
          </p:nvSpPr>
          <p:spPr bwMode="auto">
            <a:xfrm>
              <a:off x="4605" y="3173"/>
              <a:ext cx="12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74" name="Line 518"/>
            <p:cNvSpPr>
              <a:spLocks noChangeShapeType="1"/>
            </p:cNvSpPr>
            <p:nvPr/>
          </p:nvSpPr>
          <p:spPr bwMode="auto">
            <a:xfrm>
              <a:off x="4611" y="3173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75" name="Line 519"/>
            <p:cNvSpPr>
              <a:spLocks noChangeShapeType="1"/>
            </p:cNvSpPr>
            <p:nvPr/>
          </p:nvSpPr>
          <p:spPr bwMode="auto">
            <a:xfrm>
              <a:off x="4617" y="3173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76" name="Line 520"/>
            <p:cNvSpPr>
              <a:spLocks noChangeShapeType="1"/>
            </p:cNvSpPr>
            <p:nvPr/>
          </p:nvSpPr>
          <p:spPr bwMode="auto">
            <a:xfrm>
              <a:off x="4617" y="3173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77" name="Line 521"/>
            <p:cNvSpPr>
              <a:spLocks noChangeShapeType="1"/>
            </p:cNvSpPr>
            <p:nvPr/>
          </p:nvSpPr>
          <p:spPr bwMode="auto">
            <a:xfrm>
              <a:off x="4624" y="3173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78" name="Line 522"/>
            <p:cNvSpPr>
              <a:spLocks noChangeShapeType="1"/>
            </p:cNvSpPr>
            <p:nvPr/>
          </p:nvSpPr>
          <p:spPr bwMode="auto">
            <a:xfrm>
              <a:off x="4630" y="3173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79" name="Freeform 523"/>
            <p:cNvSpPr>
              <a:spLocks/>
            </p:cNvSpPr>
            <p:nvPr/>
          </p:nvSpPr>
          <p:spPr bwMode="auto">
            <a:xfrm>
              <a:off x="4637" y="3173"/>
              <a:ext cx="1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9" y="0"/>
                </a:cxn>
                <a:cxn ang="0">
                  <a:pos x="19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6" y="0"/>
                  </a:lnTo>
                  <a:lnTo>
                    <a:pt x="19" y="0"/>
                  </a:lnTo>
                  <a:lnTo>
                    <a:pt x="19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80" name="Line 524"/>
            <p:cNvSpPr>
              <a:spLocks noChangeShapeType="1"/>
            </p:cNvSpPr>
            <p:nvPr/>
          </p:nvSpPr>
          <p:spPr bwMode="auto">
            <a:xfrm>
              <a:off x="4643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81" name="Line 525"/>
            <p:cNvSpPr>
              <a:spLocks noChangeShapeType="1"/>
            </p:cNvSpPr>
            <p:nvPr/>
          </p:nvSpPr>
          <p:spPr bwMode="auto">
            <a:xfrm>
              <a:off x="4643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82" name="Line 526"/>
            <p:cNvSpPr>
              <a:spLocks noChangeShapeType="1"/>
            </p:cNvSpPr>
            <p:nvPr/>
          </p:nvSpPr>
          <p:spPr bwMode="auto">
            <a:xfrm>
              <a:off x="4650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83" name="Line 527"/>
            <p:cNvSpPr>
              <a:spLocks noChangeShapeType="1"/>
            </p:cNvSpPr>
            <p:nvPr/>
          </p:nvSpPr>
          <p:spPr bwMode="auto">
            <a:xfrm>
              <a:off x="4656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84" name="Line 528"/>
            <p:cNvSpPr>
              <a:spLocks noChangeShapeType="1"/>
            </p:cNvSpPr>
            <p:nvPr/>
          </p:nvSpPr>
          <p:spPr bwMode="auto">
            <a:xfrm>
              <a:off x="4656" y="3179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85" name="Line 529"/>
            <p:cNvSpPr>
              <a:spLocks noChangeShapeType="1"/>
            </p:cNvSpPr>
            <p:nvPr/>
          </p:nvSpPr>
          <p:spPr bwMode="auto">
            <a:xfrm>
              <a:off x="4663" y="3179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86" name="Line 530"/>
            <p:cNvSpPr>
              <a:spLocks noChangeShapeType="1"/>
            </p:cNvSpPr>
            <p:nvPr/>
          </p:nvSpPr>
          <p:spPr bwMode="auto">
            <a:xfrm>
              <a:off x="4676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87" name="Line 531"/>
            <p:cNvSpPr>
              <a:spLocks noChangeShapeType="1"/>
            </p:cNvSpPr>
            <p:nvPr/>
          </p:nvSpPr>
          <p:spPr bwMode="auto">
            <a:xfrm>
              <a:off x="4676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88" name="Line 532"/>
            <p:cNvSpPr>
              <a:spLocks noChangeShapeType="1"/>
            </p:cNvSpPr>
            <p:nvPr/>
          </p:nvSpPr>
          <p:spPr bwMode="auto">
            <a:xfrm>
              <a:off x="4682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89" name="Line 533"/>
            <p:cNvSpPr>
              <a:spLocks noChangeShapeType="1"/>
            </p:cNvSpPr>
            <p:nvPr/>
          </p:nvSpPr>
          <p:spPr bwMode="auto">
            <a:xfrm>
              <a:off x="4689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90" name="Freeform 534"/>
            <p:cNvSpPr>
              <a:spLocks/>
            </p:cNvSpPr>
            <p:nvPr/>
          </p:nvSpPr>
          <p:spPr bwMode="auto">
            <a:xfrm>
              <a:off x="4695" y="317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91" name="Line 535"/>
            <p:cNvSpPr>
              <a:spLocks noChangeShapeType="1"/>
            </p:cNvSpPr>
            <p:nvPr/>
          </p:nvSpPr>
          <p:spPr bwMode="auto">
            <a:xfrm>
              <a:off x="4695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92" name="Line 536"/>
            <p:cNvSpPr>
              <a:spLocks noChangeShapeType="1"/>
            </p:cNvSpPr>
            <p:nvPr/>
          </p:nvSpPr>
          <p:spPr bwMode="auto">
            <a:xfrm>
              <a:off x="4702" y="3179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93" name="Line 537"/>
            <p:cNvSpPr>
              <a:spLocks noChangeShapeType="1"/>
            </p:cNvSpPr>
            <p:nvPr/>
          </p:nvSpPr>
          <p:spPr bwMode="auto">
            <a:xfrm>
              <a:off x="4708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94" name="Freeform 538"/>
            <p:cNvSpPr>
              <a:spLocks/>
            </p:cNvSpPr>
            <p:nvPr/>
          </p:nvSpPr>
          <p:spPr bwMode="auto">
            <a:xfrm>
              <a:off x="4715" y="3173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95" name="Line 539"/>
            <p:cNvSpPr>
              <a:spLocks noChangeShapeType="1"/>
            </p:cNvSpPr>
            <p:nvPr/>
          </p:nvSpPr>
          <p:spPr bwMode="auto">
            <a:xfrm>
              <a:off x="4721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96" name="Line 540"/>
            <p:cNvSpPr>
              <a:spLocks noChangeShapeType="1"/>
            </p:cNvSpPr>
            <p:nvPr/>
          </p:nvSpPr>
          <p:spPr bwMode="auto">
            <a:xfrm>
              <a:off x="4721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97" name="Line 541"/>
            <p:cNvSpPr>
              <a:spLocks noChangeShapeType="1"/>
            </p:cNvSpPr>
            <p:nvPr/>
          </p:nvSpPr>
          <p:spPr bwMode="auto">
            <a:xfrm>
              <a:off x="4728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98" name="Line 542"/>
            <p:cNvSpPr>
              <a:spLocks noChangeShapeType="1"/>
            </p:cNvSpPr>
            <p:nvPr/>
          </p:nvSpPr>
          <p:spPr bwMode="auto">
            <a:xfrm>
              <a:off x="4734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99" name="Line 543"/>
            <p:cNvSpPr>
              <a:spLocks noChangeShapeType="1"/>
            </p:cNvSpPr>
            <p:nvPr/>
          </p:nvSpPr>
          <p:spPr bwMode="auto">
            <a:xfrm>
              <a:off x="4741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00" name="Line 544"/>
            <p:cNvSpPr>
              <a:spLocks noChangeShapeType="1"/>
            </p:cNvSpPr>
            <p:nvPr/>
          </p:nvSpPr>
          <p:spPr bwMode="auto">
            <a:xfrm>
              <a:off x="4747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01" name="Line 545"/>
            <p:cNvSpPr>
              <a:spLocks noChangeShapeType="1"/>
            </p:cNvSpPr>
            <p:nvPr/>
          </p:nvSpPr>
          <p:spPr bwMode="auto">
            <a:xfrm>
              <a:off x="4747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02" name="Line 546"/>
            <p:cNvSpPr>
              <a:spLocks noChangeShapeType="1"/>
            </p:cNvSpPr>
            <p:nvPr/>
          </p:nvSpPr>
          <p:spPr bwMode="auto">
            <a:xfrm>
              <a:off x="4754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03" name="Line 547"/>
            <p:cNvSpPr>
              <a:spLocks noChangeShapeType="1"/>
            </p:cNvSpPr>
            <p:nvPr/>
          </p:nvSpPr>
          <p:spPr bwMode="auto">
            <a:xfrm>
              <a:off x="4760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04" name="Line 548"/>
            <p:cNvSpPr>
              <a:spLocks noChangeShapeType="1"/>
            </p:cNvSpPr>
            <p:nvPr/>
          </p:nvSpPr>
          <p:spPr bwMode="auto">
            <a:xfrm>
              <a:off x="4760" y="3179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05" name="Freeform 549"/>
            <p:cNvSpPr>
              <a:spLocks/>
            </p:cNvSpPr>
            <p:nvPr/>
          </p:nvSpPr>
          <p:spPr bwMode="auto">
            <a:xfrm>
              <a:off x="4773" y="317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06" name="Line 550"/>
            <p:cNvSpPr>
              <a:spLocks noChangeShapeType="1"/>
            </p:cNvSpPr>
            <p:nvPr/>
          </p:nvSpPr>
          <p:spPr bwMode="auto">
            <a:xfrm>
              <a:off x="4773" y="3179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07" name="Line 551"/>
            <p:cNvSpPr>
              <a:spLocks noChangeShapeType="1"/>
            </p:cNvSpPr>
            <p:nvPr/>
          </p:nvSpPr>
          <p:spPr bwMode="auto">
            <a:xfrm>
              <a:off x="4780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08" name="Line 552"/>
            <p:cNvSpPr>
              <a:spLocks noChangeShapeType="1"/>
            </p:cNvSpPr>
            <p:nvPr/>
          </p:nvSpPr>
          <p:spPr bwMode="auto">
            <a:xfrm>
              <a:off x="4786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09" name="Line 553"/>
            <p:cNvSpPr>
              <a:spLocks noChangeShapeType="1"/>
            </p:cNvSpPr>
            <p:nvPr/>
          </p:nvSpPr>
          <p:spPr bwMode="auto">
            <a:xfrm>
              <a:off x="4793" y="3179"/>
              <a:ext cx="12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10" name="Line 554"/>
            <p:cNvSpPr>
              <a:spLocks noChangeShapeType="1"/>
            </p:cNvSpPr>
            <p:nvPr/>
          </p:nvSpPr>
          <p:spPr bwMode="auto">
            <a:xfrm>
              <a:off x="4793" y="3179"/>
              <a:ext cx="12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11" name="Line 555"/>
            <p:cNvSpPr>
              <a:spLocks noChangeShapeType="1"/>
            </p:cNvSpPr>
            <p:nvPr/>
          </p:nvSpPr>
          <p:spPr bwMode="auto">
            <a:xfrm>
              <a:off x="4799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12" name="Line 556"/>
            <p:cNvSpPr>
              <a:spLocks noChangeShapeType="1"/>
            </p:cNvSpPr>
            <p:nvPr/>
          </p:nvSpPr>
          <p:spPr bwMode="auto">
            <a:xfrm>
              <a:off x="4805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13" name="Line 557"/>
            <p:cNvSpPr>
              <a:spLocks noChangeShapeType="1"/>
            </p:cNvSpPr>
            <p:nvPr/>
          </p:nvSpPr>
          <p:spPr bwMode="auto">
            <a:xfrm>
              <a:off x="4805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14" name="Line 558"/>
            <p:cNvSpPr>
              <a:spLocks noChangeShapeType="1"/>
            </p:cNvSpPr>
            <p:nvPr/>
          </p:nvSpPr>
          <p:spPr bwMode="auto">
            <a:xfrm>
              <a:off x="4812" y="3179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15" name="Line 559"/>
            <p:cNvSpPr>
              <a:spLocks noChangeShapeType="1"/>
            </p:cNvSpPr>
            <p:nvPr/>
          </p:nvSpPr>
          <p:spPr bwMode="auto">
            <a:xfrm>
              <a:off x="4818" y="3179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16" name="Line 560"/>
            <p:cNvSpPr>
              <a:spLocks noChangeShapeType="1"/>
            </p:cNvSpPr>
            <p:nvPr/>
          </p:nvSpPr>
          <p:spPr bwMode="auto">
            <a:xfrm>
              <a:off x="4825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17" name="Line 561"/>
            <p:cNvSpPr>
              <a:spLocks noChangeShapeType="1"/>
            </p:cNvSpPr>
            <p:nvPr/>
          </p:nvSpPr>
          <p:spPr bwMode="auto">
            <a:xfrm>
              <a:off x="4831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18" name="Line 562"/>
            <p:cNvSpPr>
              <a:spLocks noChangeShapeType="1"/>
            </p:cNvSpPr>
            <p:nvPr/>
          </p:nvSpPr>
          <p:spPr bwMode="auto">
            <a:xfrm>
              <a:off x="4838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19" name="Freeform 563"/>
            <p:cNvSpPr>
              <a:spLocks/>
            </p:cNvSpPr>
            <p:nvPr/>
          </p:nvSpPr>
          <p:spPr bwMode="auto">
            <a:xfrm>
              <a:off x="4844" y="317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20" name="Freeform 564"/>
            <p:cNvSpPr>
              <a:spLocks/>
            </p:cNvSpPr>
            <p:nvPr/>
          </p:nvSpPr>
          <p:spPr bwMode="auto">
            <a:xfrm>
              <a:off x="4844" y="3173"/>
              <a:ext cx="20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20" h="12">
                  <a:moveTo>
                    <a:pt x="0" y="0"/>
                  </a:moveTo>
                  <a:lnTo>
                    <a:pt x="13" y="0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21" name="Line 565"/>
            <p:cNvSpPr>
              <a:spLocks noChangeShapeType="1"/>
            </p:cNvSpPr>
            <p:nvPr/>
          </p:nvSpPr>
          <p:spPr bwMode="auto">
            <a:xfrm>
              <a:off x="4851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22" name="Line 566"/>
            <p:cNvSpPr>
              <a:spLocks noChangeShapeType="1"/>
            </p:cNvSpPr>
            <p:nvPr/>
          </p:nvSpPr>
          <p:spPr bwMode="auto">
            <a:xfrm>
              <a:off x="4851" y="3179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23" name="Line 567"/>
            <p:cNvSpPr>
              <a:spLocks noChangeShapeType="1"/>
            </p:cNvSpPr>
            <p:nvPr/>
          </p:nvSpPr>
          <p:spPr bwMode="auto">
            <a:xfrm>
              <a:off x="4864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24" name="Line 568"/>
            <p:cNvSpPr>
              <a:spLocks noChangeShapeType="1"/>
            </p:cNvSpPr>
            <p:nvPr/>
          </p:nvSpPr>
          <p:spPr bwMode="auto">
            <a:xfrm>
              <a:off x="4864" y="3179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25" name="Freeform 569"/>
            <p:cNvSpPr>
              <a:spLocks/>
            </p:cNvSpPr>
            <p:nvPr/>
          </p:nvSpPr>
          <p:spPr bwMode="auto">
            <a:xfrm>
              <a:off x="4877" y="317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26" name="Freeform 570"/>
            <p:cNvSpPr>
              <a:spLocks/>
            </p:cNvSpPr>
            <p:nvPr/>
          </p:nvSpPr>
          <p:spPr bwMode="auto">
            <a:xfrm>
              <a:off x="4883" y="317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27" name="Line 571"/>
            <p:cNvSpPr>
              <a:spLocks noChangeShapeType="1"/>
            </p:cNvSpPr>
            <p:nvPr/>
          </p:nvSpPr>
          <p:spPr bwMode="auto">
            <a:xfrm>
              <a:off x="4877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28" name="Line 572"/>
            <p:cNvSpPr>
              <a:spLocks noChangeShapeType="1"/>
            </p:cNvSpPr>
            <p:nvPr/>
          </p:nvSpPr>
          <p:spPr bwMode="auto">
            <a:xfrm>
              <a:off x="4883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29" name="Line 573"/>
            <p:cNvSpPr>
              <a:spLocks noChangeShapeType="1"/>
            </p:cNvSpPr>
            <p:nvPr/>
          </p:nvSpPr>
          <p:spPr bwMode="auto">
            <a:xfrm>
              <a:off x="4890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30" name="Line 574"/>
            <p:cNvSpPr>
              <a:spLocks noChangeShapeType="1"/>
            </p:cNvSpPr>
            <p:nvPr/>
          </p:nvSpPr>
          <p:spPr bwMode="auto">
            <a:xfrm>
              <a:off x="4896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31" name="Line 575"/>
            <p:cNvSpPr>
              <a:spLocks noChangeShapeType="1"/>
            </p:cNvSpPr>
            <p:nvPr/>
          </p:nvSpPr>
          <p:spPr bwMode="auto">
            <a:xfrm>
              <a:off x="4896" y="3179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32" name="Line 576"/>
            <p:cNvSpPr>
              <a:spLocks noChangeShapeType="1"/>
            </p:cNvSpPr>
            <p:nvPr/>
          </p:nvSpPr>
          <p:spPr bwMode="auto">
            <a:xfrm>
              <a:off x="4909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33" name="Line 577"/>
            <p:cNvSpPr>
              <a:spLocks noChangeShapeType="1"/>
            </p:cNvSpPr>
            <p:nvPr/>
          </p:nvSpPr>
          <p:spPr bwMode="auto">
            <a:xfrm>
              <a:off x="4909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34" name="Line 578"/>
            <p:cNvSpPr>
              <a:spLocks noChangeShapeType="1"/>
            </p:cNvSpPr>
            <p:nvPr/>
          </p:nvSpPr>
          <p:spPr bwMode="auto">
            <a:xfrm>
              <a:off x="4916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35" name="Line 579"/>
            <p:cNvSpPr>
              <a:spLocks noChangeShapeType="1"/>
            </p:cNvSpPr>
            <p:nvPr/>
          </p:nvSpPr>
          <p:spPr bwMode="auto">
            <a:xfrm>
              <a:off x="4922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36" name="Line 580"/>
            <p:cNvSpPr>
              <a:spLocks noChangeShapeType="1"/>
            </p:cNvSpPr>
            <p:nvPr/>
          </p:nvSpPr>
          <p:spPr bwMode="auto">
            <a:xfrm>
              <a:off x="4922" y="3179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37" name="Line 581"/>
            <p:cNvSpPr>
              <a:spLocks noChangeShapeType="1"/>
            </p:cNvSpPr>
            <p:nvPr/>
          </p:nvSpPr>
          <p:spPr bwMode="auto">
            <a:xfrm>
              <a:off x="4929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38" name="Line 582"/>
            <p:cNvSpPr>
              <a:spLocks noChangeShapeType="1"/>
            </p:cNvSpPr>
            <p:nvPr/>
          </p:nvSpPr>
          <p:spPr bwMode="auto">
            <a:xfrm>
              <a:off x="4935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39" name="Line 583"/>
            <p:cNvSpPr>
              <a:spLocks noChangeShapeType="1"/>
            </p:cNvSpPr>
            <p:nvPr/>
          </p:nvSpPr>
          <p:spPr bwMode="auto">
            <a:xfrm>
              <a:off x="4942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40" name="Line 584"/>
            <p:cNvSpPr>
              <a:spLocks noChangeShapeType="1"/>
            </p:cNvSpPr>
            <p:nvPr/>
          </p:nvSpPr>
          <p:spPr bwMode="auto">
            <a:xfrm>
              <a:off x="4942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41" name="Line 585"/>
            <p:cNvSpPr>
              <a:spLocks noChangeShapeType="1"/>
            </p:cNvSpPr>
            <p:nvPr/>
          </p:nvSpPr>
          <p:spPr bwMode="auto">
            <a:xfrm>
              <a:off x="4948" y="3179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42" name="Line 586"/>
            <p:cNvSpPr>
              <a:spLocks noChangeShapeType="1"/>
            </p:cNvSpPr>
            <p:nvPr/>
          </p:nvSpPr>
          <p:spPr bwMode="auto">
            <a:xfrm>
              <a:off x="4955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43" name="Line 587"/>
            <p:cNvSpPr>
              <a:spLocks noChangeShapeType="1"/>
            </p:cNvSpPr>
            <p:nvPr/>
          </p:nvSpPr>
          <p:spPr bwMode="auto">
            <a:xfrm>
              <a:off x="4961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44" name="Line 588"/>
            <p:cNvSpPr>
              <a:spLocks noChangeShapeType="1"/>
            </p:cNvSpPr>
            <p:nvPr/>
          </p:nvSpPr>
          <p:spPr bwMode="auto">
            <a:xfrm>
              <a:off x="4968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45" name="Line 589"/>
            <p:cNvSpPr>
              <a:spLocks noChangeShapeType="1"/>
            </p:cNvSpPr>
            <p:nvPr/>
          </p:nvSpPr>
          <p:spPr bwMode="auto">
            <a:xfrm>
              <a:off x="4968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46" name="Line 590"/>
            <p:cNvSpPr>
              <a:spLocks noChangeShapeType="1"/>
            </p:cNvSpPr>
            <p:nvPr/>
          </p:nvSpPr>
          <p:spPr bwMode="auto">
            <a:xfrm>
              <a:off x="4974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47" name="Line 591"/>
            <p:cNvSpPr>
              <a:spLocks noChangeShapeType="1"/>
            </p:cNvSpPr>
            <p:nvPr/>
          </p:nvSpPr>
          <p:spPr bwMode="auto">
            <a:xfrm>
              <a:off x="4981" y="3179"/>
              <a:ext cx="12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48" name="Line 592"/>
            <p:cNvSpPr>
              <a:spLocks noChangeShapeType="1"/>
            </p:cNvSpPr>
            <p:nvPr/>
          </p:nvSpPr>
          <p:spPr bwMode="auto">
            <a:xfrm>
              <a:off x="4981" y="3179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49" name="Line 593"/>
            <p:cNvSpPr>
              <a:spLocks noChangeShapeType="1"/>
            </p:cNvSpPr>
            <p:nvPr/>
          </p:nvSpPr>
          <p:spPr bwMode="auto">
            <a:xfrm>
              <a:off x="4987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50" name="Line 594"/>
            <p:cNvSpPr>
              <a:spLocks noChangeShapeType="1"/>
            </p:cNvSpPr>
            <p:nvPr/>
          </p:nvSpPr>
          <p:spPr bwMode="auto">
            <a:xfrm>
              <a:off x="4993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51" name="Line 595"/>
            <p:cNvSpPr>
              <a:spLocks noChangeShapeType="1"/>
            </p:cNvSpPr>
            <p:nvPr/>
          </p:nvSpPr>
          <p:spPr bwMode="auto">
            <a:xfrm>
              <a:off x="5000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52" name="Line 596"/>
            <p:cNvSpPr>
              <a:spLocks noChangeShapeType="1"/>
            </p:cNvSpPr>
            <p:nvPr/>
          </p:nvSpPr>
          <p:spPr bwMode="auto">
            <a:xfrm>
              <a:off x="5006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53" name="Line 597"/>
            <p:cNvSpPr>
              <a:spLocks noChangeShapeType="1"/>
            </p:cNvSpPr>
            <p:nvPr/>
          </p:nvSpPr>
          <p:spPr bwMode="auto">
            <a:xfrm>
              <a:off x="5013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54" name="Line 598"/>
            <p:cNvSpPr>
              <a:spLocks noChangeShapeType="1"/>
            </p:cNvSpPr>
            <p:nvPr/>
          </p:nvSpPr>
          <p:spPr bwMode="auto">
            <a:xfrm>
              <a:off x="5013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55" name="Line 599"/>
            <p:cNvSpPr>
              <a:spLocks noChangeShapeType="1"/>
            </p:cNvSpPr>
            <p:nvPr/>
          </p:nvSpPr>
          <p:spPr bwMode="auto">
            <a:xfrm>
              <a:off x="5019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56" name="Line 600"/>
            <p:cNvSpPr>
              <a:spLocks noChangeShapeType="1"/>
            </p:cNvSpPr>
            <p:nvPr/>
          </p:nvSpPr>
          <p:spPr bwMode="auto">
            <a:xfrm>
              <a:off x="5026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57" name="Line 601"/>
            <p:cNvSpPr>
              <a:spLocks noChangeShapeType="1"/>
            </p:cNvSpPr>
            <p:nvPr/>
          </p:nvSpPr>
          <p:spPr bwMode="auto">
            <a:xfrm>
              <a:off x="5026" y="3179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58" name="Line 602"/>
            <p:cNvSpPr>
              <a:spLocks noChangeShapeType="1"/>
            </p:cNvSpPr>
            <p:nvPr/>
          </p:nvSpPr>
          <p:spPr bwMode="auto">
            <a:xfrm>
              <a:off x="5032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59" name="Line 603"/>
            <p:cNvSpPr>
              <a:spLocks noChangeShapeType="1"/>
            </p:cNvSpPr>
            <p:nvPr/>
          </p:nvSpPr>
          <p:spPr bwMode="auto">
            <a:xfrm>
              <a:off x="5039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60" name="Line 604"/>
            <p:cNvSpPr>
              <a:spLocks noChangeShapeType="1"/>
            </p:cNvSpPr>
            <p:nvPr/>
          </p:nvSpPr>
          <p:spPr bwMode="auto">
            <a:xfrm>
              <a:off x="5045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61" name="Line 605"/>
            <p:cNvSpPr>
              <a:spLocks noChangeShapeType="1"/>
            </p:cNvSpPr>
            <p:nvPr/>
          </p:nvSpPr>
          <p:spPr bwMode="auto">
            <a:xfrm>
              <a:off x="5045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62" name="Line 606"/>
            <p:cNvSpPr>
              <a:spLocks noChangeShapeType="1"/>
            </p:cNvSpPr>
            <p:nvPr/>
          </p:nvSpPr>
          <p:spPr bwMode="auto">
            <a:xfrm>
              <a:off x="5052" y="3179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63" name="Line 607"/>
            <p:cNvSpPr>
              <a:spLocks noChangeShapeType="1"/>
            </p:cNvSpPr>
            <p:nvPr/>
          </p:nvSpPr>
          <p:spPr bwMode="auto">
            <a:xfrm>
              <a:off x="5058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64" name="Line 608"/>
            <p:cNvSpPr>
              <a:spLocks noChangeShapeType="1"/>
            </p:cNvSpPr>
            <p:nvPr/>
          </p:nvSpPr>
          <p:spPr bwMode="auto">
            <a:xfrm>
              <a:off x="5065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65" name="Freeform 609"/>
            <p:cNvSpPr>
              <a:spLocks/>
            </p:cNvSpPr>
            <p:nvPr/>
          </p:nvSpPr>
          <p:spPr bwMode="auto">
            <a:xfrm>
              <a:off x="5071" y="3173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66" name="Line 610"/>
            <p:cNvSpPr>
              <a:spLocks noChangeShapeType="1"/>
            </p:cNvSpPr>
            <p:nvPr/>
          </p:nvSpPr>
          <p:spPr bwMode="auto">
            <a:xfrm>
              <a:off x="5071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67" name="Line 611"/>
            <p:cNvSpPr>
              <a:spLocks noChangeShapeType="1"/>
            </p:cNvSpPr>
            <p:nvPr/>
          </p:nvSpPr>
          <p:spPr bwMode="auto">
            <a:xfrm>
              <a:off x="5078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68" name="Freeform 612"/>
            <p:cNvSpPr>
              <a:spLocks/>
            </p:cNvSpPr>
            <p:nvPr/>
          </p:nvSpPr>
          <p:spPr bwMode="auto">
            <a:xfrm>
              <a:off x="5084" y="317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060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69" name="Line 613"/>
            <p:cNvSpPr>
              <a:spLocks noChangeShapeType="1"/>
            </p:cNvSpPr>
            <p:nvPr/>
          </p:nvSpPr>
          <p:spPr bwMode="auto">
            <a:xfrm>
              <a:off x="5084" y="3179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70" name="Line 614"/>
            <p:cNvSpPr>
              <a:spLocks noChangeShapeType="1"/>
            </p:cNvSpPr>
            <p:nvPr/>
          </p:nvSpPr>
          <p:spPr bwMode="auto">
            <a:xfrm>
              <a:off x="5091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71" name="Line 615"/>
            <p:cNvSpPr>
              <a:spLocks noChangeShapeType="1"/>
            </p:cNvSpPr>
            <p:nvPr/>
          </p:nvSpPr>
          <p:spPr bwMode="auto">
            <a:xfrm>
              <a:off x="5097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72" name="Line 616"/>
            <p:cNvSpPr>
              <a:spLocks noChangeShapeType="1"/>
            </p:cNvSpPr>
            <p:nvPr/>
          </p:nvSpPr>
          <p:spPr bwMode="auto">
            <a:xfrm>
              <a:off x="5104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73" name="Line 617"/>
            <p:cNvSpPr>
              <a:spLocks noChangeShapeType="1"/>
            </p:cNvSpPr>
            <p:nvPr/>
          </p:nvSpPr>
          <p:spPr bwMode="auto">
            <a:xfrm>
              <a:off x="5110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74" name="Line 618"/>
            <p:cNvSpPr>
              <a:spLocks noChangeShapeType="1"/>
            </p:cNvSpPr>
            <p:nvPr/>
          </p:nvSpPr>
          <p:spPr bwMode="auto">
            <a:xfrm>
              <a:off x="5117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75" name="Line 619"/>
            <p:cNvSpPr>
              <a:spLocks noChangeShapeType="1"/>
            </p:cNvSpPr>
            <p:nvPr/>
          </p:nvSpPr>
          <p:spPr bwMode="auto">
            <a:xfrm>
              <a:off x="5117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76" name="Line 620"/>
            <p:cNvSpPr>
              <a:spLocks noChangeShapeType="1"/>
            </p:cNvSpPr>
            <p:nvPr/>
          </p:nvSpPr>
          <p:spPr bwMode="auto">
            <a:xfrm>
              <a:off x="5123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77" name="Line 621"/>
            <p:cNvSpPr>
              <a:spLocks noChangeShapeType="1"/>
            </p:cNvSpPr>
            <p:nvPr/>
          </p:nvSpPr>
          <p:spPr bwMode="auto">
            <a:xfrm>
              <a:off x="5130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78" name="Line 622"/>
            <p:cNvSpPr>
              <a:spLocks noChangeShapeType="1"/>
            </p:cNvSpPr>
            <p:nvPr/>
          </p:nvSpPr>
          <p:spPr bwMode="auto">
            <a:xfrm>
              <a:off x="5130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79" name="Line 623"/>
            <p:cNvSpPr>
              <a:spLocks noChangeShapeType="1"/>
            </p:cNvSpPr>
            <p:nvPr/>
          </p:nvSpPr>
          <p:spPr bwMode="auto">
            <a:xfrm>
              <a:off x="5136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80" name="Line 624"/>
            <p:cNvSpPr>
              <a:spLocks noChangeShapeType="1"/>
            </p:cNvSpPr>
            <p:nvPr/>
          </p:nvSpPr>
          <p:spPr bwMode="auto">
            <a:xfrm>
              <a:off x="5143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81" name="Line 625"/>
            <p:cNvSpPr>
              <a:spLocks noChangeShapeType="1"/>
            </p:cNvSpPr>
            <p:nvPr/>
          </p:nvSpPr>
          <p:spPr bwMode="auto">
            <a:xfrm>
              <a:off x="5143" y="3179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82" name="Line 626"/>
            <p:cNvSpPr>
              <a:spLocks noChangeShapeType="1"/>
            </p:cNvSpPr>
            <p:nvPr/>
          </p:nvSpPr>
          <p:spPr bwMode="auto">
            <a:xfrm>
              <a:off x="5149" y="3179"/>
              <a:ext cx="20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83" name="Line 627"/>
            <p:cNvSpPr>
              <a:spLocks noChangeShapeType="1"/>
            </p:cNvSpPr>
            <p:nvPr/>
          </p:nvSpPr>
          <p:spPr bwMode="auto">
            <a:xfrm>
              <a:off x="5162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84" name="Line 628"/>
            <p:cNvSpPr>
              <a:spLocks noChangeShapeType="1"/>
            </p:cNvSpPr>
            <p:nvPr/>
          </p:nvSpPr>
          <p:spPr bwMode="auto">
            <a:xfrm>
              <a:off x="5162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85" name="Line 629"/>
            <p:cNvSpPr>
              <a:spLocks noChangeShapeType="1"/>
            </p:cNvSpPr>
            <p:nvPr/>
          </p:nvSpPr>
          <p:spPr bwMode="auto">
            <a:xfrm>
              <a:off x="5169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86" name="Line 630"/>
            <p:cNvSpPr>
              <a:spLocks noChangeShapeType="1"/>
            </p:cNvSpPr>
            <p:nvPr/>
          </p:nvSpPr>
          <p:spPr bwMode="auto">
            <a:xfrm>
              <a:off x="5175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87" name="Line 631"/>
            <p:cNvSpPr>
              <a:spLocks noChangeShapeType="1"/>
            </p:cNvSpPr>
            <p:nvPr/>
          </p:nvSpPr>
          <p:spPr bwMode="auto">
            <a:xfrm>
              <a:off x="5175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88" name="Line 632"/>
            <p:cNvSpPr>
              <a:spLocks noChangeShapeType="1"/>
            </p:cNvSpPr>
            <p:nvPr/>
          </p:nvSpPr>
          <p:spPr bwMode="auto">
            <a:xfrm>
              <a:off x="5182" y="3179"/>
              <a:ext cx="12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89" name="Line 633"/>
            <p:cNvSpPr>
              <a:spLocks noChangeShapeType="1"/>
            </p:cNvSpPr>
            <p:nvPr/>
          </p:nvSpPr>
          <p:spPr bwMode="auto">
            <a:xfrm>
              <a:off x="5188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90" name="Line 634"/>
            <p:cNvSpPr>
              <a:spLocks noChangeShapeType="1"/>
            </p:cNvSpPr>
            <p:nvPr/>
          </p:nvSpPr>
          <p:spPr bwMode="auto">
            <a:xfrm>
              <a:off x="5188" y="3179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91" name="Line 635"/>
            <p:cNvSpPr>
              <a:spLocks noChangeShapeType="1"/>
            </p:cNvSpPr>
            <p:nvPr/>
          </p:nvSpPr>
          <p:spPr bwMode="auto">
            <a:xfrm>
              <a:off x="5194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92" name="Line 636"/>
            <p:cNvSpPr>
              <a:spLocks noChangeShapeType="1"/>
            </p:cNvSpPr>
            <p:nvPr/>
          </p:nvSpPr>
          <p:spPr bwMode="auto">
            <a:xfrm>
              <a:off x="5201" y="3179"/>
              <a:ext cx="19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93" name="Line 637"/>
            <p:cNvSpPr>
              <a:spLocks noChangeShapeType="1"/>
            </p:cNvSpPr>
            <p:nvPr/>
          </p:nvSpPr>
          <p:spPr bwMode="auto">
            <a:xfrm>
              <a:off x="5207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94" name="Line 638"/>
            <p:cNvSpPr>
              <a:spLocks noChangeShapeType="1"/>
            </p:cNvSpPr>
            <p:nvPr/>
          </p:nvSpPr>
          <p:spPr bwMode="auto">
            <a:xfrm>
              <a:off x="5214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5896" name="Group 840"/>
          <p:cNvGrpSpPr>
            <a:grpSpLocks/>
          </p:cNvGrpSpPr>
          <p:nvPr/>
        </p:nvGrpSpPr>
        <p:grpSpPr bwMode="auto">
          <a:xfrm>
            <a:off x="5589588" y="3175000"/>
            <a:ext cx="2970212" cy="373063"/>
            <a:chOff x="3198" y="2929"/>
            <a:chExt cx="2035" cy="256"/>
          </a:xfrm>
        </p:grpSpPr>
        <p:sp>
          <p:nvSpPr>
            <p:cNvPr id="45696" name="Line 640"/>
            <p:cNvSpPr>
              <a:spLocks noChangeShapeType="1"/>
            </p:cNvSpPr>
            <p:nvPr/>
          </p:nvSpPr>
          <p:spPr bwMode="auto">
            <a:xfrm>
              <a:off x="5220" y="3179"/>
              <a:ext cx="13" cy="1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97" name="Line 641"/>
            <p:cNvSpPr>
              <a:spLocks noChangeShapeType="1"/>
            </p:cNvSpPr>
            <p:nvPr/>
          </p:nvSpPr>
          <p:spPr bwMode="auto">
            <a:xfrm>
              <a:off x="3198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98" name="Line 642"/>
            <p:cNvSpPr>
              <a:spLocks noChangeShapeType="1"/>
            </p:cNvSpPr>
            <p:nvPr/>
          </p:nvSpPr>
          <p:spPr bwMode="auto">
            <a:xfrm>
              <a:off x="3198" y="3179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99" name="Line 643"/>
            <p:cNvSpPr>
              <a:spLocks noChangeShapeType="1"/>
            </p:cNvSpPr>
            <p:nvPr/>
          </p:nvSpPr>
          <p:spPr bwMode="auto">
            <a:xfrm>
              <a:off x="3204" y="3179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00" name="Line 644"/>
            <p:cNvSpPr>
              <a:spLocks noChangeShapeType="1"/>
            </p:cNvSpPr>
            <p:nvPr/>
          </p:nvSpPr>
          <p:spPr bwMode="auto">
            <a:xfrm>
              <a:off x="3217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01" name="Line 645"/>
            <p:cNvSpPr>
              <a:spLocks noChangeShapeType="1"/>
            </p:cNvSpPr>
            <p:nvPr/>
          </p:nvSpPr>
          <p:spPr bwMode="auto">
            <a:xfrm>
              <a:off x="3217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02" name="Line 646"/>
            <p:cNvSpPr>
              <a:spLocks noChangeShapeType="1"/>
            </p:cNvSpPr>
            <p:nvPr/>
          </p:nvSpPr>
          <p:spPr bwMode="auto">
            <a:xfrm>
              <a:off x="3224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03" name="Line 647"/>
            <p:cNvSpPr>
              <a:spLocks noChangeShapeType="1"/>
            </p:cNvSpPr>
            <p:nvPr/>
          </p:nvSpPr>
          <p:spPr bwMode="auto">
            <a:xfrm>
              <a:off x="3230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04" name="Line 648"/>
            <p:cNvSpPr>
              <a:spLocks noChangeShapeType="1"/>
            </p:cNvSpPr>
            <p:nvPr/>
          </p:nvSpPr>
          <p:spPr bwMode="auto">
            <a:xfrm>
              <a:off x="3230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05" name="Line 649"/>
            <p:cNvSpPr>
              <a:spLocks noChangeShapeType="1"/>
            </p:cNvSpPr>
            <p:nvPr/>
          </p:nvSpPr>
          <p:spPr bwMode="auto">
            <a:xfrm>
              <a:off x="3237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06" name="Line 650"/>
            <p:cNvSpPr>
              <a:spLocks noChangeShapeType="1"/>
            </p:cNvSpPr>
            <p:nvPr/>
          </p:nvSpPr>
          <p:spPr bwMode="auto">
            <a:xfrm>
              <a:off x="3243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07" name="Line 651"/>
            <p:cNvSpPr>
              <a:spLocks noChangeShapeType="1"/>
            </p:cNvSpPr>
            <p:nvPr/>
          </p:nvSpPr>
          <p:spPr bwMode="auto">
            <a:xfrm>
              <a:off x="3243" y="3179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08" name="Line 652"/>
            <p:cNvSpPr>
              <a:spLocks noChangeShapeType="1"/>
            </p:cNvSpPr>
            <p:nvPr/>
          </p:nvSpPr>
          <p:spPr bwMode="auto">
            <a:xfrm>
              <a:off x="3250" y="3179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09" name="Line 653"/>
            <p:cNvSpPr>
              <a:spLocks noChangeShapeType="1"/>
            </p:cNvSpPr>
            <p:nvPr/>
          </p:nvSpPr>
          <p:spPr bwMode="auto">
            <a:xfrm>
              <a:off x="3263" y="3179"/>
              <a:ext cx="12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10" name="Line 654"/>
            <p:cNvSpPr>
              <a:spLocks noChangeShapeType="1"/>
            </p:cNvSpPr>
            <p:nvPr/>
          </p:nvSpPr>
          <p:spPr bwMode="auto">
            <a:xfrm>
              <a:off x="3263" y="3179"/>
              <a:ext cx="12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11" name="Line 655"/>
            <p:cNvSpPr>
              <a:spLocks noChangeShapeType="1"/>
            </p:cNvSpPr>
            <p:nvPr/>
          </p:nvSpPr>
          <p:spPr bwMode="auto">
            <a:xfrm>
              <a:off x="3269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12" name="Line 656"/>
            <p:cNvSpPr>
              <a:spLocks noChangeShapeType="1"/>
            </p:cNvSpPr>
            <p:nvPr/>
          </p:nvSpPr>
          <p:spPr bwMode="auto">
            <a:xfrm>
              <a:off x="3275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13" name="Line 657"/>
            <p:cNvSpPr>
              <a:spLocks noChangeShapeType="1"/>
            </p:cNvSpPr>
            <p:nvPr/>
          </p:nvSpPr>
          <p:spPr bwMode="auto">
            <a:xfrm>
              <a:off x="3275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14" name="Line 658"/>
            <p:cNvSpPr>
              <a:spLocks noChangeShapeType="1"/>
            </p:cNvSpPr>
            <p:nvPr/>
          </p:nvSpPr>
          <p:spPr bwMode="auto">
            <a:xfrm>
              <a:off x="3282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15" name="Line 659"/>
            <p:cNvSpPr>
              <a:spLocks noChangeShapeType="1"/>
            </p:cNvSpPr>
            <p:nvPr/>
          </p:nvSpPr>
          <p:spPr bwMode="auto">
            <a:xfrm>
              <a:off x="3288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16" name="Line 660"/>
            <p:cNvSpPr>
              <a:spLocks noChangeShapeType="1"/>
            </p:cNvSpPr>
            <p:nvPr/>
          </p:nvSpPr>
          <p:spPr bwMode="auto">
            <a:xfrm>
              <a:off x="3288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17" name="Line 661"/>
            <p:cNvSpPr>
              <a:spLocks noChangeShapeType="1"/>
            </p:cNvSpPr>
            <p:nvPr/>
          </p:nvSpPr>
          <p:spPr bwMode="auto">
            <a:xfrm>
              <a:off x="3295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18" name="Line 662"/>
            <p:cNvSpPr>
              <a:spLocks noChangeShapeType="1"/>
            </p:cNvSpPr>
            <p:nvPr/>
          </p:nvSpPr>
          <p:spPr bwMode="auto">
            <a:xfrm>
              <a:off x="3301" y="3179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19" name="Line 663"/>
            <p:cNvSpPr>
              <a:spLocks noChangeShapeType="1"/>
            </p:cNvSpPr>
            <p:nvPr/>
          </p:nvSpPr>
          <p:spPr bwMode="auto">
            <a:xfrm>
              <a:off x="3308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20" name="Line 664"/>
            <p:cNvSpPr>
              <a:spLocks noChangeShapeType="1"/>
            </p:cNvSpPr>
            <p:nvPr/>
          </p:nvSpPr>
          <p:spPr bwMode="auto">
            <a:xfrm>
              <a:off x="3314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21" name="Line 665"/>
            <p:cNvSpPr>
              <a:spLocks noChangeShapeType="1"/>
            </p:cNvSpPr>
            <p:nvPr/>
          </p:nvSpPr>
          <p:spPr bwMode="auto">
            <a:xfrm>
              <a:off x="3321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22" name="Line 666"/>
            <p:cNvSpPr>
              <a:spLocks noChangeShapeType="1"/>
            </p:cNvSpPr>
            <p:nvPr/>
          </p:nvSpPr>
          <p:spPr bwMode="auto">
            <a:xfrm>
              <a:off x="3321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23" name="Line 667"/>
            <p:cNvSpPr>
              <a:spLocks noChangeShapeType="1"/>
            </p:cNvSpPr>
            <p:nvPr/>
          </p:nvSpPr>
          <p:spPr bwMode="auto">
            <a:xfrm>
              <a:off x="3327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24" name="Line 668"/>
            <p:cNvSpPr>
              <a:spLocks noChangeShapeType="1"/>
            </p:cNvSpPr>
            <p:nvPr/>
          </p:nvSpPr>
          <p:spPr bwMode="auto">
            <a:xfrm>
              <a:off x="3334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25" name="Line 669"/>
            <p:cNvSpPr>
              <a:spLocks noChangeShapeType="1"/>
            </p:cNvSpPr>
            <p:nvPr/>
          </p:nvSpPr>
          <p:spPr bwMode="auto">
            <a:xfrm>
              <a:off x="3334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26" name="Line 670"/>
            <p:cNvSpPr>
              <a:spLocks noChangeShapeType="1"/>
            </p:cNvSpPr>
            <p:nvPr/>
          </p:nvSpPr>
          <p:spPr bwMode="auto">
            <a:xfrm>
              <a:off x="3340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27" name="Line 671"/>
            <p:cNvSpPr>
              <a:spLocks noChangeShapeType="1"/>
            </p:cNvSpPr>
            <p:nvPr/>
          </p:nvSpPr>
          <p:spPr bwMode="auto">
            <a:xfrm>
              <a:off x="3347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28" name="Line 672"/>
            <p:cNvSpPr>
              <a:spLocks noChangeShapeType="1"/>
            </p:cNvSpPr>
            <p:nvPr/>
          </p:nvSpPr>
          <p:spPr bwMode="auto">
            <a:xfrm>
              <a:off x="3353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29" name="Line 673"/>
            <p:cNvSpPr>
              <a:spLocks noChangeShapeType="1"/>
            </p:cNvSpPr>
            <p:nvPr/>
          </p:nvSpPr>
          <p:spPr bwMode="auto">
            <a:xfrm>
              <a:off x="3360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30" name="Line 674"/>
            <p:cNvSpPr>
              <a:spLocks noChangeShapeType="1"/>
            </p:cNvSpPr>
            <p:nvPr/>
          </p:nvSpPr>
          <p:spPr bwMode="auto">
            <a:xfrm>
              <a:off x="3360" y="3179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31" name="Line 675"/>
            <p:cNvSpPr>
              <a:spLocks noChangeShapeType="1"/>
            </p:cNvSpPr>
            <p:nvPr/>
          </p:nvSpPr>
          <p:spPr bwMode="auto">
            <a:xfrm>
              <a:off x="3366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32" name="Line 676"/>
            <p:cNvSpPr>
              <a:spLocks noChangeShapeType="1"/>
            </p:cNvSpPr>
            <p:nvPr/>
          </p:nvSpPr>
          <p:spPr bwMode="auto">
            <a:xfrm>
              <a:off x="3373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33" name="Line 677"/>
            <p:cNvSpPr>
              <a:spLocks noChangeShapeType="1"/>
            </p:cNvSpPr>
            <p:nvPr/>
          </p:nvSpPr>
          <p:spPr bwMode="auto">
            <a:xfrm>
              <a:off x="3379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34" name="Line 678"/>
            <p:cNvSpPr>
              <a:spLocks noChangeShapeType="1"/>
            </p:cNvSpPr>
            <p:nvPr/>
          </p:nvSpPr>
          <p:spPr bwMode="auto">
            <a:xfrm>
              <a:off x="3379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35" name="Line 679"/>
            <p:cNvSpPr>
              <a:spLocks noChangeShapeType="1"/>
            </p:cNvSpPr>
            <p:nvPr/>
          </p:nvSpPr>
          <p:spPr bwMode="auto">
            <a:xfrm>
              <a:off x="3386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36" name="Line 680"/>
            <p:cNvSpPr>
              <a:spLocks noChangeShapeType="1"/>
            </p:cNvSpPr>
            <p:nvPr/>
          </p:nvSpPr>
          <p:spPr bwMode="auto">
            <a:xfrm>
              <a:off x="3392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37" name="Line 681"/>
            <p:cNvSpPr>
              <a:spLocks noChangeShapeType="1"/>
            </p:cNvSpPr>
            <p:nvPr/>
          </p:nvSpPr>
          <p:spPr bwMode="auto">
            <a:xfrm>
              <a:off x="3399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38" name="Line 682"/>
            <p:cNvSpPr>
              <a:spLocks noChangeShapeType="1"/>
            </p:cNvSpPr>
            <p:nvPr/>
          </p:nvSpPr>
          <p:spPr bwMode="auto">
            <a:xfrm>
              <a:off x="3405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39" name="Line 683"/>
            <p:cNvSpPr>
              <a:spLocks noChangeShapeType="1"/>
            </p:cNvSpPr>
            <p:nvPr/>
          </p:nvSpPr>
          <p:spPr bwMode="auto">
            <a:xfrm>
              <a:off x="3405" y="3179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40" name="Line 684"/>
            <p:cNvSpPr>
              <a:spLocks noChangeShapeType="1"/>
            </p:cNvSpPr>
            <p:nvPr/>
          </p:nvSpPr>
          <p:spPr bwMode="auto">
            <a:xfrm>
              <a:off x="3412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41" name="Line 685"/>
            <p:cNvSpPr>
              <a:spLocks noChangeShapeType="1"/>
            </p:cNvSpPr>
            <p:nvPr/>
          </p:nvSpPr>
          <p:spPr bwMode="auto">
            <a:xfrm>
              <a:off x="3418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42" name="Line 686"/>
            <p:cNvSpPr>
              <a:spLocks noChangeShapeType="1"/>
            </p:cNvSpPr>
            <p:nvPr/>
          </p:nvSpPr>
          <p:spPr bwMode="auto">
            <a:xfrm>
              <a:off x="3425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43" name="Line 687"/>
            <p:cNvSpPr>
              <a:spLocks noChangeShapeType="1"/>
            </p:cNvSpPr>
            <p:nvPr/>
          </p:nvSpPr>
          <p:spPr bwMode="auto">
            <a:xfrm>
              <a:off x="3425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44" name="Line 688"/>
            <p:cNvSpPr>
              <a:spLocks noChangeShapeType="1"/>
            </p:cNvSpPr>
            <p:nvPr/>
          </p:nvSpPr>
          <p:spPr bwMode="auto">
            <a:xfrm>
              <a:off x="3431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45" name="Line 689"/>
            <p:cNvSpPr>
              <a:spLocks noChangeShapeType="1"/>
            </p:cNvSpPr>
            <p:nvPr/>
          </p:nvSpPr>
          <p:spPr bwMode="auto">
            <a:xfrm>
              <a:off x="3438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46" name="Line 690"/>
            <p:cNvSpPr>
              <a:spLocks noChangeShapeType="1"/>
            </p:cNvSpPr>
            <p:nvPr/>
          </p:nvSpPr>
          <p:spPr bwMode="auto">
            <a:xfrm>
              <a:off x="3444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47" name="Line 691"/>
            <p:cNvSpPr>
              <a:spLocks noChangeShapeType="1"/>
            </p:cNvSpPr>
            <p:nvPr/>
          </p:nvSpPr>
          <p:spPr bwMode="auto">
            <a:xfrm>
              <a:off x="3451" y="3179"/>
              <a:ext cx="12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48" name="Line 692"/>
            <p:cNvSpPr>
              <a:spLocks noChangeShapeType="1"/>
            </p:cNvSpPr>
            <p:nvPr/>
          </p:nvSpPr>
          <p:spPr bwMode="auto">
            <a:xfrm>
              <a:off x="3451" y="3179"/>
              <a:ext cx="12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49" name="Line 693"/>
            <p:cNvSpPr>
              <a:spLocks noChangeShapeType="1"/>
            </p:cNvSpPr>
            <p:nvPr/>
          </p:nvSpPr>
          <p:spPr bwMode="auto">
            <a:xfrm>
              <a:off x="3457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50" name="Line 694"/>
            <p:cNvSpPr>
              <a:spLocks noChangeShapeType="1"/>
            </p:cNvSpPr>
            <p:nvPr/>
          </p:nvSpPr>
          <p:spPr bwMode="auto">
            <a:xfrm>
              <a:off x="3463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51" name="Line 695"/>
            <p:cNvSpPr>
              <a:spLocks noChangeShapeType="1"/>
            </p:cNvSpPr>
            <p:nvPr/>
          </p:nvSpPr>
          <p:spPr bwMode="auto">
            <a:xfrm>
              <a:off x="3463" y="3179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52" name="Line 696"/>
            <p:cNvSpPr>
              <a:spLocks noChangeShapeType="1"/>
            </p:cNvSpPr>
            <p:nvPr/>
          </p:nvSpPr>
          <p:spPr bwMode="auto">
            <a:xfrm>
              <a:off x="3470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53" name="Line 697"/>
            <p:cNvSpPr>
              <a:spLocks noChangeShapeType="1"/>
            </p:cNvSpPr>
            <p:nvPr/>
          </p:nvSpPr>
          <p:spPr bwMode="auto">
            <a:xfrm>
              <a:off x="3476" y="3179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54" name="Line 698"/>
            <p:cNvSpPr>
              <a:spLocks noChangeShapeType="1"/>
            </p:cNvSpPr>
            <p:nvPr/>
          </p:nvSpPr>
          <p:spPr bwMode="auto">
            <a:xfrm>
              <a:off x="3483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55" name="Line 699"/>
            <p:cNvSpPr>
              <a:spLocks noChangeShapeType="1"/>
            </p:cNvSpPr>
            <p:nvPr/>
          </p:nvSpPr>
          <p:spPr bwMode="auto">
            <a:xfrm>
              <a:off x="3489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56" name="Line 700"/>
            <p:cNvSpPr>
              <a:spLocks noChangeShapeType="1"/>
            </p:cNvSpPr>
            <p:nvPr/>
          </p:nvSpPr>
          <p:spPr bwMode="auto">
            <a:xfrm>
              <a:off x="3496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57" name="Line 701"/>
            <p:cNvSpPr>
              <a:spLocks noChangeShapeType="1"/>
            </p:cNvSpPr>
            <p:nvPr/>
          </p:nvSpPr>
          <p:spPr bwMode="auto">
            <a:xfrm>
              <a:off x="3496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58" name="Line 702"/>
            <p:cNvSpPr>
              <a:spLocks noChangeShapeType="1"/>
            </p:cNvSpPr>
            <p:nvPr/>
          </p:nvSpPr>
          <p:spPr bwMode="auto">
            <a:xfrm>
              <a:off x="3502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59" name="Line 703"/>
            <p:cNvSpPr>
              <a:spLocks noChangeShapeType="1"/>
            </p:cNvSpPr>
            <p:nvPr/>
          </p:nvSpPr>
          <p:spPr bwMode="auto">
            <a:xfrm>
              <a:off x="3509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60" name="Line 704"/>
            <p:cNvSpPr>
              <a:spLocks noChangeShapeType="1"/>
            </p:cNvSpPr>
            <p:nvPr/>
          </p:nvSpPr>
          <p:spPr bwMode="auto">
            <a:xfrm>
              <a:off x="3509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61" name="Line 705"/>
            <p:cNvSpPr>
              <a:spLocks noChangeShapeType="1"/>
            </p:cNvSpPr>
            <p:nvPr/>
          </p:nvSpPr>
          <p:spPr bwMode="auto">
            <a:xfrm>
              <a:off x="3515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62" name="Line 706"/>
            <p:cNvSpPr>
              <a:spLocks noChangeShapeType="1"/>
            </p:cNvSpPr>
            <p:nvPr/>
          </p:nvSpPr>
          <p:spPr bwMode="auto">
            <a:xfrm>
              <a:off x="3522" y="3179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63" name="Line 707"/>
            <p:cNvSpPr>
              <a:spLocks noChangeShapeType="1"/>
            </p:cNvSpPr>
            <p:nvPr/>
          </p:nvSpPr>
          <p:spPr bwMode="auto">
            <a:xfrm>
              <a:off x="3528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64" name="Line 708"/>
            <p:cNvSpPr>
              <a:spLocks noChangeShapeType="1"/>
            </p:cNvSpPr>
            <p:nvPr/>
          </p:nvSpPr>
          <p:spPr bwMode="auto">
            <a:xfrm>
              <a:off x="3535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65" name="Line 709"/>
            <p:cNvSpPr>
              <a:spLocks noChangeShapeType="1"/>
            </p:cNvSpPr>
            <p:nvPr/>
          </p:nvSpPr>
          <p:spPr bwMode="auto">
            <a:xfrm>
              <a:off x="3541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66" name="Line 710"/>
            <p:cNvSpPr>
              <a:spLocks noChangeShapeType="1"/>
            </p:cNvSpPr>
            <p:nvPr/>
          </p:nvSpPr>
          <p:spPr bwMode="auto">
            <a:xfrm>
              <a:off x="3541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67" name="Line 711"/>
            <p:cNvSpPr>
              <a:spLocks noChangeShapeType="1"/>
            </p:cNvSpPr>
            <p:nvPr/>
          </p:nvSpPr>
          <p:spPr bwMode="auto">
            <a:xfrm>
              <a:off x="3548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68" name="Line 712"/>
            <p:cNvSpPr>
              <a:spLocks noChangeShapeType="1"/>
            </p:cNvSpPr>
            <p:nvPr/>
          </p:nvSpPr>
          <p:spPr bwMode="auto">
            <a:xfrm>
              <a:off x="3554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69" name="Line 713"/>
            <p:cNvSpPr>
              <a:spLocks noChangeShapeType="1"/>
            </p:cNvSpPr>
            <p:nvPr/>
          </p:nvSpPr>
          <p:spPr bwMode="auto">
            <a:xfrm>
              <a:off x="3554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70" name="Line 714"/>
            <p:cNvSpPr>
              <a:spLocks noChangeShapeType="1"/>
            </p:cNvSpPr>
            <p:nvPr/>
          </p:nvSpPr>
          <p:spPr bwMode="auto">
            <a:xfrm>
              <a:off x="3561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71" name="Line 715"/>
            <p:cNvSpPr>
              <a:spLocks noChangeShapeType="1"/>
            </p:cNvSpPr>
            <p:nvPr/>
          </p:nvSpPr>
          <p:spPr bwMode="auto">
            <a:xfrm>
              <a:off x="3567" y="3179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72" name="Line 716"/>
            <p:cNvSpPr>
              <a:spLocks noChangeShapeType="1"/>
            </p:cNvSpPr>
            <p:nvPr/>
          </p:nvSpPr>
          <p:spPr bwMode="auto">
            <a:xfrm>
              <a:off x="3574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73" name="Line 717"/>
            <p:cNvSpPr>
              <a:spLocks noChangeShapeType="1"/>
            </p:cNvSpPr>
            <p:nvPr/>
          </p:nvSpPr>
          <p:spPr bwMode="auto">
            <a:xfrm>
              <a:off x="3580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74" name="Line 718"/>
            <p:cNvSpPr>
              <a:spLocks noChangeShapeType="1"/>
            </p:cNvSpPr>
            <p:nvPr/>
          </p:nvSpPr>
          <p:spPr bwMode="auto">
            <a:xfrm>
              <a:off x="3587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75" name="Line 719"/>
            <p:cNvSpPr>
              <a:spLocks noChangeShapeType="1"/>
            </p:cNvSpPr>
            <p:nvPr/>
          </p:nvSpPr>
          <p:spPr bwMode="auto">
            <a:xfrm>
              <a:off x="3587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76" name="Freeform 720"/>
            <p:cNvSpPr>
              <a:spLocks/>
            </p:cNvSpPr>
            <p:nvPr/>
          </p:nvSpPr>
          <p:spPr bwMode="auto">
            <a:xfrm>
              <a:off x="3593" y="3173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77" name="Freeform 721"/>
            <p:cNvSpPr>
              <a:spLocks/>
            </p:cNvSpPr>
            <p:nvPr/>
          </p:nvSpPr>
          <p:spPr bwMode="auto">
            <a:xfrm>
              <a:off x="3606" y="317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78" name="Line 722"/>
            <p:cNvSpPr>
              <a:spLocks noChangeShapeType="1"/>
            </p:cNvSpPr>
            <p:nvPr/>
          </p:nvSpPr>
          <p:spPr bwMode="auto">
            <a:xfrm>
              <a:off x="3600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79" name="Line 723"/>
            <p:cNvSpPr>
              <a:spLocks noChangeShapeType="1"/>
            </p:cNvSpPr>
            <p:nvPr/>
          </p:nvSpPr>
          <p:spPr bwMode="auto">
            <a:xfrm>
              <a:off x="3606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80" name="Line 724"/>
            <p:cNvSpPr>
              <a:spLocks noChangeShapeType="1"/>
            </p:cNvSpPr>
            <p:nvPr/>
          </p:nvSpPr>
          <p:spPr bwMode="auto">
            <a:xfrm>
              <a:off x="3613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81" name="Line 725"/>
            <p:cNvSpPr>
              <a:spLocks noChangeShapeType="1"/>
            </p:cNvSpPr>
            <p:nvPr/>
          </p:nvSpPr>
          <p:spPr bwMode="auto">
            <a:xfrm>
              <a:off x="3619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82" name="Line 726"/>
            <p:cNvSpPr>
              <a:spLocks noChangeShapeType="1"/>
            </p:cNvSpPr>
            <p:nvPr/>
          </p:nvSpPr>
          <p:spPr bwMode="auto">
            <a:xfrm>
              <a:off x="3626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83" name="Line 727"/>
            <p:cNvSpPr>
              <a:spLocks noChangeShapeType="1"/>
            </p:cNvSpPr>
            <p:nvPr/>
          </p:nvSpPr>
          <p:spPr bwMode="auto">
            <a:xfrm>
              <a:off x="3626" y="3179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84" name="Line 728"/>
            <p:cNvSpPr>
              <a:spLocks noChangeShapeType="1"/>
            </p:cNvSpPr>
            <p:nvPr/>
          </p:nvSpPr>
          <p:spPr bwMode="auto">
            <a:xfrm>
              <a:off x="3632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85" name="Line 729"/>
            <p:cNvSpPr>
              <a:spLocks noChangeShapeType="1"/>
            </p:cNvSpPr>
            <p:nvPr/>
          </p:nvSpPr>
          <p:spPr bwMode="auto">
            <a:xfrm>
              <a:off x="3639" y="3179"/>
              <a:ext cx="12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86" name="Line 730"/>
            <p:cNvSpPr>
              <a:spLocks noChangeShapeType="1"/>
            </p:cNvSpPr>
            <p:nvPr/>
          </p:nvSpPr>
          <p:spPr bwMode="auto">
            <a:xfrm>
              <a:off x="3645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87" name="Line 731"/>
            <p:cNvSpPr>
              <a:spLocks noChangeShapeType="1"/>
            </p:cNvSpPr>
            <p:nvPr/>
          </p:nvSpPr>
          <p:spPr bwMode="auto">
            <a:xfrm>
              <a:off x="3645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88" name="Line 732"/>
            <p:cNvSpPr>
              <a:spLocks noChangeShapeType="1"/>
            </p:cNvSpPr>
            <p:nvPr/>
          </p:nvSpPr>
          <p:spPr bwMode="auto">
            <a:xfrm>
              <a:off x="3651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89" name="Line 733"/>
            <p:cNvSpPr>
              <a:spLocks noChangeShapeType="1"/>
            </p:cNvSpPr>
            <p:nvPr/>
          </p:nvSpPr>
          <p:spPr bwMode="auto">
            <a:xfrm>
              <a:off x="3658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90" name="Line 734"/>
            <p:cNvSpPr>
              <a:spLocks noChangeShapeType="1"/>
            </p:cNvSpPr>
            <p:nvPr/>
          </p:nvSpPr>
          <p:spPr bwMode="auto">
            <a:xfrm>
              <a:off x="3664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91" name="Line 735"/>
            <p:cNvSpPr>
              <a:spLocks noChangeShapeType="1"/>
            </p:cNvSpPr>
            <p:nvPr/>
          </p:nvSpPr>
          <p:spPr bwMode="auto">
            <a:xfrm>
              <a:off x="3671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92" name="Line 736"/>
            <p:cNvSpPr>
              <a:spLocks noChangeShapeType="1"/>
            </p:cNvSpPr>
            <p:nvPr/>
          </p:nvSpPr>
          <p:spPr bwMode="auto">
            <a:xfrm>
              <a:off x="3671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93" name="Line 737"/>
            <p:cNvSpPr>
              <a:spLocks noChangeShapeType="1"/>
            </p:cNvSpPr>
            <p:nvPr/>
          </p:nvSpPr>
          <p:spPr bwMode="auto">
            <a:xfrm>
              <a:off x="3677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94" name="Line 738"/>
            <p:cNvSpPr>
              <a:spLocks noChangeShapeType="1"/>
            </p:cNvSpPr>
            <p:nvPr/>
          </p:nvSpPr>
          <p:spPr bwMode="auto">
            <a:xfrm>
              <a:off x="3684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95" name="Line 739"/>
            <p:cNvSpPr>
              <a:spLocks noChangeShapeType="1"/>
            </p:cNvSpPr>
            <p:nvPr/>
          </p:nvSpPr>
          <p:spPr bwMode="auto">
            <a:xfrm>
              <a:off x="3684" y="3179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96" name="Freeform 740"/>
            <p:cNvSpPr>
              <a:spLocks/>
            </p:cNvSpPr>
            <p:nvPr/>
          </p:nvSpPr>
          <p:spPr bwMode="auto">
            <a:xfrm>
              <a:off x="3697" y="317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97" name="Line 741"/>
            <p:cNvSpPr>
              <a:spLocks noChangeShapeType="1"/>
            </p:cNvSpPr>
            <p:nvPr/>
          </p:nvSpPr>
          <p:spPr bwMode="auto">
            <a:xfrm>
              <a:off x="3697" y="3179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98" name="Line 742"/>
            <p:cNvSpPr>
              <a:spLocks noChangeShapeType="1"/>
            </p:cNvSpPr>
            <p:nvPr/>
          </p:nvSpPr>
          <p:spPr bwMode="auto">
            <a:xfrm>
              <a:off x="3703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99" name="Line 743"/>
            <p:cNvSpPr>
              <a:spLocks noChangeShapeType="1"/>
            </p:cNvSpPr>
            <p:nvPr/>
          </p:nvSpPr>
          <p:spPr bwMode="auto">
            <a:xfrm>
              <a:off x="3710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00" name="Line 744"/>
            <p:cNvSpPr>
              <a:spLocks noChangeShapeType="1"/>
            </p:cNvSpPr>
            <p:nvPr/>
          </p:nvSpPr>
          <p:spPr bwMode="auto">
            <a:xfrm>
              <a:off x="3716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01" name="Line 745"/>
            <p:cNvSpPr>
              <a:spLocks noChangeShapeType="1"/>
            </p:cNvSpPr>
            <p:nvPr/>
          </p:nvSpPr>
          <p:spPr bwMode="auto">
            <a:xfrm>
              <a:off x="3716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02" name="Line 746"/>
            <p:cNvSpPr>
              <a:spLocks noChangeShapeType="1"/>
            </p:cNvSpPr>
            <p:nvPr/>
          </p:nvSpPr>
          <p:spPr bwMode="auto">
            <a:xfrm>
              <a:off x="3723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03" name="Line 747"/>
            <p:cNvSpPr>
              <a:spLocks noChangeShapeType="1"/>
            </p:cNvSpPr>
            <p:nvPr/>
          </p:nvSpPr>
          <p:spPr bwMode="auto">
            <a:xfrm>
              <a:off x="3729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04" name="Line 748"/>
            <p:cNvSpPr>
              <a:spLocks noChangeShapeType="1"/>
            </p:cNvSpPr>
            <p:nvPr/>
          </p:nvSpPr>
          <p:spPr bwMode="auto">
            <a:xfrm>
              <a:off x="3729" y="3179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05" name="Line 749"/>
            <p:cNvSpPr>
              <a:spLocks noChangeShapeType="1"/>
            </p:cNvSpPr>
            <p:nvPr/>
          </p:nvSpPr>
          <p:spPr bwMode="auto">
            <a:xfrm>
              <a:off x="3736" y="3179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06" name="Line 750"/>
            <p:cNvSpPr>
              <a:spLocks noChangeShapeType="1"/>
            </p:cNvSpPr>
            <p:nvPr/>
          </p:nvSpPr>
          <p:spPr bwMode="auto">
            <a:xfrm>
              <a:off x="3749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07" name="Line 751"/>
            <p:cNvSpPr>
              <a:spLocks noChangeShapeType="1"/>
            </p:cNvSpPr>
            <p:nvPr/>
          </p:nvSpPr>
          <p:spPr bwMode="auto">
            <a:xfrm>
              <a:off x="3749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08" name="Line 752"/>
            <p:cNvSpPr>
              <a:spLocks noChangeShapeType="1"/>
            </p:cNvSpPr>
            <p:nvPr/>
          </p:nvSpPr>
          <p:spPr bwMode="auto">
            <a:xfrm>
              <a:off x="3755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09" name="Line 753"/>
            <p:cNvSpPr>
              <a:spLocks noChangeShapeType="1"/>
            </p:cNvSpPr>
            <p:nvPr/>
          </p:nvSpPr>
          <p:spPr bwMode="auto">
            <a:xfrm>
              <a:off x="3762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10" name="Line 754"/>
            <p:cNvSpPr>
              <a:spLocks noChangeShapeType="1"/>
            </p:cNvSpPr>
            <p:nvPr/>
          </p:nvSpPr>
          <p:spPr bwMode="auto">
            <a:xfrm>
              <a:off x="3762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11" name="Line 755"/>
            <p:cNvSpPr>
              <a:spLocks noChangeShapeType="1"/>
            </p:cNvSpPr>
            <p:nvPr/>
          </p:nvSpPr>
          <p:spPr bwMode="auto">
            <a:xfrm>
              <a:off x="3768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12" name="Freeform 756"/>
            <p:cNvSpPr>
              <a:spLocks/>
            </p:cNvSpPr>
            <p:nvPr/>
          </p:nvSpPr>
          <p:spPr bwMode="auto">
            <a:xfrm>
              <a:off x="3775" y="3173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13" name="Line 757"/>
            <p:cNvSpPr>
              <a:spLocks noChangeShapeType="1"/>
            </p:cNvSpPr>
            <p:nvPr/>
          </p:nvSpPr>
          <p:spPr bwMode="auto">
            <a:xfrm>
              <a:off x="3775" y="3173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14" name="Line 758"/>
            <p:cNvSpPr>
              <a:spLocks noChangeShapeType="1"/>
            </p:cNvSpPr>
            <p:nvPr/>
          </p:nvSpPr>
          <p:spPr bwMode="auto">
            <a:xfrm>
              <a:off x="3781" y="3173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15" name="Line 759"/>
            <p:cNvSpPr>
              <a:spLocks noChangeShapeType="1"/>
            </p:cNvSpPr>
            <p:nvPr/>
          </p:nvSpPr>
          <p:spPr bwMode="auto">
            <a:xfrm>
              <a:off x="3788" y="3173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16" name="Line 760"/>
            <p:cNvSpPr>
              <a:spLocks noChangeShapeType="1"/>
            </p:cNvSpPr>
            <p:nvPr/>
          </p:nvSpPr>
          <p:spPr bwMode="auto">
            <a:xfrm>
              <a:off x="3794" y="3173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17" name="Line 761"/>
            <p:cNvSpPr>
              <a:spLocks noChangeShapeType="1"/>
            </p:cNvSpPr>
            <p:nvPr/>
          </p:nvSpPr>
          <p:spPr bwMode="auto">
            <a:xfrm>
              <a:off x="3801" y="3173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18" name="Line 762"/>
            <p:cNvSpPr>
              <a:spLocks noChangeShapeType="1"/>
            </p:cNvSpPr>
            <p:nvPr/>
          </p:nvSpPr>
          <p:spPr bwMode="auto">
            <a:xfrm>
              <a:off x="3807" y="3173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19" name="Line 763"/>
            <p:cNvSpPr>
              <a:spLocks noChangeShapeType="1"/>
            </p:cNvSpPr>
            <p:nvPr/>
          </p:nvSpPr>
          <p:spPr bwMode="auto">
            <a:xfrm>
              <a:off x="3807" y="3173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20" name="Line 764"/>
            <p:cNvSpPr>
              <a:spLocks noChangeShapeType="1"/>
            </p:cNvSpPr>
            <p:nvPr/>
          </p:nvSpPr>
          <p:spPr bwMode="auto">
            <a:xfrm>
              <a:off x="3814" y="3173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21" name="Line 765"/>
            <p:cNvSpPr>
              <a:spLocks noChangeShapeType="1"/>
            </p:cNvSpPr>
            <p:nvPr/>
          </p:nvSpPr>
          <p:spPr bwMode="auto">
            <a:xfrm>
              <a:off x="3820" y="3173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22" name="Line 766"/>
            <p:cNvSpPr>
              <a:spLocks noChangeShapeType="1"/>
            </p:cNvSpPr>
            <p:nvPr/>
          </p:nvSpPr>
          <p:spPr bwMode="auto">
            <a:xfrm>
              <a:off x="3820" y="3173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23" name="Freeform 767"/>
            <p:cNvSpPr>
              <a:spLocks/>
            </p:cNvSpPr>
            <p:nvPr/>
          </p:nvSpPr>
          <p:spPr bwMode="auto">
            <a:xfrm>
              <a:off x="3833" y="3166"/>
              <a:ext cx="13" cy="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7" y="0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24" name="Line 768"/>
            <p:cNvSpPr>
              <a:spLocks noChangeShapeType="1"/>
            </p:cNvSpPr>
            <p:nvPr/>
          </p:nvSpPr>
          <p:spPr bwMode="auto">
            <a:xfrm>
              <a:off x="3833" y="3166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25" name="Line 769"/>
            <p:cNvSpPr>
              <a:spLocks noChangeShapeType="1"/>
            </p:cNvSpPr>
            <p:nvPr/>
          </p:nvSpPr>
          <p:spPr bwMode="auto">
            <a:xfrm>
              <a:off x="3840" y="3166"/>
              <a:ext cx="12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26" name="Freeform 770"/>
            <p:cNvSpPr>
              <a:spLocks/>
            </p:cNvSpPr>
            <p:nvPr/>
          </p:nvSpPr>
          <p:spPr bwMode="auto">
            <a:xfrm>
              <a:off x="3846" y="3160"/>
              <a:ext cx="13" cy="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27" name="Line 771"/>
            <p:cNvSpPr>
              <a:spLocks noChangeShapeType="1"/>
            </p:cNvSpPr>
            <p:nvPr/>
          </p:nvSpPr>
          <p:spPr bwMode="auto">
            <a:xfrm>
              <a:off x="3846" y="3166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28" name="Line 772"/>
            <p:cNvSpPr>
              <a:spLocks noChangeShapeType="1"/>
            </p:cNvSpPr>
            <p:nvPr/>
          </p:nvSpPr>
          <p:spPr bwMode="auto">
            <a:xfrm>
              <a:off x="3852" y="3166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29" name="Line 773"/>
            <p:cNvSpPr>
              <a:spLocks noChangeShapeType="1"/>
            </p:cNvSpPr>
            <p:nvPr/>
          </p:nvSpPr>
          <p:spPr bwMode="auto">
            <a:xfrm>
              <a:off x="3859" y="3166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30" name="Line 774"/>
            <p:cNvSpPr>
              <a:spLocks noChangeShapeType="1"/>
            </p:cNvSpPr>
            <p:nvPr/>
          </p:nvSpPr>
          <p:spPr bwMode="auto">
            <a:xfrm>
              <a:off x="3865" y="3166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31" name="Line 775"/>
            <p:cNvSpPr>
              <a:spLocks noChangeShapeType="1"/>
            </p:cNvSpPr>
            <p:nvPr/>
          </p:nvSpPr>
          <p:spPr bwMode="auto">
            <a:xfrm>
              <a:off x="3865" y="3166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32" name="Freeform 776"/>
            <p:cNvSpPr>
              <a:spLocks/>
            </p:cNvSpPr>
            <p:nvPr/>
          </p:nvSpPr>
          <p:spPr bwMode="auto">
            <a:xfrm>
              <a:off x="3878" y="3160"/>
              <a:ext cx="13" cy="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33" name="Freeform 777"/>
            <p:cNvSpPr>
              <a:spLocks/>
            </p:cNvSpPr>
            <p:nvPr/>
          </p:nvSpPr>
          <p:spPr bwMode="auto">
            <a:xfrm>
              <a:off x="3891" y="315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34" name="Line 778"/>
            <p:cNvSpPr>
              <a:spLocks noChangeShapeType="1"/>
            </p:cNvSpPr>
            <p:nvPr/>
          </p:nvSpPr>
          <p:spPr bwMode="auto">
            <a:xfrm>
              <a:off x="3878" y="3160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35" name="Line 779"/>
            <p:cNvSpPr>
              <a:spLocks noChangeShapeType="1"/>
            </p:cNvSpPr>
            <p:nvPr/>
          </p:nvSpPr>
          <p:spPr bwMode="auto">
            <a:xfrm>
              <a:off x="3891" y="315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36" name="Line 780"/>
            <p:cNvSpPr>
              <a:spLocks noChangeShapeType="1"/>
            </p:cNvSpPr>
            <p:nvPr/>
          </p:nvSpPr>
          <p:spPr bwMode="auto">
            <a:xfrm>
              <a:off x="3891" y="3154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37" name="Freeform 781"/>
            <p:cNvSpPr>
              <a:spLocks/>
            </p:cNvSpPr>
            <p:nvPr/>
          </p:nvSpPr>
          <p:spPr bwMode="auto">
            <a:xfrm>
              <a:off x="3904" y="3148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38" name="Freeform 782"/>
            <p:cNvSpPr>
              <a:spLocks/>
            </p:cNvSpPr>
            <p:nvPr/>
          </p:nvSpPr>
          <p:spPr bwMode="auto">
            <a:xfrm>
              <a:off x="3904" y="3148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39" name="Freeform 783"/>
            <p:cNvSpPr>
              <a:spLocks/>
            </p:cNvSpPr>
            <p:nvPr/>
          </p:nvSpPr>
          <p:spPr bwMode="auto">
            <a:xfrm>
              <a:off x="3917" y="3141"/>
              <a:ext cx="13" cy="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7" y="0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40" name="Freeform 784"/>
            <p:cNvSpPr>
              <a:spLocks/>
            </p:cNvSpPr>
            <p:nvPr/>
          </p:nvSpPr>
          <p:spPr bwMode="auto">
            <a:xfrm>
              <a:off x="3924" y="3135"/>
              <a:ext cx="13" cy="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41" name="Freeform 785"/>
            <p:cNvSpPr>
              <a:spLocks/>
            </p:cNvSpPr>
            <p:nvPr/>
          </p:nvSpPr>
          <p:spPr bwMode="auto">
            <a:xfrm>
              <a:off x="3930" y="3129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42" name="Freeform 786"/>
            <p:cNvSpPr>
              <a:spLocks/>
            </p:cNvSpPr>
            <p:nvPr/>
          </p:nvSpPr>
          <p:spPr bwMode="auto">
            <a:xfrm>
              <a:off x="3930" y="3129"/>
              <a:ext cx="20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20" h="12">
                  <a:moveTo>
                    <a:pt x="7" y="0"/>
                  </a:moveTo>
                  <a:lnTo>
                    <a:pt x="20" y="0"/>
                  </a:lnTo>
                  <a:lnTo>
                    <a:pt x="20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43" name="Freeform 787"/>
            <p:cNvSpPr>
              <a:spLocks/>
            </p:cNvSpPr>
            <p:nvPr/>
          </p:nvSpPr>
          <p:spPr bwMode="auto">
            <a:xfrm>
              <a:off x="3937" y="3123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44" name="Freeform 788"/>
            <p:cNvSpPr>
              <a:spLocks/>
            </p:cNvSpPr>
            <p:nvPr/>
          </p:nvSpPr>
          <p:spPr bwMode="auto">
            <a:xfrm>
              <a:off x="3943" y="3116"/>
              <a:ext cx="13" cy="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7" y="0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45" name="Freeform 789"/>
            <p:cNvSpPr>
              <a:spLocks/>
            </p:cNvSpPr>
            <p:nvPr/>
          </p:nvSpPr>
          <p:spPr bwMode="auto">
            <a:xfrm>
              <a:off x="3950" y="3110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46" name="Freeform 790"/>
            <p:cNvSpPr>
              <a:spLocks/>
            </p:cNvSpPr>
            <p:nvPr/>
          </p:nvSpPr>
          <p:spPr bwMode="auto">
            <a:xfrm>
              <a:off x="3950" y="3104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47" name="Freeform 791"/>
            <p:cNvSpPr>
              <a:spLocks/>
            </p:cNvSpPr>
            <p:nvPr/>
          </p:nvSpPr>
          <p:spPr bwMode="auto">
            <a:xfrm>
              <a:off x="3956" y="3092"/>
              <a:ext cx="20" cy="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12"/>
                </a:cxn>
                <a:cxn ang="0">
                  <a:pos x="7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7" y="0"/>
                </a:cxn>
              </a:cxnLst>
              <a:rect l="0" t="0" r="r" b="b"/>
              <a:pathLst>
                <a:path w="20" h="18">
                  <a:moveTo>
                    <a:pt x="7" y="0"/>
                  </a:moveTo>
                  <a:lnTo>
                    <a:pt x="20" y="0"/>
                  </a:lnTo>
                  <a:lnTo>
                    <a:pt x="20" y="12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48" name="Freeform 792"/>
            <p:cNvSpPr>
              <a:spLocks/>
            </p:cNvSpPr>
            <p:nvPr/>
          </p:nvSpPr>
          <p:spPr bwMode="auto">
            <a:xfrm>
              <a:off x="3963" y="3092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49" name="Freeform 793"/>
            <p:cNvSpPr>
              <a:spLocks/>
            </p:cNvSpPr>
            <p:nvPr/>
          </p:nvSpPr>
          <p:spPr bwMode="auto">
            <a:xfrm>
              <a:off x="3969" y="3079"/>
              <a:ext cx="13" cy="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7" y="0"/>
                </a:cxn>
              </a:cxnLst>
              <a:rect l="0" t="0" r="r" b="b"/>
              <a:pathLst>
                <a:path w="13" h="19">
                  <a:moveTo>
                    <a:pt x="7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50" name="Freeform 794"/>
            <p:cNvSpPr>
              <a:spLocks/>
            </p:cNvSpPr>
            <p:nvPr/>
          </p:nvSpPr>
          <p:spPr bwMode="auto">
            <a:xfrm>
              <a:off x="3976" y="3073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51" name="Freeform 795"/>
            <p:cNvSpPr>
              <a:spLocks/>
            </p:cNvSpPr>
            <p:nvPr/>
          </p:nvSpPr>
          <p:spPr bwMode="auto">
            <a:xfrm>
              <a:off x="3976" y="3073"/>
              <a:ext cx="19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9" h="12">
                  <a:moveTo>
                    <a:pt x="6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52" name="Freeform 796"/>
            <p:cNvSpPr>
              <a:spLocks/>
            </p:cNvSpPr>
            <p:nvPr/>
          </p:nvSpPr>
          <p:spPr bwMode="auto">
            <a:xfrm>
              <a:off x="3982" y="3060"/>
              <a:ext cx="13" cy="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7" y="0"/>
                </a:cxn>
              </a:cxnLst>
              <a:rect l="0" t="0" r="r" b="b"/>
              <a:pathLst>
                <a:path w="13" h="19">
                  <a:moveTo>
                    <a:pt x="7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53" name="Freeform 797"/>
            <p:cNvSpPr>
              <a:spLocks/>
            </p:cNvSpPr>
            <p:nvPr/>
          </p:nvSpPr>
          <p:spPr bwMode="auto">
            <a:xfrm>
              <a:off x="3989" y="3048"/>
              <a:ext cx="13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19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54" name="Freeform 798"/>
            <p:cNvSpPr>
              <a:spLocks/>
            </p:cNvSpPr>
            <p:nvPr/>
          </p:nvSpPr>
          <p:spPr bwMode="auto">
            <a:xfrm>
              <a:off x="3995" y="3029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31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55" name="Freeform 799"/>
            <p:cNvSpPr>
              <a:spLocks/>
            </p:cNvSpPr>
            <p:nvPr/>
          </p:nvSpPr>
          <p:spPr bwMode="auto">
            <a:xfrm>
              <a:off x="3995" y="3017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2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56" name="Freeform 800"/>
            <p:cNvSpPr>
              <a:spLocks/>
            </p:cNvSpPr>
            <p:nvPr/>
          </p:nvSpPr>
          <p:spPr bwMode="auto">
            <a:xfrm>
              <a:off x="4002" y="3010"/>
              <a:ext cx="19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7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7"/>
                </a:cxn>
                <a:cxn ang="0">
                  <a:pos x="6" y="0"/>
                </a:cxn>
              </a:cxnLst>
              <a:rect l="0" t="0" r="r" b="b"/>
              <a:pathLst>
                <a:path w="19" h="19">
                  <a:moveTo>
                    <a:pt x="6" y="0"/>
                  </a:moveTo>
                  <a:lnTo>
                    <a:pt x="19" y="0"/>
                  </a:lnTo>
                  <a:lnTo>
                    <a:pt x="19" y="7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57" name="Freeform 801"/>
            <p:cNvSpPr>
              <a:spLocks/>
            </p:cNvSpPr>
            <p:nvPr/>
          </p:nvSpPr>
          <p:spPr bwMode="auto">
            <a:xfrm>
              <a:off x="4008" y="2998"/>
              <a:ext cx="13" cy="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7" y="0"/>
                </a:cxn>
              </a:cxnLst>
              <a:rect l="0" t="0" r="r" b="b"/>
              <a:pathLst>
                <a:path w="13" h="19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58" name="Freeform 802"/>
            <p:cNvSpPr>
              <a:spLocks/>
            </p:cNvSpPr>
            <p:nvPr/>
          </p:nvSpPr>
          <p:spPr bwMode="auto">
            <a:xfrm>
              <a:off x="4015" y="2992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59" name="Freeform 803"/>
            <p:cNvSpPr>
              <a:spLocks/>
            </p:cNvSpPr>
            <p:nvPr/>
          </p:nvSpPr>
          <p:spPr bwMode="auto">
            <a:xfrm>
              <a:off x="4021" y="2979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60" name="Freeform 804"/>
            <p:cNvSpPr>
              <a:spLocks/>
            </p:cNvSpPr>
            <p:nvPr/>
          </p:nvSpPr>
          <p:spPr bwMode="auto">
            <a:xfrm>
              <a:off x="4021" y="2973"/>
              <a:ext cx="13" cy="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9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61" name="Freeform 805"/>
            <p:cNvSpPr>
              <a:spLocks/>
            </p:cNvSpPr>
            <p:nvPr/>
          </p:nvSpPr>
          <p:spPr bwMode="auto">
            <a:xfrm>
              <a:off x="4028" y="2967"/>
              <a:ext cx="12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0"/>
                </a:cxn>
                <a:cxn ang="0">
                  <a:pos x="12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62" name="Freeform 806"/>
            <p:cNvSpPr>
              <a:spLocks/>
            </p:cNvSpPr>
            <p:nvPr/>
          </p:nvSpPr>
          <p:spPr bwMode="auto">
            <a:xfrm>
              <a:off x="4034" y="2960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63" name="Freeform 807"/>
            <p:cNvSpPr>
              <a:spLocks/>
            </p:cNvSpPr>
            <p:nvPr/>
          </p:nvSpPr>
          <p:spPr bwMode="auto">
            <a:xfrm>
              <a:off x="4034" y="2954"/>
              <a:ext cx="19" cy="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9" h="13">
                  <a:moveTo>
                    <a:pt x="6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64" name="Freeform 808"/>
            <p:cNvSpPr>
              <a:spLocks/>
            </p:cNvSpPr>
            <p:nvPr/>
          </p:nvSpPr>
          <p:spPr bwMode="auto">
            <a:xfrm>
              <a:off x="4040" y="2948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65" name="Line 809"/>
            <p:cNvSpPr>
              <a:spLocks noChangeShapeType="1"/>
            </p:cNvSpPr>
            <p:nvPr/>
          </p:nvSpPr>
          <p:spPr bwMode="auto">
            <a:xfrm>
              <a:off x="3911" y="3148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66" name="Line 810"/>
            <p:cNvSpPr>
              <a:spLocks noChangeShapeType="1"/>
            </p:cNvSpPr>
            <p:nvPr/>
          </p:nvSpPr>
          <p:spPr bwMode="auto">
            <a:xfrm>
              <a:off x="4040" y="2948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67" name="Freeform 811"/>
            <p:cNvSpPr>
              <a:spLocks/>
            </p:cNvSpPr>
            <p:nvPr/>
          </p:nvSpPr>
          <p:spPr bwMode="auto">
            <a:xfrm>
              <a:off x="4053" y="2942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68" name="Freeform 812"/>
            <p:cNvSpPr>
              <a:spLocks/>
            </p:cNvSpPr>
            <p:nvPr/>
          </p:nvSpPr>
          <p:spPr bwMode="auto">
            <a:xfrm>
              <a:off x="4060" y="2935"/>
              <a:ext cx="13" cy="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6" y="0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69" name="Line 813"/>
            <p:cNvSpPr>
              <a:spLocks noChangeShapeType="1"/>
            </p:cNvSpPr>
            <p:nvPr/>
          </p:nvSpPr>
          <p:spPr bwMode="auto">
            <a:xfrm>
              <a:off x="4060" y="2935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0" name="Line 814"/>
            <p:cNvSpPr>
              <a:spLocks noChangeShapeType="1"/>
            </p:cNvSpPr>
            <p:nvPr/>
          </p:nvSpPr>
          <p:spPr bwMode="auto">
            <a:xfrm>
              <a:off x="4066" y="2935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1" name="Line 815"/>
            <p:cNvSpPr>
              <a:spLocks noChangeShapeType="1"/>
            </p:cNvSpPr>
            <p:nvPr/>
          </p:nvSpPr>
          <p:spPr bwMode="auto">
            <a:xfrm>
              <a:off x="4073" y="2935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2" name="Line 816"/>
            <p:cNvSpPr>
              <a:spLocks noChangeShapeType="1"/>
            </p:cNvSpPr>
            <p:nvPr/>
          </p:nvSpPr>
          <p:spPr bwMode="auto">
            <a:xfrm>
              <a:off x="4073" y="2935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3" name="Line 817"/>
            <p:cNvSpPr>
              <a:spLocks noChangeShapeType="1"/>
            </p:cNvSpPr>
            <p:nvPr/>
          </p:nvSpPr>
          <p:spPr bwMode="auto">
            <a:xfrm>
              <a:off x="4079" y="2935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4" name="Line 818"/>
            <p:cNvSpPr>
              <a:spLocks noChangeShapeType="1"/>
            </p:cNvSpPr>
            <p:nvPr/>
          </p:nvSpPr>
          <p:spPr bwMode="auto">
            <a:xfrm>
              <a:off x="4086" y="2935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5" name="Freeform 819"/>
            <p:cNvSpPr>
              <a:spLocks/>
            </p:cNvSpPr>
            <p:nvPr/>
          </p:nvSpPr>
          <p:spPr bwMode="auto">
            <a:xfrm>
              <a:off x="4092" y="2929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6" name="Freeform 820"/>
            <p:cNvSpPr>
              <a:spLocks/>
            </p:cNvSpPr>
            <p:nvPr/>
          </p:nvSpPr>
          <p:spPr bwMode="auto">
            <a:xfrm>
              <a:off x="4092" y="2929"/>
              <a:ext cx="20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6"/>
                </a:cxn>
                <a:cxn ang="0">
                  <a:pos x="20" y="19"/>
                </a:cxn>
                <a:cxn ang="0">
                  <a:pos x="7" y="19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13" y="0"/>
                  </a:lnTo>
                  <a:lnTo>
                    <a:pt x="20" y="6"/>
                  </a:lnTo>
                  <a:lnTo>
                    <a:pt x="20" y="19"/>
                  </a:lnTo>
                  <a:lnTo>
                    <a:pt x="7" y="19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7" name="Line 821"/>
            <p:cNvSpPr>
              <a:spLocks noChangeShapeType="1"/>
            </p:cNvSpPr>
            <p:nvPr/>
          </p:nvSpPr>
          <p:spPr bwMode="auto">
            <a:xfrm>
              <a:off x="4099" y="2935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8" name="Line 822"/>
            <p:cNvSpPr>
              <a:spLocks noChangeShapeType="1"/>
            </p:cNvSpPr>
            <p:nvPr/>
          </p:nvSpPr>
          <p:spPr bwMode="auto">
            <a:xfrm>
              <a:off x="4099" y="2935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9" name="Line 823"/>
            <p:cNvSpPr>
              <a:spLocks noChangeShapeType="1"/>
            </p:cNvSpPr>
            <p:nvPr/>
          </p:nvSpPr>
          <p:spPr bwMode="auto">
            <a:xfrm>
              <a:off x="4112" y="2935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80" name="Line 824"/>
            <p:cNvSpPr>
              <a:spLocks noChangeShapeType="1"/>
            </p:cNvSpPr>
            <p:nvPr/>
          </p:nvSpPr>
          <p:spPr bwMode="auto">
            <a:xfrm>
              <a:off x="4112" y="2935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81" name="Line 825"/>
            <p:cNvSpPr>
              <a:spLocks noChangeShapeType="1"/>
            </p:cNvSpPr>
            <p:nvPr/>
          </p:nvSpPr>
          <p:spPr bwMode="auto">
            <a:xfrm>
              <a:off x="4118" y="2935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82" name="Line 826"/>
            <p:cNvSpPr>
              <a:spLocks noChangeShapeType="1"/>
            </p:cNvSpPr>
            <p:nvPr/>
          </p:nvSpPr>
          <p:spPr bwMode="auto">
            <a:xfrm>
              <a:off x="4125" y="2935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83" name="Freeform 827"/>
            <p:cNvSpPr>
              <a:spLocks/>
            </p:cNvSpPr>
            <p:nvPr/>
          </p:nvSpPr>
          <p:spPr bwMode="auto">
            <a:xfrm>
              <a:off x="4131" y="2935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7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84" name="Line 828"/>
            <p:cNvSpPr>
              <a:spLocks noChangeShapeType="1"/>
            </p:cNvSpPr>
            <p:nvPr/>
          </p:nvSpPr>
          <p:spPr bwMode="auto">
            <a:xfrm>
              <a:off x="4131" y="2942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85" name="Line 829"/>
            <p:cNvSpPr>
              <a:spLocks noChangeShapeType="1"/>
            </p:cNvSpPr>
            <p:nvPr/>
          </p:nvSpPr>
          <p:spPr bwMode="auto">
            <a:xfrm>
              <a:off x="4138" y="2942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86" name="Line 830"/>
            <p:cNvSpPr>
              <a:spLocks noChangeShapeType="1"/>
            </p:cNvSpPr>
            <p:nvPr/>
          </p:nvSpPr>
          <p:spPr bwMode="auto">
            <a:xfrm>
              <a:off x="4144" y="2942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87" name="Freeform 831"/>
            <p:cNvSpPr>
              <a:spLocks/>
            </p:cNvSpPr>
            <p:nvPr/>
          </p:nvSpPr>
          <p:spPr bwMode="auto">
            <a:xfrm>
              <a:off x="4151" y="2935"/>
              <a:ext cx="13" cy="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6" y="0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88" name="Freeform 832"/>
            <p:cNvSpPr>
              <a:spLocks/>
            </p:cNvSpPr>
            <p:nvPr/>
          </p:nvSpPr>
          <p:spPr bwMode="auto">
            <a:xfrm>
              <a:off x="4157" y="2935"/>
              <a:ext cx="20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7"/>
                </a:cxn>
                <a:cxn ang="0">
                  <a:pos x="20" y="13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20" h="13">
                  <a:moveTo>
                    <a:pt x="0" y="0"/>
                  </a:moveTo>
                  <a:lnTo>
                    <a:pt x="13" y="0"/>
                  </a:lnTo>
                  <a:lnTo>
                    <a:pt x="20" y="7"/>
                  </a:lnTo>
                  <a:lnTo>
                    <a:pt x="20" y="13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89" name="Line 833"/>
            <p:cNvSpPr>
              <a:spLocks noChangeShapeType="1"/>
            </p:cNvSpPr>
            <p:nvPr/>
          </p:nvSpPr>
          <p:spPr bwMode="auto">
            <a:xfrm>
              <a:off x="4151" y="2935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90" name="Line 834"/>
            <p:cNvSpPr>
              <a:spLocks noChangeShapeType="1"/>
            </p:cNvSpPr>
            <p:nvPr/>
          </p:nvSpPr>
          <p:spPr bwMode="auto">
            <a:xfrm>
              <a:off x="4164" y="2942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91" name="Freeform 835"/>
            <p:cNvSpPr>
              <a:spLocks/>
            </p:cNvSpPr>
            <p:nvPr/>
          </p:nvSpPr>
          <p:spPr bwMode="auto">
            <a:xfrm>
              <a:off x="4170" y="2942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92" name="Freeform 836"/>
            <p:cNvSpPr>
              <a:spLocks/>
            </p:cNvSpPr>
            <p:nvPr/>
          </p:nvSpPr>
          <p:spPr bwMode="auto">
            <a:xfrm>
              <a:off x="4183" y="2942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93" name="Freeform 837"/>
            <p:cNvSpPr>
              <a:spLocks/>
            </p:cNvSpPr>
            <p:nvPr/>
          </p:nvSpPr>
          <p:spPr bwMode="auto">
            <a:xfrm>
              <a:off x="4183" y="2942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94" name="Freeform 838"/>
            <p:cNvSpPr>
              <a:spLocks/>
            </p:cNvSpPr>
            <p:nvPr/>
          </p:nvSpPr>
          <p:spPr bwMode="auto">
            <a:xfrm>
              <a:off x="4190" y="2948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95" name="Freeform 839"/>
            <p:cNvSpPr>
              <a:spLocks/>
            </p:cNvSpPr>
            <p:nvPr/>
          </p:nvSpPr>
          <p:spPr bwMode="auto">
            <a:xfrm>
              <a:off x="4196" y="2948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097" name="Group 17"/>
          <p:cNvGrpSpPr>
            <a:grpSpLocks/>
          </p:cNvGrpSpPr>
          <p:nvPr/>
        </p:nvGrpSpPr>
        <p:grpSpPr bwMode="auto">
          <a:xfrm>
            <a:off x="7008813" y="3201988"/>
            <a:ext cx="1541462" cy="346075"/>
            <a:chOff x="4170" y="2948"/>
            <a:chExt cx="1057" cy="237"/>
          </a:xfrm>
        </p:grpSpPr>
        <p:sp>
          <p:nvSpPr>
            <p:cNvPr id="45897" name="Line 841"/>
            <p:cNvSpPr>
              <a:spLocks noChangeShapeType="1"/>
            </p:cNvSpPr>
            <p:nvPr/>
          </p:nvSpPr>
          <p:spPr bwMode="auto">
            <a:xfrm>
              <a:off x="4170" y="2948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98" name="Line 842"/>
            <p:cNvSpPr>
              <a:spLocks noChangeShapeType="1"/>
            </p:cNvSpPr>
            <p:nvPr/>
          </p:nvSpPr>
          <p:spPr bwMode="auto">
            <a:xfrm>
              <a:off x="4196" y="295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99" name="Freeform 843"/>
            <p:cNvSpPr>
              <a:spLocks/>
            </p:cNvSpPr>
            <p:nvPr/>
          </p:nvSpPr>
          <p:spPr bwMode="auto">
            <a:xfrm>
              <a:off x="4203" y="2954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00" name="Line 844"/>
            <p:cNvSpPr>
              <a:spLocks noChangeShapeType="1"/>
            </p:cNvSpPr>
            <p:nvPr/>
          </p:nvSpPr>
          <p:spPr bwMode="auto">
            <a:xfrm>
              <a:off x="4203" y="2960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01" name="Line 845"/>
            <p:cNvSpPr>
              <a:spLocks noChangeShapeType="1"/>
            </p:cNvSpPr>
            <p:nvPr/>
          </p:nvSpPr>
          <p:spPr bwMode="auto">
            <a:xfrm>
              <a:off x="4209" y="2960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02" name="Line 846"/>
            <p:cNvSpPr>
              <a:spLocks noChangeShapeType="1"/>
            </p:cNvSpPr>
            <p:nvPr/>
          </p:nvSpPr>
          <p:spPr bwMode="auto">
            <a:xfrm>
              <a:off x="4216" y="2960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03" name="Freeform 847"/>
            <p:cNvSpPr>
              <a:spLocks/>
            </p:cNvSpPr>
            <p:nvPr/>
          </p:nvSpPr>
          <p:spPr bwMode="auto">
            <a:xfrm>
              <a:off x="4228" y="2960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04" name="Freeform 848"/>
            <p:cNvSpPr>
              <a:spLocks/>
            </p:cNvSpPr>
            <p:nvPr/>
          </p:nvSpPr>
          <p:spPr bwMode="auto">
            <a:xfrm>
              <a:off x="4228" y="2960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05" name="Freeform 849"/>
            <p:cNvSpPr>
              <a:spLocks/>
            </p:cNvSpPr>
            <p:nvPr/>
          </p:nvSpPr>
          <p:spPr bwMode="auto">
            <a:xfrm>
              <a:off x="4241" y="2967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06" name="Freeform 850"/>
            <p:cNvSpPr>
              <a:spLocks/>
            </p:cNvSpPr>
            <p:nvPr/>
          </p:nvSpPr>
          <p:spPr bwMode="auto">
            <a:xfrm>
              <a:off x="4241" y="297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07" name="Freeform 851"/>
            <p:cNvSpPr>
              <a:spLocks/>
            </p:cNvSpPr>
            <p:nvPr/>
          </p:nvSpPr>
          <p:spPr bwMode="auto">
            <a:xfrm>
              <a:off x="4248" y="2973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9"/>
                </a:cxn>
                <a:cxn ang="0">
                  <a:pos x="6" y="19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9"/>
                  </a:lnTo>
                  <a:lnTo>
                    <a:pt x="6" y="19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08" name="Freeform 852"/>
            <p:cNvSpPr>
              <a:spLocks/>
            </p:cNvSpPr>
            <p:nvPr/>
          </p:nvSpPr>
          <p:spPr bwMode="auto">
            <a:xfrm>
              <a:off x="4254" y="2979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09" name="Freeform 853"/>
            <p:cNvSpPr>
              <a:spLocks/>
            </p:cNvSpPr>
            <p:nvPr/>
          </p:nvSpPr>
          <p:spPr bwMode="auto">
            <a:xfrm>
              <a:off x="4254" y="2985"/>
              <a:ext cx="20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7"/>
                </a:cxn>
                <a:cxn ang="0">
                  <a:pos x="20" y="13"/>
                </a:cxn>
                <a:cxn ang="0">
                  <a:pos x="7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20" h="13">
                  <a:moveTo>
                    <a:pt x="0" y="0"/>
                  </a:moveTo>
                  <a:lnTo>
                    <a:pt x="13" y="0"/>
                  </a:lnTo>
                  <a:lnTo>
                    <a:pt x="20" y="7"/>
                  </a:lnTo>
                  <a:lnTo>
                    <a:pt x="20" y="13"/>
                  </a:lnTo>
                  <a:lnTo>
                    <a:pt x="7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10" name="Freeform 854"/>
            <p:cNvSpPr>
              <a:spLocks/>
            </p:cNvSpPr>
            <p:nvPr/>
          </p:nvSpPr>
          <p:spPr bwMode="auto">
            <a:xfrm>
              <a:off x="4261" y="2992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11" name="Freeform 855"/>
            <p:cNvSpPr>
              <a:spLocks/>
            </p:cNvSpPr>
            <p:nvPr/>
          </p:nvSpPr>
          <p:spPr bwMode="auto">
            <a:xfrm>
              <a:off x="4267" y="2992"/>
              <a:ext cx="20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20" h="12">
                  <a:moveTo>
                    <a:pt x="0" y="0"/>
                  </a:moveTo>
                  <a:lnTo>
                    <a:pt x="7" y="0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12" name="Line 856"/>
            <p:cNvSpPr>
              <a:spLocks noChangeShapeType="1"/>
            </p:cNvSpPr>
            <p:nvPr/>
          </p:nvSpPr>
          <p:spPr bwMode="auto">
            <a:xfrm>
              <a:off x="4235" y="2967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13" name="Line 857"/>
            <p:cNvSpPr>
              <a:spLocks noChangeShapeType="1"/>
            </p:cNvSpPr>
            <p:nvPr/>
          </p:nvSpPr>
          <p:spPr bwMode="auto">
            <a:xfrm>
              <a:off x="4274" y="2998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14" name="Freeform 858"/>
            <p:cNvSpPr>
              <a:spLocks/>
            </p:cNvSpPr>
            <p:nvPr/>
          </p:nvSpPr>
          <p:spPr bwMode="auto">
            <a:xfrm>
              <a:off x="4280" y="2998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15" name="Freeform 859"/>
            <p:cNvSpPr>
              <a:spLocks/>
            </p:cNvSpPr>
            <p:nvPr/>
          </p:nvSpPr>
          <p:spPr bwMode="auto">
            <a:xfrm>
              <a:off x="4287" y="3004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16" name="Freeform 860"/>
            <p:cNvSpPr>
              <a:spLocks/>
            </p:cNvSpPr>
            <p:nvPr/>
          </p:nvSpPr>
          <p:spPr bwMode="auto">
            <a:xfrm>
              <a:off x="4287" y="3004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17" name="Freeform 861"/>
            <p:cNvSpPr>
              <a:spLocks/>
            </p:cNvSpPr>
            <p:nvPr/>
          </p:nvSpPr>
          <p:spPr bwMode="auto">
            <a:xfrm>
              <a:off x="4293" y="3010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7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18" name="Freeform 862"/>
            <p:cNvSpPr>
              <a:spLocks/>
            </p:cNvSpPr>
            <p:nvPr/>
          </p:nvSpPr>
          <p:spPr bwMode="auto">
            <a:xfrm>
              <a:off x="4300" y="3017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19" name="Freeform 863"/>
            <p:cNvSpPr>
              <a:spLocks/>
            </p:cNvSpPr>
            <p:nvPr/>
          </p:nvSpPr>
          <p:spPr bwMode="auto">
            <a:xfrm>
              <a:off x="4300" y="3017"/>
              <a:ext cx="1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6"/>
                </a:cxn>
                <a:cxn ang="0">
                  <a:pos x="19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13" y="0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20" name="Freeform 864"/>
            <p:cNvSpPr>
              <a:spLocks/>
            </p:cNvSpPr>
            <p:nvPr/>
          </p:nvSpPr>
          <p:spPr bwMode="auto">
            <a:xfrm>
              <a:off x="4313" y="3023"/>
              <a:ext cx="1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9" y="6"/>
                </a:cxn>
                <a:cxn ang="0">
                  <a:pos x="19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6" y="0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21" name="Freeform 865"/>
            <p:cNvSpPr>
              <a:spLocks/>
            </p:cNvSpPr>
            <p:nvPr/>
          </p:nvSpPr>
          <p:spPr bwMode="auto">
            <a:xfrm>
              <a:off x="4319" y="3029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22" name="Freeform 866"/>
            <p:cNvSpPr>
              <a:spLocks/>
            </p:cNvSpPr>
            <p:nvPr/>
          </p:nvSpPr>
          <p:spPr bwMode="auto">
            <a:xfrm>
              <a:off x="4326" y="3029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9"/>
                </a:cxn>
                <a:cxn ang="0">
                  <a:pos x="6" y="19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9"/>
                  </a:lnTo>
                  <a:lnTo>
                    <a:pt x="6" y="19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23" name="Freeform 867"/>
            <p:cNvSpPr>
              <a:spLocks/>
            </p:cNvSpPr>
            <p:nvPr/>
          </p:nvSpPr>
          <p:spPr bwMode="auto">
            <a:xfrm>
              <a:off x="4332" y="3035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7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24" name="Line 868"/>
            <p:cNvSpPr>
              <a:spLocks noChangeShapeType="1"/>
            </p:cNvSpPr>
            <p:nvPr/>
          </p:nvSpPr>
          <p:spPr bwMode="auto">
            <a:xfrm>
              <a:off x="4306" y="3023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25" name="Line 869"/>
            <p:cNvSpPr>
              <a:spLocks noChangeShapeType="1"/>
            </p:cNvSpPr>
            <p:nvPr/>
          </p:nvSpPr>
          <p:spPr bwMode="auto">
            <a:xfrm>
              <a:off x="4332" y="3042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26" name="Freeform 870"/>
            <p:cNvSpPr>
              <a:spLocks/>
            </p:cNvSpPr>
            <p:nvPr/>
          </p:nvSpPr>
          <p:spPr bwMode="auto">
            <a:xfrm>
              <a:off x="4339" y="3042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27" name="Freeform 871"/>
            <p:cNvSpPr>
              <a:spLocks/>
            </p:cNvSpPr>
            <p:nvPr/>
          </p:nvSpPr>
          <p:spPr bwMode="auto">
            <a:xfrm>
              <a:off x="4345" y="3048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28" name="Freeform 872"/>
            <p:cNvSpPr>
              <a:spLocks/>
            </p:cNvSpPr>
            <p:nvPr/>
          </p:nvSpPr>
          <p:spPr bwMode="auto">
            <a:xfrm>
              <a:off x="4345" y="3048"/>
              <a:ext cx="20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20" h="12">
                  <a:moveTo>
                    <a:pt x="0" y="0"/>
                  </a:moveTo>
                  <a:lnTo>
                    <a:pt x="13" y="0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29" name="Freeform 873"/>
            <p:cNvSpPr>
              <a:spLocks/>
            </p:cNvSpPr>
            <p:nvPr/>
          </p:nvSpPr>
          <p:spPr bwMode="auto">
            <a:xfrm>
              <a:off x="4358" y="3054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30" name="Freeform 874"/>
            <p:cNvSpPr>
              <a:spLocks/>
            </p:cNvSpPr>
            <p:nvPr/>
          </p:nvSpPr>
          <p:spPr bwMode="auto">
            <a:xfrm>
              <a:off x="4358" y="3060"/>
              <a:ext cx="20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7"/>
                </a:cxn>
                <a:cxn ang="0">
                  <a:pos x="20" y="13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20" h="13">
                  <a:moveTo>
                    <a:pt x="0" y="0"/>
                  </a:moveTo>
                  <a:lnTo>
                    <a:pt x="13" y="0"/>
                  </a:lnTo>
                  <a:lnTo>
                    <a:pt x="20" y="7"/>
                  </a:lnTo>
                  <a:lnTo>
                    <a:pt x="20" y="13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31" name="Freeform 875"/>
            <p:cNvSpPr>
              <a:spLocks/>
            </p:cNvSpPr>
            <p:nvPr/>
          </p:nvSpPr>
          <p:spPr bwMode="auto">
            <a:xfrm>
              <a:off x="4365" y="3067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32" name="Freeform 876"/>
            <p:cNvSpPr>
              <a:spLocks/>
            </p:cNvSpPr>
            <p:nvPr/>
          </p:nvSpPr>
          <p:spPr bwMode="auto">
            <a:xfrm>
              <a:off x="4371" y="307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33" name="Freeform 877"/>
            <p:cNvSpPr>
              <a:spLocks/>
            </p:cNvSpPr>
            <p:nvPr/>
          </p:nvSpPr>
          <p:spPr bwMode="auto">
            <a:xfrm>
              <a:off x="4378" y="3073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9"/>
                </a:cxn>
                <a:cxn ang="0">
                  <a:pos x="6" y="19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9"/>
                  </a:lnTo>
                  <a:lnTo>
                    <a:pt x="6" y="19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34" name="Freeform 878"/>
            <p:cNvSpPr>
              <a:spLocks/>
            </p:cNvSpPr>
            <p:nvPr/>
          </p:nvSpPr>
          <p:spPr bwMode="auto">
            <a:xfrm>
              <a:off x="4384" y="3079"/>
              <a:ext cx="20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20" y="6"/>
                </a:cxn>
                <a:cxn ang="0">
                  <a:pos x="20" y="13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20" h="13">
                  <a:moveTo>
                    <a:pt x="0" y="0"/>
                  </a:moveTo>
                  <a:lnTo>
                    <a:pt x="7" y="0"/>
                  </a:lnTo>
                  <a:lnTo>
                    <a:pt x="20" y="6"/>
                  </a:lnTo>
                  <a:lnTo>
                    <a:pt x="20" y="13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35" name="Line 879"/>
            <p:cNvSpPr>
              <a:spLocks noChangeShapeType="1"/>
            </p:cNvSpPr>
            <p:nvPr/>
          </p:nvSpPr>
          <p:spPr bwMode="auto">
            <a:xfrm>
              <a:off x="4371" y="30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36" name="Line 880"/>
            <p:cNvSpPr>
              <a:spLocks noChangeShapeType="1"/>
            </p:cNvSpPr>
            <p:nvPr/>
          </p:nvSpPr>
          <p:spPr bwMode="auto">
            <a:xfrm>
              <a:off x="4391" y="3085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37" name="Freeform 881"/>
            <p:cNvSpPr>
              <a:spLocks/>
            </p:cNvSpPr>
            <p:nvPr/>
          </p:nvSpPr>
          <p:spPr bwMode="auto">
            <a:xfrm>
              <a:off x="4397" y="3085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7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38" name="Freeform 882"/>
            <p:cNvSpPr>
              <a:spLocks/>
            </p:cNvSpPr>
            <p:nvPr/>
          </p:nvSpPr>
          <p:spPr bwMode="auto">
            <a:xfrm>
              <a:off x="4404" y="3092"/>
              <a:ext cx="12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2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39" name="Freeform 883"/>
            <p:cNvSpPr>
              <a:spLocks/>
            </p:cNvSpPr>
            <p:nvPr/>
          </p:nvSpPr>
          <p:spPr bwMode="auto">
            <a:xfrm>
              <a:off x="4404" y="3092"/>
              <a:ext cx="12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40" name="Freeform 884"/>
            <p:cNvSpPr>
              <a:spLocks/>
            </p:cNvSpPr>
            <p:nvPr/>
          </p:nvSpPr>
          <p:spPr bwMode="auto">
            <a:xfrm>
              <a:off x="4416" y="3098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41" name="Freeform 885"/>
            <p:cNvSpPr>
              <a:spLocks/>
            </p:cNvSpPr>
            <p:nvPr/>
          </p:nvSpPr>
          <p:spPr bwMode="auto">
            <a:xfrm>
              <a:off x="4416" y="3104"/>
              <a:ext cx="20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13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20" h="12">
                  <a:moveTo>
                    <a:pt x="0" y="0"/>
                  </a:moveTo>
                  <a:lnTo>
                    <a:pt x="13" y="0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13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42" name="Line 886"/>
            <p:cNvSpPr>
              <a:spLocks noChangeShapeType="1"/>
            </p:cNvSpPr>
            <p:nvPr/>
          </p:nvSpPr>
          <p:spPr bwMode="auto">
            <a:xfrm>
              <a:off x="4410" y="3098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43" name="Line 887"/>
            <p:cNvSpPr>
              <a:spLocks noChangeShapeType="1"/>
            </p:cNvSpPr>
            <p:nvPr/>
          </p:nvSpPr>
          <p:spPr bwMode="auto">
            <a:xfrm>
              <a:off x="4423" y="3110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44" name="Freeform 888"/>
            <p:cNvSpPr>
              <a:spLocks/>
            </p:cNvSpPr>
            <p:nvPr/>
          </p:nvSpPr>
          <p:spPr bwMode="auto">
            <a:xfrm>
              <a:off x="4436" y="3110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45" name="Freeform 889"/>
            <p:cNvSpPr>
              <a:spLocks/>
            </p:cNvSpPr>
            <p:nvPr/>
          </p:nvSpPr>
          <p:spPr bwMode="auto">
            <a:xfrm>
              <a:off x="4436" y="3116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46" name="Freeform 890"/>
            <p:cNvSpPr>
              <a:spLocks/>
            </p:cNvSpPr>
            <p:nvPr/>
          </p:nvSpPr>
          <p:spPr bwMode="auto">
            <a:xfrm>
              <a:off x="4442" y="3116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7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47" name="Freeform 891"/>
            <p:cNvSpPr>
              <a:spLocks/>
            </p:cNvSpPr>
            <p:nvPr/>
          </p:nvSpPr>
          <p:spPr bwMode="auto">
            <a:xfrm>
              <a:off x="4449" y="312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48" name="Freeform 892"/>
            <p:cNvSpPr>
              <a:spLocks/>
            </p:cNvSpPr>
            <p:nvPr/>
          </p:nvSpPr>
          <p:spPr bwMode="auto">
            <a:xfrm>
              <a:off x="4449" y="3129"/>
              <a:ext cx="1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19" y="12"/>
                </a:cxn>
                <a:cxn ang="0">
                  <a:pos x="13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13" y="0"/>
                  </a:lnTo>
                  <a:lnTo>
                    <a:pt x="19" y="0"/>
                  </a:lnTo>
                  <a:lnTo>
                    <a:pt x="19" y="12"/>
                  </a:lnTo>
                  <a:lnTo>
                    <a:pt x="13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49" name="Freeform 893"/>
            <p:cNvSpPr>
              <a:spLocks/>
            </p:cNvSpPr>
            <p:nvPr/>
          </p:nvSpPr>
          <p:spPr bwMode="auto">
            <a:xfrm>
              <a:off x="4462" y="3129"/>
              <a:ext cx="19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6"/>
                </a:cxn>
                <a:cxn ang="0">
                  <a:pos x="19" y="19"/>
                </a:cxn>
                <a:cxn ang="0">
                  <a:pos x="6" y="19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13" y="0"/>
                  </a:lnTo>
                  <a:lnTo>
                    <a:pt x="19" y="6"/>
                  </a:lnTo>
                  <a:lnTo>
                    <a:pt x="19" y="19"/>
                  </a:lnTo>
                  <a:lnTo>
                    <a:pt x="6" y="19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50" name="Freeform 894"/>
            <p:cNvSpPr>
              <a:spLocks/>
            </p:cNvSpPr>
            <p:nvPr/>
          </p:nvSpPr>
          <p:spPr bwMode="auto">
            <a:xfrm>
              <a:off x="4475" y="3135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51" name="Freeform 895"/>
            <p:cNvSpPr>
              <a:spLocks/>
            </p:cNvSpPr>
            <p:nvPr/>
          </p:nvSpPr>
          <p:spPr bwMode="auto">
            <a:xfrm>
              <a:off x="4455" y="3135"/>
              <a:ext cx="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6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</a:path>
              </a:pathLst>
            </a:custGeom>
            <a:noFill/>
            <a:ln w="9525">
              <a:solidFill>
                <a:srgbClr val="9816D4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52" name="Line 896"/>
            <p:cNvSpPr>
              <a:spLocks noChangeShapeType="1"/>
            </p:cNvSpPr>
            <p:nvPr/>
          </p:nvSpPr>
          <p:spPr bwMode="auto">
            <a:xfrm>
              <a:off x="4475" y="3141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53" name="Freeform 897"/>
            <p:cNvSpPr>
              <a:spLocks/>
            </p:cNvSpPr>
            <p:nvPr/>
          </p:nvSpPr>
          <p:spPr bwMode="auto">
            <a:xfrm>
              <a:off x="4481" y="3141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54" name="Freeform 898"/>
            <p:cNvSpPr>
              <a:spLocks/>
            </p:cNvSpPr>
            <p:nvPr/>
          </p:nvSpPr>
          <p:spPr bwMode="auto">
            <a:xfrm>
              <a:off x="4494" y="3148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55" name="Line 899"/>
            <p:cNvSpPr>
              <a:spLocks noChangeShapeType="1"/>
            </p:cNvSpPr>
            <p:nvPr/>
          </p:nvSpPr>
          <p:spPr bwMode="auto">
            <a:xfrm>
              <a:off x="4481" y="3148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56" name="Line 900"/>
            <p:cNvSpPr>
              <a:spLocks noChangeShapeType="1"/>
            </p:cNvSpPr>
            <p:nvPr/>
          </p:nvSpPr>
          <p:spPr bwMode="auto">
            <a:xfrm>
              <a:off x="4494" y="3148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57" name="Freeform 901"/>
            <p:cNvSpPr>
              <a:spLocks/>
            </p:cNvSpPr>
            <p:nvPr/>
          </p:nvSpPr>
          <p:spPr bwMode="auto">
            <a:xfrm>
              <a:off x="4507" y="3148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58" name="Freeform 902"/>
            <p:cNvSpPr>
              <a:spLocks/>
            </p:cNvSpPr>
            <p:nvPr/>
          </p:nvSpPr>
          <p:spPr bwMode="auto">
            <a:xfrm>
              <a:off x="4514" y="3154"/>
              <a:ext cx="1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9" y="6"/>
                </a:cxn>
                <a:cxn ang="0">
                  <a:pos x="19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6" y="0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59" name="Line 903"/>
            <p:cNvSpPr>
              <a:spLocks noChangeShapeType="1"/>
            </p:cNvSpPr>
            <p:nvPr/>
          </p:nvSpPr>
          <p:spPr bwMode="auto">
            <a:xfrm>
              <a:off x="4507" y="3154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60" name="Line 904"/>
            <p:cNvSpPr>
              <a:spLocks noChangeShapeType="1"/>
            </p:cNvSpPr>
            <p:nvPr/>
          </p:nvSpPr>
          <p:spPr bwMode="auto">
            <a:xfrm>
              <a:off x="4520" y="3160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61" name="Line 905"/>
            <p:cNvSpPr>
              <a:spLocks noChangeShapeType="1"/>
            </p:cNvSpPr>
            <p:nvPr/>
          </p:nvSpPr>
          <p:spPr bwMode="auto">
            <a:xfrm>
              <a:off x="4527" y="3160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62" name="Freeform 906"/>
            <p:cNvSpPr>
              <a:spLocks/>
            </p:cNvSpPr>
            <p:nvPr/>
          </p:nvSpPr>
          <p:spPr bwMode="auto">
            <a:xfrm>
              <a:off x="4533" y="3160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63" name="Line 907"/>
            <p:cNvSpPr>
              <a:spLocks noChangeShapeType="1"/>
            </p:cNvSpPr>
            <p:nvPr/>
          </p:nvSpPr>
          <p:spPr bwMode="auto">
            <a:xfrm>
              <a:off x="4533" y="3166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64" name="Line 908"/>
            <p:cNvSpPr>
              <a:spLocks noChangeShapeType="1"/>
            </p:cNvSpPr>
            <p:nvPr/>
          </p:nvSpPr>
          <p:spPr bwMode="auto">
            <a:xfrm>
              <a:off x="4540" y="3166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65" name="Line 909"/>
            <p:cNvSpPr>
              <a:spLocks noChangeShapeType="1"/>
            </p:cNvSpPr>
            <p:nvPr/>
          </p:nvSpPr>
          <p:spPr bwMode="auto">
            <a:xfrm>
              <a:off x="4540" y="3166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66" name="Freeform 910"/>
            <p:cNvSpPr>
              <a:spLocks/>
            </p:cNvSpPr>
            <p:nvPr/>
          </p:nvSpPr>
          <p:spPr bwMode="auto">
            <a:xfrm>
              <a:off x="4553" y="3160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67" name="Line 911"/>
            <p:cNvSpPr>
              <a:spLocks noChangeShapeType="1"/>
            </p:cNvSpPr>
            <p:nvPr/>
          </p:nvSpPr>
          <p:spPr bwMode="auto">
            <a:xfrm>
              <a:off x="4559" y="3166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68" name="Line 912"/>
            <p:cNvSpPr>
              <a:spLocks noChangeShapeType="1"/>
            </p:cNvSpPr>
            <p:nvPr/>
          </p:nvSpPr>
          <p:spPr bwMode="auto">
            <a:xfrm>
              <a:off x="4559" y="3166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69" name="Line 913"/>
            <p:cNvSpPr>
              <a:spLocks noChangeShapeType="1"/>
            </p:cNvSpPr>
            <p:nvPr/>
          </p:nvSpPr>
          <p:spPr bwMode="auto">
            <a:xfrm>
              <a:off x="4566" y="3166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70" name="Line 914"/>
            <p:cNvSpPr>
              <a:spLocks noChangeShapeType="1"/>
            </p:cNvSpPr>
            <p:nvPr/>
          </p:nvSpPr>
          <p:spPr bwMode="auto">
            <a:xfrm>
              <a:off x="4572" y="3166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71" name="Line 915"/>
            <p:cNvSpPr>
              <a:spLocks noChangeShapeType="1"/>
            </p:cNvSpPr>
            <p:nvPr/>
          </p:nvSpPr>
          <p:spPr bwMode="auto">
            <a:xfrm>
              <a:off x="4572" y="3166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72" name="Line 916"/>
            <p:cNvSpPr>
              <a:spLocks noChangeShapeType="1"/>
            </p:cNvSpPr>
            <p:nvPr/>
          </p:nvSpPr>
          <p:spPr bwMode="auto">
            <a:xfrm>
              <a:off x="4579" y="3166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73" name="Line 917"/>
            <p:cNvSpPr>
              <a:spLocks noChangeShapeType="1"/>
            </p:cNvSpPr>
            <p:nvPr/>
          </p:nvSpPr>
          <p:spPr bwMode="auto">
            <a:xfrm>
              <a:off x="4585" y="3166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74" name="Freeform 918"/>
            <p:cNvSpPr>
              <a:spLocks/>
            </p:cNvSpPr>
            <p:nvPr/>
          </p:nvSpPr>
          <p:spPr bwMode="auto">
            <a:xfrm>
              <a:off x="4598" y="3166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7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75" name="Line 919"/>
            <p:cNvSpPr>
              <a:spLocks noChangeShapeType="1"/>
            </p:cNvSpPr>
            <p:nvPr/>
          </p:nvSpPr>
          <p:spPr bwMode="auto">
            <a:xfrm>
              <a:off x="4598" y="3173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76" name="Line 920"/>
            <p:cNvSpPr>
              <a:spLocks noChangeShapeType="1"/>
            </p:cNvSpPr>
            <p:nvPr/>
          </p:nvSpPr>
          <p:spPr bwMode="auto">
            <a:xfrm>
              <a:off x="4598" y="3173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77" name="Line 921"/>
            <p:cNvSpPr>
              <a:spLocks noChangeShapeType="1"/>
            </p:cNvSpPr>
            <p:nvPr/>
          </p:nvSpPr>
          <p:spPr bwMode="auto">
            <a:xfrm>
              <a:off x="4605" y="3173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78" name="Line 922"/>
            <p:cNvSpPr>
              <a:spLocks noChangeShapeType="1"/>
            </p:cNvSpPr>
            <p:nvPr/>
          </p:nvSpPr>
          <p:spPr bwMode="auto">
            <a:xfrm>
              <a:off x="4617" y="3173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79" name="Line 923"/>
            <p:cNvSpPr>
              <a:spLocks noChangeShapeType="1"/>
            </p:cNvSpPr>
            <p:nvPr/>
          </p:nvSpPr>
          <p:spPr bwMode="auto">
            <a:xfrm>
              <a:off x="4617" y="3173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80" name="Line 924"/>
            <p:cNvSpPr>
              <a:spLocks noChangeShapeType="1"/>
            </p:cNvSpPr>
            <p:nvPr/>
          </p:nvSpPr>
          <p:spPr bwMode="auto">
            <a:xfrm>
              <a:off x="4624" y="3173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81" name="Line 925"/>
            <p:cNvSpPr>
              <a:spLocks noChangeShapeType="1"/>
            </p:cNvSpPr>
            <p:nvPr/>
          </p:nvSpPr>
          <p:spPr bwMode="auto">
            <a:xfrm>
              <a:off x="4630" y="3173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82" name="Line 926"/>
            <p:cNvSpPr>
              <a:spLocks noChangeShapeType="1"/>
            </p:cNvSpPr>
            <p:nvPr/>
          </p:nvSpPr>
          <p:spPr bwMode="auto">
            <a:xfrm>
              <a:off x="4630" y="3173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83" name="Line 927"/>
            <p:cNvSpPr>
              <a:spLocks noChangeShapeType="1"/>
            </p:cNvSpPr>
            <p:nvPr/>
          </p:nvSpPr>
          <p:spPr bwMode="auto">
            <a:xfrm>
              <a:off x="4637" y="3173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84" name="Line 928"/>
            <p:cNvSpPr>
              <a:spLocks noChangeShapeType="1"/>
            </p:cNvSpPr>
            <p:nvPr/>
          </p:nvSpPr>
          <p:spPr bwMode="auto">
            <a:xfrm>
              <a:off x="4643" y="3173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85" name="Line 929"/>
            <p:cNvSpPr>
              <a:spLocks noChangeShapeType="1"/>
            </p:cNvSpPr>
            <p:nvPr/>
          </p:nvSpPr>
          <p:spPr bwMode="auto">
            <a:xfrm>
              <a:off x="4650" y="3173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86" name="Freeform 930"/>
            <p:cNvSpPr>
              <a:spLocks/>
            </p:cNvSpPr>
            <p:nvPr/>
          </p:nvSpPr>
          <p:spPr bwMode="auto">
            <a:xfrm>
              <a:off x="4656" y="317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87" name="Line 931"/>
            <p:cNvSpPr>
              <a:spLocks noChangeShapeType="1"/>
            </p:cNvSpPr>
            <p:nvPr/>
          </p:nvSpPr>
          <p:spPr bwMode="auto">
            <a:xfrm>
              <a:off x="4656" y="3179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88" name="Line 932"/>
            <p:cNvSpPr>
              <a:spLocks noChangeShapeType="1"/>
            </p:cNvSpPr>
            <p:nvPr/>
          </p:nvSpPr>
          <p:spPr bwMode="auto">
            <a:xfrm>
              <a:off x="4663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89" name="Line 933"/>
            <p:cNvSpPr>
              <a:spLocks noChangeShapeType="1"/>
            </p:cNvSpPr>
            <p:nvPr/>
          </p:nvSpPr>
          <p:spPr bwMode="auto">
            <a:xfrm>
              <a:off x="4669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90" name="Line 934"/>
            <p:cNvSpPr>
              <a:spLocks noChangeShapeType="1"/>
            </p:cNvSpPr>
            <p:nvPr/>
          </p:nvSpPr>
          <p:spPr bwMode="auto">
            <a:xfrm>
              <a:off x="4676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91" name="Line 935"/>
            <p:cNvSpPr>
              <a:spLocks noChangeShapeType="1"/>
            </p:cNvSpPr>
            <p:nvPr/>
          </p:nvSpPr>
          <p:spPr bwMode="auto">
            <a:xfrm>
              <a:off x="4676" y="3179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92" name="Line 936"/>
            <p:cNvSpPr>
              <a:spLocks noChangeShapeType="1"/>
            </p:cNvSpPr>
            <p:nvPr/>
          </p:nvSpPr>
          <p:spPr bwMode="auto">
            <a:xfrm>
              <a:off x="4689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93" name="Line 937"/>
            <p:cNvSpPr>
              <a:spLocks noChangeShapeType="1"/>
            </p:cNvSpPr>
            <p:nvPr/>
          </p:nvSpPr>
          <p:spPr bwMode="auto">
            <a:xfrm>
              <a:off x="4689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94" name="Line 938"/>
            <p:cNvSpPr>
              <a:spLocks noChangeShapeType="1"/>
            </p:cNvSpPr>
            <p:nvPr/>
          </p:nvSpPr>
          <p:spPr bwMode="auto">
            <a:xfrm>
              <a:off x="4695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95" name="Line 939"/>
            <p:cNvSpPr>
              <a:spLocks noChangeShapeType="1"/>
            </p:cNvSpPr>
            <p:nvPr/>
          </p:nvSpPr>
          <p:spPr bwMode="auto">
            <a:xfrm>
              <a:off x="4702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96" name="Line 940"/>
            <p:cNvSpPr>
              <a:spLocks noChangeShapeType="1"/>
            </p:cNvSpPr>
            <p:nvPr/>
          </p:nvSpPr>
          <p:spPr bwMode="auto">
            <a:xfrm>
              <a:off x="4702" y="3179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97" name="Line 941"/>
            <p:cNvSpPr>
              <a:spLocks noChangeShapeType="1"/>
            </p:cNvSpPr>
            <p:nvPr/>
          </p:nvSpPr>
          <p:spPr bwMode="auto">
            <a:xfrm>
              <a:off x="4708" y="3179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98" name="Line 942"/>
            <p:cNvSpPr>
              <a:spLocks noChangeShapeType="1"/>
            </p:cNvSpPr>
            <p:nvPr/>
          </p:nvSpPr>
          <p:spPr bwMode="auto">
            <a:xfrm>
              <a:off x="4721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99" name="Line 943"/>
            <p:cNvSpPr>
              <a:spLocks noChangeShapeType="1"/>
            </p:cNvSpPr>
            <p:nvPr/>
          </p:nvSpPr>
          <p:spPr bwMode="auto">
            <a:xfrm>
              <a:off x="4721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00" name="Line 944"/>
            <p:cNvSpPr>
              <a:spLocks noChangeShapeType="1"/>
            </p:cNvSpPr>
            <p:nvPr/>
          </p:nvSpPr>
          <p:spPr bwMode="auto">
            <a:xfrm>
              <a:off x="4728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01" name="Line 945"/>
            <p:cNvSpPr>
              <a:spLocks noChangeShapeType="1"/>
            </p:cNvSpPr>
            <p:nvPr/>
          </p:nvSpPr>
          <p:spPr bwMode="auto">
            <a:xfrm>
              <a:off x="4734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02" name="Line 946"/>
            <p:cNvSpPr>
              <a:spLocks noChangeShapeType="1"/>
            </p:cNvSpPr>
            <p:nvPr/>
          </p:nvSpPr>
          <p:spPr bwMode="auto">
            <a:xfrm>
              <a:off x="4734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03" name="Line 947"/>
            <p:cNvSpPr>
              <a:spLocks noChangeShapeType="1"/>
            </p:cNvSpPr>
            <p:nvPr/>
          </p:nvSpPr>
          <p:spPr bwMode="auto">
            <a:xfrm>
              <a:off x="4741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04" name="Line 948"/>
            <p:cNvSpPr>
              <a:spLocks noChangeShapeType="1"/>
            </p:cNvSpPr>
            <p:nvPr/>
          </p:nvSpPr>
          <p:spPr bwMode="auto">
            <a:xfrm>
              <a:off x="4747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05" name="Line 949"/>
            <p:cNvSpPr>
              <a:spLocks noChangeShapeType="1"/>
            </p:cNvSpPr>
            <p:nvPr/>
          </p:nvSpPr>
          <p:spPr bwMode="auto">
            <a:xfrm>
              <a:off x="4754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06" name="Line 950"/>
            <p:cNvSpPr>
              <a:spLocks noChangeShapeType="1"/>
            </p:cNvSpPr>
            <p:nvPr/>
          </p:nvSpPr>
          <p:spPr bwMode="auto">
            <a:xfrm>
              <a:off x="4760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07" name="Line 951"/>
            <p:cNvSpPr>
              <a:spLocks noChangeShapeType="1"/>
            </p:cNvSpPr>
            <p:nvPr/>
          </p:nvSpPr>
          <p:spPr bwMode="auto">
            <a:xfrm>
              <a:off x="4760" y="3179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08" name="Line 952"/>
            <p:cNvSpPr>
              <a:spLocks noChangeShapeType="1"/>
            </p:cNvSpPr>
            <p:nvPr/>
          </p:nvSpPr>
          <p:spPr bwMode="auto">
            <a:xfrm>
              <a:off x="4767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09" name="Line 953"/>
            <p:cNvSpPr>
              <a:spLocks noChangeShapeType="1"/>
            </p:cNvSpPr>
            <p:nvPr/>
          </p:nvSpPr>
          <p:spPr bwMode="auto">
            <a:xfrm>
              <a:off x="4773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10" name="Line 954"/>
            <p:cNvSpPr>
              <a:spLocks noChangeShapeType="1"/>
            </p:cNvSpPr>
            <p:nvPr/>
          </p:nvSpPr>
          <p:spPr bwMode="auto">
            <a:xfrm>
              <a:off x="4780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11" name="Line 955"/>
            <p:cNvSpPr>
              <a:spLocks noChangeShapeType="1"/>
            </p:cNvSpPr>
            <p:nvPr/>
          </p:nvSpPr>
          <p:spPr bwMode="auto">
            <a:xfrm>
              <a:off x="4780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12" name="Line 956"/>
            <p:cNvSpPr>
              <a:spLocks noChangeShapeType="1"/>
            </p:cNvSpPr>
            <p:nvPr/>
          </p:nvSpPr>
          <p:spPr bwMode="auto">
            <a:xfrm>
              <a:off x="4786" y="3179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13" name="Line 957"/>
            <p:cNvSpPr>
              <a:spLocks noChangeShapeType="1"/>
            </p:cNvSpPr>
            <p:nvPr/>
          </p:nvSpPr>
          <p:spPr bwMode="auto">
            <a:xfrm>
              <a:off x="4793" y="3179"/>
              <a:ext cx="12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14" name="Line 958"/>
            <p:cNvSpPr>
              <a:spLocks noChangeShapeType="1"/>
            </p:cNvSpPr>
            <p:nvPr/>
          </p:nvSpPr>
          <p:spPr bwMode="auto">
            <a:xfrm>
              <a:off x="4799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15" name="Freeform 959"/>
            <p:cNvSpPr>
              <a:spLocks/>
            </p:cNvSpPr>
            <p:nvPr/>
          </p:nvSpPr>
          <p:spPr bwMode="auto">
            <a:xfrm>
              <a:off x="4805" y="317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16" name="Freeform 960"/>
            <p:cNvSpPr>
              <a:spLocks/>
            </p:cNvSpPr>
            <p:nvPr/>
          </p:nvSpPr>
          <p:spPr bwMode="auto">
            <a:xfrm>
              <a:off x="4818" y="317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17" name="Freeform 961"/>
            <p:cNvSpPr>
              <a:spLocks/>
            </p:cNvSpPr>
            <p:nvPr/>
          </p:nvSpPr>
          <p:spPr bwMode="auto">
            <a:xfrm>
              <a:off x="4825" y="317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18" name="Freeform 962"/>
            <p:cNvSpPr>
              <a:spLocks/>
            </p:cNvSpPr>
            <p:nvPr/>
          </p:nvSpPr>
          <p:spPr bwMode="auto">
            <a:xfrm>
              <a:off x="4805" y="3179"/>
              <a:ext cx="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6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</a:path>
              </a:pathLst>
            </a:custGeom>
            <a:noFill/>
            <a:ln w="9525">
              <a:solidFill>
                <a:srgbClr val="9816D4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19" name="Line 963"/>
            <p:cNvSpPr>
              <a:spLocks noChangeShapeType="1"/>
            </p:cNvSpPr>
            <p:nvPr/>
          </p:nvSpPr>
          <p:spPr bwMode="auto">
            <a:xfrm>
              <a:off x="4825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20" name="Line 964"/>
            <p:cNvSpPr>
              <a:spLocks noChangeShapeType="1"/>
            </p:cNvSpPr>
            <p:nvPr/>
          </p:nvSpPr>
          <p:spPr bwMode="auto">
            <a:xfrm>
              <a:off x="4831" y="3179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21" name="Line 965"/>
            <p:cNvSpPr>
              <a:spLocks noChangeShapeType="1"/>
            </p:cNvSpPr>
            <p:nvPr/>
          </p:nvSpPr>
          <p:spPr bwMode="auto">
            <a:xfrm>
              <a:off x="4838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22" name="Line 966"/>
            <p:cNvSpPr>
              <a:spLocks noChangeShapeType="1"/>
            </p:cNvSpPr>
            <p:nvPr/>
          </p:nvSpPr>
          <p:spPr bwMode="auto">
            <a:xfrm>
              <a:off x="4844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23" name="Line 967"/>
            <p:cNvSpPr>
              <a:spLocks noChangeShapeType="1"/>
            </p:cNvSpPr>
            <p:nvPr/>
          </p:nvSpPr>
          <p:spPr bwMode="auto">
            <a:xfrm>
              <a:off x="4851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24" name="Line 968"/>
            <p:cNvSpPr>
              <a:spLocks noChangeShapeType="1"/>
            </p:cNvSpPr>
            <p:nvPr/>
          </p:nvSpPr>
          <p:spPr bwMode="auto">
            <a:xfrm>
              <a:off x="4851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25" name="Freeform 969"/>
            <p:cNvSpPr>
              <a:spLocks/>
            </p:cNvSpPr>
            <p:nvPr/>
          </p:nvSpPr>
          <p:spPr bwMode="auto">
            <a:xfrm>
              <a:off x="4864" y="317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26" name="Freeform 970"/>
            <p:cNvSpPr>
              <a:spLocks/>
            </p:cNvSpPr>
            <p:nvPr/>
          </p:nvSpPr>
          <p:spPr bwMode="auto">
            <a:xfrm>
              <a:off x="4864" y="317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27" name="Freeform 971"/>
            <p:cNvSpPr>
              <a:spLocks/>
            </p:cNvSpPr>
            <p:nvPr/>
          </p:nvSpPr>
          <p:spPr bwMode="auto">
            <a:xfrm>
              <a:off x="4870" y="3173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28" name="Line 972"/>
            <p:cNvSpPr>
              <a:spLocks noChangeShapeType="1"/>
            </p:cNvSpPr>
            <p:nvPr/>
          </p:nvSpPr>
          <p:spPr bwMode="auto">
            <a:xfrm>
              <a:off x="4870" y="3179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29" name="Line 973"/>
            <p:cNvSpPr>
              <a:spLocks noChangeShapeType="1"/>
            </p:cNvSpPr>
            <p:nvPr/>
          </p:nvSpPr>
          <p:spPr bwMode="auto">
            <a:xfrm>
              <a:off x="4883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30" name="Freeform 974"/>
            <p:cNvSpPr>
              <a:spLocks/>
            </p:cNvSpPr>
            <p:nvPr/>
          </p:nvSpPr>
          <p:spPr bwMode="auto">
            <a:xfrm>
              <a:off x="4890" y="317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31" name="Freeform 975"/>
            <p:cNvSpPr>
              <a:spLocks/>
            </p:cNvSpPr>
            <p:nvPr/>
          </p:nvSpPr>
          <p:spPr bwMode="auto">
            <a:xfrm>
              <a:off x="4890" y="3173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32" name="Freeform 976"/>
            <p:cNvSpPr>
              <a:spLocks/>
            </p:cNvSpPr>
            <p:nvPr/>
          </p:nvSpPr>
          <p:spPr bwMode="auto">
            <a:xfrm>
              <a:off x="4896" y="317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33" name="Line 977"/>
            <p:cNvSpPr>
              <a:spLocks noChangeShapeType="1"/>
            </p:cNvSpPr>
            <p:nvPr/>
          </p:nvSpPr>
          <p:spPr bwMode="auto">
            <a:xfrm>
              <a:off x="4896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34" name="Line 978"/>
            <p:cNvSpPr>
              <a:spLocks noChangeShapeType="1"/>
            </p:cNvSpPr>
            <p:nvPr/>
          </p:nvSpPr>
          <p:spPr bwMode="auto">
            <a:xfrm>
              <a:off x="4903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35" name="Line 979"/>
            <p:cNvSpPr>
              <a:spLocks noChangeShapeType="1"/>
            </p:cNvSpPr>
            <p:nvPr/>
          </p:nvSpPr>
          <p:spPr bwMode="auto">
            <a:xfrm>
              <a:off x="4909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36" name="Line 980"/>
            <p:cNvSpPr>
              <a:spLocks noChangeShapeType="1"/>
            </p:cNvSpPr>
            <p:nvPr/>
          </p:nvSpPr>
          <p:spPr bwMode="auto">
            <a:xfrm>
              <a:off x="4909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37" name="Line 981"/>
            <p:cNvSpPr>
              <a:spLocks noChangeShapeType="1"/>
            </p:cNvSpPr>
            <p:nvPr/>
          </p:nvSpPr>
          <p:spPr bwMode="auto">
            <a:xfrm>
              <a:off x="4916" y="3179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38" name="Line 982"/>
            <p:cNvSpPr>
              <a:spLocks noChangeShapeType="1"/>
            </p:cNvSpPr>
            <p:nvPr/>
          </p:nvSpPr>
          <p:spPr bwMode="auto">
            <a:xfrm>
              <a:off x="4922" y="3179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39" name="Line 983"/>
            <p:cNvSpPr>
              <a:spLocks noChangeShapeType="1"/>
            </p:cNvSpPr>
            <p:nvPr/>
          </p:nvSpPr>
          <p:spPr bwMode="auto">
            <a:xfrm>
              <a:off x="4929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40" name="Line 984"/>
            <p:cNvSpPr>
              <a:spLocks noChangeShapeType="1"/>
            </p:cNvSpPr>
            <p:nvPr/>
          </p:nvSpPr>
          <p:spPr bwMode="auto">
            <a:xfrm>
              <a:off x="4935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41" name="Line 985"/>
            <p:cNvSpPr>
              <a:spLocks noChangeShapeType="1"/>
            </p:cNvSpPr>
            <p:nvPr/>
          </p:nvSpPr>
          <p:spPr bwMode="auto">
            <a:xfrm>
              <a:off x="4942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42" name="Line 986"/>
            <p:cNvSpPr>
              <a:spLocks noChangeShapeType="1"/>
            </p:cNvSpPr>
            <p:nvPr/>
          </p:nvSpPr>
          <p:spPr bwMode="auto">
            <a:xfrm>
              <a:off x="4942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43" name="Line 987"/>
            <p:cNvSpPr>
              <a:spLocks noChangeShapeType="1"/>
            </p:cNvSpPr>
            <p:nvPr/>
          </p:nvSpPr>
          <p:spPr bwMode="auto">
            <a:xfrm>
              <a:off x="4948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44" name="Line 988"/>
            <p:cNvSpPr>
              <a:spLocks noChangeShapeType="1"/>
            </p:cNvSpPr>
            <p:nvPr/>
          </p:nvSpPr>
          <p:spPr bwMode="auto">
            <a:xfrm>
              <a:off x="4955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45" name="Line 989"/>
            <p:cNvSpPr>
              <a:spLocks noChangeShapeType="1"/>
            </p:cNvSpPr>
            <p:nvPr/>
          </p:nvSpPr>
          <p:spPr bwMode="auto">
            <a:xfrm>
              <a:off x="4955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46" name="Line 990"/>
            <p:cNvSpPr>
              <a:spLocks noChangeShapeType="1"/>
            </p:cNvSpPr>
            <p:nvPr/>
          </p:nvSpPr>
          <p:spPr bwMode="auto">
            <a:xfrm>
              <a:off x="4961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47" name="Line 991"/>
            <p:cNvSpPr>
              <a:spLocks noChangeShapeType="1"/>
            </p:cNvSpPr>
            <p:nvPr/>
          </p:nvSpPr>
          <p:spPr bwMode="auto">
            <a:xfrm>
              <a:off x="4968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48" name="Line 992"/>
            <p:cNvSpPr>
              <a:spLocks noChangeShapeType="1"/>
            </p:cNvSpPr>
            <p:nvPr/>
          </p:nvSpPr>
          <p:spPr bwMode="auto">
            <a:xfrm>
              <a:off x="4974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49" name="Line 993"/>
            <p:cNvSpPr>
              <a:spLocks noChangeShapeType="1"/>
            </p:cNvSpPr>
            <p:nvPr/>
          </p:nvSpPr>
          <p:spPr bwMode="auto">
            <a:xfrm>
              <a:off x="4981" y="3179"/>
              <a:ext cx="12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50" name="Line 994"/>
            <p:cNvSpPr>
              <a:spLocks noChangeShapeType="1"/>
            </p:cNvSpPr>
            <p:nvPr/>
          </p:nvSpPr>
          <p:spPr bwMode="auto">
            <a:xfrm>
              <a:off x="4981" y="3179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51" name="Line 995"/>
            <p:cNvSpPr>
              <a:spLocks noChangeShapeType="1"/>
            </p:cNvSpPr>
            <p:nvPr/>
          </p:nvSpPr>
          <p:spPr bwMode="auto">
            <a:xfrm>
              <a:off x="4987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52" name="Line 996"/>
            <p:cNvSpPr>
              <a:spLocks noChangeShapeType="1"/>
            </p:cNvSpPr>
            <p:nvPr/>
          </p:nvSpPr>
          <p:spPr bwMode="auto">
            <a:xfrm>
              <a:off x="4993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53" name="Line 997"/>
            <p:cNvSpPr>
              <a:spLocks noChangeShapeType="1"/>
            </p:cNvSpPr>
            <p:nvPr/>
          </p:nvSpPr>
          <p:spPr bwMode="auto">
            <a:xfrm>
              <a:off x="5000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54" name="Line 998"/>
            <p:cNvSpPr>
              <a:spLocks noChangeShapeType="1"/>
            </p:cNvSpPr>
            <p:nvPr/>
          </p:nvSpPr>
          <p:spPr bwMode="auto">
            <a:xfrm>
              <a:off x="5000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55" name="Line 999"/>
            <p:cNvSpPr>
              <a:spLocks noChangeShapeType="1"/>
            </p:cNvSpPr>
            <p:nvPr/>
          </p:nvSpPr>
          <p:spPr bwMode="auto">
            <a:xfrm>
              <a:off x="5006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56" name="Line 1000"/>
            <p:cNvSpPr>
              <a:spLocks noChangeShapeType="1"/>
            </p:cNvSpPr>
            <p:nvPr/>
          </p:nvSpPr>
          <p:spPr bwMode="auto">
            <a:xfrm>
              <a:off x="5013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57" name="Line 1001"/>
            <p:cNvSpPr>
              <a:spLocks noChangeShapeType="1"/>
            </p:cNvSpPr>
            <p:nvPr/>
          </p:nvSpPr>
          <p:spPr bwMode="auto">
            <a:xfrm>
              <a:off x="5013" y="3179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58" name="Line 1002"/>
            <p:cNvSpPr>
              <a:spLocks noChangeShapeType="1"/>
            </p:cNvSpPr>
            <p:nvPr/>
          </p:nvSpPr>
          <p:spPr bwMode="auto">
            <a:xfrm>
              <a:off x="5026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59" name="Line 1003"/>
            <p:cNvSpPr>
              <a:spLocks noChangeShapeType="1"/>
            </p:cNvSpPr>
            <p:nvPr/>
          </p:nvSpPr>
          <p:spPr bwMode="auto">
            <a:xfrm>
              <a:off x="5026" y="3179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60" name="Line 1004"/>
            <p:cNvSpPr>
              <a:spLocks noChangeShapeType="1"/>
            </p:cNvSpPr>
            <p:nvPr/>
          </p:nvSpPr>
          <p:spPr bwMode="auto">
            <a:xfrm>
              <a:off x="5032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61" name="Line 1005"/>
            <p:cNvSpPr>
              <a:spLocks noChangeShapeType="1"/>
            </p:cNvSpPr>
            <p:nvPr/>
          </p:nvSpPr>
          <p:spPr bwMode="auto">
            <a:xfrm>
              <a:off x="5039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62" name="Line 1006"/>
            <p:cNvSpPr>
              <a:spLocks noChangeShapeType="1"/>
            </p:cNvSpPr>
            <p:nvPr/>
          </p:nvSpPr>
          <p:spPr bwMode="auto">
            <a:xfrm>
              <a:off x="5045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63" name="Line 1007"/>
            <p:cNvSpPr>
              <a:spLocks noChangeShapeType="1"/>
            </p:cNvSpPr>
            <p:nvPr/>
          </p:nvSpPr>
          <p:spPr bwMode="auto">
            <a:xfrm>
              <a:off x="5045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64" name="Line 1008"/>
            <p:cNvSpPr>
              <a:spLocks noChangeShapeType="1"/>
            </p:cNvSpPr>
            <p:nvPr/>
          </p:nvSpPr>
          <p:spPr bwMode="auto">
            <a:xfrm>
              <a:off x="5052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65" name="Line 1009"/>
            <p:cNvSpPr>
              <a:spLocks noChangeShapeType="1"/>
            </p:cNvSpPr>
            <p:nvPr/>
          </p:nvSpPr>
          <p:spPr bwMode="auto">
            <a:xfrm>
              <a:off x="5058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66" name="Line 1010"/>
            <p:cNvSpPr>
              <a:spLocks noChangeShapeType="1"/>
            </p:cNvSpPr>
            <p:nvPr/>
          </p:nvSpPr>
          <p:spPr bwMode="auto">
            <a:xfrm>
              <a:off x="5058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67" name="Line 1011"/>
            <p:cNvSpPr>
              <a:spLocks noChangeShapeType="1"/>
            </p:cNvSpPr>
            <p:nvPr/>
          </p:nvSpPr>
          <p:spPr bwMode="auto">
            <a:xfrm>
              <a:off x="5065" y="3179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68" name="Line 1012"/>
            <p:cNvSpPr>
              <a:spLocks noChangeShapeType="1"/>
            </p:cNvSpPr>
            <p:nvPr/>
          </p:nvSpPr>
          <p:spPr bwMode="auto">
            <a:xfrm>
              <a:off x="5071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69" name="Line 1013"/>
            <p:cNvSpPr>
              <a:spLocks noChangeShapeType="1"/>
            </p:cNvSpPr>
            <p:nvPr/>
          </p:nvSpPr>
          <p:spPr bwMode="auto">
            <a:xfrm>
              <a:off x="5078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70" name="Line 1014"/>
            <p:cNvSpPr>
              <a:spLocks noChangeShapeType="1"/>
            </p:cNvSpPr>
            <p:nvPr/>
          </p:nvSpPr>
          <p:spPr bwMode="auto">
            <a:xfrm>
              <a:off x="5084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71" name="Line 1015"/>
            <p:cNvSpPr>
              <a:spLocks noChangeShapeType="1"/>
            </p:cNvSpPr>
            <p:nvPr/>
          </p:nvSpPr>
          <p:spPr bwMode="auto">
            <a:xfrm>
              <a:off x="5084" y="3179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72" name="Line 1016"/>
            <p:cNvSpPr>
              <a:spLocks noChangeShapeType="1"/>
            </p:cNvSpPr>
            <p:nvPr/>
          </p:nvSpPr>
          <p:spPr bwMode="auto">
            <a:xfrm>
              <a:off x="5091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73" name="Line 1017"/>
            <p:cNvSpPr>
              <a:spLocks noChangeShapeType="1"/>
            </p:cNvSpPr>
            <p:nvPr/>
          </p:nvSpPr>
          <p:spPr bwMode="auto">
            <a:xfrm>
              <a:off x="5097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74" name="Freeform 1018"/>
            <p:cNvSpPr>
              <a:spLocks/>
            </p:cNvSpPr>
            <p:nvPr/>
          </p:nvSpPr>
          <p:spPr bwMode="auto">
            <a:xfrm>
              <a:off x="5104" y="3173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75" name="Line 1019"/>
            <p:cNvSpPr>
              <a:spLocks noChangeShapeType="1"/>
            </p:cNvSpPr>
            <p:nvPr/>
          </p:nvSpPr>
          <p:spPr bwMode="auto">
            <a:xfrm>
              <a:off x="5104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76" name="Line 1020"/>
            <p:cNvSpPr>
              <a:spLocks noChangeShapeType="1"/>
            </p:cNvSpPr>
            <p:nvPr/>
          </p:nvSpPr>
          <p:spPr bwMode="auto">
            <a:xfrm>
              <a:off x="5110" y="3179"/>
              <a:ext cx="20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77" name="Line 1021"/>
            <p:cNvSpPr>
              <a:spLocks noChangeShapeType="1"/>
            </p:cNvSpPr>
            <p:nvPr/>
          </p:nvSpPr>
          <p:spPr bwMode="auto">
            <a:xfrm>
              <a:off x="5117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78" name="Freeform 1022"/>
            <p:cNvSpPr>
              <a:spLocks/>
            </p:cNvSpPr>
            <p:nvPr/>
          </p:nvSpPr>
          <p:spPr bwMode="auto">
            <a:xfrm>
              <a:off x="5130" y="317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79" name="Line 1023"/>
            <p:cNvSpPr>
              <a:spLocks noChangeShapeType="1"/>
            </p:cNvSpPr>
            <p:nvPr/>
          </p:nvSpPr>
          <p:spPr bwMode="auto">
            <a:xfrm>
              <a:off x="5130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80" name="Line 0"/>
            <p:cNvSpPr>
              <a:spLocks noChangeShapeType="1"/>
            </p:cNvSpPr>
            <p:nvPr/>
          </p:nvSpPr>
          <p:spPr bwMode="auto">
            <a:xfrm>
              <a:off x="5130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81" name="Freeform 1"/>
            <p:cNvSpPr>
              <a:spLocks/>
            </p:cNvSpPr>
            <p:nvPr/>
          </p:nvSpPr>
          <p:spPr bwMode="auto">
            <a:xfrm>
              <a:off x="5143" y="317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16D4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82" name="Line 2"/>
            <p:cNvSpPr>
              <a:spLocks noChangeShapeType="1"/>
            </p:cNvSpPr>
            <p:nvPr/>
          </p:nvSpPr>
          <p:spPr bwMode="auto">
            <a:xfrm>
              <a:off x="5143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83" name="Line 3"/>
            <p:cNvSpPr>
              <a:spLocks noChangeShapeType="1"/>
            </p:cNvSpPr>
            <p:nvPr/>
          </p:nvSpPr>
          <p:spPr bwMode="auto">
            <a:xfrm>
              <a:off x="5143" y="3179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84" name="Line 4"/>
            <p:cNvSpPr>
              <a:spLocks noChangeShapeType="1"/>
            </p:cNvSpPr>
            <p:nvPr/>
          </p:nvSpPr>
          <p:spPr bwMode="auto">
            <a:xfrm>
              <a:off x="5149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85" name="Line 5"/>
            <p:cNvSpPr>
              <a:spLocks noChangeShapeType="1"/>
            </p:cNvSpPr>
            <p:nvPr/>
          </p:nvSpPr>
          <p:spPr bwMode="auto">
            <a:xfrm>
              <a:off x="5156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86" name="Line 6"/>
            <p:cNvSpPr>
              <a:spLocks noChangeShapeType="1"/>
            </p:cNvSpPr>
            <p:nvPr/>
          </p:nvSpPr>
          <p:spPr bwMode="auto">
            <a:xfrm>
              <a:off x="5162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87" name="Line 7"/>
            <p:cNvSpPr>
              <a:spLocks noChangeShapeType="1"/>
            </p:cNvSpPr>
            <p:nvPr/>
          </p:nvSpPr>
          <p:spPr bwMode="auto">
            <a:xfrm>
              <a:off x="5169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88" name="Line 8"/>
            <p:cNvSpPr>
              <a:spLocks noChangeShapeType="1"/>
            </p:cNvSpPr>
            <p:nvPr/>
          </p:nvSpPr>
          <p:spPr bwMode="auto">
            <a:xfrm>
              <a:off x="5175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89" name="Line 9"/>
            <p:cNvSpPr>
              <a:spLocks noChangeShapeType="1"/>
            </p:cNvSpPr>
            <p:nvPr/>
          </p:nvSpPr>
          <p:spPr bwMode="auto">
            <a:xfrm>
              <a:off x="5175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90" name="Line 10"/>
            <p:cNvSpPr>
              <a:spLocks noChangeShapeType="1"/>
            </p:cNvSpPr>
            <p:nvPr/>
          </p:nvSpPr>
          <p:spPr bwMode="auto">
            <a:xfrm>
              <a:off x="5182" y="3179"/>
              <a:ext cx="12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91" name="Line 11"/>
            <p:cNvSpPr>
              <a:spLocks noChangeShapeType="1"/>
            </p:cNvSpPr>
            <p:nvPr/>
          </p:nvSpPr>
          <p:spPr bwMode="auto">
            <a:xfrm>
              <a:off x="5188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92" name="Line 12"/>
            <p:cNvSpPr>
              <a:spLocks noChangeShapeType="1"/>
            </p:cNvSpPr>
            <p:nvPr/>
          </p:nvSpPr>
          <p:spPr bwMode="auto">
            <a:xfrm>
              <a:off x="5188" y="3179"/>
              <a:ext cx="19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93" name="Line 13"/>
            <p:cNvSpPr>
              <a:spLocks noChangeShapeType="1"/>
            </p:cNvSpPr>
            <p:nvPr/>
          </p:nvSpPr>
          <p:spPr bwMode="auto">
            <a:xfrm>
              <a:off x="5194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94" name="Line 14"/>
            <p:cNvSpPr>
              <a:spLocks noChangeShapeType="1"/>
            </p:cNvSpPr>
            <p:nvPr/>
          </p:nvSpPr>
          <p:spPr bwMode="auto">
            <a:xfrm>
              <a:off x="5201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95" name="Line 15"/>
            <p:cNvSpPr>
              <a:spLocks noChangeShapeType="1"/>
            </p:cNvSpPr>
            <p:nvPr/>
          </p:nvSpPr>
          <p:spPr bwMode="auto">
            <a:xfrm>
              <a:off x="5207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96" name="Line 16"/>
            <p:cNvSpPr>
              <a:spLocks noChangeShapeType="1"/>
            </p:cNvSpPr>
            <p:nvPr/>
          </p:nvSpPr>
          <p:spPr bwMode="auto">
            <a:xfrm>
              <a:off x="5214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298" name="Group 218"/>
          <p:cNvGrpSpPr>
            <a:grpSpLocks/>
          </p:cNvGrpSpPr>
          <p:nvPr/>
        </p:nvGrpSpPr>
        <p:grpSpPr bwMode="auto">
          <a:xfrm>
            <a:off x="5589588" y="1719263"/>
            <a:ext cx="2970212" cy="1828800"/>
            <a:chOff x="3198" y="1931"/>
            <a:chExt cx="2035" cy="1254"/>
          </a:xfrm>
        </p:grpSpPr>
        <p:sp>
          <p:nvSpPr>
            <p:cNvPr id="46098" name="Line 18"/>
            <p:cNvSpPr>
              <a:spLocks noChangeShapeType="1"/>
            </p:cNvSpPr>
            <p:nvPr/>
          </p:nvSpPr>
          <p:spPr bwMode="auto">
            <a:xfrm>
              <a:off x="5220" y="3179"/>
              <a:ext cx="13" cy="1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99" name="Line 19"/>
            <p:cNvSpPr>
              <a:spLocks noChangeShapeType="1"/>
            </p:cNvSpPr>
            <p:nvPr/>
          </p:nvSpPr>
          <p:spPr bwMode="auto">
            <a:xfrm>
              <a:off x="3198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00" name="Line 20"/>
            <p:cNvSpPr>
              <a:spLocks noChangeShapeType="1"/>
            </p:cNvSpPr>
            <p:nvPr/>
          </p:nvSpPr>
          <p:spPr bwMode="auto">
            <a:xfrm>
              <a:off x="3198" y="3179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01" name="Line 21"/>
            <p:cNvSpPr>
              <a:spLocks noChangeShapeType="1"/>
            </p:cNvSpPr>
            <p:nvPr/>
          </p:nvSpPr>
          <p:spPr bwMode="auto">
            <a:xfrm>
              <a:off x="3204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02" name="Line 22"/>
            <p:cNvSpPr>
              <a:spLocks noChangeShapeType="1"/>
            </p:cNvSpPr>
            <p:nvPr/>
          </p:nvSpPr>
          <p:spPr bwMode="auto">
            <a:xfrm>
              <a:off x="3211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03" name="Line 23"/>
            <p:cNvSpPr>
              <a:spLocks noChangeShapeType="1"/>
            </p:cNvSpPr>
            <p:nvPr/>
          </p:nvSpPr>
          <p:spPr bwMode="auto">
            <a:xfrm>
              <a:off x="3217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04" name="Line 24"/>
            <p:cNvSpPr>
              <a:spLocks noChangeShapeType="1"/>
            </p:cNvSpPr>
            <p:nvPr/>
          </p:nvSpPr>
          <p:spPr bwMode="auto">
            <a:xfrm>
              <a:off x="3217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05" name="Line 25"/>
            <p:cNvSpPr>
              <a:spLocks noChangeShapeType="1"/>
            </p:cNvSpPr>
            <p:nvPr/>
          </p:nvSpPr>
          <p:spPr bwMode="auto">
            <a:xfrm>
              <a:off x="3224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06" name="Line 26"/>
            <p:cNvSpPr>
              <a:spLocks noChangeShapeType="1"/>
            </p:cNvSpPr>
            <p:nvPr/>
          </p:nvSpPr>
          <p:spPr bwMode="auto">
            <a:xfrm>
              <a:off x="3230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07" name="Line 27"/>
            <p:cNvSpPr>
              <a:spLocks noChangeShapeType="1"/>
            </p:cNvSpPr>
            <p:nvPr/>
          </p:nvSpPr>
          <p:spPr bwMode="auto">
            <a:xfrm>
              <a:off x="3230" y="3179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08" name="Line 28"/>
            <p:cNvSpPr>
              <a:spLocks noChangeShapeType="1"/>
            </p:cNvSpPr>
            <p:nvPr/>
          </p:nvSpPr>
          <p:spPr bwMode="auto">
            <a:xfrm>
              <a:off x="3243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09" name="Line 29"/>
            <p:cNvSpPr>
              <a:spLocks noChangeShapeType="1"/>
            </p:cNvSpPr>
            <p:nvPr/>
          </p:nvSpPr>
          <p:spPr bwMode="auto">
            <a:xfrm>
              <a:off x="3243" y="3179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10" name="Line 30"/>
            <p:cNvSpPr>
              <a:spLocks noChangeShapeType="1"/>
            </p:cNvSpPr>
            <p:nvPr/>
          </p:nvSpPr>
          <p:spPr bwMode="auto">
            <a:xfrm>
              <a:off x="3250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11" name="Line 31"/>
            <p:cNvSpPr>
              <a:spLocks noChangeShapeType="1"/>
            </p:cNvSpPr>
            <p:nvPr/>
          </p:nvSpPr>
          <p:spPr bwMode="auto">
            <a:xfrm>
              <a:off x="3256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12" name="Line 32"/>
            <p:cNvSpPr>
              <a:spLocks noChangeShapeType="1"/>
            </p:cNvSpPr>
            <p:nvPr/>
          </p:nvSpPr>
          <p:spPr bwMode="auto">
            <a:xfrm>
              <a:off x="3263" y="3179"/>
              <a:ext cx="12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13" name="Line 33"/>
            <p:cNvSpPr>
              <a:spLocks noChangeShapeType="1"/>
            </p:cNvSpPr>
            <p:nvPr/>
          </p:nvSpPr>
          <p:spPr bwMode="auto">
            <a:xfrm>
              <a:off x="3263" y="3179"/>
              <a:ext cx="12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14" name="Line 34"/>
            <p:cNvSpPr>
              <a:spLocks noChangeShapeType="1"/>
            </p:cNvSpPr>
            <p:nvPr/>
          </p:nvSpPr>
          <p:spPr bwMode="auto">
            <a:xfrm>
              <a:off x="3269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15" name="Line 35"/>
            <p:cNvSpPr>
              <a:spLocks noChangeShapeType="1"/>
            </p:cNvSpPr>
            <p:nvPr/>
          </p:nvSpPr>
          <p:spPr bwMode="auto">
            <a:xfrm>
              <a:off x="3275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16" name="Line 36"/>
            <p:cNvSpPr>
              <a:spLocks noChangeShapeType="1"/>
            </p:cNvSpPr>
            <p:nvPr/>
          </p:nvSpPr>
          <p:spPr bwMode="auto">
            <a:xfrm>
              <a:off x="3275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17" name="Line 37"/>
            <p:cNvSpPr>
              <a:spLocks noChangeShapeType="1"/>
            </p:cNvSpPr>
            <p:nvPr/>
          </p:nvSpPr>
          <p:spPr bwMode="auto">
            <a:xfrm>
              <a:off x="3282" y="3179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18" name="Line 38"/>
            <p:cNvSpPr>
              <a:spLocks noChangeShapeType="1"/>
            </p:cNvSpPr>
            <p:nvPr/>
          </p:nvSpPr>
          <p:spPr bwMode="auto">
            <a:xfrm>
              <a:off x="3288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19" name="Line 39"/>
            <p:cNvSpPr>
              <a:spLocks noChangeShapeType="1"/>
            </p:cNvSpPr>
            <p:nvPr/>
          </p:nvSpPr>
          <p:spPr bwMode="auto">
            <a:xfrm>
              <a:off x="3295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0" name="Line 40"/>
            <p:cNvSpPr>
              <a:spLocks noChangeShapeType="1"/>
            </p:cNvSpPr>
            <p:nvPr/>
          </p:nvSpPr>
          <p:spPr bwMode="auto">
            <a:xfrm>
              <a:off x="3301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1" name="Line 41"/>
            <p:cNvSpPr>
              <a:spLocks noChangeShapeType="1"/>
            </p:cNvSpPr>
            <p:nvPr/>
          </p:nvSpPr>
          <p:spPr bwMode="auto">
            <a:xfrm>
              <a:off x="3301" y="3179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2" name="Line 42"/>
            <p:cNvSpPr>
              <a:spLocks noChangeShapeType="1"/>
            </p:cNvSpPr>
            <p:nvPr/>
          </p:nvSpPr>
          <p:spPr bwMode="auto">
            <a:xfrm>
              <a:off x="3308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3" name="Line 43"/>
            <p:cNvSpPr>
              <a:spLocks noChangeShapeType="1"/>
            </p:cNvSpPr>
            <p:nvPr/>
          </p:nvSpPr>
          <p:spPr bwMode="auto">
            <a:xfrm>
              <a:off x="3314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4" name="Line 44"/>
            <p:cNvSpPr>
              <a:spLocks noChangeShapeType="1"/>
            </p:cNvSpPr>
            <p:nvPr/>
          </p:nvSpPr>
          <p:spPr bwMode="auto">
            <a:xfrm>
              <a:off x="3321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5" name="Line 45"/>
            <p:cNvSpPr>
              <a:spLocks noChangeShapeType="1"/>
            </p:cNvSpPr>
            <p:nvPr/>
          </p:nvSpPr>
          <p:spPr bwMode="auto">
            <a:xfrm>
              <a:off x="3321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6" name="Line 46"/>
            <p:cNvSpPr>
              <a:spLocks noChangeShapeType="1"/>
            </p:cNvSpPr>
            <p:nvPr/>
          </p:nvSpPr>
          <p:spPr bwMode="auto">
            <a:xfrm>
              <a:off x="3327" y="3179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7" name="Line 47"/>
            <p:cNvSpPr>
              <a:spLocks noChangeShapeType="1"/>
            </p:cNvSpPr>
            <p:nvPr/>
          </p:nvSpPr>
          <p:spPr bwMode="auto">
            <a:xfrm>
              <a:off x="3334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8" name="Line 48"/>
            <p:cNvSpPr>
              <a:spLocks noChangeShapeType="1"/>
            </p:cNvSpPr>
            <p:nvPr/>
          </p:nvSpPr>
          <p:spPr bwMode="auto">
            <a:xfrm>
              <a:off x="3340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29" name="Line 49"/>
            <p:cNvSpPr>
              <a:spLocks noChangeShapeType="1"/>
            </p:cNvSpPr>
            <p:nvPr/>
          </p:nvSpPr>
          <p:spPr bwMode="auto">
            <a:xfrm>
              <a:off x="3347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0" name="Line 50"/>
            <p:cNvSpPr>
              <a:spLocks noChangeShapeType="1"/>
            </p:cNvSpPr>
            <p:nvPr/>
          </p:nvSpPr>
          <p:spPr bwMode="auto">
            <a:xfrm>
              <a:off x="3347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1" name="Line 51"/>
            <p:cNvSpPr>
              <a:spLocks noChangeShapeType="1"/>
            </p:cNvSpPr>
            <p:nvPr/>
          </p:nvSpPr>
          <p:spPr bwMode="auto">
            <a:xfrm>
              <a:off x="3353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2" name="Line 52"/>
            <p:cNvSpPr>
              <a:spLocks noChangeShapeType="1"/>
            </p:cNvSpPr>
            <p:nvPr/>
          </p:nvSpPr>
          <p:spPr bwMode="auto">
            <a:xfrm>
              <a:off x="3360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3" name="Line 53"/>
            <p:cNvSpPr>
              <a:spLocks noChangeShapeType="1"/>
            </p:cNvSpPr>
            <p:nvPr/>
          </p:nvSpPr>
          <p:spPr bwMode="auto">
            <a:xfrm>
              <a:off x="3360" y="3179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4" name="Line 54"/>
            <p:cNvSpPr>
              <a:spLocks noChangeShapeType="1"/>
            </p:cNvSpPr>
            <p:nvPr/>
          </p:nvSpPr>
          <p:spPr bwMode="auto">
            <a:xfrm>
              <a:off x="3366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5" name="Line 55"/>
            <p:cNvSpPr>
              <a:spLocks noChangeShapeType="1"/>
            </p:cNvSpPr>
            <p:nvPr/>
          </p:nvSpPr>
          <p:spPr bwMode="auto">
            <a:xfrm>
              <a:off x="3373" y="3179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6" name="Line 56"/>
            <p:cNvSpPr>
              <a:spLocks noChangeShapeType="1"/>
            </p:cNvSpPr>
            <p:nvPr/>
          </p:nvSpPr>
          <p:spPr bwMode="auto">
            <a:xfrm>
              <a:off x="3379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7" name="Line 57"/>
            <p:cNvSpPr>
              <a:spLocks noChangeShapeType="1"/>
            </p:cNvSpPr>
            <p:nvPr/>
          </p:nvSpPr>
          <p:spPr bwMode="auto">
            <a:xfrm>
              <a:off x="3386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8" name="Line 58"/>
            <p:cNvSpPr>
              <a:spLocks noChangeShapeType="1"/>
            </p:cNvSpPr>
            <p:nvPr/>
          </p:nvSpPr>
          <p:spPr bwMode="auto">
            <a:xfrm>
              <a:off x="3392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39" name="Line 59"/>
            <p:cNvSpPr>
              <a:spLocks noChangeShapeType="1"/>
            </p:cNvSpPr>
            <p:nvPr/>
          </p:nvSpPr>
          <p:spPr bwMode="auto">
            <a:xfrm>
              <a:off x="3392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0" name="Line 60"/>
            <p:cNvSpPr>
              <a:spLocks noChangeShapeType="1"/>
            </p:cNvSpPr>
            <p:nvPr/>
          </p:nvSpPr>
          <p:spPr bwMode="auto">
            <a:xfrm>
              <a:off x="3399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1" name="Line 61"/>
            <p:cNvSpPr>
              <a:spLocks noChangeShapeType="1"/>
            </p:cNvSpPr>
            <p:nvPr/>
          </p:nvSpPr>
          <p:spPr bwMode="auto">
            <a:xfrm>
              <a:off x="3405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2" name="Line 62"/>
            <p:cNvSpPr>
              <a:spLocks noChangeShapeType="1"/>
            </p:cNvSpPr>
            <p:nvPr/>
          </p:nvSpPr>
          <p:spPr bwMode="auto">
            <a:xfrm>
              <a:off x="3405" y="3179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3" name="Line 63"/>
            <p:cNvSpPr>
              <a:spLocks noChangeShapeType="1"/>
            </p:cNvSpPr>
            <p:nvPr/>
          </p:nvSpPr>
          <p:spPr bwMode="auto">
            <a:xfrm>
              <a:off x="3412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4" name="Line 64"/>
            <p:cNvSpPr>
              <a:spLocks noChangeShapeType="1"/>
            </p:cNvSpPr>
            <p:nvPr/>
          </p:nvSpPr>
          <p:spPr bwMode="auto">
            <a:xfrm>
              <a:off x="3418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5" name="Line 65"/>
            <p:cNvSpPr>
              <a:spLocks noChangeShapeType="1"/>
            </p:cNvSpPr>
            <p:nvPr/>
          </p:nvSpPr>
          <p:spPr bwMode="auto">
            <a:xfrm>
              <a:off x="3425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6" name="Line 66"/>
            <p:cNvSpPr>
              <a:spLocks noChangeShapeType="1"/>
            </p:cNvSpPr>
            <p:nvPr/>
          </p:nvSpPr>
          <p:spPr bwMode="auto">
            <a:xfrm>
              <a:off x="3431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7" name="Line 67"/>
            <p:cNvSpPr>
              <a:spLocks noChangeShapeType="1"/>
            </p:cNvSpPr>
            <p:nvPr/>
          </p:nvSpPr>
          <p:spPr bwMode="auto">
            <a:xfrm>
              <a:off x="3438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8" name="Line 68"/>
            <p:cNvSpPr>
              <a:spLocks noChangeShapeType="1"/>
            </p:cNvSpPr>
            <p:nvPr/>
          </p:nvSpPr>
          <p:spPr bwMode="auto">
            <a:xfrm>
              <a:off x="3438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49" name="Line 69"/>
            <p:cNvSpPr>
              <a:spLocks noChangeShapeType="1"/>
            </p:cNvSpPr>
            <p:nvPr/>
          </p:nvSpPr>
          <p:spPr bwMode="auto">
            <a:xfrm>
              <a:off x="3444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0" name="Line 70"/>
            <p:cNvSpPr>
              <a:spLocks noChangeShapeType="1"/>
            </p:cNvSpPr>
            <p:nvPr/>
          </p:nvSpPr>
          <p:spPr bwMode="auto">
            <a:xfrm>
              <a:off x="3451" y="3179"/>
              <a:ext cx="12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1" name="Line 71"/>
            <p:cNvSpPr>
              <a:spLocks noChangeShapeType="1"/>
            </p:cNvSpPr>
            <p:nvPr/>
          </p:nvSpPr>
          <p:spPr bwMode="auto">
            <a:xfrm>
              <a:off x="3451" y="3179"/>
              <a:ext cx="12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2" name="Line 72"/>
            <p:cNvSpPr>
              <a:spLocks noChangeShapeType="1"/>
            </p:cNvSpPr>
            <p:nvPr/>
          </p:nvSpPr>
          <p:spPr bwMode="auto">
            <a:xfrm>
              <a:off x="3457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3" name="Line 73"/>
            <p:cNvSpPr>
              <a:spLocks noChangeShapeType="1"/>
            </p:cNvSpPr>
            <p:nvPr/>
          </p:nvSpPr>
          <p:spPr bwMode="auto">
            <a:xfrm>
              <a:off x="3463" y="3179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4" name="Line 74"/>
            <p:cNvSpPr>
              <a:spLocks noChangeShapeType="1"/>
            </p:cNvSpPr>
            <p:nvPr/>
          </p:nvSpPr>
          <p:spPr bwMode="auto">
            <a:xfrm>
              <a:off x="3470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5" name="Line 75"/>
            <p:cNvSpPr>
              <a:spLocks noChangeShapeType="1"/>
            </p:cNvSpPr>
            <p:nvPr/>
          </p:nvSpPr>
          <p:spPr bwMode="auto">
            <a:xfrm>
              <a:off x="3476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6" name="Line 76"/>
            <p:cNvSpPr>
              <a:spLocks noChangeShapeType="1"/>
            </p:cNvSpPr>
            <p:nvPr/>
          </p:nvSpPr>
          <p:spPr bwMode="auto">
            <a:xfrm>
              <a:off x="3483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7" name="Line 77"/>
            <p:cNvSpPr>
              <a:spLocks noChangeShapeType="1"/>
            </p:cNvSpPr>
            <p:nvPr/>
          </p:nvSpPr>
          <p:spPr bwMode="auto">
            <a:xfrm>
              <a:off x="3483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8" name="Line 78"/>
            <p:cNvSpPr>
              <a:spLocks noChangeShapeType="1"/>
            </p:cNvSpPr>
            <p:nvPr/>
          </p:nvSpPr>
          <p:spPr bwMode="auto">
            <a:xfrm>
              <a:off x="3489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59" name="Line 79"/>
            <p:cNvSpPr>
              <a:spLocks noChangeShapeType="1"/>
            </p:cNvSpPr>
            <p:nvPr/>
          </p:nvSpPr>
          <p:spPr bwMode="auto">
            <a:xfrm>
              <a:off x="3496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0" name="Line 80"/>
            <p:cNvSpPr>
              <a:spLocks noChangeShapeType="1"/>
            </p:cNvSpPr>
            <p:nvPr/>
          </p:nvSpPr>
          <p:spPr bwMode="auto">
            <a:xfrm>
              <a:off x="3496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1" name="Line 81"/>
            <p:cNvSpPr>
              <a:spLocks noChangeShapeType="1"/>
            </p:cNvSpPr>
            <p:nvPr/>
          </p:nvSpPr>
          <p:spPr bwMode="auto">
            <a:xfrm>
              <a:off x="3502" y="3179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2" name="Line 82"/>
            <p:cNvSpPr>
              <a:spLocks noChangeShapeType="1"/>
            </p:cNvSpPr>
            <p:nvPr/>
          </p:nvSpPr>
          <p:spPr bwMode="auto">
            <a:xfrm>
              <a:off x="3509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3" name="Line 83"/>
            <p:cNvSpPr>
              <a:spLocks noChangeShapeType="1"/>
            </p:cNvSpPr>
            <p:nvPr/>
          </p:nvSpPr>
          <p:spPr bwMode="auto">
            <a:xfrm>
              <a:off x="3515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4" name="Line 84"/>
            <p:cNvSpPr>
              <a:spLocks noChangeShapeType="1"/>
            </p:cNvSpPr>
            <p:nvPr/>
          </p:nvSpPr>
          <p:spPr bwMode="auto">
            <a:xfrm>
              <a:off x="3522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5" name="Line 85"/>
            <p:cNvSpPr>
              <a:spLocks noChangeShapeType="1"/>
            </p:cNvSpPr>
            <p:nvPr/>
          </p:nvSpPr>
          <p:spPr bwMode="auto">
            <a:xfrm>
              <a:off x="3522" y="3179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6" name="Line 86"/>
            <p:cNvSpPr>
              <a:spLocks noChangeShapeType="1"/>
            </p:cNvSpPr>
            <p:nvPr/>
          </p:nvSpPr>
          <p:spPr bwMode="auto">
            <a:xfrm>
              <a:off x="3528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7" name="Line 87"/>
            <p:cNvSpPr>
              <a:spLocks noChangeShapeType="1"/>
            </p:cNvSpPr>
            <p:nvPr/>
          </p:nvSpPr>
          <p:spPr bwMode="auto">
            <a:xfrm>
              <a:off x="3535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8" name="Line 88"/>
            <p:cNvSpPr>
              <a:spLocks noChangeShapeType="1"/>
            </p:cNvSpPr>
            <p:nvPr/>
          </p:nvSpPr>
          <p:spPr bwMode="auto">
            <a:xfrm>
              <a:off x="3541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69" name="Line 89"/>
            <p:cNvSpPr>
              <a:spLocks noChangeShapeType="1"/>
            </p:cNvSpPr>
            <p:nvPr/>
          </p:nvSpPr>
          <p:spPr bwMode="auto">
            <a:xfrm>
              <a:off x="3541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0" name="Line 90"/>
            <p:cNvSpPr>
              <a:spLocks noChangeShapeType="1"/>
            </p:cNvSpPr>
            <p:nvPr/>
          </p:nvSpPr>
          <p:spPr bwMode="auto">
            <a:xfrm>
              <a:off x="3548" y="3179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1" name="Line 91"/>
            <p:cNvSpPr>
              <a:spLocks noChangeShapeType="1"/>
            </p:cNvSpPr>
            <p:nvPr/>
          </p:nvSpPr>
          <p:spPr bwMode="auto">
            <a:xfrm>
              <a:off x="3554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2" name="Line 92"/>
            <p:cNvSpPr>
              <a:spLocks noChangeShapeType="1"/>
            </p:cNvSpPr>
            <p:nvPr/>
          </p:nvSpPr>
          <p:spPr bwMode="auto">
            <a:xfrm>
              <a:off x="3561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3" name="Line 93"/>
            <p:cNvSpPr>
              <a:spLocks noChangeShapeType="1"/>
            </p:cNvSpPr>
            <p:nvPr/>
          </p:nvSpPr>
          <p:spPr bwMode="auto">
            <a:xfrm>
              <a:off x="3567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4" name="Line 94"/>
            <p:cNvSpPr>
              <a:spLocks noChangeShapeType="1"/>
            </p:cNvSpPr>
            <p:nvPr/>
          </p:nvSpPr>
          <p:spPr bwMode="auto">
            <a:xfrm>
              <a:off x="3567" y="3179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5" name="Line 95"/>
            <p:cNvSpPr>
              <a:spLocks noChangeShapeType="1"/>
            </p:cNvSpPr>
            <p:nvPr/>
          </p:nvSpPr>
          <p:spPr bwMode="auto">
            <a:xfrm>
              <a:off x="3574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6" name="Line 96"/>
            <p:cNvSpPr>
              <a:spLocks noChangeShapeType="1"/>
            </p:cNvSpPr>
            <p:nvPr/>
          </p:nvSpPr>
          <p:spPr bwMode="auto">
            <a:xfrm>
              <a:off x="3580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7" name="Line 97"/>
            <p:cNvSpPr>
              <a:spLocks noChangeShapeType="1"/>
            </p:cNvSpPr>
            <p:nvPr/>
          </p:nvSpPr>
          <p:spPr bwMode="auto">
            <a:xfrm>
              <a:off x="3587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8" name="Line 98"/>
            <p:cNvSpPr>
              <a:spLocks noChangeShapeType="1"/>
            </p:cNvSpPr>
            <p:nvPr/>
          </p:nvSpPr>
          <p:spPr bwMode="auto">
            <a:xfrm>
              <a:off x="3587" y="3179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79" name="Line 99"/>
            <p:cNvSpPr>
              <a:spLocks noChangeShapeType="1"/>
            </p:cNvSpPr>
            <p:nvPr/>
          </p:nvSpPr>
          <p:spPr bwMode="auto">
            <a:xfrm>
              <a:off x="3600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80" name="Line 100"/>
            <p:cNvSpPr>
              <a:spLocks noChangeShapeType="1"/>
            </p:cNvSpPr>
            <p:nvPr/>
          </p:nvSpPr>
          <p:spPr bwMode="auto">
            <a:xfrm>
              <a:off x="3600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81" name="Line 101"/>
            <p:cNvSpPr>
              <a:spLocks noChangeShapeType="1"/>
            </p:cNvSpPr>
            <p:nvPr/>
          </p:nvSpPr>
          <p:spPr bwMode="auto">
            <a:xfrm>
              <a:off x="3606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82" name="Line 102"/>
            <p:cNvSpPr>
              <a:spLocks noChangeShapeType="1"/>
            </p:cNvSpPr>
            <p:nvPr/>
          </p:nvSpPr>
          <p:spPr bwMode="auto">
            <a:xfrm>
              <a:off x="3613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83" name="Line 103"/>
            <p:cNvSpPr>
              <a:spLocks noChangeShapeType="1"/>
            </p:cNvSpPr>
            <p:nvPr/>
          </p:nvSpPr>
          <p:spPr bwMode="auto">
            <a:xfrm>
              <a:off x="3613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84" name="Line 104"/>
            <p:cNvSpPr>
              <a:spLocks noChangeShapeType="1"/>
            </p:cNvSpPr>
            <p:nvPr/>
          </p:nvSpPr>
          <p:spPr bwMode="auto">
            <a:xfrm>
              <a:off x="3619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85" name="Line 105"/>
            <p:cNvSpPr>
              <a:spLocks noChangeShapeType="1"/>
            </p:cNvSpPr>
            <p:nvPr/>
          </p:nvSpPr>
          <p:spPr bwMode="auto">
            <a:xfrm>
              <a:off x="3626" y="3179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86" name="Line 106"/>
            <p:cNvSpPr>
              <a:spLocks noChangeShapeType="1"/>
            </p:cNvSpPr>
            <p:nvPr/>
          </p:nvSpPr>
          <p:spPr bwMode="auto">
            <a:xfrm>
              <a:off x="3632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87" name="Line 107"/>
            <p:cNvSpPr>
              <a:spLocks noChangeShapeType="1"/>
            </p:cNvSpPr>
            <p:nvPr/>
          </p:nvSpPr>
          <p:spPr bwMode="auto">
            <a:xfrm>
              <a:off x="3639" y="3179"/>
              <a:ext cx="12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88" name="Line 108"/>
            <p:cNvSpPr>
              <a:spLocks noChangeShapeType="1"/>
            </p:cNvSpPr>
            <p:nvPr/>
          </p:nvSpPr>
          <p:spPr bwMode="auto">
            <a:xfrm>
              <a:off x="3645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89" name="Line 109"/>
            <p:cNvSpPr>
              <a:spLocks noChangeShapeType="1"/>
            </p:cNvSpPr>
            <p:nvPr/>
          </p:nvSpPr>
          <p:spPr bwMode="auto">
            <a:xfrm>
              <a:off x="3645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90" name="Line 110"/>
            <p:cNvSpPr>
              <a:spLocks noChangeShapeType="1"/>
            </p:cNvSpPr>
            <p:nvPr/>
          </p:nvSpPr>
          <p:spPr bwMode="auto">
            <a:xfrm>
              <a:off x="3651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91" name="Line 111"/>
            <p:cNvSpPr>
              <a:spLocks noChangeShapeType="1"/>
            </p:cNvSpPr>
            <p:nvPr/>
          </p:nvSpPr>
          <p:spPr bwMode="auto">
            <a:xfrm>
              <a:off x="3658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92" name="Line 112"/>
            <p:cNvSpPr>
              <a:spLocks noChangeShapeType="1"/>
            </p:cNvSpPr>
            <p:nvPr/>
          </p:nvSpPr>
          <p:spPr bwMode="auto">
            <a:xfrm>
              <a:off x="3658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93" name="Line 113"/>
            <p:cNvSpPr>
              <a:spLocks noChangeShapeType="1"/>
            </p:cNvSpPr>
            <p:nvPr/>
          </p:nvSpPr>
          <p:spPr bwMode="auto">
            <a:xfrm>
              <a:off x="3664" y="3179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94" name="Freeform 114"/>
            <p:cNvSpPr>
              <a:spLocks/>
            </p:cNvSpPr>
            <p:nvPr/>
          </p:nvSpPr>
          <p:spPr bwMode="auto">
            <a:xfrm>
              <a:off x="3677" y="3173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95" name="Line 115"/>
            <p:cNvSpPr>
              <a:spLocks noChangeShapeType="1"/>
            </p:cNvSpPr>
            <p:nvPr/>
          </p:nvSpPr>
          <p:spPr bwMode="auto">
            <a:xfrm>
              <a:off x="3677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96" name="Line 116"/>
            <p:cNvSpPr>
              <a:spLocks noChangeShapeType="1"/>
            </p:cNvSpPr>
            <p:nvPr/>
          </p:nvSpPr>
          <p:spPr bwMode="auto">
            <a:xfrm>
              <a:off x="3684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97" name="Line 117"/>
            <p:cNvSpPr>
              <a:spLocks noChangeShapeType="1"/>
            </p:cNvSpPr>
            <p:nvPr/>
          </p:nvSpPr>
          <p:spPr bwMode="auto">
            <a:xfrm>
              <a:off x="3684" y="3179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98" name="Line 118"/>
            <p:cNvSpPr>
              <a:spLocks noChangeShapeType="1"/>
            </p:cNvSpPr>
            <p:nvPr/>
          </p:nvSpPr>
          <p:spPr bwMode="auto">
            <a:xfrm>
              <a:off x="3690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99" name="Line 119"/>
            <p:cNvSpPr>
              <a:spLocks noChangeShapeType="1"/>
            </p:cNvSpPr>
            <p:nvPr/>
          </p:nvSpPr>
          <p:spPr bwMode="auto">
            <a:xfrm>
              <a:off x="3697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00" name="Line 120"/>
            <p:cNvSpPr>
              <a:spLocks noChangeShapeType="1"/>
            </p:cNvSpPr>
            <p:nvPr/>
          </p:nvSpPr>
          <p:spPr bwMode="auto">
            <a:xfrm>
              <a:off x="3703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01" name="Line 121"/>
            <p:cNvSpPr>
              <a:spLocks noChangeShapeType="1"/>
            </p:cNvSpPr>
            <p:nvPr/>
          </p:nvSpPr>
          <p:spPr bwMode="auto">
            <a:xfrm>
              <a:off x="3703" y="3179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02" name="Line 122"/>
            <p:cNvSpPr>
              <a:spLocks noChangeShapeType="1"/>
            </p:cNvSpPr>
            <p:nvPr/>
          </p:nvSpPr>
          <p:spPr bwMode="auto">
            <a:xfrm>
              <a:off x="3716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03" name="Line 123"/>
            <p:cNvSpPr>
              <a:spLocks noChangeShapeType="1"/>
            </p:cNvSpPr>
            <p:nvPr/>
          </p:nvSpPr>
          <p:spPr bwMode="auto">
            <a:xfrm>
              <a:off x="3716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04" name="Line 124"/>
            <p:cNvSpPr>
              <a:spLocks noChangeShapeType="1"/>
            </p:cNvSpPr>
            <p:nvPr/>
          </p:nvSpPr>
          <p:spPr bwMode="auto">
            <a:xfrm>
              <a:off x="3723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05" name="Line 125"/>
            <p:cNvSpPr>
              <a:spLocks noChangeShapeType="1"/>
            </p:cNvSpPr>
            <p:nvPr/>
          </p:nvSpPr>
          <p:spPr bwMode="auto">
            <a:xfrm>
              <a:off x="3729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06" name="Line 126"/>
            <p:cNvSpPr>
              <a:spLocks noChangeShapeType="1"/>
            </p:cNvSpPr>
            <p:nvPr/>
          </p:nvSpPr>
          <p:spPr bwMode="auto">
            <a:xfrm>
              <a:off x="3729" y="3179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07" name="Line 127"/>
            <p:cNvSpPr>
              <a:spLocks noChangeShapeType="1"/>
            </p:cNvSpPr>
            <p:nvPr/>
          </p:nvSpPr>
          <p:spPr bwMode="auto">
            <a:xfrm>
              <a:off x="3736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08" name="Line 128"/>
            <p:cNvSpPr>
              <a:spLocks noChangeShapeType="1"/>
            </p:cNvSpPr>
            <p:nvPr/>
          </p:nvSpPr>
          <p:spPr bwMode="auto">
            <a:xfrm>
              <a:off x="3742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09" name="Line 129"/>
            <p:cNvSpPr>
              <a:spLocks noChangeShapeType="1"/>
            </p:cNvSpPr>
            <p:nvPr/>
          </p:nvSpPr>
          <p:spPr bwMode="auto">
            <a:xfrm>
              <a:off x="3749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10" name="Line 130"/>
            <p:cNvSpPr>
              <a:spLocks noChangeShapeType="1"/>
            </p:cNvSpPr>
            <p:nvPr/>
          </p:nvSpPr>
          <p:spPr bwMode="auto">
            <a:xfrm>
              <a:off x="3755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11" name="Freeform 131"/>
            <p:cNvSpPr>
              <a:spLocks/>
            </p:cNvSpPr>
            <p:nvPr/>
          </p:nvSpPr>
          <p:spPr bwMode="auto">
            <a:xfrm>
              <a:off x="3762" y="3173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12" name="Line 132"/>
            <p:cNvSpPr>
              <a:spLocks noChangeShapeType="1"/>
            </p:cNvSpPr>
            <p:nvPr/>
          </p:nvSpPr>
          <p:spPr bwMode="auto">
            <a:xfrm>
              <a:off x="3762" y="3173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13" name="Line 133"/>
            <p:cNvSpPr>
              <a:spLocks noChangeShapeType="1"/>
            </p:cNvSpPr>
            <p:nvPr/>
          </p:nvSpPr>
          <p:spPr bwMode="auto">
            <a:xfrm>
              <a:off x="3768" y="3173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14" name="Line 134"/>
            <p:cNvSpPr>
              <a:spLocks noChangeShapeType="1"/>
            </p:cNvSpPr>
            <p:nvPr/>
          </p:nvSpPr>
          <p:spPr bwMode="auto">
            <a:xfrm>
              <a:off x="3775" y="3173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15" name="Line 135"/>
            <p:cNvSpPr>
              <a:spLocks noChangeShapeType="1"/>
            </p:cNvSpPr>
            <p:nvPr/>
          </p:nvSpPr>
          <p:spPr bwMode="auto">
            <a:xfrm>
              <a:off x="3775" y="3173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16" name="Line 136"/>
            <p:cNvSpPr>
              <a:spLocks noChangeShapeType="1"/>
            </p:cNvSpPr>
            <p:nvPr/>
          </p:nvSpPr>
          <p:spPr bwMode="auto">
            <a:xfrm>
              <a:off x="3781" y="3173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17" name="Line 137"/>
            <p:cNvSpPr>
              <a:spLocks noChangeShapeType="1"/>
            </p:cNvSpPr>
            <p:nvPr/>
          </p:nvSpPr>
          <p:spPr bwMode="auto">
            <a:xfrm>
              <a:off x="3788" y="3173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18" name="Freeform 138"/>
            <p:cNvSpPr>
              <a:spLocks/>
            </p:cNvSpPr>
            <p:nvPr/>
          </p:nvSpPr>
          <p:spPr bwMode="auto">
            <a:xfrm>
              <a:off x="3801" y="3166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19" name="Line 139"/>
            <p:cNvSpPr>
              <a:spLocks noChangeShapeType="1"/>
            </p:cNvSpPr>
            <p:nvPr/>
          </p:nvSpPr>
          <p:spPr bwMode="auto">
            <a:xfrm>
              <a:off x="3801" y="3166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20" name="Line 140"/>
            <p:cNvSpPr>
              <a:spLocks noChangeShapeType="1"/>
            </p:cNvSpPr>
            <p:nvPr/>
          </p:nvSpPr>
          <p:spPr bwMode="auto">
            <a:xfrm>
              <a:off x="3807" y="3166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21" name="Line 141"/>
            <p:cNvSpPr>
              <a:spLocks noChangeShapeType="1"/>
            </p:cNvSpPr>
            <p:nvPr/>
          </p:nvSpPr>
          <p:spPr bwMode="auto">
            <a:xfrm>
              <a:off x="3807" y="3166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22" name="Line 142"/>
            <p:cNvSpPr>
              <a:spLocks noChangeShapeType="1"/>
            </p:cNvSpPr>
            <p:nvPr/>
          </p:nvSpPr>
          <p:spPr bwMode="auto">
            <a:xfrm>
              <a:off x="3814" y="3166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23" name="Line 143"/>
            <p:cNvSpPr>
              <a:spLocks noChangeShapeType="1"/>
            </p:cNvSpPr>
            <p:nvPr/>
          </p:nvSpPr>
          <p:spPr bwMode="auto">
            <a:xfrm>
              <a:off x="3820" y="3166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24" name="Freeform 144"/>
            <p:cNvSpPr>
              <a:spLocks/>
            </p:cNvSpPr>
            <p:nvPr/>
          </p:nvSpPr>
          <p:spPr bwMode="auto">
            <a:xfrm>
              <a:off x="3827" y="3160"/>
              <a:ext cx="19" cy="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13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9" h="13">
                  <a:moveTo>
                    <a:pt x="6" y="0"/>
                  </a:moveTo>
                  <a:lnTo>
                    <a:pt x="19" y="0"/>
                  </a:lnTo>
                  <a:lnTo>
                    <a:pt x="19" y="13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25" name="Freeform 145"/>
            <p:cNvSpPr>
              <a:spLocks/>
            </p:cNvSpPr>
            <p:nvPr/>
          </p:nvSpPr>
          <p:spPr bwMode="auto">
            <a:xfrm>
              <a:off x="3833" y="3160"/>
              <a:ext cx="13" cy="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26" name="Freeform 146"/>
            <p:cNvSpPr>
              <a:spLocks/>
            </p:cNvSpPr>
            <p:nvPr/>
          </p:nvSpPr>
          <p:spPr bwMode="auto">
            <a:xfrm>
              <a:off x="3840" y="3154"/>
              <a:ext cx="12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0"/>
                </a:cxn>
                <a:cxn ang="0">
                  <a:pos x="12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27" name="Freeform 147"/>
            <p:cNvSpPr>
              <a:spLocks/>
            </p:cNvSpPr>
            <p:nvPr/>
          </p:nvSpPr>
          <p:spPr bwMode="auto">
            <a:xfrm>
              <a:off x="3846" y="3148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28" name="Freeform 148"/>
            <p:cNvSpPr>
              <a:spLocks/>
            </p:cNvSpPr>
            <p:nvPr/>
          </p:nvSpPr>
          <p:spPr bwMode="auto">
            <a:xfrm>
              <a:off x="3846" y="3135"/>
              <a:ext cx="13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6" y="0"/>
                </a:cxn>
              </a:cxnLst>
              <a:rect l="0" t="0" r="r" b="b"/>
              <a:pathLst>
                <a:path w="13" h="19">
                  <a:moveTo>
                    <a:pt x="6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29" name="Freeform 149"/>
            <p:cNvSpPr>
              <a:spLocks/>
            </p:cNvSpPr>
            <p:nvPr/>
          </p:nvSpPr>
          <p:spPr bwMode="auto">
            <a:xfrm>
              <a:off x="3852" y="3123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0" y="12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30" name="Freeform 150"/>
            <p:cNvSpPr>
              <a:spLocks/>
            </p:cNvSpPr>
            <p:nvPr/>
          </p:nvSpPr>
          <p:spPr bwMode="auto">
            <a:xfrm>
              <a:off x="3859" y="3104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31" name="Freeform 151"/>
            <p:cNvSpPr>
              <a:spLocks/>
            </p:cNvSpPr>
            <p:nvPr/>
          </p:nvSpPr>
          <p:spPr bwMode="auto">
            <a:xfrm>
              <a:off x="3859" y="3085"/>
              <a:ext cx="13" cy="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6" y="0"/>
                </a:cxn>
              </a:cxnLst>
              <a:rect l="0" t="0" r="r" b="b"/>
              <a:pathLst>
                <a:path w="13" h="31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32" name="Freeform 152"/>
            <p:cNvSpPr>
              <a:spLocks/>
            </p:cNvSpPr>
            <p:nvPr/>
          </p:nvSpPr>
          <p:spPr bwMode="auto">
            <a:xfrm>
              <a:off x="3865" y="3060"/>
              <a:ext cx="13" cy="3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32"/>
                </a:cxn>
                <a:cxn ang="0">
                  <a:pos x="0" y="32"/>
                </a:cxn>
                <a:cxn ang="0">
                  <a:pos x="0" y="25"/>
                </a:cxn>
                <a:cxn ang="0">
                  <a:pos x="7" y="0"/>
                </a:cxn>
              </a:cxnLst>
              <a:rect l="0" t="0" r="r" b="b"/>
              <a:pathLst>
                <a:path w="13" h="32">
                  <a:moveTo>
                    <a:pt x="7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7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33" name="Freeform 153"/>
            <p:cNvSpPr>
              <a:spLocks/>
            </p:cNvSpPr>
            <p:nvPr/>
          </p:nvSpPr>
          <p:spPr bwMode="auto">
            <a:xfrm>
              <a:off x="3872" y="3035"/>
              <a:ext cx="19" cy="3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13"/>
                </a:cxn>
                <a:cxn ang="0">
                  <a:pos x="6" y="38"/>
                </a:cxn>
                <a:cxn ang="0">
                  <a:pos x="0" y="38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9" h="38">
                  <a:moveTo>
                    <a:pt x="6" y="0"/>
                  </a:moveTo>
                  <a:lnTo>
                    <a:pt x="19" y="0"/>
                  </a:lnTo>
                  <a:lnTo>
                    <a:pt x="19" y="13"/>
                  </a:lnTo>
                  <a:lnTo>
                    <a:pt x="6" y="38"/>
                  </a:lnTo>
                  <a:lnTo>
                    <a:pt x="0" y="38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34" name="Freeform 154"/>
            <p:cNvSpPr>
              <a:spLocks/>
            </p:cNvSpPr>
            <p:nvPr/>
          </p:nvSpPr>
          <p:spPr bwMode="auto">
            <a:xfrm>
              <a:off x="3878" y="3017"/>
              <a:ext cx="13" cy="3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18"/>
                </a:cxn>
                <a:cxn ang="0">
                  <a:pos x="7" y="0"/>
                </a:cxn>
              </a:cxnLst>
              <a:rect l="0" t="0" r="r" b="b"/>
              <a:pathLst>
                <a:path w="13" h="31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1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35" name="Freeform 155"/>
            <p:cNvSpPr>
              <a:spLocks/>
            </p:cNvSpPr>
            <p:nvPr/>
          </p:nvSpPr>
          <p:spPr bwMode="auto">
            <a:xfrm>
              <a:off x="3885" y="2992"/>
              <a:ext cx="13" cy="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3" h="31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36" name="Freeform 156"/>
            <p:cNvSpPr>
              <a:spLocks/>
            </p:cNvSpPr>
            <p:nvPr/>
          </p:nvSpPr>
          <p:spPr bwMode="auto">
            <a:xfrm>
              <a:off x="3891" y="2960"/>
              <a:ext cx="13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38"/>
                </a:cxn>
                <a:cxn ang="0">
                  <a:pos x="0" y="38"/>
                </a:cxn>
                <a:cxn ang="0">
                  <a:pos x="0" y="32"/>
                </a:cxn>
                <a:cxn ang="0">
                  <a:pos x="0" y="0"/>
                </a:cxn>
              </a:cxnLst>
              <a:rect l="0" t="0" r="r" b="b"/>
              <a:pathLst>
                <a:path w="13" h="38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7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37" name="Freeform 157"/>
            <p:cNvSpPr>
              <a:spLocks/>
            </p:cNvSpPr>
            <p:nvPr/>
          </p:nvSpPr>
          <p:spPr bwMode="auto">
            <a:xfrm>
              <a:off x="3891" y="2942"/>
              <a:ext cx="13" cy="3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18"/>
                </a:cxn>
                <a:cxn ang="0">
                  <a:pos x="7" y="0"/>
                </a:cxn>
              </a:cxnLst>
              <a:rect l="0" t="0" r="r" b="b"/>
              <a:pathLst>
                <a:path w="13" h="31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1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38" name="Freeform 158"/>
            <p:cNvSpPr>
              <a:spLocks/>
            </p:cNvSpPr>
            <p:nvPr/>
          </p:nvSpPr>
          <p:spPr bwMode="auto">
            <a:xfrm>
              <a:off x="3898" y="2917"/>
              <a:ext cx="13" cy="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3" h="31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39" name="Freeform 159"/>
            <p:cNvSpPr>
              <a:spLocks/>
            </p:cNvSpPr>
            <p:nvPr/>
          </p:nvSpPr>
          <p:spPr bwMode="auto">
            <a:xfrm>
              <a:off x="3904" y="2892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40" name="Freeform 160"/>
            <p:cNvSpPr>
              <a:spLocks/>
            </p:cNvSpPr>
            <p:nvPr/>
          </p:nvSpPr>
          <p:spPr bwMode="auto">
            <a:xfrm>
              <a:off x="3904" y="2873"/>
              <a:ext cx="13" cy="3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7" y="0"/>
                </a:cxn>
              </a:cxnLst>
              <a:rect l="0" t="0" r="r" b="b"/>
              <a:pathLst>
                <a:path w="13" h="31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41" name="Freeform 161"/>
            <p:cNvSpPr>
              <a:spLocks/>
            </p:cNvSpPr>
            <p:nvPr/>
          </p:nvSpPr>
          <p:spPr bwMode="auto">
            <a:xfrm>
              <a:off x="3911" y="2854"/>
              <a:ext cx="19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7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6" y="0"/>
                </a:cxn>
              </a:cxnLst>
              <a:rect l="0" t="0" r="r" b="b"/>
              <a:pathLst>
                <a:path w="19" h="25">
                  <a:moveTo>
                    <a:pt x="6" y="0"/>
                  </a:moveTo>
                  <a:lnTo>
                    <a:pt x="19" y="0"/>
                  </a:lnTo>
                  <a:lnTo>
                    <a:pt x="19" y="7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42" name="Freeform 162"/>
            <p:cNvSpPr>
              <a:spLocks/>
            </p:cNvSpPr>
            <p:nvPr/>
          </p:nvSpPr>
          <p:spPr bwMode="auto">
            <a:xfrm>
              <a:off x="3917" y="2836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43" name="Freeform 163"/>
            <p:cNvSpPr>
              <a:spLocks/>
            </p:cNvSpPr>
            <p:nvPr/>
          </p:nvSpPr>
          <p:spPr bwMode="auto">
            <a:xfrm>
              <a:off x="3924" y="2811"/>
              <a:ext cx="13" cy="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3" h="31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44" name="Freeform 164"/>
            <p:cNvSpPr>
              <a:spLocks/>
            </p:cNvSpPr>
            <p:nvPr/>
          </p:nvSpPr>
          <p:spPr bwMode="auto">
            <a:xfrm>
              <a:off x="3930" y="2792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45" name="Freeform 165"/>
            <p:cNvSpPr>
              <a:spLocks/>
            </p:cNvSpPr>
            <p:nvPr/>
          </p:nvSpPr>
          <p:spPr bwMode="auto">
            <a:xfrm>
              <a:off x="3930" y="2767"/>
              <a:ext cx="20" cy="3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6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7" y="0"/>
                </a:cxn>
              </a:cxnLst>
              <a:rect l="0" t="0" r="r" b="b"/>
              <a:pathLst>
                <a:path w="20" h="31">
                  <a:moveTo>
                    <a:pt x="7" y="0"/>
                  </a:moveTo>
                  <a:lnTo>
                    <a:pt x="20" y="0"/>
                  </a:lnTo>
                  <a:lnTo>
                    <a:pt x="20" y="6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46" name="Freeform 166"/>
            <p:cNvSpPr>
              <a:spLocks/>
            </p:cNvSpPr>
            <p:nvPr/>
          </p:nvSpPr>
          <p:spPr bwMode="auto">
            <a:xfrm>
              <a:off x="3937" y="2748"/>
              <a:ext cx="13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6" y="0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47" name="Freeform 167"/>
            <p:cNvSpPr>
              <a:spLocks/>
            </p:cNvSpPr>
            <p:nvPr/>
          </p:nvSpPr>
          <p:spPr bwMode="auto">
            <a:xfrm>
              <a:off x="3943" y="2717"/>
              <a:ext cx="13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37"/>
                </a:cxn>
                <a:cxn ang="0">
                  <a:pos x="0" y="37"/>
                </a:cxn>
                <a:cxn ang="0">
                  <a:pos x="0" y="31"/>
                </a:cxn>
                <a:cxn ang="0">
                  <a:pos x="7" y="0"/>
                </a:cxn>
              </a:cxnLst>
              <a:rect l="0" t="0" r="r" b="b"/>
              <a:pathLst>
                <a:path w="13" h="37">
                  <a:moveTo>
                    <a:pt x="7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7" y="37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48" name="Freeform 168"/>
            <p:cNvSpPr>
              <a:spLocks/>
            </p:cNvSpPr>
            <p:nvPr/>
          </p:nvSpPr>
          <p:spPr bwMode="auto">
            <a:xfrm>
              <a:off x="3950" y="2692"/>
              <a:ext cx="13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6" y="38"/>
                </a:cxn>
                <a:cxn ang="0">
                  <a:pos x="0" y="38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3" h="38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6" y="38"/>
                  </a:lnTo>
                  <a:lnTo>
                    <a:pt x="0" y="38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49" name="Freeform 169"/>
            <p:cNvSpPr>
              <a:spLocks/>
            </p:cNvSpPr>
            <p:nvPr/>
          </p:nvSpPr>
          <p:spPr bwMode="auto">
            <a:xfrm>
              <a:off x="3950" y="2673"/>
              <a:ext cx="13" cy="3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3" y="32"/>
                </a:cxn>
                <a:cxn ang="0">
                  <a:pos x="0" y="32"/>
                </a:cxn>
                <a:cxn ang="0">
                  <a:pos x="0" y="19"/>
                </a:cxn>
                <a:cxn ang="0">
                  <a:pos x="6" y="0"/>
                </a:cxn>
              </a:cxnLst>
              <a:rect l="0" t="0" r="r" b="b"/>
              <a:pathLst>
                <a:path w="13" h="32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13" y="32"/>
                  </a:lnTo>
                  <a:lnTo>
                    <a:pt x="0" y="32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50" name="Freeform 170"/>
            <p:cNvSpPr>
              <a:spLocks/>
            </p:cNvSpPr>
            <p:nvPr/>
          </p:nvSpPr>
          <p:spPr bwMode="auto">
            <a:xfrm>
              <a:off x="3956" y="2648"/>
              <a:ext cx="13" cy="3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32"/>
                </a:cxn>
                <a:cxn ang="0">
                  <a:pos x="0" y="32"/>
                </a:cxn>
                <a:cxn ang="0">
                  <a:pos x="0" y="25"/>
                </a:cxn>
                <a:cxn ang="0">
                  <a:pos x="7" y="0"/>
                </a:cxn>
              </a:cxnLst>
              <a:rect l="0" t="0" r="r" b="b"/>
              <a:pathLst>
                <a:path w="13" h="32">
                  <a:moveTo>
                    <a:pt x="7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7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51" name="Freeform 171"/>
            <p:cNvSpPr>
              <a:spLocks/>
            </p:cNvSpPr>
            <p:nvPr/>
          </p:nvSpPr>
          <p:spPr bwMode="auto">
            <a:xfrm>
              <a:off x="3963" y="2630"/>
              <a:ext cx="13" cy="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31"/>
                </a:cxn>
                <a:cxn ang="0">
                  <a:pos x="0" y="31"/>
                </a:cxn>
                <a:cxn ang="0">
                  <a:pos x="0" y="18"/>
                </a:cxn>
                <a:cxn ang="0">
                  <a:pos x="6" y="0"/>
                </a:cxn>
              </a:cxnLst>
              <a:rect l="0" t="0" r="r" b="b"/>
              <a:pathLst>
                <a:path w="13" h="31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1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52" name="Freeform 172"/>
            <p:cNvSpPr>
              <a:spLocks/>
            </p:cNvSpPr>
            <p:nvPr/>
          </p:nvSpPr>
          <p:spPr bwMode="auto">
            <a:xfrm>
              <a:off x="3969" y="2605"/>
              <a:ext cx="13" cy="3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7" y="0"/>
                </a:cxn>
              </a:cxnLst>
              <a:rect l="0" t="0" r="r" b="b"/>
              <a:pathLst>
                <a:path w="13" h="31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53" name="Freeform 173"/>
            <p:cNvSpPr>
              <a:spLocks/>
            </p:cNvSpPr>
            <p:nvPr/>
          </p:nvSpPr>
          <p:spPr bwMode="auto">
            <a:xfrm>
              <a:off x="3976" y="2586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31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54" name="Freeform 174"/>
            <p:cNvSpPr>
              <a:spLocks/>
            </p:cNvSpPr>
            <p:nvPr/>
          </p:nvSpPr>
          <p:spPr bwMode="auto">
            <a:xfrm>
              <a:off x="3976" y="2567"/>
              <a:ext cx="19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13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6" y="0"/>
                </a:cxn>
              </a:cxnLst>
              <a:rect l="0" t="0" r="r" b="b"/>
              <a:pathLst>
                <a:path w="19" h="25">
                  <a:moveTo>
                    <a:pt x="6" y="0"/>
                  </a:moveTo>
                  <a:lnTo>
                    <a:pt x="19" y="0"/>
                  </a:lnTo>
                  <a:lnTo>
                    <a:pt x="19" y="13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55" name="Freeform 175"/>
            <p:cNvSpPr>
              <a:spLocks/>
            </p:cNvSpPr>
            <p:nvPr/>
          </p:nvSpPr>
          <p:spPr bwMode="auto">
            <a:xfrm>
              <a:off x="3982" y="2549"/>
              <a:ext cx="13" cy="3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18"/>
                </a:cxn>
                <a:cxn ang="0">
                  <a:pos x="7" y="0"/>
                </a:cxn>
              </a:cxnLst>
              <a:rect l="0" t="0" r="r" b="b"/>
              <a:pathLst>
                <a:path w="13" h="31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1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56" name="Freeform 176"/>
            <p:cNvSpPr>
              <a:spLocks/>
            </p:cNvSpPr>
            <p:nvPr/>
          </p:nvSpPr>
          <p:spPr bwMode="auto">
            <a:xfrm>
              <a:off x="3989" y="2524"/>
              <a:ext cx="13" cy="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3" h="31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57" name="Freeform 177"/>
            <p:cNvSpPr>
              <a:spLocks/>
            </p:cNvSpPr>
            <p:nvPr/>
          </p:nvSpPr>
          <p:spPr bwMode="auto">
            <a:xfrm>
              <a:off x="3995" y="2505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31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58" name="Freeform 178"/>
            <p:cNvSpPr>
              <a:spLocks/>
            </p:cNvSpPr>
            <p:nvPr/>
          </p:nvSpPr>
          <p:spPr bwMode="auto">
            <a:xfrm>
              <a:off x="3995" y="2492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3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59" name="Freeform 179"/>
            <p:cNvSpPr>
              <a:spLocks/>
            </p:cNvSpPr>
            <p:nvPr/>
          </p:nvSpPr>
          <p:spPr bwMode="auto">
            <a:xfrm>
              <a:off x="4002" y="2467"/>
              <a:ext cx="13" cy="3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6" y="32"/>
                </a:cxn>
                <a:cxn ang="0">
                  <a:pos x="0" y="32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3" h="32">
                  <a:moveTo>
                    <a:pt x="6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6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60" name="Freeform 180"/>
            <p:cNvSpPr>
              <a:spLocks/>
            </p:cNvSpPr>
            <p:nvPr/>
          </p:nvSpPr>
          <p:spPr bwMode="auto">
            <a:xfrm>
              <a:off x="4008" y="2442"/>
              <a:ext cx="13" cy="3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7" y="38"/>
                </a:cxn>
                <a:cxn ang="0">
                  <a:pos x="0" y="38"/>
                </a:cxn>
                <a:cxn ang="0">
                  <a:pos x="0" y="25"/>
                </a:cxn>
                <a:cxn ang="0">
                  <a:pos x="7" y="0"/>
                </a:cxn>
              </a:cxnLst>
              <a:rect l="0" t="0" r="r" b="b"/>
              <a:pathLst>
                <a:path w="13" h="38">
                  <a:moveTo>
                    <a:pt x="7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7" y="38"/>
                  </a:lnTo>
                  <a:lnTo>
                    <a:pt x="0" y="38"/>
                  </a:lnTo>
                  <a:lnTo>
                    <a:pt x="0" y="2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61" name="Freeform 181"/>
            <p:cNvSpPr>
              <a:spLocks/>
            </p:cNvSpPr>
            <p:nvPr/>
          </p:nvSpPr>
          <p:spPr bwMode="auto">
            <a:xfrm>
              <a:off x="4015" y="2430"/>
              <a:ext cx="13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19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62" name="Freeform 182"/>
            <p:cNvSpPr>
              <a:spLocks/>
            </p:cNvSpPr>
            <p:nvPr/>
          </p:nvSpPr>
          <p:spPr bwMode="auto">
            <a:xfrm>
              <a:off x="4021" y="2411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63" name="Freeform 183"/>
            <p:cNvSpPr>
              <a:spLocks/>
            </p:cNvSpPr>
            <p:nvPr/>
          </p:nvSpPr>
          <p:spPr bwMode="auto">
            <a:xfrm>
              <a:off x="4021" y="2393"/>
              <a:ext cx="13" cy="3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18"/>
                </a:cxn>
                <a:cxn ang="0">
                  <a:pos x="7" y="0"/>
                </a:cxn>
              </a:cxnLst>
              <a:rect l="0" t="0" r="r" b="b"/>
              <a:pathLst>
                <a:path w="13" h="31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1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64" name="Freeform 184"/>
            <p:cNvSpPr>
              <a:spLocks/>
            </p:cNvSpPr>
            <p:nvPr/>
          </p:nvSpPr>
          <p:spPr bwMode="auto">
            <a:xfrm>
              <a:off x="4028" y="2380"/>
              <a:ext cx="12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0"/>
                </a:cxn>
                <a:cxn ang="0">
                  <a:pos x="12" y="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3"/>
                </a:cxn>
                <a:cxn ang="0">
                  <a:pos x="6" y="0"/>
                </a:cxn>
              </a:cxnLst>
              <a:rect l="0" t="0" r="r" b="b"/>
              <a:pathLst>
                <a:path w="12" h="25">
                  <a:moveTo>
                    <a:pt x="6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65" name="Freeform 185"/>
            <p:cNvSpPr>
              <a:spLocks/>
            </p:cNvSpPr>
            <p:nvPr/>
          </p:nvSpPr>
          <p:spPr bwMode="auto">
            <a:xfrm>
              <a:off x="4034" y="2361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66" name="Freeform 186"/>
            <p:cNvSpPr>
              <a:spLocks/>
            </p:cNvSpPr>
            <p:nvPr/>
          </p:nvSpPr>
          <p:spPr bwMode="auto">
            <a:xfrm>
              <a:off x="4034" y="2343"/>
              <a:ext cx="19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6" y="0"/>
                </a:cxn>
              </a:cxnLst>
              <a:rect l="0" t="0" r="r" b="b"/>
              <a:pathLst>
                <a:path w="19" h="25">
                  <a:moveTo>
                    <a:pt x="6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67" name="Freeform 187"/>
            <p:cNvSpPr>
              <a:spLocks/>
            </p:cNvSpPr>
            <p:nvPr/>
          </p:nvSpPr>
          <p:spPr bwMode="auto">
            <a:xfrm>
              <a:off x="4040" y="2324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68" name="Freeform 188"/>
            <p:cNvSpPr>
              <a:spLocks/>
            </p:cNvSpPr>
            <p:nvPr/>
          </p:nvSpPr>
          <p:spPr bwMode="auto">
            <a:xfrm>
              <a:off x="4047" y="2305"/>
              <a:ext cx="13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6" y="0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69" name="Freeform 189"/>
            <p:cNvSpPr>
              <a:spLocks/>
            </p:cNvSpPr>
            <p:nvPr/>
          </p:nvSpPr>
          <p:spPr bwMode="auto">
            <a:xfrm>
              <a:off x="4053" y="2280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70" name="Freeform 190"/>
            <p:cNvSpPr>
              <a:spLocks/>
            </p:cNvSpPr>
            <p:nvPr/>
          </p:nvSpPr>
          <p:spPr bwMode="auto">
            <a:xfrm>
              <a:off x="4053" y="2261"/>
              <a:ext cx="20" cy="3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0" y="0"/>
                </a:cxn>
                <a:cxn ang="0">
                  <a:pos x="20" y="7"/>
                </a:cxn>
                <a:cxn ang="0">
                  <a:pos x="13" y="32"/>
                </a:cxn>
                <a:cxn ang="0">
                  <a:pos x="0" y="32"/>
                </a:cxn>
                <a:cxn ang="0">
                  <a:pos x="0" y="19"/>
                </a:cxn>
                <a:cxn ang="0">
                  <a:pos x="13" y="0"/>
                </a:cxn>
              </a:cxnLst>
              <a:rect l="0" t="0" r="r" b="b"/>
              <a:pathLst>
                <a:path w="20" h="32">
                  <a:moveTo>
                    <a:pt x="13" y="0"/>
                  </a:moveTo>
                  <a:lnTo>
                    <a:pt x="20" y="0"/>
                  </a:lnTo>
                  <a:lnTo>
                    <a:pt x="20" y="7"/>
                  </a:lnTo>
                  <a:lnTo>
                    <a:pt x="13" y="32"/>
                  </a:lnTo>
                  <a:lnTo>
                    <a:pt x="0" y="32"/>
                  </a:lnTo>
                  <a:lnTo>
                    <a:pt x="0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71" name="Freeform 191"/>
            <p:cNvSpPr>
              <a:spLocks/>
            </p:cNvSpPr>
            <p:nvPr/>
          </p:nvSpPr>
          <p:spPr bwMode="auto">
            <a:xfrm>
              <a:off x="4066" y="2236"/>
              <a:ext cx="13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32"/>
                </a:cxn>
                <a:cxn ang="0">
                  <a:pos x="0" y="32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3" h="32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7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72" name="Freeform 192"/>
            <p:cNvSpPr>
              <a:spLocks/>
            </p:cNvSpPr>
            <p:nvPr/>
          </p:nvSpPr>
          <p:spPr bwMode="auto">
            <a:xfrm>
              <a:off x="4066" y="2212"/>
              <a:ext cx="13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37"/>
                </a:cxn>
                <a:cxn ang="0">
                  <a:pos x="0" y="37"/>
                </a:cxn>
                <a:cxn ang="0">
                  <a:pos x="0" y="24"/>
                </a:cxn>
                <a:cxn ang="0">
                  <a:pos x="7" y="0"/>
                </a:cxn>
              </a:cxnLst>
              <a:rect l="0" t="0" r="r" b="b"/>
              <a:pathLst>
                <a:path w="13" h="37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37"/>
                  </a:lnTo>
                  <a:lnTo>
                    <a:pt x="0" y="37"/>
                  </a:lnTo>
                  <a:lnTo>
                    <a:pt x="0" y="2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73" name="Freeform 193"/>
            <p:cNvSpPr>
              <a:spLocks/>
            </p:cNvSpPr>
            <p:nvPr/>
          </p:nvSpPr>
          <p:spPr bwMode="auto">
            <a:xfrm>
              <a:off x="4073" y="2193"/>
              <a:ext cx="13" cy="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31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6" y="0"/>
                </a:cxn>
              </a:cxnLst>
              <a:rect l="0" t="0" r="r" b="b"/>
              <a:pathLst>
                <a:path w="13" h="31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74" name="Freeform 194"/>
            <p:cNvSpPr>
              <a:spLocks/>
            </p:cNvSpPr>
            <p:nvPr/>
          </p:nvSpPr>
          <p:spPr bwMode="auto">
            <a:xfrm>
              <a:off x="4079" y="2168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75" name="Freeform 195"/>
            <p:cNvSpPr>
              <a:spLocks/>
            </p:cNvSpPr>
            <p:nvPr/>
          </p:nvSpPr>
          <p:spPr bwMode="auto">
            <a:xfrm>
              <a:off x="4079" y="2149"/>
              <a:ext cx="13" cy="3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7" y="0"/>
                </a:cxn>
              </a:cxnLst>
              <a:rect l="0" t="0" r="r" b="b"/>
              <a:pathLst>
                <a:path w="13" h="31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76" name="Freeform 196"/>
            <p:cNvSpPr>
              <a:spLocks/>
            </p:cNvSpPr>
            <p:nvPr/>
          </p:nvSpPr>
          <p:spPr bwMode="auto">
            <a:xfrm>
              <a:off x="4086" y="2124"/>
              <a:ext cx="13" cy="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6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3" h="31">
                  <a:moveTo>
                    <a:pt x="6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77" name="Freeform 197"/>
            <p:cNvSpPr>
              <a:spLocks/>
            </p:cNvSpPr>
            <p:nvPr/>
          </p:nvSpPr>
          <p:spPr bwMode="auto">
            <a:xfrm>
              <a:off x="4092" y="2105"/>
              <a:ext cx="13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7" y="32"/>
                </a:cxn>
                <a:cxn ang="0">
                  <a:pos x="0" y="32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3" h="32">
                  <a:moveTo>
                    <a:pt x="0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7" y="32"/>
                  </a:lnTo>
                  <a:lnTo>
                    <a:pt x="0" y="32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78" name="Freeform 198"/>
            <p:cNvSpPr>
              <a:spLocks/>
            </p:cNvSpPr>
            <p:nvPr/>
          </p:nvSpPr>
          <p:spPr bwMode="auto">
            <a:xfrm>
              <a:off x="4092" y="2087"/>
              <a:ext cx="20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6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7" y="0"/>
                </a:cxn>
              </a:cxnLst>
              <a:rect l="0" t="0" r="r" b="b"/>
              <a:pathLst>
                <a:path w="20" h="25">
                  <a:moveTo>
                    <a:pt x="7" y="0"/>
                  </a:moveTo>
                  <a:lnTo>
                    <a:pt x="20" y="0"/>
                  </a:lnTo>
                  <a:lnTo>
                    <a:pt x="20" y="6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79" name="Freeform 199"/>
            <p:cNvSpPr>
              <a:spLocks/>
            </p:cNvSpPr>
            <p:nvPr/>
          </p:nvSpPr>
          <p:spPr bwMode="auto">
            <a:xfrm>
              <a:off x="4099" y="2068"/>
              <a:ext cx="13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6" y="0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80" name="Freeform 200"/>
            <p:cNvSpPr>
              <a:spLocks/>
            </p:cNvSpPr>
            <p:nvPr/>
          </p:nvSpPr>
          <p:spPr bwMode="auto">
            <a:xfrm>
              <a:off x="4105" y="2049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81" name="Freeform 201"/>
            <p:cNvSpPr>
              <a:spLocks/>
            </p:cNvSpPr>
            <p:nvPr/>
          </p:nvSpPr>
          <p:spPr bwMode="auto">
            <a:xfrm>
              <a:off x="4112" y="2024"/>
              <a:ext cx="13" cy="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6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3" h="31">
                  <a:moveTo>
                    <a:pt x="6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82" name="Freeform 202"/>
            <p:cNvSpPr>
              <a:spLocks/>
            </p:cNvSpPr>
            <p:nvPr/>
          </p:nvSpPr>
          <p:spPr bwMode="auto">
            <a:xfrm>
              <a:off x="4118" y="2012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0" y="12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83" name="Freeform 203"/>
            <p:cNvSpPr>
              <a:spLocks/>
            </p:cNvSpPr>
            <p:nvPr/>
          </p:nvSpPr>
          <p:spPr bwMode="auto">
            <a:xfrm>
              <a:off x="4125" y="1981"/>
              <a:ext cx="13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37"/>
                </a:cxn>
                <a:cxn ang="0">
                  <a:pos x="0" y="37"/>
                </a:cxn>
                <a:cxn ang="0">
                  <a:pos x="0" y="31"/>
                </a:cxn>
                <a:cxn ang="0">
                  <a:pos x="0" y="0"/>
                </a:cxn>
              </a:cxnLst>
              <a:rect l="0" t="0" r="r" b="b"/>
              <a:pathLst>
                <a:path w="13" h="37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37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84" name="Freeform 204"/>
            <p:cNvSpPr>
              <a:spLocks/>
            </p:cNvSpPr>
            <p:nvPr/>
          </p:nvSpPr>
          <p:spPr bwMode="auto">
            <a:xfrm>
              <a:off x="4125" y="1968"/>
              <a:ext cx="13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3"/>
                </a:cxn>
                <a:cxn ang="0">
                  <a:pos x="6" y="0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85" name="Freeform 205"/>
            <p:cNvSpPr>
              <a:spLocks/>
            </p:cNvSpPr>
            <p:nvPr/>
          </p:nvSpPr>
          <p:spPr bwMode="auto">
            <a:xfrm>
              <a:off x="4131" y="1956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0" y="12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86" name="Freeform 206"/>
            <p:cNvSpPr>
              <a:spLocks/>
            </p:cNvSpPr>
            <p:nvPr/>
          </p:nvSpPr>
          <p:spPr bwMode="auto">
            <a:xfrm>
              <a:off x="4138" y="1956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87" name="Freeform 207"/>
            <p:cNvSpPr>
              <a:spLocks/>
            </p:cNvSpPr>
            <p:nvPr/>
          </p:nvSpPr>
          <p:spPr bwMode="auto">
            <a:xfrm>
              <a:off x="4138" y="1943"/>
              <a:ext cx="19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13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6" y="0"/>
                </a:cxn>
              </a:cxnLst>
              <a:rect l="0" t="0" r="r" b="b"/>
              <a:pathLst>
                <a:path w="19" h="19">
                  <a:moveTo>
                    <a:pt x="6" y="0"/>
                  </a:moveTo>
                  <a:lnTo>
                    <a:pt x="19" y="0"/>
                  </a:lnTo>
                  <a:lnTo>
                    <a:pt x="19" y="13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88" name="Freeform 208"/>
            <p:cNvSpPr>
              <a:spLocks/>
            </p:cNvSpPr>
            <p:nvPr/>
          </p:nvSpPr>
          <p:spPr bwMode="auto">
            <a:xfrm>
              <a:off x="4144" y="1943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89" name="Freeform 209"/>
            <p:cNvSpPr>
              <a:spLocks/>
            </p:cNvSpPr>
            <p:nvPr/>
          </p:nvSpPr>
          <p:spPr bwMode="auto">
            <a:xfrm>
              <a:off x="4151" y="1937"/>
              <a:ext cx="13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19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90" name="Freeform 210"/>
            <p:cNvSpPr>
              <a:spLocks/>
            </p:cNvSpPr>
            <p:nvPr/>
          </p:nvSpPr>
          <p:spPr bwMode="auto">
            <a:xfrm>
              <a:off x="4157" y="1931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91" name="Line 211"/>
            <p:cNvSpPr>
              <a:spLocks noChangeShapeType="1"/>
            </p:cNvSpPr>
            <p:nvPr/>
          </p:nvSpPr>
          <p:spPr bwMode="auto">
            <a:xfrm>
              <a:off x="4157" y="1931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92" name="Line 212"/>
            <p:cNvSpPr>
              <a:spLocks noChangeShapeType="1"/>
            </p:cNvSpPr>
            <p:nvPr/>
          </p:nvSpPr>
          <p:spPr bwMode="auto">
            <a:xfrm>
              <a:off x="4157" y="1931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93" name="Line 213"/>
            <p:cNvSpPr>
              <a:spLocks noChangeShapeType="1"/>
            </p:cNvSpPr>
            <p:nvPr/>
          </p:nvSpPr>
          <p:spPr bwMode="auto">
            <a:xfrm>
              <a:off x="4170" y="1931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94" name="Line 214"/>
            <p:cNvSpPr>
              <a:spLocks noChangeShapeType="1"/>
            </p:cNvSpPr>
            <p:nvPr/>
          </p:nvSpPr>
          <p:spPr bwMode="auto">
            <a:xfrm>
              <a:off x="4170" y="1931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95" name="Freeform 215"/>
            <p:cNvSpPr>
              <a:spLocks/>
            </p:cNvSpPr>
            <p:nvPr/>
          </p:nvSpPr>
          <p:spPr bwMode="auto">
            <a:xfrm>
              <a:off x="4183" y="1931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2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7" y="0"/>
                  </a:lnTo>
                  <a:lnTo>
                    <a:pt x="13" y="12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96" name="Freeform 216"/>
            <p:cNvSpPr>
              <a:spLocks/>
            </p:cNvSpPr>
            <p:nvPr/>
          </p:nvSpPr>
          <p:spPr bwMode="auto">
            <a:xfrm>
              <a:off x="4190" y="1943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97" name="Freeform 217"/>
            <p:cNvSpPr>
              <a:spLocks/>
            </p:cNvSpPr>
            <p:nvPr/>
          </p:nvSpPr>
          <p:spPr bwMode="auto">
            <a:xfrm>
              <a:off x="4196" y="1949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9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7" y="0"/>
                  </a:lnTo>
                  <a:lnTo>
                    <a:pt x="13" y="19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499" name="Group 419"/>
          <p:cNvGrpSpPr>
            <a:grpSpLocks/>
          </p:cNvGrpSpPr>
          <p:nvPr/>
        </p:nvGrpSpPr>
        <p:grpSpPr bwMode="auto">
          <a:xfrm>
            <a:off x="7027863" y="1736725"/>
            <a:ext cx="1512887" cy="1811338"/>
            <a:chOff x="4183" y="1943"/>
            <a:chExt cx="1037" cy="1242"/>
          </a:xfrm>
        </p:grpSpPr>
        <p:sp>
          <p:nvSpPr>
            <p:cNvPr id="46299" name="Freeform 219"/>
            <p:cNvSpPr>
              <a:spLocks/>
            </p:cNvSpPr>
            <p:nvPr/>
          </p:nvSpPr>
          <p:spPr bwMode="auto">
            <a:xfrm>
              <a:off x="4196" y="1968"/>
              <a:ext cx="20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19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20" h="25">
                  <a:moveTo>
                    <a:pt x="0" y="0"/>
                  </a:moveTo>
                  <a:lnTo>
                    <a:pt x="13" y="0"/>
                  </a:lnTo>
                  <a:lnTo>
                    <a:pt x="20" y="19"/>
                  </a:lnTo>
                  <a:lnTo>
                    <a:pt x="20" y="25"/>
                  </a:lnTo>
                  <a:lnTo>
                    <a:pt x="7" y="25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00" name="Freeform 220"/>
            <p:cNvSpPr>
              <a:spLocks/>
            </p:cNvSpPr>
            <p:nvPr/>
          </p:nvSpPr>
          <p:spPr bwMode="auto">
            <a:xfrm>
              <a:off x="4203" y="1987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9"/>
                </a:cxn>
                <a:cxn ang="0">
                  <a:pos x="6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9"/>
                  </a:lnTo>
                  <a:lnTo>
                    <a:pt x="6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01" name="Freeform 221"/>
            <p:cNvSpPr>
              <a:spLocks/>
            </p:cNvSpPr>
            <p:nvPr/>
          </p:nvSpPr>
          <p:spPr bwMode="auto">
            <a:xfrm>
              <a:off x="4209" y="1993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9"/>
                </a:cxn>
                <a:cxn ang="0">
                  <a:pos x="13" y="25"/>
                </a:cxn>
                <a:cxn ang="0">
                  <a:pos x="7" y="25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7" y="0"/>
                  </a:lnTo>
                  <a:lnTo>
                    <a:pt x="13" y="19"/>
                  </a:lnTo>
                  <a:lnTo>
                    <a:pt x="13" y="25"/>
                  </a:lnTo>
                  <a:lnTo>
                    <a:pt x="7" y="25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02" name="Freeform 222"/>
            <p:cNvSpPr>
              <a:spLocks/>
            </p:cNvSpPr>
            <p:nvPr/>
          </p:nvSpPr>
          <p:spPr bwMode="auto">
            <a:xfrm>
              <a:off x="4216" y="2012"/>
              <a:ext cx="12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03" name="Freeform 223"/>
            <p:cNvSpPr>
              <a:spLocks/>
            </p:cNvSpPr>
            <p:nvPr/>
          </p:nvSpPr>
          <p:spPr bwMode="auto">
            <a:xfrm>
              <a:off x="4216" y="2018"/>
              <a:ext cx="12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6"/>
                </a:cxn>
                <a:cxn ang="0">
                  <a:pos x="12" y="19"/>
                </a:cxn>
                <a:cxn ang="0">
                  <a:pos x="6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2" h="19">
                  <a:moveTo>
                    <a:pt x="0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12" y="19"/>
                  </a:lnTo>
                  <a:lnTo>
                    <a:pt x="6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04" name="Freeform 224"/>
            <p:cNvSpPr>
              <a:spLocks/>
            </p:cNvSpPr>
            <p:nvPr/>
          </p:nvSpPr>
          <p:spPr bwMode="auto">
            <a:xfrm>
              <a:off x="4222" y="2024"/>
              <a:ext cx="19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9" y="19"/>
                </a:cxn>
                <a:cxn ang="0">
                  <a:pos x="19" y="31"/>
                </a:cxn>
                <a:cxn ang="0">
                  <a:pos x="6" y="31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9" h="31">
                  <a:moveTo>
                    <a:pt x="0" y="0"/>
                  </a:moveTo>
                  <a:lnTo>
                    <a:pt x="6" y="0"/>
                  </a:lnTo>
                  <a:lnTo>
                    <a:pt x="19" y="19"/>
                  </a:lnTo>
                  <a:lnTo>
                    <a:pt x="19" y="31"/>
                  </a:lnTo>
                  <a:lnTo>
                    <a:pt x="6" y="31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05" name="Freeform 225"/>
            <p:cNvSpPr>
              <a:spLocks/>
            </p:cNvSpPr>
            <p:nvPr/>
          </p:nvSpPr>
          <p:spPr bwMode="auto">
            <a:xfrm>
              <a:off x="4228" y="2043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25"/>
                </a:cxn>
                <a:cxn ang="0">
                  <a:pos x="7" y="25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25"/>
                  </a:lnTo>
                  <a:lnTo>
                    <a:pt x="7" y="25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06" name="Freeform 226"/>
            <p:cNvSpPr>
              <a:spLocks/>
            </p:cNvSpPr>
            <p:nvPr/>
          </p:nvSpPr>
          <p:spPr bwMode="auto">
            <a:xfrm>
              <a:off x="4235" y="2055"/>
              <a:ext cx="13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25"/>
                </a:cxn>
                <a:cxn ang="0">
                  <a:pos x="13" y="38"/>
                </a:cxn>
                <a:cxn ang="0">
                  <a:pos x="6" y="38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38">
                  <a:moveTo>
                    <a:pt x="0" y="0"/>
                  </a:moveTo>
                  <a:lnTo>
                    <a:pt x="6" y="0"/>
                  </a:lnTo>
                  <a:lnTo>
                    <a:pt x="13" y="25"/>
                  </a:lnTo>
                  <a:lnTo>
                    <a:pt x="13" y="38"/>
                  </a:lnTo>
                  <a:lnTo>
                    <a:pt x="6" y="38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07" name="Freeform 227"/>
            <p:cNvSpPr>
              <a:spLocks/>
            </p:cNvSpPr>
            <p:nvPr/>
          </p:nvSpPr>
          <p:spPr bwMode="auto">
            <a:xfrm>
              <a:off x="4241" y="2080"/>
              <a:ext cx="13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25"/>
                </a:cxn>
                <a:cxn ang="0">
                  <a:pos x="13" y="32"/>
                </a:cxn>
                <a:cxn ang="0">
                  <a:pos x="0" y="32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32">
                  <a:moveTo>
                    <a:pt x="0" y="0"/>
                  </a:moveTo>
                  <a:lnTo>
                    <a:pt x="7" y="0"/>
                  </a:lnTo>
                  <a:lnTo>
                    <a:pt x="13" y="25"/>
                  </a:lnTo>
                  <a:lnTo>
                    <a:pt x="13" y="32"/>
                  </a:lnTo>
                  <a:lnTo>
                    <a:pt x="0" y="32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08" name="Freeform 228"/>
            <p:cNvSpPr>
              <a:spLocks/>
            </p:cNvSpPr>
            <p:nvPr/>
          </p:nvSpPr>
          <p:spPr bwMode="auto">
            <a:xfrm>
              <a:off x="4241" y="2105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9"/>
                </a:cxn>
                <a:cxn ang="0">
                  <a:pos x="13" y="25"/>
                </a:cxn>
                <a:cxn ang="0">
                  <a:pos x="7" y="25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19"/>
                  </a:lnTo>
                  <a:lnTo>
                    <a:pt x="13" y="25"/>
                  </a:lnTo>
                  <a:lnTo>
                    <a:pt x="7" y="25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09" name="Freeform 229"/>
            <p:cNvSpPr>
              <a:spLocks/>
            </p:cNvSpPr>
            <p:nvPr/>
          </p:nvSpPr>
          <p:spPr bwMode="auto">
            <a:xfrm>
              <a:off x="4248" y="2124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25"/>
                </a:cxn>
                <a:cxn ang="0">
                  <a:pos x="13" y="31"/>
                </a:cxn>
                <a:cxn ang="0">
                  <a:pos x="6" y="3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6" y="0"/>
                  </a:lnTo>
                  <a:lnTo>
                    <a:pt x="13" y="25"/>
                  </a:lnTo>
                  <a:lnTo>
                    <a:pt x="13" y="31"/>
                  </a:lnTo>
                  <a:lnTo>
                    <a:pt x="6" y="3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10" name="Freeform 230"/>
            <p:cNvSpPr>
              <a:spLocks/>
            </p:cNvSpPr>
            <p:nvPr/>
          </p:nvSpPr>
          <p:spPr bwMode="auto">
            <a:xfrm>
              <a:off x="4254" y="2149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9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7" y="0"/>
                  </a:lnTo>
                  <a:lnTo>
                    <a:pt x="13" y="19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11" name="Freeform 231"/>
            <p:cNvSpPr>
              <a:spLocks/>
            </p:cNvSpPr>
            <p:nvPr/>
          </p:nvSpPr>
          <p:spPr bwMode="auto">
            <a:xfrm>
              <a:off x="4254" y="2168"/>
              <a:ext cx="20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25"/>
                </a:cxn>
                <a:cxn ang="0">
                  <a:pos x="20" y="37"/>
                </a:cxn>
                <a:cxn ang="0">
                  <a:pos x="7" y="37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20" h="37">
                  <a:moveTo>
                    <a:pt x="0" y="0"/>
                  </a:moveTo>
                  <a:lnTo>
                    <a:pt x="13" y="0"/>
                  </a:lnTo>
                  <a:lnTo>
                    <a:pt x="20" y="25"/>
                  </a:lnTo>
                  <a:lnTo>
                    <a:pt x="20" y="37"/>
                  </a:lnTo>
                  <a:lnTo>
                    <a:pt x="7" y="37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12" name="Freeform 232"/>
            <p:cNvSpPr>
              <a:spLocks/>
            </p:cNvSpPr>
            <p:nvPr/>
          </p:nvSpPr>
          <p:spPr bwMode="auto">
            <a:xfrm>
              <a:off x="4261" y="2193"/>
              <a:ext cx="19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25"/>
                </a:cxn>
                <a:cxn ang="0">
                  <a:pos x="19" y="31"/>
                </a:cxn>
                <a:cxn ang="0">
                  <a:pos x="13" y="31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9" h="31">
                  <a:moveTo>
                    <a:pt x="0" y="0"/>
                  </a:moveTo>
                  <a:lnTo>
                    <a:pt x="13" y="0"/>
                  </a:lnTo>
                  <a:lnTo>
                    <a:pt x="19" y="25"/>
                  </a:lnTo>
                  <a:lnTo>
                    <a:pt x="19" y="31"/>
                  </a:lnTo>
                  <a:lnTo>
                    <a:pt x="13" y="31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13" name="Freeform 233"/>
            <p:cNvSpPr>
              <a:spLocks/>
            </p:cNvSpPr>
            <p:nvPr/>
          </p:nvSpPr>
          <p:spPr bwMode="auto">
            <a:xfrm>
              <a:off x="4274" y="2218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25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6" y="0"/>
                  </a:lnTo>
                  <a:lnTo>
                    <a:pt x="13" y="25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14" name="Freeform 234"/>
            <p:cNvSpPr>
              <a:spLocks/>
            </p:cNvSpPr>
            <p:nvPr/>
          </p:nvSpPr>
          <p:spPr bwMode="auto">
            <a:xfrm>
              <a:off x="4274" y="2243"/>
              <a:ext cx="13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37"/>
                </a:cxn>
                <a:cxn ang="0">
                  <a:pos x="13" y="43"/>
                </a:cxn>
                <a:cxn ang="0">
                  <a:pos x="6" y="4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lnTo>
                    <a:pt x="13" y="0"/>
                  </a:lnTo>
                  <a:lnTo>
                    <a:pt x="13" y="37"/>
                  </a:lnTo>
                  <a:lnTo>
                    <a:pt x="13" y="43"/>
                  </a:lnTo>
                  <a:lnTo>
                    <a:pt x="6" y="4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15" name="Freeform 235"/>
            <p:cNvSpPr>
              <a:spLocks/>
            </p:cNvSpPr>
            <p:nvPr/>
          </p:nvSpPr>
          <p:spPr bwMode="auto">
            <a:xfrm>
              <a:off x="4280" y="2280"/>
              <a:ext cx="13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31"/>
                </a:cxn>
                <a:cxn ang="0">
                  <a:pos x="13" y="44"/>
                </a:cxn>
                <a:cxn ang="0">
                  <a:pos x="7" y="44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44">
                  <a:moveTo>
                    <a:pt x="0" y="0"/>
                  </a:moveTo>
                  <a:lnTo>
                    <a:pt x="7" y="0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7" y="44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16" name="Freeform 236"/>
            <p:cNvSpPr>
              <a:spLocks/>
            </p:cNvSpPr>
            <p:nvPr/>
          </p:nvSpPr>
          <p:spPr bwMode="auto">
            <a:xfrm>
              <a:off x="4287" y="2311"/>
              <a:ext cx="13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32"/>
                </a:cxn>
                <a:cxn ang="0">
                  <a:pos x="13" y="38"/>
                </a:cxn>
                <a:cxn ang="0">
                  <a:pos x="0" y="38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38">
                  <a:moveTo>
                    <a:pt x="0" y="0"/>
                  </a:moveTo>
                  <a:lnTo>
                    <a:pt x="6" y="0"/>
                  </a:lnTo>
                  <a:lnTo>
                    <a:pt x="13" y="32"/>
                  </a:lnTo>
                  <a:lnTo>
                    <a:pt x="13" y="38"/>
                  </a:lnTo>
                  <a:lnTo>
                    <a:pt x="0" y="38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17" name="Freeform 237"/>
            <p:cNvSpPr>
              <a:spLocks/>
            </p:cNvSpPr>
            <p:nvPr/>
          </p:nvSpPr>
          <p:spPr bwMode="auto">
            <a:xfrm>
              <a:off x="4287" y="2343"/>
              <a:ext cx="13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31"/>
                </a:cxn>
                <a:cxn ang="0">
                  <a:pos x="13" y="37"/>
                </a:cxn>
                <a:cxn ang="0">
                  <a:pos x="6" y="37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7">
                  <a:moveTo>
                    <a:pt x="0" y="0"/>
                  </a:moveTo>
                  <a:lnTo>
                    <a:pt x="13" y="0"/>
                  </a:lnTo>
                  <a:lnTo>
                    <a:pt x="13" y="31"/>
                  </a:lnTo>
                  <a:lnTo>
                    <a:pt x="13" y="37"/>
                  </a:lnTo>
                  <a:lnTo>
                    <a:pt x="6" y="37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18" name="Freeform 238"/>
            <p:cNvSpPr>
              <a:spLocks/>
            </p:cNvSpPr>
            <p:nvPr/>
          </p:nvSpPr>
          <p:spPr bwMode="auto">
            <a:xfrm>
              <a:off x="4293" y="2374"/>
              <a:ext cx="13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31"/>
                </a:cxn>
                <a:cxn ang="0">
                  <a:pos x="13" y="43"/>
                </a:cxn>
                <a:cxn ang="0">
                  <a:pos x="7" y="4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lnTo>
                    <a:pt x="7" y="0"/>
                  </a:lnTo>
                  <a:lnTo>
                    <a:pt x="13" y="31"/>
                  </a:lnTo>
                  <a:lnTo>
                    <a:pt x="13" y="43"/>
                  </a:lnTo>
                  <a:lnTo>
                    <a:pt x="7" y="4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19" name="Freeform 239"/>
            <p:cNvSpPr>
              <a:spLocks/>
            </p:cNvSpPr>
            <p:nvPr/>
          </p:nvSpPr>
          <p:spPr bwMode="auto">
            <a:xfrm>
              <a:off x="4300" y="2405"/>
              <a:ext cx="13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44"/>
                </a:cxn>
                <a:cxn ang="0">
                  <a:pos x="13" y="50"/>
                </a:cxn>
                <a:cxn ang="0">
                  <a:pos x="0" y="50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50">
                  <a:moveTo>
                    <a:pt x="0" y="0"/>
                  </a:moveTo>
                  <a:lnTo>
                    <a:pt x="6" y="0"/>
                  </a:lnTo>
                  <a:lnTo>
                    <a:pt x="13" y="44"/>
                  </a:lnTo>
                  <a:lnTo>
                    <a:pt x="13" y="50"/>
                  </a:lnTo>
                  <a:lnTo>
                    <a:pt x="0" y="50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20" name="Freeform 240"/>
            <p:cNvSpPr>
              <a:spLocks/>
            </p:cNvSpPr>
            <p:nvPr/>
          </p:nvSpPr>
          <p:spPr bwMode="auto">
            <a:xfrm>
              <a:off x="4300" y="2449"/>
              <a:ext cx="19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31"/>
                </a:cxn>
                <a:cxn ang="0">
                  <a:pos x="19" y="43"/>
                </a:cxn>
                <a:cxn ang="0">
                  <a:pos x="13" y="4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43">
                  <a:moveTo>
                    <a:pt x="0" y="0"/>
                  </a:moveTo>
                  <a:lnTo>
                    <a:pt x="13" y="0"/>
                  </a:lnTo>
                  <a:lnTo>
                    <a:pt x="19" y="31"/>
                  </a:lnTo>
                  <a:lnTo>
                    <a:pt x="19" y="43"/>
                  </a:lnTo>
                  <a:lnTo>
                    <a:pt x="13" y="4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21" name="Freeform 241"/>
            <p:cNvSpPr>
              <a:spLocks/>
            </p:cNvSpPr>
            <p:nvPr/>
          </p:nvSpPr>
          <p:spPr bwMode="auto">
            <a:xfrm>
              <a:off x="4313" y="2480"/>
              <a:ext cx="13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37"/>
                </a:cxn>
                <a:cxn ang="0">
                  <a:pos x="13" y="44"/>
                </a:cxn>
                <a:cxn ang="0">
                  <a:pos x="6" y="44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44">
                  <a:moveTo>
                    <a:pt x="0" y="0"/>
                  </a:moveTo>
                  <a:lnTo>
                    <a:pt x="6" y="0"/>
                  </a:lnTo>
                  <a:lnTo>
                    <a:pt x="13" y="37"/>
                  </a:lnTo>
                  <a:lnTo>
                    <a:pt x="13" y="44"/>
                  </a:lnTo>
                  <a:lnTo>
                    <a:pt x="6" y="44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22" name="Freeform 242"/>
            <p:cNvSpPr>
              <a:spLocks/>
            </p:cNvSpPr>
            <p:nvPr/>
          </p:nvSpPr>
          <p:spPr bwMode="auto">
            <a:xfrm>
              <a:off x="4319" y="2517"/>
              <a:ext cx="13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44"/>
                </a:cxn>
                <a:cxn ang="0">
                  <a:pos x="13" y="50"/>
                </a:cxn>
                <a:cxn ang="0">
                  <a:pos x="0" y="50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50">
                  <a:moveTo>
                    <a:pt x="0" y="0"/>
                  </a:moveTo>
                  <a:lnTo>
                    <a:pt x="7" y="0"/>
                  </a:lnTo>
                  <a:lnTo>
                    <a:pt x="13" y="44"/>
                  </a:lnTo>
                  <a:lnTo>
                    <a:pt x="13" y="50"/>
                  </a:lnTo>
                  <a:lnTo>
                    <a:pt x="0" y="50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23" name="Freeform 243"/>
            <p:cNvSpPr>
              <a:spLocks/>
            </p:cNvSpPr>
            <p:nvPr/>
          </p:nvSpPr>
          <p:spPr bwMode="auto">
            <a:xfrm>
              <a:off x="4319" y="2561"/>
              <a:ext cx="13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31"/>
                </a:cxn>
                <a:cxn ang="0">
                  <a:pos x="13" y="44"/>
                </a:cxn>
                <a:cxn ang="0">
                  <a:pos x="7" y="44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44">
                  <a:moveTo>
                    <a:pt x="0" y="0"/>
                  </a:moveTo>
                  <a:lnTo>
                    <a:pt x="13" y="0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7" y="44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24" name="Freeform 244"/>
            <p:cNvSpPr>
              <a:spLocks/>
            </p:cNvSpPr>
            <p:nvPr/>
          </p:nvSpPr>
          <p:spPr bwMode="auto">
            <a:xfrm>
              <a:off x="4326" y="2592"/>
              <a:ext cx="13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44"/>
                </a:cxn>
                <a:cxn ang="0">
                  <a:pos x="13" y="50"/>
                </a:cxn>
                <a:cxn ang="0">
                  <a:pos x="6" y="50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50">
                  <a:moveTo>
                    <a:pt x="0" y="0"/>
                  </a:moveTo>
                  <a:lnTo>
                    <a:pt x="6" y="0"/>
                  </a:lnTo>
                  <a:lnTo>
                    <a:pt x="13" y="44"/>
                  </a:lnTo>
                  <a:lnTo>
                    <a:pt x="13" y="50"/>
                  </a:lnTo>
                  <a:lnTo>
                    <a:pt x="6" y="50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25" name="Freeform 245"/>
            <p:cNvSpPr>
              <a:spLocks/>
            </p:cNvSpPr>
            <p:nvPr/>
          </p:nvSpPr>
          <p:spPr bwMode="auto">
            <a:xfrm>
              <a:off x="4332" y="2636"/>
              <a:ext cx="13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31"/>
                </a:cxn>
                <a:cxn ang="0">
                  <a:pos x="13" y="44"/>
                </a:cxn>
                <a:cxn ang="0">
                  <a:pos x="0" y="44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44">
                  <a:moveTo>
                    <a:pt x="0" y="0"/>
                  </a:moveTo>
                  <a:lnTo>
                    <a:pt x="7" y="0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0" y="44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26" name="Freeform 246"/>
            <p:cNvSpPr>
              <a:spLocks/>
            </p:cNvSpPr>
            <p:nvPr/>
          </p:nvSpPr>
          <p:spPr bwMode="auto">
            <a:xfrm>
              <a:off x="4332" y="2667"/>
              <a:ext cx="13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31"/>
                </a:cxn>
                <a:cxn ang="0">
                  <a:pos x="13" y="38"/>
                </a:cxn>
                <a:cxn ang="0">
                  <a:pos x="7" y="38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38">
                  <a:moveTo>
                    <a:pt x="0" y="0"/>
                  </a:moveTo>
                  <a:lnTo>
                    <a:pt x="13" y="0"/>
                  </a:lnTo>
                  <a:lnTo>
                    <a:pt x="13" y="31"/>
                  </a:lnTo>
                  <a:lnTo>
                    <a:pt x="13" y="38"/>
                  </a:lnTo>
                  <a:lnTo>
                    <a:pt x="7" y="38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27" name="Freeform 247"/>
            <p:cNvSpPr>
              <a:spLocks/>
            </p:cNvSpPr>
            <p:nvPr/>
          </p:nvSpPr>
          <p:spPr bwMode="auto">
            <a:xfrm>
              <a:off x="4339" y="2698"/>
              <a:ext cx="13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32"/>
                </a:cxn>
                <a:cxn ang="0">
                  <a:pos x="13" y="38"/>
                </a:cxn>
                <a:cxn ang="0">
                  <a:pos x="6" y="38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38">
                  <a:moveTo>
                    <a:pt x="0" y="0"/>
                  </a:moveTo>
                  <a:lnTo>
                    <a:pt x="6" y="0"/>
                  </a:lnTo>
                  <a:lnTo>
                    <a:pt x="13" y="32"/>
                  </a:lnTo>
                  <a:lnTo>
                    <a:pt x="13" y="38"/>
                  </a:lnTo>
                  <a:lnTo>
                    <a:pt x="6" y="38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28" name="Freeform 248"/>
            <p:cNvSpPr>
              <a:spLocks/>
            </p:cNvSpPr>
            <p:nvPr/>
          </p:nvSpPr>
          <p:spPr bwMode="auto">
            <a:xfrm>
              <a:off x="4345" y="2730"/>
              <a:ext cx="13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31"/>
                </a:cxn>
                <a:cxn ang="0">
                  <a:pos x="13" y="37"/>
                </a:cxn>
                <a:cxn ang="0">
                  <a:pos x="7" y="37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7">
                  <a:moveTo>
                    <a:pt x="0" y="0"/>
                  </a:moveTo>
                  <a:lnTo>
                    <a:pt x="7" y="0"/>
                  </a:lnTo>
                  <a:lnTo>
                    <a:pt x="13" y="31"/>
                  </a:lnTo>
                  <a:lnTo>
                    <a:pt x="13" y="37"/>
                  </a:lnTo>
                  <a:lnTo>
                    <a:pt x="7" y="37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29" name="Freeform 249"/>
            <p:cNvSpPr>
              <a:spLocks/>
            </p:cNvSpPr>
            <p:nvPr/>
          </p:nvSpPr>
          <p:spPr bwMode="auto">
            <a:xfrm>
              <a:off x="4352" y="2761"/>
              <a:ext cx="13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31"/>
                </a:cxn>
                <a:cxn ang="0">
                  <a:pos x="13" y="37"/>
                </a:cxn>
                <a:cxn ang="0">
                  <a:pos x="6" y="37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7">
                  <a:moveTo>
                    <a:pt x="0" y="0"/>
                  </a:moveTo>
                  <a:lnTo>
                    <a:pt x="6" y="0"/>
                  </a:lnTo>
                  <a:lnTo>
                    <a:pt x="13" y="31"/>
                  </a:lnTo>
                  <a:lnTo>
                    <a:pt x="13" y="37"/>
                  </a:lnTo>
                  <a:lnTo>
                    <a:pt x="6" y="37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30" name="Freeform 250"/>
            <p:cNvSpPr>
              <a:spLocks/>
            </p:cNvSpPr>
            <p:nvPr/>
          </p:nvSpPr>
          <p:spPr bwMode="auto">
            <a:xfrm>
              <a:off x="4358" y="2792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25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7" y="0"/>
                  </a:lnTo>
                  <a:lnTo>
                    <a:pt x="13" y="25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31" name="Freeform 251"/>
            <p:cNvSpPr>
              <a:spLocks/>
            </p:cNvSpPr>
            <p:nvPr/>
          </p:nvSpPr>
          <p:spPr bwMode="auto">
            <a:xfrm>
              <a:off x="4358" y="2817"/>
              <a:ext cx="20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19"/>
                </a:cxn>
                <a:cxn ang="0">
                  <a:pos x="20" y="31"/>
                </a:cxn>
                <a:cxn ang="0">
                  <a:pos x="7" y="3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20" h="31">
                  <a:moveTo>
                    <a:pt x="0" y="0"/>
                  </a:moveTo>
                  <a:lnTo>
                    <a:pt x="13" y="0"/>
                  </a:lnTo>
                  <a:lnTo>
                    <a:pt x="20" y="19"/>
                  </a:lnTo>
                  <a:lnTo>
                    <a:pt x="20" y="31"/>
                  </a:lnTo>
                  <a:lnTo>
                    <a:pt x="7" y="3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32" name="Freeform 252"/>
            <p:cNvSpPr>
              <a:spLocks/>
            </p:cNvSpPr>
            <p:nvPr/>
          </p:nvSpPr>
          <p:spPr bwMode="auto">
            <a:xfrm>
              <a:off x="4365" y="2836"/>
              <a:ext cx="13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25"/>
                </a:cxn>
                <a:cxn ang="0">
                  <a:pos x="13" y="37"/>
                </a:cxn>
                <a:cxn ang="0">
                  <a:pos x="6" y="37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37">
                  <a:moveTo>
                    <a:pt x="0" y="0"/>
                  </a:moveTo>
                  <a:lnTo>
                    <a:pt x="13" y="0"/>
                  </a:lnTo>
                  <a:lnTo>
                    <a:pt x="13" y="25"/>
                  </a:lnTo>
                  <a:lnTo>
                    <a:pt x="13" y="37"/>
                  </a:lnTo>
                  <a:lnTo>
                    <a:pt x="6" y="37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33" name="Freeform 253"/>
            <p:cNvSpPr>
              <a:spLocks/>
            </p:cNvSpPr>
            <p:nvPr/>
          </p:nvSpPr>
          <p:spPr bwMode="auto">
            <a:xfrm>
              <a:off x="4371" y="2861"/>
              <a:ext cx="13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31"/>
                </a:cxn>
                <a:cxn ang="0">
                  <a:pos x="13" y="37"/>
                </a:cxn>
                <a:cxn ang="0">
                  <a:pos x="7" y="37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37">
                  <a:moveTo>
                    <a:pt x="0" y="0"/>
                  </a:moveTo>
                  <a:lnTo>
                    <a:pt x="7" y="0"/>
                  </a:lnTo>
                  <a:lnTo>
                    <a:pt x="13" y="31"/>
                  </a:lnTo>
                  <a:lnTo>
                    <a:pt x="13" y="37"/>
                  </a:lnTo>
                  <a:lnTo>
                    <a:pt x="7" y="37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34" name="Freeform 254"/>
            <p:cNvSpPr>
              <a:spLocks/>
            </p:cNvSpPr>
            <p:nvPr/>
          </p:nvSpPr>
          <p:spPr bwMode="auto">
            <a:xfrm>
              <a:off x="4378" y="2892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2"/>
                </a:cxn>
                <a:cxn ang="0">
                  <a:pos x="13" y="25"/>
                </a:cxn>
                <a:cxn ang="0">
                  <a:pos x="6" y="25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6" y="0"/>
                  </a:lnTo>
                  <a:lnTo>
                    <a:pt x="13" y="12"/>
                  </a:lnTo>
                  <a:lnTo>
                    <a:pt x="13" y="25"/>
                  </a:lnTo>
                  <a:lnTo>
                    <a:pt x="6" y="25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35" name="Freeform 255"/>
            <p:cNvSpPr>
              <a:spLocks/>
            </p:cNvSpPr>
            <p:nvPr/>
          </p:nvSpPr>
          <p:spPr bwMode="auto">
            <a:xfrm>
              <a:off x="4384" y="2904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9"/>
                </a:cxn>
                <a:cxn ang="0">
                  <a:pos x="13" y="25"/>
                </a:cxn>
                <a:cxn ang="0">
                  <a:pos x="7" y="25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7" y="0"/>
                  </a:lnTo>
                  <a:lnTo>
                    <a:pt x="13" y="19"/>
                  </a:lnTo>
                  <a:lnTo>
                    <a:pt x="13" y="25"/>
                  </a:lnTo>
                  <a:lnTo>
                    <a:pt x="7" y="25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36" name="Freeform 256"/>
            <p:cNvSpPr>
              <a:spLocks/>
            </p:cNvSpPr>
            <p:nvPr/>
          </p:nvSpPr>
          <p:spPr bwMode="auto">
            <a:xfrm>
              <a:off x="4391" y="2923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25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6" y="0"/>
                  </a:lnTo>
                  <a:lnTo>
                    <a:pt x="13" y="25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37" name="Freeform 257"/>
            <p:cNvSpPr>
              <a:spLocks/>
            </p:cNvSpPr>
            <p:nvPr/>
          </p:nvSpPr>
          <p:spPr bwMode="auto">
            <a:xfrm>
              <a:off x="4391" y="2948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25"/>
                </a:cxn>
                <a:cxn ang="0">
                  <a:pos x="6" y="25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25"/>
                  </a:lnTo>
                  <a:lnTo>
                    <a:pt x="6" y="25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38" name="Freeform 258"/>
            <p:cNvSpPr>
              <a:spLocks/>
            </p:cNvSpPr>
            <p:nvPr/>
          </p:nvSpPr>
          <p:spPr bwMode="auto">
            <a:xfrm>
              <a:off x="4397" y="2960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3"/>
                </a:cxn>
                <a:cxn ang="0">
                  <a:pos x="13" y="25"/>
                </a:cxn>
                <a:cxn ang="0">
                  <a:pos x="7" y="25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7" y="0"/>
                  </a:lnTo>
                  <a:lnTo>
                    <a:pt x="13" y="13"/>
                  </a:lnTo>
                  <a:lnTo>
                    <a:pt x="13" y="25"/>
                  </a:lnTo>
                  <a:lnTo>
                    <a:pt x="7" y="25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39" name="Freeform 259"/>
            <p:cNvSpPr>
              <a:spLocks/>
            </p:cNvSpPr>
            <p:nvPr/>
          </p:nvSpPr>
          <p:spPr bwMode="auto">
            <a:xfrm>
              <a:off x="4404" y="2973"/>
              <a:ext cx="12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2" y="19"/>
                </a:cxn>
                <a:cxn ang="0">
                  <a:pos x="12" y="25"/>
                </a:cxn>
                <a:cxn ang="0">
                  <a:pos x="0" y="25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2" h="25">
                  <a:moveTo>
                    <a:pt x="0" y="0"/>
                  </a:moveTo>
                  <a:lnTo>
                    <a:pt x="6" y="0"/>
                  </a:lnTo>
                  <a:lnTo>
                    <a:pt x="12" y="19"/>
                  </a:lnTo>
                  <a:lnTo>
                    <a:pt x="12" y="25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40" name="Freeform 260"/>
            <p:cNvSpPr>
              <a:spLocks/>
            </p:cNvSpPr>
            <p:nvPr/>
          </p:nvSpPr>
          <p:spPr bwMode="auto">
            <a:xfrm>
              <a:off x="4404" y="2992"/>
              <a:ext cx="19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9" y="12"/>
                </a:cxn>
                <a:cxn ang="0">
                  <a:pos x="19" y="25"/>
                </a:cxn>
                <a:cxn ang="0">
                  <a:pos x="12" y="25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25">
                  <a:moveTo>
                    <a:pt x="0" y="0"/>
                  </a:moveTo>
                  <a:lnTo>
                    <a:pt x="12" y="0"/>
                  </a:lnTo>
                  <a:lnTo>
                    <a:pt x="19" y="12"/>
                  </a:lnTo>
                  <a:lnTo>
                    <a:pt x="19" y="25"/>
                  </a:lnTo>
                  <a:lnTo>
                    <a:pt x="12" y="25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41" name="Freeform 261"/>
            <p:cNvSpPr>
              <a:spLocks/>
            </p:cNvSpPr>
            <p:nvPr/>
          </p:nvSpPr>
          <p:spPr bwMode="auto">
            <a:xfrm>
              <a:off x="4416" y="3004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3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7" y="0"/>
                  </a:lnTo>
                  <a:lnTo>
                    <a:pt x="13" y="13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42" name="Freeform 262"/>
            <p:cNvSpPr>
              <a:spLocks/>
            </p:cNvSpPr>
            <p:nvPr/>
          </p:nvSpPr>
          <p:spPr bwMode="auto">
            <a:xfrm>
              <a:off x="4416" y="3017"/>
              <a:ext cx="20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12"/>
                </a:cxn>
                <a:cxn ang="0">
                  <a:pos x="20" y="25"/>
                </a:cxn>
                <a:cxn ang="0">
                  <a:pos x="7" y="25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20" h="25">
                  <a:moveTo>
                    <a:pt x="0" y="0"/>
                  </a:moveTo>
                  <a:lnTo>
                    <a:pt x="13" y="0"/>
                  </a:lnTo>
                  <a:lnTo>
                    <a:pt x="20" y="12"/>
                  </a:lnTo>
                  <a:lnTo>
                    <a:pt x="20" y="25"/>
                  </a:lnTo>
                  <a:lnTo>
                    <a:pt x="7" y="25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43" name="Freeform 263"/>
            <p:cNvSpPr>
              <a:spLocks/>
            </p:cNvSpPr>
            <p:nvPr/>
          </p:nvSpPr>
          <p:spPr bwMode="auto">
            <a:xfrm>
              <a:off x="4423" y="3029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13" y="19"/>
                </a:cxn>
                <a:cxn ang="0">
                  <a:pos x="6" y="19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13" y="19"/>
                  </a:lnTo>
                  <a:lnTo>
                    <a:pt x="6" y="19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44" name="Freeform 264"/>
            <p:cNvSpPr>
              <a:spLocks/>
            </p:cNvSpPr>
            <p:nvPr/>
          </p:nvSpPr>
          <p:spPr bwMode="auto">
            <a:xfrm>
              <a:off x="4429" y="3042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2"/>
                </a:cxn>
                <a:cxn ang="0">
                  <a:pos x="13" y="18"/>
                </a:cxn>
                <a:cxn ang="0">
                  <a:pos x="7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7" y="0"/>
                  </a:lnTo>
                  <a:lnTo>
                    <a:pt x="13" y="12"/>
                  </a:lnTo>
                  <a:lnTo>
                    <a:pt x="13" y="18"/>
                  </a:lnTo>
                  <a:lnTo>
                    <a:pt x="7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45" name="Freeform 265"/>
            <p:cNvSpPr>
              <a:spLocks/>
            </p:cNvSpPr>
            <p:nvPr/>
          </p:nvSpPr>
          <p:spPr bwMode="auto">
            <a:xfrm>
              <a:off x="4436" y="3054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9"/>
                </a:cxn>
                <a:cxn ang="0">
                  <a:pos x="6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9"/>
                  </a:lnTo>
                  <a:lnTo>
                    <a:pt x="6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46" name="Freeform 266"/>
            <p:cNvSpPr>
              <a:spLocks/>
            </p:cNvSpPr>
            <p:nvPr/>
          </p:nvSpPr>
          <p:spPr bwMode="auto">
            <a:xfrm>
              <a:off x="4442" y="3060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3"/>
                </a:cxn>
                <a:cxn ang="0">
                  <a:pos x="13" y="19"/>
                </a:cxn>
                <a:cxn ang="0">
                  <a:pos x="7" y="19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7" y="0"/>
                  </a:lnTo>
                  <a:lnTo>
                    <a:pt x="13" y="13"/>
                  </a:lnTo>
                  <a:lnTo>
                    <a:pt x="13" y="19"/>
                  </a:lnTo>
                  <a:lnTo>
                    <a:pt x="7" y="19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47" name="Freeform 267"/>
            <p:cNvSpPr>
              <a:spLocks/>
            </p:cNvSpPr>
            <p:nvPr/>
          </p:nvSpPr>
          <p:spPr bwMode="auto">
            <a:xfrm>
              <a:off x="4449" y="3073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48" name="Freeform 268"/>
            <p:cNvSpPr>
              <a:spLocks/>
            </p:cNvSpPr>
            <p:nvPr/>
          </p:nvSpPr>
          <p:spPr bwMode="auto">
            <a:xfrm>
              <a:off x="4449" y="3079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13" y="19"/>
                </a:cxn>
                <a:cxn ang="0">
                  <a:pos x="6" y="19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13" y="19"/>
                  </a:lnTo>
                  <a:lnTo>
                    <a:pt x="6" y="19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49" name="Freeform 269"/>
            <p:cNvSpPr>
              <a:spLocks/>
            </p:cNvSpPr>
            <p:nvPr/>
          </p:nvSpPr>
          <p:spPr bwMode="auto">
            <a:xfrm>
              <a:off x="4455" y="3092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50" name="Freeform 270"/>
            <p:cNvSpPr>
              <a:spLocks/>
            </p:cNvSpPr>
            <p:nvPr/>
          </p:nvSpPr>
          <p:spPr bwMode="auto">
            <a:xfrm>
              <a:off x="4462" y="3092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2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6" y="0"/>
                  </a:lnTo>
                  <a:lnTo>
                    <a:pt x="13" y="12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51" name="Freeform 271"/>
            <p:cNvSpPr>
              <a:spLocks/>
            </p:cNvSpPr>
            <p:nvPr/>
          </p:nvSpPr>
          <p:spPr bwMode="auto">
            <a:xfrm>
              <a:off x="4462" y="3104"/>
              <a:ext cx="1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19" y="12"/>
                </a:cxn>
                <a:cxn ang="0">
                  <a:pos x="13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13" y="0"/>
                  </a:lnTo>
                  <a:lnTo>
                    <a:pt x="19" y="0"/>
                  </a:lnTo>
                  <a:lnTo>
                    <a:pt x="19" y="12"/>
                  </a:lnTo>
                  <a:lnTo>
                    <a:pt x="13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52" name="Freeform 272"/>
            <p:cNvSpPr>
              <a:spLocks/>
            </p:cNvSpPr>
            <p:nvPr/>
          </p:nvSpPr>
          <p:spPr bwMode="auto">
            <a:xfrm>
              <a:off x="4475" y="3104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2"/>
                </a:cxn>
                <a:cxn ang="0">
                  <a:pos x="13" y="19"/>
                </a:cxn>
                <a:cxn ang="0">
                  <a:pos x="6" y="19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6" y="0"/>
                  </a:lnTo>
                  <a:lnTo>
                    <a:pt x="13" y="12"/>
                  </a:lnTo>
                  <a:lnTo>
                    <a:pt x="13" y="19"/>
                  </a:lnTo>
                  <a:lnTo>
                    <a:pt x="6" y="19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53" name="Freeform 273"/>
            <p:cNvSpPr>
              <a:spLocks/>
            </p:cNvSpPr>
            <p:nvPr/>
          </p:nvSpPr>
          <p:spPr bwMode="auto">
            <a:xfrm>
              <a:off x="4481" y="3116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54" name="Freeform 274"/>
            <p:cNvSpPr>
              <a:spLocks/>
            </p:cNvSpPr>
            <p:nvPr/>
          </p:nvSpPr>
          <p:spPr bwMode="auto">
            <a:xfrm>
              <a:off x="4481" y="3116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55" name="Freeform 275"/>
            <p:cNvSpPr>
              <a:spLocks/>
            </p:cNvSpPr>
            <p:nvPr/>
          </p:nvSpPr>
          <p:spPr bwMode="auto">
            <a:xfrm>
              <a:off x="4488" y="312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56" name="Freeform 276"/>
            <p:cNvSpPr>
              <a:spLocks/>
            </p:cNvSpPr>
            <p:nvPr/>
          </p:nvSpPr>
          <p:spPr bwMode="auto">
            <a:xfrm>
              <a:off x="4494" y="3129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57" name="Freeform 277"/>
            <p:cNvSpPr>
              <a:spLocks/>
            </p:cNvSpPr>
            <p:nvPr/>
          </p:nvSpPr>
          <p:spPr bwMode="auto">
            <a:xfrm>
              <a:off x="4494" y="3129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9"/>
                </a:cxn>
                <a:cxn ang="0">
                  <a:pos x="7" y="19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9"/>
                  </a:lnTo>
                  <a:lnTo>
                    <a:pt x="7" y="19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58" name="Freeform 278"/>
            <p:cNvSpPr>
              <a:spLocks/>
            </p:cNvSpPr>
            <p:nvPr/>
          </p:nvSpPr>
          <p:spPr bwMode="auto">
            <a:xfrm>
              <a:off x="4501" y="3135"/>
              <a:ext cx="19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9" y="6"/>
                </a:cxn>
                <a:cxn ang="0">
                  <a:pos x="19" y="13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9" h="13">
                  <a:moveTo>
                    <a:pt x="0" y="0"/>
                  </a:moveTo>
                  <a:lnTo>
                    <a:pt x="6" y="0"/>
                  </a:lnTo>
                  <a:lnTo>
                    <a:pt x="19" y="6"/>
                  </a:lnTo>
                  <a:lnTo>
                    <a:pt x="19" y="13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59" name="Line 279"/>
            <p:cNvSpPr>
              <a:spLocks noChangeShapeType="1"/>
            </p:cNvSpPr>
            <p:nvPr/>
          </p:nvSpPr>
          <p:spPr bwMode="auto">
            <a:xfrm>
              <a:off x="4183" y="1943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60" name="Line 280"/>
            <p:cNvSpPr>
              <a:spLocks noChangeShapeType="1"/>
            </p:cNvSpPr>
            <p:nvPr/>
          </p:nvSpPr>
          <p:spPr bwMode="auto">
            <a:xfrm>
              <a:off x="4507" y="3141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61" name="Freeform 281"/>
            <p:cNvSpPr>
              <a:spLocks/>
            </p:cNvSpPr>
            <p:nvPr/>
          </p:nvSpPr>
          <p:spPr bwMode="auto">
            <a:xfrm>
              <a:off x="4514" y="3141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6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62" name="Freeform 282"/>
            <p:cNvSpPr>
              <a:spLocks/>
            </p:cNvSpPr>
            <p:nvPr/>
          </p:nvSpPr>
          <p:spPr bwMode="auto">
            <a:xfrm>
              <a:off x="4520" y="3148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63" name="Line 283"/>
            <p:cNvSpPr>
              <a:spLocks noChangeShapeType="1"/>
            </p:cNvSpPr>
            <p:nvPr/>
          </p:nvSpPr>
          <p:spPr bwMode="auto">
            <a:xfrm>
              <a:off x="4520" y="3148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64" name="Line 284"/>
            <p:cNvSpPr>
              <a:spLocks noChangeShapeType="1"/>
            </p:cNvSpPr>
            <p:nvPr/>
          </p:nvSpPr>
          <p:spPr bwMode="auto">
            <a:xfrm>
              <a:off x="4527" y="3148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65" name="Freeform 285"/>
            <p:cNvSpPr>
              <a:spLocks/>
            </p:cNvSpPr>
            <p:nvPr/>
          </p:nvSpPr>
          <p:spPr bwMode="auto">
            <a:xfrm>
              <a:off x="4533" y="3148"/>
              <a:ext cx="20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20" h="12">
                  <a:moveTo>
                    <a:pt x="0" y="0"/>
                  </a:moveTo>
                  <a:lnTo>
                    <a:pt x="7" y="0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66" name="Line 286"/>
            <p:cNvSpPr>
              <a:spLocks noChangeShapeType="1"/>
            </p:cNvSpPr>
            <p:nvPr/>
          </p:nvSpPr>
          <p:spPr bwMode="auto">
            <a:xfrm>
              <a:off x="4540" y="3154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67" name="Line 287"/>
            <p:cNvSpPr>
              <a:spLocks noChangeShapeType="1"/>
            </p:cNvSpPr>
            <p:nvPr/>
          </p:nvSpPr>
          <p:spPr bwMode="auto">
            <a:xfrm>
              <a:off x="4540" y="3154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68" name="Freeform 288"/>
            <p:cNvSpPr>
              <a:spLocks/>
            </p:cNvSpPr>
            <p:nvPr/>
          </p:nvSpPr>
          <p:spPr bwMode="auto">
            <a:xfrm>
              <a:off x="4553" y="315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69" name="Line 289"/>
            <p:cNvSpPr>
              <a:spLocks noChangeShapeType="1"/>
            </p:cNvSpPr>
            <p:nvPr/>
          </p:nvSpPr>
          <p:spPr bwMode="auto">
            <a:xfrm>
              <a:off x="4553" y="3160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70" name="Line 290"/>
            <p:cNvSpPr>
              <a:spLocks noChangeShapeType="1"/>
            </p:cNvSpPr>
            <p:nvPr/>
          </p:nvSpPr>
          <p:spPr bwMode="auto">
            <a:xfrm>
              <a:off x="4559" y="3160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71" name="Line 291"/>
            <p:cNvSpPr>
              <a:spLocks noChangeShapeType="1"/>
            </p:cNvSpPr>
            <p:nvPr/>
          </p:nvSpPr>
          <p:spPr bwMode="auto">
            <a:xfrm>
              <a:off x="4559" y="3160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72" name="Freeform 292"/>
            <p:cNvSpPr>
              <a:spLocks/>
            </p:cNvSpPr>
            <p:nvPr/>
          </p:nvSpPr>
          <p:spPr bwMode="auto">
            <a:xfrm>
              <a:off x="4566" y="3160"/>
              <a:ext cx="19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19" y="13"/>
                </a:cxn>
                <a:cxn ang="0">
                  <a:pos x="13" y="1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13">
                  <a:moveTo>
                    <a:pt x="0" y="0"/>
                  </a:moveTo>
                  <a:lnTo>
                    <a:pt x="13" y="0"/>
                  </a:lnTo>
                  <a:lnTo>
                    <a:pt x="19" y="0"/>
                  </a:lnTo>
                  <a:lnTo>
                    <a:pt x="19" y="13"/>
                  </a:lnTo>
                  <a:lnTo>
                    <a:pt x="13" y="1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73" name="Freeform 293"/>
            <p:cNvSpPr>
              <a:spLocks/>
            </p:cNvSpPr>
            <p:nvPr/>
          </p:nvSpPr>
          <p:spPr bwMode="auto">
            <a:xfrm>
              <a:off x="4579" y="3160"/>
              <a:ext cx="19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6"/>
                </a:cxn>
                <a:cxn ang="0">
                  <a:pos x="19" y="13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9" h="13">
                  <a:moveTo>
                    <a:pt x="0" y="0"/>
                  </a:moveTo>
                  <a:lnTo>
                    <a:pt x="13" y="0"/>
                  </a:lnTo>
                  <a:lnTo>
                    <a:pt x="19" y="6"/>
                  </a:lnTo>
                  <a:lnTo>
                    <a:pt x="19" y="13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74" name="Freeform 294"/>
            <p:cNvSpPr>
              <a:spLocks/>
            </p:cNvSpPr>
            <p:nvPr/>
          </p:nvSpPr>
          <p:spPr bwMode="auto">
            <a:xfrm>
              <a:off x="4572" y="3166"/>
              <a:ext cx="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6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</a:path>
              </a:pathLst>
            </a:custGeom>
            <a:noFill/>
            <a:ln w="9525">
              <a:solidFill>
                <a:srgbClr val="206BFF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75" name="Line 295"/>
            <p:cNvSpPr>
              <a:spLocks noChangeShapeType="1"/>
            </p:cNvSpPr>
            <p:nvPr/>
          </p:nvSpPr>
          <p:spPr bwMode="auto">
            <a:xfrm>
              <a:off x="4585" y="3166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76" name="Line 296"/>
            <p:cNvSpPr>
              <a:spLocks noChangeShapeType="1"/>
            </p:cNvSpPr>
            <p:nvPr/>
          </p:nvSpPr>
          <p:spPr bwMode="auto">
            <a:xfrm>
              <a:off x="4592" y="3166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77" name="Line 297"/>
            <p:cNvSpPr>
              <a:spLocks noChangeShapeType="1"/>
            </p:cNvSpPr>
            <p:nvPr/>
          </p:nvSpPr>
          <p:spPr bwMode="auto">
            <a:xfrm>
              <a:off x="4598" y="3166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78" name="Freeform 298"/>
            <p:cNvSpPr>
              <a:spLocks/>
            </p:cNvSpPr>
            <p:nvPr/>
          </p:nvSpPr>
          <p:spPr bwMode="auto">
            <a:xfrm>
              <a:off x="4605" y="3166"/>
              <a:ext cx="19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9" y="7"/>
                </a:cxn>
                <a:cxn ang="0">
                  <a:pos x="19" y="13"/>
                </a:cxn>
                <a:cxn ang="0">
                  <a:pos x="6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9" h="13">
                  <a:moveTo>
                    <a:pt x="0" y="0"/>
                  </a:moveTo>
                  <a:lnTo>
                    <a:pt x="6" y="0"/>
                  </a:lnTo>
                  <a:lnTo>
                    <a:pt x="19" y="7"/>
                  </a:lnTo>
                  <a:lnTo>
                    <a:pt x="19" y="13"/>
                  </a:lnTo>
                  <a:lnTo>
                    <a:pt x="6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79" name="Line 299"/>
            <p:cNvSpPr>
              <a:spLocks noChangeShapeType="1"/>
            </p:cNvSpPr>
            <p:nvPr/>
          </p:nvSpPr>
          <p:spPr bwMode="auto">
            <a:xfrm>
              <a:off x="4611" y="3173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80" name="Line 300"/>
            <p:cNvSpPr>
              <a:spLocks noChangeShapeType="1"/>
            </p:cNvSpPr>
            <p:nvPr/>
          </p:nvSpPr>
          <p:spPr bwMode="auto">
            <a:xfrm>
              <a:off x="4617" y="3173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81" name="Line 301"/>
            <p:cNvSpPr>
              <a:spLocks noChangeShapeType="1"/>
            </p:cNvSpPr>
            <p:nvPr/>
          </p:nvSpPr>
          <p:spPr bwMode="auto">
            <a:xfrm>
              <a:off x="4617" y="3173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82" name="Line 302"/>
            <p:cNvSpPr>
              <a:spLocks noChangeShapeType="1"/>
            </p:cNvSpPr>
            <p:nvPr/>
          </p:nvSpPr>
          <p:spPr bwMode="auto">
            <a:xfrm>
              <a:off x="4624" y="3173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83" name="Line 303"/>
            <p:cNvSpPr>
              <a:spLocks noChangeShapeType="1"/>
            </p:cNvSpPr>
            <p:nvPr/>
          </p:nvSpPr>
          <p:spPr bwMode="auto">
            <a:xfrm>
              <a:off x="4630" y="3173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84" name="Line 304"/>
            <p:cNvSpPr>
              <a:spLocks noChangeShapeType="1"/>
            </p:cNvSpPr>
            <p:nvPr/>
          </p:nvSpPr>
          <p:spPr bwMode="auto">
            <a:xfrm>
              <a:off x="4630" y="3173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85" name="Line 305"/>
            <p:cNvSpPr>
              <a:spLocks noChangeShapeType="1"/>
            </p:cNvSpPr>
            <p:nvPr/>
          </p:nvSpPr>
          <p:spPr bwMode="auto">
            <a:xfrm>
              <a:off x="4637" y="3173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86" name="Line 306"/>
            <p:cNvSpPr>
              <a:spLocks noChangeShapeType="1"/>
            </p:cNvSpPr>
            <p:nvPr/>
          </p:nvSpPr>
          <p:spPr bwMode="auto">
            <a:xfrm>
              <a:off x="4643" y="3173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87" name="Line 307"/>
            <p:cNvSpPr>
              <a:spLocks noChangeShapeType="1"/>
            </p:cNvSpPr>
            <p:nvPr/>
          </p:nvSpPr>
          <p:spPr bwMode="auto">
            <a:xfrm>
              <a:off x="4650" y="3173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88" name="Freeform 308"/>
            <p:cNvSpPr>
              <a:spLocks/>
            </p:cNvSpPr>
            <p:nvPr/>
          </p:nvSpPr>
          <p:spPr bwMode="auto">
            <a:xfrm>
              <a:off x="4656" y="317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89" name="Line 309"/>
            <p:cNvSpPr>
              <a:spLocks noChangeShapeType="1"/>
            </p:cNvSpPr>
            <p:nvPr/>
          </p:nvSpPr>
          <p:spPr bwMode="auto">
            <a:xfrm>
              <a:off x="4656" y="3179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90" name="Line 310"/>
            <p:cNvSpPr>
              <a:spLocks noChangeShapeType="1"/>
            </p:cNvSpPr>
            <p:nvPr/>
          </p:nvSpPr>
          <p:spPr bwMode="auto">
            <a:xfrm>
              <a:off x="4663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91" name="Line 311"/>
            <p:cNvSpPr>
              <a:spLocks noChangeShapeType="1"/>
            </p:cNvSpPr>
            <p:nvPr/>
          </p:nvSpPr>
          <p:spPr bwMode="auto">
            <a:xfrm>
              <a:off x="4669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92" name="Line 312"/>
            <p:cNvSpPr>
              <a:spLocks noChangeShapeType="1"/>
            </p:cNvSpPr>
            <p:nvPr/>
          </p:nvSpPr>
          <p:spPr bwMode="auto">
            <a:xfrm>
              <a:off x="4676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93" name="Line 313"/>
            <p:cNvSpPr>
              <a:spLocks noChangeShapeType="1"/>
            </p:cNvSpPr>
            <p:nvPr/>
          </p:nvSpPr>
          <p:spPr bwMode="auto">
            <a:xfrm>
              <a:off x="4676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94" name="Line 314"/>
            <p:cNvSpPr>
              <a:spLocks noChangeShapeType="1"/>
            </p:cNvSpPr>
            <p:nvPr/>
          </p:nvSpPr>
          <p:spPr bwMode="auto">
            <a:xfrm>
              <a:off x="4682" y="3179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95" name="Line 315"/>
            <p:cNvSpPr>
              <a:spLocks noChangeShapeType="1"/>
            </p:cNvSpPr>
            <p:nvPr/>
          </p:nvSpPr>
          <p:spPr bwMode="auto">
            <a:xfrm>
              <a:off x="4689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96" name="Line 316"/>
            <p:cNvSpPr>
              <a:spLocks noChangeShapeType="1"/>
            </p:cNvSpPr>
            <p:nvPr/>
          </p:nvSpPr>
          <p:spPr bwMode="auto">
            <a:xfrm>
              <a:off x="4695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97" name="Line 317"/>
            <p:cNvSpPr>
              <a:spLocks noChangeShapeType="1"/>
            </p:cNvSpPr>
            <p:nvPr/>
          </p:nvSpPr>
          <p:spPr bwMode="auto">
            <a:xfrm>
              <a:off x="4702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98" name="Line 318"/>
            <p:cNvSpPr>
              <a:spLocks noChangeShapeType="1"/>
            </p:cNvSpPr>
            <p:nvPr/>
          </p:nvSpPr>
          <p:spPr bwMode="auto">
            <a:xfrm>
              <a:off x="4702" y="3179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99" name="Line 319"/>
            <p:cNvSpPr>
              <a:spLocks noChangeShapeType="1"/>
            </p:cNvSpPr>
            <p:nvPr/>
          </p:nvSpPr>
          <p:spPr bwMode="auto">
            <a:xfrm>
              <a:off x="4708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00" name="Line 320"/>
            <p:cNvSpPr>
              <a:spLocks noChangeShapeType="1"/>
            </p:cNvSpPr>
            <p:nvPr/>
          </p:nvSpPr>
          <p:spPr bwMode="auto">
            <a:xfrm>
              <a:off x="4715" y="3179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01" name="Line 321"/>
            <p:cNvSpPr>
              <a:spLocks noChangeShapeType="1"/>
            </p:cNvSpPr>
            <p:nvPr/>
          </p:nvSpPr>
          <p:spPr bwMode="auto">
            <a:xfrm>
              <a:off x="4721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02" name="Line 322"/>
            <p:cNvSpPr>
              <a:spLocks noChangeShapeType="1"/>
            </p:cNvSpPr>
            <p:nvPr/>
          </p:nvSpPr>
          <p:spPr bwMode="auto">
            <a:xfrm>
              <a:off x="4728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03" name="Line 323"/>
            <p:cNvSpPr>
              <a:spLocks noChangeShapeType="1"/>
            </p:cNvSpPr>
            <p:nvPr/>
          </p:nvSpPr>
          <p:spPr bwMode="auto">
            <a:xfrm>
              <a:off x="4734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04" name="Line 324"/>
            <p:cNvSpPr>
              <a:spLocks noChangeShapeType="1"/>
            </p:cNvSpPr>
            <p:nvPr/>
          </p:nvSpPr>
          <p:spPr bwMode="auto">
            <a:xfrm>
              <a:off x="4734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05" name="Line 325"/>
            <p:cNvSpPr>
              <a:spLocks noChangeShapeType="1"/>
            </p:cNvSpPr>
            <p:nvPr/>
          </p:nvSpPr>
          <p:spPr bwMode="auto">
            <a:xfrm>
              <a:off x="4741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06" name="Line 326"/>
            <p:cNvSpPr>
              <a:spLocks noChangeShapeType="1"/>
            </p:cNvSpPr>
            <p:nvPr/>
          </p:nvSpPr>
          <p:spPr bwMode="auto">
            <a:xfrm>
              <a:off x="4747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07" name="Line 327"/>
            <p:cNvSpPr>
              <a:spLocks noChangeShapeType="1"/>
            </p:cNvSpPr>
            <p:nvPr/>
          </p:nvSpPr>
          <p:spPr bwMode="auto">
            <a:xfrm>
              <a:off x="4747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08" name="Line 328"/>
            <p:cNvSpPr>
              <a:spLocks noChangeShapeType="1"/>
            </p:cNvSpPr>
            <p:nvPr/>
          </p:nvSpPr>
          <p:spPr bwMode="auto">
            <a:xfrm>
              <a:off x="4754" y="3179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09" name="Line 329"/>
            <p:cNvSpPr>
              <a:spLocks noChangeShapeType="1"/>
            </p:cNvSpPr>
            <p:nvPr/>
          </p:nvSpPr>
          <p:spPr bwMode="auto">
            <a:xfrm>
              <a:off x="4760" y="3179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10" name="Line 330"/>
            <p:cNvSpPr>
              <a:spLocks noChangeShapeType="1"/>
            </p:cNvSpPr>
            <p:nvPr/>
          </p:nvSpPr>
          <p:spPr bwMode="auto">
            <a:xfrm>
              <a:off x="4767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11" name="Line 331"/>
            <p:cNvSpPr>
              <a:spLocks noChangeShapeType="1"/>
            </p:cNvSpPr>
            <p:nvPr/>
          </p:nvSpPr>
          <p:spPr bwMode="auto">
            <a:xfrm>
              <a:off x="4773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12" name="Line 332"/>
            <p:cNvSpPr>
              <a:spLocks noChangeShapeType="1"/>
            </p:cNvSpPr>
            <p:nvPr/>
          </p:nvSpPr>
          <p:spPr bwMode="auto">
            <a:xfrm>
              <a:off x="4780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13" name="Line 333"/>
            <p:cNvSpPr>
              <a:spLocks noChangeShapeType="1"/>
            </p:cNvSpPr>
            <p:nvPr/>
          </p:nvSpPr>
          <p:spPr bwMode="auto">
            <a:xfrm>
              <a:off x="4780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14" name="Line 334"/>
            <p:cNvSpPr>
              <a:spLocks noChangeShapeType="1"/>
            </p:cNvSpPr>
            <p:nvPr/>
          </p:nvSpPr>
          <p:spPr bwMode="auto">
            <a:xfrm>
              <a:off x="4786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15" name="Line 335"/>
            <p:cNvSpPr>
              <a:spLocks noChangeShapeType="1"/>
            </p:cNvSpPr>
            <p:nvPr/>
          </p:nvSpPr>
          <p:spPr bwMode="auto">
            <a:xfrm>
              <a:off x="4793" y="3179"/>
              <a:ext cx="12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16" name="Line 336"/>
            <p:cNvSpPr>
              <a:spLocks noChangeShapeType="1"/>
            </p:cNvSpPr>
            <p:nvPr/>
          </p:nvSpPr>
          <p:spPr bwMode="auto">
            <a:xfrm>
              <a:off x="4793" y="3179"/>
              <a:ext cx="12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17" name="Line 337"/>
            <p:cNvSpPr>
              <a:spLocks noChangeShapeType="1"/>
            </p:cNvSpPr>
            <p:nvPr/>
          </p:nvSpPr>
          <p:spPr bwMode="auto">
            <a:xfrm>
              <a:off x="4799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18" name="Line 338"/>
            <p:cNvSpPr>
              <a:spLocks noChangeShapeType="1"/>
            </p:cNvSpPr>
            <p:nvPr/>
          </p:nvSpPr>
          <p:spPr bwMode="auto">
            <a:xfrm>
              <a:off x="4805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19" name="Line 339"/>
            <p:cNvSpPr>
              <a:spLocks noChangeShapeType="1"/>
            </p:cNvSpPr>
            <p:nvPr/>
          </p:nvSpPr>
          <p:spPr bwMode="auto">
            <a:xfrm>
              <a:off x="4812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20" name="Line 340"/>
            <p:cNvSpPr>
              <a:spLocks noChangeShapeType="1"/>
            </p:cNvSpPr>
            <p:nvPr/>
          </p:nvSpPr>
          <p:spPr bwMode="auto">
            <a:xfrm>
              <a:off x="4818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21" name="Line 341"/>
            <p:cNvSpPr>
              <a:spLocks noChangeShapeType="1"/>
            </p:cNvSpPr>
            <p:nvPr/>
          </p:nvSpPr>
          <p:spPr bwMode="auto">
            <a:xfrm>
              <a:off x="4818" y="3179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22" name="Line 342"/>
            <p:cNvSpPr>
              <a:spLocks noChangeShapeType="1"/>
            </p:cNvSpPr>
            <p:nvPr/>
          </p:nvSpPr>
          <p:spPr bwMode="auto">
            <a:xfrm>
              <a:off x="4825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23" name="Line 343"/>
            <p:cNvSpPr>
              <a:spLocks noChangeShapeType="1"/>
            </p:cNvSpPr>
            <p:nvPr/>
          </p:nvSpPr>
          <p:spPr bwMode="auto">
            <a:xfrm>
              <a:off x="4831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24" name="Line 344"/>
            <p:cNvSpPr>
              <a:spLocks noChangeShapeType="1"/>
            </p:cNvSpPr>
            <p:nvPr/>
          </p:nvSpPr>
          <p:spPr bwMode="auto">
            <a:xfrm>
              <a:off x="4838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25" name="Line 345"/>
            <p:cNvSpPr>
              <a:spLocks noChangeShapeType="1"/>
            </p:cNvSpPr>
            <p:nvPr/>
          </p:nvSpPr>
          <p:spPr bwMode="auto">
            <a:xfrm>
              <a:off x="4838" y="3179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26" name="Line 346"/>
            <p:cNvSpPr>
              <a:spLocks noChangeShapeType="1"/>
            </p:cNvSpPr>
            <p:nvPr/>
          </p:nvSpPr>
          <p:spPr bwMode="auto">
            <a:xfrm>
              <a:off x="4851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27" name="Line 347"/>
            <p:cNvSpPr>
              <a:spLocks noChangeShapeType="1"/>
            </p:cNvSpPr>
            <p:nvPr/>
          </p:nvSpPr>
          <p:spPr bwMode="auto">
            <a:xfrm>
              <a:off x="4851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28" name="Line 348"/>
            <p:cNvSpPr>
              <a:spLocks noChangeShapeType="1"/>
            </p:cNvSpPr>
            <p:nvPr/>
          </p:nvSpPr>
          <p:spPr bwMode="auto">
            <a:xfrm>
              <a:off x="4857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29" name="Line 349"/>
            <p:cNvSpPr>
              <a:spLocks noChangeShapeType="1"/>
            </p:cNvSpPr>
            <p:nvPr/>
          </p:nvSpPr>
          <p:spPr bwMode="auto">
            <a:xfrm>
              <a:off x="4864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30" name="Line 350"/>
            <p:cNvSpPr>
              <a:spLocks noChangeShapeType="1"/>
            </p:cNvSpPr>
            <p:nvPr/>
          </p:nvSpPr>
          <p:spPr bwMode="auto">
            <a:xfrm>
              <a:off x="4864" y="3179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31" name="Line 351"/>
            <p:cNvSpPr>
              <a:spLocks noChangeShapeType="1"/>
            </p:cNvSpPr>
            <p:nvPr/>
          </p:nvSpPr>
          <p:spPr bwMode="auto">
            <a:xfrm>
              <a:off x="4870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32" name="Line 352"/>
            <p:cNvSpPr>
              <a:spLocks noChangeShapeType="1"/>
            </p:cNvSpPr>
            <p:nvPr/>
          </p:nvSpPr>
          <p:spPr bwMode="auto">
            <a:xfrm>
              <a:off x="4877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33" name="Line 353"/>
            <p:cNvSpPr>
              <a:spLocks noChangeShapeType="1"/>
            </p:cNvSpPr>
            <p:nvPr/>
          </p:nvSpPr>
          <p:spPr bwMode="auto">
            <a:xfrm>
              <a:off x="4883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34" name="Line 354"/>
            <p:cNvSpPr>
              <a:spLocks noChangeShapeType="1"/>
            </p:cNvSpPr>
            <p:nvPr/>
          </p:nvSpPr>
          <p:spPr bwMode="auto">
            <a:xfrm>
              <a:off x="4883" y="3179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35" name="Line 355"/>
            <p:cNvSpPr>
              <a:spLocks noChangeShapeType="1"/>
            </p:cNvSpPr>
            <p:nvPr/>
          </p:nvSpPr>
          <p:spPr bwMode="auto">
            <a:xfrm>
              <a:off x="4896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36" name="Line 356"/>
            <p:cNvSpPr>
              <a:spLocks noChangeShapeType="1"/>
            </p:cNvSpPr>
            <p:nvPr/>
          </p:nvSpPr>
          <p:spPr bwMode="auto">
            <a:xfrm>
              <a:off x="4896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37" name="Line 357"/>
            <p:cNvSpPr>
              <a:spLocks noChangeShapeType="1"/>
            </p:cNvSpPr>
            <p:nvPr/>
          </p:nvSpPr>
          <p:spPr bwMode="auto">
            <a:xfrm>
              <a:off x="4903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38" name="Freeform 358"/>
            <p:cNvSpPr>
              <a:spLocks/>
            </p:cNvSpPr>
            <p:nvPr/>
          </p:nvSpPr>
          <p:spPr bwMode="auto">
            <a:xfrm>
              <a:off x="4909" y="317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39" name="Line 359"/>
            <p:cNvSpPr>
              <a:spLocks noChangeShapeType="1"/>
            </p:cNvSpPr>
            <p:nvPr/>
          </p:nvSpPr>
          <p:spPr bwMode="auto">
            <a:xfrm>
              <a:off x="4909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40" name="Line 360"/>
            <p:cNvSpPr>
              <a:spLocks noChangeShapeType="1"/>
            </p:cNvSpPr>
            <p:nvPr/>
          </p:nvSpPr>
          <p:spPr bwMode="auto">
            <a:xfrm>
              <a:off x="4916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41" name="Line 361"/>
            <p:cNvSpPr>
              <a:spLocks noChangeShapeType="1"/>
            </p:cNvSpPr>
            <p:nvPr/>
          </p:nvSpPr>
          <p:spPr bwMode="auto">
            <a:xfrm>
              <a:off x="4922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42" name="Line 362"/>
            <p:cNvSpPr>
              <a:spLocks noChangeShapeType="1"/>
            </p:cNvSpPr>
            <p:nvPr/>
          </p:nvSpPr>
          <p:spPr bwMode="auto">
            <a:xfrm>
              <a:off x="4922" y="3179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43" name="Line 363"/>
            <p:cNvSpPr>
              <a:spLocks noChangeShapeType="1"/>
            </p:cNvSpPr>
            <p:nvPr/>
          </p:nvSpPr>
          <p:spPr bwMode="auto">
            <a:xfrm>
              <a:off x="4929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44" name="Freeform 364"/>
            <p:cNvSpPr>
              <a:spLocks/>
            </p:cNvSpPr>
            <p:nvPr/>
          </p:nvSpPr>
          <p:spPr bwMode="auto">
            <a:xfrm>
              <a:off x="4935" y="3173"/>
              <a:ext cx="20" cy="1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0" y="0"/>
                </a:cxn>
                <a:cxn ang="0">
                  <a:pos x="20" y="12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13" y="0"/>
                </a:cxn>
              </a:cxnLst>
              <a:rect l="0" t="0" r="r" b="b"/>
              <a:pathLst>
                <a:path w="20" h="12">
                  <a:moveTo>
                    <a:pt x="13" y="0"/>
                  </a:moveTo>
                  <a:lnTo>
                    <a:pt x="20" y="0"/>
                  </a:lnTo>
                  <a:lnTo>
                    <a:pt x="20" y="12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45" name="Freeform 365"/>
            <p:cNvSpPr>
              <a:spLocks/>
            </p:cNvSpPr>
            <p:nvPr/>
          </p:nvSpPr>
          <p:spPr bwMode="auto">
            <a:xfrm>
              <a:off x="4948" y="317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46" name="Freeform 366"/>
            <p:cNvSpPr>
              <a:spLocks/>
            </p:cNvSpPr>
            <p:nvPr/>
          </p:nvSpPr>
          <p:spPr bwMode="auto">
            <a:xfrm>
              <a:off x="4948" y="3173"/>
              <a:ext cx="20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12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20" h="12">
                  <a:moveTo>
                    <a:pt x="7" y="0"/>
                  </a:moveTo>
                  <a:lnTo>
                    <a:pt x="20" y="0"/>
                  </a:lnTo>
                  <a:lnTo>
                    <a:pt x="20" y="12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47" name="Line 367"/>
            <p:cNvSpPr>
              <a:spLocks noChangeShapeType="1"/>
            </p:cNvSpPr>
            <p:nvPr/>
          </p:nvSpPr>
          <p:spPr bwMode="auto">
            <a:xfrm>
              <a:off x="4955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48" name="Line 368"/>
            <p:cNvSpPr>
              <a:spLocks noChangeShapeType="1"/>
            </p:cNvSpPr>
            <p:nvPr/>
          </p:nvSpPr>
          <p:spPr bwMode="auto">
            <a:xfrm>
              <a:off x="4955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49" name="Line 369"/>
            <p:cNvSpPr>
              <a:spLocks noChangeShapeType="1"/>
            </p:cNvSpPr>
            <p:nvPr/>
          </p:nvSpPr>
          <p:spPr bwMode="auto">
            <a:xfrm>
              <a:off x="4961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50" name="Line 370"/>
            <p:cNvSpPr>
              <a:spLocks noChangeShapeType="1"/>
            </p:cNvSpPr>
            <p:nvPr/>
          </p:nvSpPr>
          <p:spPr bwMode="auto">
            <a:xfrm>
              <a:off x="4968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51" name="Line 371"/>
            <p:cNvSpPr>
              <a:spLocks noChangeShapeType="1"/>
            </p:cNvSpPr>
            <p:nvPr/>
          </p:nvSpPr>
          <p:spPr bwMode="auto">
            <a:xfrm>
              <a:off x="4968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52" name="Line 372"/>
            <p:cNvSpPr>
              <a:spLocks noChangeShapeType="1"/>
            </p:cNvSpPr>
            <p:nvPr/>
          </p:nvSpPr>
          <p:spPr bwMode="auto">
            <a:xfrm>
              <a:off x="4974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53" name="Line 373"/>
            <p:cNvSpPr>
              <a:spLocks noChangeShapeType="1"/>
            </p:cNvSpPr>
            <p:nvPr/>
          </p:nvSpPr>
          <p:spPr bwMode="auto">
            <a:xfrm>
              <a:off x="4981" y="3179"/>
              <a:ext cx="12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54" name="Line 374"/>
            <p:cNvSpPr>
              <a:spLocks noChangeShapeType="1"/>
            </p:cNvSpPr>
            <p:nvPr/>
          </p:nvSpPr>
          <p:spPr bwMode="auto">
            <a:xfrm>
              <a:off x="4981" y="3179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55" name="Freeform 375"/>
            <p:cNvSpPr>
              <a:spLocks/>
            </p:cNvSpPr>
            <p:nvPr/>
          </p:nvSpPr>
          <p:spPr bwMode="auto">
            <a:xfrm>
              <a:off x="4993" y="317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56" name="Freeform 376"/>
            <p:cNvSpPr>
              <a:spLocks/>
            </p:cNvSpPr>
            <p:nvPr/>
          </p:nvSpPr>
          <p:spPr bwMode="auto">
            <a:xfrm>
              <a:off x="5000" y="3173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57" name="Line 377"/>
            <p:cNvSpPr>
              <a:spLocks noChangeShapeType="1"/>
            </p:cNvSpPr>
            <p:nvPr/>
          </p:nvSpPr>
          <p:spPr bwMode="auto">
            <a:xfrm>
              <a:off x="5000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58" name="Line 378"/>
            <p:cNvSpPr>
              <a:spLocks noChangeShapeType="1"/>
            </p:cNvSpPr>
            <p:nvPr/>
          </p:nvSpPr>
          <p:spPr bwMode="auto">
            <a:xfrm>
              <a:off x="5006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59" name="Line 379"/>
            <p:cNvSpPr>
              <a:spLocks noChangeShapeType="1"/>
            </p:cNvSpPr>
            <p:nvPr/>
          </p:nvSpPr>
          <p:spPr bwMode="auto">
            <a:xfrm>
              <a:off x="5013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60" name="Freeform 380"/>
            <p:cNvSpPr>
              <a:spLocks/>
            </p:cNvSpPr>
            <p:nvPr/>
          </p:nvSpPr>
          <p:spPr bwMode="auto">
            <a:xfrm>
              <a:off x="5019" y="317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61" name="Freeform 381"/>
            <p:cNvSpPr>
              <a:spLocks/>
            </p:cNvSpPr>
            <p:nvPr/>
          </p:nvSpPr>
          <p:spPr bwMode="auto">
            <a:xfrm>
              <a:off x="5026" y="317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62" name="Line 382"/>
            <p:cNvSpPr>
              <a:spLocks noChangeShapeType="1"/>
            </p:cNvSpPr>
            <p:nvPr/>
          </p:nvSpPr>
          <p:spPr bwMode="auto">
            <a:xfrm>
              <a:off x="5026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63" name="Line 383"/>
            <p:cNvSpPr>
              <a:spLocks noChangeShapeType="1"/>
            </p:cNvSpPr>
            <p:nvPr/>
          </p:nvSpPr>
          <p:spPr bwMode="auto">
            <a:xfrm>
              <a:off x="5026" y="3179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64" name="Line 384"/>
            <p:cNvSpPr>
              <a:spLocks noChangeShapeType="1"/>
            </p:cNvSpPr>
            <p:nvPr/>
          </p:nvSpPr>
          <p:spPr bwMode="auto">
            <a:xfrm>
              <a:off x="5039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65" name="Line 385"/>
            <p:cNvSpPr>
              <a:spLocks noChangeShapeType="1"/>
            </p:cNvSpPr>
            <p:nvPr/>
          </p:nvSpPr>
          <p:spPr bwMode="auto">
            <a:xfrm>
              <a:off x="5045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66" name="Line 386"/>
            <p:cNvSpPr>
              <a:spLocks noChangeShapeType="1"/>
            </p:cNvSpPr>
            <p:nvPr/>
          </p:nvSpPr>
          <p:spPr bwMode="auto">
            <a:xfrm>
              <a:off x="5045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67" name="Line 387"/>
            <p:cNvSpPr>
              <a:spLocks noChangeShapeType="1"/>
            </p:cNvSpPr>
            <p:nvPr/>
          </p:nvSpPr>
          <p:spPr bwMode="auto">
            <a:xfrm>
              <a:off x="5052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68" name="Line 388"/>
            <p:cNvSpPr>
              <a:spLocks noChangeShapeType="1"/>
            </p:cNvSpPr>
            <p:nvPr/>
          </p:nvSpPr>
          <p:spPr bwMode="auto">
            <a:xfrm>
              <a:off x="5058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69" name="Line 389"/>
            <p:cNvSpPr>
              <a:spLocks noChangeShapeType="1"/>
            </p:cNvSpPr>
            <p:nvPr/>
          </p:nvSpPr>
          <p:spPr bwMode="auto">
            <a:xfrm>
              <a:off x="5058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70" name="Freeform 390"/>
            <p:cNvSpPr>
              <a:spLocks/>
            </p:cNvSpPr>
            <p:nvPr/>
          </p:nvSpPr>
          <p:spPr bwMode="auto">
            <a:xfrm>
              <a:off x="5065" y="3173"/>
              <a:ext cx="1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6"/>
                </a:cxn>
                <a:cxn ang="0">
                  <a:pos x="19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13" y="0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71" name="Freeform 391"/>
            <p:cNvSpPr>
              <a:spLocks/>
            </p:cNvSpPr>
            <p:nvPr/>
          </p:nvSpPr>
          <p:spPr bwMode="auto">
            <a:xfrm>
              <a:off x="5071" y="3173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72" name="Freeform 392"/>
            <p:cNvSpPr>
              <a:spLocks/>
            </p:cNvSpPr>
            <p:nvPr/>
          </p:nvSpPr>
          <p:spPr bwMode="auto">
            <a:xfrm>
              <a:off x="5084" y="317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73" name="Freeform 393"/>
            <p:cNvSpPr>
              <a:spLocks/>
            </p:cNvSpPr>
            <p:nvPr/>
          </p:nvSpPr>
          <p:spPr bwMode="auto">
            <a:xfrm>
              <a:off x="5091" y="3173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74" name="Freeform 394"/>
            <p:cNvSpPr>
              <a:spLocks/>
            </p:cNvSpPr>
            <p:nvPr/>
          </p:nvSpPr>
          <p:spPr bwMode="auto">
            <a:xfrm>
              <a:off x="5097" y="317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75" name="Line 395"/>
            <p:cNvSpPr>
              <a:spLocks noChangeShapeType="1"/>
            </p:cNvSpPr>
            <p:nvPr/>
          </p:nvSpPr>
          <p:spPr bwMode="auto">
            <a:xfrm>
              <a:off x="5071" y="3179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76" name="Line 396"/>
            <p:cNvSpPr>
              <a:spLocks noChangeShapeType="1"/>
            </p:cNvSpPr>
            <p:nvPr/>
          </p:nvSpPr>
          <p:spPr bwMode="auto">
            <a:xfrm>
              <a:off x="5097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77" name="Line 397"/>
            <p:cNvSpPr>
              <a:spLocks noChangeShapeType="1"/>
            </p:cNvSpPr>
            <p:nvPr/>
          </p:nvSpPr>
          <p:spPr bwMode="auto">
            <a:xfrm>
              <a:off x="5104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78" name="Freeform 398"/>
            <p:cNvSpPr>
              <a:spLocks/>
            </p:cNvSpPr>
            <p:nvPr/>
          </p:nvSpPr>
          <p:spPr bwMode="auto">
            <a:xfrm>
              <a:off x="5110" y="317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79" name="Line 399"/>
            <p:cNvSpPr>
              <a:spLocks noChangeShapeType="1"/>
            </p:cNvSpPr>
            <p:nvPr/>
          </p:nvSpPr>
          <p:spPr bwMode="auto">
            <a:xfrm>
              <a:off x="5110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80" name="Line 400"/>
            <p:cNvSpPr>
              <a:spLocks noChangeShapeType="1"/>
            </p:cNvSpPr>
            <p:nvPr/>
          </p:nvSpPr>
          <p:spPr bwMode="auto">
            <a:xfrm>
              <a:off x="5117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81" name="Freeform 401"/>
            <p:cNvSpPr>
              <a:spLocks/>
            </p:cNvSpPr>
            <p:nvPr/>
          </p:nvSpPr>
          <p:spPr bwMode="auto">
            <a:xfrm>
              <a:off x="5123" y="317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82" name="Line 402"/>
            <p:cNvSpPr>
              <a:spLocks noChangeShapeType="1"/>
            </p:cNvSpPr>
            <p:nvPr/>
          </p:nvSpPr>
          <p:spPr bwMode="auto">
            <a:xfrm>
              <a:off x="5123" y="3179"/>
              <a:ext cx="20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83" name="Line 403"/>
            <p:cNvSpPr>
              <a:spLocks noChangeShapeType="1"/>
            </p:cNvSpPr>
            <p:nvPr/>
          </p:nvSpPr>
          <p:spPr bwMode="auto">
            <a:xfrm>
              <a:off x="5130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84" name="Line 404"/>
            <p:cNvSpPr>
              <a:spLocks noChangeShapeType="1"/>
            </p:cNvSpPr>
            <p:nvPr/>
          </p:nvSpPr>
          <p:spPr bwMode="auto">
            <a:xfrm>
              <a:off x="5136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85" name="Line 405"/>
            <p:cNvSpPr>
              <a:spLocks noChangeShapeType="1"/>
            </p:cNvSpPr>
            <p:nvPr/>
          </p:nvSpPr>
          <p:spPr bwMode="auto">
            <a:xfrm>
              <a:off x="5143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86" name="Line 406"/>
            <p:cNvSpPr>
              <a:spLocks noChangeShapeType="1"/>
            </p:cNvSpPr>
            <p:nvPr/>
          </p:nvSpPr>
          <p:spPr bwMode="auto">
            <a:xfrm>
              <a:off x="5143" y="3179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87" name="Line 407"/>
            <p:cNvSpPr>
              <a:spLocks noChangeShapeType="1"/>
            </p:cNvSpPr>
            <p:nvPr/>
          </p:nvSpPr>
          <p:spPr bwMode="auto">
            <a:xfrm>
              <a:off x="5149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88" name="Freeform 408"/>
            <p:cNvSpPr>
              <a:spLocks/>
            </p:cNvSpPr>
            <p:nvPr/>
          </p:nvSpPr>
          <p:spPr bwMode="auto">
            <a:xfrm>
              <a:off x="5156" y="3173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206BFF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89" name="Line 409"/>
            <p:cNvSpPr>
              <a:spLocks noChangeShapeType="1"/>
            </p:cNvSpPr>
            <p:nvPr/>
          </p:nvSpPr>
          <p:spPr bwMode="auto">
            <a:xfrm>
              <a:off x="5162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90" name="Line 410"/>
            <p:cNvSpPr>
              <a:spLocks noChangeShapeType="1"/>
            </p:cNvSpPr>
            <p:nvPr/>
          </p:nvSpPr>
          <p:spPr bwMode="auto">
            <a:xfrm>
              <a:off x="5162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91" name="Line 411"/>
            <p:cNvSpPr>
              <a:spLocks noChangeShapeType="1"/>
            </p:cNvSpPr>
            <p:nvPr/>
          </p:nvSpPr>
          <p:spPr bwMode="auto">
            <a:xfrm>
              <a:off x="5169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92" name="Line 412"/>
            <p:cNvSpPr>
              <a:spLocks noChangeShapeType="1"/>
            </p:cNvSpPr>
            <p:nvPr/>
          </p:nvSpPr>
          <p:spPr bwMode="auto">
            <a:xfrm>
              <a:off x="5175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93" name="Line 413"/>
            <p:cNvSpPr>
              <a:spLocks noChangeShapeType="1"/>
            </p:cNvSpPr>
            <p:nvPr/>
          </p:nvSpPr>
          <p:spPr bwMode="auto">
            <a:xfrm>
              <a:off x="5182" y="3179"/>
              <a:ext cx="12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94" name="Line 414"/>
            <p:cNvSpPr>
              <a:spLocks noChangeShapeType="1"/>
            </p:cNvSpPr>
            <p:nvPr/>
          </p:nvSpPr>
          <p:spPr bwMode="auto">
            <a:xfrm>
              <a:off x="5188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95" name="Line 415"/>
            <p:cNvSpPr>
              <a:spLocks noChangeShapeType="1"/>
            </p:cNvSpPr>
            <p:nvPr/>
          </p:nvSpPr>
          <p:spPr bwMode="auto">
            <a:xfrm>
              <a:off x="5188" y="3179"/>
              <a:ext cx="19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96" name="Line 416"/>
            <p:cNvSpPr>
              <a:spLocks noChangeShapeType="1"/>
            </p:cNvSpPr>
            <p:nvPr/>
          </p:nvSpPr>
          <p:spPr bwMode="auto">
            <a:xfrm>
              <a:off x="5194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97" name="Line 417"/>
            <p:cNvSpPr>
              <a:spLocks noChangeShapeType="1"/>
            </p:cNvSpPr>
            <p:nvPr/>
          </p:nvSpPr>
          <p:spPr bwMode="auto">
            <a:xfrm>
              <a:off x="5201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98" name="Line 418"/>
            <p:cNvSpPr>
              <a:spLocks noChangeShapeType="1"/>
            </p:cNvSpPr>
            <p:nvPr/>
          </p:nvSpPr>
          <p:spPr bwMode="auto">
            <a:xfrm>
              <a:off x="5207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700" name="Group 620"/>
          <p:cNvGrpSpPr>
            <a:grpSpLocks/>
          </p:cNvGrpSpPr>
          <p:nvPr/>
        </p:nvGrpSpPr>
        <p:grpSpPr bwMode="auto">
          <a:xfrm>
            <a:off x="5589588" y="1500188"/>
            <a:ext cx="2970212" cy="2047875"/>
            <a:chOff x="3198" y="1781"/>
            <a:chExt cx="2035" cy="1404"/>
          </a:xfrm>
        </p:grpSpPr>
        <p:sp>
          <p:nvSpPr>
            <p:cNvPr id="46500" name="Line 420"/>
            <p:cNvSpPr>
              <a:spLocks noChangeShapeType="1"/>
            </p:cNvSpPr>
            <p:nvPr/>
          </p:nvSpPr>
          <p:spPr bwMode="auto">
            <a:xfrm>
              <a:off x="5207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01" name="Line 421"/>
            <p:cNvSpPr>
              <a:spLocks noChangeShapeType="1"/>
            </p:cNvSpPr>
            <p:nvPr/>
          </p:nvSpPr>
          <p:spPr bwMode="auto">
            <a:xfrm>
              <a:off x="5214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02" name="Line 422"/>
            <p:cNvSpPr>
              <a:spLocks noChangeShapeType="1"/>
            </p:cNvSpPr>
            <p:nvPr/>
          </p:nvSpPr>
          <p:spPr bwMode="auto">
            <a:xfrm>
              <a:off x="5220" y="3179"/>
              <a:ext cx="13" cy="1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03" name="Line 423"/>
            <p:cNvSpPr>
              <a:spLocks noChangeShapeType="1"/>
            </p:cNvSpPr>
            <p:nvPr/>
          </p:nvSpPr>
          <p:spPr bwMode="auto">
            <a:xfrm>
              <a:off x="3198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04" name="Line 424"/>
            <p:cNvSpPr>
              <a:spLocks noChangeShapeType="1"/>
            </p:cNvSpPr>
            <p:nvPr/>
          </p:nvSpPr>
          <p:spPr bwMode="auto">
            <a:xfrm>
              <a:off x="3198" y="3179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05" name="Line 425"/>
            <p:cNvSpPr>
              <a:spLocks noChangeShapeType="1"/>
            </p:cNvSpPr>
            <p:nvPr/>
          </p:nvSpPr>
          <p:spPr bwMode="auto">
            <a:xfrm>
              <a:off x="3204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06" name="Line 426"/>
            <p:cNvSpPr>
              <a:spLocks noChangeShapeType="1"/>
            </p:cNvSpPr>
            <p:nvPr/>
          </p:nvSpPr>
          <p:spPr bwMode="auto">
            <a:xfrm>
              <a:off x="3211" y="3179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07" name="Line 427"/>
            <p:cNvSpPr>
              <a:spLocks noChangeShapeType="1"/>
            </p:cNvSpPr>
            <p:nvPr/>
          </p:nvSpPr>
          <p:spPr bwMode="auto">
            <a:xfrm>
              <a:off x="3217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08" name="Line 428"/>
            <p:cNvSpPr>
              <a:spLocks noChangeShapeType="1"/>
            </p:cNvSpPr>
            <p:nvPr/>
          </p:nvSpPr>
          <p:spPr bwMode="auto">
            <a:xfrm>
              <a:off x="3224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09" name="Line 429"/>
            <p:cNvSpPr>
              <a:spLocks noChangeShapeType="1"/>
            </p:cNvSpPr>
            <p:nvPr/>
          </p:nvSpPr>
          <p:spPr bwMode="auto">
            <a:xfrm>
              <a:off x="3230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10" name="Line 430"/>
            <p:cNvSpPr>
              <a:spLocks noChangeShapeType="1"/>
            </p:cNvSpPr>
            <p:nvPr/>
          </p:nvSpPr>
          <p:spPr bwMode="auto">
            <a:xfrm>
              <a:off x="3230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11" name="Line 431"/>
            <p:cNvSpPr>
              <a:spLocks noChangeShapeType="1"/>
            </p:cNvSpPr>
            <p:nvPr/>
          </p:nvSpPr>
          <p:spPr bwMode="auto">
            <a:xfrm>
              <a:off x="3237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12" name="Line 432"/>
            <p:cNvSpPr>
              <a:spLocks noChangeShapeType="1"/>
            </p:cNvSpPr>
            <p:nvPr/>
          </p:nvSpPr>
          <p:spPr bwMode="auto">
            <a:xfrm>
              <a:off x="3243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13" name="Line 433"/>
            <p:cNvSpPr>
              <a:spLocks noChangeShapeType="1"/>
            </p:cNvSpPr>
            <p:nvPr/>
          </p:nvSpPr>
          <p:spPr bwMode="auto">
            <a:xfrm>
              <a:off x="3243" y="3179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14" name="Line 434"/>
            <p:cNvSpPr>
              <a:spLocks noChangeShapeType="1"/>
            </p:cNvSpPr>
            <p:nvPr/>
          </p:nvSpPr>
          <p:spPr bwMode="auto">
            <a:xfrm>
              <a:off x="3250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15" name="Line 435"/>
            <p:cNvSpPr>
              <a:spLocks noChangeShapeType="1"/>
            </p:cNvSpPr>
            <p:nvPr/>
          </p:nvSpPr>
          <p:spPr bwMode="auto">
            <a:xfrm>
              <a:off x="3256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16" name="Line 436"/>
            <p:cNvSpPr>
              <a:spLocks noChangeShapeType="1"/>
            </p:cNvSpPr>
            <p:nvPr/>
          </p:nvSpPr>
          <p:spPr bwMode="auto">
            <a:xfrm>
              <a:off x="3263" y="3179"/>
              <a:ext cx="12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17" name="Line 437"/>
            <p:cNvSpPr>
              <a:spLocks noChangeShapeType="1"/>
            </p:cNvSpPr>
            <p:nvPr/>
          </p:nvSpPr>
          <p:spPr bwMode="auto">
            <a:xfrm>
              <a:off x="3269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18" name="Line 438"/>
            <p:cNvSpPr>
              <a:spLocks noChangeShapeType="1"/>
            </p:cNvSpPr>
            <p:nvPr/>
          </p:nvSpPr>
          <p:spPr bwMode="auto">
            <a:xfrm>
              <a:off x="3275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19" name="Line 439"/>
            <p:cNvSpPr>
              <a:spLocks noChangeShapeType="1"/>
            </p:cNvSpPr>
            <p:nvPr/>
          </p:nvSpPr>
          <p:spPr bwMode="auto">
            <a:xfrm>
              <a:off x="3275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20" name="Line 440"/>
            <p:cNvSpPr>
              <a:spLocks noChangeShapeType="1"/>
            </p:cNvSpPr>
            <p:nvPr/>
          </p:nvSpPr>
          <p:spPr bwMode="auto">
            <a:xfrm>
              <a:off x="3282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21" name="Line 441"/>
            <p:cNvSpPr>
              <a:spLocks noChangeShapeType="1"/>
            </p:cNvSpPr>
            <p:nvPr/>
          </p:nvSpPr>
          <p:spPr bwMode="auto">
            <a:xfrm>
              <a:off x="3288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22" name="Line 442"/>
            <p:cNvSpPr>
              <a:spLocks noChangeShapeType="1"/>
            </p:cNvSpPr>
            <p:nvPr/>
          </p:nvSpPr>
          <p:spPr bwMode="auto">
            <a:xfrm>
              <a:off x="3288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23" name="Line 443"/>
            <p:cNvSpPr>
              <a:spLocks noChangeShapeType="1"/>
            </p:cNvSpPr>
            <p:nvPr/>
          </p:nvSpPr>
          <p:spPr bwMode="auto">
            <a:xfrm>
              <a:off x="3295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24" name="Line 444"/>
            <p:cNvSpPr>
              <a:spLocks noChangeShapeType="1"/>
            </p:cNvSpPr>
            <p:nvPr/>
          </p:nvSpPr>
          <p:spPr bwMode="auto">
            <a:xfrm>
              <a:off x="3301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25" name="Line 445"/>
            <p:cNvSpPr>
              <a:spLocks noChangeShapeType="1"/>
            </p:cNvSpPr>
            <p:nvPr/>
          </p:nvSpPr>
          <p:spPr bwMode="auto">
            <a:xfrm>
              <a:off x="3301" y="3179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26" name="Line 446"/>
            <p:cNvSpPr>
              <a:spLocks noChangeShapeType="1"/>
            </p:cNvSpPr>
            <p:nvPr/>
          </p:nvSpPr>
          <p:spPr bwMode="auto">
            <a:xfrm>
              <a:off x="3314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27" name="Line 447"/>
            <p:cNvSpPr>
              <a:spLocks noChangeShapeType="1"/>
            </p:cNvSpPr>
            <p:nvPr/>
          </p:nvSpPr>
          <p:spPr bwMode="auto">
            <a:xfrm>
              <a:off x="3321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28" name="Line 448"/>
            <p:cNvSpPr>
              <a:spLocks noChangeShapeType="1"/>
            </p:cNvSpPr>
            <p:nvPr/>
          </p:nvSpPr>
          <p:spPr bwMode="auto">
            <a:xfrm>
              <a:off x="3321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29" name="Line 449"/>
            <p:cNvSpPr>
              <a:spLocks noChangeShapeType="1"/>
            </p:cNvSpPr>
            <p:nvPr/>
          </p:nvSpPr>
          <p:spPr bwMode="auto">
            <a:xfrm>
              <a:off x="3327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30" name="Line 450"/>
            <p:cNvSpPr>
              <a:spLocks noChangeShapeType="1"/>
            </p:cNvSpPr>
            <p:nvPr/>
          </p:nvSpPr>
          <p:spPr bwMode="auto">
            <a:xfrm>
              <a:off x="3334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31" name="Line 451"/>
            <p:cNvSpPr>
              <a:spLocks noChangeShapeType="1"/>
            </p:cNvSpPr>
            <p:nvPr/>
          </p:nvSpPr>
          <p:spPr bwMode="auto">
            <a:xfrm>
              <a:off x="3334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32" name="Line 452"/>
            <p:cNvSpPr>
              <a:spLocks noChangeShapeType="1"/>
            </p:cNvSpPr>
            <p:nvPr/>
          </p:nvSpPr>
          <p:spPr bwMode="auto">
            <a:xfrm>
              <a:off x="3340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33" name="Line 453"/>
            <p:cNvSpPr>
              <a:spLocks noChangeShapeType="1"/>
            </p:cNvSpPr>
            <p:nvPr/>
          </p:nvSpPr>
          <p:spPr bwMode="auto">
            <a:xfrm>
              <a:off x="3347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34" name="Line 454"/>
            <p:cNvSpPr>
              <a:spLocks noChangeShapeType="1"/>
            </p:cNvSpPr>
            <p:nvPr/>
          </p:nvSpPr>
          <p:spPr bwMode="auto">
            <a:xfrm>
              <a:off x="3347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35" name="Line 455"/>
            <p:cNvSpPr>
              <a:spLocks noChangeShapeType="1"/>
            </p:cNvSpPr>
            <p:nvPr/>
          </p:nvSpPr>
          <p:spPr bwMode="auto">
            <a:xfrm>
              <a:off x="3353" y="3179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36" name="Line 456"/>
            <p:cNvSpPr>
              <a:spLocks noChangeShapeType="1"/>
            </p:cNvSpPr>
            <p:nvPr/>
          </p:nvSpPr>
          <p:spPr bwMode="auto">
            <a:xfrm>
              <a:off x="3360" y="3179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37" name="Line 457"/>
            <p:cNvSpPr>
              <a:spLocks noChangeShapeType="1"/>
            </p:cNvSpPr>
            <p:nvPr/>
          </p:nvSpPr>
          <p:spPr bwMode="auto">
            <a:xfrm>
              <a:off x="3366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38" name="Freeform 458"/>
            <p:cNvSpPr>
              <a:spLocks/>
            </p:cNvSpPr>
            <p:nvPr/>
          </p:nvSpPr>
          <p:spPr bwMode="auto">
            <a:xfrm>
              <a:off x="3373" y="3173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39" name="Freeform 459"/>
            <p:cNvSpPr>
              <a:spLocks/>
            </p:cNvSpPr>
            <p:nvPr/>
          </p:nvSpPr>
          <p:spPr bwMode="auto">
            <a:xfrm>
              <a:off x="3379" y="317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40" name="Line 460"/>
            <p:cNvSpPr>
              <a:spLocks noChangeShapeType="1"/>
            </p:cNvSpPr>
            <p:nvPr/>
          </p:nvSpPr>
          <p:spPr bwMode="auto">
            <a:xfrm>
              <a:off x="3379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41" name="Line 461"/>
            <p:cNvSpPr>
              <a:spLocks noChangeShapeType="1"/>
            </p:cNvSpPr>
            <p:nvPr/>
          </p:nvSpPr>
          <p:spPr bwMode="auto">
            <a:xfrm>
              <a:off x="3386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42" name="Line 462"/>
            <p:cNvSpPr>
              <a:spLocks noChangeShapeType="1"/>
            </p:cNvSpPr>
            <p:nvPr/>
          </p:nvSpPr>
          <p:spPr bwMode="auto">
            <a:xfrm>
              <a:off x="3392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43" name="Line 463"/>
            <p:cNvSpPr>
              <a:spLocks noChangeShapeType="1"/>
            </p:cNvSpPr>
            <p:nvPr/>
          </p:nvSpPr>
          <p:spPr bwMode="auto">
            <a:xfrm>
              <a:off x="3392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44" name="Line 464"/>
            <p:cNvSpPr>
              <a:spLocks noChangeShapeType="1"/>
            </p:cNvSpPr>
            <p:nvPr/>
          </p:nvSpPr>
          <p:spPr bwMode="auto">
            <a:xfrm>
              <a:off x="3399" y="3179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45" name="Line 465"/>
            <p:cNvSpPr>
              <a:spLocks noChangeShapeType="1"/>
            </p:cNvSpPr>
            <p:nvPr/>
          </p:nvSpPr>
          <p:spPr bwMode="auto">
            <a:xfrm>
              <a:off x="3405" y="3179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46" name="Line 466"/>
            <p:cNvSpPr>
              <a:spLocks noChangeShapeType="1"/>
            </p:cNvSpPr>
            <p:nvPr/>
          </p:nvSpPr>
          <p:spPr bwMode="auto">
            <a:xfrm>
              <a:off x="3412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47" name="Line 467"/>
            <p:cNvSpPr>
              <a:spLocks noChangeShapeType="1"/>
            </p:cNvSpPr>
            <p:nvPr/>
          </p:nvSpPr>
          <p:spPr bwMode="auto">
            <a:xfrm>
              <a:off x="3418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48" name="Line 468"/>
            <p:cNvSpPr>
              <a:spLocks noChangeShapeType="1"/>
            </p:cNvSpPr>
            <p:nvPr/>
          </p:nvSpPr>
          <p:spPr bwMode="auto">
            <a:xfrm>
              <a:off x="3425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49" name="Line 469"/>
            <p:cNvSpPr>
              <a:spLocks noChangeShapeType="1"/>
            </p:cNvSpPr>
            <p:nvPr/>
          </p:nvSpPr>
          <p:spPr bwMode="auto">
            <a:xfrm>
              <a:off x="3425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50" name="Line 470"/>
            <p:cNvSpPr>
              <a:spLocks noChangeShapeType="1"/>
            </p:cNvSpPr>
            <p:nvPr/>
          </p:nvSpPr>
          <p:spPr bwMode="auto">
            <a:xfrm>
              <a:off x="3431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51" name="Line 471"/>
            <p:cNvSpPr>
              <a:spLocks noChangeShapeType="1"/>
            </p:cNvSpPr>
            <p:nvPr/>
          </p:nvSpPr>
          <p:spPr bwMode="auto">
            <a:xfrm>
              <a:off x="3438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52" name="Line 472"/>
            <p:cNvSpPr>
              <a:spLocks noChangeShapeType="1"/>
            </p:cNvSpPr>
            <p:nvPr/>
          </p:nvSpPr>
          <p:spPr bwMode="auto">
            <a:xfrm>
              <a:off x="3438" y="3179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53" name="Line 473"/>
            <p:cNvSpPr>
              <a:spLocks noChangeShapeType="1"/>
            </p:cNvSpPr>
            <p:nvPr/>
          </p:nvSpPr>
          <p:spPr bwMode="auto">
            <a:xfrm>
              <a:off x="3451" y="3179"/>
              <a:ext cx="12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54" name="Line 474"/>
            <p:cNvSpPr>
              <a:spLocks noChangeShapeType="1"/>
            </p:cNvSpPr>
            <p:nvPr/>
          </p:nvSpPr>
          <p:spPr bwMode="auto">
            <a:xfrm>
              <a:off x="3451" y="3179"/>
              <a:ext cx="12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55" name="Line 475"/>
            <p:cNvSpPr>
              <a:spLocks noChangeShapeType="1"/>
            </p:cNvSpPr>
            <p:nvPr/>
          </p:nvSpPr>
          <p:spPr bwMode="auto">
            <a:xfrm>
              <a:off x="3457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56" name="Line 476"/>
            <p:cNvSpPr>
              <a:spLocks noChangeShapeType="1"/>
            </p:cNvSpPr>
            <p:nvPr/>
          </p:nvSpPr>
          <p:spPr bwMode="auto">
            <a:xfrm>
              <a:off x="3463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57" name="Line 477"/>
            <p:cNvSpPr>
              <a:spLocks noChangeShapeType="1"/>
            </p:cNvSpPr>
            <p:nvPr/>
          </p:nvSpPr>
          <p:spPr bwMode="auto">
            <a:xfrm>
              <a:off x="3463" y="3179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58" name="Line 478"/>
            <p:cNvSpPr>
              <a:spLocks noChangeShapeType="1"/>
            </p:cNvSpPr>
            <p:nvPr/>
          </p:nvSpPr>
          <p:spPr bwMode="auto">
            <a:xfrm>
              <a:off x="3470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59" name="Line 479"/>
            <p:cNvSpPr>
              <a:spLocks noChangeShapeType="1"/>
            </p:cNvSpPr>
            <p:nvPr/>
          </p:nvSpPr>
          <p:spPr bwMode="auto">
            <a:xfrm>
              <a:off x="3476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60" name="Line 480"/>
            <p:cNvSpPr>
              <a:spLocks noChangeShapeType="1"/>
            </p:cNvSpPr>
            <p:nvPr/>
          </p:nvSpPr>
          <p:spPr bwMode="auto">
            <a:xfrm>
              <a:off x="3483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61" name="Line 481"/>
            <p:cNvSpPr>
              <a:spLocks noChangeShapeType="1"/>
            </p:cNvSpPr>
            <p:nvPr/>
          </p:nvSpPr>
          <p:spPr bwMode="auto">
            <a:xfrm>
              <a:off x="3483" y="3179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62" name="Line 482"/>
            <p:cNvSpPr>
              <a:spLocks noChangeShapeType="1"/>
            </p:cNvSpPr>
            <p:nvPr/>
          </p:nvSpPr>
          <p:spPr bwMode="auto">
            <a:xfrm>
              <a:off x="3496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63" name="Line 483"/>
            <p:cNvSpPr>
              <a:spLocks noChangeShapeType="1"/>
            </p:cNvSpPr>
            <p:nvPr/>
          </p:nvSpPr>
          <p:spPr bwMode="auto">
            <a:xfrm>
              <a:off x="3496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64" name="Line 484"/>
            <p:cNvSpPr>
              <a:spLocks noChangeShapeType="1"/>
            </p:cNvSpPr>
            <p:nvPr/>
          </p:nvSpPr>
          <p:spPr bwMode="auto">
            <a:xfrm>
              <a:off x="3502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65" name="Line 485"/>
            <p:cNvSpPr>
              <a:spLocks noChangeShapeType="1"/>
            </p:cNvSpPr>
            <p:nvPr/>
          </p:nvSpPr>
          <p:spPr bwMode="auto">
            <a:xfrm>
              <a:off x="3509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66" name="Line 486"/>
            <p:cNvSpPr>
              <a:spLocks noChangeShapeType="1"/>
            </p:cNvSpPr>
            <p:nvPr/>
          </p:nvSpPr>
          <p:spPr bwMode="auto">
            <a:xfrm>
              <a:off x="3509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67" name="Line 487"/>
            <p:cNvSpPr>
              <a:spLocks noChangeShapeType="1"/>
            </p:cNvSpPr>
            <p:nvPr/>
          </p:nvSpPr>
          <p:spPr bwMode="auto">
            <a:xfrm>
              <a:off x="3515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68" name="Line 488"/>
            <p:cNvSpPr>
              <a:spLocks noChangeShapeType="1"/>
            </p:cNvSpPr>
            <p:nvPr/>
          </p:nvSpPr>
          <p:spPr bwMode="auto">
            <a:xfrm>
              <a:off x="3522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69" name="Line 489"/>
            <p:cNvSpPr>
              <a:spLocks noChangeShapeType="1"/>
            </p:cNvSpPr>
            <p:nvPr/>
          </p:nvSpPr>
          <p:spPr bwMode="auto">
            <a:xfrm>
              <a:off x="3522" y="3179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70" name="Line 490"/>
            <p:cNvSpPr>
              <a:spLocks noChangeShapeType="1"/>
            </p:cNvSpPr>
            <p:nvPr/>
          </p:nvSpPr>
          <p:spPr bwMode="auto">
            <a:xfrm>
              <a:off x="3528" y="3179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71" name="Line 491"/>
            <p:cNvSpPr>
              <a:spLocks noChangeShapeType="1"/>
            </p:cNvSpPr>
            <p:nvPr/>
          </p:nvSpPr>
          <p:spPr bwMode="auto">
            <a:xfrm>
              <a:off x="3541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72" name="Line 492"/>
            <p:cNvSpPr>
              <a:spLocks noChangeShapeType="1"/>
            </p:cNvSpPr>
            <p:nvPr/>
          </p:nvSpPr>
          <p:spPr bwMode="auto">
            <a:xfrm>
              <a:off x="3541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73" name="Line 493"/>
            <p:cNvSpPr>
              <a:spLocks noChangeShapeType="1"/>
            </p:cNvSpPr>
            <p:nvPr/>
          </p:nvSpPr>
          <p:spPr bwMode="auto">
            <a:xfrm>
              <a:off x="3548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74" name="Line 494"/>
            <p:cNvSpPr>
              <a:spLocks noChangeShapeType="1"/>
            </p:cNvSpPr>
            <p:nvPr/>
          </p:nvSpPr>
          <p:spPr bwMode="auto">
            <a:xfrm>
              <a:off x="3554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75" name="Line 495"/>
            <p:cNvSpPr>
              <a:spLocks noChangeShapeType="1"/>
            </p:cNvSpPr>
            <p:nvPr/>
          </p:nvSpPr>
          <p:spPr bwMode="auto">
            <a:xfrm>
              <a:off x="3554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76" name="Line 496"/>
            <p:cNvSpPr>
              <a:spLocks noChangeShapeType="1"/>
            </p:cNvSpPr>
            <p:nvPr/>
          </p:nvSpPr>
          <p:spPr bwMode="auto">
            <a:xfrm>
              <a:off x="3561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77" name="Line 497"/>
            <p:cNvSpPr>
              <a:spLocks noChangeShapeType="1"/>
            </p:cNvSpPr>
            <p:nvPr/>
          </p:nvSpPr>
          <p:spPr bwMode="auto">
            <a:xfrm>
              <a:off x="3567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78" name="Line 498"/>
            <p:cNvSpPr>
              <a:spLocks noChangeShapeType="1"/>
            </p:cNvSpPr>
            <p:nvPr/>
          </p:nvSpPr>
          <p:spPr bwMode="auto">
            <a:xfrm>
              <a:off x="3567" y="3179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79" name="Line 499"/>
            <p:cNvSpPr>
              <a:spLocks noChangeShapeType="1"/>
            </p:cNvSpPr>
            <p:nvPr/>
          </p:nvSpPr>
          <p:spPr bwMode="auto">
            <a:xfrm>
              <a:off x="3574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80" name="Line 500"/>
            <p:cNvSpPr>
              <a:spLocks noChangeShapeType="1"/>
            </p:cNvSpPr>
            <p:nvPr/>
          </p:nvSpPr>
          <p:spPr bwMode="auto">
            <a:xfrm>
              <a:off x="3580" y="3179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81" name="Line 501"/>
            <p:cNvSpPr>
              <a:spLocks noChangeShapeType="1"/>
            </p:cNvSpPr>
            <p:nvPr/>
          </p:nvSpPr>
          <p:spPr bwMode="auto">
            <a:xfrm>
              <a:off x="3587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82" name="Line 502"/>
            <p:cNvSpPr>
              <a:spLocks noChangeShapeType="1"/>
            </p:cNvSpPr>
            <p:nvPr/>
          </p:nvSpPr>
          <p:spPr bwMode="auto">
            <a:xfrm>
              <a:off x="3593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83" name="Line 503"/>
            <p:cNvSpPr>
              <a:spLocks noChangeShapeType="1"/>
            </p:cNvSpPr>
            <p:nvPr/>
          </p:nvSpPr>
          <p:spPr bwMode="auto">
            <a:xfrm>
              <a:off x="3600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84" name="Line 504"/>
            <p:cNvSpPr>
              <a:spLocks noChangeShapeType="1"/>
            </p:cNvSpPr>
            <p:nvPr/>
          </p:nvSpPr>
          <p:spPr bwMode="auto">
            <a:xfrm>
              <a:off x="3600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85" name="Line 505"/>
            <p:cNvSpPr>
              <a:spLocks noChangeShapeType="1"/>
            </p:cNvSpPr>
            <p:nvPr/>
          </p:nvSpPr>
          <p:spPr bwMode="auto">
            <a:xfrm>
              <a:off x="3606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86" name="Line 506"/>
            <p:cNvSpPr>
              <a:spLocks noChangeShapeType="1"/>
            </p:cNvSpPr>
            <p:nvPr/>
          </p:nvSpPr>
          <p:spPr bwMode="auto">
            <a:xfrm>
              <a:off x="3613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87" name="Line 507"/>
            <p:cNvSpPr>
              <a:spLocks noChangeShapeType="1"/>
            </p:cNvSpPr>
            <p:nvPr/>
          </p:nvSpPr>
          <p:spPr bwMode="auto">
            <a:xfrm>
              <a:off x="3613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88" name="Line 508"/>
            <p:cNvSpPr>
              <a:spLocks noChangeShapeType="1"/>
            </p:cNvSpPr>
            <p:nvPr/>
          </p:nvSpPr>
          <p:spPr bwMode="auto">
            <a:xfrm>
              <a:off x="3619" y="3179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89" name="Line 509"/>
            <p:cNvSpPr>
              <a:spLocks noChangeShapeType="1"/>
            </p:cNvSpPr>
            <p:nvPr/>
          </p:nvSpPr>
          <p:spPr bwMode="auto">
            <a:xfrm>
              <a:off x="3626" y="3179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90" name="Line 510"/>
            <p:cNvSpPr>
              <a:spLocks noChangeShapeType="1"/>
            </p:cNvSpPr>
            <p:nvPr/>
          </p:nvSpPr>
          <p:spPr bwMode="auto">
            <a:xfrm>
              <a:off x="3632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91" name="Line 511"/>
            <p:cNvSpPr>
              <a:spLocks noChangeShapeType="1"/>
            </p:cNvSpPr>
            <p:nvPr/>
          </p:nvSpPr>
          <p:spPr bwMode="auto">
            <a:xfrm>
              <a:off x="3639" y="3179"/>
              <a:ext cx="12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92" name="Line 512"/>
            <p:cNvSpPr>
              <a:spLocks noChangeShapeType="1"/>
            </p:cNvSpPr>
            <p:nvPr/>
          </p:nvSpPr>
          <p:spPr bwMode="auto">
            <a:xfrm>
              <a:off x="3645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93" name="Line 513"/>
            <p:cNvSpPr>
              <a:spLocks noChangeShapeType="1"/>
            </p:cNvSpPr>
            <p:nvPr/>
          </p:nvSpPr>
          <p:spPr bwMode="auto">
            <a:xfrm>
              <a:off x="3645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94" name="Line 514"/>
            <p:cNvSpPr>
              <a:spLocks noChangeShapeType="1"/>
            </p:cNvSpPr>
            <p:nvPr/>
          </p:nvSpPr>
          <p:spPr bwMode="auto">
            <a:xfrm>
              <a:off x="3651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95" name="Line 515"/>
            <p:cNvSpPr>
              <a:spLocks noChangeShapeType="1"/>
            </p:cNvSpPr>
            <p:nvPr/>
          </p:nvSpPr>
          <p:spPr bwMode="auto">
            <a:xfrm>
              <a:off x="3658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96" name="Line 516"/>
            <p:cNvSpPr>
              <a:spLocks noChangeShapeType="1"/>
            </p:cNvSpPr>
            <p:nvPr/>
          </p:nvSpPr>
          <p:spPr bwMode="auto">
            <a:xfrm>
              <a:off x="3658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97" name="Freeform 517"/>
            <p:cNvSpPr>
              <a:spLocks/>
            </p:cNvSpPr>
            <p:nvPr/>
          </p:nvSpPr>
          <p:spPr bwMode="auto">
            <a:xfrm>
              <a:off x="3671" y="3173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98" name="Line 518"/>
            <p:cNvSpPr>
              <a:spLocks noChangeShapeType="1"/>
            </p:cNvSpPr>
            <p:nvPr/>
          </p:nvSpPr>
          <p:spPr bwMode="auto">
            <a:xfrm>
              <a:off x="3671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99" name="Line 519"/>
            <p:cNvSpPr>
              <a:spLocks noChangeShapeType="1"/>
            </p:cNvSpPr>
            <p:nvPr/>
          </p:nvSpPr>
          <p:spPr bwMode="auto">
            <a:xfrm>
              <a:off x="3677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00" name="Line 520"/>
            <p:cNvSpPr>
              <a:spLocks noChangeShapeType="1"/>
            </p:cNvSpPr>
            <p:nvPr/>
          </p:nvSpPr>
          <p:spPr bwMode="auto">
            <a:xfrm>
              <a:off x="3684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01" name="Line 521"/>
            <p:cNvSpPr>
              <a:spLocks noChangeShapeType="1"/>
            </p:cNvSpPr>
            <p:nvPr/>
          </p:nvSpPr>
          <p:spPr bwMode="auto">
            <a:xfrm>
              <a:off x="3684" y="3179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02" name="Line 522"/>
            <p:cNvSpPr>
              <a:spLocks noChangeShapeType="1"/>
            </p:cNvSpPr>
            <p:nvPr/>
          </p:nvSpPr>
          <p:spPr bwMode="auto">
            <a:xfrm>
              <a:off x="3690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03" name="Line 523"/>
            <p:cNvSpPr>
              <a:spLocks noChangeShapeType="1"/>
            </p:cNvSpPr>
            <p:nvPr/>
          </p:nvSpPr>
          <p:spPr bwMode="auto">
            <a:xfrm>
              <a:off x="3697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04" name="Line 524"/>
            <p:cNvSpPr>
              <a:spLocks noChangeShapeType="1"/>
            </p:cNvSpPr>
            <p:nvPr/>
          </p:nvSpPr>
          <p:spPr bwMode="auto">
            <a:xfrm>
              <a:off x="3703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05" name="Line 525"/>
            <p:cNvSpPr>
              <a:spLocks noChangeShapeType="1"/>
            </p:cNvSpPr>
            <p:nvPr/>
          </p:nvSpPr>
          <p:spPr bwMode="auto">
            <a:xfrm>
              <a:off x="3703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06" name="Line 526"/>
            <p:cNvSpPr>
              <a:spLocks noChangeShapeType="1"/>
            </p:cNvSpPr>
            <p:nvPr/>
          </p:nvSpPr>
          <p:spPr bwMode="auto">
            <a:xfrm>
              <a:off x="3710" y="3179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07" name="Line 527"/>
            <p:cNvSpPr>
              <a:spLocks noChangeShapeType="1"/>
            </p:cNvSpPr>
            <p:nvPr/>
          </p:nvSpPr>
          <p:spPr bwMode="auto">
            <a:xfrm>
              <a:off x="3716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08" name="Line 528"/>
            <p:cNvSpPr>
              <a:spLocks noChangeShapeType="1"/>
            </p:cNvSpPr>
            <p:nvPr/>
          </p:nvSpPr>
          <p:spPr bwMode="auto">
            <a:xfrm>
              <a:off x="3723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09" name="Line 529"/>
            <p:cNvSpPr>
              <a:spLocks noChangeShapeType="1"/>
            </p:cNvSpPr>
            <p:nvPr/>
          </p:nvSpPr>
          <p:spPr bwMode="auto">
            <a:xfrm>
              <a:off x="3729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10" name="Line 530"/>
            <p:cNvSpPr>
              <a:spLocks noChangeShapeType="1"/>
            </p:cNvSpPr>
            <p:nvPr/>
          </p:nvSpPr>
          <p:spPr bwMode="auto">
            <a:xfrm>
              <a:off x="3729" y="3179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11" name="Line 531"/>
            <p:cNvSpPr>
              <a:spLocks noChangeShapeType="1"/>
            </p:cNvSpPr>
            <p:nvPr/>
          </p:nvSpPr>
          <p:spPr bwMode="auto">
            <a:xfrm>
              <a:off x="3736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12" name="Line 532"/>
            <p:cNvSpPr>
              <a:spLocks noChangeShapeType="1"/>
            </p:cNvSpPr>
            <p:nvPr/>
          </p:nvSpPr>
          <p:spPr bwMode="auto">
            <a:xfrm>
              <a:off x="3742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13" name="Line 533"/>
            <p:cNvSpPr>
              <a:spLocks noChangeShapeType="1"/>
            </p:cNvSpPr>
            <p:nvPr/>
          </p:nvSpPr>
          <p:spPr bwMode="auto">
            <a:xfrm>
              <a:off x="3749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14" name="Line 534"/>
            <p:cNvSpPr>
              <a:spLocks noChangeShapeType="1"/>
            </p:cNvSpPr>
            <p:nvPr/>
          </p:nvSpPr>
          <p:spPr bwMode="auto">
            <a:xfrm>
              <a:off x="3749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15" name="Freeform 535"/>
            <p:cNvSpPr>
              <a:spLocks/>
            </p:cNvSpPr>
            <p:nvPr/>
          </p:nvSpPr>
          <p:spPr bwMode="auto">
            <a:xfrm>
              <a:off x="3755" y="3173"/>
              <a:ext cx="20" cy="1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0" y="0"/>
                </a:cxn>
                <a:cxn ang="0">
                  <a:pos x="20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13" y="0"/>
                </a:cxn>
              </a:cxnLst>
              <a:rect l="0" t="0" r="r" b="b"/>
              <a:pathLst>
                <a:path w="20" h="12">
                  <a:moveTo>
                    <a:pt x="13" y="0"/>
                  </a:moveTo>
                  <a:lnTo>
                    <a:pt x="20" y="0"/>
                  </a:lnTo>
                  <a:lnTo>
                    <a:pt x="20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16" name="Line 536"/>
            <p:cNvSpPr>
              <a:spLocks noChangeShapeType="1"/>
            </p:cNvSpPr>
            <p:nvPr/>
          </p:nvSpPr>
          <p:spPr bwMode="auto">
            <a:xfrm>
              <a:off x="3762" y="3173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17" name="Line 537"/>
            <p:cNvSpPr>
              <a:spLocks noChangeShapeType="1"/>
            </p:cNvSpPr>
            <p:nvPr/>
          </p:nvSpPr>
          <p:spPr bwMode="auto">
            <a:xfrm>
              <a:off x="3768" y="3173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18" name="Freeform 538"/>
            <p:cNvSpPr>
              <a:spLocks/>
            </p:cNvSpPr>
            <p:nvPr/>
          </p:nvSpPr>
          <p:spPr bwMode="auto">
            <a:xfrm>
              <a:off x="3775" y="3166"/>
              <a:ext cx="13" cy="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6" y="0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19" name="Freeform 539"/>
            <p:cNvSpPr>
              <a:spLocks/>
            </p:cNvSpPr>
            <p:nvPr/>
          </p:nvSpPr>
          <p:spPr bwMode="auto">
            <a:xfrm>
              <a:off x="3781" y="3160"/>
              <a:ext cx="13" cy="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20" name="Freeform 540"/>
            <p:cNvSpPr>
              <a:spLocks/>
            </p:cNvSpPr>
            <p:nvPr/>
          </p:nvSpPr>
          <p:spPr bwMode="auto">
            <a:xfrm>
              <a:off x="3788" y="3160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21" name="Freeform 541"/>
            <p:cNvSpPr>
              <a:spLocks/>
            </p:cNvSpPr>
            <p:nvPr/>
          </p:nvSpPr>
          <p:spPr bwMode="auto">
            <a:xfrm>
              <a:off x="3788" y="3148"/>
              <a:ext cx="13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18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22" name="Freeform 542"/>
            <p:cNvSpPr>
              <a:spLocks/>
            </p:cNvSpPr>
            <p:nvPr/>
          </p:nvSpPr>
          <p:spPr bwMode="auto">
            <a:xfrm>
              <a:off x="3794" y="3141"/>
              <a:ext cx="13" cy="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7" y="19"/>
                </a:cxn>
                <a:cxn ang="0">
                  <a:pos x="0" y="19"/>
                </a:cxn>
                <a:cxn ang="0">
                  <a:pos x="0" y="7"/>
                </a:cxn>
                <a:cxn ang="0">
                  <a:pos x="7" y="0"/>
                </a:cxn>
              </a:cxnLst>
              <a:rect l="0" t="0" r="r" b="b"/>
              <a:pathLst>
                <a:path w="13" h="19">
                  <a:moveTo>
                    <a:pt x="7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23" name="Freeform 543"/>
            <p:cNvSpPr>
              <a:spLocks/>
            </p:cNvSpPr>
            <p:nvPr/>
          </p:nvSpPr>
          <p:spPr bwMode="auto">
            <a:xfrm>
              <a:off x="3801" y="3129"/>
              <a:ext cx="13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19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24" name="Freeform 544"/>
            <p:cNvSpPr>
              <a:spLocks/>
            </p:cNvSpPr>
            <p:nvPr/>
          </p:nvSpPr>
          <p:spPr bwMode="auto">
            <a:xfrm>
              <a:off x="3807" y="3123"/>
              <a:ext cx="13" cy="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8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25" name="Freeform 545"/>
            <p:cNvSpPr>
              <a:spLocks/>
            </p:cNvSpPr>
            <p:nvPr/>
          </p:nvSpPr>
          <p:spPr bwMode="auto">
            <a:xfrm>
              <a:off x="3814" y="3110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26" name="Freeform 546"/>
            <p:cNvSpPr>
              <a:spLocks/>
            </p:cNvSpPr>
            <p:nvPr/>
          </p:nvSpPr>
          <p:spPr bwMode="auto">
            <a:xfrm>
              <a:off x="3814" y="3104"/>
              <a:ext cx="19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9" h="12">
                  <a:moveTo>
                    <a:pt x="6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27" name="Freeform 547"/>
            <p:cNvSpPr>
              <a:spLocks/>
            </p:cNvSpPr>
            <p:nvPr/>
          </p:nvSpPr>
          <p:spPr bwMode="auto">
            <a:xfrm>
              <a:off x="3820" y="3092"/>
              <a:ext cx="13" cy="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7" y="0"/>
                </a:cxn>
              </a:cxnLst>
              <a:rect l="0" t="0" r="r" b="b"/>
              <a:pathLst>
                <a:path w="13" h="18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28" name="Freeform 548"/>
            <p:cNvSpPr>
              <a:spLocks/>
            </p:cNvSpPr>
            <p:nvPr/>
          </p:nvSpPr>
          <p:spPr bwMode="auto">
            <a:xfrm>
              <a:off x="3827" y="3079"/>
              <a:ext cx="13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6" y="0"/>
                </a:cxn>
              </a:cxnLst>
              <a:rect l="0" t="0" r="r" b="b"/>
              <a:pathLst>
                <a:path w="13" h="19">
                  <a:moveTo>
                    <a:pt x="6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29" name="Freeform 549"/>
            <p:cNvSpPr>
              <a:spLocks/>
            </p:cNvSpPr>
            <p:nvPr/>
          </p:nvSpPr>
          <p:spPr bwMode="auto">
            <a:xfrm>
              <a:off x="3833" y="3073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30" name="Freeform 550"/>
            <p:cNvSpPr>
              <a:spLocks/>
            </p:cNvSpPr>
            <p:nvPr/>
          </p:nvSpPr>
          <p:spPr bwMode="auto">
            <a:xfrm>
              <a:off x="3833" y="3060"/>
              <a:ext cx="13" cy="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7" y="0"/>
                </a:cxn>
              </a:cxnLst>
              <a:rect l="0" t="0" r="r" b="b"/>
              <a:pathLst>
                <a:path w="13" h="19">
                  <a:moveTo>
                    <a:pt x="7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31" name="Freeform 551"/>
            <p:cNvSpPr>
              <a:spLocks/>
            </p:cNvSpPr>
            <p:nvPr/>
          </p:nvSpPr>
          <p:spPr bwMode="auto">
            <a:xfrm>
              <a:off x="3840" y="3048"/>
              <a:ext cx="12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0"/>
                </a:cxn>
                <a:cxn ang="0">
                  <a:pos x="12" y="12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2" h="25">
                  <a:moveTo>
                    <a:pt x="6" y="0"/>
                  </a:moveTo>
                  <a:lnTo>
                    <a:pt x="12" y="0"/>
                  </a:lnTo>
                  <a:lnTo>
                    <a:pt x="12" y="12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32" name="Freeform 552"/>
            <p:cNvSpPr>
              <a:spLocks/>
            </p:cNvSpPr>
            <p:nvPr/>
          </p:nvSpPr>
          <p:spPr bwMode="auto">
            <a:xfrm>
              <a:off x="3846" y="3029"/>
              <a:ext cx="13" cy="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31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6" y="0"/>
                </a:cxn>
              </a:cxnLst>
              <a:rect l="0" t="0" r="r" b="b"/>
              <a:pathLst>
                <a:path w="13" h="31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33" name="Freeform 553"/>
            <p:cNvSpPr>
              <a:spLocks/>
            </p:cNvSpPr>
            <p:nvPr/>
          </p:nvSpPr>
          <p:spPr bwMode="auto">
            <a:xfrm>
              <a:off x="3852" y="3004"/>
              <a:ext cx="13" cy="3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7" y="0"/>
                </a:cxn>
              </a:cxnLst>
              <a:rect l="0" t="0" r="r" b="b"/>
              <a:pathLst>
                <a:path w="13" h="31">
                  <a:moveTo>
                    <a:pt x="7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34" name="Freeform 554"/>
            <p:cNvSpPr>
              <a:spLocks/>
            </p:cNvSpPr>
            <p:nvPr/>
          </p:nvSpPr>
          <p:spPr bwMode="auto">
            <a:xfrm>
              <a:off x="3859" y="2985"/>
              <a:ext cx="13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6" y="32"/>
                </a:cxn>
                <a:cxn ang="0">
                  <a:pos x="0" y="32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3" h="32">
                  <a:moveTo>
                    <a:pt x="0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6" y="32"/>
                  </a:lnTo>
                  <a:lnTo>
                    <a:pt x="0" y="32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35" name="Freeform 555"/>
            <p:cNvSpPr>
              <a:spLocks/>
            </p:cNvSpPr>
            <p:nvPr/>
          </p:nvSpPr>
          <p:spPr bwMode="auto">
            <a:xfrm>
              <a:off x="3859" y="2960"/>
              <a:ext cx="13" cy="3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3" y="32"/>
                </a:cxn>
                <a:cxn ang="0">
                  <a:pos x="0" y="32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3" h="32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13" y="3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36" name="Freeform 556"/>
            <p:cNvSpPr>
              <a:spLocks/>
            </p:cNvSpPr>
            <p:nvPr/>
          </p:nvSpPr>
          <p:spPr bwMode="auto">
            <a:xfrm>
              <a:off x="3865" y="2929"/>
              <a:ext cx="13" cy="3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38"/>
                </a:cxn>
                <a:cxn ang="0">
                  <a:pos x="0" y="38"/>
                </a:cxn>
                <a:cxn ang="0">
                  <a:pos x="0" y="31"/>
                </a:cxn>
                <a:cxn ang="0">
                  <a:pos x="7" y="0"/>
                </a:cxn>
              </a:cxnLst>
              <a:rect l="0" t="0" r="r" b="b"/>
              <a:pathLst>
                <a:path w="13" h="38">
                  <a:moveTo>
                    <a:pt x="7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7" y="38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37" name="Freeform 557"/>
            <p:cNvSpPr>
              <a:spLocks/>
            </p:cNvSpPr>
            <p:nvPr/>
          </p:nvSpPr>
          <p:spPr bwMode="auto">
            <a:xfrm>
              <a:off x="3872" y="2911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31"/>
                </a:cxn>
                <a:cxn ang="0">
                  <a:pos x="0" y="31"/>
                </a:cxn>
                <a:cxn ang="0">
                  <a:pos x="0" y="18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38" name="Freeform 558"/>
            <p:cNvSpPr>
              <a:spLocks/>
            </p:cNvSpPr>
            <p:nvPr/>
          </p:nvSpPr>
          <p:spPr bwMode="auto">
            <a:xfrm>
              <a:off x="3872" y="2892"/>
              <a:ext cx="19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6" y="0"/>
                </a:cxn>
              </a:cxnLst>
              <a:rect l="0" t="0" r="r" b="b"/>
              <a:pathLst>
                <a:path w="19" h="25">
                  <a:moveTo>
                    <a:pt x="6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39" name="Freeform 559"/>
            <p:cNvSpPr>
              <a:spLocks/>
            </p:cNvSpPr>
            <p:nvPr/>
          </p:nvSpPr>
          <p:spPr bwMode="auto">
            <a:xfrm>
              <a:off x="3878" y="2873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40" name="Freeform 560"/>
            <p:cNvSpPr>
              <a:spLocks/>
            </p:cNvSpPr>
            <p:nvPr/>
          </p:nvSpPr>
          <p:spPr bwMode="auto">
            <a:xfrm>
              <a:off x="3885" y="2854"/>
              <a:ext cx="13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6" y="0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41" name="Freeform 561"/>
            <p:cNvSpPr>
              <a:spLocks/>
            </p:cNvSpPr>
            <p:nvPr/>
          </p:nvSpPr>
          <p:spPr bwMode="auto">
            <a:xfrm>
              <a:off x="3891" y="2836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42" name="Freeform 562"/>
            <p:cNvSpPr>
              <a:spLocks/>
            </p:cNvSpPr>
            <p:nvPr/>
          </p:nvSpPr>
          <p:spPr bwMode="auto">
            <a:xfrm>
              <a:off x="3898" y="2811"/>
              <a:ext cx="13" cy="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3" h="31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43" name="Freeform 563"/>
            <p:cNvSpPr>
              <a:spLocks/>
            </p:cNvSpPr>
            <p:nvPr/>
          </p:nvSpPr>
          <p:spPr bwMode="auto">
            <a:xfrm>
              <a:off x="3904" y="2786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44" name="Freeform 564"/>
            <p:cNvSpPr>
              <a:spLocks/>
            </p:cNvSpPr>
            <p:nvPr/>
          </p:nvSpPr>
          <p:spPr bwMode="auto">
            <a:xfrm>
              <a:off x="3904" y="2761"/>
              <a:ext cx="13" cy="3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7" y="0"/>
                </a:cxn>
              </a:cxnLst>
              <a:rect l="0" t="0" r="r" b="b"/>
              <a:pathLst>
                <a:path w="13" h="31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45" name="Freeform 565"/>
            <p:cNvSpPr>
              <a:spLocks/>
            </p:cNvSpPr>
            <p:nvPr/>
          </p:nvSpPr>
          <p:spPr bwMode="auto">
            <a:xfrm>
              <a:off x="3911" y="2736"/>
              <a:ext cx="13" cy="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3" h="31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46" name="Freeform 566"/>
            <p:cNvSpPr>
              <a:spLocks/>
            </p:cNvSpPr>
            <p:nvPr/>
          </p:nvSpPr>
          <p:spPr bwMode="auto">
            <a:xfrm>
              <a:off x="3917" y="2717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31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47" name="Freeform 567"/>
            <p:cNvSpPr>
              <a:spLocks/>
            </p:cNvSpPr>
            <p:nvPr/>
          </p:nvSpPr>
          <p:spPr bwMode="auto">
            <a:xfrm>
              <a:off x="3917" y="2698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48" name="Freeform 568"/>
            <p:cNvSpPr>
              <a:spLocks/>
            </p:cNvSpPr>
            <p:nvPr/>
          </p:nvSpPr>
          <p:spPr bwMode="auto">
            <a:xfrm>
              <a:off x="3924" y="2686"/>
              <a:ext cx="13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19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49" name="Freeform 569"/>
            <p:cNvSpPr>
              <a:spLocks/>
            </p:cNvSpPr>
            <p:nvPr/>
          </p:nvSpPr>
          <p:spPr bwMode="auto">
            <a:xfrm>
              <a:off x="3930" y="2667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50" name="Freeform 570"/>
            <p:cNvSpPr>
              <a:spLocks/>
            </p:cNvSpPr>
            <p:nvPr/>
          </p:nvSpPr>
          <p:spPr bwMode="auto">
            <a:xfrm>
              <a:off x="3930" y="2655"/>
              <a:ext cx="20" cy="2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0" y="0"/>
                </a:cxn>
                <a:cxn ang="0">
                  <a:pos x="20" y="6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2"/>
                </a:cxn>
                <a:cxn ang="0">
                  <a:pos x="13" y="0"/>
                </a:cxn>
              </a:cxnLst>
              <a:rect l="0" t="0" r="r" b="b"/>
              <a:pathLst>
                <a:path w="20" h="25">
                  <a:moveTo>
                    <a:pt x="13" y="0"/>
                  </a:moveTo>
                  <a:lnTo>
                    <a:pt x="20" y="0"/>
                  </a:lnTo>
                  <a:lnTo>
                    <a:pt x="20" y="6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51" name="Freeform 571"/>
            <p:cNvSpPr>
              <a:spLocks/>
            </p:cNvSpPr>
            <p:nvPr/>
          </p:nvSpPr>
          <p:spPr bwMode="auto">
            <a:xfrm>
              <a:off x="3943" y="2636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52" name="Freeform 572"/>
            <p:cNvSpPr>
              <a:spLocks/>
            </p:cNvSpPr>
            <p:nvPr/>
          </p:nvSpPr>
          <p:spPr bwMode="auto">
            <a:xfrm>
              <a:off x="3950" y="2617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31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53" name="Freeform 573"/>
            <p:cNvSpPr>
              <a:spLocks/>
            </p:cNvSpPr>
            <p:nvPr/>
          </p:nvSpPr>
          <p:spPr bwMode="auto">
            <a:xfrm>
              <a:off x="3950" y="2598"/>
              <a:ext cx="13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6" y="0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54" name="Freeform 574"/>
            <p:cNvSpPr>
              <a:spLocks/>
            </p:cNvSpPr>
            <p:nvPr/>
          </p:nvSpPr>
          <p:spPr bwMode="auto">
            <a:xfrm>
              <a:off x="3956" y="2580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55" name="Freeform 575"/>
            <p:cNvSpPr>
              <a:spLocks/>
            </p:cNvSpPr>
            <p:nvPr/>
          </p:nvSpPr>
          <p:spPr bwMode="auto">
            <a:xfrm>
              <a:off x="3963" y="2561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56" name="Freeform 576"/>
            <p:cNvSpPr>
              <a:spLocks/>
            </p:cNvSpPr>
            <p:nvPr/>
          </p:nvSpPr>
          <p:spPr bwMode="auto">
            <a:xfrm>
              <a:off x="3963" y="2549"/>
              <a:ext cx="13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18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57" name="Freeform 577"/>
            <p:cNvSpPr>
              <a:spLocks/>
            </p:cNvSpPr>
            <p:nvPr/>
          </p:nvSpPr>
          <p:spPr bwMode="auto">
            <a:xfrm>
              <a:off x="3969" y="2530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58" name="Freeform 578"/>
            <p:cNvSpPr>
              <a:spLocks/>
            </p:cNvSpPr>
            <p:nvPr/>
          </p:nvSpPr>
          <p:spPr bwMode="auto">
            <a:xfrm>
              <a:off x="3976" y="2505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59" name="Freeform 579"/>
            <p:cNvSpPr>
              <a:spLocks/>
            </p:cNvSpPr>
            <p:nvPr/>
          </p:nvSpPr>
          <p:spPr bwMode="auto">
            <a:xfrm>
              <a:off x="3976" y="2492"/>
              <a:ext cx="19" cy="2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0"/>
                </a:cxn>
                <a:cxn ang="0">
                  <a:pos x="19" y="13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19" h="25">
                  <a:moveTo>
                    <a:pt x="13" y="0"/>
                  </a:moveTo>
                  <a:lnTo>
                    <a:pt x="19" y="0"/>
                  </a:lnTo>
                  <a:lnTo>
                    <a:pt x="19" y="13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60" name="Freeform 580"/>
            <p:cNvSpPr>
              <a:spLocks/>
            </p:cNvSpPr>
            <p:nvPr/>
          </p:nvSpPr>
          <p:spPr bwMode="auto">
            <a:xfrm>
              <a:off x="3989" y="2480"/>
              <a:ext cx="13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61" name="Freeform 581"/>
            <p:cNvSpPr>
              <a:spLocks/>
            </p:cNvSpPr>
            <p:nvPr/>
          </p:nvSpPr>
          <p:spPr bwMode="auto">
            <a:xfrm>
              <a:off x="3995" y="2461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31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62" name="Freeform 582"/>
            <p:cNvSpPr>
              <a:spLocks/>
            </p:cNvSpPr>
            <p:nvPr/>
          </p:nvSpPr>
          <p:spPr bwMode="auto">
            <a:xfrm>
              <a:off x="3995" y="2449"/>
              <a:ext cx="13" cy="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7" y="0"/>
                </a:cxn>
              </a:cxnLst>
              <a:rect l="0" t="0" r="r" b="b"/>
              <a:pathLst>
                <a:path w="13" h="18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63" name="Freeform 583"/>
            <p:cNvSpPr>
              <a:spLocks/>
            </p:cNvSpPr>
            <p:nvPr/>
          </p:nvSpPr>
          <p:spPr bwMode="auto">
            <a:xfrm>
              <a:off x="4002" y="2436"/>
              <a:ext cx="13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6" y="0"/>
                </a:cxn>
              </a:cxnLst>
              <a:rect l="0" t="0" r="r" b="b"/>
              <a:pathLst>
                <a:path w="13" h="19">
                  <a:moveTo>
                    <a:pt x="6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64" name="Freeform 584"/>
            <p:cNvSpPr>
              <a:spLocks/>
            </p:cNvSpPr>
            <p:nvPr/>
          </p:nvSpPr>
          <p:spPr bwMode="auto">
            <a:xfrm>
              <a:off x="4008" y="2417"/>
              <a:ext cx="13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7" y="32"/>
                </a:cxn>
                <a:cxn ang="0">
                  <a:pos x="0" y="32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3" h="32">
                  <a:moveTo>
                    <a:pt x="0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7" y="32"/>
                  </a:lnTo>
                  <a:lnTo>
                    <a:pt x="0" y="32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65" name="Freeform 585"/>
            <p:cNvSpPr>
              <a:spLocks/>
            </p:cNvSpPr>
            <p:nvPr/>
          </p:nvSpPr>
          <p:spPr bwMode="auto">
            <a:xfrm>
              <a:off x="4008" y="2393"/>
              <a:ext cx="13" cy="3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7" y="0"/>
                </a:cxn>
              </a:cxnLst>
              <a:rect l="0" t="0" r="r" b="b"/>
              <a:pathLst>
                <a:path w="13" h="31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66" name="Freeform 586"/>
            <p:cNvSpPr>
              <a:spLocks/>
            </p:cNvSpPr>
            <p:nvPr/>
          </p:nvSpPr>
          <p:spPr bwMode="auto">
            <a:xfrm>
              <a:off x="4015" y="2380"/>
              <a:ext cx="13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3"/>
                </a:cxn>
                <a:cxn ang="0">
                  <a:pos x="6" y="0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67" name="Freeform 587"/>
            <p:cNvSpPr>
              <a:spLocks/>
            </p:cNvSpPr>
            <p:nvPr/>
          </p:nvSpPr>
          <p:spPr bwMode="auto">
            <a:xfrm>
              <a:off x="4021" y="2368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68" name="Freeform 588"/>
            <p:cNvSpPr>
              <a:spLocks/>
            </p:cNvSpPr>
            <p:nvPr/>
          </p:nvSpPr>
          <p:spPr bwMode="auto">
            <a:xfrm>
              <a:off x="4021" y="2349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69" name="Freeform 589"/>
            <p:cNvSpPr>
              <a:spLocks/>
            </p:cNvSpPr>
            <p:nvPr/>
          </p:nvSpPr>
          <p:spPr bwMode="auto">
            <a:xfrm>
              <a:off x="4028" y="2330"/>
              <a:ext cx="19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6" y="0"/>
                </a:cxn>
              </a:cxnLst>
              <a:rect l="0" t="0" r="r" b="b"/>
              <a:pathLst>
                <a:path w="19" h="25">
                  <a:moveTo>
                    <a:pt x="6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70" name="Freeform 590"/>
            <p:cNvSpPr>
              <a:spLocks/>
            </p:cNvSpPr>
            <p:nvPr/>
          </p:nvSpPr>
          <p:spPr bwMode="auto">
            <a:xfrm>
              <a:off x="4034" y="2305"/>
              <a:ext cx="19" cy="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13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9" h="31">
                  <a:moveTo>
                    <a:pt x="6" y="0"/>
                  </a:moveTo>
                  <a:lnTo>
                    <a:pt x="19" y="0"/>
                  </a:lnTo>
                  <a:lnTo>
                    <a:pt x="19" y="13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71" name="Freeform 591"/>
            <p:cNvSpPr>
              <a:spLocks/>
            </p:cNvSpPr>
            <p:nvPr/>
          </p:nvSpPr>
          <p:spPr bwMode="auto">
            <a:xfrm>
              <a:off x="4040" y="2293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2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72" name="Freeform 592"/>
            <p:cNvSpPr>
              <a:spLocks/>
            </p:cNvSpPr>
            <p:nvPr/>
          </p:nvSpPr>
          <p:spPr bwMode="auto">
            <a:xfrm>
              <a:off x="4047" y="2274"/>
              <a:ext cx="13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6" y="0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73" name="Freeform 593"/>
            <p:cNvSpPr>
              <a:spLocks/>
            </p:cNvSpPr>
            <p:nvPr/>
          </p:nvSpPr>
          <p:spPr bwMode="auto">
            <a:xfrm>
              <a:off x="4053" y="2268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74" name="Freeform 594"/>
            <p:cNvSpPr>
              <a:spLocks/>
            </p:cNvSpPr>
            <p:nvPr/>
          </p:nvSpPr>
          <p:spPr bwMode="auto">
            <a:xfrm>
              <a:off x="4053" y="2236"/>
              <a:ext cx="13" cy="3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13" y="38"/>
                </a:cxn>
                <a:cxn ang="0">
                  <a:pos x="0" y="38"/>
                </a:cxn>
                <a:cxn ang="0">
                  <a:pos x="0" y="32"/>
                </a:cxn>
                <a:cxn ang="0">
                  <a:pos x="7" y="0"/>
                </a:cxn>
              </a:cxnLst>
              <a:rect l="0" t="0" r="r" b="b"/>
              <a:pathLst>
                <a:path w="13" h="38">
                  <a:moveTo>
                    <a:pt x="7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13" y="3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75" name="Freeform 595"/>
            <p:cNvSpPr>
              <a:spLocks/>
            </p:cNvSpPr>
            <p:nvPr/>
          </p:nvSpPr>
          <p:spPr bwMode="auto">
            <a:xfrm>
              <a:off x="4060" y="2224"/>
              <a:ext cx="13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76" name="Freeform 596"/>
            <p:cNvSpPr>
              <a:spLocks/>
            </p:cNvSpPr>
            <p:nvPr/>
          </p:nvSpPr>
          <p:spPr bwMode="auto">
            <a:xfrm>
              <a:off x="4066" y="2218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77" name="Freeform 597"/>
            <p:cNvSpPr>
              <a:spLocks/>
            </p:cNvSpPr>
            <p:nvPr/>
          </p:nvSpPr>
          <p:spPr bwMode="auto">
            <a:xfrm>
              <a:off x="4066" y="2212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78" name="Freeform 598"/>
            <p:cNvSpPr>
              <a:spLocks/>
            </p:cNvSpPr>
            <p:nvPr/>
          </p:nvSpPr>
          <p:spPr bwMode="auto">
            <a:xfrm>
              <a:off x="4073" y="2187"/>
              <a:ext cx="13" cy="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3" h="31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79" name="Freeform 599"/>
            <p:cNvSpPr>
              <a:spLocks/>
            </p:cNvSpPr>
            <p:nvPr/>
          </p:nvSpPr>
          <p:spPr bwMode="auto">
            <a:xfrm>
              <a:off x="4079" y="2168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80" name="Freeform 600"/>
            <p:cNvSpPr>
              <a:spLocks/>
            </p:cNvSpPr>
            <p:nvPr/>
          </p:nvSpPr>
          <p:spPr bwMode="auto">
            <a:xfrm>
              <a:off x="4079" y="2137"/>
              <a:ext cx="20" cy="3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0" y="0"/>
                </a:cxn>
                <a:cxn ang="0">
                  <a:pos x="20" y="12"/>
                </a:cxn>
                <a:cxn ang="0">
                  <a:pos x="13" y="37"/>
                </a:cxn>
                <a:cxn ang="0">
                  <a:pos x="0" y="37"/>
                </a:cxn>
                <a:cxn ang="0">
                  <a:pos x="0" y="31"/>
                </a:cxn>
                <a:cxn ang="0">
                  <a:pos x="13" y="0"/>
                </a:cxn>
              </a:cxnLst>
              <a:rect l="0" t="0" r="r" b="b"/>
              <a:pathLst>
                <a:path w="20" h="37">
                  <a:moveTo>
                    <a:pt x="13" y="0"/>
                  </a:moveTo>
                  <a:lnTo>
                    <a:pt x="20" y="0"/>
                  </a:lnTo>
                  <a:lnTo>
                    <a:pt x="20" y="12"/>
                  </a:lnTo>
                  <a:lnTo>
                    <a:pt x="13" y="37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81" name="Freeform 601"/>
            <p:cNvSpPr>
              <a:spLocks/>
            </p:cNvSpPr>
            <p:nvPr/>
          </p:nvSpPr>
          <p:spPr bwMode="auto">
            <a:xfrm>
              <a:off x="4092" y="2118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31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82" name="Freeform 602"/>
            <p:cNvSpPr>
              <a:spLocks/>
            </p:cNvSpPr>
            <p:nvPr/>
          </p:nvSpPr>
          <p:spPr bwMode="auto">
            <a:xfrm>
              <a:off x="4092" y="2093"/>
              <a:ext cx="20" cy="3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12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7" y="0"/>
                </a:cxn>
              </a:cxnLst>
              <a:rect l="0" t="0" r="r" b="b"/>
              <a:pathLst>
                <a:path w="20" h="31">
                  <a:moveTo>
                    <a:pt x="7" y="0"/>
                  </a:moveTo>
                  <a:lnTo>
                    <a:pt x="20" y="0"/>
                  </a:lnTo>
                  <a:lnTo>
                    <a:pt x="20" y="12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83" name="Freeform 603"/>
            <p:cNvSpPr>
              <a:spLocks/>
            </p:cNvSpPr>
            <p:nvPr/>
          </p:nvSpPr>
          <p:spPr bwMode="auto">
            <a:xfrm>
              <a:off x="4099" y="2074"/>
              <a:ext cx="13" cy="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6" y="0"/>
                </a:cxn>
              </a:cxnLst>
              <a:rect l="0" t="0" r="r" b="b"/>
              <a:pathLst>
                <a:path w="13" h="31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84" name="Freeform 604"/>
            <p:cNvSpPr>
              <a:spLocks/>
            </p:cNvSpPr>
            <p:nvPr/>
          </p:nvSpPr>
          <p:spPr bwMode="auto">
            <a:xfrm>
              <a:off x="4105" y="2055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85" name="Freeform 605"/>
            <p:cNvSpPr>
              <a:spLocks/>
            </p:cNvSpPr>
            <p:nvPr/>
          </p:nvSpPr>
          <p:spPr bwMode="auto">
            <a:xfrm>
              <a:off x="4112" y="2037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31"/>
                </a:cxn>
                <a:cxn ang="0">
                  <a:pos x="0" y="31"/>
                </a:cxn>
                <a:cxn ang="0">
                  <a:pos x="0" y="18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86" name="Freeform 606"/>
            <p:cNvSpPr>
              <a:spLocks/>
            </p:cNvSpPr>
            <p:nvPr/>
          </p:nvSpPr>
          <p:spPr bwMode="auto">
            <a:xfrm>
              <a:off x="4112" y="2018"/>
              <a:ext cx="13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6" y="0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87" name="Freeform 607"/>
            <p:cNvSpPr>
              <a:spLocks/>
            </p:cNvSpPr>
            <p:nvPr/>
          </p:nvSpPr>
          <p:spPr bwMode="auto">
            <a:xfrm>
              <a:off x="4118" y="1993"/>
              <a:ext cx="13" cy="3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7" y="0"/>
                </a:cxn>
              </a:cxnLst>
              <a:rect l="0" t="0" r="r" b="b"/>
              <a:pathLst>
                <a:path w="13" h="31">
                  <a:moveTo>
                    <a:pt x="7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88" name="Freeform 608"/>
            <p:cNvSpPr>
              <a:spLocks/>
            </p:cNvSpPr>
            <p:nvPr/>
          </p:nvSpPr>
          <p:spPr bwMode="auto">
            <a:xfrm>
              <a:off x="4125" y="1981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89" name="Freeform 609"/>
            <p:cNvSpPr>
              <a:spLocks/>
            </p:cNvSpPr>
            <p:nvPr/>
          </p:nvSpPr>
          <p:spPr bwMode="auto">
            <a:xfrm>
              <a:off x="4125" y="1956"/>
              <a:ext cx="13" cy="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3" h="31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90" name="Freeform 610"/>
            <p:cNvSpPr>
              <a:spLocks/>
            </p:cNvSpPr>
            <p:nvPr/>
          </p:nvSpPr>
          <p:spPr bwMode="auto">
            <a:xfrm>
              <a:off x="4131" y="1937"/>
              <a:ext cx="13" cy="3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31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7" y="0"/>
                </a:cxn>
              </a:cxnLst>
              <a:rect l="0" t="0" r="r" b="b"/>
              <a:pathLst>
                <a:path w="13" h="31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91" name="Freeform 611"/>
            <p:cNvSpPr>
              <a:spLocks/>
            </p:cNvSpPr>
            <p:nvPr/>
          </p:nvSpPr>
          <p:spPr bwMode="auto">
            <a:xfrm>
              <a:off x="4138" y="1918"/>
              <a:ext cx="19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6" y="0"/>
                </a:cxn>
              </a:cxnLst>
              <a:rect l="0" t="0" r="r" b="b"/>
              <a:pathLst>
                <a:path w="19" h="25">
                  <a:moveTo>
                    <a:pt x="6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92" name="Freeform 612"/>
            <p:cNvSpPr>
              <a:spLocks/>
            </p:cNvSpPr>
            <p:nvPr/>
          </p:nvSpPr>
          <p:spPr bwMode="auto">
            <a:xfrm>
              <a:off x="4144" y="1899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93" name="Freeform 613"/>
            <p:cNvSpPr>
              <a:spLocks/>
            </p:cNvSpPr>
            <p:nvPr/>
          </p:nvSpPr>
          <p:spPr bwMode="auto">
            <a:xfrm>
              <a:off x="4151" y="1868"/>
              <a:ext cx="13" cy="3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6" y="38"/>
                </a:cxn>
                <a:cxn ang="0">
                  <a:pos x="0" y="38"/>
                </a:cxn>
                <a:cxn ang="0">
                  <a:pos x="0" y="31"/>
                </a:cxn>
                <a:cxn ang="0">
                  <a:pos x="6" y="0"/>
                </a:cxn>
              </a:cxnLst>
              <a:rect l="0" t="0" r="r" b="b"/>
              <a:pathLst>
                <a:path w="13" h="38">
                  <a:moveTo>
                    <a:pt x="6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6" y="38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94" name="Freeform 614"/>
            <p:cNvSpPr>
              <a:spLocks/>
            </p:cNvSpPr>
            <p:nvPr/>
          </p:nvSpPr>
          <p:spPr bwMode="auto">
            <a:xfrm>
              <a:off x="4157" y="1856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95" name="Freeform 615"/>
            <p:cNvSpPr>
              <a:spLocks/>
            </p:cNvSpPr>
            <p:nvPr/>
          </p:nvSpPr>
          <p:spPr bwMode="auto">
            <a:xfrm>
              <a:off x="4157" y="1837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96" name="Freeform 616"/>
            <p:cNvSpPr>
              <a:spLocks/>
            </p:cNvSpPr>
            <p:nvPr/>
          </p:nvSpPr>
          <p:spPr bwMode="auto">
            <a:xfrm>
              <a:off x="4164" y="1825"/>
              <a:ext cx="13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18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97" name="Freeform 617"/>
            <p:cNvSpPr>
              <a:spLocks/>
            </p:cNvSpPr>
            <p:nvPr/>
          </p:nvSpPr>
          <p:spPr bwMode="auto">
            <a:xfrm>
              <a:off x="4170" y="1806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98" name="Freeform 618"/>
            <p:cNvSpPr>
              <a:spLocks/>
            </p:cNvSpPr>
            <p:nvPr/>
          </p:nvSpPr>
          <p:spPr bwMode="auto">
            <a:xfrm>
              <a:off x="4170" y="1793"/>
              <a:ext cx="13" cy="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7" y="0"/>
                </a:cxn>
              </a:cxnLst>
              <a:rect l="0" t="0" r="r" b="b"/>
              <a:pathLst>
                <a:path w="13" h="19">
                  <a:moveTo>
                    <a:pt x="7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99" name="Freeform 619"/>
            <p:cNvSpPr>
              <a:spLocks/>
            </p:cNvSpPr>
            <p:nvPr/>
          </p:nvSpPr>
          <p:spPr bwMode="auto">
            <a:xfrm>
              <a:off x="4177" y="1781"/>
              <a:ext cx="13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19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901" name="Group 821"/>
          <p:cNvGrpSpPr>
            <a:grpSpLocks/>
          </p:cNvGrpSpPr>
          <p:nvPr/>
        </p:nvGrpSpPr>
        <p:grpSpPr bwMode="auto">
          <a:xfrm>
            <a:off x="7027863" y="1317625"/>
            <a:ext cx="1503362" cy="2230438"/>
            <a:chOff x="4183" y="1656"/>
            <a:chExt cx="1031" cy="1529"/>
          </a:xfrm>
        </p:grpSpPr>
        <p:sp>
          <p:nvSpPr>
            <p:cNvPr id="46701" name="Freeform 621"/>
            <p:cNvSpPr>
              <a:spLocks/>
            </p:cNvSpPr>
            <p:nvPr/>
          </p:nvSpPr>
          <p:spPr bwMode="auto">
            <a:xfrm>
              <a:off x="4183" y="1768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7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02" name="Freeform 622"/>
            <p:cNvSpPr>
              <a:spLocks/>
            </p:cNvSpPr>
            <p:nvPr/>
          </p:nvSpPr>
          <p:spPr bwMode="auto">
            <a:xfrm>
              <a:off x="4183" y="1750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03" name="Freeform 623"/>
            <p:cNvSpPr>
              <a:spLocks/>
            </p:cNvSpPr>
            <p:nvPr/>
          </p:nvSpPr>
          <p:spPr bwMode="auto">
            <a:xfrm>
              <a:off x="4190" y="1743"/>
              <a:ext cx="13" cy="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6" y="0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04" name="Freeform 624"/>
            <p:cNvSpPr>
              <a:spLocks/>
            </p:cNvSpPr>
            <p:nvPr/>
          </p:nvSpPr>
          <p:spPr bwMode="auto">
            <a:xfrm>
              <a:off x="4196" y="1737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05" name="Freeform 625"/>
            <p:cNvSpPr>
              <a:spLocks/>
            </p:cNvSpPr>
            <p:nvPr/>
          </p:nvSpPr>
          <p:spPr bwMode="auto">
            <a:xfrm>
              <a:off x="4196" y="1725"/>
              <a:ext cx="20" cy="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12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7" y="0"/>
                </a:cxn>
              </a:cxnLst>
              <a:rect l="0" t="0" r="r" b="b"/>
              <a:pathLst>
                <a:path w="20" h="18">
                  <a:moveTo>
                    <a:pt x="7" y="0"/>
                  </a:moveTo>
                  <a:lnTo>
                    <a:pt x="20" y="0"/>
                  </a:lnTo>
                  <a:lnTo>
                    <a:pt x="20" y="12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06" name="Freeform 626"/>
            <p:cNvSpPr>
              <a:spLocks/>
            </p:cNvSpPr>
            <p:nvPr/>
          </p:nvSpPr>
          <p:spPr bwMode="auto">
            <a:xfrm>
              <a:off x="4203" y="1712"/>
              <a:ext cx="19" cy="2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3"/>
                </a:cxn>
                <a:cxn ang="0">
                  <a:pos x="13" y="0"/>
                </a:cxn>
              </a:cxnLst>
              <a:rect l="0" t="0" r="r" b="b"/>
              <a:pathLst>
                <a:path w="19" h="25">
                  <a:moveTo>
                    <a:pt x="13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07" name="Freeform 627"/>
            <p:cNvSpPr>
              <a:spLocks/>
            </p:cNvSpPr>
            <p:nvPr/>
          </p:nvSpPr>
          <p:spPr bwMode="auto">
            <a:xfrm>
              <a:off x="4216" y="1700"/>
              <a:ext cx="12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12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2" h="18">
                  <a:moveTo>
                    <a:pt x="0" y="0"/>
                  </a:moveTo>
                  <a:lnTo>
                    <a:pt x="12" y="0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08" name="Freeform 628"/>
            <p:cNvSpPr>
              <a:spLocks/>
            </p:cNvSpPr>
            <p:nvPr/>
          </p:nvSpPr>
          <p:spPr bwMode="auto">
            <a:xfrm>
              <a:off x="4216" y="1700"/>
              <a:ext cx="12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0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09" name="Freeform 629"/>
            <p:cNvSpPr>
              <a:spLocks/>
            </p:cNvSpPr>
            <p:nvPr/>
          </p:nvSpPr>
          <p:spPr bwMode="auto">
            <a:xfrm>
              <a:off x="4222" y="1687"/>
              <a:ext cx="13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6" y="0"/>
                </a:cxn>
              </a:cxnLst>
              <a:rect l="0" t="0" r="r" b="b"/>
              <a:pathLst>
                <a:path w="13" h="19">
                  <a:moveTo>
                    <a:pt x="6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10" name="Freeform 630"/>
            <p:cNvSpPr>
              <a:spLocks/>
            </p:cNvSpPr>
            <p:nvPr/>
          </p:nvSpPr>
          <p:spPr bwMode="auto">
            <a:xfrm>
              <a:off x="4228" y="1681"/>
              <a:ext cx="13" cy="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9">
                  <a:moveTo>
                    <a:pt x="7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11" name="Freeform 631"/>
            <p:cNvSpPr>
              <a:spLocks/>
            </p:cNvSpPr>
            <p:nvPr/>
          </p:nvSpPr>
          <p:spPr bwMode="auto">
            <a:xfrm>
              <a:off x="4241" y="1675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12" name="Freeform 632"/>
            <p:cNvSpPr>
              <a:spLocks/>
            </p:cNvSpPr>
            <p:nvPr/>
          </p:nvSpPr>
          <p:spPr bwMode="auto">
            <a:xfrm>
              <a:off x="4241" y="1662"/>
              <a:ext cx="13" cy="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7" y="0"/>
                </a:cxn>
              </a:cxnLst>
              <a:rect l="0" t="0" r="r" b="b"/>
              <a:pathLst>
                <a:path w="13" h="19">
                  <a:moveTo>
                    <a:pt x="7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13" name="Freeform 633"/>
            <p:cNvSpPr>
              <a:spLocks/>
            </p:cNvSpPr>
            <p:nvPr/>
          </p:nvSpPr>
          <p:spPr bwMode="auto">
            <a:xfrm>
              <a:off x="4248" y="1656"/>
              <a:ext cx="13" cy="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14" name="Freeform 634"/>
            <p:cNvSpPr>
              <a:spLocks/>
            </p:cNvSpPr>
            <p:nvPr/>
          </p:nvSpPr>
          <p:spPr bwMode="auto">
            <a:xfrm>
              <a:off x="4254" y="1656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15" name="Freeform 635"/>
            <p:cNvSpPr>
              <a:spLocks/>
            </p:cNvSpPr>
            <p:nvPr/>
          </p:nvSpPr>
          <p:spPr bwMode="auto">
            <a:xfrm>
              <a:off x="4222" y="1687"/>
              <a:ext cx="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6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</a:path>
              </a:pathLst>
            </a:custGeom>
            <a:noFill/>
            <a:ln w="9525">
              <a:solidFill>
                <a:srgbClr val="00801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16" name="Line 636"/>
            <p:cNvSpPr>
              <a:spLocks noChangeShapeType="1"/>
            </p:cNvSpPr>
            <p:nvPr/>
          </p:nvSpPr>
          <p:spPr bwMode="auto">
            <a:xfrm>
              <a:off x="4254" y="1662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17" name="Freeform 637"/>
            <p:cNvSpPr>
              <a:spLocks/>
            </p:cNvSpPr>
            <p:nvPr/>
          </p:nvSpPr>
          <p:spPr bwMode="auto">
            <a:xfrm>
              <a:off x="4267" y="1656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18" name="Freeform 638"/>
            <p:cNvSpPr>
              <a:spLocks/>
            </p:cNvSpPr>
            <p:nvPr/>
          </p:nvSpPr>
          <p:spPr bwMode="auto">
            <a:xfrm>
              <a:off x="4274" y="1662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7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6" y="0"/>
                  </a:lnTo>
                  <a:lnTo>
                    <a:pt x="13" y="7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19" name="Freeform 639"/>
            <p:cNvSpPr>
              <a:spLocks/>
            </p:cNvSpPr>
            <p:nvPr/>
          </p:nvSpPr>
          <p:spPr bwMode="auto">
            <a:xfrm>
              <a:off x="4274" y="1669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20" name="Freeform 640"/>
            <p:cNvSpPr>
              <a:spLocks/>
            </p:cNvSpPr>
            <p:nvPr/>
          </p:nvSpPr>
          <p:spPr bwMode="auto">
            <a:xfrm>
              <a:off x="4280" y="1675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2"/>
                </a:cxn>
                <a:cxn ang="0">
                  <a:pos x="13" y="25"/>
                </a:cxn>
                <a:cxn ang="0">
                  <a:pos x="7" y="25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7" y="0"/>
                  </a:lnTo>
                  <a:lnTo>
                    <a:pt x="13" y="12"/>
                  </a:lnTo>
                  <a:lnTo>
                    <a:pt x="13" y="25"/>
                  </a:lnTo>
                  <a:lnTo>
                    <a:pt x="7" y="25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21" name="Freeform 641"/>
            <p:cNvSpPr>
              <a:spLocks/>
            </p:cNvSpPr>
            <p:nvPr/>
          </p:nvSpPr>
          <p:spPr bwMode="auto">
            <a:xfrm>
              <a:off x="4287" y="1687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25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6" y="0"/>
                  </a:lnTo>
                  <a:lnTo>
                    <a:pt x="13" y="25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22" name="Freeform 642"/>
            <p:cNvSpPr>
              <a:spLocks/>
            </p:cNvSpPr>
            <p:nvPr/>
          </p:nvSpPr>
          <p:spPr bwMode="auto">
            <a:xfrm>
              <a:off x="4287" y="1712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13" y="19"/>
                </a:cxn>
                <a:cxn ang="0">
                  <a:pos x="6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13" y="19"/>
                  </a:lnTo>
                  <a:lnTo>
                    <a:pt x="6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23" name="Freeform 643"/>
            <p:cNvSpPr>
              <a:spLocks/>
            </p:cNvSpPr>
            <p:nvPr/>
          </p:nvSpPr>
          <p:spPr bwMode="auto">
            <a:xfrm>
              <a:off x="4293" y="1725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8"/>
                </a:cxn>
                <a:cxn ang="0">
                  <a:pos x="7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7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24" name="Freeform 644"/>
            <p:cNvSpPr>
              <a:spLocks/>
            </p:cNvSpPr>
            <p:nvPr/>
          </p:nvSpPr>
          <p:spPr bwMode="auto">
            <a:xfrm>
              <a:off x="4300" y="1731"/>
              <a:ext cx="19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9" y="12"/>
                </a:cxn>
                <a:cxn ang="0">
                  <a:pos x="19" y="19"/>
                </a:cxn>
                <a:cxn ang="0">
                  <a:pos x="6" y="19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6" y="0"/>
                  </a:lnTo>
                  <a:lnTo>
                    <a:pt x="19" y="12"/>
                  </a:lnTo>
                  <a:lnTo>
                    <a:pt x="19" y="19"/>
                  </a:lnTo>
                  <a:lnTo>
                    <a:pt x="6" y="19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25" name="Freeform 645"/>
            <p:cNvSpPr>
              <a:spLocks/>
            </p:cNvSpPr>
            <p:nvPr/>
          </p:nvSpPr>
          <p:spPr bwMode="auto">
            <a:xfrm>
              <a:off x="4306" y="1743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26" name="Freeform 646"/>
            <p:cNvSpPr>
              <a:spLocks/>
            </p:cNvSpPr>
            <p:nvPr/>
          </p:nvSpPr>
          <p:spPr bwMode="auto">
            <a:xfrm>
              <a:off x="4313" y="1750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2"/>
                </a:cxn>
                <a:cxn ang="0">
                  <a:pos x="13" y="18"/>
                </a:cxn>
                <a:cxn ang="0">
                  <a:pos x="6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6" y="0"/>
                  </a:lnTo>
                  <a:lnTo>
                    <a:pt x="13" y="12"/>
                  </a:lnTo>
                  <a:lnTo>
                    <a:pt x="13" y="18"/>
                  </a:lnTo>
                  <a:lnTo>
                    <a:pt x="6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27" name="Freeform 647"/>
            <p:cNvSpPr>
              <a:spLocks/>
            </p:cNvSpPr>
            <p:nvPr/>
          </p:nvSpPr>
          <p:spPr bwMode="auto">
            <a:xfrm>
              <a:off x="4319" y="1762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9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7" y="0"/>
                  </a:lnTo>
                  <a:lnTo>
                    <a:pt x="13" y="19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28" name="Freeform 648"/>
            <p:cNvSpPr>
              <a:spLocks/>
            </p:cNvSpPr>
            <p:nvPr/>
          </p:nvSpPr>
          <p:spPr bwMode="auto">
            <a:xfrm>
              <a:off x="4319" y="1781"/>
              <a:ext cx="13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31"/>
                </a:cxn>
                <a:cxn ang="0">
                  <a:pos x="13" y="37"/>
                </a:cxn>
                <a:cxn ang="0">
                  <a:pos x="7" y="37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7">
                  <a:moveTo>
                    <a:pt x="0" y="0"/>
                  </a:moveTo>
                  <a:lnTo>
                    <a:pt x="13" y="0"/>
                  </a:lnTo>
                  <a:lnTo>
                    <a:pt x="13" y="31"/>
                  </a:lnTo>
                  <a:lnTo>
                    <a:pt x="13" y="37"/>
                  </a:lnTo>
                  <a:lnTo>
                    <a:pt x="7" y="37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29" name="Freeform 649"/>
            <p:cNvSpPr>
              <a:spLocks/>
            </p:cNvSpPr>
            <p:nvPr/>
          </p:nvSpPr>
          <p:spPr bwMode="auto">
            <a:xfrm>
              <a:off x="4326" y="1812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9"/>
                </a:cxn>
                <a:cxn ang="0">
                  <a:pos x="13" y="25"/>
                </a:cxn>
                <a:cxn ang="0">
                  <a:pos x="6" y="25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6" y="0"/>
                  </a:lnTo>
                  <a:lnTo>
                    <a:pt x="13" y="19"/>
                  </a:lnTo>
                  <a:lnTo>
                    <a:pt x="13" y="25"/>
                  </a:lnTo>
                  <a:lnTo>
                    <a:pt x="6" y="25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30" name="Freeform 650"/>
            <p:cNvSpPr>
              <a:spLocks/>
            </p:cNvSpPr>
            <p:nvPr/>
          </p:nvSpPr>
          <p:spPr bwMode="auto">
            <a:xfrm>
              <a:off x="4332" y="1831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25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7" y="0"/>
                  </a:lnTo>
                  <a:lnTo>
                    <a:pt x="13" y="25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31" name="Freeform 651"/>
            <p:cNvSpPr>
              <a:spLocks/>
            </p:cNvSpPr>
            <p:nvPr/>
          </p:nvSpPr>
          <p:spPr bwMode="auto">
            <a:xfrm>
              <a:off x="4332" y="1856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8"/>
                </a:cxn>
                <a:cxn ang="0">
                  <a:pos x="13" y="25"/>
                </a:cxn>
                <a:cxn ang="0">
                  <a:pos x="7" y="25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18"/>
                  </a:lnTo>
                  <a:lnTo>
                    <a:pt x="13" y="25"/>
                  </a:lnTo>
                  <a:lnTo>
                    <a:pt x="7" y="25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32" name="Freeform 652"/>
            <p:cNvSpPr>
              <a:spLocks/>
            </p:cNvSpPr>
            <p:nvPr/>
          </p:nvSpPr>
          <p:spPr bwMode="auto">
            <a:xfrm>
              <a:off x="4339" y="1874"/>
              <a:ext cx="19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9" y="25"/>
                </a:cxn>
                <a:cxn ang="0">
                  <a:pos x="19" y="32"/>
                </a:cxn>
                <a:cxn ang="0">
                  <a:pos x="6" y="32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9" h="32">
                  <a:moveTo>
                    <a:pt x="0" y="0"/>
                  </a:moveTo>
                  <a:lnTo>
                    <a:pt x="6" y="0"/>
                  </a:lnTo>
                  <a:lnTo>
                    <a:pt x="19" y="25"/>
                  </a:lnTo>
                  <a:lnTo>
                    <a:pt x="19" y="32"/>
                  </a:lnTo>
                  <a:lnTo>
                    <a:pt x="6" y="32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33" name="Freeform 653"/>
            <p:cNvSpPr>
              <a:spLocks/>
            </p:cNvSpPr>
            <p:nvPr/>
          </p:nvSpPr>
          <p:spPr bwMode="auto">
            <a:xfrm>
              <a:off x="4345" y="1899"/>
              <a:ext cx="13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32"/>
                </a:cxn>
                <a:cxn ang="0">
                  <a:pos x="13" y="38"/>
                </a:cxn>
                <a:cxn ang="0">
                  <a:pos x="7" y="38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38">
                  <a:moveTo>
                    <a:pt x="0" y="0"/>
                  </a:moveTo>
                  <a:lnTo>
                    <a:pt x="13" y="0"/>
                  </a:lnTo>
                  <a:lnTo>
                    <a:pt x="13" y="32"/>
                  </a:lnTo>
                  <a:lnTo>
                    <a:pt x="13" y="38"/>
                  </a:lnTo>
                  <a:lnTo>
                    <a:pt x="7" y="38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34" name="Freeform 654"/>
            <p:cNvSpPr>
              <a:spLocks/>
            </p:cNvSpPr>
            <p:nvPr/>
          </p:nvSpPr>
          <p:spPr bwMode="auto">
            <a:xfrm>
              <a:off x="4352" y="1931"/>
              <a:ext cx="13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25"/>
                </a:cxn>
                <a:cxn ang="0">
                  <a:pos x="13" y="37"/>
                </a:cxn>
                <a:cxn ang="0">
                  <a:pos x="6" y="37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7">
                  <a:moveTo>
                    <a:pt x="0" y="0"/>
                  </a:moveTo>
                  <a:lnTo>
                    <a:pt x="6" y="0"/>
                  </a:lnTo>
                  <a:lnTo>
                    <a:pt x="13" y="25"/>
                  </a:lnTo>
                  <a:lnTo>
                    <a:pt x="13" y="37"/>
                  </a:lnTo>
                  <a:lnTo>
                    <a:pt x="6" y="37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35" name="Freeform 655"/>
            <p:cNvSpPr>
              <a:spLocks/>
            </p:cNvSpPr>
            <p:nvPr/>
          </p:nvSpPr>
          <p:spPr bwMode="auto">
            <a:xfrm>
              <a:off x="4358" y="1956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8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7" y="0"/>
                  </a:lnTo>
                  <a:lnTo>
                    <a:pt x="13" y="18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36" name="Freeform 656"/>
            <p:cNvSpPr>
              <a:spLocks/>
            </p:cNvSpPr>
            <p:nvPr/>
          </p:nvSpPr>
          <p:spPr bwMode="auto">
            <a:xfrm>
              <a:off x="4358" y="1974"/>
              <a:ext cx="20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38"/>
                </a:cxn>
                <a:cxn ang="0">
                  <a:pos x="20" y="44"/>
                </a:cxn>
                <a:cxn ang="0">
                  <a:pos x="7" y="44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20" h="44">
                  <a:moveTo>
                    <a:pt x="0" y="0"/>
                  </a:moveTo>
                  <a:lnTo>
                    <a:pt x="13" y="0"/>
                  </a:lnTo>
                  <a:lnTo>
                    <a:pt x="20" y="38"/>
                  </a:lnTo>
                  <a:lnTo>
                    <a:pt x="20" y="44"/>
                  </a:lnTo>
                  <a:lnTo>
                    <a:pt x="7" y="44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37" name="Freeform 657"/>
            <p:cNvSpPr>
              <a:spLocks/>
            </p:cNvSpPr>
            <p:nvPr/>
          </p:nvSpPr>
          <p:spPr bwMode="auto">
            <a:xfrm>
              <a:off x="4365" y="2012"/>
              <a:ext cx="13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31"/>
                </a:cxn>
                <a:cxn ang="0">
                  <a:pos x="13" y="43"/>
                </a:cxn>
                <a:cxn ang="0">
                  <a:pos x="6" y="4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lnTo>
                    <a:pt x="13" y="0"/>
                  </a:lnTo>
                  <a:lnTo>
                    <a:pt x="13" y="31"/>
                  </a:lnTo>
                  <a:lnTo>
                    <a:pt x="13" y="43"/>
                  </a:lnTo>
                  <a:lnTo>
                    <a:pt x="6" y="4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38" name="Freeform 658"/>
            <p:cNvSpPr>
              <a:spLocks/>
            </p:cNvSpPr>
            <p:nvPr/>
          </p:nvSpPr>
          <p:spPr bwMode="auto">
            <a:xfrm>
              <a:off x="4371" y="2043"/>
              <a:ext cx="13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37"/>
                </a:cxn>
                <a:cxn ang="0">
                  <a:pos x="13" y="44"/>
                </a:cxn>
                <a:cxn ang="0">
                  <a:pos x="7" y="44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44">
                  <a:moveTo>
                    <a:pt x="0" y="0"/>
                  </a:moveTo>
                  <a:lnTo>
                    <a:pt x="7" y="0"/>
                  </a:lnTo>
                  <a:lnTo>
                    <a:pt x="13" y="37"/>
                  </a:lnTo>
                  <a:lnTo>
                    <a:pt x="13" y="44"/>
                  </a:lnTo>
                  <a:lnTo>
                    <a:pt x="7" y="44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39" name="Freeform 659"/>
            <p:cNvSpPr>
              <a:spLocks/>
            </p:cNvSpPr>
            <p:nvPr/>
          </p:nvSpPr>
          <p:spPr bwMode="auto">
            <a:xfrm>
              <a:off x="4378" y="2080"/>
              <a:ext cx="13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32"/>
                </a:cxn>
                <a:cxn ang="0">
                  <a:pos x="13" y="44"/>
                </a:cxn>
                <a:cxn ang="0">
                  <a:pos x="6" y="44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44">
                  <a:moveTo>
                    <a:pt x="0" y="0"/>
                  </a:moveTo>
                  <a:lnTo>
                    <a:pt x="6" y="0"/>
                  </a:lnTo>
                  <a:lnTo>
                    <a:pt x="13" y="32"/>
                  </a:lnTo>
                  <a:lnTo>
                    <a:pt x="13" y="44"/>
                  </a:lnTo>
                  <a:lnTo>
                    <a:pt x="6" y="44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40" name="Freeform 660"/>
            <p:cNvSpPr>
              <a:spLocks/>
            </p:cNvSpPr>
            <p:nvPr/>
          </p:nvSpPr>
          <p:spPr bwMode="auto">
            <a:xfrm>
              <a:off x="4384" y="2112"/>
              <a:ext cx="13" cy="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43"/>
                </a:cxn>
                <a:cxn ang="0">
                  <a:pos x="13" y="56"/>
                </a:cxn>
                <a:cxn ang="0">
                  <a:pos x="7" y="56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56">
                  <a:moveTo>
                    <a:pt x="0" y="0"/>
                  </a:moveTo>
                  <a:lnTo>
                    <a:pt x="7" y="0"/>
                  </a:lnTo>
                  <a:lnTo>
                    <a:pt x="13" y="43"/>
                  </a:lnTo>
                  <a:lnTo>
                    <a:pt x="13" y="56"/>
                  </a:lnTo>
                  <a:lnTo>
                    <a:pt x="7" y="56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41" name="Freeform 661"/>
            <p:cNvSpPr>
              <a:spLocks/>
            </p:cNvSpPr>
            <p:nvPr/>
          </p:nvSpPr>
          <p:spPr bwMode="auto">
            <a:xfrm>
              <a:off x="4391" y="2155"/>
              <a:ext cx="13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38"/>
                </a:cxn>
                <a:cxn ang="0">
                  <a:pos x="13" y="50"/>
                </a:cxn>
                <a:cxn ang="0">
                  <a:pos x="0" y="50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50">
                  <a:moveTo>
                    <a:pt x="0" y="0"/>
                  </a:moveTo>
                  <a:lnTo>
                    <a:pt x="6" y="0"/>
                  </a:lnTo>
                  <a:lnTo>
                    <a:pt x="13" y="38"/>
                  </a:lnTo>
                  <a:lnTo>
                    <a:pt x="13" y="50"/>
                  </a:lnTo>
                  <a:lnTo>
                    <a:pt x="0" y="50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42" name="Freeform 662"/>
            <p:cNvSpPr>
              <a:spLocks/>
            </p:cNvSpPr>
            <p:nvPr/>
          </p:nvSpPr>
          <p:spPr bwMode="auto">
            <a:xfrm>
              <a:off x="4391" y="2193"/>
              <a:ext cx="13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43"/>
                </a:cxn>
                <a:cxn ang="0">
                  <a:pos x="13" y="50"/>
                </a:cxn>
                <a:cxn ang="0">
                  <a:pos x="6" y="50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50">
                  <a:moveTo>
                    <a:pt x="0" y="0"/>
                  </a:moveTo>
                  <a:lnTo>
                    <a:pt x="13" y="0"/>
                  </a:lnTo>
                  <a:lnTo>
                    <a:pt x="13" y="43"/>
                  </a:lnTo>
                  <a:lnTo>
                    <a:pt x="13" y="50"/>
                  </a:lnTo>
                  <a:lnTo>
                    <a:pt x="6" y="50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43" name="Freeform 663"/>
            <p:cNvSpPr>
              <a:spLocks/>
            </p:cNvSpPr>
            <p:nvPr/>
          </p:nvSpPr>
          <p:spPr bwMode="auto">
            <a:xfrm>
              <a:off x="4397" y="2236"/>
              <a:ext cx="13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32"/>
                </a:cxn>
                <a:cxn ang="0">
                  <a:pos x="13" y="38"/>
                </a:cxn>
                <a:cxn ang="0">
                  <a:pos x="7" y="38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38">
                  <a:moveTo>
                    <a:pt x="0" y="0"/>
                  </a:moveTo>
                  <a:lnTo>
                    <a:pt x="7" y="0"/>
                  </a:lnTo>
                  <a:lnTo>
                    <a:pt x="13" y="32"/>
                  </a:lnTo>
                  <a:lnTo>
                    <a:pt x="13" y="38"/>
                  </a:lnTo>
                  <a:lnTo>
                    <a:pt x="7" y="38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44" name="Freeform 664"/>
            <p:cNvSpPr>
              <a:spLocks/>
            </p:cNvSpPr>
            <p:nvPr/>
          </p:nvSpPr>
          <p:spPr bwMode="auto">
            <a:xfrm>
              <a:off x="4404" y="2268"/>
              <a:ext cx="12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2" y="37"/>
                </a:cxn>
                <a:cxn ang="0">
                  <a:pos x="12" y="43"/>
                </a:cxn>
                <a:cxn ang="0">
                  <a:pos x="0" y="4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2" h="43">
                  <a:moveTo>
                    <a:pt x="0" y="0"/>
                  </a:moveTo>
                  <a:lnTo>
                    <a:pt x="6" y="0"/>
                  </a:lnTo>
                  <a:lnTo>
                    <a:pt x="12" y="37"/>
                  </a:lnTo>
                  <a:lnTo>
                    <a:pt x="12" y="43"/>
                  </a:lnTo>
                  <a:lnTo>
                    <a:pt x="0" y="4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45" name="Freeform 665"/>
            <p:cNvSpPr>
              <a:spLocks/>
            </p:cNvSpPr>
            <p:nvPr/>
          </p:nvSpPr>
          <p:spPr bwMode="auto">
            <a:xfrm>
              <a:off x="4404" y="2305"/>
              <a:ext cx="19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9" y="31"/>
                </a:cxn>
                <a:cxn ang="0">
                  <a:pos x="19" y="44"/>
                </a:cxn>
                <a:cxn ang="0">
                  <a:pos x="12" y="44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44">
                  <a:moveTo>
                    <a:pt x="0" y="0"/>
                  </a:moveTo>
                  <a:lnTo>
                    <a:pt x="12" y="0"/>
                  </a:lnTo>
                  <a:lnTo>
                    <a:pt x="19" y="31"/>
                  </a:lnTo>
                  <a:lnTo>
                    <a:pt x="19" y="44"/>
                  </a:lnTo>
                  <a:lnTo>
                    <a:pt x="12" y="44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46" name="Freeform 666"/>
            <p:cNvSpPr>
              <a:spLocks/>
            </p:cNvSpPr>
            <p:nvPr/>
          </p:nvSpPr>
          <p:spPr bwMode="auto">
            <a:xfrm>
              <a:off x="4416" y="2336"/>
              <a:ext cx="13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38"/>
                </a:cxn>
                <a:cxn ang="0">
                  <a:pos x="13" y="44"/>
                </a:cxn>
                <a:cxn ang="0">
                  <a:pos x="0" y="44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44">
                  <a:moveTo>
                    <a:pt x="0" y="0"/>
                  </a:moveTo>
                  <a:lnTo>
                    <a:pt x="7" y="0"/>
                  </a:lnTo>
                  <a:lnTo>
                    <a:pt x="13" y="38"/>
                  </a:lnTo>
                  <a:lnTo>
                    <a:pt x="13" y="44"/>
                  </a:lnTo>
                  <a:lnTo>
                    <a:pt x="0" y="44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47" name="Freeform 667"/>
            <p:cNvSpPr>
              <a:spLocks/>
            </p:cNvSpPr>
            <p:nvPr/>
          </p:nvSpPr>
          <p:spPr bwMode="auto">
            <a:xfrm>
              <a:off x="4416" y="2374"/>
              <a:ext cx="20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37"/>
                </a:cxn>
                <a:cxn ang="0">
                  <a:pos x="20" y="50"/>
                </a:cxn>
                <a:cxn ang="0">
                  <a:pos x="7" y="50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20" h="50">
                  <a:moveTo>
                    <a:pt x="0" y="0"/>
                  </a:moveTo>
                  <a:lnTo>
                    <a:pt x="13" y="0"/>
                  </a:lnTo>
                  <a:lnTo>
                    <a:pt x="20" y="37"/>
                  </a:lnTo>
                  <a:lnTo>
                    <a:pt x="20" y="50"/>
                  </a:lnTo>
                  <a:lnTo>
                    <a:pt x="7" y="5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48" name="Freeform 668"/>
            <p:cNvSpPr>
              <a:spLocks/>
            </p:cNvSpPr>
            <p:nvPr/>
          </p:nvSpPr>
          <p:spPr bwMode="auto">
            <a:xfrm>
              <a:off x="4423" y="2411"/>
              <a:ext cx="13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44"/>
                </a:cxn>
                <a:cxn ang="0">
                  <a:pos x="13" y="50"/>
                </a:cxn>
                <a:cxn ang="0">
                  <a:pos x="6" y="50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50">
                  <a:moveTo>
                    <a:pt x="0" y="0"/>
                  </a:moveTo>
                  <a:lnTo>
                    <a:pt x="13" y="0"/>
                  </a:lnTo>
                  <a:lnTo>
                    <a:pt x="13" y="44"/>
                  </a:lnTo>
                  <a:lnTo>
                    <a:pt x="13" y="50"/>
                  </a:lnTo>
                  <a:lnTo>
                    <a:pt x="6" y="50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49" name="Freeform 669"/>
            <p:cNvSpPr>
              <a:spLocks/>
            </p:cNvSpPr>
            <p:nvPr/>
          </p:nvSpPr>
          <p:spPr bwMode="auto">
            <a:xfrm>
              <a:off x="4429" y="2455"/>
              <a:ext cx="13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44"/>
                </a:cxn>
                <a:cxn ang="0">
                  <a:pos x="13" y="50"/>
                </a:cxn>
                <a:cxn ang="0">
                  <a:pos x="7" y="50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50">
                  <a:moveTo>
                    <a:pt x="0" y="0"/>
                  </a:moveTo>
                  <a:lnTo>
                    <a:pt x="7" y="0"/>
                  </a:lnTo>
                  <a:lnTo>
                    <a:pt x="13" y="44"/>
                  </a:lnTo>
                  <a:lnTo>
                    <a:pt x="13" y="50"/>
                  </a:lnTo>
                  <a:lnTo>
                    <a:pt x="7" y="5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50" name="Freeform 670"/>
            <p:cNvSpPr>
              <a:spLocks/>
            </p:cNvSpPr>
            <p:nvPr/>
          </p:nvSpPr>
          <p:spPr bwMode="auto">
            <a:xfrm>
              <a:off x="4436" y="2499"/>
              <a:ext cx="13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50"/>
                </a:cxn>
                <a:cxn ang="0">
                  <a:pos x="13" y="62"/>
                </a:cxn>
                <a:cxn ang="0">
                  <a:pos x="0" y="6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62">
                  <a:moveTo>
                    <a:pt x="0" y="0"/>
                  </a:moveTo>
                  <a:lnTo>
                    <a:pt x="6" y="0"/>
                  </a:lnTo>
                  <a:lnTo>
                    <a:pt x="13" y="50"/>
                  </a:lnTo>
                  <a:lnTo>
                    <a:pt x="13" y="62"/>
                  </a:lnTo>
                  <a:lnTo>
                    <a:pt x="0" y="6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51" name="Freeform 671"/>
            <p:cNvSpPr>
              <a:spLocks/>
            </p:cNvSpPr>
            <p:nvPr/>
          </p:nvSpPr>
          <p:spPr bwMode="auto">
            <a:xfrm>
              <a:off x="4436" y="2549"/>
              <a:ext cx="19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62"/>
                </a:cxn>
                <a:cxn ang="0">
                  <a:pos x="19" y="68"/>
                </a:cxn>
                <a:cxn ang="0">
                  <a:pos x="13" y="68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9" h="68">
                  <a:moveTo>
                    <a:pt x="0" y="0"/>
                  </a:moveTo>
                  <a:lnTo>
                    <a:pt x="13" y="0"/>
                  </a:lnTo>
                  <a:lnTo>
                    <a:pt x="19" y="62"/>
                  </a:lnTo>
                  <a:lnTo>
                    <a:pt x="19" y="68"/>
                  </a:lnTo>
                  <a:lnTo>
                    <a:pt x="13" y="68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52" name="Freeform 672"/>
            <p:cNvSpPr>
              <a:spLocks/>
            </p:cNvSpPr>
            <p:nvPr/>
          </p:nvSpPr>
          <p:spPr bwMode="auto">
            <a:xfrm>
              <a:off x="4449" y="2611"/>
              <a:ext cx="13" cy="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56"/>
                </a:cxn>
                <a:cxn ang="0">
                  <a:pos x="13" y="69"/>
                </a:cxn>
                <a:cxn ang="0">
                  <a:pos x="0" y="6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69">
                  <a:moveTo>
                    <a:pt x="0" y="0"/>
                  </a:moveTo>
                  <a:lnTo>
                    <a:pt x="6" y="0"/>
                  </a:lnTo>
                  <a:lnTo>
                    <a:pt x="13" y="56"/>
                  </a:lnTo>
                  <a:lnTo>
                    <a:pt x="13" y="69"/>
                  </a:lnTo>
                  <a:lnTo>
                    <a:pt x="0" y="6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53" name="Freeform 673"/>
            <p:cNvSpPr>
              <a:spLocks/>
            </p:cNvSpPr>
            <p:nvPr/>
          </p:nvSpPr>
          <p:spPr bwMode="auto">
            <a:xfrm>
              <a:off x="4449" y="2667"/>
              <a:ext cx="13" cy="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56"/>
                </a:cxn>
                <a:cxn ang="0">
                  <a:pos x="13" y="69"/>
                </a:cxn>
                <a:cxn ang="0">
                  <a:pos x="6" y="69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69">
                  <a:moveTo>
                    <a:pt x="0" y="0"/>
                  </a:moveTo>
                  <a:lnTo>
                    <a:pt x="13" y="0"/>
                  </a:lnTo>
                  <a:lnTo>
                    <a:pt x="13" y="56"/>
                  </a:lnTo>
                  <a:lnTo>
                    <a:pt x="13" y="69"/>
                  </a:lnTo>
                  <a:lnTo>
                    <a:pt x="6" y="69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54" name="Freeform 674"/>
            <p:cNvSpPr>
              <a:spLocks/>
            </p:cNvSpPr>
            <p:nvPr/>
          </p:nvSpPr>
          <p:spPr bwMode="auto">
            <a:xfrm>
              <a:off x="4455" y="2723"/>
              <a:ext cx="13" cy="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50"/>
                </a:cxn>
                <a:cxn ang="0">
                  <a:pos x="13" y="56"/>
                </a:cxn>
                <a:cxn ang="0">
                  <a:pos x="7" y="56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56">
                  <a:moveTo>
                    <a:pt x="0" y="0"/>
                  </a:moveTo>
                  <a:lnTo>
                    <a:pt x="7" y="0"/>
                  </a:lnTo>
                  <a:lnTo>
                    <a:pt x="13" y="50"/>
                  </a:lnTo>
                  <a:lnTo>
                    <a:pt x="13" y="56"/>
                  </a:lnTo>
                  <a:lnTo>
                    <a:pt x="7" y="56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55" name="Freeform 675"/>
            <p:cNvSpPr>
              <a:spLocks/>
            </p:cNvSpPr>
            <p:nvPr/>
          </p:nvSpPr>
          <p:spPr bwMode="auto">
            <a:xfrm>
              <a:off x="4462" y="2773"/>
              <a:ext cx="13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44"/>
                </a:cxn>
                <a:cxn ang="0">
                  <a:pos x="13" y="50"/>
                </a:cxn>
                <a:cxn ang="0">
                  <a:pos x="0" y="50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50">
                  <a:moveTo>
                    <a:pt x="0" y="0"/>
                  </a:moveTo>
                  <a:lnTo>
                    <a:pt x="6" y="0"/>
                  </a:lnTo>
                  <a:lnTo>
                    <a:pt x="13" y="44"/>
                  </a:lnTo>
                  <a:lnTo>
                    <a:pt x="13" y="50"/>
                  </a:lnTo>
                  <a:lnTo>
                    <a:pt x="0" y="5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56" name="Freeform 676"/>
            <p:cNvSpPr>
              <a:spLocks/>
            </p:cNvSpPr>
            <p:nvPr/>
          </p:nvSpPr>
          <p:spPr bwMode="auto">
            <a:xfrm>
              <a:off x="4462" y="2817"/>
              <a:ext cx="19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44"/>
                </a:cxn>
                <a:cxn ang="0">
                  <a:pos x="19" y="50"/>
                </a:cxn>
                <a:cxn ang="0">
                  <a:pos x="6" y="50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50">
                  <a:moveTo>
                    <a:pt x="0" y="0"/>
                  </a:moveTo>
                  <a:lnTo>
                    <a:pt x="13" y="0"/>
                  </a:lnTo>
                  <a:lnTo>
                    <a:pt x="19" y="44"/>
                  </a:lnTo>
                  <a:lnTo>
                    <a:pt x="19" y="50"/>
                  </a:lnTo>
                  <a:lnTo>
                    <a:pt x="6" y="5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57" name="Freeform 677"/>
            <p:cNvSpPr>
              <a:spLocks/>
            </p:cNvSpPr>
            <p:nvPr/>
          </p:nvSpPr>
          <p:spPr bwMode="auto">
            <a:xfrm>
              <a:off x="4468" y="2861"/>
              <a:ext cx="13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37"/>
                </a:cxn>
                <a:cxn ang="0">
                  <a:pos x="13" y="43"/>
                </a:cxn>
                <a:cxn ang="0">
                  <a:pos x="7" y="4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lnTo>
                    <a:pt x="13" y="0"/>
                  </a:lnTo>
                  <a:lnTo>
                    <a:pt x="13" y="37"/>
                  </a:lnTo>
                  <a:lnTo>
                    <a:pt x="13" y="43"/>
                  </a:lnTo>
                  <a:lnTo>
                    <a:pt x="7" y="4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58" name="Freeform 678"/>
            <p:cNvSpPr>
              <a:spLocks/>
            </p:cNvSpPr>
            <p:nvPr/>
          </p:nvSpPr>
          <p:spPr bwMode="auto">
            <a:xfrm>
              <a:off x="4475" y="2898"/>
              <a:ext cx="19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9" y="31"/>
                </a:cxn>
                <a:cxn ang="0">
                  <a:pos x="19" y="44"/>
                </a:cxn>
                <a:cxn ang="0">
                  <a:pos x="6" y="44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44">
                  <a:moveTo>
                    <a:pt x="0" y="0"/>
                  </a:moveTo>
                  <a:lnTo>
                    <a:pt x="6" y="0"/>
                  </a:lnTo>
                  <a:lnTo>
                    <a:pt x="19" y="31"/>
                  </a:lnTo>
                  <a:lnTo>
                    <a:pt x="19" y="44"/>
                  </a:lnTo>
                  <a:lnTo>
                    <a:pt x="6" y="44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59" name="Freeform 679"/>
            <p:cNvSpPr>
              <a:spLocks/>
            </p:cNvSpPr>
            <p:nvPr/>
          </p:nvSpPr>
          <p:spPr bwMode="auto">
            <a:xfrm>
              <a:off x="4481" y="2929"/>
              <a:ext cx="13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31"/>
                </a:cxn>
                <a:cxn ang="0">
                  <a:pos x="13" y="44"/>
                </a:cxn>
                <a:cxn ang="0">
                  <a:pos x="7" y="44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44">
                  <a:moveTo>
                    <a:pt x="0" y="0"/>
                  </a:moveTo>
                  <a:lnTo>
                    <a:pt x="13" y="0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7" y="44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60" name="Freeform 680"/>
            <p:cNvSpPr>
              <a:spLocks/>
            </p:cNvSpPr>
            <p:nvPr/>
          </p:nvSpPr>
          <p:spPr bwMode="auto">
            <a:xfrm>
              <a:off x="4488" y="2960"/>
              <a:ext cx="13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32"/>
                </a:cxn>
                <a:cxn ang="0">
                  <a:pos x="13" y="38"/>
                </a:cxn>
                <a:cxn ang="0">
                  <a:pos x="6" y="38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38">
                  <a:moveTo>
                    <a:pt x="0" y="0"/>
                  </a:moveTo>
                  <a:lnTo>
                    <a:pt x="6" y="0"/>
                  </a:lnTo>
                  <a:lnTo>
                    <a:pt x="13" y="32"/>
                  </a:lnTo>
                  <a:lnTo>
                    <a:pt x="13" y="38"/>
                  </a:lnTo>
                  <a:lnTo>
                    <a:pt x="6" y="38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61" name="Freeform 681"/>
            <p:cNvSpPr>
              <a:spLocks/>
            </p:cNvSpPr>
            <p:nvPr/>
          </p:nvSpPr>
          <p:spPr bwMode="auto">
            <a:xfrm>
              <a:off x="4494" y="2992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8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7" y="0"/>
                  </a:lnTo>
                  <a:lnTo>
                    <a:pt x="13" y="18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62" name="Freeform 682"/>
            <p:cNvSpPr>
              <a:spLocks/>
            </p:cNvSpPr>
            <p:nvPr/>
          </p:nvSpPr>
          <p:spPr bwMode="auto">
            <a:xfrm>
              <a:off x="4494" y="3010"/>
              <a:ext cx="13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9"/>
                </a:cxn>
                <a:cxn ang="0">
                  <a:pos x="13" y="32"/>
                </a:cxn>
                <a:cxn ang="0">
                  <a:pos x="7" y="32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32">
                  <a:moveTo>
                    <a:pt x="0" y="0"/>
                  </a:moveTo>
                  <a:lnTo>
                    <a:pt x="13" y="0"/>
                  </a:lnTo>
                  <a:lnTo>
                    <a:pt x="13" y="19"/>
                  </a:lnTo>
                  <a:lnTo>
                    <a:pt x="13" y="32"/>
                  </a:lnTo>
                  <a:lnTo>
                    <a:pt x="7" y="32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63" name="Freeform 683"/>
            <p:cNvSpPr>
              <a:spLocks/>
            </p:cNvSpPr>
            <p:nvPr/>
          </p:nvSpPr>
          <p:spPr bwMode="auto">
            <a:xfrm>
              <a:off x="4501" y="3029"/>
              <a:ext cx="19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9" y="19"/>
                </a:cxn>
                <a:cxn ang="0">
                  <a:pos x="19" y="31"/>
                </a:cxn>
                <a:cxn ang="0">
                  <a:pos x="6" y="31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9" h="31">
                  <a:moveTo>
                    <a:pt x="0" y="0"/>
                  </a:moveTo>
                  <a:lnTo>
                    <a:pt x="6" y="0"/>
                  </a:lnTo>
                  <a:lnTo>
                    <a:pt x="19" y="19"/>
                  </a:lnTo>
                  <a:lnTo>
                    <a:pt x="19" y="31"/>
                  </a:lnTo>
                  <a:lnTo>
                    <a:pt x="6" y="31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64" name="Freeform 684"/>
            <p:cNvSpPr>
              <a:spLocks/>
            </p:cNvSpPr>
            <p:nvPr/>
          </p:nvSpPr>
          <p:spPr bwMode="auto">
            <a:xfrm>
              <a:off x="4507" y="3048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9"/>
                </a:cxn>
                <a:cxn ang="0">
                  <a:pos x="13" y="25"/>
                </a:cxn>
                <a:cxn ang="0">
                  <a:pos x="7" y="25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19"/>
                  </a:lnTo>
                  <a:lnTo>
                    <a:pt x="13" y="25"/>
                  </a:lnTo>
                  <a:lnTo>
                    <a:pt x="7" y="25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65" name="Freeform 685"/>
            <p:cNvSpPr>
              <a:spLocks/>
            </p:cNvSpPr>
            <p:nvPr/>
          </p:nvSpPr>
          <p:spPr bwMode="auto">
            <a:xfrm>
              <a:off x="4514" y="3067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8"/>
                </a:cxn>
                <a:cxn ang="0">
                  <a:pos x="6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6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66" name="Freeform 686"/>
            <p:cNvSpPr>
              <a:spLocks/>
            </p:cNvSpPr>
            <p:nvPr/>
          </p:nvSpPr>
          <p:spPr bwMode="auto">
            <a:xfrm>
              <a:off x="4520" y="3073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9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7" y="0"/>
                  </a:lnTo>
                  <a:lnTo>
                    <a:pt x="13" y="19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67" name="Freeform 687"/>
            <p:cNvSpPr>
              <a:spLocks/>
            </p:cNvSpPr>
            <p:nvPr/>
          </p:nvSpPr>
          <p:spPr bwMode="auto">
            <a:xfrm>
              <a:off x="4520" y="3092"/>
              <a:ext cx="20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20" h="12">
                  <a:moveTo>
                    <a:pt x="0" y="0"/>
                  </a:moveTo>
                  <a:lnTo>
                    <a:pt x="13" y="0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68" name="Freeform 688"/>
            <p:cNvSpPr>
              <a:spLocks/>
            </p:cNvSpPr>
            <p:nvPr/>
          </p:nvSpPr>
          <p:spPr bwMode="auto">
            <a:xfrm>
              <a:off x="4527" y="3098"/>
              <a:ext cx="19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6"/>
                </a:cxn>
                <a:cxn ang="0">
                  <a:pos x="19" y="18"/>
                </a:cxn>
                <a:cxn ang="0">
                  <a:pos x="13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18">
                  <a:moveTo>
                    <a:pt x="0" y="0"/>
                  </a:moveTo>
                  <a:lnTo>
                    <a:pt x="13" y="0"/>
                  </a:lnTo>
                  <a:lnTo>
                    <a:pt x="19" y="6"/>
                  </a:lnTo>
                  <a:lnTo>
                    <a:pt x="19" y="18"/>
                  </a:lnTo>
                  <a:lnTo>
                    <a:pt x="13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69" name="Freeform 689"/>
            <p:cNvSpPr>
              <a:spLocks/>
            </p:cNvSpPr>
            <p:nvPr/>
          </p:nvSpPr>
          <p:spPr bwMode="auto">
            <a:xfrm>
              <a:off x="4540" y="3104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2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6" y="0"/>
                  </a:lnTo>
                  <a:lnTo>
                    <a:pt x="13" y="12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70" name="Freeform 690"/>
            <p:cNvSpPr>
              <a:spLocks/>
            </p:cNvSpPr>
            <p:nvPr/>
          </p:nvSpPr>
          <p:spPr bwMode="auto">
            <a:xfrm>
              <a:off x="4540" y="3116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71" name="Freeform 691"/>
            <p:cNvSpPr>
              <a:spLocks/>
            </p:cNvSpPr>
            <p:nvPr/>
          </p:nvSpPr>
          <p:spPr bwMode="auto">
            <a:xfrm>
              <a:off x="4546" y="312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72" name="Freeform 692"/>
            <p:cNvSpPr>
              <a:spLocks/>
            </p:cNvSpPr>
            <p:nvPr/>
          </p:nvSpPr>
          <p:spPr bwMode="auto">
            <a:xfrm>
              <a:off x="4553" y="3129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73" name="Freeform 693"/>
            <p:cNvSpPr>
              <a:spLocks/>
            </p:cNvSpPr>
            <p:nvPr/>
          </p:nvSpPr>
          <p:spPr bwMode="auto">
            <a:xfrm>
              <a:off x="4553" y="3129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19"/>
                </a:cxn>
                <a:cxn ang="0">
                  <a:pos x="6" y="19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19"/>
                  </a:lnTo>
                  <a:lnTo>
                    <a:pt x="6" y="19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74" name="Freeform 694"/>
            <p:cNvSpPr>
              <a:spLocks/>
            </p:cNvSpPr>
            <p:nvPr/>
          </p:nvSpPr>
          <p:spPr bwMode="auto">
            <a:xfrm>
              <a:off x="4566" y="3141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75" name="Freeform 695"/>
            <p:cNvSpPr>
              <a:spLocks/>
            </p:cNvSpPr>
            <p:nvPr/>
          </p:nvSpPr>
          <p:spPr bwMode="auto">
            <a:xfrm>
              <a:off x="4572" y="3148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76" name="Freeform 696"/>
            <p:cNvSpPr>
              <a:spLocks/>
            </p:cNvSpPr>
            <p:nvPr/>
          </p:nvSpPr>
          <p:spPr bwMode="auto">
            <a:xfrm>
              <a:off x="4579" y="3148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77" name="Line 697"/>
            <p:cNvSpPr>
              <a:spLocks noChangeShapeType="1"/>
            </p:cNvSpPr>
            <p:nvPr/>
          </p:nvSpPr>
          <p:spPr bwMode="auto">
            <a:xfrm>
              <a:off x="4559" y="3141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78" name="Line 698"/>
            <p:cNvSpPr>
              <a:spLocks noChangeShapeType="1"/>
            </p:cNvSpPr>
            <p:nvPr/>
          </p:nvSpPr>
          <p:spPr bwMode="auto">
            <a:xfrm>
              <a:off x="4579" y="3154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79" name="Freeform 699"/>
            <p:cNvSpPr>
              <a:spLocks/>
            </p:cNvSpPr>
            <p:nvPr/>
          </p:nvSpPr>
          <p:spPr bwMode="auto">
            <a:xfrm>
              <a:off x="4585" y="315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80" name="Line 700"/>
            <p:cNvSpPr>
              <a:spLocks noChangeShapeType="1"/>
            </p:cNvSpPr>
            <p:nvPr/>
          </p:nvSpPr>
          <p:spPr bwMode="auto">
            <a:xfrm>
              <a:off x="4585" y="3160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81" name="Line 701"/>
            <p:cNvSpPr>
              <a:spLocks noChangeShapeType="1"/>
            </p:cNvSpPr>
            <p:nvPr/>
          </p:nvSpPr>
          <p:spPr bwMode="auto">
            <a:xfrm>
              <a:off x="4598" y="3160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82" name="Freeform 702"/>
            <p:cNvSpPr>
              <a:spLocks/>
            </p:cNvSpPr>
            <p:nvPr/>
          </p:nvSpPr>
          <p:spPr bwMode="auto">
            <a:xfrm>
              <a:off x="4605" y="3160"/>
              <a:ext cx="12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12" y="13"/>
                </a:cxn>
                <a:cxn ang="0">
                  <a:pos x="6" y="1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2" h="13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2" y="13"/>
                  </a:lnTo>
                  <a:lnTo>
                    <a:pt x="6" y="1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83" name="Line 703"/>
            <p:cNvSpPr>
              <a:spLocks noChangeShapeType="1"/>
            </p:cNvSpPr>
            <p:nvPr/>
          </p:nvSpPr>
          <p:spPr bwMode="auto">
            <a:xfrm>
              <a:off x="4605" y="3166"/>
              <a:ext cx="12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84" name="Line 704"/>
            <p:cNvSpPr>
              <a:spLocks noChangeShapeType="1"/>
            </p:cNvSpPr>
            <p:nvPr/>
          </p:nvSpPr>
          <p:spPr bwMode="auto">
            <a:xfrm>
              <a:off x="4611" y="3166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85" name="Line 705"/>
            <p:cNvSpPr>
              <a:spLocks noChangeShapeType="1"/>
            </p:cNvSpPr>
            <p:nvPr/>
          </p:nvSpPr>
          <p:spPr bwMode="auto">
            <a:xfrm>
              <a:off x="4617" y="3166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86" name="Line 706"/>
            <p:cNvSpPr>
              <a:spLocks noChangeShapeType="1"/>
            </p:cNvSpPr>
            <p:nvPr/>
          </p:nvSpPr>
          <p:spPr bwMode="auto">
            <a:xfrm>
              <a:off x="4617" y="3166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87" name="Freeform 707"/>
            <p:cNvSpPr>
              <a:spLocks/>
            </p:cNvSpPr>
            <p:nvPr/>
          </p:nvSpPr>
          <p:spPr bwMode="auto">
            <a:xfrm>
              <a:off x="4630" y="3160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88" name="Line 708"/>
            <p:cNvSpPr>
              <a:spLocks noChangeShapeType="1"/>
            </p:cNvSpPr>
            <p:nvPr/>
          </p:nvSpPr>
          <p:spPr bwMode="auto">
            <a:xfrm>
              <a:off x="4630" y="3166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89" name="Line 709"/>
            <p:cNvSpPr>
              <a:spLocks noChangeShapeType="1"/>
            </p:cNvSpPr>
            <p:nvPr/>
          </p:nvSpPr>
          <p:spPr bwMode="auto">
            <a:xfrm>
              <a:off x="4637" y="3166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90" name="Line 710"/>
            <p:cNvSpPr>
              <a:spLocks noChangeShapeType="1"/>
            </p:cNvSpPr>
            <p:nvPr/>
          </p:nvSpPr>
          <p:spPr bwMode="auto">
            <a:xfrm>
              <a:off x="4643" y="3166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91" name="Freeform 711"/>
            <p:cNvSpPr>
              <a:spLocks/>
            </p:cNvSpPr>
            <p:nvPr/>
          </p:nvSpPr>
          <p:spPr bwMode="auto">
            <a:xfrm>
              <a:off x="4650" y="3166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6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92" name="Line 712"/>
            <p:cNvSpPr>
              <a:spLocks noChangeShapeType="1"/>
            </p:cNvSpPr>
            <p:nvPr/>
          </p:nvSpPr>
          <p:spPr bwMode="auto">
            <a:xfrm>
              <a:off x="4650" y="3173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93" name="Line 713"/>
            <p:cNvSpPr>
              <a:spLocks noChangeShapeType="1"/>
            </p:cNvSpPr>
            <p:nvPr/>
          </p:nvSpPr>
          <p:spPr bwMode="auto">
            <a:xfrm>
              <a:off x="4656" y="3173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94" name="Line 714"/>
            <p:cNvSpPr>
              <a:spLocks noChangeShapeType="1"/>
            </p:cNvSpPr>
            <p:nvPr/>
          </p:nvSpPr>
          <p:spPr bwMode="auto">
            <a:xfrm>
              <a:off x="4663" y="3173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95" name="Line 715"/>
            <p:cNvSpPr>
              <a:spLocks noChangeShapeType="1"/>
            </p:cNvSpPr>
            <p:nvPr/>
          </p:nvSpPr>
          <p:spPr bwMode="auto">
            <a:xfrm>
              <a:off x="4669" y="3173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96" name="Line 716"/>
            <p:cNvSpPr>
              <a:spLocks noChangeShapeType="1"/>
            </p:cNvSpPr>
            <p:nvPr/>
          </p:nvSpPr>
          <p:spPr bwMode="auto">
            <a:xfrm>
              <a:off x="4676" y="3173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97" name="Line 717"/>
            <p:cNvSpPr>
              <a:spLocks noChangeShapeType="1"/>
            </p:cNvSpPr>
            <p:nvPr/>
          </p:nvSpPr>
          <p:spPr bwMode="auto">
            <a:xfrm>
              <a:off x="4676" y="3173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98" name="Line 718"/>
            <p:cNvSpPr>
              <a:spLocks noChangeShapeType="1"/>
            </p:cNvSpPr>
            <p:nvPr/>
          </p:nvSpPr>
          <p:spPr bwMode="auto">
            <a:xfrm>
              <a:off x="4682" y="3173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99" name="Line 719"/>
            <p:cNvSpPr>
              <a:spLocks noChangeShapeType="1"/>
            </p:cNvSpPr>
            <p:nvPr/>
          </p:nvSpPr>
          <p:spPr bwMode="auto">
            <a:xfrm>
              <a:off x="4689" y="3173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00" name="Line 720"/>
            <p:cNvSpPr>
              <a:spLocks noChangeShapeType="1"/>
            </p:cNvSpPr>
            <p:nvPr/>
          </p:nvSpPr>
          <p:spPr bwMode="auto">
            <a:xfrm>
              <a:off x="4695" y="3173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01" name="Line 721"/>
            <p:cNvSpPr>
              <a:spLocks noChangeShapeType="1"/>
            </p:cNvSpPr>
            <p:nvPr/>
          </p:nvSpPr>
          <p:spPr bwMode="auto">
            <a:xfrm>
              <a:off x="4702" y="3173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02" name="Freeform 722"/>
            <p:cNvSpPr>
              <a:spLocks/>
            </p:cNvSpPr>
            <p:nvPr/>
          </p:nvSpPr>
          <p:spPr bwMode="auto">
            <a:xfrm>
              <a:off x="4708" y="317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03" name="Line 723"/>
            <p:cNvSpPr>
              <a:spLocks noChangeShapeType="1"/>
            </p:cNvSpPr>
            <p:nvPr/>
          </p:nvSpPr>
          <p:spPr bwMode="auto">
            <a:xfrm>
              <a:off x="4708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04" name="Line 724"/>
            <p:cNvSpPr>
              <a:spLocks noChangeShapeType="1"/>
            </p:cNvSpPr>
            <p:nvPr/>
          </p:nvSpPr>
          <p:spPr bwMode="auto">
            <a:xfrm>
              <a:off x="4715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05" name="Line 725"/>
            <p:cNvSpPr>
              <a:spLocks noChangeShapeType="1"/>
            </p:cNvSpPr>
            <p:nvPr/>
          </p:nvSpPr>
          <p:spPr bwMode="auto">
            <a:xfrm>
              <a:off x="4721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06" name="Line 726"/>
            <p:cNvSpPr>
              <a:spLocks noChangeShapeType="1"/>
            </p:cNvSpPr>
            <p:nvPr/>
          </p:nvSpPr>
          <p:spPr bwMode="auto">
            <a:xfrm>
              <a:off x="4728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07" name="Freeform 727"/>
            <p:cNvSpPr>
              <a:spLocks/>
            </p:cNvSpPr>
            <p:nvPr/>
          </p:nvSpPr>
          <p:spPr bwMode="auto">
            <a:xfrm>
              <a:off x="4734" y="3173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08" name="Line 728"/>
            <p:cNvSpPr>
              <a:spLocks noChangeShapeType="1"/>
            </p:cNvSpPr>
            <p:nvPr/>
          </p:nvSpPr>
          <p:spPr bwMode="auto">
            <a:xfrm>
              <a:off x="4734" y="3173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09" name="Line 729"/>
            <p:cNvSpPr>
              <a:spLocks noChangeShapeType="1"/>
            </p:cNvSpPr>
            <p:nvPr/>
          </p:nvSpPr>
          <p:spPr bwMode="auto">
            <a:xfrm>
              <a:off x="4741" y="3173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10" name="Line 730"/>
            <p:cNvSpPr>
              <a:spLocks noChangeShapeType="1"/>
            </p:cNvSpPr>
            <p:nvPr/>
          </p:nvSpPr>
          <p:spPr bwMode="auto">
            <a:xfrm>
              <a:off x="4747" y="3173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11" name="Line 731"/>
            <p:cNvSpPr>
              <a:spLocks noChangeShapeType="1"/>
            </p:cNvSpPr>
            <p:nvPr/>
          </p:nvSpPr>
          <p:spPr bwMode="auto">
            <a:xfrm>
              <a:off x="4747" y="3173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12" name="Freeform 732"/>
            <p:cNvSpPr>
              <a:spLocks/>
            </p:cNvSpPr>
            <p:nvPr/>
          </p:nvSpPr>
          <p:spPr bwMode="auto">
            <a:xfrm>
              <a:off x="4760" y="317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13" name="Line 733"/>
            <p:cNvSpPr>
              <a:spLocks noChangeShapeType="1"/>
            </p:cNvSpPr>
            <p:nvPr/>
          </p:nvSpPr>
          <p:spPr bwMode="auto">
            <a:xfrm>
              <a:off x="4760" y="3179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14" name="Line 734"/>
            <p:cNvSpPr>
              <a:spLocks noChangeShapeType="1"/>
            </p:cNvSpPr>
            <p:nvPr/>
          </p:nvSpPr>
          <p:spPr bwMode="auto">
            <a:xfrm>
              <a:off x="4767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15" name="Line 735"/>
            <p:cNvSpPr>
              <a:spLocks noChangeShapeType="1"/>
            </p:cNvSpPr>
            <p:nvPr/>
          </p:nvSpPr>
          <p:spPr bwMode="auto">
            <a:xfrm>
              <a:off x="4773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16" name="Line 736"/>
            <p:cNvSpPr>
              <a:spLocks noChangeShapeType="1"/>
            </p:cNvSpPr>
            <p:nvPr/>
          </p:nvSpPr>
          <p:spPr bwMode="auto">
            <a:xfrm>
              <a:off x="4780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17" name="Line 737"/>
            <p:cNvSpPr>
              <a:spLocks noChangeShapeType="1"/>
            </p:cNvSpPr>
            <p:nvPr/>
          </p:nvSpPr>
          <p:spPr bwMode="auto">
            <a:xfrm>
              <a:off x="4780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18" name="Line 738"/>
            <p:cNvSpPr>
              <a:spLocks noChangeShapeType="1"/>
            </p:cNvSpPr>
            <p:nvPr/>
          </p:nvSpPr>
          <p:spPr bwMode="auto">
            <a:xfrm>
              <a:off x="4786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19" name="Line 739"/>
            <p:cNvSpPr>
              <a:spLocks noChangeShapeType="1"/>
            </p:cNvSpPr>
            <p:nvPr/>
          </p:nvSpPr>
          <p:spPr bwMode="auto">
            <a:xfrm>
              <a:off x="4793" y="3179"/>
              <a:ext cx="12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20" name="Line 740"/>
            <p:cNvSpPr>
              <a:spLocks noChangeShapeType="1"/>
            </p:cNvSpPr>
            <p:nvPr/>
          </p:nvSpPr>
          <p:spPr bwMode="auto">
            <a:xfrm>
              <a:off x="4799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21" name="Line 741"/>
            <p:cNvSpPr>
              <a:spLocks noChangeShapeType="1"/>
            </p:cNvSpPr>
            <p:nvPr/>
          </p:nvSpPr>
          <p:spPr bwMode="auto">
            <a:xfrm>
              <a:off x="4805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22" name="Line 742"/>
            <p:cNvSpPr>
              <a:spLocks noChangeShapeType="1"/>
            </p:cNvSpPr>
            <p:nvPr/>
          </p:nvSpPr>
          <p:spPr bwMode="auto">
            <a:xfrm>
              <a:off x="4805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23" name="Line 743"/>
            <p:cNvSpPr>
              <a:spLocks noChangeShapeType="1"/>
            </p:cNvSpPr>
            <p:nvPr/>
          </p:nvSpPr>
          <p:spPr bwMode="auto">
            <a:xfrm>
              <a:off x="4812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24" name="Line 744"/>
            <p:cNvSpPr>
              <a:spLocks noChangeShapeType="1"/>
            </p:cNvSpPr>
            <p:nvPr/>
          </p:nvSpPr>
          <p:spPr bwMode="auto">
            <a:xfrm>
              <a:off x="4818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25" name="Line 745"/>
            <p:cNvSpPr>
              <a:spLocks noChangeShapeType="1"/>
            </p:cNvSpPr>
            <p:nvPr/>
          </p:nvSpPr>
          <p:spPr bwMode="auto">
            <a:xfrm>
              <a:off x="4818" y="3179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26" name="Line 746"/>
            <p:cNvSpPr>
              <a:spLocks noChangeShapeType="1"/>
            </p:cNvSpPr>
            <p:nvPr/>
          </p:nvSpPr>
          <p:spPr bwMode="auto">
            <a:xfrm>
              <a:off x="4825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27" name="Line 747"/>
            <p:cNvSpPr>
              <a:spLocks noChangeShapeType="1"/>
            </p:cNvSpPr>
            <p:nvPr/>
          </p:nvSpPr>
          <p:spPr bwMode="auto">
            <a:xfrm>
              <a:off x="4831" y="3179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28" name="Line 748"/>
            <p:cNvSpPr>
              <a:spLocks noChangeShapeType="1"/>
            </p:cNvSpPr>
            <p:nvPr/>
          </p:nvSpPr>
          <p:spPr bwMode="auto">
            <a:xfrm>
              <a:off x="4838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29" name="Line 749"/>
            <p:cNvSpPr>
              <a:spLocks noChangeShapeType="1"/>
            </p:cNvSpPr>
            <p:nvPr/>
          </p:nvSpPr>
          <p:spPr bwMode="auto">
            <a:xfrm>
              <a:off x="4844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30" name="Line 750"/>
            <p:cNvSpPr>
              <a:spLocks noChangeShapeType="1"/>
            </p:cNvSpPr>
            <p:nvPr/>
          </p:nvSpPr>
          <p:spPr bwMode="auto">
            <a:xfrm>
              <a:off x="4851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31" name="Line 751"/>
            <p:cNvSpPr>
              <a:spLocks noChangeShapeType="1"/>
            </p:cNvSpPr>
            <p:nvPr/>
          </p:nvSpPr>
          <p:spPr bwMode="auto">
            <a:xfrm>
              <a:off x="4851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32" name="Line 752"/>
            <p:cNvSpPr>
              <a:spLocks noChangeShapeType="1"/>
            </p:cNvSpPr>
            <p:nvPr/>
          </p:nvSpPr>
          <p:spPr bwMode="auto">
            <a:xfrm>
              <a:off x="4857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33" name="Line 753"/>
            <p:cNvSpPr>
              <a:spLocks noChangeShapeType="1"/>
            </p:cNvSpPr>
            <p:nvPr/>
          </p:nvSpPr>
          <p:spPr bwMode="auto">
            <a:xfrm>
              <a:off x="4864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34" name="Line 754"/>
            <p:cNvSpPr>
              <a:spLocks noChangeShapeType="1"/>
            </p:cNvSpPr>
            <p:nvPr/>
          </p:nvSpPr>
          <p:spPr bwMode="auto">
            <a:xfrm>
              <a:off x="4864" y="3179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35" name="Line 755"/>
            <p:cNvSpPr>
              <a:spLocks noChangeShapeType="1"/>
            </p:cNvSpPr>
            <p:nvPr/>
          </p:nvSpPr>
          <p:spPr bwMode="auto">
            <a:xfrm>
              <a:off x="4870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36" name="Line 756"/>
            <p:cNvSpPr>
              <a:spLocks noChangeShapeType="1"/>
            </p:cNvSpPr>
            <p:nvPr/>
          </p:nvSpPr>
          <p:spPr bwMode="auto">
            <a:xfrm>
              <a:off x="4877" y="3179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37" name="Line 757"/>
            <p:cNvSpPr>
              <a:spLocks noChangeShapeType="1"/>
            </p:cNvSpPr>
            <p:nvPr/>
          </p:nvSpPr>
          <p:spPr bwMode="auto">
            <a:xfrm>
              <a:off x="4883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38" name="Line 758"/>
            <p:cNvSpPr>
              <a:spLocks noChangeShapeType="1"/>
            </p:cNvSpPr>
            <p:nvPr/>
          </p:nvSpPr>
          <p:spPr bwMode="auto">
            <a:xfrm>
              <a:off x="4890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39" name="Line 759"/>
            <p:cNvSpPr>
              <a:spLocks noChangeShapeType="1"/>
            </p:cNvSpPr>
            <p:nvPr/>
          </p:nvSpPr>
          <p:spPr bwMode="auto">
            <a:xfrm>
              <a:off x="4896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40" name="Line 760"/>
            <p:cNvSpPr>
              <a:spLocks noChangeShapeType="1"/>
            </p:cNvSpPr>
            <p:nvPr/>
          </p:nvSpPr>
          <p:spPr bwMode="auto">
            <a:xfrm>
              <a:off x="4896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41" name="Freeform 761"/>
            <p:cNvSpPr>
              <a:spLocks/>
            </p:cNvSpPr>
            <p:nvPr/>
          </p:nvSpPr>
          <p:spPr bwMode="auto">
            <a:xfrm>
              <a:off x="4903" y="3173"/>
              <a:ext cx="1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6"/>
                </a:cxn>
                <a:cxn ang="0">
                  <a:pos x="19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13" y="0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42" name="Freeform 762"/>
            <p:cNvSpPr>
              <a:spLocks/>
            </p:cNvSpPr>
            <p:nvPr/>
          </p:nvSpPr>
          <p:spPr bwMode="auto">
            <a:xfrm>
              <a:off x="4916" y="3173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43" name="Freeform 763"/>
            <p:cNvSpPr>
              <a:spLocks/>
            </p:cNvSpPr>
            <p:nvPr/>
          </p:nvSpPr>
          <p:spPr bwMode="auto">
            <a:xfrm>
              <a:off x="4922" y="317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44" name="Freeform 764"/>
            <p:cNvSpPr>
              <a:spLocks/>
            </p:cNvSpPr>
            <p:nvPr/>
          </p:nvSpPr>
          <p:spPr bwMode="auto">
            <a:xfrm>
              <a:off x="4922" y="3173"/>
              <a:ext cx="20" cy="1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0" y="0"/>
                </a:cxn>
                <a:cxn ang="0">
                  <a:pos x="20" y="12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13" y="0"/>
                </a:cxn>
              </a:cxnLst>
              <a:rect l="0" t="0" r="r" b="b"/>
              <a:pathLst>
                <a:path w="20" h="12">
                  <a:moveTo>
                    <a:pt x="13" y="0"/>
                  </a:moveTo>
                  <a:lnTo>
                    <a:pt x="20" y="0"/>
                  </a:lnTo>
                  <a:lnTo>
                    <a:pt x="20" y="12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45" name="Line 765"/>
            <p:cNvSpPr>
              <a:spLocks noChangeShapeType="1"/>
            </p:cNvSpPr>
            <p:nvPr/>
          </p:nvSpPr>
          <p:spPr bwMode="auto">
            <a:xfrm>
              <a:off x="4909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46" name="Line 766"/>
            <p:cNvSpPr>
              <a:spLocks noChangeShapeType="1"/>
            </p:cNvSpPr>
            <p:nvPr/>
          </p:nvSpPr>
          <p:spPr bwMode="auto">
            <a:xfrm>
              <a:off x="4929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47" name="Line 767"/>
            <p:cNvSpPr>
              <a:spLocks noChangeShapeType="1"/>
            </p:cNvSpPr>
            <p:nvPr/>
          </p:nvSpPr>
          <p:spPr bwMode="auto">
            <a:xfrm>
              <a:off x="4935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48" name="Freeform 768"/>
            <p:cNvSpPr>
              <a:spLocks/>
            </p:cNvSpPr>
            <p:nvPr/>
          </p:nvSpPr>
          <p:spPr bwMode="auto">
            <a:xfrm>
              <a:off x="4942" y="317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49" name="Line 769"/>
            <p:cNvSpPr>
              <a:spLocks noChangeShapeType="1"/>
            </p:cNvSpPr>
            <p:nvPr/>
          </p:nvSpPr>
          <p:spPr bwMode="auto">
            <a:xfrm>
              <a:off x="4942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50" name="Line 770"/>
            <p:cNvSpPr>
              <a:spLocks noChangeShapeType="1"/>
            </p:cNvSpPr>
            <p:nvPr/>
          </p:nvSpPr>
          <p:spPr bwMode="auto">
            <a:xfrm>
              <a:off x="4948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51" name="Line 771"/>
            <p:cNvSpPr>
              <a:spLocks noChangeShapeType="1"/>
            </p:cNvSpPr>
            <p:nvPr/>
          </p:nvSpPr>
          <p:spPr bwMode="auto">
            <a:xfrm>
              <a:off x="4955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52" name="Line 772"/>
            <p:cNvSpPr>
              <a:spLocks noChangeShapeType="1"/>
            </p:cNvSpPr>
            <p:nvPr/>
          </p:nvSpPr>
          <p:spPr bwMode="auto">
            <a:xfrm>
              <a:off x="4955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53" name="Line 773"/>
            <p:cNvSpPr>
              <a:spLocks noChangeShapeType="1"/>
            </p:cNvSpPr>
            <p:nvPr/>
          </p:nvSpPr>
          <p:spPr bwMode="auto">
            <a:xfrm>
              <a:off x="4961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54" name="Line 774"/>
            <p:cNvSpPr>
              <a:spLocks noChangeShapeType="1"/>
            </p:cNvSpPr>
            <p:nvPr/>
          </p:nvSpPr>
          <p:spPr bwMode="auto">
            <a:xfrm>
              <a:off x="4968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55" name="Line 775"/>
            <p:cNvSpPr>
              <a:spLocks noChangeShapeType="1"/>
            </p:cNvSpPr>
            <p:nvPr/>
          </p:nvSpPr>
          <p:spPr bwMode="auto">
            <a:xfrm>
              <a:off x="4968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56" name="Line 776"/>
            <p:cNvSpPr>
              <a:spLocks noChangeShapeType="1"/>
            </p:cNvSpPr>
            <p:nvPr/>
          </p:nvSpPr>
          <p:spPr bwMode="auto">
            <a:xfrm>
              <a:off x="4974" y="3179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57" name="Line 777"/>
            <p:cNvSpPr>
              <a:spLocks noChangeShapeType="1"/>
            </p:cNvSpPr>
            <p:nvPr/>
          </p:nvSpPr>
          <p:spPr bwMode="auto">
            <a:xfrm>
              <a:off x="4981" y="3179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58" name="Line 778"/>
            <p:cNvSpPr>
              <a:spLocks noChangeShapeType="1"/>
            </p:cNvSpPr>
            <p:nvPr/>
          </p:nvSpPr>
          <p:spPr bwMode="auto">
            <a:xfrm>
              <a:off x="4987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59" name="Line 779"/>
            <p:cNvSpPr>
              <a:spLocks noChangeShapeType="1"/>
            </p:cNvSpPr>
            <p:nvPr/>
          </p:nvSpPr>
          <p:spPr bwMode="auto">
            <a:xfrm>
              <a:off x="4993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60" name="Line 780"/>
            <p:cNvSpPr>
              <a:spLocks noChangeShapeType="1"/>
            </p:cNvSpPr>
            <p:nvPr/>
          </p:nvSpPr>
          <p:spPr bwMode="auto">
            <a:xfrm>
              <a:off x="5000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61" name="Line 781"/>
            <p:cNvSpPr>
              <a:spLocks noChangeShapeType="1"/>
            </p:cNvSpPr>
            <p:nvPr/>
          </p:nvSpPr>
          <p:spPr bwMode="auto">
            <a:xfrm>
              <a:off x="5000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62" name="Line 782"/>
            <p:cNvSpPr>
              <a:spLocks noChangeShapeType="1"/>
            </p:cNvSpPr>
            <p:nvPr/>
          </p:nvSpPr>
          <p:spPr bwMode="auto">
            <a:xfrm>
              <a:off x="5006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63" name="Line 783"/>
            <p:cNvSpPr>
              <a:spLocks noChangeShapeType="1"/>
            </p:cNvSpPr>
            <p:nvPr/>
          </p:nvSpPr>
          <p:spPr bwMode="auto">
            <a:xfrm>
              <a:off x="5013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64" name="Line 784"/>
            <p:cNvSpPr>
              <a:spLocks noChangeShapeType="1"/>
            </p:cNvSpPr>
            <p:nvPr/>
          </p:nvSpPr>
          <p:spPr bwMode="auto">
            <a:xfrm>
              <a:off x="5013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65" name="Freeform 785"/>
            <p:cNvSpPr>
              <a:spLocks/>
            </p:cNvSpPr>
            <p:nvPr/>
          </p:nvSpPr>
          <p:spPr bwMode="auto">
            <a:xfrm>
              <a:off x="5026" y="3173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66" name="Freeform 786"/>
            <p:cNvSpPr>
              <a:spLocks/>
            </p:cNvSpPr>
            <p:nvPr/>
          </p:nvSpPr>
          <p:spPr bwMode="auto">
            <a:xfrm>
              <a:off x="5039" y="317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67" name="Line 787"/>
            <p:cNvSpPr>
              <a:spLocks noChangeShapeType="1"/>
            </p:cNvSpPr>
            <p:nvPr/>
          </p:nvSpPr>
          <p:spPr bwMode="auto">
            <a:xfrm>
              <a:off x="5026" y="3179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68" name="Line 788"/>
            <p:cNvSpPr>
              <a:spLocks noChangeShapeType="1"/>
            </p:cNvSpPr>
            <p:nvPr/>
          </p:nvSpPr>
          <p:spPr bwMode="auto">
            <a:xfrm>
              <a:off x="5039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69" name="Line 789"/>
            <p:cNvSpPr>
              <a:spLocks noChangeShapeType="1"/>
            </p:cNvSpPr>
            <p:nvPr/>
          </p:nvSpPr>
          <p:spPr bwMode="auto">
            <a:xfrm>
              <a:off x="5045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70" name="Line 790"/>
            <p:cNvSpPr>
              <a:spLocks noChangeShapeType="1"/>
            </p:cNvSpPr>
            <p:nvPr/>
          </p:nvSpPr>
          <p:spPr bwMode="auto">
            <a:xfrm>
              <a:off x="5045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71" name="Line 791"/>
            <p:cNvSpPr>
              <a:spLocks noChangeShapeType="1"/>
            </p:cNvSpPr>
            <p:nvPr/>
          </p:nvSpPr>
          <p:spPr bwMode="auto">
            <a:xfrm>
              <a:off x="5052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72" name="Line 792"/>
            <p:cNvSpPr>
              <a:spLocks noChangeShapeType="1"/>
            </p:cNvSpPr>
            <p:nvPr/>
          </p:nvSpPr>
          <p:spPr bwMode="auto">
            <a:xfrm>
              <a:off x="5058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73" name="Line 793"/>
            <p:cNvSpPr>
              <a:spLocks noChangeShapeType="1"/>
            </p:cNvSpPr>
            <p:nvPr/>
          </p:nvSpPr>
          <p:spPr bwMode="auto">
            <a:xfrm>
              <a:off x="5058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74" name="Freeform 794"/>
            <p:cNvSpPr>
              <a:spLocks/>
            </p:cNvSpPr>
            <p:nvPr/>
          </p:nvSpPr>
          <p:spPr bwMode="auto">
            <a:xfrm>
              <a:off x="5065" y="3173"/>
              <a:ext cx="19" cy="1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0"/>
                </a:cxn>
                <a:cxn ang="0">
                  <a:pos x="19" y="12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13" y="0"/>
                </a:cxn>
              </a:cxnLst>
              <a:rect l="0" t="0" r="r" b="b"/>
              <a:pathLst>
                <a:path w="19" h="12">
                  <a:moveTo>
                    <a:pt x="13" y="0"/>
                  </a:moveTo>
                  <a:lnTo>
                    <a:pt x="19" y="0"/>
                  </a:lnTo>
                  <a:lnTo>
                    <a:pt x="19" y="12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75" name="Line 795"/>
            <p:cNvSpPr>
              <a:spLocks noChangeShapeType="1"/>
            </p:cNvSpPr>
            <p:nvPr/>
          </p:nvSpPr>
          <p:spPr bwMode="auto">
            <a:xfrm>
              <a:off x="5071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76" name="Line 796"/>
            <p:cNvSpPr>
              <a:spLocks noChangeShapeType="1"/>
            </p:cNvSpPr>
            <p:nvPr/>
          </p:nvSpPr>
          <p:spPr bwMode="auto">
            <a:xfrm>
              <a:off x="5078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77" name="Line 797"/>
            <p:cNvSpPr>
              <a:spLocks noChangeShapeType="1"/>
            </p:cNvSpPr>
            <p:nvPr/>
          </p:nvSpPr>
          <p:spPr bwMode="auto">
            <a:xfrm>
              <a:off x="5084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78" name="Line 798"/>
            <p:cNvSpPr>
              <a:spLocks noChangeShapeType="1"/>
            </p:cNvSpPr>
            <p:nvPr/>
          </p:nvSpPr>
          <p:spPr bwMode="auto">
            <a:xfrm>
              <a:off x="5084" y="3179"/>
              <a:ext cx="20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79" name="Line 799"/>
            <p:cNvSpPr>
              <a:spLocks noChangeShapeType="1"/>
            </p:cNvSpPr>
            <p:nvPr/>
          </p:nvSpPr>
          <p:spPr bwMode="auto">
            <a:xfrm>
              <a:off x="5091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80" name="Line 800"/>
            <p:cNvSpPr>
              <a:spLocks noChangeShapeType="1"/>
            </p:cNvSpPr>
            <p:nvPr/>
          </p:nvSpPr>
          <p:spPr bwMode="auto">
            <a:xfrm>
              <a:off x="5097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81" name="Line 801"/>
            <p:cNvSpPr>
              <a:spLocks noChangeShapeType="1"/>
            </p:cNvSpPr>
            <p:nvPr/>
          </p:nvSpPr>
          <p:spPr bwMode="auto">
            <a:xfrm>
              <a:off x="5104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82" name="Line 802"/>
            <p:cNvSpPr>
              <a:spLocks noChangeShapeType="1"/>
            </p:cNvSpPr>
            <p:nvPr/>
          </p:nvSpPr>
          <p:spPr bwMode="auto">
            <a:xfrm>
              <a:off x="5104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83" name="Line 803"/>
            <p:cNvSpPr>
              <a:spLocks noChangeShapeType="1"/>
            </p:cNvSpPr>
            <p:nvPr/>
          </p:nvSpPr>
          <p:spPr bwMode="auto">
            <a:xfrm>
              <a:off x="5110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84" name="Line 804"/>
            <p:cNvSpPr>
              <a:spLocks noChangeShapeType="1"/>
            </p:cNvSpPr>
            <p:nvPr/>
          </p:nvSpPr>
          <p:spPr bwMode="auto">
            <a:xfrm>
              <a:off x="5117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85" name="Line 805"/>
            <p:cNvSpPr>
              <a:spLocks noChangeShapeType="1"/>
            </p:cNvSpPr>
            <p:nvPr/>
          </p:nvSpPr>
          <p:spPr bwMode="auto">
            <a:xfrm>
              <a:off x="5123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86" name="Line 806"/>
            <p:cNvSpPr>
              <a:spLocks noChangeShapeType="1"/>
            </p:cNvSpPr>
            <p:nvPr/>
          </p:nvSpPr>
          <p:spPr bwMode="auto">
            <a:xfrm>
              <a:off x="5130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87" name="Line 807"/>
            <p:cNvSpPr>
              <a:spLocks noChangeShapeType="1"/>
            </p:cNvSpPr>
            <p:nvPr/>
          </p:nvSpPr>
          <p:spPr bwMode="auto">
            <a:xfrm>
              <a:off x="5130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88" name="Line 808"/>
            <p:cNvSpPr>
              <a:spLocks noChangeShapeType="1"/>
            </p:cNvSpPr>
            <p:nvPr/>
          </p:nvSpPr>
          <p:spPr bwMode="auto">
            <a:xfrm>
              <a:off x="5136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89" name="Line 809"/>
            <p:cNvSpPr>
              <a:spLocks noChangeShapeType="1"/>
            </p:cNvSpPr>
            <p:nvPr/>
          </p:nvSpPr>
          <p:spPr bwMode="auto">
            <a:xfrm>
              <a:off x="5143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90" name="Line 810"/>
            <p:cNvSpPr>
              <a:spLocks noChangeShapeType="1"/>
            </p:cNvSpPr>
            <p:nvPr/>
          </p:nvSpPr>
          <p:spPr bwMode="auto">
            <a:xfrm>
              <a:off x="5143" y="3179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91" name="Line 811"/>
            <p:cNvSpPr>
              <a:spLocks noChangeShapeType="1"/>
            </p:cNvSpPr>
            <p:nvPr/>
          </p:nvSpPr>
          <p:spPr bwMode="auto">
            <a:xfrm>
              <a:off x="5149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92" name="Line 812"/>
            <p:cNvSpPr>
              <a:spLocks noChangeShapeType="1"/>
            </p:cNvSpPr>
            <p:nvPr/>
          </p:nvSpPr>
          <p:spPr bwMode="auto">
            <a:xfrm>
              <a:off x="5156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93" name="Line 813"/>
            <p:cNvSpPr>
              <a:spLocks noChangeShapeType="1"/>
            </p:cNvSpPr>
            <p:nvPr/>
          </p:nvSpPr>
          <p:spPr bwMode="auto">
            <a:xfrm>
              <a:off x="5162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94" name="Line 814"/>
            <p:cNvSpPr>
              <a:spLocks noChangeShapeType="1"/>
            </p:cNvSpPr>
            <p:nvPr/>
          </p:nvSpPr>
          <p:spPr bwMode="auto">
            <a:xfrm>
              <a:off x="5162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95" name="Freeform 815"/>
            <p:cNvSpPr>
              <a:spLocks/>
            </p:cNvSpPr>
            <p:nvPr/>
          </p:nvSpPr>
          <p:spPr bwMode="auto">
            <a:xfrm>
              <a:off x="5169" y="3173"/>
              <a:ext cx="1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6"/>
                </a:cxn>
                <a:cxn ang="0">
                  <a:pos x="19" y="12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13" y="0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96" name="Freeform 816"/>
            <p:cNvSpPr>
              <a:spLocks/>
            </p:cNvSpPr>
            <p:nvPr/>
          </p:nvSpPr>
          <p:spPr bwMode="auto">
            <a:xfrm>
              <a:off x="5188" y="317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97" name="Freeform 817"/>
            <p:cNvSpPr>
              <a:spLocks/>
            </p:cNvSpPr>
            <p:nvPr/>
          </p:nvSpPr>
          <p:spPr bwMode="auto">
            <a:xfrm>
              <a:off x="5175" y="3179"/>
              <a:ext cx="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6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</a:path>
              </a:pathLst>
            </a:custGeom>
            <a:noFill/>
            <a:ln w="9525">
              <a:solidFill>
                <a:srgbClr val="00801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98" name="Line 818"/>
            <p:cNvSpPr>
              <a:spLocks noChangeShapeType="1"/>
            </p:cNvSpPr>
            <p:nvPr/>
          </p:nvSpPr>
          <p:spPr bwMode="auto">
            <a:xfrm>
              <a:off x="5188" y="3179"/>
              <a:ext cx="19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99" name="Line 819"/>
            <p:cNvSpPr>
              <a:spLocks noChangeShapeType="1"/>
            </p:cNvSpPr>
            <p:nvPr/>
          </p:nvSpPr>
          <p:spPr bwMode="auto">
            <a:xfrm>
              <a:off x="5194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00" name="Line 820"/>
            <p:cNvSpPr>
              <a:spLocks noChangeShapeType="1"/>
            </p:cNvSpPr>
            <p:nvPr/>
          </p:nvSpPr>
          <p:spPr bwMode="auto">
            <a:xfrm>
              <a:off x="5201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7102" name="Group 1022"/>
          <p:cNvGrpSpPr>
            <a:grpSpLocks/>
          </p:cNvGrpSpPr>
          <p:nvPr/>
        </p:nvGrpSpPr>
        <p:grpSpPr bwMode="auto">
          <a:xfrm>
            <a:off x="5589588" y="1563688"/>
            <a:ext cx="2970212" cy="1984375"/>
            <a:chOff x="3198" y="1825"/>
            <a:chExt cx="2035" cy="1360"/>
          </a:xfrm>
        </p:grpSpPr>
        <p:sp>
          <p:nvSpPr>
            <p:cNvPr id="46902" name="Line 822"/>
            <p:cNvSpPr>
              <a:spLocks noChangeShapeType="1"/>
            </p:cNvSpPr>
            <p:nvPr/>
          </p:nvSpPr>
          <p:spPr bwMode="auto">
            <a:xfrm>
              <a:off x="5207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03" name="Line 823"/>
            <p:cNvSpPr>
              <a:spLocks noChangeShapeType="1"/>
            </p:cNvSpPr>
            <p:nvPr/>
          </p:nvSpPr>
          <p:spPr bwMode="auto">
            <a:xfrm>
              <a:off x="5207" y="3179"/>
              <a:ext cx="13" cy="1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04" name="Freeform 824"/>
            <p:cNvSpPr>
              <a:spLocks/>
            </p:cNvSpPr>
            <p:nvPr/>
          </p:nvSpPr>
          <p:spPr bwMode="auto">
            <a:xfrm>
              <a:off x="5214" y="3173"/>
              <a:ext cx="1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6"/>
                </a:cxn>
                <a:cxn ang="0">
                  <a:pos x="19" y="12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9" h="12">
                  <a:moveTo>
                    <a:pt x="0" y="0"/>
                  </a:moveTo>
                  <a:lnTo>
                    <a:pt x="13" y="0"/>
                  </a:lnTo>
                  <a:lnTo>
                    <a:pt x="19" y="6"/>
                  </a:lnTo>
                  <a:lnTo>
                    <a:pt x="19" y="12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11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05" name="Line 825"/>
            <p:cNvSpPr>
              <a:spLocks noChangeShapeType="1"/>
            </p:cNvSpPr>
            <p:nvPr/>
          </p:nvSpPr>
          <p:spPr bwMode="auto">
            <a:xfrm>
              <a:off x="3198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06" name="Line 826"/>
            <p:cNvSpPr>
              <a:spLocks noChangeShapeType="1"/>
            </p:cNvSpPr>
            <p:nvPr/>
          </p:nvSpPr>
          <p:spPr bwMode="auto">
            <a:xfrm>
              <a:off x="3198" y="3179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07" name="Line 827"/>
            <p:cNvSpPr>
              <a:spLocks noChangeShapeType="1"/>
            </p:cNvSpPr>
            <p:nvPr/>
          </p:nvSpPr>
          <p:spPr bwMode="auto">
            <a:xfrm>
              <a:off x="3204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08" name="Line 828"/>
            <p:cNvSpPr>
              <a:spLocks noChangeShapeType="1"/>
            </p:cNvSpPr>
            <p:nvPr/>
          </p:nvSpPr>
          <p:spPr bwMode="auto">
            <a:xfrm>
              <a:off x="3211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09" name="Line 829"/>
            <p:cNvSpPr>
              <a:spLocks noChangeShapeType="1"/>
            </p:cNvSpPr>
            <p:nvPr/>
          </p:nvSpPr>
          <p:spPr bwMode="auto">
            <a:xfrm>
              <a:off x="3217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10" name="Line 830"/>
            <p:cNvSpPr>
              <a:spLocks noChangeShapeType="1"/>
            </p:cNvSpPr>
            <p:nvPr/>
          </p:nvSpPr>
          <p:spPr bwMode="auto">
            <a:xfrm>
              <a:off x="3224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11" name="Line 831"/>
            <p:cNvSpPr>
              <a:spLocks noChangeShapeType="1"/>
            </p:cNvSpPr>
            <p:nvPr/>
          </p:nvSpPr>
          <p:spPr bwMode="auto">
            <a:xfrm>
              <a:off x="3230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12" name="Line 832"/>
            <p:cNvSpPr>
              <a:spLocks noChangeShapeType="1"/>
            </p:cNvSpPr>
            <p:nvPr/>
          </p:nvSpPr>
          <p:spPr bwMode="auto">
            <a:xfrm>
              <a:off x="3230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13" name="Line 833"/>
            <p:cNvSpPr>
              <a:spLocks noChangeShapeType="1"/>
            </p:cNvSpPr>
            <p:nvPr/>
          </p:nvSpPr>
          <p:spPr bwMode="auto">
            <a:xfrm>
              <a:off x="3237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14" name="Line 834"/>
            <p:cNvSpPr>
              <a:spLocks noChangeShapeType="1"/>
            </p:cNvSpPr>
            <p:nvPr/>
          </p:nvSpPr>
          <p:spPr bwMode="auto">
            <a:xfrm>
              <a:off x="3243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15" name="Line 835"/>
            <p:cNvSpPr>
              <a:spLocks noChangeShapeType="1"/>
            </p:cNvSpPr>
            <p:nvPr/>
          </p:nvSpPr>
          <p:spPr bwMode="auto">
            <a:xfrm>
              <a:off x="3243" y="3179"/>
              <a:ext cx="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16" name="Line 836"/>
            <p:cNvSpPr>
              <a:spLocks noChangeShapeType="1"/>
            </p:cNvSpPr>
            <p:nvPr/>
          </p:nvSpPr>
          <p:spPr bwMode="auto">
            <a:xfrm>
              <a:off x="3250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17" name="Line 837"/>
            <p:cNvSpPr>
              <a:spLocks noChangeShapeType="1"/>
            </p:cNvSpPr>
            <p:nvPr/>
          </p:nvSpPr>
          <p:spPr bwMode="auto">
            <a:xfrm>
              <a:off x="3256" y="3179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18" name="Line 838"/>
            <p:cNvSpPr>
              <a:spLocks noChangeShapeType="1"/>
            </p:cNvSpPr>
            <p:nvPr/>
          </p:nvSpPr>
          <p:spPr bwMode="auto">
            <a:xfrm>
              <a:off x="3263" y="3179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19" name="Line 839"/>
            <p:cNvSpPr>
              <a:spLocks noChangeShapeType="1"/>
            </p:cNvSpPr>
            <p:nvPr/>
          </p:nvSpPr>
          <p:spPr bwMode="auto">
            <a:xfrm>
              <a:off x="3269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20" name="Line 840"/>
            <p:cNvSpPr>
              <a:spLocks noChangeShapeType="1"/>
            </p:cNvSpPr>
            <p:nvPr/>
          </p:nvSpPr>
          <p:spPr bwMode="auto">
            <a:xfrm>
              <a:off x="3275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21" name="Line 841"/>
            <p:cNvSpPr>
              <a:spLocks noChangeShapeType="1"/>
            </p:cNvSpPr>
            <p:nvPr/>
          </p:nvSpPr>
          <p:spPr bwMode="auto">
            <a:xfrm>
              <a:off x="3275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22" name="Line 842"/>
            <p:cNvSpPr>
              <a:spLocks noChangeShapeType="1"/>
            </p:cNvSpPr>
            <p:nvPr/>
          </p:nvSpPr>
          <p:spPr bwMode="auto">
            <a:xfrm>
              <a:off x="3282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23" name="Line 843"/>
            <p:cNvSpPr>
              <a:spLocks noChangeShapeType="1"/>
            </p:cNvSpPr>
            <p:nvPr/>
          </p:nvSpPr>
          <p:spPr bwMode="auto">
            <a:xfrm>
              <a:off x="3288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24" name="Line 844"/>
            <p:cNvSpPr>
              <a:spLocks noChangeShapeType="1"/>
            </p:cNvSpPr>
            <p:nvPr/>
          </p:nvSpPr>
          <p:spPr bwMode="auto">
            <a:xfrm>
              <a:off x="3288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25" name="Line 845"/>
            <p:cNvSpPr>
              <a:spLocks noChangeShapeType="1"/>
            </p:cNvSpPr>
            <p:nvPr/>
          </p:nvSpPr>
          <p:spPr bwMode="auto">
            <a:xfrm>
              <a:off x="3295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26" name="Line 846"/>
            <p:cNvSpPr>
              <a:spLocks noChangeShapeType="1"/>
            </p:cNvSpPr>
            <p:nvPr/>
          </p:nvSpPr>
          <p:spPr bwMode="auto">
            <a:xfrm>
              <a:off x="3301" y="3179"/>
              <a:ext cx="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27" name="Line 847"/>
            <p:cNvSpPr>
              <a:spLocks noChangeShapeType="1"/>
            </p:cNvSpPr>
            <p:nvPr/>
          </p:nvSpPr>
          <p:spPr bwMode="auto">
            <a:xfrm>
              <a:off x="3308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28" name="Line 848"/>
            <p:cNvSpPr>
              <a:spLocks noChangeShapeType="1"/>
            </p:cNvSpPr>
            <p:nvPr/>
          </p:nvSpPr>
          <p:spPr bwMode="auto">
            <a:xfrm>
              <a:off x="3314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29" name="Line 849"/>
            <p:cNvSpPr>
              <a:spLocks noChangeShapeType="1"/>
            </p:cNvSpPr>
            <p:nvPr/>
          </p:nvSpPr>
          <p:spPr bwMode="auto">
            <a:xfrm>
              <a:off x="3321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30" name="Line 850"/>
            <p:cNvSpPr>
              <a:spLocks noChangeShapeType="1"/>
            </p:cNvSpPr>
            <p:nvPr/>
          </p:nvSpPr>
          <p:spPr bwMode="auto">
            <a:xfrm>
              <a:off x="3321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31" name="Line 851"/>
            <p:cNvSpPr>
              <a:spLocks noChangeShapeType="1"/>
            </p:cNvSpPr>
            <p:nvPr/>
          </p:nvSpPr>
          <p:spPr bwMode="auto">
            <a:xfrm>
              <a:off x="3327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32" name="Line 852"/>
            <p:cNvSpPr>
              <a:spLocks noChangeShapeType="1"/>
            </p:cNvSpPr>
            <p:nvPr/>
          </p:nvSpPr>
          <p:spPr bwMode="auto">
            <a:xfrm>
              <a:off x="3334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33" name="Line 853"/>
            <p:cNvSpPr>
              <a:spLocks noChangeShapeType="1"/>
            </p:cNvSpPr>
            <p:nvPr/>
          </p:nvSpPr>
          <p:spPr bwMode="auto">
            <a:xfrm>
              <a:off x="3334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34" name="Line 854"/>
            <p:cNvSpPr>
              <a:spLocks noChangeShapeType="1"/>
            </p:cNvSpPr>
            <p:nvPr/>
          </p:nvSpPr>
          <p:spPr bwMode="auto">
            <a:xfrm>
              <a:off x="3340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35" name="Line 855"/>
            <p:cNvSpPr>
              <a:spLocks noChangeShapeType="1"/>
            </p:cNvSpPr>
            <p:nvPr/>
          </p:nvSpPr>
          <p:spPr bwMode="auto">
            <a:xfrm>
              <a:off x="3347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36" name="Line 856"/>
            <p:cNvSpPr>
              <a:spLocks noChangeShapeType="1"/>
            </p:cNvSpPr>
            <p:nvPr/>
          </p:nvSpPr>
          <p:spPr bwMode="auto">
            <a:xfrm>
              <a:off x="3347" y="3179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37" name="Line 857"/>
            <p:cNvSpPr>
              <a:spLocks noChangeShapeType="1"/>
            </p:cNvSpPr>
            <p:nvPr/>
          </p:nvSpPr>
          <p:spPr bwMode="auto">
            <a:xfrm>
              <a:off x="3360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38" name="Line 858"/>
            <p:cNvSpPr>
              <a:spLocks noChangeShapeType="1"/>
            </p:cNvSpPr>
            <p:nvPr/>
          </p:nvSpPr>
          <p:spPr bwMode="auto">
            <a:xfrm>
              <a:off x="3360" y="3179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39" name="Line 859"/>
            <p:cNvSpPr>
              <a:spLocks noChangeShapeType="1"/>
            </p:cNvSpPr>
            <p:nvPr/>
          </p:nvSpPr>
          <p:spPr bwMode="auto">
            <a:xfrm>
              <a:off x="3366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40" name="Line 860"/>
            <p:cNvSpPr>
              <a:spLocks noChangeShapeType="1"/>
            </p:cNvSpPr>
            <p:nvPr/>
          </p:nvSpPr>
          <p:spPr bwMode="auto">
            <a:xfrm>
              <a:off x="3373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41" name="Line 861"/>
            <p:cNvSpPr>
              <a:spLocks noChangeShapeType="1"/>
            </p:cNvSpPr>
            <p:nvPr/>
          </p:nvSpPr>
          <p:spPr bwMode="auto">
            <a:xfrm>
              <a:off x="3379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42" name="Line 862"/>
            <p:cNvSpPr>
              <a:spLocks noChangeShapeType="1"/>
            </p:cNvSpPr>
            <p:nvPr/>
          </p:nvSpPr>
          <p:spPr bwMode="auto">
            <a:xfrm>
              <a:off x="3379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43" name="Line 863"/>
            <p:cNvSpPr>
              <a:spLocks noChangeShapeType="1"/>
            </p:cNvSpPr>
            <p:nvPr/>
          </p:nvSpPr>
          <p:spPr bwMode="auto">
            <a:xfrm>
              <a:off x="3386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44" name="Line 864"/>
            <p:cNvSpPr>
              <a:spLocks noChangeShapeType="1"/>
            </p:cNvSpPr>
            <p:nvPr/>
          </p:nvSpPr>
          <p:spPr bwMode="auto">
            <a:xfrm>
              <a:off x="3392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45" name="Line 865"/>
            <p:cNvSpPr>
              <a:spLocks noChangeShapeType="1"/>
            </p:cNvSpPr>
            <p:nvPr/>
          </p:nvSpPr>
          <p:spPr bwMode="auto">
            <a:xfrm>
              <a:off x="3392" y="3179"/>
              <a:ext cx="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46" name="Line 866"/>
            <p:cNvSpPr>
              <a:spLocks noChangeShapeType="1"/>
            </p:cNvSpPr>
            <p:nvPr/>
          </p:nvSpPr>
          <p:spPr bwMode="auto">
            <a:xfrm>
              <a:off x="3405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47" name="Line 867"/>
            <p:cNvSpPr>
              <a:spLocks noChangeShapeType="1"/>
            </p:cNvSpPr>
            <p:nvPr/>
          </p:nvSpPr>
          <p:spPr bwMode="auto">
            <a:xfrm>
              <a:off x="3405" y="3179"/>
              <a:ext cx="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48" name="Line 868"/>
            <p:cNvSpPr>
              <a:spLocks noChangeShapeType="1"/>
            </p:cNvSpPr>
            <p:nvPr/>
          </p:nvSpPr>
          <p:spPr bwMode="auto">
            <a:xfrm>
              <a:off x="3412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49" name="Line 869"/>
            <p:cNvSpPr>
              <a:spLocks noChangeShapeType="1"/>
            </p:cNvSpPr>
            <p:nvPr/>
          </p:nvSpPr>
          <p:spPr bwMode="auto">
            <a:xfrm>
              <a:off x="3418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50" name="Line 870"/>
            <p:cNvSpPr>
              <a:spLocks noChangeShapeType="1"/>
            </p:cNvSpPr>
            <p:nvPr/>
          </p:nvSpPr>
          <p:spPr bwMode="auto">
            <a:xfrm>
              <a:off x="3425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51" name="Line 871"/>
            <p:cNvSpPr>
              <a:spLocks noChangeShapeType="1"/>
            </p:cNvSpPr>
            <p:nvPr/>
          </p:nvSpPr>
          <p:spPr bwMode="auto">
            <a:xfrm>
              <a:off x="3425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52" name="Line 872"/>
            <p:cNvSpPr>
              <a:spLocks noChangeShapeType="1"/>
            </p:cNvSpPr>
            <p:nvPr/>
          </p:nvSpPr>
          <p:spPr bwMode="auto">
            <a:xfrm>
              <a:off x="3431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53" name="Line 873"/>
            <p:cNvSpPr>
              <a:spLocks noChangeShapeType="1"/>
            </p:cNvSpPr>
            <p:nvPr/>
          </p:nvSpPr>
          <p:spPr bwMode="auto">
            <a:xfrm>
              <a:off x="3438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54" name="Line 874"/>
            <p:cNvSpPr>
              <a:spLocks noChangeShapeType="1"/>
            </p:cNvSpPr>
            <p:nvPr/>
          </p:nvSpPr>
          <p:spPr bwMode="auto">
            <a:xfrm>
              <a:off x="3438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55" name="Line 875"/>
            <p:cNvSpPr>
              <a:spLocks noChangeShapeType="1"/>
            </p:cNvSpPr>
            <p:nvPr/>
          </p:nvSpPr>
          <p:spPr bwMode="auto">
            <a:xfrm>
              <a:off x="3444" y="3179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56" name="Line 876"/>
            <p:cNvSpPr>
              <a:spLocks noChangeShapeType="1"/>
            </p:cNvSpPr>
            <p:nvPr/>
          </p:nvSpPr>
          <p:spPr bwMode="auto">
            <a:xfrm>
              <a:off x="3451" y="3179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57" name="Line 877"/>
            <p:cNvSpPr>
              <a:spLocks noChangeShapeType="1"/>
            </p:cNvSpPr>
            <p:nvPr/>
          </p:nvSpPr>
          <p:spPr bwMode="auto">
            <a:xfrm>
              <a:off x="3457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58" name="Line 878"/>
            <p:cNvSpPr>
              <a:spLocks noChangeShapeType="1"/>
            </p:cNvSpPr>
            <p:nvPr/>
          </p:nvSpPr>
          <p:spPr bwMode="auto">
            <a:xfrm>
              <a:off x="3463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59" name="Line 879"/>
            <p:cNvSpPr>
              <a:spLocks noChangeShapeType="1"/>
            </p:cNvSpPr>
            <p:nvPr/>
          </p:nvSpPr>
          <p:spPr bwMode="auto">
            <a:xfrm>
              <a:off x="3463" y="3179"/>
              <a:ext cx="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60" name="Line 880"/>
            <p:cNvSpPr>
              <a:spLocks noChangeShapeType="1"/>
            </p:cNvSpPr>
            <p:nvPr/>
          </p:nvSpPr>
          <p:spPr bwMode="auto">
            <a:xfrm>
              <a:off x="3470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61" name="Line 881"/>
            <p:cNvSpPr>
              <a:spLocks noChangeShapeType="1"/>
            </p:cNvSpPr>
            <p:nvPr/>
          </p:nvSpPr>
          <p:spPr bwMode="auto">
            <a:xfrm>
              <a:off x="3476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62" name="Line 882"/>
            <p:cNvSpPr>
              <a:spLocks noChangeShapeType="1"/>
            </p:cNvSpPr>
            <p:nvPr/>
          </p:nvSpPr>
          <p:spPr bwMode="auto">
            <a:xfrm>
              <a:off x="3483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63" name="Line 883"/>
            <p:cNvSpPr>
              <a:spLocks noChangeShapeType="1"/>
            </p:cNvSpPr>
            <p:nvPr/>
          </p:nvSpPr>
          <p:spPr bwMode="auto">
            <a:xfrm>
              <a:off x="3483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64" name="Freeform 884"/>
            <p:cNvSpPr>
              <a:spLocks/>
            </p:cNvSpPr>
            <p:nvPr/>
          </p:nvSpPr>
          <p:spPr bwMode="auto">
            <a:xfrm>
              <a:off x="3489" y="3173"/>
              <a:ext cx="20" cy="12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0" y="0"/>
                </a:cxn>
                <a:cxn ang="0">
                  <a:pos x="20" y="12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13" y="0"/>
                </a:cxn>
              </a:cxnLst>
              <a:rect l="0" t="0" r="r" b="b"/>
              <a:pathLst>
                <a:path w="20" h="12">
                  <a:moveTo>
                    <a:pt x="13" y="0"/>
                  </a:moveTo>
                  <a:lnTo>
                    <a:pt x="20" y="0"/>
                  </a:lnTo>
                  <a:lnTo>
                    <a:pt x="20" y="12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65" name="Line 885"/>
            <p:cNvSpPr>
              <a:spLocks noChangeShapeType="1"/>
            </p:cNvSpPr>
            <p:nvPr/>
          </p:nvSpPr>
          <p:spPr bwMode="auto">
            <a:xfrm>
              <a:off x="3496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66" name="Line 886"/>
            <p:cNvSpPr>
              <a:spLocks noChangeShapeType="1"/>
            </p:cNvSpPr>
            <p:nvPr/>
          </p:nvSpPr>
          <p:spPr bwMode="auto">
            <a:xfrm>
              <a:off x="3502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67" name="Freeform 887"/>
            <p:cNvSpPr>
              <a:spLocks/>
            </p:cNvSpPr>
            <p:nvPr/>
          </p:nvSpPr>
          <p:spPr bwMode="auto">
            <a:xfrm>
              <a:off x="3509" y="317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68" name="Line 888"/>
            <p:cNvSpPr>
              <a:spLocks noChangeShapeType="1"/>
            </p:cNvSpPr>
            <p:nvPr/>
          </p:nvSpPr>
          <p:spPr bwMode="auto">
            <a:xfrm>
              <a:off x="3509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69" name="Line 889"/>
            <p:cNvSpPr>
              <a:spLocks noChangeShapeType="1"/>
            </p:cNvSpPr>
            <p:nvPr/>
          </p:nvSpPr>
          <p:spPr bwMode="auto">
            <a:xfrm>
              <a:off x="3515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70" name="Freeform 890"/>
            <p:cNvSpPr>
              <a:spLocks/>
            </p:cNvSpPr>
            <p:nvPr/>
          </p:nvSpPr>
          <p:spPr bwMode="auto">
            <a:xfrm>
              <a:off x="3522" y="3173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71" name="Freeform 891"/>
            <p:cNvSpPr>
              <a:spLocks/>
            </p:cNvSpPr>
            <p:nvPr/>
          </p:nvSpPr>
          <p:spPr bwMode="auto">
            <a:xfrm>
              <a:off x="3535" y="317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72" name="Freeform 892"/>
            <p:cNvSpPr>
              <a:spLocks/>
            </p:cNvSpPr>
            <p:nvPr/>
          </p:nvSpPr>
          <p:spPr bwMode="auto">
            <a:xfrm>
              <a:off x="3522" y="3179"/>
              <a:ext cx="3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0"/>
                </a:cxn>
                <a:cxn ang="0">
                  <a:pos x="32" y="0"/>
                </a:cxn>
              </a:cxnLst>
              <a:rect l="0" t="0" r="r" b="b"/>
              <a:pathLst>
                <a:path w="32">
                  <a:moveTo>
                    <a:pt x="0" y="0"/>
                  </a:moveTo>
                  <a:lnTo>
                    <a:pt x="19" y="0"/>
                  </a:lnTo>
                  <a:lnTo>
                    <a:pt x="3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73" name="Line 893"/>
            <p:cNvSpPr>
              <a:spLocks noChangeShapeType="1"/>
            </p:cNvSpPr>
            <p:nvPr/>
          </p:nvSpPr>
          <p:spPr bwMode="auto">
            <a:xfrm>
              <a:off x="3541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74" name="Line 894"/>
            <p:cNvSpPr>
              <a:spLocks noChangeShapeType="1"/>
            </p:cNvSpPr>
            <p:nvPr/>
          </p:nvSpPr>
          <p:spPr bwMode="auto">
            <a:xfrm>
              <a:off x="3548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75" name="Line 895"/>
            <p:cNvSpPr>
              <a:spLocks noChangeShapeType="1"/>
            </p:cNvSpPr>
            <p:nvPr/>
          </p:nvSpPr>
          <p:spPr bwMode="auto">
            <a:xfrm>
              <a:off x="3554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76" name="Line 896"/>
            <p:cNvSpPr>
              <a:spLocks noChangeShapeType="1"/>
            </p:cNvSpPr>
            <p:nvPr/>
          </p:nvSpPr>
          <p:spPr bwMode="auto">
            <a:xfrm>
              <a:off x="3554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77" name="Line 897"/>
            <p:cNvSpPr>
              <a:spLocks noChangeShapeType="1"/>
            </p:cNvSpPr>
            <p:nvPr/>
          </p:nvSpPr>
          <p:spPr bwMode="auto">
            <a:xfrm>
              <a:off x="3561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78" name="Freeform 898"/>
            <p:cNvSpPr>
              <a:spLocks/>
            </p:cNvSpPr>
            <p:nvPr/>
          </p:nvSpPr>
          <p:spPr bwMode="auto">
            <a:xfrm>
              <a:off x="3567" y="3173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79" name="Freeform 899"/>
            <p:cNvSpPr>
              <a:spLocks/>
            </p:cNvSpPr>
            <p:nvPr/>
          </p:nvSpPr>
          <p:spPr bwMode="auto">
            <a:xfrm>
              <a:off x="3580" y="317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80" name="Freeform 900"/>
            <p:cNvSpPr>
              <a:spLocks/>
            </p:cNvSpPr>
            <p:nvPr/>
          </p:nvSpPr>
          <p:spPr bwMode="auto">
            <a:xfrm>
              <a:off x="3567" y="3179"/>
              <a:ext cx="33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0"/>
                </a:cxn>
                <a:cxn ang="0">
                  <a:pos x="33" y="0"/>
                </a:cxn>
              </a:cxnLst>
              <a:rect l="0" t="0" r="r" b="b"/>
              <a:pathLst>
                <a:path w="33">
                  <a:moveTo>
                    <a:pt x="0" y="0"/>
                  </a:moveTo>
                  <a:lnTo>
                    <a:pt x="20" y="0"/>
                  </a:lnTo>
                  <a:lnTo>
                    <a:pt x="3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81" name="Line 901"/>
            <p:cNvSpPr>
              <a:spLocks noChangeShapeType="1"/>
            </p:cNvSpPr>
            <p:nvPr/>
          </p:nvSpPr>
          <p:spPr bwMode="auto">
            <a:xfrm>
              <a:off x="3587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82" name="Line 902"/>
            <p:cNvSpPr>
              <a:spLocks noChangeShapeType="1"/>
            </p:cNvSpPr>
            <p:nvPr/>
          </p:nvSpPr>
          <p:spPr bwMode="auto">
            <a:xfrm>
              <a:off x="3593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83" name="Line 903"/>
            <p:cNvSpPr>
              <a:spLocks noChangeShapeType="1"/>
            </p:cNvSpPr>
            <p:nvPr/>
          </p:nvSpPr>
          <p:spPr bwMode="auto">
            <a:xfrm>
              <a:off x="3600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84" name="Line 904"/>
            <p:cNvSpPr>
              <a:spLocks noChangeShapeType="1"/>
            </p:cNvSpPr>
            <p:nvPr/>
          </p:nvSpPr>
          <p:spPr bwMode="auto">
            <a:xfrm>
              <a:off x="3600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85" name="Line 905"/>
            <p:cNvSpPr>
              <a:spLocks noChangeShapeType="1"/>
            </p:cNvSpPr>
            <p:nvPr/>
          </p:nvSpPr>
          <p:spPr bwMode="auto">
            <a:xfrm>
              <a:off x="3606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86" name="Line 906"/>
            <p:cNvSpPr>
              <a:spLocks noChangeShapeType="1"/>
            </p:cNvSpPr>
            <p:nvPr/>
          </p:nvSpPr>
          <p:spPr bwMode="auto">
            <a:xfrm>
              <a:off x="3613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87" name="Line 907"/>
            <p:cNvSpPr>
              <a:spLocks noChangeShapeType="1"/>
            </p:cNvSpPr>
            <p:nvPr/>
          </p:nvSpPr>
          <p:spPr bwMode="auto">
            <a:xfrm>
              <a:off x="3619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88" name="Line 908"/>
            <p:cNvSpPr>
              <a:spLocks noChangeShapeType="1"/>
            </p:cNvSpPr>
            <p:nvPr/>
          </p:nvSpPr>
          <p:spPr bwMode="auto">
            <a:xfrm>
              <a:off x="3626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89" name="Freeform 909"/>
            <p:cNvSpPr>
              <a:spLocks/>
            </p:cNvSpPr>
            <p:nvPr/>
          </p:nvSpPr>
          <p:spPr bwMode="auto">
            <a:xfrm>
              <a:off x="3632" y="3173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90" name="Line 910"/>
            <p:cNvSpPr>
              <a:spLocks noChangeShapeType="1"/>
            </p:cNvSpPr>
            <p:nvPr/>
          </p:nvSpPr>
          <p:spPr bwMode="auto">
            <a:xfrm>
              <a:off x="3632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91" name="Line 911"/>
            <p:cNvSpPr>
              <a:spLocks noChangeShapeType="1"/>
            </p:cNvSpPr>
            <p:nvPr/>
          </p:nvSpPr>
          <p:spPr bwMode="auto">
            <a:xfrm>
              <a:off x="3639" y="3179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92" name="Line 912"/>
            <p:cNvSpPr>
              <a:spLocks noChangeShapeType="1"/>
            </p:cNvSpPr>
            <p:nvPr/>
          </p:nvSpPr>
          <p:spPr bwMode="auto">
            <a:xfrm>
              <a:off x="3645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93" name="Line 913"/>
            <p:cNvSpPr>
              <a:spLocks noChangeShapeType="1"/>
            </p:cNvSpPr>
            <p:nvPr/>
          </p:nvSpPr>
          <p:spPr bwMode="auto">
            <a:xfrm>
              <a:off x="3645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94" name="Line 914"/>
            <p:cNvSpPr>
              <a:spLocks noChangeShapeType="1"/>
            </p:cNvSpPr>
            <p:nvPr/>
          </p:nvSpPr>
          <p:spPr bwMode="auto">
            <a:xfrm>
              <a:off x="3651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95" name="Line 915"/>
            <p:cNvSpPr>
              <a:spLocks noChangeShapeType="1"/>
            </p:cNvSpPr>
            <p:nvPr/>
          </p:nvSpPr>
          <p:spPr bwMode="auto">
            <a:xfrm>
              <a:off x="3658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96" name="Line 916"/>
            <p:cNvSpPr>
              <a:spLocks noChangeShapeType="1"/>
            </p:cNvSpPr>
            <p:nvPr/>
          </p:nvSpPr>
          <p:spPr bwMode="auto">
            <a:xfrm>
              <a:off x="3664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97" name="Line 917"/>
            <p:cNvSpPr>
              <a:spLocks noChangeShapeType="1"/>
            </p:cNvSpPr>
            <p:nvPr/>
          </p:nvSpPr>
          <p:spPr bwMode="auto">
            <a:xfrm>
              <a:off x="3671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98" name="Line 918"/>
            <p:cNvSpPr>
              <a:spLocks noChangeShapeType="1"/>
            </p:cNvSpPr>
            <p:nvPr/>
          </p:nvSpPr>
          <p:spPr bwMode="auto">
            <a:xfrm>
              <a:off x="3671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99" name="Line 919"/>
            <p:cNvSpPr>
              <a:spLocks noChangeShapeType="1"/>
            </p:cNvSpPr>
            <p:nvPr/>
          </p:nvSpPr>
          <p:spPr bwMode="auto">
            <a:xfrm>
              <a:off x="3677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00" name="Line 920"/>
            <p:cNvSpPr>
              <a:spLocks noChangeShapeType="1"/>
            </p:cNvSpPr>
            <p:nvPr/>
          </p:nvSpPr>
          <p:spPr bwMode="auto">
            <a:xfrm>
              <a:off x="3684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01" name="Line 921"/>
            <p:cNvSpPr>
              <a:spLocks noChangeShapeType="1"/>
            </p:cNvSpPr>
            <p:nvPr/>
          </p:nvSpPr>
          <p:spPr bwMode="auto">
            <a:xfrm>
              <a:off x="3684" y="3179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02" name="Line 922"/>
            <p:cNvSpPr>
              <a:spLocks noChangeShapeType="1"/>
            </p:cNvSpPr>
            <p:nvPr/>
          </p:nvSpPr>
          <p:spPr bwMode="auto">
            <a:xfrm>
              <a:off x="3690" y="3179"/>
              <a:ext cx="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03" name="Line 923"/>
            <p:cNvSpPr>
              <a:spLocks noChangeShapeType="1"/>
            </p:cNvSpPr>
            <p:nvPr/>
          </p:nvSpPr>
          <p:spPr bwMode="auto">
            <a:xfrm>
              <a:off x="3703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04" name="Line 924"/>
            <p:cNvSpPr>
              <a:spLocks noChangeShapeType="1"/>
            </p:cNvSpPr>
            <p:nvPr/>
          </p:nvSpPr>
          <p:spPr bwMode="auto">
            <a:xfrm>
              <a:off x="3703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05" name="Freeform 925"/>
            <p:cNvSpPr>
              <a:spLocks/>
            </p:cNvSpPr>
            <p:nvPr/>
          </p:nvSpPr>
          <p:spPr bwMode="auto">
            <a:xfrm>
              <a:off x="3710" y="3173"/>
              <a:ext cx="19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9" h="12">
                  <a:moveTo>
                    <a:pt x="6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06" name="Line 926"/>
            <p:cNvSpPr>
              <a:spLocks noChangeShapeType="1"/>
            </p:cNvSpPr>
            <p:nvPr/>
          </p:nvSpPr>
          <p:spPr bwMode="auto">
            <a:xfrm>
              <a:off x="3716" y="3173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07" name="Line 927"/>
            <p:cNvSpPr>
              <a:spLocks noChangeShapeType="1"/>
            </p:cNvSpPr>
            <p:nvPr/>
          </p:nvSpPr>
          <p:spPr bwMode="auto">
            <a:xfrm>
              <a:off x="3716" y="3173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08" name="Freeform 928"/>
            <p:cNvSpPr>
              <a:spLocks/>
            </p:cNvSpPr>
            <p:nvPr/>
          </p:nvSpPr>
          <p:spPr bwMode="auto">
            <a:xfrm>
              <a:off x="3729" y="3166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09" name="Freeform 929"/>
            <p:cNvSpPr>
              <a:spLocks/>
            </p:cNvSpPr>
            <p:nvPr/>
          </p:nvSpPr>
          <p:spPr bwMode="auto">
            <a:xfrm>
              <a:off x="3729" y="3160"/>
              <a:ext cx="13" cy="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10" name="Freeform 930"/>
            <p:cNvSpPr>
              <a:spLocks/>
            </p:cNvSpPr>
            <p:nvPr/>
          </p:nvSpPr>
          <p:spPr bwMode="auto">
            <a:xfrm>
              <a:off x="3736" y="3160"/>
              <a:ext cx="13" cy="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11" name="Freeform 931"/>
            <p:cNvSpPr>
              <a:spLocks/>
            </p:cNvSpPr>
            <p:nvPr/>
          </p:nvSpPr>
          <p:spPr bwMode="auto">
            <a:xfrm>
              <a:off x="3742" y="3154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12" name="Freeform 932"/>
            <p:cNvSpPr>
              <a:spLocks/>
            </p:cNvSpPr>
            <p:nvPr/>
          </p:nvSpPr>
          <p:spPr bwMode="auto">
            <a:xfrm>
              <a:off x="3749" y="3148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13" name="Freeform 933"/>
            <p:cNvSpPr>
              <a:spLocks/>
            </p:cNvSpPr>
            <p:nvPr/>
          </p:nvSpPr>
          <p:spPr bwMode="auto">
            <a:xfrm>
              <a:off x="3755" y="3129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14" name="Freeform 934"/>
            <p:cNvSpPr>
              <a:spLocks/>
            </p:cNvSpPr>
            <p:nvPr/>
          </p:nvSpPr>
          <p:spPr bwMode="auto">
            <a:xfrm>
              <a:off x="3755" y="3116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3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15" name="Freeform 935"/>
            <p:cNvSpPr>
              <a:spLocks/>
            </p:cNvSpPr>
            <p:nvPr/>
          </p:nvSpPr>
          <p:spPr bwMode="auto">
            <a:xfrm>
              <a:off x="3762" y="3104"/>
              <a:ext cx="13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16" name="Freeform 936"/>
            <p:cNvSpPr>
              <a:spLocks/>
            </p:cNvSpPr>
            <p:nvPr/>
          </p:nvSpPr>
          <p:spPr bwMode="auto">
            <a:xfrm>
              <a:off x="3768" y="3092"/>
              <a:ext cx="13" cy="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24"/>
                </a:cxn>
                <a:cxn ang="0">
                  <a:pos x="0" y="24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24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24"/>
                  </a:lnTo>
                  <a:lnTo>
                    <a:pt x="0" y="24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17" name="Freeform 937"/>
            <p:cNvSpPr>
              <a:spLocks/>
            </p:cNvSpPr>
            <p:nvPr/>
          </p:nvSpPr>
          <p:spPr bwMode="auto">
            <a:xfrm>
              <a:off x="3768" y="3073"/>
              <a:ext cx="20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12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7" y="0"/>
                </a:cxn>
              </a:cxnLst>
              <a:rect l="0" t="0" r="r" b="b"/>
              <a:pathLst>
                <a:path w="20" h="25">
                  <a:moveTo>
                    <a:pt x="7" y="0"/>
                  </a:moveTo>
                  <a:lnTo>
                    <a:pt x="20" y="0"/>
                  </a:lnTo>
                  <a:lnTo>
                    <a:pt x="20" y="12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18" name="Freeform 938"/>
            <p:cNvSpPr>
              <a:spLocks/>
            </p:cNvSpPr>
            <p:nvPr/>
          </p:nvSpPr>
          <p:spPr bwMode="auto">
            <a:xfrm>
              <a:off x="3775" y="3060"/>
              <a:ext cx="13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3"/>
                </a:cxn>
                <a:cxn ang="0">
                  <a:pos x="6" y="0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19" name="Freeform 939"/>
            <p:cNvSpPr>
              <a:spLocks/>
            </p:cNvSpPr>
            <p:nvPr/>
          </p:nvSpPr>
          <p:spPr bwMode="auto">
            <a:xfrm>
              <a:off x="3781" y="3054"/>
              <a:ext cx="20" cy="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6"/>
                </a:cxn>
                <a:cxn ang="0">
                  <a:pos x="7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20" h="19">
                  <a:moveTo>
                    <a:pt x="7" y="0"/>
                  </a:moveTo>
                  <a:lnTo>
                    <a:pt x="20" y="0"/>
                  </a:lnTo>
                  <a:lnTo>
                    <a:pt x="20" y="6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20" name="Freeform 940"/>
            <p:cNvSpPr>
              <a:spLocks/>
            </p:cNvSpPr>
            <p:nvPr/>
          </p:nvSpPr>
          <p:spPr bwMode="auto">
            <a:xfrm>
              <a:off x="3788" y="3048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21" name="Freeform 941"/>
            <p:cNvSpPr>
              <a:spLocks/>
            </p:cNvSpPr>
            <p:nvPr/>
          </p:nvSpPr>
          <p:spPr bwMode="auto">
            <a:xfrm>
              <a:off x="3794" y="3035"/>
              <a:ext cx="13" cy="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7" y="0"/>
                </a:cxn>
              </a:cxnLst>
              <a:rect l="0" t="0" r="r" b="b"/>
              <a:pathLst>
                <a:path w="13" h="19">
                  <a:moveTo>
                    <a:pt x="7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22" name="Freeform 942"/>
            <p:cNvSpPr>
              <a:spLocks/>
            </p:cNvSpPr>
            <p:nvPr/>
          </p:nvSpPr>
          <p:spPr bwMode="auto">
            <a:xfrm>
              <a:off x="3801" y="3029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23" name="Freeform 943"/>
            <p:cNvSpPr>
              <a:spLocks/>
            </p:cNvSpPr>
            <p:nvPr/>
          </p:nvSpPr>
          <p:spPr bwMode="auto">
            <a:xfrm>
              <a:off x="3801" y="3023"/>
              <a:ext cx="13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9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24" name="Freeform 944"/>
            <p:cNvSpPr>
              <a:spLocks/>
            </p:cNvSpPr>
            <p:nvPr/>
          </p:nvSpPr>
          <p:spPr bwMode="auto">
            <a:xfrm>
              <a:off x="3807" y="3017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25" name="Freeform 945"/>
            <p:cNvSpPr>
              <a:spLocks/>
            </p:cNvSpPr>
            <p:nvPr/>
          </p:nvSpPr>
          <p:spPr bwMode="auto">
            <a:xfrm>
              <a:off x="3814" y="3010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26" name="Freeform 946"/>
            <p:cNvSpPr>
              <a:spLocks/>
            </p:cNvSpPr>
            <p:nvPr/>
          </p:nvSpPr>
          <p:spPr bwMode="auto">
            <a:xfrm>
              <a:off x="3814" y="3004"/>
              <a:ext cx="19" cy="13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13" y="0"/>
                </a:cxn>
              </a:cxnLst>
              <a:rect l="0" t="0" r="r" b="b"/>
              <a:pathLst>
                <a:path w="19" h="13">
                  <a:moveTo>
                    <a:pt x="13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27" name="Freeform 947"/>
            <p:cNvSpPr>
              <a:spLocks/>
            </p:cNvSpPr>
            <p:nvPr/>
          </p:nvSpPr>
          <p:spPr bwMode="auto">
            <a:xfrm>
              <a:off x="3827" y="2998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28" name="Freeform 948"/>
            <p:cNvSpPr>
              <a:spLocks/>
            </p:cNvSpPr>
            <p:nvPr/>
          </p:nvSpPr>
          <p:spPr bwMode="auto">
            <a:xfrm>
              <a:off x="3833" y="2985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7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29" name="Freeform 949"/>
            <p:cNvSpPr>
              <a:spLocks/>
            </p:cNvSpPr>
            <p:nvPr/>
          </p:nvSpPr>
          <p:spPr bwMode="auto">
            <a:xfrm>
              <a:off x="3833" y="2967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30" name="Freeform 950"/>
            <p:cNvSpPr>
              <a:spLocks/>
            </p:cNvSpPr>
            <p:nvPr/>
          </p:nvSpPr>
          <p:spPr bwMode="auto">
            <a:xfrm>
              <a:off x="3840" y="2948"/>
              <a:ext cx="12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0"/>
                </a:cxn>
                <a:cxn ang="0">
                  <a:pos x="12" y="12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6" y="0"/>
                </a:cxn>
              </a:cxnLst>
              <a:rect l="0" t="0" r="r" b="b"/>
              <a:pathLst>
                <a:path w="12" h="25">
                  <a:moveTo>
                    <a:pt x="6" y="0"/>
                  </a:moveTo>
                  <a:lnTo>
                    <a:pt x="12" y="0"/>
                  </a:lnTo>
                  <a:lnTo>
                    <a:pt x="12" y="12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31" name="Freeform 951"/>
            <p:cNvSpPr>
              <a:spLocks/>
            </p:cNvSpPr>
            <p:nvPr/>
          </p:nvSpPr>
          <p:spPr bwMode="auto">
            <a:xfrm>
              <a:off x="3846" y="2929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6" y="31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32" name="Freeform 952"/>
            <p:cNvSpPr>
              <a:spLocks/>
            </p:cNvSpPr>
            <p:nvPr/>
          </p:nvSpPr>
          <p:spPr bwMode="auto">
            <a:xfrm>
              <a:off x="3846" y="2917"/>
              <a:ext cx="13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33" name="Freeform 953"/>
            <p:cNvSpPr>
              <a:spLocks/>
            </p:cNvSpPr>
            <p:nvPr/>
          </p:nvSpPr>
          <p:spPr bwMode="auto">
            <a:xfrm>
              <a:off x="3852" y="2904"/>
              <a:ext cx="13" cy="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7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7" y="0"/>
                </a:cxn>
              </a:cxnLst>
              <a:rect l="0" t="0" r="r" b="b"/>
              <a:pathLst>
                <a:path w="13" h="19">
                  <a:moveTo>
                    <a:pt x="7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34" name="Freeform 954"/>
            <p:cNvSpPr>
              <a:spLocks/>
            </p:cNvSpPr>
            <p:nvPr/>
          </p:nvSpPr>
          <p:spPr bwMode="auto">
            <a:xfrm>
              <a:off x="3859" y="2892"/>
              <a:ext cx="13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19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35" name="Freeform 955"/>
            <p:cNvSpPr>
              <a:spLocks/>
            </p:cNvSpPr>
            <p:nvPr/>
          </p:nvSpPr>
          <p:spPr bwMode="auto">
            <a:xfrm>
              <a:off x="3865" y="2879"/>
              <a:ext cx="13" cy="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7" y="0"/>
                </a:cxn>
              </a:cxnLst>
              <a:rect l="0" t="0" r="r" b="b"/>
              <a:pathLst>
                <a:path w="13" h="19">
                  <a:moveTo>
                    <a:pt x="7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36" name="Freeform 956"/>
            <p:cNvSpPr>
              <a:spLocks/>
            </p:cNvSpPr>
            <p:nvPr/>
          </p:nvSpPr>
          <p:spPr bwMode="auto">
            <a:xfrm>
              <a:off x="3872" y="2873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37" name="Freeform 957"/>
            <p:cNvSpPr>
              <a:spLocks/>
            </p:cNvSpPr>
            <p:nvPr/>
          </p:nvSpPr>
          <p:spPr bwMode="auto">
            <a:xfrm>
              <a:off x="3872" y="2861"/>
              <a:ext cx="19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12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9" h="18">
                  <a:moveTo>
                    <a:pt x="6" y="0"/>
                  </a:moveTo>
                  <a:lnTo>
                    <a:pt x="19" y="0"/>
                  </a:lnTo>
                  <a:lnTo>
                    <a:pt x="19" y="12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38" name="Freeform 958"/>
            <p:cNvSpPr>
              <a:spLocks/>
            </p:cNvSpPr>
            <p:nvPr/>
          </p:nvSpPr>
          <p:spPr bwMode="auto">
            <a:xfrm>
              <a:off x="3878" y="2848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3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39" name="Freeform 959"/>
            <p:cNvSpPr>
              <a:spLocks/>
            </p:cNvSpPr>
            <p:nvPr/>
          </p:nvSpPr>
          <p:spPr bwMode="auto">
            <a:xfrm>
              <a:off x="3885" y="2836"/>
              <a:ext cx="13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40" name="Freeform 960"/>
            <p:cNvSpPr>
              <a:spLocks/>
            </p:cNvSpPr>
            <p:nvPr/>
          </p:nvSpPr>
          <p:spPr bwMode="auto">
            <a:xfrm>
              <a:off x="3891" y="2817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31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41" name="Freeform 961"/>
            <p:cNvSpPr>
              <a:spLocks/>
            </p:cNvSpPr>
            <p:nvPr/>
          </p:nvSpPr>
          <p:spPr bwMode="auto">
            <a:xfrm>
              <a:off x="3891" y="2804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3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42" name="Freeform 962"/>
            <p:cNvSpPr>
              <a:spLocks/>
            </p:cNvSpPr>
            <p:nvPr/>
          </p:nvSpPr>
          <p:spPr bwMode="auto">
            <a:xfrm>
              <a:off x="3898" y="2792"/>
              <a:ext cx="19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9" h="19">
                  <a:moveTo>
                    <a:pt x="6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43" name="Freeform 963"/>
            <p:cNvSpPr>
              <a:spLocks/>
            </p:cNvSpPr>
            <p:nvPr/>
          </p:nvSpPr>
          <p:spPr bwMode="auto">
            <a:xfrm>
              <a:off x="3904" y="2773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44" name="Freeform 964"/>
            <p:cNvSpPr>
              <a:spLocks/>
            </p:cNvSpPr>
            <p:nvPr/>
          </p:nvSpPr>
          <p:spPr bwMode="auto">
            <a:xfrm>
              <a:off x="3911" y="2761"/>
              <a:ext cx="13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18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45" name="Freeform 965"/>
            <p:cNvSpPr>
              <a:spLocks/>
            </p:cNvSpPr>
            <p:nvPr/>
          </p:nvSpPr>
          <p:spPr bwMode="auto">
            <a:xfrm>
              <a:off x="3917" y="2748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46" name="Freeform 966"/>
            <p:cNvSpPr>
              <a:spLocks/>
            </p:cNvSpPr>
            <p:nvPr/>
          </p:nvSpPr>
          <p:spPr bwMode="auto">
            <a:xfrm>
              <a:off x="3917" y="2736"/>
              <a:ext cx="13" cy="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7" y="0"/>
                </a:cxn>
              </a:cxnLst>
              <a:rect l="0" t="0" r="r" b="b"/>
              <a:pathLst>
                <a:path w="13" h="18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47" name="Freeform 967"/>
            <p:cNvSpPr>
              <a:spLocks/>
            </p:cNvSpPr>
            <p:nvPr/>
          </p:nvSpPr>
          <p:spPr bwMode="auto">
            <a:xfrm>
              <a:off x="3924" y="2717"/>
              <a:ext cx="13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6" y="0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48" name="Freeform 968"/>
            <p:cNvSpPr>
              <a:spLocks/>
            </p:cNvSpPr>
            <p:nvPr/>
          </p:nvSpPr>
          <p:spPr bwMode="auto">
            <a:xfrm>
              <a:off x="3930" y="2711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49" name="Freeform 969"/>
            <p:cNvSpPr>
              <a:spLocks/>
            </p:cNvSpPr>
            <p:nvPr/>
          </p:nvSpPr>
          <p:spPr bwMode="auto">
            <a:xfrm>
              <a:off x="3930" y="2692"/>
              <a:ext cx="20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13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7" y="0"/>
                </a:cxn>
              </a:cxnLst>
              <a:rect l="0" t="0" r="r" b="b"/>
              <a:pathLst>
                <a:path w="20" h="25">
                  <a:moveTo>
                    <a:pt x="7" y="0"/>
                  </a:moveTo>
                  <a:lnTo>
                    <a:pt x="20" y="0"/>
                  </a:lnTo>
                  <a:lnTo>
                    <a:pt x="20" y="13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50" name="Freeform 970"/>
            <p:cNvSpPr>
              <a:spLocks/>
            </p:cNvSpPr>
            <p:nvPr/>
          </p:nvSpPr>
          <p:spPr bwMode="auto">
            <a:xfrm>
              <a:off x="3937" y="2686"/>
              <a:ext cx="13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9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51" name="Freeform 971"/>
            <p:cNvSpPr>
              <a:spLocks/>
            </p:cNvSpPr>
            <p:nvPr/>
          </p:nvSpPr>
          <p:spPr bwMode="auto">
            <a:xfrm>
              <a:off x="3943" y="2680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52" name="Freeform 972"/>
            <p:cNvSpPr>
              <a:spLocks/>
            </p:cNvSpPr>
            <p:nvPr/>
          </p:nvSpPr>
          <p:spPr bwMode="auto">
            <a:xfrm>
              <a:off x="3950" y="2661"/>
              <a:ext cx="13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6" y="0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53" name="Freeform 973"/>
            <p:cNvSpPr>
              <a:spLocks/>
            </p:cNvSpPr>
            <p:nvPr/>
          </p:nvSpPr>
          <p:spPr bwMode="auto">
            <a:xfrm>
              <a:off x="3956" y="2648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0" y="13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54" name="Freeform 974"/>
            <p:cNvSpPr>
              <a:spLocks/>
            </p:cNvSpPr>
            <p:nvPr/>
          </p:nvSpPr>
          <p:spPr bwMode="auto">
            <a:xfrm>
              <a:off x="3963" y="2636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55" name="Freeform 975"/>
            <p:cNvSpPr>
              <a:spLocks/>
            </p:cNvSpPr>
            <p:nvPr/>
          </p:nvSpPr>
          <p:spPr bwMode="auto">
            <a:xfrm>
              <a:off x="3963" y="2630"/>
              <a:ext cx="13" cy="1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8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56" name="Freeform 976"/>
            <p:cNvSpPr>
              <a:spLocks/>
            </p:cNvSpPr>
            <p:nvPr/>
          </p:nvSpPr>
          <p:spPr bwMode="auto">
            <a:xfrm>
              <a:off x="3969" y="2611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57" name="Freeform 977"/>
            <p:cNvSpPr>
              <a:spLocks/>
            </p:cNvSpPr>
            <p:nvPr/>
          </p:nvSpPr>
          <p:spPr bwMode="auto">
            <a:xfrm>
              <a:off x="3976" y="2598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58" name="Freeform 978"/>
            <p:cNvSpPr>
              <a:spLocks/>
            </p:cNvSpPr>
            <p:nvPr/>
          </p:nvSpPr>
          <p:spPr bwMode="auto">
            <a:xfrm>
              <a:off x="3976" y="2580"/>
              <a:ext cx="19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12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6" y="0"/>
                </a:cxn>
              </a:cxnLst>
              <a:rect l="0" t="0" r="r" b="b"/>
              <a:pathLst>
                <a:path w="19" h="25">
                  <a:moveTo>
                    <a:pt x="6" y="0"/>
                  </a:moveTo>
                  <a:lnTo>
                    <a:pt x="19" y="0"/>
                  </a:lnTo>
                  <a:lnTo>
                    <a:pt x="19" y="12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59" name="Freeform 979"/>
            <p:cNvSpPr>
              <a:spLocks/>
            </p:cNvSpPr>
            <p:nvPr/>
          </p:nvSpPr>
          <p:spPr bwMode="auto">
            <a:xfrm>
              <a:off x="3982" y="2567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3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60" name="Freeform 980"/>
            <p:cNvSpPr>
              <a:spLocks/>
            </p:cNvSpPr>
            <p:nvPr/>
          </p:nvSpPr>
          <p:spPr bwMode="auto">
            <a:xfrm>
              <a:off x="3989" y="2549"/>
              <a:ext cx="13" cy="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31"/>
                </a:cxn>
                <a:cxn ang="0">
                  <a:pos x="0" y="31"/>
                </a:cxn>
                <a:cxn ang="0">
                  <a:pos x="0" y="18"/>
                </a:cxn>
                <a:cxn ang="0">
                  <a:pos x="6" y="0"/>
                </a:cxn>
              </a:cxnLst>
              <a:rect l="0" t="0" r="r" b="b"/>
              <a:pathLst>
                <a:path w="13" h="31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1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61" name="Freeform 981"/>
            <p:cNvSpPr>
              <a:spLocks/>
            </p:cNvSpPr>
            <p:nvPr/>
          </p:nvSpPr>
          <p:spPr bwMode="auto">
            <a:xfrm>
              <a:off x="3995" y="2530"/>
              <a:ext cx="13" cy="3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31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7" y="0"/>
                </a:cxn>
              </a:cxnLst>
              <a:rect l="0" t="0" r="r" b="b"/>
              <a:pathLst>
                <a:path w="13" h="31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31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62" name="Freeform 982"/>
            <p:cNvSpPr>
              <a:spLocks/>
            </p:cNvSpPr>
            <p:nvPr/>
          </p:nvSpPr>
          <p:spPr bwMode="auto">
            <a:xfrm>
              <a:off x="4002" y="2511"/>
              <a:ext cx="13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6" y="0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63" name="Freeform 983"/>
            <p:cNvSpPr>
              <a:spLocks/>
            </p:cNvSpPr>
            <p:nvPr/>
          </p:nvSpPr>
          <p:spPr bwMode="auto">
            <a:xfrm>
              <a:off x="4008" y="2492"/>
              <a:ext cx="13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7" y="32"/>
                </a:cxn>
                <a:cxn ang="0">
                  <a:pos x="0" y="32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3" h="32">
                  <a:moveTo>
                    <a:pt x="0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7" y="32"/>
                  </a:lnTo>
                  <a:lnTo>
                    <a:pt x="0" y="32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64" name="Freeform 984"/>
            <p:cNvSpPr>
              <a:spLocks/>
            </p:cNvSpPr>
            <p:nvPr/>
          </p:nvSpPr>
          <p:spPr bwMode="auto">
            <a:xfrm>
              <a:off x="4008" y="2474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65" name="Freeform 985"/>
            <p:cNvSpPr>
              <a:spLocks/>
            </p:cNvSpPr>
            <p:nvPr/>
          </p:nvSpPr>
          <p:spPr bwMode="auto">
            <a:xfrm>
              <a:off x="4015" y="2449"/>
              <a:ext cx="13" cy="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3" h="31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66" name="Freeform 986"/>
            <p:cNvSpPr>
              <a:spLocks/>
            </p:cNvSpPr>
            <p:nvPr/>
          </p:nvSpPr>
          <p:spPr bwMode="auto">
            <a:xfrm>
              <a:off x="4021" y="2430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67" name="Freeform 987"/>
            <p:cNvSpPr>
              <a:spLocks/>
            </p:cNvSpPr>
            <p:nvPr/>
          </p:nvSpPr>
          <p:spPr bwMode="auto">
            <a:xfrm>
              <a:off x="4021" y="2411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68" name="Freeform 988"/>
            <p:cNvSpPr>
              <a:spLocks/>
            </p:cNvSpPr>
            <p:nvPr/>
          </p:nvSpPr>
          <p:spPr bwMode="auto">
            <a:xfrm>
              <a:off x="4028" y="2393"/>
              <a:ext cx="12" cy="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0"/>
                </a:cxn>
                <a:cxn ang="0">
                  <a:pos x="12" y="12"/>
                </a:cxn>
                <a:cxn ang="0">
                  <a:pos x="6" y="31"/>
                </a:cxn>
                <a:cxn ang="0">
                  <a:pos x="0" y="31"/>
                </a:cxn>
                <a:cxn ang="0">
                  <a:pos x="0" y="18"/>
                </a:cxn>
                <a:cxn ang="0">
                  <a:pos x="6" y="0"/>
                </a:cxn>
              </a:cxnLst>
              <a:rect l="0" t="0" r="r" b="b"/>
              <a:pathLst>
                <a:path w="12" h="31">
                  <a:moveTo>
                    <a:pt x="6" y="0"/>
                  </a:moveTo>
                  <a:lnTo>
                    <a:pt x="12" y="0"/>
                  </a:lnTo>
                  <a:lnTo>
                    <a:pt x="12" y="12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1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69" name="Freeform 989"/>
            <p:cNvSpPr>
              <a:spLocks/>
            </p:cNvSpPr>
            <p:nvPr/>
          </p:nvSpPr>
          <p:spPr bwMode="auto">
            <a:xfrm>
              <a:off x="4034" y="2380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70" name="Freeform 990"/>
            <p:cNvSpPr>
              <a:spLocks/>
            </p:cNvSpPr>
            <p:nvPr/>
          </p:nvSpPr>
          <p:spPr bwMode="auto">
            <a:xfrm>
              <a:off x="4034" y="2361"/>
              <a:ext cx="19" cy="2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0"/>
                </a:cxn>
                <a:cxn ang="0">
                  <a:pos x="19" y="7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13" y="0"/>
                </a:cxn>
              </a:cxnLst>
              <a:rect l="0" t="0" r="r" b="b"/>
              <a:pathLst>
                <a:path w="19" h="25">
                  <a:moveTo>
                    <a:pt x="13" y="0"/>
                  </a:moveTo>
                  <a:lnTo>
                    <a:pt x="19" y="0"/>
                  </a:lnTo>
                  <a:lnTo>
                    <a:pt x="19" y="7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71" name="Freeform 991"/>
            <p:cNvSpPr>
              <a:spLocks/>
            </p:cNvSpPr>
            <p:nvPr/>
          </p:nvSpPr>
          <p:spPr bwMode="auto">
            <a:xfrm>
              <a:off x="4047" y="2343"/>
              <a:ext cx="13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6" y="0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72" name="Freeform 992"/>
            <p:cNvSpPr>
              <a:spLocks/>
            </p:cNvSpPr>
            <p:nvPr/>
          </p:nvSpPr>
          <p:spPr bwMode="auto">
            <a:xfrm>
              <a:off x="4053" y="2324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73" name="Freeform 993"/>
            <p:cNvSpPr>
              <a:spLocks/>
            </p:cNvSpPr>
            <p:nvPr/>
          </p:nvSpPr>
          <p:spPr bwMode="auto">
            <a:xfrm>
              <a:off x="4053" y="2305"/>
              <a:ext cx="13" cy="3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7" y="0"/>
                </a:cxn>
              </a:cxnLst>
              <a:rect l="0" t="0" r="r" b="b"/>
              <a:pathLst>
                <a:path w="13" h="31">
                  <a:moveTo>
                    <a:pt x="7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74" name="Freeform 994"/>
            <p:cNvSpPr>
              <a:spLocks/>
            </p:cNvSpPr>
            <p:nvPr/>
          </p:nvSpPr>
          <p:spPr bwMode="auto">
            <a:xfrm>
              <a:off x="4060" y="2286"/>
              <a:ext cx="13" cy="3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6" y="32"/>
                </a:cxn>
                <a:cxn ang="0">
                  <a:pos x="0" y="32"/>
                </a:cxn>
                <a:cxn ang="0">
                  <a:pos x="0" y="19"/>
                </a:cxn>
                <a:cxn ang="0">
                  <a:pos x="6" y="0"/>
                </a:cxn>
              </a:cxnLst>
              <a:rect l="0" t="0" r="r" b="b"/>
              <a:pathLst>
                <a:path w="13" h="32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6" y="32"/>
                  </a:lnTo>
                  <a:lnTo>
                    <a:pt x="0" y="32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75" name="Freeform 995"/>
            <p:cNvSpPr>
              <a:spLocks/>
            </p:cNvSpPr>
            <p:nvPr/>
          </p:nvSpPr>
          <p:spPr bwMode="auto">
            <a:xfrm>
              <a:off x="4066" y="2280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76" name="Freeform 996"/>
            <p:cNvSpPr>
              <a:spLocks/>
            </p:cNvSpPr>
            <p:nvPr/>
          </p:nvSpPr>
          <p:spPr bwMode="auto">
            <a:xfrm>
              <a:off x="4066" y="2268"/>
              <a:ext cx="13" cy="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7" y="0"/>
                </a:cxn>
              </a:cxnLst>
              <a:rect l="0" t="0" r="r" b="b"/>
              <a:pathLst>
                <a:path w="13" h="18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77" name="Freeform 997"/>
            <p:cNvSpPr>
              <a:spLocks/>
            </p:cNvSpPr>
            <p:nvPr/>
          </p:nvSpPr>
          <p:spPr bwMode="auto">
            <a:xfrm>
              <a:off x="4073" y="2249"/>
              <a:ext cx="13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6" y="0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78" name="Freeform 998"/>
            <p:cNvSpPr>
              <a:spLocks/>
            </p:cNvSpPr>
            <p:nvPr/>
          </p:nvSpPr>
          <p:spPr bwMode="auto">
            <a:xfrm>
              <a:off x="4079" y="2230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79" name="Freeform 999"/>
            <p:cNvSpPr>
              <a:spLocks/>
            </p:cNvSpPr>
            <p:nvPr/>
          </p:nvSpPr>
          <p:spPr bwMode="auto">
            <a:xfrm>
              <a:off x="4079" y="2212"/>
              <a:ext cx="13" cy="2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24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7" y="0"/>
                </a:cxn>
              </a:cxnLst>
              <a:rect l="0" t="0" r="r" b="b"/>
              <a:pathLst>
                <a:path w="13" h="24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80" name="Freeform 1000"/>
            <p:cNvSpPr>
              <a:spLocks/>
            </p:cNvSpPr>
            <p:nvPr/>
          </p:nvSpPr>
          <p:spPr bwMode="auto">
            <a:xfrm>
              <a:off x="4086" y="2193"/>
              <a:ext cx="19" cy="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12"/>
                </a:cxn>
                <a:cxn ang="0">
                  <a:pos x="6" y="31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6" y="0"/>
                </a:cxn>
              </a:cxnLst>
              <a:rect l="0" t="0" r="r" b="b"/>
              <a:pathLst>
                <a:path w="19" h="31">
                  <a:moveTo>
                    <a:pt x="6" y="0"/>
                  </a:moveTo>
                  <a:lnTo>
                    <a:pt x="19" y="0"/>
                  </a:lnTo>
                  <a:lnTo>
                    <a:pt x="19" y="12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81" name="Freeform 1001"/>
            <p:cNvSpPr>
              <a:spLocks/>
            </p:cNvSpPr>
            <p:nvPr/>
          </p:nvSpPr>
          <p:spPr bwMode="auto">
            <a:xfrm>
              <a:off x="4092" y="2174"/>
              <a:ext cx="20" cy="3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6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19"/>
                </a:cxn>
                <a:cxn ang="0">
                  <a:pos x="7" y="0"/>
                </a:cxn>
              </a:cxnLst>
              <a:rect l="0" t="0" r="r" b="b"/>
              <a:pathLst>
                <a:path w="20" h="31">
                  <a:moveTo>
                    <a:pt x="7" y="0"/>
                  </a:moveTo>
                  <a:lnTo>
                    <a:pt x="20" y="0"/>
                  </a:lnTo>
                  <a:lnTo>
                    <a:pt x="20" y="6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82" name="Freeform 1002"/>
            <p:cNvSpPr>
              <a:spLocks/>
            </p:cNvSpPr>
            <p:nvPr/>
          </p:nvSpPr>
          <p:spPr bwMode="auto">
            <a:xfrm>
              <a:off x="4099" y="2149"/>
              <a:ext cx="13" cy="3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3" h="31">
                  <a:moveTo>
                    <a:pt x="6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83" name="Freeform 1003"/>
            <p:cNvSpPr>
              <a:spLocks/>
            </p:cNvSpPr>
            <p:nvPr/>
          </p:nvSpPr>
          <p:spPr bwMode="auto">
            <a:xfrm>
              <a:off x="4105" y="2124"/>
              <a:ext cx="13" cy="3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38"/>
                </a:cxn>
                <a:cxn ang="0">
                  <a:pos x="0" y="38"/>
                </a:cxn>
                <a:cxn ang="0">
                  <a:pos x="0" y="25"/>
                </a:cxn>
                <a:cxn ang="0">
                  <a:pos x="7" y="0"/>
                </a:cxn>
              </a:cxnLst>
              <a:rect l="0" t="0" r="r" b="b"/>
              <a:pathLst>
                <a:path w="13" h="38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38"/>
                  </a:lnTo>
                  <a:lnTo>
                    <a:pt x="0" y="38"/>
                  </a:lnTo>
                  <a:lnTo>
                    <a:pt x="0" y="2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84" name="Freeform 1004"/>
            <p:cNvSpPr>
              <a:spLocks/>
            </p:cNvSpPr>
            <p:nvPr/>
          </p:nvSpPr>
          <p:spPr bwMode="auto">
            <a:xfrm>
              <a:off x="4112" y="2099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6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85" name="Freeform 1005"/>
            <p:cNvSpPr>
              <a:spLocks/>
            </p:cNvSpPr>
            <p:nvPr/>
          </p:nvSpPr>
          <p:spPr bwMode="auto">
            <a:xfrm>
              <a:off x="4112" y="2074"/>
              <a:ext cx="13" cy="3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38"/>
                </a:cxn>
                <a:cxn ang="0">
                  <a:pos x="0" y="38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3" h="38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38"/>
                  </a:lnTo>
                  <a:lnTo>
                    <a:pt x="0" y="38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86" name="Freeform 1006"/>
            <p:cNvSpPr>
              <a:spLocks/>
            </p:cNvSpPr>
            <p:nvPr/>
          </p:nvSpPr>
          <p:spPr bwMode="auto">
            <a:xfrm>
              <a:off x="4118" y="2062"/>
              <a:ext cx="13" cy="1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7" y="0"/>
                </a:cxn>
              </a:cxnLst>
              <a:rect l="0" t="0" r="r" b="b"/>
              <a:pathLst>
                <a:path w="13" h="18">
                  <a:moveTo>
                    <a:pt x="7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87" name="Freeform 1007"/>
            <p:cNvSpPr>
              <a:spLocks/>
            </p:cNvSpPr>
            <p:nvPr/>
          </p:nvSpPr>
          <p:spPr bwMode="auto">
            <a:xfrm>
              <a:off x="4125" y="2037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31"/>
                </a:cxn>
                <a:cxn ang="0">
                  <a:pos x="0" y="31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88" name="Freeform 1008"/>
            <p:cNvSpPr>
              <a:spLocks/>
            </p:cNvSpPr>
            <p:nvPr/>
          </p:nvSpPr>
          <p:spPr bwMode="auto">
            <a:xfrm>
              <a:off x="4125" y="2012"/>
              <a:ext cx="13" cy="37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37"/>
                </a:cxn>
                <a:cxn ang="0">
                  <a:pos x="0" y="37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3" h="37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37"/>
                  </a:lnTo>
                  <a:lnTo>
                    <a:pt x="0" y="37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89" name="Freeform 1009"/>
            <p:cNvSpPr>
              <a:spLocks/>
            </p:cNvSpPr>
            <p:nvPr/>
          </p:nvSpPr>
          <p:spPr bwMode="auto">
            <a:xfrm>
              <a:off x="4131" y="1999"/>
              <a:ext cx="20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13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0" y="13"/>
                </a:cxn>
                <a:cxn ang="0">
                  <a:pos x="7" y="0"/>
                </a:cxn>
              </a:cxnLst>
              <a:rect l="0" t="0" r="r" b="b"/>
              <a:pathLst>
                <a:path w="20" h="25">
                  <a:moveTo>
                    <a:pt x="7" y="0"/>
                  </a:moveTo>
                  <a:lnTo>
                    <a:pt x="20" y="0"/>
                  </a:lnTo>
                  <a:lnTo>
                    <a:pt x="20" y="13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90" name="Freeform 1010"/>
            <p:cNvSpPr>
              <a:spLocks/>
            </p:cNvSpPr>
            <p:nvPr/>
          </p:nvSpPr>
          <p:spPr bwMode="auto">
            <a:xfrm>
              <a:off x="4138" y="1987"/>
              <a:ext cx="19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9" h="25">
                  <a:moveTo>
                    <a:pt x="6" y="0"/>
                  </a:moveTo>
                  <a:lnTo>
                    <a:pt x="19" y="0"/>
                  </a:lnTo>
                  <a:lnTo>
                    <a:pt x="19" y="6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91" name="Freeform 1011"/>
            <p:cNvSpPr>
              <a:spLocks/>
            </p:cNvSpPr>
            <p:nvPr/>
          </p:nvSpPr>
          <p:spPr bwMode="auto">
            <a:xfrm>
              <a:off x="4144" y="1968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92" name="Freeform 1012"/>
            <p:cNvSpPr>
              <a:spLocks/>
            </p:cNvSpPr>
            <p:nvPr/>
          </p:nvSpPr>
          <p:spPr bwMode="auto">
            <a:xfrm>
              <a:off x="4151" y="1956"/>
              <a:ext cx="13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93" name="Freeform 1013"/>
            <p:cNvSpPr>
              <a:spLocks/>
            </p:cNvSpPr>
            <p:nvPr/>
          </p:nvSpPr>
          <p:spPr bwMode="auto">
            <a:xfrm>
              <a:off x="4157" y="1943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94" name="Freeform 1014"/>
            <p:cNvSpPr>
              <a:spLocks/>
            </p:cNvSpPr>
            <p:nvPr/>
          </p:nvSpPr>
          <p:spPr bwMode="auto">
            <a:xfrm>
              <a:off x="4157" y="1924"/>
              <a:ext cx="13" cy="3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13" y="32"/>
                </a:cxn>
                <a:cxn ang="0">
                  <a:pos x="0" y="32"/>
                </a:cxn>
                <a:cxn ang="0">
                  <a:pos x="0" y="19"/>
                </a:cxn>
                <a:cxn ang="0">
                  <a:pos x="7" y="0"/>
                </a:cxn>
              </a:cxnLst>
              <a:rect l="0" t="0" r="r" b="b"/>
              <a:pathLst>
                <a:path w="13" h="32">
                  <a:moveTo>
                    <a:pt x="7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13" y="32"/>
                  </a:lnTo>
                  <a:lnTo>
                    <a:pt x="0" y="32"/>
                  </a:lnTo>
                  <a:lnTo>
                    <a:pt x="0" y="1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95" name="Freeform 1015"/>
            <p:cNvSpPr>
              <a:spLocks/>
            </p:cNvSpPr>
            <p:nvPr/>
          </p:nvSpPr>
          <p:spPr bwMode="auto">
            <a:xfrm>
              <a:off x="4164" y="1912"/>
              <a:ext cx="13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2"/>
                </a:cxn>
                <a:cxn ang="0">
                  <a:pos x="6" y="0"/>
                </a:cxn>
              </a:cxnLst>
              <a:rect l="0" t="0" r="r" b="b"/>
              <a:pathLst>
                <a:path w="13" h="25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96" name="Freeform 1016"/>
            <p:cNvSpPr>
              <a:spLocks/>
            </p:cNvSpPr>
            <p:nvPr/>
          </p:nvSpPr>
          <p:spPr bwMode="auto">
            <a:xfrm>
              <a:off x="4170" y="1899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7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97" name="Freeform 1017"/>
            <p:cNvSpPr>
              <a:spLocks/>
            </p:cNvSpPr>
            <p:nvPr/>
          </p:nvSpPr>
          <p:spPr bwMode="auto">
            <a:xfrm>
              <a:off x="4170" y="1881"/>
              <a:ext cx="13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8"/>
                </a:cxn>
                <a:cxn ang="0">
                  <a:pos x="7" y="0"/>
                </a:cxn>
              </a:cxnLst>
              <a:rect l="0" t="0" r="r" b="b"/>
              <a:pathLst>
                <a:path w="13" h="25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98" name="Freeform 1018"/>
            <p:cNvSpPr>
              <a:spLocks/>
            </p:cNvSpPr>
            <p:nvPr/>
          </p:nvSpPr>
          <p:spPr bwMode="auto">
            <a:xfrm>
              <a:off x="4177" y="1874"/>
              <a:ext cx="13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6" y="19"/>
                </a:cxn>
                <a:cxn ang="0">
                  <a:pos x="0" y="19"/>
                </a:cxn>
                <a:cxn ang="0">
                  <a:pos x="0" y="7"/>
                </a:cxn>
                <a:cxn ang="0">
                  <a:pos x="6" y="0"/>
                </a:cxn>
              </a:cxnLst>
              <a:rect l="0" t="0" r="r" b="b"/>
              <a:pathLst>
                <a:path w="13" h="19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6" y="19"/>
                  </a:lnTo>
                  <a:lnTo>
                    <a:pt x="0" y="19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99" name="Freeform 1019"/>
            <p:cNvSpPr>
              <a:spLocks/>
            </p:cNvSpPr>
            <p:nvPr/>
          </p:nvSpPr>
          <p:spPr bwMode="auto">
            <a:xfrm>
              <a:off x="4183" y="1868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00" name="Freeform 1020"/>
            <p:cNvSpPr>
              <a:spLocks/>
            </p:cNvSpPr>
            <p:nvPr/>
          </p:nvSpPr>
          <p:spPr bwMode="auto">
            <a:xfrm>
              <a:off x="4183" y="1856"/>
              <a:ext cx="20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0" y="0"/>
                </a:cxn>
                <a:cxn ang="0">
                  <a:pos x="20" y="12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12"/>
                </a:cxn>
                <a:cxn ang="0">
                  <a:pos x="13" y="0"/>
                </a:cxn>
              </a:cxnLst>
              <a:rect l="0" t="0" r="r" b="b"/>
              <a:pathLst>
                <a:path w="20" h="18">
                  <a:moveTo>
                    <a:pt x="13" y="0"/>
                  </a:moveTo>
                  <a:lnTo>
                    <a:pt x="20" y="0"/>
                  </a:lnTo>
                  <a:lnTo>
                    <a:pt x="20" y="12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01" name="Freeform 1021"/>
            <p:cNvSpPr>
              <a:spLocks/>
            </p:cNvSpPr>
            <p:nvPr/>
          </p:nvSpPr>
          <p:spPr bwMode="auto">
            <a:xfrm>
              <a:off x="4196" y="1825"/>
              <a:ext cx="20" cy="2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0" y="0"/>
                </a:cxn>
                <a:cxn ang="0">
                  <a:pos x="20" y="12"/>
                </a:cxn>
                <a:cxn ang="0">
                  <a:pos x="7" y="25"/>
                </a:cxn>
                <a:cxn ang="0">
                  <a:pos x="0" y="25"/>
                </a:cxn>
                <a:cxn ang="0">
                  <a:pos x="0" y="12"/>
                </a:cxn>
                <a:cxn ang="0">
                  <a:pos x="7" y="0"/>
                </a:cxn>
              </a:cxnLst>
              <a:rect l="0" t="0" r="r" b="b"/>
              <a:pathLst>
                <a:path w="20" h="25">
                  <a:moveTo>
                    <a:pt x="7" y="0"/>
                  </a:moveTo>
                  <a:lnTo>
                    <a:pt x="20" y="0"/>
                  </a:lnTo>
                  <a:lnTo>
                    <a:pt x="20" y="12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7303" name="Group 199"/>
          <p:cNvGrpSpPr>
            <a:grpSpLocks/>
          </p:cNvGrpSpPr>
          <p:nvPr/>
        </p:nvGrpSpPr>
        <p:grpSpPr bwMode="auto">
          <a:xfrm>
            <a:off x="7046913" y="1444625"/>
            <a:ext cx="1484312" cy="2103438"/>
            <a:chOff x="4196" y="1743"/>
            <a:chExt cx="1018" cy="1442"/>
          </a:xfrm>
        </p:grpSpPr>
        <p:sp>
          <p:nvSpPr>
            <p:cNvPr id="47103" name="Freeform 1023"/>
            <p:cNvSpPr>
              <a:spLocks/>
            </p:cNvSpPr>
            <p:nvPr/>
          </p:nvSpPr>
          <p:spPr bwMode="auto">
            <a:xfrm>
              <a:off x="4203" y="1825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04" name="Freeform 0"/>
            <p:cNvSpPr>
              <a:spLocks/>
            </p:cNvSpPr>
            <p:nvPr/>
          </p:nvSpPr>
          <p:spPr bwMode="auto">
            <a:xfrm>
              <a:off x="4209" y="1812"/>
              <a:ext cx="13" cy="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7" y="0"/>
                </a:cxn>
              </a:cxnLst>
              <a:rect l="0" t="0" r="r" b="b"/>
              <a:pathLst>
                <a:path w="13" h="19">
                  <a:moveTo>
                    <a:pt x="7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7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05" name="Freeform 1"/>
            <p:cNvSpPr>
              <a:spLocks/>
            </p:cNvSpPr>
            <p:nvPr/>
          </p:nvSpPr>
          <p:spPr bwMode="auto">
            <a:xfrm>
              <a:off x="4216" y="1800"/>
              <a:ext cx="12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12"/>
                </a:cxn>
                <a:cxn ang="0">
                  <a:pos x="6" y="25"/>
                </a:cxn>
                <a:cxn ang="0">
                  <a:pos x="0" y="25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2" h="25">
                  <a:moveTo>
                    <a:pt x="0" y="0"/>
                  </a:moveTo>
                  <a:lnTo>
                    <a:pt x="12" y="0"/>
                  </a:lnTo>
                  <a:lnTo>
                    <a:pt x="12" y="12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06" name="Freeform 2"/>
            <p:cNvSpPr>
              <a:spLocks/>
            </p:cNvSpPr>
            <p:nvPr/>
          </p:nvSpPr>
          <p:spPr bwMode="auto">
            <a:xfrm>
              <a:off x="4216" y="1787"/>
              <a:ext cx="12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0"/>
                </a:cxn>
                <a:cxn ang="0">
                  <a:pos x="12" y="13"/>
                </a:cxn>
                <a:cxn ang="0">
                  <a:pos x="12" y="25"/>
                </a:cxn>
                <a:cxn ang="0">
                  <a:pos x="0" y="25"/>
                </a:cxn>
                <a:cxn ang="0">
                  <a:pos x="0" y="13"/>
                </a:cxn>
                <a:cxn ang="0">
                  <a:pos x="6" y="0"/>
                </a:cxn>
              </a:cxnLst>
              <a:rect l="0" t="0" r="r" b="b"/>
              <a:pathLst>
                <a:path w="12" h="25">
                  <a:moveTo>
                    <a:pt x="6" y="0"/>
                  </a:moveTo>
                  <a:lnTo>
                    <a:pt x="12" y="0"/>
                  </a:lnTo>
                  <a:lnTo>
                    <a:pt x="12" y="13"/>
                  </a:lnTo>
                  <a:lnTo>
                    <a:pt x="12" y="25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07" name="Freeform 3"/>
            <p:cNvSpPr>
              <a:spLocks/>
            </p:cNvSpPr>
            <p:nvPr/>
          </p:nvSpPr>
          <p:spPr bwMode="auto">
            <a:xfrm>
              <a:off x="4222" y="1762"/>
              <a:ext cx="13" cy="3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6" y="38"/>
                </a:cxn>
                <a:cxn ang="0">
                  <a:pos x="0" y="38"/>
                </a:cxn>
                <a:cxn ang="0">
                  <a:pos x="0" y="25"/>
                </a:cxn>
                <a:cxn ang="0">
                  <a:pos x="6" y="0"/>
                </a:cxn>
              </a:cxnLst>
              <a:rect l="0" t="0" r="r" b="b"/>
              <a:pathLst>
                <a:path w="13" h="38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6" y="38"/>
                  </a:lnTo>
                  <a:lnTo>
                    <a:pt x="0" y="38"/>
                  </a:lnTo>
                  <a:lnTo>
                    <a:pt x="0" y="2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08" name="Freeform 4"/>
            <p:cNvSpPr>
              <a:spLocks/>
            </p:cNvSpPr>
            <p:nvPr/>
          </p:nvSpPr>
          <p:spPr bwMode="auto">
            <a:xfrm>
              <a:off x="4228" y="1756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09" name="Freeform 5"/>
            <p:cNvSpPr>
              <a:spLocks/>
            </p:cNvSpPr>
            <p:nvPr/>
          </p:nvSpPr>
          <p:spPr bwMode="auto">
            <a:xfrm>
              <a:off x="4228" y="1743"/>
              <a:ext cx="13" cy="1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7" y="0"/>
                </a:cxn>
              </a:cxnLst>
              <a:rect l="0" t="0" r="r" b="b"/>
              <a:pathLst>
                <a:path w="13" h="19">
                  <a:moveTo>
                    <a:pt x="7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0" name="Freeform 6"/>
            <p:cNvSpPr>
              <a:spLocks/>
            </p:cNvSpPr>
            <p:nvPr/>
          </p:nvSpPr>
          <p:spPr bwMode="auto">
            <a:xfrm>
              <a:off x="4235" y="1743"/>
              <a:ext cx="13" cy="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1" name="Freeform 7"/>
            <p:cNvSpPr>
              <a:spLocks/>
            </p:cNvSpPr>
            <p:nvPr/>
          </p:nvSpPr>
          <p:spPr bwMode="auto">
            <a:xfrm>
              <a:off x="4241" y="1743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2" name="Freeform 8"/>
            <p:cNvSpPr>
              <a:spLocks/>
            </p:cNvSpPr>
            <p:nvPr/>
          </p:nvSpPr>
          <p:spPr bwMode="auto">
            <a:xfrm>
              <a:off x="4248" y="1743"/>
              <a:ext cx="13" cy="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3" name="Freeform 9"/>
            <p:cNvSpPr>
              <a:spLocks/>
            </p:cNvSpPr>
            <p:nvPr/>
          </p:nvSpPr>
          <p:spPr bwMode="auto">
            <a:xfrm>
              <a:off x="4254" y="1743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3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7" y="0"/>
                  </a:lnTo>
                  <a:lnTo>
                    <a:pt x="13" y="13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4" name="Line 10"/>
            <p:cNvSpPr>
              <a:spLocks noChangeShapeType="1"/>
            </p:cNvSpPr>
            <p:nvPr/>
          </p:nvSpPr>
          <p:spPr bwMode="auto">
            <a:xfrm>
              <a:off x="4196" y="1837"/>
              <a:ext cx="1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5" name="Line 11"/>
            <p:cNvSpPr>
              <a:spLocks noChangeShapeType="1"/>
            </p:cNvSpPr>
            <p:nvPr/>
          </p:nvSpPr>
          <p:spPr bwMode="auto">
            <a:xfrm>
              <a:off x="4254" y="1756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6" name="Freeform 12"/>
            <p:cNvSpPr>
              <a:spLocks/>
            </p:cNvSpPr>
            <p:nvPr/>
          </p:nvSpPr>
          <p:spPr bwMode="auto">
            <a:xfrm>
              <a:off x="4261" y="1750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7" name="Freeform 13"/>
            <p:cNvSpPr>
              <a:spLocks/>
            </p:cNvSpPr>
            <p:nvPr/>
          </p:nvSpPr>
          <p:spPr bwMode="auto">
            <a:xfrm>
              <a:off x="4267" y="1743"/>
              <a:ext cx="13" cy="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7" y="0"/>
                </a:cxn>
              </a:cxnLst>
              <a:rect l="0" t="0" r="r" b="b"/>
              <a:pathLst>
                <a:path w="13" h="13">
                  <a:moveTo>
                    <a:pt x="7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8" name="Freeform 14"/>
            <p:cNvSpPr>
              <a:spLocks/>
            </p:cNvSpPr>
            <p:nvPr/>
          </p:nvSpPr>
          <p:spPr bwMode="auto">
            <a:xfrm>
              <a:off x="4274" y="1743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6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9" name="Freeform 15"/>
            <p:cNvSpPr>
              <a:spLocks/>
            </p:cNvSpPr>
            <p:nvPr/>
          </p:nvSpPr>
          <p:spPr bwMode="auto">
            <a:xfrm>
              <a:off x="4280" y="1750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0" name="Freeform 16"/>
            <p:cNvSpPr>
              <a:spLocks/>
            </p:cNvSpPr>
            <p:nvPr/>
          </p:nvSpPr>
          <p:spPr bwMode="auto">
            <a:xfrm>
              <a:off x="4287" y="1756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2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6" y="0"/>
                  </a:lnTo>
                  <a:lnTo>
                    <a:pt x="13" y="12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1" name="Freeform 17"/>
            <p:cNvSpPr>
              <a:spLocks/>
            </p:cNvSpPr>
            <p:nvPr/>
          </p:nvSpPr>
          <p:spPr bwMode="auto">
            <a:xfrm>
              <a:off x="4287" y="1768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13" y="19"/>
                </a:cxn>
                <a:cxn ang="0">
                  <a:pos x="6" y="19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13" y="19"/>
                  </a:lnTo>
                  <a:lnTo>
                    <a:pt x="6" y="19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2" name="Freeform 18"/>
            <p:cNvSpPr>
              <a:spLocks/>
            </p:cNvSpPr>
            <p:nvPr/>
          </p:nvSpPr>
          <p:spPr bwMode="auto">
            <a:xfrm>
              <a:off x="4293" y="1781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3" name="Freeform 19"/>
            <p:cNvSpPr>
              <a:spLocks/>
            </p:cNvSpPr>
            <p:nvPr/>
          </p:nvSpPr>
          <p:spPr bwMode="auto">
            <a:xfrm>
              <a:off x="4300" y="1781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2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6" y="0"/>
                  </a:lnTo>
                  <a:lnTo>
                    <a:pt x="13" y="12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4" name="Freeform 20"/>
            <p:cNvSpPr>
              <a:spLocks/>
            </p:cNvSpPr>
            <p:nvPr/>
          </p:nvSpPr>
          <p:spPr bwMode="auto">
            <a:xfrm>
              <a:off x="4300" y="1793"/>
              <a:ext cx="19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7"/>
                </a:cxn>
                <a:cxn ang="0">
                  <a:pos x="19" y="13"/>
                </a:cxn>
                <a:cxn ang="0">
                  <a:pos x="6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9" h="13">
                  <a:moveTo>
                    <a:pt x="0" y="0"/>
                  </a:moveTo>
                  <a:lnTo>
                    <a:pt x="13" y="0"/>
                  </a:lnTo>
                  <a:lnTo>
                    <a:pt x="19" y="7"/>
                  </a:lnTo>
                  <a:lnTo>
                    <a:pt x="19" y="13"/>
                  </a:lnTo>
                  <a:lnTo>
                    <a:pt x="6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5" name="Freeform 21"/>
            <p:cNvSpPr>
              <a:spLocks/>
            </p:cNvSpPr>
            <p:nvPr/>
          </p:nvSpPr>
          <p:spPr bwMode="auto">
            <a:xfrm>
              <a:off x="4306" y="1800"/>
              <a:ext cx="20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6"/>
                </a:cxn>
                <a:cxn ang="0">
                  <a:pos x="20" y="12"/>
                </a:cxn>
                <a:cxn ang="0">
                  <a:pos x="13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20" h="12">
                  <a:moveTo>
                    <a:pt x="0" y="0"/>
                  </a:moveTo>
                  <a:lnTo>
                    <a:pt x="13" y="0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13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6" name="Freeform 22"/>
            <p:cNvSpPr>
              <a:spLocks/>
            </p:cNvSpPr>
            <p:nvPr/>
          </p:nvSpPr>
          <p:spPr bwMode="auto">
            <a:xfrm>
              <a:off x="4319" y="1806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2"/>
                </a:cxn>
                <a:cxn ang="0">
                  <a:pos x="13" y="19"/>
                </a:cxn>
                <a:cxn ang="0">
                  <a:pos x="0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7" y="0"/>
                  </a:lnTo>
                  <a:lnTo>
                    <a:pt x="13" y="12"/>
                  </a:lnTo>
                  <a:lnTo>
                    <a:pt x="13" y="19"/>
                  </a:lnTo>
                  <a:lnTo>
                    <a:pt x="0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7" name="Freeform 23"/>
            <p:cNvSpPr>
              <a:spLocks/>
            </p:cNvSpPr>
            <p:nvPr/>
          </p:nvSpPr>
          <p:spPr bwMode="auto">
            <a:xfrm>
              <a:off x="4319" y="1818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9"/>
                </a:cxn>
                <a:cxn ang="0">
                  <a:pos x="13" y="25"/>
                </a:cxn>
                <a:cxn ang="0">
                  <a:pos x="7" y="25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19"/>
                  </a:lnTo>
                  <a:lnTo>
                    <a:pt x="13" y="25"/>
                  </a:lnTo>
                  <a:lnTo>
                    <a:pt x="7" y="25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8" name="Freeform 24"/>
            <p:cNvSpPr>
              <a:spLocks/>
            </p:cNvSpPr>
            <p:nvPr/>
          </p:nvSpPr>
          <p:spPr bwMode="auto">
            <a:xfrm>
              <a:off x="4326" y="1837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9"/>
                </a:cxn>
                <a:cxn ang="0">
                  <a:pos x="13" y="25"/>
                </a:cxn>
                <a:cxn ang="0">
                  <a:pos x="6" y="25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6" y="0"/>
                  </a:lnTo>
                  <a:lnTo>
                    <a:pt x="13" y="19"/>
                  </a:lnTo>
                  <a:lnTo>
                    <a:pt x="13" y="25"/>
                  </a:lnTo>
                  <a:lnTo>
                    <a:pt x="6" y="25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9" name="Freeform 25"/>
            <p:cNvSpPr>
              <a:spLocks/>
            </p:cNvSpPr>
            <p:nvPr/>
          </p:nvSpPr>
          <p:spPr bwMode="auto">
            <a:xfrm>
              <a:off x="4332" y="1856"/>
              <a:ext cx="13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2"/>
                </a:cxn>
                <a:cxn ang="0">
                  <a:pos x="13" y="18"/>
                </a:cxn>
                <a:cxn ang="0">
                  <a:pos x="0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lnTo>
                    <a:pt x="7" y="0"/>
                  </a:lnTo>
                  <a:lnTo>
                    <a:pt x="13" y="12"/>
                  </a:lnTo>
                  <a:lnTo>
                    <a:pt x="13" y="18"/>
                  </a:lnTo>
                  <a:lnTo>
                    <a:pt x="0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0" name="Freeform 26"/>
            <p:cNvSpPr>
              <a:spLocks/>
            </p:cNvSpPr>
            <p:nvPr/>
          </p:nvSpPr>
          <p:spPr bwMode="auto">
            <a:xfrm>
              <a:off x="4332" y="1868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13" y="25"/>
                </a:cxn>
                <a:cxn ang="0">
                  <a:pos x="7" y="25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13"/>
                  </a:lnTo>
                  <a:lnTo>
                    <a:pt x="13" y="25"/>
                  </a:lnTo>
                  <a:lnTo>
                    <a:pt x="7" y="25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1" name="Freeform 27"/>
            <p:cNvSpPr>
              <a:spLocks/>
            </p:cNvSpPr>
            <p:nvPr/>
          </p:nvSpPr>
          <p:spPr bwMode="auto">
            <a:xfrm>
              <a:off x="4339" y="1881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8"/>
                </a:cxn>
                <a:cxn ang="0">
                  <a:pos x="13" y="31"/>
                </a:cxn>
                <a:cxn ang="0">
                  <a:pos x="6" y="31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6" y="0"/>
                  </a:lnTo>
                  <a:lnTo>
                    <a:pt x="13" y="18"/>
                  </a:lnTo>
                  <a:lnTo>
                    <a:pt x="13" y="31"/>
                  </a:lnTo>
                  <a:lnTo>
                    <a:pt x="6" y="31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2" name="Freeform 28"/>
            <p:cNvSpPr>
              <a:spLocks/>
            </p:cNvSpPr>
            <p:nvPr/>
          </p:nvSpPr>
          <p:spPr bwMode="auto">
            <a:xfrm>
              <a:off x="4345" y="1899"/>
              <a:ext cx="13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25"/>
                </a:cxn>
                <a:cxn ang="0">
                  <a:pos x="13" y="32"/>
                </a:cxn>
                <a:cxn ang="0">
                  <a:pos x="7" y="32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32">
                  <a:moveTo>
                    <a:pt x="0" y="0"/>
                  </a:moveTo>
                  <a:lnTo>
                    <a:pt x="7" y="0"/>
                  </a:lnTo>
                  <a:lnTo>
                    <a:pt x="13" y="25"/>
                  </a:lnTo>
                  <a:lnTo>
                    <a:pt x="13" y="32"/>
                  </a:lnTo>
                  <a:lnTo>
                    <a:pt x="7" y="32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3" name="Freeform 29"/>
            <p:cNvSpPr>
              <a:spLocks/>
            </p:cNvSpPr>
            <p:nvPr/>
          </p:nvSpPr>
          <p:spPr bwMode="auto">
            <a:xfrm>
              <a:off x="4352" y="1924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3"/>
                </a:cxn>
                <a:cxn ang="0">
                  <a:pos x="13" y="25"/>
                </a:cxn>
                <a:cxn ang="0">
                  <a:pos x="6" y="25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6" y="0"/>
                  </a:lnTo>
                  <a:lnTo>
                    <a:pt x="13" y="13"/>
                  </a:lnTo>
                  <a:lnTo>
                    <a:pt x="13" y="25"/>
                  </a:lnTo>
                  <a:lnTo>
                    <a:pt x="6" y="25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4" name="Freeform 30"/>
            <p:cNvSpPr>
              <a:spLocks/>
            </p:cNvSpPr>
            <p:nvPr/>
          </p:nvSpPr>
          <p:spPr bwMode="auto">
            <a:xfrm>
              <a:off x="4358" y="1937"/>
              <a:ext cx="13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31"/>
                </a:cxn>
                <a:cxn ang="0">
                  <a:pos x="13" y="37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37">
                  <a:moveTo>
                    <a:pt x="0" y="0"/>
                  </a:moveTo>
                  <a:lnTo>
                    <a:pt x="7" y="0"/>
                  </a:lnTo>
                  <a:lnTo>
                    <a:pt x="13" y="31"/>
                  </a:lnTo>
                  <a:lnTo>
                    <a:pt x="13" y="37"/>
                  </a:lnTo>
                  <a:lnTo>
                    <a:pt x="0" y="37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5" name="Freeform 31"/>
            <p:cNvSpPr>
              <a:spLocks/>
            </p:cNvSpPr>
            <p:nvPr/>
          </p:nvSpPr>
          <p:spPr bwMode="auto">
            <a:xfrm>
              <a:off x="4358" y="1968"/>
              <a:ext cx="20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25"/>
                </a:cxn>
                <a:cxn ang="0">
                  <a:pos x="20" y="31"/>
                </a:cxn>
                <a:cxn ang="0">
                  <a:pos x="7" y="3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20" h="31">
                  <a:moveTo>
                    <a:pt x="0" y="0"/>
                  </a:moveTo>
                  <a:lnTo>
                    <a:pt x="13" y="0"/>
                  </a:lnTo>
                  <a:lnTo>
                    <a:pt x="20" y="25"/>
                  </a:lnTo>
                  <a:lnTo>
                    <a:pt x="20" y="31"/>
                  </a:lnTo>
                  <a:lnTo>
                    <a:pt x="7" y="3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6" name="Freeform 32"/>
            <p:cNvSpPr>
              <a:spLocks/>
            </p:cNvSpPr>
            <p:nvPr/>
          </p:nvSpPr>
          <p:spPr bwMode="auto">
            <a:xfrm>
              <a:off x="4365" y="1993"/>
              <a:ext cx="13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31"/>
                </a:cxn>
                <a:cxn ang="0">
                  <a:pos x="13" y="38"/>
                </a:cxn>
                <a:cxn ang="0">
                  <a:pos x="6" y="3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8">
                  <a:moveTo>
                    <a:pt x="0" y="0"/>
                  </a:moveTo>
                  <a:lnTo>
                    <a:pt x="13" y="0"/>
                  </a:lnTo>
                  <a:lnTo>
                    <a:pt x="13" y="31"/>
                  </a:lnTo>
                  <a:lnTo>
                    <a:pt x="13" y="38"/>
                  </a:lnTo>
                  <a:lnTo>
                    <a:pt x="6" y="3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7" name="Freeform 33"/>
            <p:cNvSpPr>
              <a:spLocks/>
            </p:cNvSpPr>
            <p:nvPr/>
          </p:nvSpPr>
          <p:spPr bwMode="auto">
            <a:xfrm>
              <a:off x="4371" y="2024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25"/>
                </a:cxn>
                <a:cxn ang="0">
                  <a:pos x="13" y="31"/>
                </a:cxn>
                <a:cxn ang="0">
                  <a:pos x="7" y="31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7" y="0"/>
                  </a:lnTo>
                  <a:lnTo>
                    <a:pt x="13" y="25"/>
                  </a:lnTo>
                  <a:lnTo>
                    <a:pt x="13" y="31"/>
                  </a:lnTo>
                  <a:lnTo>
                    <a:pt x="7" y="31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8" name="Freeform 34"/>
            <p:cNvSpPr>
              <a:spLocks/>
            </p:cNvSpPr>
            <p:nvPr/>
          </p:nvSpPr>
          <p:spPr bwMode="auto">
            <a:xfrm>
              <a:off x="4378" y="2049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9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6" y="0"/>
                  </a:lnTo>
                  <a:lnTo>
                    <a:pt x="13" y="19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9" name="Freeform 35"/>
            <p:cNvSpPr>
              <a:spLocks/>
            </p:cNvSpPr>
            <p:nvPr/>
          </p:nvSpPr>
          <p:spPr bwMode="auto">
            <a:xfrm>
              <a:off x="4378" y="2068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25"/>
                </a:cxn>
                <a:cxn ang="0">
                  <a:pos x="13" y="31"/>
                </a:cxn>
                <a:cxn ang="0">
                  <a:pos x="6" y="31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13" y="0"/>
                  </a:lnTo>
                  <a:lnTo>
                    <a:pt x="13" y="25"/>
                  </a:lnTo>
                  <a:lnTo>
                    <a:pt x="13" y="31"/>
                  </a:lnTo>
                  <a:lnTo>
                    <a:pt x="6" y="31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40" name="Freeform 36"/>
            <p:cNvSpPr>
              <a:spLocks/>
            </p:cNvSpPr>
            <p:nvPr/>
          </p:nvSpPr>
          <p:spPr bwMode="auto">
            <a:xfrm>
              <a:off x="4384" y="2093"/>
              <a:ext cx="20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20" y="19"/>
                </a:cxn>
                <a:cxn ang="0">
                  <a:pos x="20" y="31"/>
                </a:cxn>
                <a:cxn ang="0">
                  <a:pos x="7" y="3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20" h="31">
                  <a:moveTo>
                    <a:pt x="0" y="0"/>
                  </a:moveTo>
                  <a:lnTo>
                    <a:pt x="7" y="0"/>
                  </a:lnTo>
                  <a:lnTo>
                    <a:pt x="20" y="19"/>
                  </a:lnTo>
                  <a:lnTo>
                    <a:pt x="20" y="31"/>
                  </a:lnTo>
                  <a:lnTo>
                    <a:pt x="7" y="3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41" name="Freeform 37"/>
            <p:cNvSpPr>
              <a:spLocks/>
            </p:cNvSpPr>
            <p:nvPr/>
          </p:nvSpPr>
          <p:spPr bwMode="auto">
            <a:xfrm>
              <a:off x="4391" y="2112"/>
              <a:ext cx="13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31"/>
                </a:cxn>
                <a:cxn ang="0">
                  <a:pos x="13" y="37"/>
                </a:cxn>
                <a:cxn ang="0">
                  <a:pos x="6" y="37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37">
                  <a:moveTo>
                    <a:pt x="0" y="0"/>
                  </a:moveTo>
                  <a:lnTo>
                    <a:pt x="13" y="0"/>
                  </a:lnTo>
                  <a:lnTo>
                    <a:pt x="13" y="31"/>
                  </a:lnTo>
                  <a:lnTo>
                    <a:pt x="13" y="37"/>
                  </a:lnTo>
                  <a:lnTo>
                    <a:pt x="6" y="37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42" name="Freeform 38"/>
            <p:cNvSpPr>
              <a:spLocks/>
            </p:cNvSpPr>
            <p:nvPr/>
          </p:nvSpPr>
          <p:spPr bwMode="auto">
            <a:xfrm>
              <a:off x="4397" y="2143"/>
              <a:ext cx="13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25"/>
                </a:cxn>
                <a:cxn ang="0">
                  <a:pos x="13" y="37"/>
                </a:cxn>
                <a:cxn ang="0">
                  <a:pos x="7" y="37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7">
                  <a:moveTo>
                    <a:pt x="0" y="0"/>
                  </a:moveTo>
                  <a:lnTo>
                    <a:pt x="7" y="0"/>
                  </a:lnTo>
                  <a:lnTo>
                    <a:pt x="13" y="25"/>
                  </a:lnTo>
                  <a:lnTo>
                    <a:pt x="13" y="37"/>
                  </a:lnTo>
                  <a:lnTo>
                    <a:pt x="7" y="37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43" name="Freeform 39"/>
            <p:cNvSpPr>
              <a:spLocks/>
            </p:cNvSpPr>
            <p:nvPr/>
          </p:nvSpPr>
          <p:spPr bwMode="auto">
            <a:xfrm>
              <a:off x="4404" y="2168"/>
              <a:ext cx="12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2" y="31"/>
                </a:cxn>
                <a:cxn ang="0">
                  <a:pos x="12" y="44"/>
                </a:cxn>
                <a:cxn ang="0">
                  <a:pos x="0" y="44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2" h="44">
                  <a:moveTo>
                    <a:pt x="0" y="0"/>
                  </a:moveTo>
                  <a:lnTo>
                    <a:pt x="6" y="0"/>
                  </a:lnTo>
                  <a:lnTo>
                    <a:pt x="12" y="31"/>
                  </a:lnTo>
                  <a:lnTo>
                    <a:pt x="12" y="44"/>
                  </a:lnTo>
                  <a:lnTo>
                    <a:pt x="0" y="44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44" name="Freeform 40"/>
            <p:cNvSpPr>
              <a:spLocks/>
            </p:cNvSpPr>
            <p:nvPr/>
          </p:nvSpPr>
          <p:spPr bwMode="auto">
            <a:xfrm>
              <a:off x="4404" y="2199"/>
              <a:ext cx="12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0"/>
                </a:cxn>
                <a:cxn ang="0">
                  <a:pos x="12" y="19"/>
                </a:cxn>
                <a:cxn ang="0">
                  <a:pos x="12" y="25"/>
                </a:cxn>
                <a:cxn ang="0">
                  <a:pos x="6" y="25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2" h="25">
                  <a:moveTo>
                    <a:pt x="0" y="0"/>
                  </a:moveTo>
                  <a:lnTo>
                    <a:pt x="12" y="0"/>
                  </a:lnTo>
                  <a:lnTo>
                    <a:pt x="12" y="19"/>
                  </a:lnTo>
                  <a:lnTo>
                    <a:pt x="12" y="25"/>
                  </a:lnTo>
                  <a:lnTo>
                    <a:pt x="6" y="25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45" name="Freeform 41"/>
            <p:cNvSpPr>
              <a:spLocks/>
            </p:cNvSpPr>
            <p:nvPr/>
          </p:nvSpPr>
          <p:spPr bwMode="auto">
            <a:xfrm>
              <a:off x="4410" y="2218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25"/>
                </a:cxn>
                <a:cxn ang="0">
                  <a:pos x="13" y="31"/>
                </a:cxn>
                <a:cxn ang="0">
                  <a:pos x="6" y="31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6" y="0"/>
                  </a:lnTo>
                  <a:lnTo>
                    <a:pt x="13" y="25"/>
                  </a:lnTo>
                  <a:lnTo>
                    <a:pt x="13" y="31"/>
                  </a:lnTo>
                  <a:lnTo>
                    <a:pt x="6" y="3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46" name="Freeform 42"/>
            <p:cNvSpPr>
              <a:spLocks/>
            </p:cNvSpPr>
            <p:nvPr/>
          </p:nvSpPr>
          <p:spPr bwMode="auto">
            <a:xfrm>
              <a:off x="4416" y="2243"/>
              <a:ext cx="20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20" y="25"/>
                </a:cxn>
                <a:cxn ang="0">
                  <a:pos x="20" y="37"/>
                </a:cxn>
                <a:cxn ang="0">
                  <a:pos x="7" y="37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20" h="37">
                  <a:moveTo>
                    <a:pt x="0" y="0"/>
                  </a:moveTo>
                  <a:lnTo>
                    <a:pt x="7" y="0"/>
                  </a:lnTo>
                  <a:lnTo>
                    <a:pt x="20" y="25"/>
                  </a:lnTo>
                  <a:lnTo>
                    <a:pt x="20" y="37"/>
                  </a:lnTo>
                  <a:lnTo>
                    <a:pt x="7" y="37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47" name="Freeform 43"/>
            <p:cNvSpPr>
              <a:spLocks/>
            </p:cNvSpPr>
            <p:nvPr/>
          </p:nvSpPr>
          <p:spPr bwMode="auto">
            <a:xfrm>
              <a:off x="4423" y="2268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25"/>
                </a:cxn>
                <a:cxn ang="0">
                  <a:pos x="13" y="31"/>
                </a:cxn>
                <a:cxn ang="0">
                  <a:pos x="6" y="31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13" y="0"/>
                  </a:lnTo>
                  <a:lnTo>
                    <a:pt x="13" y="25"/>
                  </a:lnTo>
                  <a:lnTo>
                    <a:pt x="13" y="31"/>
                  </a:lnTo>
                  <a:lnTo>
                    <a:pt x="6" y="31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48" name="Freeform 44"/>
            <p:cNvSpPr>
              <a:spLocks/>
            </p:cNvSpPr>
            <p:nvPr/>
          </p:nvSpPr>
          <p:spPr bwMode="auto">
            <a:xfrm>
              <a:off x="4429" y="2293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2"/>
                </a:cxn>
                <a:cxn ang="0">
                  <a:pos x="13" y="25"/>
                </a:cxn>
                <a:cxn ang="0">
                  <a:pos x="7" y="25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7" y="0"/>
                  </a:lnTo>
                  <a:lnTo>
                    <a:pt x="13" y="12"/>
                  </a:lnTo>
                  <a:lnTo>
                    <a:pt x="13" y="25"/>
                  </a:lnTo>
                  <a:lnTo>
                    <a:pt x="7" y="25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49" name="Freeform 45"/>
            <p:cNvSpPr>
              <a:spLocks/>
            </p:cNvSpPr>
            <p:nvPr/>
          </p:nvSpPr>
          <p:spPr bwMode="auto">
            <a:xfrm>
              <a:off x="4436" y="2305"/>
              <a:ext cx="13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31"/>
                </a:cxn>
                <a:cxn ang="0">
                  <a:pos x="13" y="44"/>
                </a:cxn>
                <a:cxn ang="0">
                  <a:pos x="0" y="44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44">
                  <a:moveTo>
                    <a:pt x="0" y="0"/>
                  </a:moveTo>
                  <a:lnTo>
                    <a:pt x="6" y="0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0" y="44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0" name="Freeform 46"/>
            <p:cNvSpPr>
              <a:spLocks/>
            </p:cNvSpPr>
            <p:nvPr/>
          </p:nvSpPr>
          <p:spPr bwMode="auto">
            <a:xfrm>
              <a:off x="4436" y="2336"/>
              <a:ext cx="13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32"/>
                </a:cxn>
                <a:cxn ang="0">
                  <a:pos x="13" y="44"/>
                </a:cxn>
                <a:cxn ang="0">
                  <a:pos x="6" y="44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44">
                  <a:moveTo>
                    <a:pt x="0" y="0"/>
                  </a:moveTo>
                  <a:lnTo>
                    <a:pt x="13" y="0"/>
                  </a:lnTo>
                  <a:lnTo>
                    <a:pt x="13" y="32"/>
                  </a:lnTo>
                  <a:lnTo>
                    <a:pt x="13" y="44"/>
                  </a:lnTo>
                  <a:lnTo>
                    <a:pt x="6" y="44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1" name="Freeform 47"/>
            <p:cNvSpPr>
              <a:spLocks/>
            </p:cNvSpPr>
            <p:nvPr/>
          </p:nvSpPr>
          <p:spPr bwMode="auto">
            <a:xfrm>
              <a:off x="4442" y="2368"/>
              <a:ext cx="13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25"/>
                </a:cxn>
                <a:cxn ang="0">
                  <a:pos x="13" y="37"/>
                </a:cxn>
                <a:cxn ang="0">
                  <a:pos x="7" y="37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37">
                  <a:moveTo>
                    <a:pt x="0" y="0"/>
                  </a:moveTo>
                  <a:lnTo>
                    <a:pt x="7" y="0"/>
                  </a:lnTo>
                  <a:lnTo>
                    <a:pt x="13" y="25"/>
                  </a:lnTo>
                  <a:lnTo>
                    <a:pt x="13" y="37"/>
                  </a:lnTo>
                  <a:lnTo>
                    <a:pt x="7" y="37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2" name="Freeform 48"/>
            <p:cNvSpPr>
              <a:spLocks/>
            </p:cNvSpPr>
            <p:nvPr/>
          </p:nvSpPr>
          <p:spPr bwMode="auto">
            <a:xfrm>
              <a:off x="4449" y="2393"/>
              <a:ext cx="13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31"/>
                </a:cxn>
                <a:cxn ang="0">
                  <a:pos x="13" y="43"/>
                </a:cxn>
                <a:cxn ang="0">
                  <a:pos x="0" y="43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lnTo>
                    <a:pt x="6" y="0"/>
                  </a:lnTo>
                  <a:lnTo>
                    <a:pt x="13" y="31"/>
                  </a:lnTo>
                  <a:lnTo>
                    <a:pt x="13" y="43"/>
                  </a:lnTo>
                  <a:lnTo>
                    <a:pt x="0" y="43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3" name="Freeform 49"/>
            <p:cNvSpPr>
              <a:spLocks/>
            </p:cNvSpPr>
            <p:nvPr/>
          </p:nvSpPr>
          <p:spPr bwMode="auto">
            <a:xfrm>
              <a:off x="4449" y="2424"/>
              <a:ext cx="19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31"/>
                </a:cxn>
                <a:cxn ang="0">
                  <a:pos x="19" y="37"/>
                </a:cxn>
                <a:cxn ang="0">
                  <a:pos x="13" y="37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9" h="37">
                  <a:moveTo>
                    <a:pt x="0" y="0"/>
                  </a:moveTo>
                  <a:lnTo>
                    <a:pt x="13" y="0"/>
                  </a:lnTo>
                  <a:lnTo>
                    <a:pt x="19" y="31"/>
                  </a:lnTo>
                  <a:lnTo>
                    <a:pt x="19" y="37"/>
                  </a:lnTo>
                  <a:lnTo>
                    <a:pt x="13" y="37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4" name="Freeform 50"/>
            <p:cNvSpPr>
              <a:spLocks/>
            </p:cNvSpPr>
            <p:nvPr/>
          </p:nvSpPr>
          <p:spPr bwMode="auto">
            <a:xfrm>
              <a:off x="4462" y="2455"/>
              <a:ext cx="13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31"/>
                </a:cxn>
                <a:cxn ang="0">
                  <a:pos x="13" y="37"/>
                </a:cxn>
                <a:cxn ang="0">
                  <a:pos x="0" y="37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37">
                  <a:moveTo>
                    <a:pt x="0" y="0"/>
                  </a:moveTo>
                  <a:lnTo>
                    <a:pt x="6" y="0"/>
                  </a:lnTo>
                  <a:lnTo>
                    <a:pt x="13" y="31"/>
                  </a:lnTo>
                  <a:lnTo>
                    <a:pt x="13" y="37"/>
                  </a:lnTo>
                  <a:lnTo>
                    <a:pt x="0" y="37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5" name="Freeform 51"/>
            <p:cNvSpPr>
              <a:spLocks/>
            </p:cNvSpPr>
            <p:nvPr/>
          </p:nvSpPr>
          <p:spPr bwMode="auto">
            <a:xfrm>
              <a:off x="4462" y="2486"/>
              <a:ext cx="19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25"/>
                </a:cxn>
                <a:cxn ang="0">
                  <a:pos x="19" y="38"/>
                </a:cxn>
                <a:cxn ang="0">
                  <a:pos x="6" y="3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38">
                  <a:moveTo>
                    <a:pt x="0" y="0"/>
                  </a:moveTo>
                  <a:lnTo>
                    <a:pt x="13" y="0"/>
                  </a:lnTo>
                  <a:lnTo>
                    <a:pt x="19" y="25"/>
                  </a:lnTo>
                  <a:lnTo>
                    <a:pt x="19" y="38"/>
                  </a:lnTo>
                  <a:lnTo>
                    <a:pt x="6" y="3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6" name="Freeform 52"/>
            <p:cNvSpPr>
              <a:spLocks/>
            </p:cNvSpPr>
            <p:nvPr/>
          </p:nvSpPr>
          <p:spPr bwMode="auto">
            <a:xfrm>
              <a:off x="4468" y="2511"/>
              <a:ext cx="13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38"/>
                </a:cxn>
                <a:cxn ang="0">
                  <a:pos x="13" y="44"/>
                </a:cxn>
                <a:cxn ang="0">
                  <a:pos x="7" y="44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44">
                  <a:moveTo>
                    <a:pt x="0" y="0"/>
                  </a:moveTo>
                  <a:lnTo>
                    <a:pt x="13" y="0"/>
                  </a:lnTo>
                  <a:lnTo>
                    <a:pt x="13" y="38"/>
                  </a:lnTo>
                  <a:lnTo>
                    <a:pt x="13" y="44"/>
                  </a:lnTo>
                  <a:lnTo>
                    <a:pt x="7" y="44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7" name="Freeform 53"/>
            <p:cNvSpPr>
              <a:spLocks/>
            </p:cNvSpPr>
            <p:nvPr/>
          </p:nvSpPr>
          <p:spPr bwMode="auto">
            <a:xfrm>
              <a:off x="4475" y="2549"/>
              <a:ext cx="13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31"/>
                </a:cxn>
                <a:cxn ang="0">
                  <a:pos x="13" y="43"/>
                </a:cxn>
                <a:cxn ang="0">
                  <a:pos x="6" y="4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lnTo>
                    <a:pt x="6" y="0"/>
                  </a:lnTo>
                  <a:lnTo>
                    <a:pt x="13" y="31"/>
                  </a:lnTo>
                  <a:lnTo>
                    <a:pt x="13" y="43"/>
                  </a:lnTo>
                  <a:lnTo>
                    <a:pt x="6" y="4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8" name="Freeform 54"/>
            <p:cNvSpPr>
              <a:spLocks/>
            </p:cNvSpPr>
            <p:nvPr/>
          </p:nvSpPr>
          <p:spPr bwMode="auto">
            <a:xfrm>
              <a:off x="4481" y="2580"/>
              <a:ext cx="13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37"/>
                </a:cxn>
                <a:cxn ang="0">
                  <a:pos x="13" y="43"/>
                </a:cxn>
                <a:cxn ang="0">
                  <a:pos x="0" y="43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lnTo>
                    <a:pt x="7" y="0"/>
                  </a:lnTo>
                  <a:lnTo>
                    <a:pt x="13" y="37"/>
                  </a:lnTo>
                  <a:lnTo>
                    <a:pt x="13" y="43"/>
                  </a:lnTo>
                  <a:lnTo>
                    <a:pt x="0" y="43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9" name="Freeform 55"/>
            <p:cNvSpPr>
              <a:spLocks/>
            </p:cNvSpPr>
            <p:nvPr/>
          </p:nvSpPr>
          <p:spPr bwMode="auto">
            <a:xfrm>
              <a:off x="4481" y="2617"/>
              <a:ext cx="13" cy="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44"/>
                </a:cxn>
                <a:cxn ang="0">
                  <a:pos x="13" y="56"/>
                </a:cxn>
                <a:cxn ang="0">
                  <a:pos x="7" y="5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56">
                  <a:moveTo>
                    <a:pt x="0" y="0"/>
                  </a:moveTo>
                  <a:lnTo>
                    <a:pt x="13" y="0"/>
                  </a:lnTo>
                  <a:lnTo>
                    <a:pt x="13" y="44"/>
                  </a:lnTo>
                  <a:lnTo>
                    <a:pt x="13" y="56"/>
                  </a:lnTo>
                  <a:lnTo>
                    <a:pt x="7" y="5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0" name="Freeform 56"/>
            <p:cNvSpPr>
              <a:spLocks/>
            </p:cNvSpPr>
            <p:nvPr/>
          </p:nvSpPr>
          <p:spPr bwMode="auto">
            <a:xfrm>
              <a:off x="4488" y="2661"/>
              <a:ext cx="19" cy="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9" y="50"/>
                </a:cxn>
                <a:cxn ang="0">
                  <a:pos x="19" y="56"/>
                </a:cxn>
                <a:cxn ang="0">
                  <a:pos x="6" y="56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9" h="56">
                  <a:moveTo>
                    <a:pt x="0" y="0"/>
                  </a:moveTo>
                  <a:lnTo>
                    <a:pt x="6" y="0"/>
                  </a:lnTo>
                  <a:lnTo>
                    <a:pt x="19" y="50"/>
                  </a:lnTo>
                  <a:lnTo>
                    <a:pt x="19" y="56"/>
                  </a:lnTo>
                  <a:lnTo>
                    <a:pt x="6" y="56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1" name="Freeform 57"/>
            <p:cNvSpPr>
              <a:spLocks/>
            </p:cNvSpPr>
            <p:nvPr/>
          </p:nvSpPr>
          <p:spPr bwMode="auto">
            <a:xfrm>
              <a:off x="4494" y="2711"/>
              <a:ext cx="13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43"/>
                </a:cxn>
                <a:cxn ang="0">
                  <a:pos x="13" y="50"/>
                </a:cxn>
                <a:cxn ang="0">
                  <a:pos x="7" y="50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50">
                  <a:moveTo>
                    <a:pt x="0" y="0"/>
                  </a:moveTo>
                  <a:lnTo>
                    <a:pt x="13" y="0"/>
                  </a:lnTo>
                  <a:lnTo>
                    <a:pt x="13" y="43"/>
                  </a:lnTo>
                  <a:lnTo>
                    <a:pt x="13" y="50"/>
                  </a:lnTo>
                  <a:lnTo>
                    <a:pt x="7" y="5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2" name="Freeform 58"/>
            <p:cNvSpPr>
              <a:spLocks/>
            </p:cNvSpPr>
            <p:nvPr/>
          </p:nvSpPr>
          <p:spPr bwMode="auto">
            <a:xfrm>
              <a:off x="4501" y="2754"/>
              <a:ext cx="13" cy="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50"/>
                </a:cxn>
                <a:cxn ang="0">
                  <a:pos x="13" y="63"/>
                </a:cxn>
                <a:cxn ang="0">
                  <a:pos x="6" y="6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63">
                  <a:moveTo>
                    <a:pt x="0" y="0"/>
                  </a:moveTo>
                  <a:lnTo>
                    <a:pt x="6" y="0"/>
                  </a:lnTo>
                  <a:lnTo>
                    <a:pt x="13" y="50"/>
                  </a:lnTo>
                  <a:lnTo>
                    <a:pt x="13" y="63"/>
                  </a:lnTo>
                  <a:lnTo>
                    <a:pt x="6" y="6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3" name="Freeform 59"/>
            <p:cNvSpPr>
              <a:spLocks/>
            </p:cNvSpPr>
            <p:nvPr/>
          </p:nvSpPr>
          <p:spPr bwMode="auto">
            <a:xfrm>
              <a:off x="4507" y="2804"/>
              <a:ext cx="13" cy="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50"/>
                </a:cxn>
                <a:cxn ang="0">
                  <a:pos x="13" y="57"/>
                </a:cxn>
                <a:cxn ang="0">
                  <a:pos x="0" y="57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57">
                  <a:moveTo>
                    <a:pt x="0" y="0"/>
                  </a:moveTo>
                  <a:lnTo>
                    <a:pt x="7" y="0"/>
                  </a:lnTo>
                  <a:lnTo>
                    <a:pt x="13" y="50"/>
                  </a:lnTo>
                  <a:lnTo>
                    <a:pt x="13" y="57"/>
                  </a:lnTo>
                  <a:lnTo>
                    <a:pt x="0" y="57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4" name="Freeform 60"/>
            <p:cNvSpPr>
              <a:spLocks/>
            </p:cNvSpPr>
            <p:nvPr/>
          </p:nvSpPr>
          <p:spPr bwMode="auto">
            <a:xfrm>
              <a:off x="4507" y="2854"/>
              <a:ext cx="13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38"/>
                </a:cxn>
                <a:cxn ang="0">
                  <a:pos x="13" y="50"/>
                </a:cxn>
                <a:cxn ang="0">
                  <a:pos x="7" y="50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50">
                  <a:moveTo>
                    <a:pt x="0" y="0"/>
                  </a:moveTo>
                  <a:lnTo>
                    <a:pt x="13" y="0"/>
                  </a:lnTo>
                  <a:lnTo>
                    <a:pt x="13" y="38"/>
                  </a:lnTo>
                  <a:lnTo>
                    <a:pt x="13" y="50"/>
                  </a:lnTo>
                  <a:lnTo>
                    <a:pt x="7" y="50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5" name="Freeform 61"/>
            <p:cNvSpPr>
              <a:spLocks/>
            </p:cNvSpPr>
            <p:nvPr/>
          </p:nvSpPr>
          <p:spPr bwMode="auto">
            <a:xfrm>
              <a:off x="4514" y="2892"/>
              <a:ext cx="13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37"/>
                </a:cxn>
                <a:cxn ang="0">
                  <a:pos x="13" y="50"/>
                </a:cxn>
                <a:cxn ang="0">
                  <a:pos x="6" y="50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50">
                  <a:moveTo>
                    <a:pt x="0" y="0"/>
                  </a:moveTo>
                  <a:lnTo>
                    <a:pt x="6" y="0"/>
                  </a:lnTo>
                  <a:lnTo>
                    <a:pt x="13" y="37"/>
                  </a:lnTo>
                  <a:lnTo>
                    <a:pt x="13" y="50"/>
                  </a:lnTo>
                  <a:lnTo>
                    <a:pt x="6" y="50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6" name="Freeform 62"/>
            <p:cNvSpPr>
              <a:spLocks/>
            </p:cNvSpPr>
            <p:nvPr/>
          </p:nvSpPr>
          <p:spPr bwMode="auto">
            <a:xfrm>
              <a:off x="4520" y="2929"/>
              <a:ext cx="13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31"/>
                </a:cxn>
                <a:cxn ang="0">
                  <a:pos x="13" y="44"/>
                </a:cxn>
                <a:cxn ang="0">
                  <a:pos x="0" y="44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44">
                  <a:moveTo>
                    <a:pt x="0" y="0"/>
                  </a:moveTo>
                  <a:lnTo>
                    <a:pt x="7" y="0"/>
                  </a:lnTo>
                  <a:lnTo>
                    <a:pt x="13" y="31"/>
                  </a:lnTo>
                  <a:lnTo>
                    <a:pt x="13" y="44"/>
                  </a:lnTo>
                  <a:lnTo>
                    <a:pt x="0" y="44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7" name="Freeform 63"/>
            <p:cNvSpPr>
              <a:spLocks/>
            </p:cNvSpPr>
            <p:nvPr/>
          </p:nvSpPr>
          <p:spPr bwMode="auto">
            <a:xfrm>
              <a:off x="4520" y="2960"/>
              <a:ext cx="20" cy="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0" y="32"/>
                </a:cxn>
                <a:cxn ang="0">
                  <a:pos x="20" y="44"/>
                </a:cxn>
                <a:cxn ang="0">
                  <a:pos x="13" y="44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20" h="44">
                  <a:moveTo>
                    <a:pt x="0" y="0"/>
                  </a:moveTo>
                  <a:lnTo>
                    <a:pt x="13" y="0"/>
                  </a:lnTo>
                  <a:lnTo>
                    <a:pt x="20" y="32"/>
                  </a:lnTo>
                  <a:lnTo>
                    <a:pt x="20" y="44"/>
                  </a:lnTo>
                  <a:lnTo>
                    <a:pt x="13" y="44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8" name="Freeform 64"/>
            <p:cNvSpPr>
              <a:spLocks/>
            </p:cNvSpPr>
            <p:nvPr/>
          </p:nvSpPr>
          <p:spPr bwMode="auto">
            <a:xfrm>
              <a:off x="4533" y="2992"/>
              <a:ext cx="13" cy="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25"/>
                </a:cxn>
                <a:cxn ang="0">
                  <a:pos x="13" y="37"/>
                </a:cxn>
                <a:cxn ang="0">
                  <a:pos x="7" y="37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37">
                  <a:moveTo>
                    <a:pt x="0" y="0"/>
                  </a:moveTo>
                  <a:lnTo>
                    <a:pt x="7" y="0"/>
                  </a:lnTo>
                  <a:lnTo>
                    <a:pt x="13" y="25"/>
                  </a:lnTo>
                  <a:lnTo>
                    <a:pt x="13" y="37"/>
                  </a:lnTo>
                  <a:lnTo>
                    <a:pt x="7" y="37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9" name="Freeform 65"/>
            <p:cNvSpPr>
              <a:spLocks/>
            </p:cNvSpPr>
            <p:nvPr/>
          </p:nvSpPr>
          <p:spPr bwMode="auto">
            <a:xfrm>
              <a:off x="4540" y="3017"/>
              <a:ext cx="1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25"/>
                </a:cxn>
                <a:cxn ang="0">
                  <a:pos x="13" y="31"/>
                </a:cxn>
                <a:cxn ang="0">
                  <a:pos x="0" y="31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31">
                  <a:moveTo>
                    <a:pt x="0" y="0"/>
                  </a:moveTo>
                  <a:lnTo>
                    <a:pt x="6" y="0"/>
                  </a:lnTo>
                  <a:lnTo>
                    <a:pt x="13" y="25"/>
                  </a:lnTo>
                  <a:lnTo>
                    <a:pt x="13" y="31"/>
                  </a:lnTo>
                  <a:lnTo>
                    <a:pt x="0" y="31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70" name="Freeform 66"/>
            <p:cNvSpPr>
              <a:spLocks/>
            </p:cNvSpPr>
            <p:nvPr/>
          </p:nvSpPr>
          <p:spPr bwMode="auto">
            <a:xfrm>
              <a:off x="4540" y="3042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8"/>
                </a:cxn>
                <a:cxn ang="0">
                  <a:pos x="13" y="25"/>
                </a:cxn>
                <a:cxn ang="0">
                  <a:pos x="6" y="25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13" y="0"/>
                  </a:lnTo>
                  <a:lnTo>
                    <a:pt x="13" y="18"/>
                  </a:lnTo>
                  <a:lnTo>
                    <a:pt x="13" y="25"/>
                  </a:lnTo>
                  <a:lnTo>
                    <a:pt x="6" y="25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71" name="Freeform 67"/>
            <p:cNvSpPr>
              <a:spLocks/>
            </p:cNvSpPr>
            <p:nvPr/>
          </p:nvSpPr>
          <p:spPr bwMode="auto">
            <a:xfrm>
              <a:off x="4546" y="3060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3"/>
                </a:cxn>
                <a:cxn ang="0">
                  <a:pos x="13" y="25"/>
                </a:cxn>
                <a:cxn ang="0">
                  <a:pos x="7" y="25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7" y="0"/>
                  </a:lnTo>
                  <a:lnTo>
                    <a:pt x="13" y="13"/>
                  </a:lnTo>
                  <a:lnTo>
                    <a:pt x="13" y="25"/>
                  </a:lnTo>
                  <a:lnTo>
                    <a:pt x="7" y="25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72" name="Freeform 68"/>
            <p:cNvSpPr>
              <a:spLocks/>
            </p:cNvSpPr>
            <p:nvPr/>
          </p:nvSpPr>
          <p:spPr bwMode="auto">
            <a:xfrm>
              <a:off x="4553" y="3073"/>
              <a:ext cx="13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19"/>
                </a:cxn>
                <a:cxn ang="0">
                  <a:pos x="13" y="25"/>
                </a:cxn>
                <a:cxn ang="0">
                  <a:pos x="0" y="25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25">
                  <a:moveTo>
                    <a:pt x="0" y="0"/>
                  </a:moveTo>
                  <a:lnTo>
                    <a:pt x="6" y="0"/>
                  </a:lnTo>
                  <a:lnTo>
                    <a:pt x="13" y="19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73" name="Freeform 69"/>
            <p:cNvSpPr>
              <a:spLocks/>
            </p:cNvSpPr>
            <p:nvPr/>
          </p:nvSpPr>
          <p:spPr bwMode="auto">
            <a:xfrm>
              <a:off x="4553" y="3092"/>
              <a:ext cx="19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12"/>
                </a:cxn>
                <a:cxn ang="0">
                  <a:pos x="19" y="18"/>
                </a:cxn>
                <a:cxn ang="0">
                  <a:pos x="13" y="18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9" h="18">
                  <a:moveTo>
                    <a:pt x="0" y="0"/>
                  </a:moveTo>
                  <a:lnTo>
                    <a:pt x="13" y="0"/>
                  </a:lnTo>
                  <a:lnTo>
                    <a:pt x="19" y="12"/>
                  </a:lnTo>
                  <a:lnTo>
                    <a:pt x="19" y="18"/>
                  </a:lnTo>
                  <a:lnTo>
                    <a:pt x="13" y="18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74" name="Freeform 70"/>
            <p:cNvSpPr>
              <a:spLocks/>
            </p:cNvSpPr>
            <p:nvPr/>
          </p:nvSpPr>
          <p:spPr bwMode="auto">
            <a:xfrm>
              <a:off x="4566" y="310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75" name="Freeform 71"/>
            <p:cNvSpPr>
              <a:spLocks/>
            </p:cNvSpPr>
            <p:nvPr/>
          </p:nvSpPr>
          <p:spPr bwMode="auto">
            <a:xfrm>
              <a:off x="4566" y="3110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9"/>
                </a:cxn>
                <a:cxn ang="0">
                  <a:pos x="6" y="19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9"/>
                  </a:lnTo>
                  <a:lnTo>
                    <a:pt x="6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76" name="Freeform 72"/>
            <p:cNvSpPr>
              <a:spLocks/>
            </p:cNvSpPr>
            <p:nvPr/>
          </p:nvSpPr>
          <p:spPr bwMode="auto">
            <a:xfrm>
              <a:off x="4572" y="3116"/>
              <a:ext cx="13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13"/>
                </a:cxn>
                <a:cxn ang="0">
                  <a:pos x="13" y="19"/>
                </a:cxn>
                <a:cxn ang="0">
                  <a:pos x="7" y="19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9">
                  <a:moveTo>
                    <a:pt x="0" y="0"/>
                  </a:moveTo>
                  <a:lnTo>
                    <a:pt x="7" y="0"/>
                  </a:lnTo>
                  <a:lnTo>
                    <a:pt x="13" y="13"/>
                  </a:lnTo>
                  <a:lnTo>
                    <a:pt x="13" y="19"/>
                  </a:lnTo>
                  <a:lnTo>
                    <a:pt x="7" y="19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77" name="Freeform 73"/>
            <p:cNvSpPr>
              <a:spLocks/>
            </p:cNvSpPr>
            <p:nvPr/>
          </p:nvSpPr>
          <p:spPr bwMode="auto">
            <a:xfrm>
              <a:off x="4579" y="3129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78" name="Freeform 74"/>
            <p:cNvSpPr>
              <a:spLocks/>
            </p:cNvSpPr>
            <p:nvPr/>
          </p:nvSpPr>
          <p:spPr bwMode="auto">
            <a:xfrm>
              <a:off x="4579" y="3129"/>
              <a:ext cx="19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9" y="6"/>
                </a:cxn>
                <a:cxn ang="0">
                  <a:pos x="19" y="19"/>
                </a:cxn>
                <a:cxn ang="0">
                  <a:pos x="6" y="19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13" y="0"/>
                  </a:lnTo>
                  <a:lnTo>
                    <a:pt x="19" y="6"/>
                  </a:lnTo>
                  <a:lnTo>
                    <a:pt x="19" y="19"/>
                  </a:lnTo>
                  <a:lnTo>
                    <a:pt x="6" y="19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79" name="Freeform 75"/>
            <p:cNvSpPr>
              <a:spLocks/>
            </p:cNvSpPr>
            <p:nvPr/>
          </p:nvSpPr>
          <p:spPr bwMode="auto">
            <a:xfrm>
              <a:off x="4585" y="3135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80" name="Freeform 76"/>
            <p:cNvSpPr>
              <a:spLocks/>
            </p:cNvSpPr>
            <p:nvPr/>
          </p:nvSpPr>
          <p:spPr bwMode="auto">
            <a:xfrm>
              <a:off x="4592" y="3141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6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6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6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81" name="Freeform 77"/>
            <p:cNvSpPr>
              <a:spLocks/>
            </p:cNvSpPr>
            <p:nvPr/>
          </p:nvSpPr>
          <p:spPr bwMode="auto">
            <a:xfrm>
              <a:off x="4598" y="3148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82" name="Freeform 78"/>
            <p:cNvSpPr>
              <a:spLocks/>
            </p:cNvSpPr>
            <p:nvPr/>
          </p:nvSpPr>
          <p:spPr bwMode="auto">
            <a:xfrm>
              <a:off x="4605" y="3148"/>
              <a:ext cx="12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2" y="6"/>
                </a:cxn>
                <a:cxn ang="0">
                  <a:pos x="12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83" name="Freeform 79"/>
            <p:cNvSpPr>
              <a:spLocks/>
            </p:cNvSpPr>
            <p:nvPr/>
          </p:nvSpPr>
          <p:spPr bwMode="auto">
            <a:xfrm>
              <a:off x="4611" y="3154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84" name="Line 80"/>
            <p:cNvSpPr>
              <a:spLocks noChangeShapeType="1"/>
            </p:cNvSpPr>
            <p:nvPr/>
          </p:nvSpPr>
          <p:spPr bwMode="auto">
            <a:xfrm>
              <a:off x="4605" y="3154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85" name="Line 81"/>
            <p:cNvSpPr>
              <a:spLocks noChangeShapeType="1"/>
            </p:cNvSpPr>
            <p:nvPr/>
          </p:nvSpPr>
          <p:spPr bwMode="auto">
            <a:xfrm>
              <a:off x="4617" y="3160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86" name="Freeform 82"/>
            <p:cNvSpPr>
              <a:spLocks/>
            </p:cNvSpPr>
            <p:nvPr/>
          </p:nvSpPr>
          <p:spPr bwMode="auto">
            <a:xfrm>
              <a:off x="4624" y="3160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87" name="Line 83"/>
            <p:cNvSpPr>
              <a:spLocks noChangeShapeType="1"/>
            </p:cNvSpPr>
            <p:nvPr/>
          </p:nvSpPr>
          <p:spPr bwMode="auto">
            <a:xfrm>
              <a:off x="4624" y="3166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88" name="Line 84"/>
            <p:cNvSpPr>
              <a:spLocks noChangeShapeType="1"/>
            </p:cNvSpPr>
            <p:nvPr/>
          </p:nvSpPr>
          <p:spPr bwMode="auto">
            <a:xfrm>
              <a:off x="4630" y="3166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89" name="Freeform 85"/>
            <p:cNvSpPr>
              <a:spLocks/>
            </p:cNvSpPr>
            <p:nvPr/>
          </p:nvSpPr>
          <p:spPr bwMode="auto">
            <a:xfrm>
              <a:off x="4643" y="3160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13" y="13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7" y="0"/>
                  </a:lnTo>
                  <a:lnTo>
                    <a:pt x="13" y="6"/>
                  </a:lnTo>
                  <a:lnTo>
                    <a:pt x="13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90" name="Line 86"/>
            <p:cNvSpPr>
              <a:spLocks noChangeShapeType="1"/>
            </p:cNvSpPr>
            <p:nvPr/>
          </p:nvSpPr>
          <p:spPr bwMode="auto">
            <a:xfrm>
              <a:off x="4643" y="3166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91" name="Line 87"/>
            <p:cNvSpPr>
              <a:spLocks noChangeShapeType="1"/>
            </p:cNvSpPr>
            <p:nvPr/>
          </p:nvSpPr>
          <p:spPr bwMode="auto">
            <a:xfrm>
              <a:off x="4643" y="3166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92" name="Line 88"/>
            <p:cNvSpPr>
              <a:spLocks noChangeShapeType="1"/>
            </p:cNvSpPr>
            <p:nvPr/>
          </p:nvSpPr>
          <p:spPr bwMode="auto">
            <a:xfrm>
              <a:off x="4650" y="3166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93" name="Line 89"/>
            <p:cNvSpPr>
              <a:spLocks noChangeShapeType="1"/>
            </p:cNvSpPr>
            <p:nvPr/>
          </p:nvSpPr>
          <p:spPr bwMode="auto">
            <a:xfrm>
              <a:off x="4656" y="3166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94" name="Line 90"/>
            <p:cNvSpPr>
              <a:spLocks noChangeShapeType="1"/>
            </p:cNvSpPr>
            <p:nvPr/>
          </p:nvSpPr>
          <p:spPr bwMode="auto">
            <a:xfrm>
              <a:off x="4656" y="3166"/>
              <a:ext cx="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95" name="Freeform 91"/>
            <p:cNvSpPr>
              <a:spLocks/>
            </p:cNvSpPr>
            <p:nvPr/>
          </p:nvSpPr>
          <p:spPr bwMode="auto">
            <a:xfrm>
              <a:off x="4669" y="3166"/>
              <a:ext cx="13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13" y="7"/>
                </a:cxn>
                <a:cxn ang="0">
                  <a:pos x="13" y="13"/>
                </a:cxn>
                <a:cxn ang="0">
                  <a:pos x="7" y="13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7" y="0"/>
                  </a:lnTo>
                  <a:lnTo>
                    <a:pt x="13" y="7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96" name="Line 92"/>
            <p:cNvSpPr>
              <a:spLocks noChangeShapeType="1"/>
            </p:cNvSpPr>
            <p:nvPr/>
          </p:nvSpPr>
          <p:spPr bwMode="auto">
            <a:xfrm>
              <a:off x="4676" y="3173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97" name="Line 93"/>
            <p:cNvSpPr>
              <a:spLocks noChangeShapeType="1"/>
            </p:cNvSpPr>
            <p:nvPr/>
          </p:nvSpPr>
          <p:spPr bwMode="auto">
            <a:xfrm>
              <a:off x="4676" y="3173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98" name="Line 94"/>
            <p:cNvSpPr>
              <a:spLocks noChangeShapeType="1"/>
            </p:cNvSpPr>
            <p:nvPr/>
          </p:nvSpPr>
          <p:spPr bwMode="auto">
            <a:xfrm>
              <a:off x="4682" y="3173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99" name="Line 95"/>
            <p:cNvSpPr>
              <a:spLocks noChangeShapeType="1"/>
            </p:cNvSpPr>
            <p:nvPr/>
          </p:nvSpPr>
          <p:spPr bwMode="auto">
            <a:xfrm>
              <a:off x="4689" y="3173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00" name="Line 96"/>
            <p:cNvSpPr>
              <a:spLocks noChangeShapeType="1"/>
            </p:cNvSpPr>
            <p:nvPr/>
          </p:nvSpPr>
          <p:spPr bwMode="auto">
            <a:xfrm>
              <a:off x="4689" y="3173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01" name="Line 97"/>
            <p:cNvSpPr>
              <a:spLocks noChangeShapeType="1"/>
            </p:cNvSpPr>
            <p:nvPr/>
          </p:nvSpPr>
          <p:spPr bwMode="auto">
            <a:xfrm>
              <a:off x="4695" y="3173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02" name="Line 98"/>
            <p:cNvSpPr>
              <a:spLocks noChangeShapeType="1"/>
            </p:cNvSpPr>
            <p:nvPr/>
          </p:nvSpPr>
          <p:spPr bwMode="auto">
            <a:xfrm>
              <a:off x="4702" y="3173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03" name="Line 99"/>
            <p:cNvSpPr>
              <a:spLocks noChangeShapeType="1"/>
            </p:cNvSpPr>
            <p:nvPr/>
          </p:nvSpPr>
          <p:spPr bwMode="auto">
            <a:xfrm>
              <a:off x="4702" y="3173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04" name="Line 100"/>
            <p:cNvSpPr>
              <a:spLocks noChangeShapeType="1"/>
            </p:cNvSpPr>
            <p:nvPr/>
          </p:nvSpPr>
          <p:spPr bwMode="auto">
            <a:xfrm>
              <a:off x="4715" y="3173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05" name="Line 101"/>
            <p:cNvSpPr>
              <a:spLocks noChangeShapeType="1"/>
            </p:cNvSpPr>
            <p:nvPr/>
          </p:nvSpPr>
          <p:spPr bwMode="auto">
            <a:xfrm>
              <a:off x="4721" y="3173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06" name="Freeform 102"/>
            <p:cNvSpPr>
              <a:spLocks/>
            </p:cNvSpPr>
            <p:nvPr/>
          </p:nvSpPr>
          <p:spPr bwMode="auto">
            <a:xfrm>
              <a:off x="4728" y="317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07" name="Line 103"/>
            <p:cNvSpPr>
              <a:spLocks noChangeShapeType="1"/>
            </p:cNvSpPr>
            <p:nvPr/>
          </p:nvSpPr>
          <p:spPr bwMode="auto">
            <a:xfrm>
              <a:off x="4728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08" name="Line 104"/>
            <p:cNvSpPr>
              <a:spLocks noChangeShapeType="1"/>
            </p:cNvSpPr>
            <p:nvPr/>
          </p:nvSpPr>
          <p:spPr bwMode="auto">
            <a:xfrm>
              <a:off x="4734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09" name="Line 105"/>
            <p:cNvSpPr>
              <a:spLocks noChangeShapeType="1"/>
            </p:cNvSpPr>
            <p:nvPr/>
          </p:nvSpPr>
          <p:spPr bwMode="auto">
            <a:xfrm>
              <a:off x="4734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10" name="Line 106"/>
            <p:cNvSpPr>
              <a:spLocks noChangeShapeType="1"/>
            </p:cNvSpPr>
            <p:nvPr/>
          </p:nvSpPr>
          <p:spPr bwMode="auto">
            <a:xfrm>
              <a:off x="4741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11" name="Line 107"/>
            <p:cNvSpPr>
              <a:spLocks noChangeShapeType="1"/>
            </p:cNvSpPr>
            <p:nvPr/>
          </p:nvSpPr>
          <p:spPr bwMode="auto">
            <a:xfrm>
              <a:off x="4747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12" name="Line 108"/>
            <p:cNvSpPr>
              <a:spLocks noChangeShapeType="1"/>
            </p:cNvSpPr>
            <p:nvPr/>
          </p:nvSpPr>
          <p:spPr bwMode="auto">
            <a:xfrm>
              <a:off x="4754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13" name="Line 109"/>
            <p:cNvSpPr>
              <a:spLocks noChangeShapeType="1"/>
            </p:cNvSpPr>
            <p:nvPr/>
          </p:nvSpPr>
          <p:spPr bwMode="auto">
            <a:xfrm>
              <a:off x="4760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14" name="Line 110"/>
            <p:cNvSpPr>
              <a:spLocks noChangeShapeType="1"/>
            </p:cNvSpPr>
            <p:nvPr/>
          </p:nvSpPr>
          <p:spPr bwMode="auto">
            <a:xfrm>
              <a:off x="4760" y="3179"/>
              <a:ext cx="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15" name="Line 111"/>
            <p:cNvSpPr>
              <a:spLocks noChangeShapeType="1"/>
            </p:cNvSpPr>
            <p:nvPr/>
          </p:nvSpPr>
          <p:spPr bwMode="auto">
            <a:xfrm>
              <a:off x="4767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16" name="Line 112"/>
            <p:cNvSpPr>
              <a:spLocks noChangeShapeType="1"/>
            </p:cNvSpPr>
            <p:nvPr/>
          </p:nvSpPr>
          <p:spPr bwMode="auto">
            <a:xfrm>
              <a:off x="4773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17" name="Line 113"/>
            <p:cNvSpPr>
              <a:spLocks noChangeShapeType="1"/>
            </p:cNvSpPr>
            <p:nvPr/>
          </p:nvSpPr>
          <p:spPr bwMode="auto">
            <a:xfrm>
              <a:off x="4780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18" name="Line 114"/>
            <p:cNvSpPr>
              <a:spLocks noChangeShapeType="1"/>
            </p:cNvSpPr>
            <p:nvPr/>
          </p:nvSpPr>
          <p:spPr bwMode="auto">
            <a:xfrm>
              <a:off x="4780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19" name="Line 115"/>
            <p:cNvSpPr>
              <a:spLocks noChangeShapeType="1"/>
            </p:cNvSpPr>
            <p:nvPr/>
          </p:nvSpPr>
          <p:spPr bwMode="auto">
            <a:xfrm>
              <a:off x="4786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20" name="Line 116"/>
            <p:cNvSpPr>
              <a:spLocks noChangeShapeType="1"/>
            </p:cNvSpPr>
            <p:nvPr/>
          </p:nvSpPr>
          <p:spPr bwMode="auto">
            <a:xfrm>
              <a:off x="4793" y="3179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21" name="Line 117"/>
            <p:cNvSpPr>
              <a:spLocks noChangeShapeType="1"/>
            </p:cNvSpPr>
            <p:nvPr/>
          </p:nvSpPr>
          <p:spPr bwMode="auto">
            <a:xfrm>
              <a:off x="4799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22" name="Line 118"/>
            <p:cNvSpPr>
              <a:spLocks noChangeShapeType="1"/>
            </p:cNvSpPr>
            <p:nvPr/>
          </p:nvSpPr>
          <p:spPr bwMode="auto">
            <a:xfrm>
              <a:off x="4805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23" name="Line 119"/>
            <p:cNvSpPr>
              <a:spLocks noChangeShapeType="1"/>
            </p:cNvSpPr>
            <p:nvPr/>
          </p:nvSpPr>
          <p:spPr bwMode="auto">
            <a:xfrm>
              <a:off x="4805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24" name="Line 120"/>
            <p:cNvSpPr>
              <a:spLocks noChangeShapeType="1"/>
            </p:cNvSpPr>
            <p:nvPr/>
          </p:nvSpPr>
          <p:spPr bwMode="auto">
            <a:xfrm>
              <a:off x="4812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25" name="Line 121"/>
            <p:cNvSpPr>
              <a:spLocks noChangeShapeType="1"/>
            </p:cNvSpPr>
            <p:nvPr/>
          </p:nvSpPr>
          <p:spPr bwMode="auto">
            <a:xfrm>
              <a:off x="4818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26" name="Line 122"/>
            <p:cNvSpPr>
              <a:spLocks noChangeShapeType="1"/>
            </p:cNvSpPr>
            <p:nvPr/>
          </p:nvSpPr>
          <p:spPr bwMode="auto">
            <a:xfrm>
              <a:off x="4818" y="3179"/>
              <a:ext cx="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27" name="Line 123"/>
            <p:cNvSpPr>
              <a:spLocks noChangeShapeType="1"/>
            </p:cNvSpPr>
            <p:nvPr/>
          </p:nvSpPr>
          <p:spPr bwMode="auto">
            <a:xfrm>
              <a:off x="4825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28" name="Line 124"/>
            <p:cNvSpPr>
              <a:spLocks noChangeShapeType="1"/>
            </p:cNvSpPr>
            <p:nvPr/>
          </p:nvSpPr>
          <p:spPr bwMode="auto">
            <a:xfrm>
              <a:off x="4831" y="3179"/>
              <a:ext cx="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29" name="Line 125"/>
            <p:cNvSpPr>
              <a:spLocks noChangeShapeType="1"/>
            </p:cNvSpPr>
            <p:nvPr/>
          </p:nvSpPr>
          <p:spPr bwMode="auto">
            <a:xfrm>
              <a:off x="4838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30" name="Line 126"/>
            <p:cNvSpPr>
              <a:spLocks noChangeShapeType="1"/>
            </p:cNvSpPr>
            <p:nvPr/>
          </p:nvSpPr>
          <p:spPr bwMode="auto">
            <a:xfrm>
              <a:off x="4844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31" name="Line 127"/>
            <p:cNvSpPr>
              <a:spLocks noChangeShapeType="1"/>
            </p:cNvSpPr>
            <p:nvPr/>
          </p:nvSpPr>
          <p:spPr bwMode="auto">
            <a:xfrm>
              <a:off x="4851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32" name="Line 128"/>
            <p:cNvSpPr>
              <a:spLocks noChangeShapeType="1"/>
            </p:cNvSpPr>
            <p:nvPr/>
          </p:nvSpPr>
          <p:spPr bwMode="auto">
            <a:xfrm>
              <a:off x="4851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33" name="Line 129"/>
            <p:cNvSpPr>
              <a:spLocks noChangeShapeType="1"/>
            </p:cNvSpPr>
            <p:nvPr/>
          </p:nvSpPr>
          <p:spPr bwMode="auto">
            <a:xfrm>
              <a:off x="4857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34" name="Line 130"/>
            <p:cNvSpPr>
              <a:spLocks noChangeShapeType="1"/>
            </p:cNvSpPr>
            <p:nvPr/>
          </p:nvSpPr>
          <p:spPr bwMode="auto">
            <a:xfrm>
              <a:off x="4864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35" name="Line 131"/>
            <p:cNvSpPr>
              <a:spLocks noChangeShapeType="1"/>
            </p:cNvSpPr>
            <p:nvPr/>
          </p:nvSpPr>
          <p:spPr bwMode="auto">
            <a:xfrm>
              <a:off x="4864" y="3179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36" name="Line 132"/>
            <p:cNvSpPr>
              <a:spLocks noChangeShapeType="1"/>
            </p:cNvSpPr>
            <p:nvPr/>
          </p:nvSpPr>
          <p:spPr bwMode="auto">
            <a:xfrm>
              <a:off x="4870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37" name="Line 133"/>
            <p:cNvSpPr>
              <a:spLocks noChangeShapeType="1"/>
            </p:cNvSpPr>
            <p:nvPr/>
          </p:nvSpPr>
          <p:spPr bwMode="auto">
            <a:xfrm>
              <a:off x="4877" y="3179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38" name="Line 134"/>
            <p:cNvSpPr>
              <a:spLocks noChangeShapeType="1"/>
            </p:cNvSpPr>
            <p:nvPr/>
          </p:nvSpPr>
          <p:spPr bwMode="auto">
            <a:xfrm>
              <a:off x="4883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39" name="Line 135"/>
            <p:cNvSpPr>
              <a:spLocks noChangeShapeType="1"/>
            </p:cNvSpPr>
            <p:nvPr/>
          </p:nvSpPr>
          <p:spPr bwMode="auto">
            <a:xfrm>
              <a:off x="4890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40" name="Line 136"/>
            <p:cNvSpPr>
              <a:spLocks noChangeShapeType="1"/>
            </p:cNvSpPr>
            <p:nvPr/>
          </p:nvSpPr>
          <p:spPr bwMode="auto">
            <a:xfrm>
              <a:off x="4896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41" name="Line 137"/>
            <p:cNvSpPr>
              <a:spLocks noChangeShapeType="1"/>
            </p:cNvSpPr>
            <p:nvPr/>
          </p:nvSpPr>
          <p:spPr bwMode="auto">
            <a:xfrm>
              <a:off x="4896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42" name="Line 138"/>
            <p:cNvSpPr>
              <a:spLocks noChangeShapeType="1"/>
            </p:cNvSpPr>
            <p:nvPr/>
          </p:nvSpPr>
          <p:spPr bwMode="auto">
            <a:xfrm>
              <a:off x="4903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43" name="Line 139"/>
            <p:cNvSpPr>
              <a:spLocks noChangeShapeType="1"/>
            </p:cNvSpPr>
            <p:nvPr/>
          </p:nvSpPr>
          <p:spPr bwMode="auto">
            <a:xfrm>
              <a:off x="4909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44" name="Line 140"/>
            <p:cNvSpPr>
              <a:spLocks noChangeShapeType="1"/>
            </p:cNvSpPr>
            <p:nvPr/>
          </p:nvSpPr>
          <p:spPr bwMode="auto">
            <a:xfrm>
              <a:off x="4909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45" name="Line 141"/>
            <p:cNvSpPr>
              <a:spLocks noChangeShapeType="1"/>
            </p:cNvSpPr>
            <p:nvPr/>
          </p:nvSpPr>
          <p:spPr bwMode="auto">
            <a:xfrm>
              <a:off x="4916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46" name="Line 142"/>
            <p:cNvSpPr>
              <a:spLocks noChangeShapeType="1"/>
            </p:cNvSpPr>
            <p:nvPr/>
          </p:nvSpPr>
          <p:spPr bwMode="auto">
            <a:xfrm>
              <a:off x="4922" y="3179"/>
              <a:ext cx="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47" name="Line 143"/>
            <p:cNvSpPr>
              <a:spLocks noChangeShapeType="1"/>
            </p:cNvSpPr>
            <p:nvPr/>
          </p:nvSpPr>
          <p:spPr bwMode="auto">
            <a:xfrm>
              <a:off x="4929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48" name="Line 144"/>
            <p:cNvSpPr>
              <a:spLocks noChangeShapeType="1"/>
            </p:cNvSpPr>
            <p:nvPr/>
          </p:nvSpPr>
          <p:spPr bwMode="auto">
            <a:xfrm>
              <a:off x="4935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49" name="Line 145"/>
            <p:cNvSpPr>
              <a:spLocks noChangeShapeType="1"/>
            </p:cNvSpPr>
            <p:nvPr/>
          </p:nvSpPr>
          <p:spPr bwMode="auto">
            <a:xfrm>
              <a:off x="4942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50" name="Line 146"/>
            <p:cNvSpPr>
              <a:spLocks noChangeShapeType="1"/>
            </p:cNvSpPr>
            <p:nvPr/>
          </p:nvSpPr>
          <p:spPr bwMode="auto">
            <a:xfrm>
              <a:off x="4942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51" name="Line 147"/>
            <p:cNvSpPr>
              <a:spLocks noChangeShapeType="1"/>
            </p:cNvSpPr>
            <p:nvPr/>
          </p:nvSpPr>
          <p:spPr bwMode="auto">
            <a:xfrm>
              <a:off x="4948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52" name="Line 148"/>
            <p:cNvSpPr>
              <a:spLocks noChangeShapeType="1"/>
            </p:cNvSpPr>
            <p:nvPr/>
          </p:nvSpPr>
          <p:spPr bwMode="auto">
            <a:xfrm>
              <a:off x="4955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53" name="Line 149"/>
            <p:cNvSpPr>
              <a:spLocks noChangeShapeType="1"/>
            </p:cNvSpPr>
            <p:nvPr/>
          </p:nvSpPr>
          <p:spPr bwMode="auto">
            <a:xfrm>
              <a:off x="4955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54" name="Line 150"/>
            <p:cNvSpPr>
              <a:spLocks noChangeShapeType="1"/>
            </p:cNvSpPr>
            <p:nvPr/>
          </p:nvSpPr>
          <p:spPr bwMode="auto">
            <a:xfrm>
              <a:off x="4961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55" name="Line 151"/>
            <p:cNvSpPr>
              <a:spLocks noChangeShapeType="1"/>
            </p:cNvSpPr>
            <p:nvPr/>
          </p:nvSpPr>
          <p:spPr bwMode="auto">
            <a:xfrm>
              <a:off x="4968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56" name="Line 152"/>
            <p:cNvSpPr>
              <a:spLocks noChangeShapeType="1"/>
            </p:cNvSpPr>
            <p:nvPr/>
          </p:nvSpPr>
          <p:spPr bwMode="auto">
            <a:xfrm>
              <a:off x="4968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57" name="Line 153"/>
            <p:cNvSpPr>
              <a:spLocks noChangeShapeType="1"/>
            </p:cNvSpPr>
            <p:nvPr/>
          </p:nvSpPr>
          <p:spPr bwMode="auto">
            <a:xfrm>
              <a:off x="4974" y="3179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58" name="Line 154"/>
            <p:cNvSpPr>
              <a:spLocks noChangeShapeType="1"/>
            </p:cNvSpPr>
            <p:nvPr/>
          </p:nvSpPr>
          <p:spPr bwMode="auto">
            <a:xfrm>
              <a:off x="4981" y="3179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59" name="Line 155"/>
            <p:cNvSpPr>
              <a:spLocks noChangeShapeType="1"/>
            </p:cNvSpPr>
            <p:nvPr/>
          </p:nvSpPr>
          <p:spPr bwMode="auto">
            <a:xfrm>
              <a:off x="4987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60" name="Freeform 156"/>
            <p:cNvSpPr>
              <a:spLocks/>
            </p:cNvSpPr>
            <p:nvPr/>
          </p:nvSpPr>
          <p:spPr bwMode="auto">
            <a:xfrm>
              <a:off x="4993" y="317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61" name="Line 157"/>
            <p:cNvSpPr>
              <a:spLocks noChangeShapeType="1"/>
            </p:cNvSpPr>
            <p:nvPr/>
          </p:nvSpPr>
          <p:spPr bwMode="auto">
            <a:xfrm>
              <a:off x="5000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62" name="Line 158"/>
            <p:cNvSpPr>
              <a:spLocks noChangeShapeType="1"/>
            </p:cNvSpPr>
            <p:nvPr/>
          </p:nvSpPr>
          <p:spPr bwMode="auto">
            <a:xfrm>
              <a:off x="5000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63" name="Line 159"/>
            <p:cNvSpPr>
              <a:spLocks noChangeShapeType="1"/>
            </p:cNvSpPr>
            <p:nvPr/>
          </p:nvSpPr>
          <p:spPr bwMode="auto">
            <a:xfrm>
              <a:off x="5006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64" name="Line 160"/>
            <p:cNvSpPr>
              <a:spLocks noChangeShapeType="1"/>
            </p:cNvSpPr>
            <p:nvPr/>
          </p:nvSpPr>
          <p:spPr bwMode="auto">
            <a:xfrm>
              <a:off x="5013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65" name="Line 161"/>
            <p:cNvSpPr>
              <a:spLocks noChangeShapeType="1"/>
            </p:cNvSpPr>
            <p:nvPr/>
          </p:nvSpPr>
          <p:spPr bwMode="auto">
            <a:xfrm>
              <a:off x="5013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66" name="Freeform 162"/>
            <p:cNvSpPr>
              <a:spLocks/>
            </p:cNvSpPr>
            <p:nvPr/>
          </p:nvSpPr>
          <p:spPr bwMode="auto">
            <a:xfrm>
              <a:off x="5026" y="317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67" name="Line 163"/>
            <p:cNvSpPr>
              <a:spLocks noChangeShapeType="1"/>
            </p:cNvSpPr>
            <p:nvPr/>
          </p:nvSpPr>
          <p:spPr bwMode="auto">
            <a:xfrm>
              <a:off x="5026" y="3179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68" name="Line 164"/>
            <p:cNvSpPr>
              <a:spLocks noChangeShapeType="1"/>
            </p:cNvSpPr>
            <p:nvPr/>
          </p:nvSpPr>
          <p:spPr bwMode="auto">
            <a:xfrm>
              <a:off x="5032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69" name="Line 165"/>
            <p:cNvSpPr>
              <a:spLocks noChangeShapeType="1"/>
            </p:cNvSpPr>
            <p:nvPr/>
          </p:nvSpPr>
          <p:spPr bwMode="auto">
            <a:xfrm>
              <a:off x="5039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70" name="Line 166"/>
            <p:cNvSpPr>
              <a:spLocks noChangeShapeType="1"/>
            </p:cNvSpPr>
            <p:nvPr/>
          </p:nvSpPr>
          <p:spPr bwMode="auto">
            <a:xfrm>
              <a:off x="5045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71" name="Line 167"/>
            <p:cNvSpPr>
              <a:spLocks noChangeShapeType="1"/>
            </p:cNvSpPr>
            <p:nvPr/>
          </p:nvSpPr>
          <p:spPr bwMode="auto">
            <a:xfrm>
              <a:off x="5045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72" name="Line 168"/>
            <p:cNvSpPr>
              <a:spLocks noChangeShapeType="1"/>
            </p:cNvSpPr>
            <p:nvPr/>
          </p:nvSpPr>
          <p:spPr bwMode="auto">
            <a:xfrm>
              <a:off x="5052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73" name="Line 169"/>
            <p:cNvSpPr>
              <a:spLocks noChangeShapeType="1"/>
            </p:cNvSpPr>
            <p:nvPr/>
          </p:nvSpPr>
          <p:spPr bwMode="auto">
            <a:xfrm>
              <a:off x="5058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74" name="Line 170"/>
            <p:cNvSpPr>
              <a:spLocks noChangeShapeType="1"/>
            </p:cNvSpPr>
            <p:nvPr/>
          </p:nvSpPr>
          <p:spPr bwMode="auto">
            <a:xfrm>
              <a:off x="5058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75" name="Line 171"/>
            <p:cNvSpPr>
              <a:spLocks noChangeShapeType="1"/>
            </p:cNvSpPr>
            <p:nvPr/>
          </p:nvSpPr>
          <p:spPr bwMode="auto">
            <a:xfrm>
              <a:off x="5065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76" name="Freeform 172"/>
            <p:cNvSpPr>
              <a:spLocks/>
            </p:cNvSpPr>
            <p:nvPr/>
          </p:nvSpPr>
          <p:spPr bwMode="auto">
            <a:xfrm>
              <a:off x="5071" y="317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7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3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77" name="Line 173"/>
            <p:cNvSpPr>
              <a:spLocks noChangeShapeType="1"/>
            </p:cNvSpPr>
            <p:nvPr/>
          </p:nvSpPr>
          <p:spPr bwMode="auto">
            <a:xfrm>
              <a:off x="5071" y="3179"/>
              <a:ext cx="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78" name="Line 174"/>
            <p:cNvSpPr>
              <a:spLocks noChangeShapeType="1"/>
            </p:cNvSpPr>
            <p:nvPr/>
          </p:nvSpPr>
          <p:spPr bwMode="auto">
            <a:xfrm>
              <a:off x="5084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79" name="Line 175"/>
            <p:cNvSpPr>
              <a:spLocks noChangeShapeType="1"/>
            </p:cNvSpPr>
            <p:nvPr/>
          </p:nvSpPr>
          <p:spPr bwMode="auto">
            <a:xfrm>
              <a:off x="5084" y="3179"/>
              <a:ext cx="2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80" name="Line 176"/>
            <p:cNvSpPr>
              <a:spLocks noChangeShapeType="1"/>
            </p:cNvSpPr>
            <p:nvPr/>
          </p:nvSpPr>
          <p:spPr bwMode="auto">
            <a:xfrm>
              <a:off x="5091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81" name="Freeform 177"/>
            <p:cNvSpPr>
              <a:spLocks/>
            </p:cNvSpPr>
            <p:nvPr/>
          </p:nvSpPr>
          <p:spPr bwMode="auto">
            <a:xfrm>
              <a:off x="5097" y="3173"/>
              <a:ext cx="13" cy="1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7" y="0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82" name="Freeform 178"/>
            <p:cNvSpPr>
              <a:spLocks/>
            </p:cNvSpPr>
            <p:nvPr/>
          </p:nvSpPr>
          <p:spPr bwMode="auto">
            <a:xfrm>
              <a:off x="5104" y="3173"/>
              <a:ext cx="13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3" y="6"/>
                </a:cxn>
                <a:cxn ang="0">
                  <a:pos x="13" y="12"/>
                </a:cxn>
                <a:cxn ang="0">
                  <a:pos x="6" y="12"/>
                </a:cxn>
                <a:cxn ang="0">
                  <a:pos x="0" y="12"/>
                </a:cxn>
                <a:cxn ang="0">
                  <a:pos x="0" y="0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6" y="0"/>
                  </a:lnTo>
                  <a:lnTo>
                    <a:pt x="13" y="6"/>
                  </a:lnTo>
                  <a:lnTo>
                    <a:pt x="13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83" name="Line 179"/>
            <p:cNvSpPr>
              <a:spLocks noChangeShapeType="1"/>
            </p:cNvSpPr>
            <p:nvPr/>
          </p:nvSpPr>
          <p:spPr bwMode="auto">
            <a:xfrm>
              <a:off x="5104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84" name="Line 180"/>
            <p:cNvSpPr>
              <a:spLocks noChangeShapeType="1"/>
            </p:cNvSpPr>
            <p:nvPr/>
          </p:nvSpPr>
          <p:spPr bwMode="auto">
            <a:xfrm>
              <a:off x="5110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85" name="Freeform 181"/>
            <p:cNvSpPr>
              <a:spLocks/>
            </p:cNvSpPr>
            <p:nvPr/>
          </p:nvSpPr>
          <p:spPr bwMode="auto">
            <a:xfrm>
              <a:off x="5117" y="3173"/>
              <a:ext cx="13" cy="12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" y="0"/>
                </a:cxn>
                <a:cxn ang="0">
                  <a:pos x="13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6" y="0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86" name="Line 182"/>
            <p:cNvSpPr>
              <a:spLocks noChangeShapeType="1"/>
            </p:cNvSpPr>
            <p:nvPr/>
          </p:nvSpPr>
          <p:spPr bwMode="auto">
            <a:xfrm>
              <a:off x="5117" y="3179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87" name="Line 183"/>
            <p:cNvSpPr>
              <a:spLocks noChangeShapeType="1"/>
            </p:cNvSpPr>
            <p:nvPr/>
          </p:nvSpPr>
          <p:spPr bwMode="auto">
            <a:xfrm>
              <a:off x="5130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88" name="Line 184"/>
            <p:cNvSpPr>
              <a:spLocks noChangeShapeType="1"/>
            </p:cNvSpPr>
            <p:nvPr/>
          </p:nvSpPr>
          <p:spPr bwMode="auto">
            <a:xfrm>
              <a:off x="5130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89" name="Line 185"/>
            <p:cNvSpPr>
              <a:spLocks noChangeShapeType="1"/>
            </p:cNvSpPr>
            <p:nvPr/>
          </p:nvSpPr>
          <p:spPr bwMode="auto">
            <a:xfrm>
              <a:off x="5136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90" name="Line 186"/>
            <p:cNvSpPr>
              <a:spLocks noChangeShapeType="1"/>
            </p:cNvSpPr>
            <p:nvPr/>
          </p:nvSpPr>
          <p:spPr bwMode="auto">
            <a:xfrm>
              <a:off x="5143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91" name="Line 187"/>
            <p:cNvSpPr>
              <a:spLocks noChangeShapeType="1"/>
            </p:cNvSpPr>
            <p:nvPr/>
          </p:nvSpPr>
          <p:spPr bwMode="auto">
            <a:xfrm>
              <a:off x="5143" y="3179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92" name="Line 188"/>
            <p:cNvSpPr>
              <a:spLocks noChangeShapeType="1"/>
            </p:cNvSpPr>
            <p:nvPr/>
          </p:nvSpPr>
          <p:spPr bwMode="auto">
            <a:xfrm>
              <a:off x="5149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93" name="Line 189"/>
            <p:cNvSpPr>
              <a:spLocks noChangeShapeType="1"/>
            </p:cNvSpPr>
            <p:nvPr/>
          </p:nvSpPr>
          <p:spPr bwMode="auto">
            <a:xfrm>
              <a:off x="5156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94" name="Line 190"/>
            <p:cNvSpPr>
              <a:spLocks noChangeShapeType="1"/>
            </p:cNvSpPr>
            <p:nvPr/>
          </p:nvSpPr>
          <p:spPr bwMode="auto">
            <a:xfrm>
              <a:off x="5162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95" name="Line 191"/>
            <p:cNvSpPr>
              <a:spLocks noChangeShapeType="1"/>
            </p:cNvSpPr>
            <p:nvPr/>
          </p:nvSpPr>
          <p:spPr bwMode="auto">
            <a:xfrm>
              <a:off x="5162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96" name="Line 192"/>
            <p:cNvSpPr>
              <a:spLocks noChangeShapeType="1"/>
            </p:cNvSpPr>
            <p:nvPr/>
          </p:nvSpPr>
          <p:spPr bwMode="auto">
            <a:xfrm>
              <a:off x="5169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97" name="Line 193"/>
            <p:cNvSpPr>
              <a:spLocks noChangeShapeType="1"/>
            </p:cNvSpPr>
            <p:nvPr/>
          </p:nvSpPr>
          <p:spPr bwMode="auto">
            <a:xfrm>
              <a:off x="5175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98" name="Line 194"/>
            <p:cNvSpPr>
              <a:spLocks noChangeShapeType="1"/>
            </p:cNvSpPr>
            <p:nvPr/>
          </p:nvSpPr>
          <p:spPr bwMode="auto">
            <a:xfrm>
              <a:off x="5182" y="3179"/>
              <a:ext cx="1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99" name="Line 195"/>
            <p:cNvSpPr>
              <a:spLocks noChangeShapeType="1"/>
            </p:cNvSpPr>
            <p:nvPr/>
          </p:nvSpPr>
          <p:spPr bwMode="auto">
            <a:xfrm>
              <a:off x="5188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00" name="Line 196"/>
            <p:cNvSpPr>
              <a:spLocks noChangeShapeType="1"/>
            </p:cNvSpPr>
            <p:nvPr/>
          </p:nvSpPr>
          <p:spPr bwMode="auto">
            <a:xfrm>
              <a:off x="5188" y="3179"/>
              <a:ext cx="1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01" name="Line 197"/>
            <p:cNvSpPr>
              <a:spLocks noChangeShapeType="1"/>
            </p:cNvSpPr>
            <p:nvPr/>
          </p:nvSpPr>
          <p:spPr bwMode="auto">
            <a:xfrm>
              <a:off x="5194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02" name="Line 198"/>
            <p:cNvSpPr>
              <a:spLocks noChangeShapeType="1"/>
            </p:cNvSpPr>
            <p:nvPr/>
          </p:nvSpPr>
          <p:spPr bwMode="auto">
            <a:xfrm>
              <a:off x="5201" y="3179"/>
              <a:ext cx="1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304" name="Line 200"/>
          <p:cNvSpPr>
            <a:spLocks noChangeShapeType="1"/>
          </p:cNvSpPr>
          <p:nvPr/>
        </p:nvSpPr>
        <p:spPr bwMode="auto">
          <a:xfrm>
            <a:off x="8521700" y="3540125"/>
            <a:ext cx="190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05" name="Line 201"/>
          <p:cNvSpPr>
            <a:spLocks noChangeShapeType="1"/>
          </p:cNvSpPr>
          <p:nvPr/>
        </p:nvSpPr>
        <p:spPr bwMode="auto">
          <a:xfrm>
            <a:off x="8521700" y="3540125"/>
            <a:ext cx="190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06" name="Line 202"/>
          <p:cNvSpPr>
            <a:spLocks noChangeShapeType="1"/>
          </p:cNvSpPr>
          <p:nvPr/>
        </p:nvSpPr>
        <p:spPr bwMode="auto">
          <a:xfrm>
            <a:off x="8531225" y="3540125"/>
            <a:ext cx="190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07" name="Line 203"/>
          <p:cNvSpPr>
            <a:spLocks noChangeShapeType="1"/>
          </p:cNvSpPr>
          <p:nvPr/>
        </p:nvSpPr>
        <p:spPr bwMode="auto">
          <a:xfrm>
            <a:off x="8540750" y="3540125"/>
            <a:ext cx="190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08" name="Freeform 204"/>
          <p:cNvSpPr>
            <a:spLocks/>
          </p:cNvSpPr>
          <p:nvPr/>
        </p:nvSpPr>
        <p:spPr bwMode="auto">
          <a:xfrm>
            <a:off x="5589588" y="3548063"/>
            <a:ext cx="4762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32" y="0"/>
              </a:cxn>
            </a:cxnLst>
            <a:rect l="0" t="0" r="r" b="b"/>
            <a:pathLst>
              <a:path w="32">
                <a:moveTo>
                  <a:pt x="0" y="0"/>
                </a:moveTo>
                <a:lnTo>
                  <a:pt x="0" y="0"/>
                </a:lnTo>
                <a:lnTo>
                  <a:pt x="32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09" name="Freeform 205"/>
          <p:cNvSpPr>
            <a:spLocks/>
          </p:cNvSpPr>
          <p:nvPr/>
        </p:nvSpPr>
        <p:spPr bwMode="auto">
          <a:xfrm>
            <a:off x="5589588" y="3219450"/>
            <a:ext cx="476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32" y="0"/>
              </a:cxn>
            </a:cxnLst>
            <a:rect l="0" t="0" r="r" b="b"/>
            <a:pathLst>
              <a:path w="32">
                <a:moveTo>
                  <a:pt x="0" y="0"/>
                </a:moveTo>
                <a:lnTo>
                  <a:pt x="0" y="0"/>
                </a:lnTo>
                <a:lnTo>
                  <a:pt x="32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10" name="Freeform 206"/>
          <p:cNvSpPr>
            <a:spLocks/>
          </p:cNvSpPr>
          <p:nvPr/>
        </p:nvSpPr>
        <p:spPr bwMode="auto">
          <a:xfrm>
            <a:off x="5589588" y="2892425"/>
            <a:ext cx="476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32" y="0"/>
              </a:cxn>
            </a:cxnLst>
            <a:rect l="0" t="0" r="r" b="b"/>
            <a:pathLst>
              <a:path w="32">
                <a:moveTo>
                  <a:pt x="0" y="0"/>
                </a:moveTo>
                <a:lnTo>
                  <a:pt x="0" y="0"/>
                </a:lnTo>
                <a:lnTo>
                  <a:pt x="32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11" name="Freeform 207"/>
          <p:cNvSpPr>
            <a:spLocks/>
          </p:cNvSpPr>
          <p:nvPr/>
        </p:nvSpPr>
        <p:spPr bwMode="auto">
          <a:xfrm>
            <a:off x="5589588" y="2565400"/>
            <a:ext cx="476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32" y="0"/>
              </a:cxn>
            </a:cxnLst>
            <a:rect l="0" t="0" r="r" b="b"/>
            <a:pathLst>
              <a:path w="32">
                <a:moveTo>
                  <a:pt x="0" y="0"/>
                </a:moveTo>
                <a:lnTo>
                  <a:pt x="0" y="0"/>
                </a:lnTo>
                <a:lnTo>
                  <a:pt x="32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12" name="Freeform 208"/>
          <p:cNvSpPr>
            <a:spLocks/>
          </p:cNvSpPr>
          <p:nvPr/>
        </p:nvSpPr>
        <p:spPr bwMode="auto">
          <a:xfrm>
            <a:off x="5589588" y="2236788"/>
            <a:ext cx="4762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32" y="0"/>
              </a:cxn>
            </a:cxnLst>
            <a:rect l="0" t="0" r="r" b="b"/>
            <a:pathLst>
              <a:path w="32">
                <a:moveTo>
                  <a:pt x="0" y="0"/>
                </a:moveTo>
                <a:lnTo>
                  <a:pt x="0" y="0"/>
                </a:lnTo>
                <a:lnTo>
                  <a:pt x="32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13" name="Freeform 209"/>
          <p:cNvSpPr>
            <a:spLocks/>
          </p:cNvSpPr>
          <p:nvPr/>
        </p:nvSpPr>
        <p:spPr bwMode="auto">
          <a:xfrm>
            <a:off x="5589588" y="1900238"/>
            <a:ext cx="4762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32" y="0"/>
              </a:cxn>
            </a:cxnLst>
            <a:rect l="0" t="0" r="r" b="b"/>
            <a:pathLst>
              <a:path w="32">
                <a:moveTo>
                  <a:pt x="0" y="0"/>
                </a:moveTo>
                <a:lnTo>
                  <a:pt x="0" y="0"/>
                </a:lnTo>
                <a:lnTo>
                  <a:pt x="32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14" name="Freeform 210"/>
          <p:cNvSpPr>
            <a:spLocks/>
          </p:cNvSpPr>
          <p:nvPr/>
        </p:nvSpPr>
        <p:spPr bwMode="auto">
          <a:xfrm>
            <a:off x="5589588" y="1573213"/>
            <a:ext cx="4762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32" y="0"/>
              </a:cxn>
            </a:cxnLst>
            <a:rect l="0" t="0" r="r" b="b"/>
            <a:pathLst>
              <a:path w="32">
                <a:moveTo>
                  <a:pt x="0" y="0"/>
                </a:moveTo>
                <a:lnTo>
                  <a:pt x="0" y="0"/>
                </a:lnTo>
                <a:lnTo>
                  <a:pt x="32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15" name="Freeform 211"/>
          <p:cNvSpPr>
            <a:spLocks/>
          </p:cNvSpPr>
          <p:nvPr/>
        </p:nvSpPr>
        <p:spPr bwMode="auto">
          <a:xfrm>
            <a:off x="5589588" y="1244600"/>
            <a:ext cx="476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32" y="0"/>
              </a:cxn>
            </a:cxnLst>
            <a:rect l="0" t="0" r="r" b="b"/>
            <a:pathLst>
              <a:path w="32">
                <a:moveTo>
                  <a:pt x="0" y="0"/>
                </a:moveTo>
                <a:lnTo>
                  <a:pt x="0" y="0"/>
                </a:lnTo>
                <a:lnTo>
                  <a:pt x="32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16" name="Freeform 212"/>
          <p:cNvSpPr>
            <a:spLocks/>
          </p:cNvSpPr>
          <p:nvPr/>
        </p:nvSpPr>
        <p:spPr bwMode="auto">
          <a:xfrm>
            <a:off x="5589588" y="3484563"/>
            <a:ext cx="285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17" name="Freeform 213"/>
          <p:cNvSpPr>
            <a:spLocks/>
          </p:cNvSpPr>
          <p:nvPr/>
        </p:nvSpPr>
        <p:spPr bwMode="auto">
          <a:xfrm>
            <a:off x="5589588" y="3421063"/>
            <a:ext cx="285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18" name="Freeform 214"/>
          <p:cNvSpPr>
            <a:spLocks/>
          </p:cNvSpPr>
          <p:nvPr/>
        </p:nvSpPr>
        <p:spPr bwMode="auto">
          <a:xfrm>
            <a:off x="5589588" y="3357563"/>
            <a:ext cx="285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19" name="Freeform 215"/>
          <p:cNvSpPr>
            <a:spLocks/>
          </p:cNvSpPr>
          <p:nvPr/>
        </p:nvSpPr>
        <p:spPr bwMode="auto">
          <a:xfrm>
            <a:off x="5589588" y="3284538"/>
            <a:ext cx="285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20" name="Freeform 216"/>
          <p:cNvSpPr>
            <a:spLocks/>
          </p:cNvSpPr>
          <p:nvPr/>
        </p:nvSpPr>
        <p:spPr bwMode="auto">
          <a:xfrm>
            <a:off x="5589588" y="3157538"/>
            <a:ext cx="285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21" name="Freeform 217"/>
          <p:cNvSpPr>
            <a:spLocks/>
          </p:cNvSpPr>
          <p:nvPr/>
        </p:nvSpPr>
        <p:spPr bwMode="auto">
          <a:xfrm>
            <a:off x="5589588" y="3092450"/>
            <a:ext cx="285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22" name="Freeform 218"/>
          <p:cNvSpPr>
            <a:spLocks/>
          </p:cNvSpPr>
          <p:nvPr/>
        </p:nvSpPr>
        <p:spPr bwMode="auto">
          <a:xfrm>
            <a:off x="5589588" y="3028950"/>
            <a:ext cx="285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23" name="Freeform 219"/>
          <p:cNvSpPr>
            <a:spLocks/>
          </p:cNvSpPr>
          <p:nvPr/>
        </p:nvSpPr>
        <p:spPr bwMode="auto">
          <a:xfrm>
            <a:off x="5589588" y="2955925"/>
            <a:ext cx="285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24" name="Freeform 220"/>
          <p:cNvSpPr>
            <a:spLocks/>
          </p:cNvSpPr>
          <p:nvPr/>
        </p:nvSpPr>
        <p:spPr bwMode="auto">
          <a:xfrm>
            <a:off x="5589588" y="2820988"/>
            <a:ext cx="2857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25" name="Freeform 221"/>
          <p:cNvSpPr>
            <a:spLocks/>
          </p:cNvSpPr>
          <p:nvPr/>
        </p:nvSpPr>
        <p:spPr bwMode="auto">
          <a:xfrm>
            <a:off x="5589588" y="2765425"/>
            <a:ext cx="285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26" name="Freeform 222"/>
          <p:cNvSpPr>
            <a:spLocks/>
          </p:cNvSpPr>
          <p:nvPr/>
        </p:nvSpPr>
        <p:spPr bwMode="auto">
          <a:xfrm>
            <a:off x="5589588" y="2701925"/>
            <a:ext cx="285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27" name="Freeform 223"/>
          <p:cNvSpPr>
            <a:spLocks/>
          </p:cNvSpPr>
          <p:nvPr/>
        </p:nvSpPr>
        <p:spPr bwMode="auto">
          <a:xfrm>
            <a:off x="5589588" y="2628900"/>
            <a:ext cx="285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28" name="Freeform 224"/>
          <p:cNvSpPr>
            <a:spLocks/>
          </p:cNvSpPr>
          <p:nvPr/>
        </p:nvSpPr>
        <p:spPr bwMode="auto">
          <a:xfrm>
            <a:off x="5589588" y="2492375"/>
            <a:ext cx="285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29" name="Freeform 225"/>
          <p:cNvSpPr>
            <a:spLocks/>
          </p:cNvSpPr>
          <p:nvPr/>
        </p:nvSpPr>
        <p:spPr bwMode="auto">
          <a:xfrm>
            <a:off x="5589588" y="2427288"/>
            <a:ext cx="285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30" name="Freeform 226"/>
          <p:cNvSpPr>
            <a:spLocks/>
          </p:cNvSpPr>
          <p:nvPr/>
        </p:nvSpPr>
        <p:spPr bwMode="auto">
          <a:xfrm>
            <a:off x="5589588" y="2365375"/>
            <a:ext cx="285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31" name="Freeform 227"/>
          <p:cNvSpPr>
            <a:spLocks/>
          </p:cNvSpPr>
          <p:nvPr/>
        </p:nvSpPr>
        <p:spPr bwMode="auto">
          <a:xfrm>
            <a:off x="5589588" y="2300288"/>
            <a:ext cx="285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32" name="Freeform 228"/>
          <p:cNvSpPr>
            <a:spLocks/>
          </p:cNvSpPr>
          <p:nvPr/>
        </p:nvSpPr>
        <p:spPr bwMode="auto">
          <a:xfrm>
            <a:off x="5589588" y="2163763"/>
            <a:ext cx="285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33" name="Freeform 229"/>
          <p:cNvSpPr>
            <a:spLocks/>
          </p:cNvSpPr>
          <p:nvPr/>
        </p:nvSpPr>
        <p:spPr bwMode="auto">
          <a:xfrm>
            <a:off x="5589588" y="2100263"/>
            <a:ext cx="285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34" name="Freeform 230"/>
          <p:cNvSpPr>
            <a:spLocks/>
          </p:cNvSpPr>
          <p:nvPr/>
        </p:nvSpPr>
        <p:spPr bwMode="auto">
          <a:xfrm>
            <a:off x="5589588" y="2036763"/>
            <a:ext cx="285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35" name="Freeform 231"/>
          <p:cNvSpPr>
            <a:spLocks/>
          </p:cNvSpPr>
          <p:nvPr/>
        </p:nvSpPr>
        <p:spPr bwMode="auto">
          <a:xfrm>
            <a:off x="5589588" y="1973263"/>
            <a:ext cx="285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36" name="Freeform 232"/>
          <p:cNvSpPr>
            <a:spLocks/>
          </p:cNvSpPr>
          <p:nvPr/>
        </p:nvSpPr>
        <p:spPr bwMode="auto">
          <a:xfrm>
            <a:off x="5589588" y="1836738"/>
            <a:ext cx="285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37" name="Freeform 233"/>
          <p:cNvSpPr>
            <a:spLocks/>
          </p:cNvSpPr>
          <p:nvPr/>
        </p:nvSpPr>
        <p:spPr bwMode="auto">
          <a:xfrm>
            <a:off x="5589588" y="1773238"/>
            <a:ext cx="285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38" name="Freeform 234"/>
          <p:cNvSpPr>
            <a:spLocks/>
          </p:cNvSpPr>
          <p:nvPr/>
        </p:nvSpPr>
        <p:spPr bwMode="auto">
          <a:xfrm>
            <a:off x="5589588" y="1700213"/>
            <a:ext cx="285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39" name="Freeform 235"/>
          <p:cNvSpPr>
            <a:spLocks/>
          </p:cNvSpPr>
          <p:nvPr/>
        </p:nvSpPr>
        <p:spPr bwMode="auto">
          <a:xfrm>
            <a:off x="5589588" y="1646238"/>
            <a:ext cx="285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40" name="Freeform 236"/>
          <p:cNvSpPr>
            <a:spLocks/>
          </p:cNvSpPr>
          <p:nvPr/>
        </p:nvSpPr>
        <p:spPr bwMode="auto">
          <a:xfrm>
            <a:off x="5589588" y="1508125"/>
            <a:ext cx="285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41" name="Freeform 237"/>
          <p:cNvSpPr>
            <a:spLocks/>
          </p:cNvSpPr>
          <p:nvPr/>
        </p:nvSpPr>
        <p:spPr bwMode="auto">
          <a:xfrm>
            <a:off x="5589588" y="1435100"/>
            <a:ext cx="285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42" name="Freeform 238"/>
          <p:cNvSpPr>
            <a:spLocks/>
          </p:cNvSpPr>
          <p:nvPr/>
        </p:nvSpPr>
        <p:spPr bwMode="auto">
          <a:xfrm>
            <a:off x="5589588" y="1373188"/>
            <a:ext cx="285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43" name="Freeform 239"/>
          <p:cNvSpPr>
            <a:spLocks/>
          </p:cNvSpPr>
          <p:nvPr/>
        </p:nvSpPr>
        <p:spPr bwMode="auto">
          <a:xfrm>
            <a:off x="5589588" y="1308100"/>
            <a:ext cx="285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9" y="0"/>
              </a:cxn>
            </a:cxnLst>
            <a:rect l="0" t="0" r="r" b="b"/>
            <a:pathLst>
              <a:path w="19">
                <a:moveTo>
                  <a:pt x="0" y="0"/>
                </a:moveTo>
                <a:lnTo>
                  <a:pt x="0" y="0"/>
                </a:lnTo>
                <a:lnTo>
                  <a:pt x="1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44" name="Freeform 240"/>
          <p:cNvSpPr>
            <a:spLocks/>
          </p:cNvSpPr>
          <p:nvPr/>
        </p:nvSpPr>
        <p:spPr bwMode="auto">
          <a:xfrm>
            <a:off x="5599113" y="3511550"/>
            <a:ext cx="1587" cy="460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31"/>
              </a:cxn>
            </a:cxnLst>
            <a:rect l="0" t="0" r="r" b="b"/>
            <a:pathLst>
              <a:path h="31">
                <a:moveTo>
                  <a:pt x="0" y="0"/>
                </a:moveTo>
                <a:lnTo>
                  <a:pt x="0" y="0"/>
                </a:lnTo>
                <a:lnTo>
                  <a:pt x="0" y="31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45" name="Freeform 241"/>
          <p:cNvSpPr>
            <a:spLocks/>
          </p:cNvSpPr>
          <p:nvPr/>
        </p:nvSpPr>
        <p:spPr bwMode="auto">
          <a:xfrm>
            <a:off x="6337300" y="3511550"/>
            <a:ext cx="1588" cy="460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31"/>
              </a:cxn>
            </a:cxnLst>
            <a:rect l="0" t="0" r="r" b="b"/>
            <a:pathLst>
              <a:path h="31">
                <a:moveTo>
                  <a:pt x="0" y="0"/>
                </a:moveTo>
                <a:lnTo>
                  <a:pt x="0" y="0"/>
                </a:lnTo>
                <a:lnTo>
                  <a:pt x="0" y="31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46" name="Freeform 242"/>
          <p:cNvSpPr>
            <a:spLocks/>
          </p:cNvSpPr>
          <p:nvPr/>
        </p:nvSpPr>
        <p:spPr bwMode="auto">
          <a:xfrm>
            <a:off x="7075488" y="3511550"/>
            <a:ext cx="1587" cy="460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31"/>
              </a:cxn>
            </a:cxnLst>
            <a:rect l="0" t="0" r="r" b="b"/>
            <a:pathLst>
              <a:path h="31">
                <a:moveTo>
                  <a:pt x="0" y="0"/>
                </a:moveTo>
                <a:lnTo>
                  <a:pt x="0" y="0"/>
                </a:lnTo>
                <a:lnTo>
                  <a:pt x="0" y="31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47" name="Freeform 243"/>
          <p:cNvSpPr>
            <a:spLocks/>
          </p:cNvSpPr>
          <p:nvPr/>
        </p:nvSpPr>
        <p:spPr bwMode="auto">
          <a:xfrm>
            <a:off x="7823200" y="3511550"/>
            <a:ext cx="1588" cy="460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31"/>
              </a:cxn>
            </a:cxnLst>
            <a:rect l="0" t="0" r="r" b="b"/>
            <a:pathLst>
              <a:path h="31">
                <a:moveTo>
                  <a:pt x="0" y="0"/>
                </a:moveTo>
                <a:lnTo>
                  <a:pt x="0" y="0"/>
                </a:lnTo>
                <a:lnTo>
                  <a:pt x="0" y="31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48" name="Freeform 244"/>
          <p:cNvSpPr>
            <a:spLocks/>
          </p:cNvSpPr>
          <p:nvPr/>
        </p:nvSpPr>
        <p:spPr bwMode="auto">
          <a:xfrm>
            <a:off x="8550275" y="3511550"/>
            <a:ext cx="1588" cy="460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31"/>
              </a:cxn>
            </a:cxnLst>
            <a:rect l="0" t="0" r="r" b="b"/>
            <a:pathLst>
              <a:path h="31">
                <a:moveTo>
                  <a:pt x="0" y="0"/>
                </a:moveTo>
                <a:lnTo>
                  <a:pt x="0" y="0"/>
                </a:lnTo>
                <a:lnTo>
                  <a:pt x="0" y="31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49" name="Freeform 245"/>
          <p:cNvSpPr>
            <a:spLocks/>
          </p:cNvSpPr>
          <p:nvPr/>
        </p:nvSpPr>
        <p:spPr bwMode="auto">
          <a:xfrm>
            <a:off x="5749925" y="3530600"/>
            <a:ext cx="1588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8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50" name="Freeform 246"/>
          <p:cNvSpPr>
            <a:spLocks/>
          </p:cNvSpPr>
          <p:nvPr/>
        </p:nvSpPr>
        <p:spPr bwMode="auto">
          <a:xfrm>
            <a:off x="5892800" y="3530600"/>
            <a:ext cx="1588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8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51" name="Freeform 247"/>
          <p:cNvSpPr>
            <a:spLocks/>
          </p:cNvSpPr>
          <p:nvPr/>
        </p:nvSpPr>
        <p:spPr bwMode="auto">
          <a:xfrm>
            <a:off x="6043613" y="3530600"/>
            <a:ext cx="1587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8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52" name="Freeform 248"/>
          <p:cNvSpPr>
            <a:spLocks/>
          </p:cNvSpPr>
          <p:nvPr/>
        </p:nvSpPr>
        <p:spPr bwMode="auto">
          <a:xfrm>
            <a:off x="6184900" y="3530600"/>
            <a:ext cx="1588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8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53" name="Freeform 249"/>
          <p:cNvSpPr>
            <a:spLocks/>
          </p:cNvSpPr>
          <p:nvPr/>
        </p:nvSpPr>
        <p:spPr bwMode="auto">
          <a:xfrm>
            <a:off x="6489700" y="3530600"/>
            <a:ext cx="0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8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54" name="Freeform 250"/>
          <p:cNvSpPr>
            <a:spLocks/>
          </p:cNvSpPr>
          <p:nvPr/>
        </p:nvSpPr>
        <p:spPr bwMode="auto">
          <a:xfrm>
            <a:off x="6638925" y="3530600"/>
            <a:ext cx="1588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8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55" name="Freeform 251"/>
          <p:cNvSpPr>
            <a:spLocks/>
          </p:cNvSpPr>
          <p:nvPr/>
        </p:nvSpPr>
        <p:spPr bwMode="auto">
          <a:xfrm>
            <a:off x="6781800" y="3530600"/>
            <a:ext cx="1588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8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56" name="Freeform 252"/>
          <p:cNvSpPr>
            <a:spLocks/>
          </p:cNvSpPr>
          <p:nvPr/>
        </p:nvSpPr>
        <p:spPr bwMode="auto">
          <a:xfrm>
            <a:off x="6932613" y="3530600"/>
            <a:ext cx="1587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8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57" name="Freeform 253"/>
          <p:cNvSpPr>
            <a:spLocks/>
          </p:cNvSpPr>
          <p:nvPr/>
        </p:nvSpPr>
        <p:spPr bwMode="auto">
          <a:xfrm>
            <a:off x="7226300" y="3530600"/>
            <a:ext cx="1588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8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58" name="Freeform 254"/>
          <p:cNvSpPr>
            <a:spLocks/>
          </p:cNvSpPr>
          <p:nvPr/>
        </p:nvSpPr>
        <p:spPr bwMode="auto">
          <a:xfrm>
            <a:off x="7367588" y="3530600"/>
            <a:ext cx="1587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8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59" name="Freeform 255"/>
          <p:cNvSpPr>
            <a:spLocks/>
          </p:cNvSpPr>
          <p:nvPr/>
        </p:nvSpPr>
        <p:spPr bwMode="auto">
          <a:xfrm>
            <a:off x="7518400" y="3530600"/>
            <a:ext cx="1588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8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60" name="Freeform 256"/>
          <p:cNvSpPr>
            <a:spLocks/>
          </p:cNvSpPr>
          <p:nvPr/>
        </p:nvSpPr>
        <p:spPr bwMode="auto">
          <a:xfrm>
            <a:off x="7670800" y="3530600"/>
            <a:ext cx="1588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8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61" name="Freeform 257"/>
          <p:cNvSpPr>
            <a:spLocks/>
          </p:cNvSpPr>
          <p:nvPr/>
        </p:nvSpPr>
        <p:spPr bwMode="auto">
          <a:xfrm>
            <a:off x="7964488" y="3530600"/>
            <a:ext cx="1587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8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62" name="Freeform 258"/>
          <p:cNvSpPr>
            <a:spLocks/>
          </p:cNvSpPr>
          <p:nvPr/>
        </p:nvSpPr>
        <p:spPr bwMode="auto">
          <a:xfrm>
            <a:off x="8115300" y="3530600"/>
            <a:ext cx="1588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8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63" name="Freeform 259"/>
          <p:cNvSpPr>
            <a:spLocks/>
          </p:cNvSpPr>
          <p:nvPr/>
        </p:nvSpPr>
        <p:spPr bwMode="auto">
          <a:xfrm>
            <a:off x="8258175" y="3530600"/>
            <a:ext cx="0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8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64" name="Freeform 260"/>
          <p:cNvSpPr>
            <a:spLocks/>
          </p:cNvSpPr>
          <p:nvPr/>
        </p:nvSpPr>
        <p:spPr bwMode="auto">
          <a:xfrm>
            <a:off x="8408988" y="3530600"/>
            <a:ext cx="1587" cy="2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8"/>
              </a:cxn>
            </a:cxnLst>
            <a:rect l="0" t="0" r="r" b="b"/>
            <a:pathLst>
              <a:path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65" name="Freeform 261"/>
          <p:cNvSpPr>
            <a:spLocks/>
          </p:cNvSpPr>
          <p:nvPr/>
        </p:nvSpPr>
        <p:spPr bwMode="auto">
          <a:xfrm>
            <a:off x="5588000" y="1235075"/>
            <a:ext cx="0" cy="23225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591"/>
              </a:cxn>
            </a:cxnLst>
            <a:rect l="0" t="0" r="r" b="b"/>
            <a:pathLst>
              <a:path h="1591">
                <a:moveTo>
                  <a:pt x="0" y="0"/>
                </a:moveTo>
                <a:lnTo>
                  <a:pt x="0" y="0"/>
                </a:lnTo>
                <a:lnTo>
                  <a:pt x="0" y="1591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66" name="Freeform 262"/>
          <p:cNvSpPr>
            <a:spLocks/>
          </p:cNvSpPr>
          <p:nvPr/>
        </p:nvSpPr>
        <p:spPr bwMode="auto">
          <a:xfrm>
            <a:off x="5589588" y="3554413"/>
            <a:ext cx="2970212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035" y="0"/>
              </a:cxn>
            </a:cxnLst>
            <a:rect l="0" t="0" r="r" b="b"/>
            <a:pathLst>
              <a:path w="2035">
                <a:moveTo>
                  <a:pt x="0" y="0"/>
                </a:moveTo>
                <a:lnTo>
                  <a:pt x="0" y="0"/>
                </a:lnTo>
                <a:lnTo>
                  <a:pt x="2035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432" name="Rectangle 328"/>
          <p:cNvSpPr>
            <a:spLocks noChangeArrowheads="1"/>
          </p:cNvSpPr>
          <p:nvPr/>
        </p:nvSpPr>
        <p:spPr bwMode="auto">
          <a:xfrm>
            <a:off x="5386388" y="3100388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i="0">
                <a:solidFill>
                  <a:srgbClr val="000000"/>
                </a:solidFill>
              </a:rPr>
              <a:t>1</a:t>
            </a:r>
            <a:endParaRPr lang="en-US" sz="1400" i="0"/>
          </a:p>
        </p:txBody>
      </p:sp>
      <p:sp>
        <p:nvSpPr>
          <p:cNvPr id="47433" name="Rectangle 329"/>
          <p:cNvSpPr>
            <a:spLocks noChangeArrowheads="1"/>
          </p:cNvSpPr>
          <p:nvPr/>
        </p:nvSpPr>
        <p:spPr bwMode="auto">
          <a:xfrm>
            <a:off x="5386388" y="2773363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i="0">
                <a:solidFill>
                  <a:srgbClr val="000000"/>
                </a:solidFill>
              </a:rPr>
              <a:t>2</a:t>
            </a:r>
            <a:endParaRPr lang="en-US" sz="1400" i="0"/>
          </a:p>
        </p:txBody>
      </p:sp>
      <p:sp>
        <p:nvSpPr>
          <p:cNvPr id="47434" name="Rectangle 330"/>
          <p:cNvSpPr>
            <a:spLocks noChangeArrowheads="1"/>
          </p:cNvSpPr>
          <p:nvPr/>
        </p:nvSpPr>
        <p:spPr bwMode="auto">
          <a:xfrm>
            <a:off x="5386388" y="2444750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i="0">
                <a:solidFill>
                  <a:srgbClr val="000000"/>
                </a:solidFill>
              </a:rPr>
              <a:t>3</a:t>
            </a:r>
            <a:endParaRPr lang="en-US" sz="1400" i="0"/>
          </a:p>
        </p:txBody>
      </p:sp>
      <p:sp>
        <p:nvSpPr>
          <p:cNvPr id="47435" name="Rectangle 331"/>
          <p:cNvSpPr>
            <a:spLocks noChangeArrowheads="1"/>
          </p:cNvSpPr>
          <p:nvPr/>
        </p:nvSpPr>
        <p:spPr bwMode="auto">
          <a:xfrm>
            <a:off x="5386388" y="2120900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i="0">
                <a:solidFill>
                  <a:srgbClr val="000000"/>
                </a:solidFill>
              </a:rPr>
              <a:t>4</a:t>
            </a:r>
            <a:endParaRPr lang="en-US" sz="1400" i="0"/>
          </a:p>
        </p:txBody>
      </p:sp>
      <p:sp>
        <p:nvSpPr>
          <p:cNvPr id="47436" name="Rectangle 332"/>
          <p:cNvSpPr>
            <a:spLocks noChangeArrowheads="1"/>
          </p:cNvSpPr>
          <p:nvPr/>
        </p:nvSpPr>
        <p:spPr bwMode="auto">
          <a:xfrm>
            <a:off x="5386388" y="1795463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i="0">
                <a:solidFill>
                  <a:srgbClr val="000000"/>
                </a:solidFill>
              </a:rPr>
              <a:t>5</a:t>
            </a:r>
            <a:endParaRPr lang="en-US" sz="1400" i="0"/>
          </a:p>
        </p:txBody>
      </p:sp>
      <p:sp>
        <p:nvSpPr>
          <p:cNvPr id="47437" name="Rectangle 333"/>
          <p:cNvSpPr>
            <a:spLocks noChangeArrowheads="1"/>
          </p:cNvSpPr>
          <p:nvPr/>
        </p:nvSpPr>
        <p:spPr bwMode="auto">
          <a:xfrm>
            <a:off x="5386388" y="1468438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i="0">
                <a:solidFill>
                  <a:srgbClr val="000000"/>
                </a:solidFill>
              </a:rPr>
              <a:t>6</a:t>
            </a:r>
            <a:endParaRPr lang="en-US" sz="1400" i="0"/>
          </a:p>
        </p:txBody>
      </p:sp>
      <p:sp>
        <p:nvSpPr>
          <p:cNvPr id="47438" name="Rectangle 334"/>
          <p:cNvSpPr>
            <a:spLocks noChangeArrowheads="1"/>
          </p:cNvSpPr>
          <p:nvPr/>
        </p:nvSpPr>
        <p:spPr bwMode="auto">
          <a:xfrm>
            <a:off x="5386388" y="1143000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i="0">
                <a:solidFill>
                  <a:srgbClr val="000000"/>
                </a:solidFill>
              </a:rPr>
              <a:t>7</a:t>
            </a:r>
            <a:endParaRPr lang="en-US" sz="1400" i="0"/>
          </a:p>
        </p:txBody>
      </p:sp>
      <p:sp>
        <p:nvSpPr>
          <p:cNvPr id="47439" name="Rectangle 335"/>
          <p:cNvSpPr>
            <a:spLocks noChangeArrowheads="1"/>
          </p:cNvSpPr>
          <p:nvPr/>
        </p:nvSpPr>
        <p:spPr bwMode="auto">
          <a:xfrm>
            <a:off x="5386388" y="3429000"/>
            <a:ext cx="984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i="0">
                <a:solidFill>
                  <a:srgbClr val="000000"/>
                </a:solidFill>
              </a:rPr>
              <a:t>0</a:t>
            </a:r>
            <a:endParaRPr lang="en-US" sz="1400" i="0"/>
          </a:p>
        </p:txBody>
      </p:sp>
      <p:grpSp>
        <p:nvGrpSpPr>
          <p:cNvPr id="5" name="Group 4"/>
          <p:cNvGrpSpPr/>
          <p:nvPr/>
        </p:nvGrpSpPr>
        <p:grpSpPr>
          <a:xfrm>
            <a:off x="5389563" y="6096000"/>
            <a:ext cx="3417887" cy="304800"/>
            <a:chOff x="5313363" y="3554413"/>
            <a:chExt cx="3417887" cy="304800"/>
          </a:xfrm>
        </p:grpSpPr>
        <p:sp>
          <p:nvSpPr>
            <p:cNvPr id="47441" name="Rectangle 337"/>
            <p:cNvSpPr>
              <a:spLocks noChangeArrowheads="1"/>
            </p:cNvSpPr>
            <p:nvPr/>
          </p:nvSpPr>
          <p:spPr bwMode="auto">
            <a:xfrm>
              <a:off x="5313363" y="3554413"/>
              <a:ext cx="4810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 dirty="0"/>
                <a:t>300</a:t>
              </a:r>
            </a:p>
          </p:txBody>
        </p:sp>
        <p:sp>
          <p:nvSpPr>
            <p:cNvPr id="47442" name="Rectangle 338"/>
            <p:cNvSpPr>
              <a:spLocks noChangeArrowheads="1"/>
            </p:cNvSpPr>
            <p:nvPr/>
          </p:nvSpPr>
          <p:spPr bwMode="auto">
            <a:xfrm>
              <a:off x="6030913" y="3554413"/>
              <a:ext cx="4810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/>
                <a:t>350</a:t>
              </a:r>
            </a:p>
          </p:txBody>
        </p:sp>
        <p:sp>
          <p:nvSpPr>
            <p:cNvPr id="47443" name="Rectangle 339"/>
            <p:cNvSpPr>
              <a:spLocks noChangeArrowheads="1"/>
            </p:cNvSpPr>
            <p:nvPr/>
          </p:nvSpPr>
          <p:spPr bwMode="auto">
            <a:xfrm>
              <a:off x="6778625" y="3554413"/>
              <a:ext cx="4810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 dirty="0"/>
                <a:t>400</a:t>
              </a:r>
            </a:p>
          </p:txBody>
        </p:sp>
        <p:sp>
          <p:nvSpPr>
            <p:cNvPr id="47444" name="Rectangle 340"/>
            <p:cNvSpPr>
              <a:spLocks noChangeArrowheads="1"/>
            </p:cNvSpPr>
            <p:nvPr/>
          </p:nvSpPr>
          <p:spPr bwMode="auto">
            <a:xfrm>
              <a:off x="7500938" y="3554413"/>
              <a:ext cx="4810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/>
                <a:t>450</a:t>
              </a:r>
            </a:p>
          </p:txBody>
        </p:sp>
        <p:sp>
          <p:nvSpPr>
            <p:cNvPr id="47445" name="Rectangle 341"/>
            <p:cNvSpPr>
              <a:spLocks noChangeArrowheads="1"/>
            </p:cNvSpPr>
            <p:nvPr/>
          </p:nvSpPr>
          <p:spPr bwMode="auto">
            <a:xfrm>
              <a:off x="8250238" y="3554413"/>
              <a:ext cx="4810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/>
                <a:t>500</a:t>
              </a:r>
            </a:p>
          </p:txBody>
        </p:sp>
      </p:grpSp>
      <p:sp>
        <p:nvSpPr>
          <p:cNvPr id="47446" name="Rectangle 342"/>
          <p:cNvSpPr>
            <a:spLocks noChangeArrowheads="1"/>
          </p:cNvSpPr>
          <p:nvPr/>
        </p:nvSpPr>
        <p:spPr bwMode="auto">
          <a:xfrm rot="16200000">
            <a:off x="4048125" y="2203450"/>
            <a:ext cx="2114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 i="0"/>
              <a:t>CO</a:t>
            </a:r>
            <a:r>
              <a:rPr lang="en-US" sz="1400" b="0" i="0" baseline="-25000"/>
              <a:t>2</a:t>
            </a:r>
            <a:r>
              <a:rPr lang="en-US" sz="1400" b="0" i="0"/>
              <a:t> Volume Fraction, %</a:t>
            </a:r>
          </a:p>
        </p:txBody>
      </p:sp>
      <p:sp>
        <p:nvSpPr>
          <p:cNvPr id="47450" name="Rectangle 346"/>
          <p:cNvSpPr>
            <a:spLocks noChangeArrowheads="1"/>
          </p:cNvSpPr>
          <p:nvPr/>
        </p:nvSpPr>
        <p:spPr bwMode="auto">
          <a:xfrm>
            <a:off x="5840413" y="1692275"/>
            <a:ext cx="77787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i="0"/>
              <a:t>Carbon</a:t>
            </a:r>
          </a:p>
          <a:p>
            <a:pPr algn="ctr"/>
            <a:r>
              <a:rPr lang="en-US" sz="1400" b="0" i="0"/>
              <a:t>Dioxide</a:t>
            </a:r>
          </a:p>
          <a:p>
            <a:pPr algn="ctr"/>
            <a:r>
              <a:rPr lang="en-US" sz="1400" b="0" i="0"/>
              <a:t>(CO</a:t>
            </a:r>
            <a:r>
              <a:rPr lang="en-US" sz="1400" b="0" i="0" baseline="-25000"/>
              <a:t>2</a:t>
            </a:r>
            <a:r>
              <a:rPr lang="en-US" sz="1400" b="0" i="0"/>
              <a:t>)</a:t>
            </a:r>
          </a:p>
        </p:txBody>
      </p:sp>
      <p:grpSp>
        <p:nvGrpSpPr>
          <p:cNvPr id="47472" name="Group 368"/>
          <p:cNvGrpSpPr>
            <a:grpSpLocks/>
          </p:cNvGrpSpPr>
          <p:nvPr/>
        </p:nvGrpSpPr>
        <p:grpSpPr bwMode="auto">
          <a:xfrm>
            <a:off x="7572374" y="1143000"/>
            <a:ext cx="1038226" cy="1297469"/>
            <a:chOff x="1920" y="345"/>
            <a:chExt cx="712" cy="889"/>
          </a:xfrm>
        </p:grpSpPr>
        <p:sp>
          <p:nvSpPr>
            <p:cNvPr id="47473" name="Rectangle 369"/>
            <p:cNvSpPr>
              <a:spLocks noChangeArrowheads="1"/>
            </p:cNvSpPr>
            <p:nvPr/>
          </p:nvSpPr>
          <p:spPr bwMode="auto">
            <a:xfrm>
              <a:off x="1920" y="505"/>
              <a:ext cx="712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74" name="Line 370"/>
            <p:cNvSpPr>
              <a:spLocks noChangeShapeType="1"/>
            </p:cNvSpPr>
            <p:nvPr/>
          </p:nvSpPr>
          <p:spPr bwMode="auto">
            <a:xfrm>
              <a:off x="2009" y="1180"/>
              <a:ext cx="370" cy="2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75" name="Rectangle 371"/>
            <p:cNvSpPr>
              <a:spLocks noChangeArrowheads="1"/>
            </p:cNvSpPr>
            <p:nvPr/>
          </p:nvSpPr>
          <p:spPr bwMode="auto">
            <a:xfrm>
              <a:off x="2427" y="1109"/>
              <a:ext cx="14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 b="0" i="0" dirty="0">
                  <a:solidFill>
                    <a:srgbClr val="C30602"/>
                  </a:solidFill>
                </a:rPr>
                <a:t>2.0</a:t>
              </a:r>
              <a:endParaRPr lang="en-US" sz="1200" i="0" dirty="0"/>
            </a:p>
          </p:txBody>
        </p:sp>
        <p:sp>
          <p:nvSpPr>
            <p:cNvPr id="47476" name="Line 372"/>
            <p:cNvSpPr>
              <a:spLocks noChangeShapeType="1"/>
            </p:cNvSpPr>
            <p:nvPr/>
          </p:nvSpPr>
          <p:spPr bwMode="auto">
            <a:xfrm>
              <a:off x="2009" y="1048"/>
              <a:ext cx="370" cy="3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77" name="Rectangle 373"/>
            <p:cNvSpPr>
              <a:spLocks noChangeArrowheads="1"/>
            </p:cNvSpPr>
            <p:nvPr/>
          </p:nvSpPr>
          <p:spPr bwMode="auto">
            <a:xfrm>
              <a:off x="2427" y="975"/>
              <a:ext cx="147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 b="0" i="0" dirty="0" smtClean="0">
                  <a:solidFill>
                    <a:srgbClr val="9816D4"/>
                  </a:solidFill>
                </a:rPr>
                <a:t>1.5</a:t>
              </a:r>
              <a:endParaRPr lang="en-US" sz="1200" i="0" dirty="0"/>
            </a:p>
          </p:txBody>
        </p:sp>
        <p:sp>
          <p:nvSpPr>
            <p:cNvPr id="47480" name="Line 376"/>
            <p:cNvSpPr>
              <a:spLocks noChangeShapeType="1"/>
            </p:cNvSpPr>
            <p:nvPr/>
          </p:nvSpPr>
          <p:spPr bwMode="auto">
            <a:xfrm>
              <a:off x="2009" y="918"/>
              <a:ext cx="370" cy="2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81" name="Rectangle 377"/>
            <p:cNvSpPr>
              <a:spLocks noChangeArrowheads="1"/>
            </p:cNvSpPr>
            <p:nvPr/>
          </p:nvSpPr>
          <p:spPr bwMode="auto">
            <a:xfrm>
              <a:off x="2427" y="843"/>
              <a:ext cx="14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 b="0" i="0" dirty="0">
                  <a:solidFill>
                    <a:srgbClr val="206BFF"/>
                  </a:solidFill>
                </a:rPr>
                <a:t>1.0</a:t>
              </a:r>
              <a:endParaRPr lang="en-US" sz="1200" i="0" dirty="0"/>
            </a:p>
          </p:txBody>
        </p:sp>
        <p:sp>
          <p:nvSpPr>
            <p:cNvPr id="47482" name="Line 378"/>
            <p:cNvSpPr>
              <a:spLocks noChangeShapeType="1"/>
            </p:cNvSpPr>
            <p:nvPr/>
          </p:nvSpPr>
          <p:spPr bwMode="auto">
            <a:xfrm>
              <a:off x="2009" y="787"/>
              <a:ext cx="370" cy="2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83" name="Rectangle 379"/>
            <p:cNvSpPr>
              <a:spLocks noChangeArrowheads="1"/>
            </p:cNvSpPr>
            <p:nvPr/>
          </p:nvSpPr>
          <p:spPr bwMode="auto">
            <a:xfrm>
              <a:off x="2427" y="712"/>
              <a:ext cx="20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 b="0" i="0" dirty="0">
                  <a:solidFill>
                    <a:srgbClr val="008011"/>
                  </a:solidFill>
                </a:rPr>
                <a:t>0.75</a:t>
              </a:r>
              <a:endParaRPr lang="en-US" sz="1200" i="0" dirty="0"/>
            </a:p>
          </p:txBody>
        </p:sp>
        <p:sp>
          <p:nvSpPr>
            <p:cNvPr id="47484" name="Line 380"/>
            <p:cNvSpPr>
              <a:spLocks noChangeShapeType="1"/>
            </p:cNvSpPr>
            <p:nvPr/>
          </p:nvSpPr>
          <p:spPr bwMode="auto">
            <a:xfrm>
              <a:off x="2009" y="656"/>
              <a:ext cx="370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85" name="Rectangle 381"/>
            <p:cNvSpPr>
              <a:spLocks noChangeArrowheads="1"/>
            </p:cNvSpPr>
            <p:nvPr/>
          </p:nvSpPr>
          <p:spPr bwMode="auto">
            <a:xfrm>
              <a:off x="2427" y="580"/>
              <a:ext cx="14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 b="0" i="0" dirty="0">
                  <a:solidFill>
                    <a:srgbClr val="000000"/>
                  </a:solidFill>
                </a:rPr>
                <a:t>0.5</a:t>
              </a:r>
              <a:endParaRPr lang="en-US" sz="1200" i="0" dirty="0"/>
            </a:p>
          </p:txBody>
        </p:sp>
        <p:sp>
          <p:nvSpPr>
            <p:cNvPr id="47486" name="Rectangle 382"/>
            <p:cNvSpPr>
              <a:spLocks noChangeArrowheads="1"/>
            </p:cNvSpPr>
            <p:nvPr/>
          </p:nvSpPr>
          <p:spPr bwMode="auto">
            <a:xfrm>
              <a:off x="2375" y="345"/>
              <a:ext cx="246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i="0" dirty="0">
                  <a:sym typeface="Symbol" charset="2"/>
                </a:rPr>
                <a:t></a:t>
              </a:r>
              <a:endParaRPr lang="en-US" sz="1800" i="0" dirty="0"/>
            </a:p>
          </p:txBody>
        </p:sp>
      </p:grpSp>
      <p:sp>
        <p:nvSpPr>
          <p:cNvPr id="47491" name="Rectangle 387"/>
          <p:cNvSpPr>
            <a:spLocks noChangeArrowheads="1"/>
          </p:cNvSpPr>
          <p:nvPr/>
        </p:nvSpPr>
        <p:spPr bwMode="auto">
          <a:xfrm>
            <a:off x="609600" y="1219200"/>
            <a:ext cx="36909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i="0" dirty="0" err="1">
                <a:solidFill>
                  <a:schemeClr val="tx2"/>
                </a:solidFill>
              </a:rPr>
              <a:t>Polymethylmethacrylate</a:t>
            </a:r>
            <a:endParaRPr lang="en-US" sz="2400" i="0" dirty="0">
              <a:solidFill>
                <a:schemeClr val="tx2"/>
              </a:solidFill>
            </a:endParaRPr>
          </a:p>
          <a:p>
            <a:pPr algn="ctr"/>
            <a:r>
              <a:rPr lang="en-US" sz="2400" i="0" dirty="0">
                <a:solidFill>
                  <a:schemeClr val="tx2"/>
                </a:solidFill>
              </a:rPr>
              <a:t>(PMMA)</a:t>
            </a:r>
          </a:p>
        </p:txBody>
      </p:sp>
      <p:sp>
        <p:nvSpPr>
          <p:cNvPr id="47493" name="Rectangle 389"/>
          <p:cNvSpPr>
            <a:spLocks noChangeArrowheads="1"/>
          </p:cNvSpPr>
          <p:nvPr/>
        </p:nvSpPr>
        <p:spPr bwMode="auto">
          <a:xfrm>
            <a:off x="457200" y="5637212"/>
            <a:ext cx="4038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/>
              <a:t>Asymmetry suggests Fuel/O</a:t>
            </a:r>
            <a:r>
              <a:rPr lang="en-US" sz="1800" b="0" baseline="-25000"/>
              <a:t>2</a:t>
            </a:r>
            <a:r>
              <a:rPr lang="en-US" sz="1800" b="0"/>
              <a:t> not perfectly synchronized or r</a:t>
            </a:r>
            <a:r>
              <a:rPr lang="en-US" sz="1800" b="0" baseline="-25000"/>
              <a:t>0</a:t>
            </a:r>
            <a:r>
              <a:rPr lang="en-US" sz="1800" b="0"/>
              <a:t> changes with T</a:t>
            </a:r>
          </a:p>
        </p:txBody>
      </p:sp>
      <p:grpSp>
        <p:nvGrpSpPr>
          <p:cNvPr id="6327" name="Group 368"/>
          <p:cNvGrpSpPr>
            <a:grpSpLocks/>
          </p:cNvGrpSpPr>
          <p:nvPr/>
        </p:nvGrpSpPr>
        <p:grpSpPr bwMode="auto">
          <a:xfrm>
            <a:off x="3000374" y="2362200"/>
            <a:ext cx="1038226" cy="1297469"/>
            <a:chOff x="1920" y="345"/>
            <a:chExt cx="712" cy="889"/>
          </a:xfrm>
        </p:grpSpPr>
        <p:sp>
          <p:nvSpPr>
            <p:cNvPr id="6328" name="Rectangle 369"/>
            <p:cNvSpPr>
              <a:spLocks noChangeArrowheads="1"/>
            </p:cNvSpPr>
            <p:nvPr/>
          </p:nvSpPr>
          <p:spPr bwMode="auto">
            <a:xfrm>
              <a:off x="1920" y="505"/>
              <a:ext cx="712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29" name="Line 370"/>
            <p:cNvSpPr>
              <a:spLocks noChangeShapeType="1"/>
            </p:cNvSpPr>
            <p:nvPr/>
          </p:nvSpPr>
          <p:spPr bwMode="auto">
            <a:xfrm>
              <a:off x="2009" y="1180"/>
              <a:ext cx="370" cy="2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0" name="Rectangle 371"/>
            <p:cNvSpPr>
              <a:spLocks noChangeArrowheads="1"/>
            </p:cNvSpPr>
            <p:nvPr/>
          </p:nvSpPr>
          <p:spPr bwMode="auto">
            <a:xfrm>
              <a:off x="2427" y="1109"/>
              <a:ext cx="14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 b="0" i="0" dirty="0">
                  <a:solidFill>
                    <a:srgbClr val="C30602"/>
                  </a:solidFill>
                </a:rPr>
                <a:t>2.0</a:t>
              </a:r>
              <a:endParaRPr lang="en-US" sz="1200" i="0" dirty="0"/>
            </a:p>
          </p:txBody>
        </p:sp>
        <p:sp>
          <p:nvSpPr>
            <p:cNvPr id="6331" name="Line 372"/>
            <p:cNvSpPr>
              <a:spLocks noChangeShapeType="1"/>
            </p:cNvSpPr>
            <p:nvPr/>
          </p:nvSpPr>
          <p:spPr bwMode="auto">
            <a:xfrm>
              <a:off x="2009" y="1048"/>
              <a:ext cx="370" cy="3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2" name="Rectangle 373"/>
            <p:cNvSpPr>
              <a:spLocks noChangeArrowheads="1"/>
            </p:cNvSpPr>
            <p:nvPr/>
          </p:nvSpPr>
          <p:spPr bwMode="auto">
            <a:xfrm>
              <a:off x="2427" y="975"/>
              <a:ext cx="147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 b="0" i="0" dirty="0" smtClean="0">
                  <a:solidFill>
                    <a:srgbClr val="9816D4"/>
                  </a:solidFill>
                </a:rPr>
                <a:t>1.5</a:t>
              </a:r>
              <a:endParaRPr lang="en-US" sz="1200" i="0" dirty="0"/>
            </a:p>
          </p:txBody>
        </p:sp>
        <p:sp>
          <p:nvSpPr>
            <p:cNvPr id="6333" name="Line 376"/>
            <p:cNvSpPr>
              <a:spLocks noChangeShapeType="1"/>
            </p:cNvSpPr>
            <p:nvPr/>
          </p:nvSpPr>
          <p:spPr bwMode="auto">
            <a:xfrm>
              <a:off x="2009" y="918"/>
              <a:ext cx="370" cy="2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4" name="Rectangle 377"/>
            <p:cNvSpPr>
              <a:spLocks noChangeArrowheads="1"/>
            </p:cNvSpPr>
            <p:nvPr/>
          </p:nvSpPr>
          <p:spPr bwMode="auto">
            <a:xfrm>
              <a:off x="2427" y="843"/>
              <a:ext cx="14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 b="0" i="0" dirty="0">
                  <a:solidFill>
                    <a:srgbClr val="206BFF"/>
                  </a:solidFill>
                </a:rPr>
                <a:t>1.0</a:t>
              </a:r>
              <a:endParaRPr lang="en-US" sz="1200" i="0" dirty="0"/>
            </a:p>
          </p:txBody>
        </p:sp>
        <p:sp>
          <p:nvSpPr>
            <p:cNvPr id="6335" name="Line 378"/>
            <p:cNvSpPr>
              <a:spLocks noChangeShapeType="1"/>
            </p:cNvSpPr>
            <p:nvPr/>
          </p:nvSpPr>
          <p:spPr bwMode="auto">
            <a:xfrm>
              <a:off x="2009" y="787"/>
              <a:ext cx="370" cy="2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6" name="Rectangle 379"/>
            <p:cNvSpPr>
              <a:spLocks noChangeArrowheads="1"/>
            </p:cNvSpPr>
            <p:nvPr/>
          </p:nvSpPr>
          <p:spPr bwMode="auto">
            <a:xfrm>
              <a:off x="2427" y="712"/>
              <a:ext cx="20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 b="0" i="0" dirty="0">
                  <a:solidFill>
                    <a:srgbClr val="008011"/>
                  </a:solidFill>
                </a:rPr>
                <a:t>0.75</a:t>
              </a:r>
              <a:endParaRPr lang="en-US" sz="1200" i="0" dirty="0"/>
            </a:p>
          </p:txBody>
        </p:sp>
        <p:sp>
          <p:nvSpPr>
            <p:cNvPr id="6337" name="Line 380"/>
            <p:cNvSpPr>
              <a:spLocks noChangeShapeType="1"/>
            </p:cNvSpPr>
            <p:nvPr/>
          </p:nvSpPr>
          <p:spPr bwMode="auto">
            <a:xfrm>
              <a:off x="2009" y="656"/>
              <a:ext cx="370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38" name="Rectangle 381"/>
            <p:cNvSpPr>
              <a:spLocks noChangeArrowheads="1"/>
            </p:cNvSpPr>
            <p:nvPr/>
          </p:nvSpPr>
          <p:spPr bwMode="auto">
            <a:xfrm>
              <a:off x="2427" y="580"/>
              <a:ext cx="14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 b="0" i="0" dirty="0">
                  <a:solidFill>
                    <a:srgbClr val="000000"/>
                  </a:solidFill>
                </a:rPr>
                <a:t>0.5</a:t>
              </a:r>
              <a:endParaRPr lang="en-US" sz="1200" i="0" dirty="0"/>
            </a:p>
          </p:txBody>
        </p:sp>
        <p:sp>
          <p:nvSpPr>
            <p:cNvPr id="6339" name="Rectangle 382"/>
            <p:cNvSpPr>
              <a:spLocks noChangeArrowheads="1"/>
            </p:cNvSpPr>
            <p:nvPr/>
          </p:nvSpPr>
          <p:spPr bwMode="auto">
            <a:xfrm>
              <a:off x="2375" y="345"/>
              <a:ext cx="246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i="0" dirty="0">
                  <a:sym typeface="Symbol" charset="2"/>
                </a:rPr>
                <a:t></a:t>
              </a:r>
              <a:endParaRPr lang="en-US" sz="1800" i="0" dirty="0"/>
            </a:p>
          </p:txBody>
        </p:sp>
      </p:grpSp>
      <p:grpSp>
        <p:nvGrpSpPr>
          <p:cNvPr id="6340" name="Group 368"/>
          <p:cNvGrpSpPr>
            <a:grpSpLocks/>
          </p:cNvGrpSpPr>
          <p:nvPr/>
        </p:nvGrpSpPr>
        <p:grpSpPr bwMode="auto">
          <a:xfrm>
            <a:off x="7620000" y="3733800"/>
            <a:ext cx="1038226" cy="1297469"/>
            <a:chOff x="1920" y="345"/>
            <a:chExt cx="712" cy="889"/>
          </a:xfrm>
        </p:grpSpPr>
        <p:sp>
          <p:nvSpPr>
            <p:cNvPr id="6341" name="Rectangle 369"/>
            <p:cNvSpPr>
              <a:spLocks noChangeArrowheads="1"/>
            </p:cNvSpPr>
            <p:nvPr/>
          </p:nvSpPr>
          <p:spPr bwMode="auto">
            <a:xfrm>
              <a:off x="1920" y="505"/>
              <a:ext cx="712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2" name="Line 370"/>
            <p:cNvSpPr>
              <a:spLocks noChangeShapeType="1"/>
            </p:cNvSpPr>
            <p:nvPr/>
          </p:nvSpPr>
          <p:spPr bwMode="auto">
            <a:xfrm>
              <a:off x="2009" y="1180"/>
              <a:ext cx="370" cy="2"/>
            </a:xfrm>
            <a:prstGeom prst="line">
              <a:avLst/>
            </a:prstGeom>
            <a:noFill/>
            <a:ln w="9525">
              <a:solidFill>
                <a:srgbClr val="C3060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3" name="Rectangle 371"/>
            <p:cNvSpPr>
              <a:spLocks noChangeArrowheads="1"/>
            </p:cNvSpPr>
            <p:nvPr/>
          </p:nvSpPr>
          <p:spPr bwMode="auto">
            <a:xfrm>
              <a:off x="2427" y="1109"/>
              <a:ext cx="14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 b="0" i="0" dirty="0">
                  <a:solidFill>
                    <a:srgbClr val="C30602"/>
                  </a:solidFill>
                </a:rPr>
                <a:t>2.0</a:t>
              </a:r>
              <a:endParaRPr lang="en-US" sz="1200" i="0" dirty="0"/>
            </a:p>
          </p:txBody>
        </p:sp>
        <p:sp>
          <p:nvSpPr>
            <p:cNvPr id="6344" name="Line 372"/>
            <p:cNvSpPr>
              <a:spLocks noChangeShapeType="1"/>
            </p:cNvSpPr>
            <p:nvPr/>
          </p:nvSpPr>
          <p:spPr bwMode="auto">
            <a:xfrm>
              <a:off x="2009" y="1048"/>
              <a:ext cx="370" cy="3"/>
            </a:xfrm>
            <a:prstGeom prst="line">
              <a:avLst/>
            </a:prstGeom>
            <a:noFill/>
            <a:ln w="9525">
              <a:solidFill>
                <a:srgbClr val="9816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5" name="Rectangle 373"/>
            <p:cNvSpPr>
              <a:spLocks noChangeArrowheads="1"/>
            </p:cNvSpPr>
            <p:nvPr/>
          </p:nvSpPr>
          <p:spPr bwMode="auto">
            <a:xfrm>
              <a:off x="2427" y="975"/>
              <a:ext cx="147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 b="0" i="0" dirty="0" smtClean="0">
                  <a:solidFill>
                    <a:srgbClr val="9816D4"/>
                  </a:solidFill>
                </a:rPr>
                <a:t>1.5</a:t>
              </a:r>
              <a:endParaRPr lang="en-US" sz="1200" i="0" dirty="0"/>
            </a:p>
          </p:txBody>
        </p:sp>
        <p:sp>
          <p:nvSpPr>
            <p:cNvPr id="6346" name="Line 376"/>
            <p:cNvSpPr>
              <a:spLocks noChangeShapeType="1"/>
            </p:cNvSpPr>
            <p:nvPr/>
          </p:nvSpPr>
          <p:spPr bwMode="auto">
            <a:xfrm>
              <a:off x="2009" y="918"/>
              <a:ext cx="370" cy="2"/>
            </a:xfrm>
            <a:prstGeom prst="line">
              <a:avLst/>
            </a:prstGeom>
            <a:noFill/>
            <a:ln w="9525">
              <a:solidFill>
                <a:srgbClr val="206BFF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7" name="Rectangle 377"/>
            <p:cNvSpPr>
              <a:spLocks noChangeArrowheads="1"/>
            </p:cNvSpPr>
            <p:nvPr/>
          </p:nvSpPr>
          <p:spPr bwMode="auto">
            <a:xfrm>
              <a:off x="2427" y="843"/>
              <a:ext cx="14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 b="0" i="0" dirty="0">
                  <a:solidFill>
                    <a:srgbClr val="206BFF"/>
                  </a:solidFill>
                </a:rPr>
                <a:t>1.0</a:t>
              </a:r>
              <a:endParaRPr lang="en-US" sz="1200" i="0" dirty="0"/>
            </a:p>
          </p:txBody>
        </p:sp>
        <p:sp>
          <p:nvSpPr>
            <p:cNvPr id="6348" name="Line 378"/>
            <p:cNvSpPr>
              <a:spLocks noChangeShapeType="1"/>
            </p:cNvSpPr>
            <p:nvPr/>
          </p:nvSpPr>
          <p:spPr bwMode="auto">
            <a:xfrm>
              <a:off x="2009" y="787"/>
              <a:ext cx="370" cy="2"/>
            </a:xfrm>
            <a:prstGeom prst="line">
              <a:avLst/>
            </a:prstGeom>
            <a:noFill/>
            <a:ln w="9525">
              <a:solidFill>
                <a:srgbClr val="00801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49" name="Rectangle 379"/>
            <p:cNvSpPr>
              <a:spLocks noChangeArrowheads="1"/>
            </p:cNvSpPr>
            <p:nvPr/>
          </p:nvSpPr>
          <p:spPr bwMode="auto">
            <a:xfrm>
              <a:off x="2427" y="712"/>
              <a:ext cx="20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 b="0" i="0" dirty="0">
                  <a:solidFill>
                    <a:srgbClr val="008011"/>
                  </a:solidFill>
                </a:rPr>
                <a:t>0.75</a:t>
              </a:r>
              <a:endParaRPr lang="en-US" sz="1200" i="0" dirty="0"/>
            </a:p>
          </p:txBody>
        </p:sp>
        <p:sp>
          <p:nvSpPr>
            <p:cNvPr id="6350" name="Line 380"/>
            <p:cNvSpPr>
              <a:spLocks noChangeShapeType="1"/>
            </p:cNvSpPr>
            <p:nvPr/>
          </p:nvSpPr>
          <p:spPr bwMode="auto">
            <a:xfrm>
              <a:off x="2009" y="656"/>
              <a:ext cx="370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1" name="Rectangle 381"/>
            <p:cNvSpPr>
              <a:spLocks noChangeArrowheads="1"/>
            </p:cNvSpPr>
            <p:nvPr/>
          </p:nvSpPr>
          <p:spPr bwMode="auto">
            <a:xfrm>
              <a:off x="2427" y="580"/>
              <a:ext cx="14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 b="0" i="0" dirty="0">
                  <a:solidFill>
                    <a:srgbClr val="000000"/>
                  </a:solidFill>
                </a:rPr>
                <a:t>0.5</a:t>
              </a:r>
              <a:endParaRPr lang="en-US" sz="1200" i="0" dirty="0"/>
            </a:p>
          </p:txBody>
        </p:sp>
        <p:sp>
          <p:nvSpPr>
            <p:cNvPr id="6352" name="Rectangle 382"/>
            <p:cNvSpPr>
              <a:spLocks noChangeArrowheads="1"/>
            </p:cNvSpPr>
            <p:nvPr/>
          </p:nvSpPr>
          <p:spPr bwMode="auto">
            <a:xfrm>
              <a:off x="2375" y="345"/>
              <a:ext cx="246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i="0" dirty="0">
                  <a:sym typeface="Symbol" charset="2"/>
                </a:rPr>
                <a:t></a:t>
              </a:r>
              <a:endParaRPr lang="en-US" sz="1800" i="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32" name="Freeform 144"/>
          <p:cNvSpPr>
            <a:spLocks/>
          </p:cNvSpPr>
          <p:nvPr/>
        </p:nvSpPr>
        <p:spPr bwMode="auto">
          <a:xfrm>
            <a:off x="3211512" y="1809750"/>
            <a:ext cx="3090863" cy="3557588"/>
          </a:xfrm>
          <a:custGeom>
            <a:avLst/>
            <a:gdLst/>
            <a:ahLst/>
            <a:cxnLst>
              <a:cxn ang="0">
                <a:pos x="0" y="2241"/>
              </a:cxn>
              <a:cxn ang="0">
                <a:pos x="317" y="2230"/>
              </a:cxn>
              <a:cxn ang="0">
                <a:pos x="645" y="2128"/>
              </a:cxn>
              <a:cxn ang="0">
                <a:pos x="1302" y="1777"/>
              </a:cxn>
              <a:cxn ang="0">
                <a:pos x="1947" y="0"/>
              </a:cxn>
            </a:cxnLst>
            <a:rect l="0" t="0" r="r" b="b"/>
            <a:pathLst>
              <a:path w="1947" h="2241">
                <a:moveTo>
                  <a:pt x="0" y="2241"/>
                </a:moveTo>
                <a:lnTo>
                  <a:pt x="317" y="2230"/>
                </a:lnTo>
                <a:lnTo>
                  <a:pt x="645" y="2128"/>
                </a:lnTo>
                <a:lnTo>
                  <a:pt x="1302" y="1777"/>
                </a:lnTo>
                <a:lnTo>
                  <a:pt x="1947" y="0"/>
                </a:lnTo>
              </a:path>
            </a:pathLst>
          </a:custGeom>
          <a:noFill/>
          <a:ln w="36513">
            <a:solidFill>
              <a:srgbClr val="C3050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33" name="Freeform 145"/>
          <p:cNvSpPr>
            <a:spLocks/>
          </p:cNvSpPr>
          <p:nvPr/>
        </p:nvSpPr>
        <p:spPr bwMode="auto">
          <a:xfrm>
            <a:off x="3211512" y="1863725"/>
            <a:ext cx="3090863" cy="3521075"/>
          </a:xfrm>
          <a:custGeom>
            <a:avLst/>
            <a:gdLst/>
            <a:ahLst/>
            <a:cxnLst>
              <a:cxn ang="0">
                <a:pos x="0" y="2218"/>
              </a:cxn>
              <a:cxn ang="0">
                <a:pos x="317" y="2218"/>
              </a:cxn>
              <a:cxn ang="0">
                <a:pos x="645" y="2139"/>
              </a:cxn>
              <a:cxn ang="0">
                <a:pos x="1302" y="1607"/>
              </a:cxn>
              <a:cxn ang="0">
                <a:pos x="1947" y="0"/>
              </a:cxn>
            </a:cxnLst>
            <a:rect l="0" t="0" r="r" b="b"/>
            <a:pathLst>
              <a:path w="1947" h="2218">
                <a:moveTo>
                  <a:pt x="0" y="2218"/>
                </a:moveTo>
                <a:lnTo>
                  <a:pt x="317" y="2218"/>
                </a:lnTo>
                <a:lnTo>
                  <a:pt x="645" y="2139"/>
                </a:lnTo>
                <a:lnTo>
                  <a:pt x="1302" y="1607"/>
                </a:lnTo>
                <a:lnTo>
                  <a:pt x="1947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34" name="Freeform 146"/>
          <p:cNvSpPr>
            <a:spLocks/>
          </p:cNvSpPr>
          <p:nvPr/>
        </p:nvSpPr>
        <p:spPr bwMode="auto">
          <a:xfrm>
            <a:off x="3211512" y="2403475"/>
            <a:ext cx="3090863" cy="2981325"/>
          </a:xfrm>
          <a:custGeom>
            <a:avLst/>
            <a:gdLst/>
            <a:ahLst/>
            <a:cxnLst>
              <a:cxn ang="0">
                <a:pos x="0" y="1878"/>
              </a:cxn>
              <a:cxn ang="0">
                <a:pos x="317" y="1878"/>
              </a:cxn>
              <a:cxn ang="0">
                <a:pos x="645" y="1844"/>
              </a:cxn>
              <a:cxn ang="0">
                <a:pos x="1302" y="1347"/>
              </a:cxn>
              <a:cxn ang="0">
                <a:pos x="1947" y="0"/>
              </a:cxn>
            </a:cxnLst>
            <a:rect l="0" t="0" r="r" b="b"/>
            <a:pathLst>
              <a:path w="1947" h="1878">
                <a:moveTo>
                  <a:pt x="0" y="1878"/>
                </a:moveTo>
                <a:lnTo>
                  <a:pt x="317" y="1878"/>
                </a:lnTo>
                <a:lnTo>
                  <a:pt x="645" y="1844"/>
                </a:lnTo>
                <a:lnTo>
                  <a:pt x="1302" y="1347"/>
                </a:lnTo>
                <a:lnTo>
                  <a:pt x="1947" y="0"/>
                </a:lnTo>
              </a:path>
            </a:pathLst>
          </a:custGeom>
          <a:noFill/>
          <a:ln w="36513">
            <a:solidFill>
              <a:srgbClr val="0000D4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35" name="Freeform 147"/>
          <p:cNvSpPr>
            <a:spLocks/>
          </p:cNvSpPr>
          <p:nvPr/>
        </p:nvSpPr>
        <p:spPr bwMode="auto">
          <a:xfrm>
            <a:off x="3211512" y="3427413"/>
            <a:ext cx="3090863" cy="1957387"/>
          </a:xfrm>
          <a:custGeom>
            <a:avLst/>
            <a:gdLst/>
            <a:ahLst/>
            <a:cxnLst>
              <a:cxn ang="0">
                <a:pos x="0" y="1233"/>
              </a:cxn>
              <a:cxn ang="0">
                <a:pos x="317" y="1233"/>
              </a:cxn>
              <a:cxn ang="0">
                <a:pos x="645" y="1211"/>
              </a:cxn>
              <a:cxn ang="0">
                <a:pos x="1302" y="781"/>
              </a:cxn>
              <a:cxn ang="0">
                <a:pos x="1947" y="0"/>
              </a:cxn>
            </a:cxnLst>
            <a:rect l="0" t="0" r="r" b="b"/>
            <a:pathLst>
              <a:path w="1947" h="1233">
                <a:moveTo>
                  <a:pt x="0" y="1233"/>
                </a:moveTo>
                <a:lnTo>
                  <a:pt x="317" y="1233"/>
                </a:lnTo>
                <a:lnTo>
                  <a:pt x="645" y="1211"/>
                </a:lnTo>
                <a:lnTo>
                  <a:pt x="1302" y="781"/>
                </a:lnTo>
                <a:lnTo>
                  <a:pt x="1947" y="0"/>
                </a:lnTo>
              </a:path>
            </a:pathLst>
          </a:custGeom>
          <a:noFill/>
          <a:ln w="36513">
            <a:solidFill>
              <a:srgbClr val="07601A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36" name="Freeform 148"/>
          <p:cNvSpPr>
            <a:spLocks/>
          </p:cNvSpPr>
          <p:nvPr/>
        </p:nvSpPr>
        <p:spPr bwMode="auto">
          <a:xfrm>
            <a:off x="3211512" y="3984625"/>
            <a:ext cx="3090863" cy="1400175"/>
          </a:xfrm>
          <a:custGeom>
            <a:avLst/>
            <a:gdLst/>
            <a:ahLst/>
            <a:cxnLst>
              <a:cxn ang="0">
                <a:pos x="0" y="882"/>
              </a:cxn>
              <a:cxn ang="0">
                <a:pos x="317" y="860"/>
              </a:cxn>
              <a:cxn ang="0">
                <a:pos x="645" y="848"/>
              </a:cxn>
              <a:cxn ang="0">
                <a:pos x="1302" y="441"/>
              </a:cxn>
              <a:cxn ang="0">
                <a:pos x="1947" y="0"/>
              </a:cxn>
            </a:cxnLst>
            <a:rect l="0" t="0" r="r" b="b"/>
            <a:pathLst>
              <a:path w="1947" h="882">
                <a:moveTo>
                  <a:pt x="0" y="882"/>
                </a:moveTo>
                <a:lnTo>
                  <a:pt x="317" y="860"/>
                </a:lnTo>
                <a:lnTo>
                  <a:pt x="645" y="848"/>
                </a:lnTo>
                <a:lnTo>
                  <a:pt x="1302" y="441"/>
                </a:lnTo>
                <a:lnTo>
                  <a:pt x="1947" y="0"/>
                </a:lnTo>
              </a:path>
            </a:pathLst>
          </a:custGeom>
          <a:noFill/>
          <a:ln w="36513">
            <a:solidFill>
              <a:srgbClr val="A4A4A4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37" name="Freeform 149"/>
          <p:cNvSpPr>
            <a:spLocks/>
          </p:cNvSpPr>
          <p:nvPr/>
        </p:nvSpPr>
        <p:spPr bwMode="auto">
          <a:xfrm>
            <a:off x="3211512" y="3930650"/>
            <a:ext cx="3090863" cy="1454150"/>
          </a:xfrm>
          <a:custGeom>
            <a:avLst/>
            <a:gdLst/>
            <a:ahLst/>
            <a:cxnLst>
              <a:cxn ang="0">
                <a:pos x="0" y="916"/>
              </a:cxn>
              <a:cxn ang="0">
                <a:pos x="317" y="894"/>
              </a:cxn>
              <a:cxn ang="0">
                <a:pos x="645" y="882"/>
              </a:cxn>
              <a:cxn ang="0">
                <a:pos x="1302" y="577"/>
              </a:cxn>
              <a:cxn ang="0">
                <a:pos x="1947" y="0"/>
              </a:cxn>
            </a:cxnLst>
            <a:rect l="0" t="0" r="r" b="b"/>
            <a:pathLst>
              <a:path w="1947" h="916">
                <a:moveTo>
                  <a:pt x="0" y="916"/>
                </a:moveTo>
                <a:lnTo>
                  <a:pt x="317" y="894"/>
                </a:lnTo>
                <a:lnTo>
                  <a:pt x="645" y="882"/>
                </a:lnTo>
                <a:lnTo>
                  <a:pt x="1302" y="577"/>
                </a:lnTo>
                <a:lnTo>
                  <a:pt x="1947" y="0"/>
                </a:lnTo>
              </a:path>
            </a:pathLst>
          </a:custGeom>
          <a:noFill/>
          <a:ln w="36513">
            <a:solidFill>
              <a:srgbClr val="FF8B1A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3669" name="Group 181"/>
          <p:cNvGrpSpPr>
            <a:grpSpLocks/>
          </p:cNvGrpSpPr>
          <p:nvPr/>
        </p:nvGrpSpPr>
        <p:grpSpPr bwMode="auto">
          <a:xfrm>
            <a:off x="2187575" y="1541463"/>
            <a:ext cx="107950" cy="3863975"/>
            <a:chOff x="1201" y="1077"/>
            <a:chExt cx="68" cy="2434"/>
          </a:xfrm>
        </p:grpSpPr>
        <p:sp>
          <p:nvSpPr>
            <p:cNvPr id="63638" name="Line 150"/>
            <p:cNvSpPr>
              <a:spLocks noChangeShapeType="1"/>
            </p:cNvSpPr>
            <p:nvPr/>
          </p:nvSpPr>
          <p:spPr bwMode="auto">
            <a:xfrm>
              <a:off x="1201" y="3510"/>
              <a:ext cx="6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39" name="Line 151"/>
            <p:cNvSpPr>
              <a:spLocks noChangeShapeType="1"/>
            </p:cNvSpPr>
            <p:nvPr/>
          </p:nvSpPr>
          <p:spPr bwMode="auto">
            <a:xfrm>
              <a:off x="1201" y="3102"/>
              <a:ext cx="6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40" name="Line 152"/>
            <p:cNvSpPr>
              <a:spLocks noChangeShapeType="1"/>
            </p:cNvSpPr>
            <p:nvPr/>
          </p:nvSpPr>
          <p:spPr bwMode="auto">
            <a:xfrm>
              <a:off x="1201" y="2695"/>
              <a:ext cx="6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41" name="Line 153"/>
            <p:cNvSpPr>
              <a:spLocks noChangeShapeType="1"/>
            </p:cNvSpPr>
            <p:nvPr/>
          </p:nvSpPr>
          <p:spPr bwMode="auto">
            <a:xfrm>
              <a:off x="1201" y="2299"/>
              <a:ext cx="6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42" name="Line 154"/>
            <p:cNvSpPr>
              <a:spLocks noChangeShapeType="1"/>
            </p:cNvSpPr>
            <p:nvPr/>
          </p:nvSpPr>
          <p:spPr bwMode="auto">
            <a:xfrm>
              <a:off x="1201" y="1891"/>
              <a:ext cx="6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43" name="Line 155"/>
            <p:cNvSpPr>
              <a:spLocks noChangeShapeType="1"/>
            </p:cNvSpPr>
            <p:nvPr/>
          </p:nvSpPr>
          <p:spPr bwMode="auto">
            <a:xfrm>
              <a:off x="1201" y="1484"/>
              <a:ext cx="6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44" name="Line 156"/>
            <p:cNvSpPr>
              <a:spLocks noChangeShapeType="1"/>
            </p:cNvSpPr>
            <p:nvPr/>
          </p:nvSpPr>
          <p:spPr bwMode="auto">
            <a:xfrm>
              <a:off x="1201" y="1077"/>
              <a:ext cx="68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45" name="Line 157"/>
            <p:cNvSpPr>
              <a:spLocks noChangeShapeType="1"/>
            </p:cNvSpPr>
            <p:nvPr/>
          </p:nvSpPr>
          <p:spPr bwMode="auto">
            <a:xfrm>
              <a:off x="1201" y="3430"/>
              <a:ext cx="34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46" name="Line 158"/>
            <p:cNvSpPr>
              <a:spLocks noChangeShapeType="1"/>
            </p:cNvSpPr>
            <p:nvPr/>
          </p:nvSpPr>
          <p:spPr bwMode="auto">
            <a:xfrm>
              <a:off x="1201" y="3351"/>
              <a:ext cx="34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47" name="Line 159"/>
            <p:cNvSpPr>
              <a:spLocks noChangeShapeType="1"/>
            </p:cNvSpPr>
            <p:nvPr/>
          </p:nvSpPr>
          <p:spPr bwMode="auto">
            <a:xfrm>
              <a:off x="1201" y="3272"/>
              <a:ext cx="34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48" name="Line 160"/>
            <p:cNvSpPr>
              <a:spLocks noChangeShapeType="1"/>
            </p:cNvSpPr>
            <p:nvPr/>
          </p:nvSpPr>
          <p:spPr bwMode="auto">
            <a:xfrm>
              <a:off x="1201" y="3182"/>
              <a:ext cx="34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49" name="Line 161"/>
            <p:cNvSpPr>
              <a:spLocks noChangeShapeType="1"/>
            </p:cNvSpPr>
            <p:nvPr/>
          </p:nvSpPr>
          <p:spPr bwMode="auto">
            <a:xfrm>
              <a:off x="1201" y="3023"/>
              <a:ext cx="34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50" name="Line 162"/>
            <p:cNvSpPr>
              <a:spLocks noChangeShapeType="1"/>
            </p:cNvSpPr>
            <p:nvPr/>
          </p:nvSpPr>
          <p:spPr bwMode="auto">
            <a:xfrm>
              <a:off x="1201" y="2944"/>
              <a:ext cx="34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51" name="Line 163"/>
            <p:cNvSpPr>
              <a:spLocks noChangeShapeType="1"/>
            </p:cNvSpPr>
            <p:nvPr/>
          </p:nvSpPr>
          <p:spPr bwMode="auto">
            <a:xfrm>
              <a:off x="1201" y="2865"/>
              <a:ext cx="34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52" name="Line 164"/>
            <p:cNvSpPr>
              <a:spLocks noChangeShapeType="1"/>
            </p:cNvSpPr>
            <p:nvPr/>
          </p:nvSpPr>
          <p:spPr bwMode="auto">
            <a:xfrm>
              <a:off x="1201" y="2785"/>
              <a:ext cx="34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53" name="Line 165"/>
            <p:cNvSpPr>
              <a:spLocks noChangeShapeType="1"/>
            </p:cNvSpPr>
            <p:nvPr/>
          </p:nvSpPr>
          <p:spPr bwMode="auto">
            <a:xfrm>
              <a:off x="1201" y="2616"/>
              <a:ext cx="34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54" name="Line 166"/>
            <p:cNvSpPr>
              <a:spLocks noChangeShapeType="1"/>
            </p:cNvSpPr>
            <p:nvPr/>
          </p:nvSpPr>
          <p:spPr bwMode="auto">
            <a:xfrm>
              <a:off x="1201" y="2536"/>
              <a:ext cx="34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55" name="Line 167"/>
            <p:cNvSpPr>
              <a:spLocks noChangeShapeType="1"/>
            </p:cNvSpPr>
            <p:nvPr/>
          </p:nvSpPr>
          <p:spPr bwMode="auto">
            <a:xfrm>
              <a:off x="1201" y="2457"/>
              <a:ext cx="34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56" name="Line 168"/>
            <p:cNvSpPr>
              <a:spLocks noChangeShapeType="1"/>
            </p:cNvSpPr>
            <p:nvPr/>
          </p:nvSpPr>
          <p:spPr bwMode="auto">
            <a:xfrm>
              <a:off x="1201" y="2378"/>
              <a:ext cx="34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57" name="Line 169"/>
            <p:cNvSpPr>
              <a:spLocks noChangeShapeType="1"/>
            </p:cNvSpPr>
            <p:nvPr/>
          </p:nvSpPr>
          <p:spPr bwMode="auto">
            <a:xfrm>
              <a:off x="1201" y="2208"/>
              <a:ext cx="34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58" name="Line 170"/>
            <p:cNvSpPr>
              <a:spLocks noChangeShapeType="1"/>
            </p:cNvSpPr>
            <p:nvPr/>
          </p:nvSpPr>
          <p:spPr bwMode="auto">
            <a:xfrm>
              <a:off x="1201" y="2129"/>
              <a:ext cx="34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59" name="Line 171"/>
            <p:cNvSpPr>
              <a:spLocks noChangeShapeType="1"/>
            </p:cNvSpPr>
            <p:nvPr/>
          </p:nvSpPr>
          <p:spPr bwMode="auto">
            <a:xfrm>
              <a:off x="1201" y="2050"/>
              <a:ext cx="34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60" name="Line 172"/>
            <p:cNvSpPr>
              <a:spLocks noChangeShapeType="1"/>
            </p:cNvSpPr>
            <p:nvPr/>
          </p:nvSpPr>
          <p:spPr bwMode="auto">
            <a:xfrm>
              <a:off x="1201" y="1971"/>
              <a:ext cx="34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61" name="Line 173"/>
            <p:cNvSpPr>
              <a:spLocks noChangeShapeType="1"/>
            </p:cNvSpPr>
            <p:nvPr/>
          </p:nvSpPr>
          <p:spPr bwMode="auto">
            <a:xfrm>
              <a:off x="1201" y="1812"/>
              <a:ext cx="34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62" name="Line 174"/>
            <p:cNvSpPr>
              <a:spLocks noChangeShapeType="1"/>
            </p:cNvSpPr>
            <p:nvPr/>
          </p:nvSpPr>
          <p:spPr bwMode="auto">
            <a:xfrm>
              <a:off x="1201" y="1722"/>
              <a:ext cx="34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63" name="Line 175"/>
            <p:cNvSpPr>
              <a:spLocks noChangeShapeType="1"/>
            </p:cNvSpPr>
            <p:nvPr/>
          </p:nvSpPr>
          <p:spPr bwMode="auto">
            <a:xfrm>
              <a:off x="1201" y="1642"/>
              <a:ext cx="34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64" name="Line 176"/>
            <p:cNvSpPr>
              <a:spLocks noChangeShapeType="1"/>
            </p:cNvSpPr>
            <p:nvPr/>
          </p:nvSpPr>
          <p:spPr bwMode="auto">
            <a:xfrm>
              <a:off x="1201" y="1563"/>
              <a:ext cx="34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65" name="Line 177"/>
            <p:cNvSpPr>
              <a:spLocks noChangeShapeType="1"/>
            </p:cNvSpPr>
            <p:nvPr/>
          </p:nvSpPr>
          <p:spPr bwMode="auto">
            <a:xfrm>
              <a:off x="1201" y="1405"/>
              <a:ext cx="34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66" name="Line 178"/>
            <p:cNvSpPr>
              <a:spLocks noChangeShapeType="1"/>
            </p:cNvSpPr>
            <p:nvPr/>
          </p:nvSpPr>
          <p:spPr bwMode="auto">
            <a:xfrm>
              <a:off x="1201" y="1326"/>
              <a:ext cx="34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67" name="Line 179"/>
            <p:cNvSpPr>
              <a:spLocks noChangeShapeType="1"/>
            </p:cNvSpPr>
            <p:nvPr/>
          </p:nvSpPr>
          <p:spPr bwMode="auto">
            <a:xfrm>
              <a:off x="1201" y="1235"/>
              <a:ext cx="34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68" name="Line 180"/>
            <p:cNvSpPr>
              <a:spLocks noChangeShapeType="1"/>
            </p:cNvSpPr>
            <p:nvPr/>
          </p:nvSpPr>
          <p:spPr bwMode="auto">
            <a:xfrm>
              <a:off x="1201" y="1156"/>
              <a:ext cx="34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696" name="Group 208"/>
          <p:cNvGrpSpPr>
            <a:grpSpLocks/>
          </p:cNvGrpSpPr>
          <p:nvPr/>
        </p:nvGrpSpPr>
        <p:grpSpPr bwMode="auto">
          <a:xfrm>
            <a:off x="2187575" y="5295900"/>
            <a:ext cx="5175250" cy="107950"/>
            <a:chOff x="1201" y="3442"/>
            <a:chExt cx="3260" cy="68"/>
          </a:xfrm>
        </p:grpSpPr>
        <p:sp>
          <p:nvSpPr>
            <p:cNvPr id="63670" name="Line 182"/>
            <p:cNvSpPr>
              <a:spLocks noChangeShapeType="1"/>
            </p:cNvSpPr>
            <p:nvPr/>
          </p:nvSpPr>
          <p:spPr bwMode="auto">
            <a:xfrm flipV="1">
              <a:off x="1201" y="3442"/>
              <a:ext cx="1" cy="6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71" name="Line 183"/>
            <p:cNvSpPr>
              <a:spLocks noChangeShapeType="1"/>
            </p:cNvSpPr>
            <p:nvPr/>
          </p:nvSpPr>
          <p:spPr bwMode="auto">
            <a:xfrm flipV="1">
              <a:off x="1858" y="3442"/>
              <a:ext cx="1" cy="6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72" name="Line 184"/>
            <p:cNvSpPr>
              <a:spLocks noChangeShapeType="1"/>
            </p:cNvSpPr>
            <p:nvPr/>
          </p:nvSpPr>
          <p:spPr bwMode="auto">
            <a:xfrm flipV="1">
              <a:off x="2503" y="3442"/>
              <a:ext cx="1" cy="6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73" name="Line 185"/>
            <p:cNvSpPr>
              <a:spLocks noChangeShapeType="1"/>
            </p:cNvSpPr>
            <p:nvPr/>
          </p:nvSpPr>
          <p:spPr bwMode="auto">
            <a:xfrm flipV="1">
              <a:off x="3159" y="3442"/>
              <a:ext cx="1" cy="6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74" name="Line 186"/>
            <p:cNvSpPr>
              <a:spLocks noChangeShapeType="1"/>
            </p:cNvSpPr>
            <p:nvPr/>
          </p:nvSpPr>
          <p:spPr bwMode="auto">
            <a:xfrm flipV="1">
              <a:off x="3804" y="3442"/>
              <a:ext cx="1" cy="6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75" name="Line 187"/>
            <p:cNvSpPr>
              <a:spLocks noChangeShapeType="1"/>
            </p:cNvSpPr>
            <p:nvPr/>
          </p:nvSpPr>
          <p:spPr bwMode="auto">
            <a:xfrm flipV="1">
              <a:off x="4460" y="3442"/>
              <a:ext cx="1" cy="68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76" name="Line 188"/>
            <p:cNvSpPr>
              <a:spLocks noChangeShapeType="1"/>
            </p:cNvSpPr>
            <p:nvPr/>
          </p:nvSpPr>
          <p:spPr bwMode="auto">
            <a:xfrm flipV="1">
              <a:off x="1337" y="3476"/>
              <a:ext cx="1" cy="3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77" name="Line 189"/>
            <p:cNvSpPr>
              <a:spLocks noChangeShapeType="1"/>
            </p:cNvSpPr>
            <p:nvPr/>
          </p:nvSpPr>
          <p:spPr bwMode="auto">
            <a:xfrm flipV="1">
              <a:off x="1461" y="3476"/>
              <a:ext cx="1" cy="3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78" name="Line 190"/>
            <p:cNvSpPr>
              <a:spLocks noChangeShapeType="1"/>
            </p:cNvSpPr>
            <p:nvPr/>
          </p:nvSpPr>
          <p:spPr bwMode="auto">
            <a:xfrm flipV="1">
              <a:off x="1597" y="3476"/>
              <a:ext cx="1" cy="3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79" name="Line 191"/>
            <p:cNvSpPr>
              <a:spLocks noChangeShapeType="1"/>
            </p:cNvSpPr>
            <p:nvPr/>
          </p:nvSpPr>
          <p:spPr bwMode="auto">
            <a:xfrm flipV="1">
              <a:off x="1722" y="3476"/>
              <a:ext cx="1" cy="3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80" name="Line 192"/>
            <p:cNvSpPr>
              <a:spLocks noChangeShapeType="1"/>
            </p:cNvSpPr>
            <p:nvPr/>
          </p:nvSpPr>
          <p:spPr bwMode="auto">
            <a:xfrm flipV="1">
              <a:off x="1982" y="3476"/>
              <a:ext cx="1" cy="3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81" name="Line 193"/>
            <p:cNvSpPr>
              <a:spLocks noChangeShapeType="1"/>
            </p:cNvSpPr>
            <p:nvPr/>
          </p:nvSpPr>
          <p:spPr bwMode="auto">
            <a:xfrm flipV="1">
              <a:off x="2118" y="3476"/>
              <a:ext cx="1" cy="3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82" name="Line 194"/>
            <p:cNvSpPr>
              <a:spLocks noChangeShapeType="1"/>
            </p:cNvSpPr>
            <p:nvPr/>
          </p:nvSpPr>
          <p:spPr bwMode="auto">
            <a:xfrm flipV="1">
              <a:off x="2242" y="3476"/>
              <a:ext cx="1" cy="3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83" name="Line 195"/>
            <p:cNvSpPr>
              <a:spLocks noChangeShapeType="1"/>
            </p:cNvSpPr>
            <p:nvPr/>
          </p:nvSpPr>
          <p:spPr bwMode="auto">
            <a:xfrm flipV="1">
              <a:off x="2378" y="3476"/>
              <a:ext cx="1" cy="3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84" name="Line 196"/>
            <p:cNvSpPr>
              <a:spLocks noChangeShapeType="1"/>
            </p:cNvSpPr>
            <p:nvPr/>
          </p:nvSpPr>
          <p:spPr bwMode="auto">
            <a:xfrm flipV="1">
              <a:off x="2638" y="3476"/>
              <a:ext cx="1" cy="3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85" name="Line 197"/>
            <p:cNvSpPr>
              <a:spLocks noChangeShapeType="1"/>
            </p:cNvSpPr>
            <p:nvPr/>
          </p:nvSpPr>
          <p:spPr bwMode="auto">
            <a:xfrm flipV="1">
              <a:off x="2763" y="3476"/>
              <a:ext cx="1" cy="3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86" name="Line 198"/>
            <p:cNvSpPr>
              <a:spLocks noChangeShapeType="1"/>
            </p:cNvSpPr>
            <p:nvPr/>
          </p:nvSpPr>
          <p:spPr bwMode="auto">
            <a:xfrm flipV="1">
              <a:off x="2899" y="3476"/>
              <a:ext cx="1" cy="3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87" name="Line 199"/>
            <p:cNvSpPr>
              <a:spLocks noChangeShapeType="1"/>
            </p:cNvSpPr>
            <p:nvPr/>
          </p:nvSpPr>
          <p:spPr bwMode="auto">
            <a:xfrm flipV="1">
              <a:off x="3023" y="3476"/>
              <a:ext cx="1" cy="3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88" name="Line 200"/>
            <p:cNvSpPr>
              <a:spLocks noChangeShapeType="1"/>
            </p:cNvSpPr>
            <p:nvPr/>
          </p:nvSpPr>
          <p:spPr bwMode="auto">
            <a:xfrm flipV="1">
              <a:off x="3284" y="3476"/>
              <a:ext cx="1" cy="3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89" name="Line 201"/>
            <p:cNvSpPr>
              <a:spLocks noChangeShapeType="1"/>
            </p:cNvSpPr>
            <p:nvPr/>
          </p:nvSpPr>
          <p:spPr bwMode="auto">
            <a:xfrm flipV="1">
              <a:off x="3419" y="3476"/>
              <a:ext cx="1" cy="3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90" name="Line 202"/>
            <p:cNvSpPr>
              <a:spLocks noChangeShapeType="1"/>
            </p:cNvSpPr>
            <p:nvPr/>
          </p:nvSpPr>
          <p:spPr bwMode="auto">
            <a:xfrm flipV="1">
              <a:off x="3544" y="3476"/>
              <a:ext cx="1" cy="3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91" name="Line 203"/>
            <p:cNvSpPr>
              <a:spLocks noChangeShapeType="1"/>
            </p:cNvSpPr>
            <p:nvPr/>
          </p:nvSpPr>
          <p:spPr bwMode="auto">
            <a:xfrm flipV="1">
              <a:off x="3680" y="3476"/>
              <a:ext cx="1" cy="3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92" name="Line 204"/>
            <p:cNvSpPr>
              <a:spLocks noChangeShapeType="1"/>
            </p:cNvSpPr>
            <p:nvPr/>
          </p:nvSpPr>
          <p:spPr bwMode="auto">
            <a:xfrm flipV="1">
              <a:off x="3940" y="3476"/>
              <a:ext cx="1" cy="3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93" name="Line 205"/>
            <p:cNvSpPr>
              <a:spLocks noChangeShapeType="1"/>
            </p:cNvSpPr>
            <p:nvPr/>
          </p:nvSpPr>
          <p:spPr bwMode="auto">
            <a:xfrm flipV="1">
              <a:off x="4064" y="3476"/>
              <a:ext cx="1" cy="3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94" name="Line 206"/>
            <p:cNvSpPr>
              <a:spLocks noChangeShapeType="1"/>
            </p:cNvSpPr>
            <p:nvPr/>
          </p:nvSpPr>
          <p:spPr bwMode="auto">
            <a:xfrm flipV="1">
              <a:off x="4200" y="3476"/>
              <a:ext cx="1" cy="3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695" name="Line 207"/>
            <p:cNvSpPr>
              <a:spLocks noChangeShapeType="1"/>
            </p:cNvSpPr>
            <p:nvPr/>
          </p:nvSpPr>
          <p:spPr bwMode="auto">
            <a:xfrm flipV="1">
              <a:off x="4325" y="3476"/>
              <a:ext cx="1" cy="3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3697" name="Line 209"/>
          <p:cNvSpPr>
            <a:spLocks noChangeShapeType="1"/>
          </p:cNvSpPr>
          <p:nvPr/>
        </p:nvSpPr>
        <p:spPr bwMode="auto">
          <a:xfrm flipV="1">
            <a:off x="2187575" y="1541463"/>
            <a:ext cx="1587" cy="38623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98" name="Line 210"/>
          <p:cNvSpPr>
            <a:spLocks noChangeShapeType="1"/>
          </p:cNvSpPr>
          <p:nvPr/>
        </p:nvSpPr>
        <p:spPr bwMode="auto">
          <a:xfrm>
            <a:off x="2187575" y="5403850"/>
            <a:ext cx="5173662" cy="15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699" name="Oval 211"/>
          <p:cNvSpPr>
            <a:spLocks noChangeArrowheads="1"/>
          </p:cNvSpPr>
          <p:nvPr/>
        </p:nvSpPr>
        <p:spPr bwMode="auto">
          <a:xfrm>
            <a:off x="3157537" y="5313363"/>
            <a:ext cx="161925" cy="161925"/>
          </a:xfrm>
          <a:prstGeom prst="ellipse">
            <a:avLst/>
          </a:prstGeom>
          <a:solidFill>
            <a:srgbClr val="C30501"/>
          </a:solidFill>
          <a:ln w="17463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700" name="Oval 212"/>
          <p:cNvSpPr>
            <a:spLocks noChangeArrowheads="1"/>
          </p:cNvSpPr>
          <p:nvPr/>
        </p:nvSpPr>
        <p:spPr bwMode="auto">
          <a:xfrm>
            <a:off x="3660775" y="5295900"/>
            <a:ext cx="161925" cy="161925"/>
          </a:xfrm>
          <a:prstGeom prst="ellipse">
            <a:avLst/>
          </a:prstGeom>
          <a:solidFill>
            <a:srgbClr val="C30501"/>
          </a:solidFill>
          <a:ln w="17463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701" name="Oval 213"/>
          <p:cNvSpPr>
            <a:spLocks noChangeArrowheads="1"/>
          </p:cNvSpPr>
          <p:nvPr/>
        </p:nvSpPr>
        <p:spPr bwMode="auto">
          <a:xfrm>
            <a:off x="4181475" y="5133975"/>
            <a:ext cx="161925" cy="161925"/>
          </a:xfrm>
          <a:prstGeom prst="ellipse">
            <a:avLst/>
          </a:prstGeom>
          <a:solidFill>
            <a:srgbClr val="C30501"/>
          </a:solidFill>
          <a:ln w="17463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702" name="Oval 214"/>
          <p:cNvSpPr>
            <a:spLocks noChangeArrowheads="1"/>
          </p:cNvSpPr>
          <p:nvPr/>
        </p:nvSpPr>
        <p:spPr bwMode="auto">
          <a:xfrm>
            <a:off x="5224462" y="4576763"/>
            <a:ext cx="161925" cy="161925"/>
          </a:xfrm>
          <a:prstGeom prst="ellipse">
            <a:avLst/>
          </a:prstGeom>
          <a:solidFill>
            <a:srgbClr val="C30501"/>
          </a:solidFill>
          <a:ln w="17463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703" name="Oval 215"/>
          <p:cNvSpPr>
            <a:spLocks noChangeArrowheads="1"/>
          </p:cNvSpPr>
          <p:nvPr/>
        </p:nvSpPr>
        <p:spPr bwMode="auto">
          <a:xfrm>
            <a:off x="6248400" y="1676400"/>
            <a:ext cx="161925" cy="161925"/>
          </a:xfrm>
          <a:prstGeom prst="ellipse">
            <a:avLst/>
          </a:prstGeom>
          <a:solidFill>
            <a:srgbClr val="C30501"/>
          </a:solidFill>
          <a:ln w="17463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704" name="Oval 216"/>
          <p:cNvSpPr>
            <a:spLocks noChangeArrowheads="1"/>
          </p:cNvSpPr>
          <p:nvPr/>
        </p:nvSpPr>
        <p:spPr bwMode="auto">
          <a:xfrm>
            <a:off x="3157537" y="5330825"/>
            <a:ext cx="161925" cy="161925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705" name="Oval 217"/>
          <p:cNvSpPr>
            <a:spLocks noChangeArrowheads="1"/>
          </p:cNvSpPr>
          <p:nvPr/>
        </p:nvSpPr>
        <p:spPr bwMode="auto">
          <a:xfrm>
            <a:off x="3660775" y="5330825"/>
            <a:ext cx="161925" cy="161925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706" name="Oval 218"/>
          <p:cNvSpPr>
            <a:spLocks noChangeArrowheads="1"/>
          </p:cNvSpPr>
          <p:nvPr/>
        </p:nvSpPr>
        <p:spPr bwMode="auto">
          <a:xfrm>
            <a:off x="4181475" y="5205413"/>
            <a:ext cx="161925" cy="161925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707" name="Oval 219"/>
          <p:cNvSpPr>
            <a:spLocks noChangeArrowheads="1"/>
          </p:cNvSpPr>
          <p:nvPr/>
        </p:nvSpPr>
        <p:spPr bwMode="auto">
          <a:xfrm>
            <a:off x="5224462" y="4360863"/>
            <a:ext cx="161925" cy="161925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708" name="Oval 220"/>
          <p:cNvSpPr>
            <a:spLocks noChangeArrowheads="1"/>
          </p:cNvSpPr>
          <p:nvPr/>
        </p:nvSpPr>
        <p:spPr bwMode="auto">
          <a:xfrm>
            <a:off x="6248400" y="1809750"/>
            <a:ext cx="161925" cy="161925"/>
          </a:xfrm>
          <a:prstGeom prst="ellipse">
            <a:avLst/>
          </a:prstGeom>
          <a:solidFill>
            <a:srgbClr val="000000"/>
          </a:solidFill>
          <a:ln w="17463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709" name="Oval 221"/>
          <p:cNvSpPr>
            <a:spLocks noChangeArrowheads="1"/>
          </p:cNvSpPr>
          <p:nvPr/>
        </p:nvSpPr>
        <p:spPr bwMode="auto">
          <a:xfrm>
            <a:off x="3157537" y="5330825"/>
            <a:ext cx="161925" cy="161925"/>
          </a:xfrm>
          <a:prstGeom prst="ellipse">
            <a:avLst/>
          </a:prstGeom>
          <a:solidFill>
            <a:srgbClr val="0000D4"/>
          </a:solidFill>
          <a:ln w="17463">
            <a:solidFill>
              <a:srgbClr val="0000D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710" name="Oval 222"/>
          <p:cNvSpPr>
            <a:spLocks noChangeArrowheads="1"/>
          </p:cNvSpPr>
          <p:nvPr/>
        </p:nvSpPr>
        <p:spPr bwMode="auto">
          <a:xfrm>
            <a:off x="3660775" y="5330825"/>
            <a:ext cx="161925" cy="161925"/>
          </a:xfrm>
          <a:prstGeom prst="ellipse">
            <a:avLst/>
          </a:prstGeom>
          <a:solidFill>
            <a:srgbClr val="0000D4"/>
          </a:solidFill>
          <a:ln w="17463">
            <a:solidFill>
              <a:srgbClr val="0000D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711" name="Oval 223"/>
          <p:cNvSpPr>
            <a:spLocks noChangeArrowheads="1"/>
          </p:cNvSpPr>
          <p:nvPr/>
        </p:nvSpPr>
        <p:spPr bwMode="auto">
          <a:xfrm>
            <a:off x="4181475" y="5276850"/>
            <a:ext cx="161925" cy="161925"/>
          </a:xfrm>
          <a:prstGeom prst="ellipse">
            <a:avLst/>
          </a:prstGeom>
          <a:solidFill>
            <a:srgbClr val="0000D4"/>
          </a:solidFill>
          <a:ln w="17463">
            <a:solidFill>
              <a:srgbClr val="0000D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712" name="Oval 224"/>
          <p:cNvSpPr>
            <a:spLocks noChangeArrowheads="1"/>
          </p:cNvSpPr>
          <p:nvPr/>
        </p:nvSpPr>
        <p:spPr bwMode="auto">
          <a:xfrm>
            <a:off x="5224462" y="4487863"/>
            <a:ext cx="161925" cy="160337"/>
          </a:xfrm>
          <a:prstGeom prst="ellipse">
            <a:avLst/>
          </a:prstGeom>
          <a:solidFill>
            <a:srgbClr val="0000D4"/>
          </a:solidFill>
          <a:ln w="17463">
            <a:solidFill>
              <a:srgbClr val="0000D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713" name="Oval 225"/>
          <p:cNvSpPr>
            <a:spLocks noChangeArrowheads="1"/>
          </p:cNvSpPr>
          <p:nvPr/>
        </p:nvSpPr>
        <p:spPr bwMode="auto">
          <a:xfrm>
            <a:off x="6248400" y="2349500"/>
            <a:ext cx="161925" cy="161925"/>
          </a:xfrm>
          <a:prstGeom prst="ellipse">
            <a:avLst/>
          </a:prstGeom>
          <a:solidFill>
            <a:srgbClr val="0000D4"/>
          </a:solidFill>
          <a:ln w="17463">
            <a:solidFill>
              <a:srgbClr val="0000D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714" name="Oval 226"/>
          <p:cNvSpPr>
            <a:spLocks noChangeArrowheads="1"/>
          </p:cNvSpPr>
          <p:nvPr/>
        </p:nvSpPr>
        <p:spPr bwMode="auto">
          <a:xfrm>
            <a:off x="3157537" y="5330825"/>
            <a:ext cx="161925" cy="161925"/>
          </a:xfrm>
          <a:prstGeom prst="ellipse">
            <a:avLst/>
          </a:prstGeom>
          <a:solidFill>
            <a:srgbClr val="07601A"/>
          </a:solidFill>
          <a:ln w="17463">
            <a:solidFill>
              <a:srgbClr val="07601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715" name="Oval 227"/>
          <p:cNvSpPr>
            <a:spLocks noChangeArrowheads="1"/>
          </p:cNvSpPr>
          <p:nvPr/>
        </p:nvSpPr>
        <p:spPr bwMode="auto">
          <a:xfrm>
            <a:off x="3660775" y="5330825"/>
            <a:ext cx="161925" cy="161925"/>
          </a:xfrm>
          <a:prstGeom prst="ellipse">
            <a:avLst/>
          </a:prstGeom>
          <a:solidFill>
            <a:srgbClr val="07601A"/>
          </a:solidFill>
          <a:ln w="17463">
            <a:solidFill>
              <a:srgbClr val="07601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716" name="Oval 228"/>
          <p:cNvSpPr>
            <a:spLocks noChangeArrowheads="1"/>
          </p:cNvSpPr>
          <p:nvPr/>
        </p:nvSpPr>
        <p:spPr bwMode="auto">
          <a:xfrm>
            <a:off x="4181475" y="5295900"/>
            <a:ext cx="161925" cy="161925"/>
          </a:xfrm>
          <a:prstGeom prst="ellipse">
            <a:avLst/>
          </a:prstGeom>
          <a:solidFill>
            <a:srgbClr val="07601A"/>
          </a:solidFill>
          <a:ln w="17463">
            <a:solidFill>
              <a:srgbClr val="07601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717" name="Oval 229"/>
          <p:cNvSpPr>
            <a:spLocks noChangeArrowheads="1"/>
          </p:cNvSpPr>
          <p:nvPr/>
        </p:nvSpPr>
        <p:spPr bwMode="auto">
          <a:xfrm>
            <a:off x="5224462" y="4613275"/>
            <a:ext cx="161925" cy="161925"/>
          </a:xfrm>
          <a:prstGeom prst="ellipse">
            <a:avLst/>
          </a:prstGeom>
          <a:solidFill>
            <a:srgbClr val="07601A"/>
          </a:solidFill>
          <a:ln w="17463">
            <a:solidFill>
              <a:srgbClr val="07601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718" name="Oval 230"/>
          <p:cNvSpPr>
            <a:spLocks noChangeArrowheads="1"/>
          </p:cNvSpPr>
          <p:nvPr/>
        </p:nvSpPr>
        <p:spPr bwMode="auto">
          <a:xfrm>
            <a:off x="6248400" y="3373438"/>
            <a:ext cx="161925" cy="161925"/>
          </a:xfrm>
          <a:prstGeom prst="ellipse">
            <a:avLst/>
          </a:prstGeom>
          <a:solidFill>
            <a:srgbClr val="07601A"/>
          </a:solidFill>
          <a:ln w="17463">
            <a:solidFill>
              <a:srgbClr val="07601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719" name="Oval 231"/>
          <p:cNvSpPr>
            <a:spLocks noChangeArrowheads="1"/>
          </p:cNvSpPr>
          <p:nvPr/>
        </p:nvSpPr>
        <p:spPr bwMode="auto">
          <a:xfrm>
            <a:off x="3157537" y="5330825"/>
            <a:ext cx="161925" cy="161925"/>
          </a:xfrm>
          <a:prstGeom prst="ellipse">
            <a:avLst/>
          </a:prstGeom>
          <a:solidFill>
            <a:srgbClr val="A4A4A4"/>
          </a:solidFill>
          <a:ln w="17463">
            <a:solidFill>
              <a:srgbClr val="A4A4A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720" name="Oval 232"/>
          <p:cNvSpPr>
            <a:spLocks noChangeArrowheads="1"/>
          </p:cNvSpPr>
          <p:nvPr/>
        </p:nvSpPr>
        <p:spPr bwMode="auto">
          <a:xfrm>
            <a:off x="3660775" y="5295900"/>
            <a:ext cx="161925" cy="161925"/>
          </a:xfrm>
          <a:prstGeom prst="ellipse">
            <a:avLst/>
          </a:prstGeom>
          <a:solidFill>
            <a:srgbClr val="A4A4A4"/>
          </a:solidFill>
          <a:ln w="17463">
            <a:solidFill>
              <a:srgbClr val="A4A4A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721" name="Oval 233"/>
          <p:cNvSpPr>
            <a:spLocks noChangeArrowheads="1"/>
          </p:cNvSpPr>
          <p:nvPr/>
        </p:nvSpPr>
        <p:spPr bwMode="auto">
          <a:xfrm>
            <a:off x="4181475" y="5276850"/>
            <a:ext cx="161925" cy="161925"/>
          </a:xfrm>
          <a:prstGeom prst="ellipse">
            <a:avLst/>
          </a:prstGeom>
          <a:solidFill>
            <a:srgbClr val="A4A4A4"/>
          </a:solidFill>
          <a:ln w="17463">
            <a:solidFill>
              <a:srgbClr val="A4A4A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722" name="Oval 234"/>
          <p:cNvSpPr>
            <a:spLocks noChangeArrowheads="1"/>
          </p:cNvSpPr>
          <p:nvPr/>
        </p:nvSpPr>
        <p:spPr bwMode="auto">
          <a:xfrm>
            <a:off x="5224462" y="4630738"/>
            <a:ext cx="161925" cy="161925"/>
          </a:xfrm>
          <a:prstGeom prst="ellipse">
            <a:avLst/>
          </a:prstGeom>
          <a:solidFill>
            <a:srgbClr val="A4A4A4"/>
          </a:solidFill>
          <a:ln w="17463">
            <a:solidFill>
              <a:srgbClr val="A4A4A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723" name="Oval 235"/>
          <p:cNvSpPr>
            <a:spLocks noChangeArrowheads="1"/>
          </p:cNvSpPr>
          <p:nvPr/>
        </p:nvSpPr>
        <p:spPr bwMode="auto">
          <a:xfrm>
            <a:off x="6248400" y="3930650"/>
            <a:ext cx="161925" cy="161925"/>
          </a:xfrm>
          <a:prstGeom prst="ellipse">
            <a:avLst/>
          </a:prstGeom>
          <a:solidFill>
            <a:srgbClr val="A4A4A4"/>
          </a:solidFill>
          <a:ln w="17463">
            <a:solidFill>
              <a:srgbClr val="A4A4A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724" name="Oval 236"/>
          <p:cNvSpPr>
            <a:spLocks noChangeArrowheads="1"/>
          </p:cNvSpPr>
          <p:nvPr/>
        </p:nvSpPr>
        <p:spPr bwMode="auto">
          <a:xfrm>
            <a:off x="3157537" y="5330825"/>
            <a:ext cx="161925" cy="161925"/>
          </a:xfrm>
          <a:prstGeom prst="ellipse">
            <a:avLst/>
          </a:prstGeom>
          <a:solidFill>
            <a:srgbClr val="FF8B1A"/>
          </a:solidFill>
          <a:ln w="17463">
            <a:solidFill>
              <a:srgbClr val="FF8B1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725" name="Oval 237"/>
          <p:cNvSpPr>
            <a:spLocks noChangeArrowheads="1"/>
          </p:cNvSpPr>
          <p:nvPr/>
        </p:nvSpPr>
        <p:spPr bwMode="auto">
          <a:xfrm>
            <a:off x="3660775" y="5295900"/>
            <a:ext cx="161925" cy="161925"/>
          </a:xfrm>
          <a:prstGeom prst="ellipse">
            <a:avLst/>
          </a:prstGeom>
          <a:solidFill>
            <a:srgbClr val="FF8B1A"/>
          </a:solidFill>
          <a:ln w="17463">
            <a:solidFill>
              <a:srgbClr val="FF8B1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726" name="Oval 238"/>
          <p:cNvSpPr>
            <a:spLocks noChangeArrowheads="1"/>
          </p:cNvSpPr>
          <p:nvPr/>
        </p:nvSpPr>
        <p:spPr bwMode="auto">
          <a:xfrm>
            <a:off x="4181475" y="5276850"/>
            <a:ext cx="161925" cy="161925"/>
          </a:xfrm>
          <a:prstGeom prst="ellipse">
            <a:avLst/>
          </a:prstGeom>
          <a:solidFill>
            <a:srgbClr val="FF8B1A"/>
          </a:solidFill>
          <a:ln w="17463">
            <a:solidFill>
              <a:srgbClr val="FF8B1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727" name="Oval 239"/>
          <p:cNvSpPr>
            <a:spLocks noChangeArrowheads="1"/>
          </p:cNvSpPr>
          <p:nvPr/>
        </p:nvSpPr>
        <p:spPr bwMode="auto">
          <a:xfrm>
            <a:off x="5224462" y="4792663"/>
            <a:ext cx="161925" cy="161925"/>
          </a:xfrm>
          <a:prstGeom prst="ellipse">
            <a:avLst/>
          </a:prstGeom>
          <a:solidFill>
            <a:srgbClr val="FF8B1A"/>
          </a:solidFill>
          <a:ln w="17463">
            <a:solidFill>
              <a:srgbClr val="FF8B1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728" name="Oval 240"/>
          <p:cNvSpPr>
            <a:spLocks noChangeArrowheads="1"/>
          </p:cNvSpPr>
          <p:nvPr/>
        </p:nvSpPr>
        <p:spPr bwMode="auto">
          <a:xfrm>
            <a:off x="6248400" y="3876675"/>
            <a:ext cx="161925" cy="161925"/>
          </a:xfrm>
          <a:prstGeom prst="ellipse">
            <a:avLst/>
          </a:prstGeom>
          <a:solidFill>
            <a:srgbClr val="FF8B1A"/>
          </a:solidFill>
          <a:ln w="17463">
            <a:solidFill>
              <a:srgbClr val="FF8B1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3736" name="Group 248"/>
          <p:cNvGrpSpPr>
            <a:grpSpLocks/>
          </p:cNvGrpSpPr>
          <p:nvPr/>
        </p:nvGrpSpPr>
        <p:grpSpPr bwMode="auto">
          <a:xfrm>
            <a:off x="1912937" y="1422400"/>
            <a:ext cx="127000" cy="4137025"/>
            <a:chOff x="1071" y="1002"/>
            <a:chExt cx="80" cy="2606"/>
          </a:xfrm>
        </p:grpSpPr>
        <p:sp>
          <p:nvSpPr>
            <p:cNvPr id="63729" name="Rectangle 241"/>
            <p:cNvSpPr>
              <a:spLocks noChangeArrowheads="1"/>
            </p:cNvSpPr>
            <p:nvPr/>
          </p:nvSpPr>
          <p:spPr bwMode="auto">
            <a:xfrm>
              <a:off x="1071" y="3435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0" i="0">
                  <a:solidFill>
                    <a:srgbClr val="000000"/>
                  </a:solidFill>
                </a:rPr>
                <a:t>0</a:t>
              </a:r>
              <a:endParaRPr lang="en-US" sz="1800" i="0"/>
            </a:p>
          </p:txBody>
        </p:sp>
        <p:sp>
          <p:nvSpPr>
            <p:cNvPr id="63730" name="Rectangle 242"/>
            <p:cNvSpPr>
              <a:spLocks noChangeArrowheads="1"/>
            </p:cNvSpPr>
            <p:nvPr/>
          </p:nvSpPr>
          <p:spPr bwMode="auto">
            <a:xfrm>
              <a:off x="1071" y="3028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0" i="0">
                  <a:solidFill>
                    <a:srgbClr val="000000"/>
                  </a:solidFill>
                </a:rPr>
                <a:t>1</a:t>
              </a:r>
              <a:endParaRPr lang="en-US" sz="1800" i="0"/>
            </a:p>
          </p:txBody>
        </p:sp>
        <p:sp>
          <p:nvSpPr>
            <p:cNvPr id="63731" name="Rectangle 243"/>
            <p:cNvSpPr>
              <a:spLocks noChangeArrowheads="1"/>
            </p:cNvSpPr>
            <p:nvPr/>
          </p:nvSpPr>
          <p:spPr bwMode="auto">
            <a:xfrm>
              <a:off x="1071" y="2621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0" i="0">
                  <a:solidFill>
                    <a:srgbClr val="000000"/>
                  </a:solidFill>
                </a:rPr>
                <a:t>2</a:t>
              </a:r>
              <a:endParaRPr lang="en-US" sz="1800" i="0"/>
            </a:p>
          </p:txBody>
        </p:sp>
        <p:sp>
          <p:nvSpPr>
            <p:cNvPr id="63732" name="Rectangle 244"/>
            <p:cNvSpPr>
              <a:spLocks noChangeArrowheads="1"/>
            </p:cNvSpPr>
            <p:nvPr/>
          </p:nvSpPr>
          <p:spPr bwMode="auto">
            <a:xfrm>
              <a:off x="1071" y="2213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0" i="0">
                  <a:solidFill>
                    <a:srgbClr val="000000"/>
                  </a:solidFill>
                </a:rPr>
                <a:t>3</a:t>
              </a:r>
              <a:endParaRPr lang="en-US" sz="1800" i="0"/>
            </a:p>
          </p:txBody>
        </p:sp>
        <p:sp>
          <p:nvSpPr>
            <p:cNvPr id="63733" name="Rectangle 245"/>
            <p:cNvSpPr>
              <a:spLocks noChangeArrowheads="1"/>
            </p:cNvSpPr>
            <p:nvPr/>
          </p:nvSpPr>
          <p:spPr bwMode="auto">
            <a:xfrm>
              <a:off x="1071" y="1817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0" i="0">
                  <a:solidFill>
                    <a:srgbClr val="000000"/>
                  </a:solidFill>
                </a:rPr>
                <a:t>4</a:t>
              </a:r>
              <a:endParaRPr lang="en-US" sz="1800" i="0"/>
            </a:p>
          </p:txBody>
        </p:sp>
        <p:sp>
          <p:nvSpPr>
            <p:cNvPr id="63734" name="Rectangle 246"/>
            <p:cNvSpPr>
              <a:spLocks noChangeArrowheads="1"/>
            </p:cNvSpPr>
            <p:nvPr/>
          </p:nvSpPr>
          <p:spPr bwMode="auto">
            <a:xfrm>
              <a:off x="1071" y="1410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0" i="0">
                  <a:solidFill>
                    <a:srgbClr val="000000"/>
                  </a:solidFill>
                </a:rPr>
                <a:t>5</a:t>
              </a:r>
              <a:endParaRPr lang="en-US" sz="1800" i="0"/>
            </a:p>
          </p:txBody>
        </p:sp>
        <p:sp>
          <p:nvSpPr>
            <p:cNvPr id="63735" name="Rectangle 247"/>
            <p:cNvSpPr>
              <a:spLocks noChangeArrowheads="1"/>
            </p:cNvSpPr>
            <p:nvPr/>
          </p:nvSpPr>
          <p:spPr bwMode="auto">
            <a:xfrm>
              <a:off x="1071" y="1002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0" i="0">
                  <a:solidFill>
                    <a:srgbClr val="000000"/>
                  </a:solidFill>
                </a:rPr>
                <a:t>6</a:t>
              </a:r>
              <a:endParaRPr lang="en-US" sz="1800" i="0"/>
            </a:p>
          </p:txBody>
        </p:sp>
      </p:grpSp>
      <p:grpSp>
        <p:nvGrpSpPr>
          <p:cNvPr id="63743" name="Group 255"/>
          <p:cNvGrpSpPr>
            <a:grpSpLocks/>
          </p:cNvGrpSpPr>
          <p:nvPr/>
        </p:nvGrpSpPr>
        <p:grpSpPr bwMode="auto">
          <a:xfrm>
            <a:off x="2141537" y="5516563"/>
            <a:ext cx="5402263" cy="274637"/>
            <a:chOff x="1172" y="3537"/>
            <a:chExt cx="3403" cy="173"/>
          </a:xfrm>
        </p:grpSpPr>
        <p:sp>
          <p:nvSpPr>
            <p:cNvPr id="63737" name="Rectangle 249"/>
            <p:cNvSpPr>
              <a:spLocks noChangeArrowheads="1"/>
            </p:cNvSpPr>
            <p:nvPr/>
          </p:nvSpPr>
          <p:spPr bwMode="auto">
            <a:xfrm>
              <a:off x="1172" y="3537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0" i="0">
                  <a:solidFill>
                    <a:srgbClr val="000000"/>
                  </a:solidFill>
                </a:rPr>
                <a:t>0</a:t>
              </a:r>
              <a:endParaRPr lang="en-US" sz="1800" i="0"/>
            </a:p>
          </p:txBody>
        </p:sp>
        <p:sp>
          <p:nvSpPr>
            <p:cNvPr id="63738" name="Rectangle 250"/>
            <p:cNvSpPr>
              <a:spLocks noChangeArrowheads="1"/>
            </p:cNvSpPr>
            <p:nvPr/>
          </p:nvSpPr>
          <p:spPr bwMode="auto">
            <a:xfrm>
              <a:off x="1772" y="3537"/>
              <a:ext cx="2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0" i="0">
                  <a:solidFill>
                    <a:srgbClr val="000000"/>
                  </a:solidFill>
                </a:rPr>
                <a:t>0.5</a:t>
              </a:r>
              <a:endParaRPr lang="en-US" sz="1800" i="0"/>
            </a:p>
          </p:txBody>
        </p:sp>
        <p:sp>
          <p:nvSpPr>
            <p:cNvPr id="63739" name="Rectangle 251"/>
            <p:cNvSpPr>
              <a:spLocks noChangeArrowheads="1"/>
            </p:cNvSpPr>
            <p:nvPr/>
          </p:nvSpPr>
          <p:spPr bwMode="auto">
            <a:xfrm>
              <a:off x="2474" y="3537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0" i="0">
                  <a:solidFill>
                    <a:srgbClr val="000000"/>
                  </a:solidFill>
                </a:rPr>
                <a:t>1</a:t>
              </a:r>
              <a:endParaRPr lang="en-US" sz="1800" i="0"/>
            </a:p>
          </p:txBody>
        </p:sp>
        <p:sp>
          <p:nvSpPr>
            <p:cNvPr id="63740" name="Rectangle 252"/>
            <p:cNvSpPr>
              <a:spLocks noChangeArrowheads="1"/>
            </p:cNvSpPr>
            <p:nvPr/>
          </p:nvSpPr>
          <p:spPr bwMode="auto">
            <a:xfrm>
              <a:off x="3074" y="3537"/>
              <a:ext cx="2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0" i="0">
                  <a:solidFill>
                    <a:srgbClr val="000000"/>
                  </a:solidFill>
                </a:rPr>
                <a:t>1.5</a:t>
              </a:r>
              <a:endParaRPr lang="en-US" sz="1800" i="0"/>
            </a:p>
          </p:txBody>
        </p:sp>
        <p:sp>
          <p:nvSpPr>
            <p:cNvPr id="63741" name="Rectangle 253"/>
            <p:cNvSpPr>
              <a:spLocks noChangeArrowheads="1"/>
            </p:cNvSpPr>
            <p:nvPr/>
          </p:nvSpPr>
          <p:spPr bwMode="auto">
            <a:xfrm>
              <a:off x="3787" y="3537"/>
              <a:ext cx="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0" i="0">
                  <a:solidFill>
                    <a:srgbClr val="000000"/>
                  </a:solidFill>
                </a:rPr>
                <a:t>2</a:t>
              </a:r>
              <a:endParaRPr lang="en-US" sz="1800" i="0"/>
            </a:p>
          </p:txBody>
        </p:sp>
        <p:sp>
          <p:nvSpPr>
            <p:cNvPr id="63742" name="Rectangle 254"/>
            <p:cNvSpPr>
              <a:spLocks noChangeArrowheads="1"/>
            </p:cNvSpPr>
            <p:nvPr/>
          </p:nvSpPr>
          <p:spPr bwMode="auto">
            <a:xfrm>
              <a:off x="4375" y="3537"/>
              <a:ext cx="2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800" b="0" i="0">
                  <a:solidFill>
                    <a:srgbClr val="000000"/>
                  </a:solidFill>
                </a:rPr>
                <a:t>2.5</a:t>
              </a:r>
              <a:endParaRPr lang="en-US" sz="1800" i="0"/>
            </a:p>
          </p:txBody>
        </p:sp>
      </p:grpSp>
      <p:sp>
        <p:nvSpPr>
          <p:cNvPr id="63748" name="Rectangle 260"/>
          <p:cNvSpPr>
            <a:spLocks noChangeArrowheads="1"/>
          </p:cNvSpPr>
          <p:nvPr/>
        </p:nvSpPr>
        <p:spPr bwMode="auto">
          <a:xfrm>
            <a:off x="6453187" y="1533525"/>
            <a:ext cx="2873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700" i="0">
                <a:solidFill>
                  <a:srgbClr val="C30501"/>
                </a:solidFill>
              </a:rPr>
              <a:t>PE</a:t>
            </a:r>
            <a:endParaRPr lang="en-US" i="0"/>
          </a:p>
        </p:txBody>
      </p:sp>
      <p:sp>
        <p:nvSpPr>
          <p:cNvPr id="63751" name="Rectangle 263"/>
          <p:cNvSpPr>
            <a:spLocks noChangeArrowheads="1"/>
          </p:cNvSpPr>
          <p:nvPr/>
        </p:nvSpPr>
        <p:spPr bwMode="auto">
          <a:xfrm>
            <a:off x="6453187" y="1827213"/>
            <a:ext cx="50323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700" i="0">
                <a:solidFill>
                  <a:srgbClr val="000000"/>
                </a:solidFill>
              </a:rPr>
              <a:t>HIPS</a:t>
            </a:r>
            <a:endParaRPr lang="en-US" i="0"/>
          </a:p>
        </p:txBody>
      </p:sp>
      <p:sp>
        <p:nvSpPr>
          <p:cNvPr id="63754" name="Rectangle 266"/>
          <p:cNvSpPr>
            <a:spLocks noChangeArrowheads="1"/>
          </p:cNvSpPr>
          <p:nvPr/>
        </p:nvSpPr>
        <p:spPr bwMode="auto">
          <a:xfrm>
            <a:off x="6453187" y="2239963"/>
            <a:ext cx="455613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700" i="0">
                <a:solidFill>
                  <a:srgbClr val="0000D4"/>
                </a:solidFill>
              </a:rPr>
              <a:t>ABS</a:t>
            </a:r>
            <a:endParaRPr lang="en-US" i="0"/>
          </a:p>
        </p:txBody>
      </p:sp>
      <p:sp>
        <p:nvSpPr>
          <p:cNvPr id="63757" name="Rectangle 269"/>
          <p:cNvSpPr>
            <a:spLocks noChangeArrowheads="1"/>
          </p:cNvSpPr>
          <p:nvPr/>
        </p:nvSpPr>
        <p:spPr bwMode="auto">
          <a:xfrm>
            <a:off x="6453187" y="3306763"/>
            <a:ext cx="5397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700" i="0">
                <a:solidFill>
                  <a:srgbClr val="07601A"/>
                </a:solidFill>
              </a:rPr>
              <a:t>PA66</a:t>
            </a:r>
            <a:endParaRPr lang="en-US" i="0"/>
          </a:p>
        </p:txBody>
      </p:sp>
      <p:sp>
        <p:nvSpPr>
          <p:cNvPr id="63760" name="Rectangle 272"/>
          <p:cNvSpPr>
            <a:spLocks noChangeArrowheads="1"/>
          </p:cNvSpPr>
          <p:nvPr/>
        </p:nvSpPr>
        <p:spPr bwMode="auto">
          <a:xfrm>
            <a:off x="6453187" y="3992563"/>
            <a:ext cx="6604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700" i="0">
                <a:solidFill>
                  <a:schemeClr val="bg2"/>
                </a:solidFill>
              </a:rPr>
              <a:t>PMMA</a:t>
            </a:r>
            <a:endParaRPr lang="en-US" i="0">
              <a:solidFill>
                <a:schemeClr val="bg2"/>
              </a:solidFill>
            </a:endParaRPr>
          </a:p>
        </p:txBody>
      </p:sp>
      <p:sp>
        <p:nvSpPr>
          <p:cNvPr id="63763" name="Rectangle 275"/>
          <p:cNvSpPr>
            <a:spLocks noChangeArrowheads="1"/>
          </p:cNvSpPr>
          <p:nvPr/>
        </p:nvSpPr>
        <p:spPr bwMode="auto">
          <a:xfrm>
            <a:off x="6453187" y="3713163"/>
            <a:ext cx="492125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700" i="0">
                <a:solidFill>
                  <a:srgbClr val="FF8B1A"/>
                </a:solidFill>
              </a:rPr>
              <a:t>POM</a:t>
            </a:r>
            <a:endParaRPr lang="en-US" i="0"/>
          </a:p>
        </p:txBody>
      </p:sp>
      <p:sp>
        <p:nvSpPr>
          <p:cNvPr id="63766" name="Rectangle 278"/>
          <p:cNvSpPr>
            <a:spLocks noChangeArrowheads="1"/>
          </p:cNvSpPr>
          <p:nvPr/>
        </p:nvSpPr>
        <p:spPr bwMode="auto">
          <a:xfrm rot="16200000">
            <a:off x="-7938" y="3332163"/>
            <a:ext cx="26193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400" b="0" i="0">
                <a:solidFill>
                  <a:srgbClr val="000000"/>
                </a:solidFill>
              </a:rPr>
              <a:t>CO/CO</a:t>
            </a:r>
            <a:r>
              <a:rPr lang="en-US" sz="2400" b="0" i="0" baseline="-25000">
                <a:solidFill>
                  <a:srgbClr val="000000"/>
                </a:solidFill>
              </a:rPr>
              <a:t>2</a:t>
            </a:r>
            <a:r>
              <a:rPr lang="en-US" sz="2400" b="0" i="0">
                <a:solidFill>
                  <a:srgbClr val="000000"/>
                </a:solidFill>
              </a:rPr>
              <a:t> Ratio (g/g)</a:t>
            </a:r>
            <a:endParaRPr lang="en-US" sz="2400" b="0" i="0"/>
          </a:p>
        </p:txBody>
      </p:sp>
      <p:sp>
        <p:nvSpPr>
          <p:cNvPr id="63771" name="Rectangle 283"/>
          <p:cNvSpPr>
            <a:spLocks noChangeArrowheads="1"/>
          </p:cNvSpPr>
          <p:nvPr/>
        </p:nvSpPr>
        <p:spPr bwMode="auto">
          <a:xfrm>
            <a:off x="2109787" y="5867400"/>
            <a:ext cx="5280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b="0" i="0">
                <a:solidFill>
                  <a:srgbClr val="000000"/>
                </a:solidFill>
              </a:rPr>
              <a:t> Fuel/Oxygen Ratio (Relative to Stoichiometric)</a:t>
            </a:r>
            <a:endParaRPr lang="en-US" b="0" i="0"/>
          </a:p>
        </p:txBody>
      </p:sp>
      <p:sp>
        <p:nvSpPr>
          <p:cNvPr id="63772" name="Title 1"/>
          <p:cNvSpPr>
            <a:spLocks/>
          </p:cNvSpPr>
          <p:nvPr/>
        </p:nvSpPr>
        <p:spPr bwMode="auto">
          <a:xfrm>
            <a:off x="558800" y="304800"/>
            <a:ext cx="754380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2400" i="0" dirty="0"/>
              <a:t>Combustion Chemistry Changes with Fire Stage</a:t>
            </a:r>
          </a:p>
        </p:txBody>
      </p:sp>
      <p:sp>
        <p:nvSpPr>
          <p:cNvPr id="63777" name="Rectangle 289"/>
          <p:cNvSpPr>
            <a:spLocks noChangeArrowheads="1"/>
          </p:cNvSpPr>
          <p:nvPr/>
        </p:nvSpPr>
        <p:spPr bwMode="auto">
          <a:xfrm>
            <a:off x="2490787" y="1692275"/>
            <a:ext cx="33353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0" i="0"/>
              <a:t>Fuel + O</a:t>
            </a:r>
            <a:r>
              <a:rPr lang="en-US" b="0" i="0" baseline="-25000"/>
              <a:t>2</a:t>
            </a:r>
            <a:r>
              <a:rPr lang="en-US" b="0" i="0"/>
              <a:t> </a:t>
            </a:r>
            <a:r>
              <a:rPr lang="en-US" b="0" i="0">
                <a:sym typeface="Symbol" charset="2"/>
              </a:rPr>
              <a:t> CO + H</a:t>
            </a:r>
            <a:r>
              <a:rPr lang="en-US" b="0" i="0" baseline="-25000">
                <a:sym typeface="Symbol" charset="2"/>
              </a:rPr>
              <a:t>2</a:t>
            </a:r>
            <a:r>
              <a:rPr lang="en-US" b="0" i="0">
                <a:sym typeface="Symbol" charset="2"/>
              </a:rPr>
              <a:t>O + </a:t>
            </a:r>
          </a:p>
          <a:p>
            <a:pPr algn="ctr">
              <a:lnSpc>
                <a:spcPct val="120000"/>
              </a:lnSpc>
            </a:pPr>
            <a:r>
              <a:rPr lang="en-US" b="0" i="0"/>
              <a:t>CO + O</a:t>
            </a:r>
            <a:r>
              <a:rPr lang="en-US" b="0" i="0" baseline="-25000"/>
              <a:t>2</a:t>
            </a:r>
            <a:r>
              <a:rPr lang="en-US" b="0" i="0"/>
              <a:t> </a:t>
            </a:r>
            <a:r>
              <a:rPr lang="en-US" b="0" i="0">
                <a:sym typeface="Symbol" charset="2"/>
              </a:rPr>
              <a:t> CO</a:t>
            </a:r>
            <a:r>
              <a:rPr lang="en-US" b="0" i="0" baseline="-25000">
                <a:sym typeface="Symbol" charset="2"/>
              </a:rPr>
              <a:t>2</a:t>
            </a:r>
            <a:r>
              <a:rPr lang="en-US" b="0" i="0">
                <a:sym typeface="Symbol" charset="2"/>
              </a:rPr>
              <a:t> + O</a:t>
            </a:r>
            <a:endParaRPr lang="en-US" b="0" i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Freeform 3"/>
          <p:cNvSpPr>
            <a:spLocks/>
          </p:cNvSpPr>
          <p:nvPr/>
        </p:nvSpPr>
        <p:spPr bwMode="auto">
          <a:xfrm>
            <a:off x="1901825" y="2333625"/>
            <a:ext cx="2400300" cy="622300"/>
          </a:xfrm>
          <a:custGeom>
            <a:avLst/>
            <a:gdLst/>
            <a:ahLst/>
            <a:cxnLst>
              <a:cxn ang="0">
                <a:pos x="24" y="392"/>
              </a:cxn>
              <a:cxn ang="0">
                <a:pos x="56" y="392"/>
              </a:cxn>
              <a:cxn ang="0">
                <a:pos x="88" y="392"/>
              </a:cxn>
              <a:cxn ang="0">
                <a:pos x="112" y="384"/>
              </a:cxn>
              <a:cxn ang="0">
                <a:pos x="144" y="384"/>
              </a:cxn>
              <a:cxn ang="0">
                <a:pos x="176" y="376"/>
              </a:cxn>
              <a:cxn ang="0">
                <a:pos x="208" y="368"/>
              </a:cxn>
              <a:cxn ang="0">
                <a:pos x="232" y="360"/>
              </a:cxn>
              <a:cxn ang="0">
                <a:pos x="248" y="344"/>
              </a:cxn>
              <a:cxn ang="0">
                <a:pos x="280" y="328"/>
              </a:cxn>
              <a:cxn ang="0">
                <a:pos x="304" y="320"/>
              </a:cxn>
              <a:cxn ang="0">
                <a:pos x="320" y="304"/>
              </a:cxn>
              <a:cxn ang="0">
                <a:pos x="344" y="296"/>
              </a:cxn>
              <a:cxn ang="0">
                <a:pos x="360" y="280"/>
              </a:cxn>
              <a:cxn ang="0">
                <a:pos x="384" y="272"/>
              </a:cxn>
              <a:cxn ang="0">
                <a:pos x="408" y="256"/>
              </a:cxn>
              <a:cxn ang="0">
                <a:pos x="424" y="240"/>
              </a:cxn>
              <a:cxn ang="0">
                <a:pos x="448" y="232"/>
              </a:cxn>
              <a:cxn ang="0">
                <a:pos x="472" y="224"/>
              </a:cxn>
              <a:cxn ang="0">
                <a:pos x="488" y="208"/>
              </a:cxn>
              <a:cxn ang="0">
                <a:pos x="512" y="200"/>
              </a:cxn>
              <a:cxn ang="0">
                <a:pos x="536" y="192"/>
              </a:cxn>
              <a:cxn ang="0">
                <a:pos x="560" y="176"/>
              </a:cxn>
              <a:cxn ang="0">
                <a:pos x="592" y="168"/>
              </a:cxn>
              <a:cxn ang="0">
                <a:pos x="608" y="152"/>
              </a:cxn>
              <a:cxn ang="0">
                <a:pos x="640" y="144"/>
              </a:cxn>
              <a:cxn ang="0">
                <a:pos x="664" y="136"/>
              </a:cxn>
              <a:cxn ang="0">
                <a:pos x="688" y="128"/>
              </a:cxn>
              <a:cxn ang="0">
                <a:pos x="712" y="120"/>
              </a:cxn>
              <a:cxn ang="0">
                <a:pos x="736" y="112"/>
              </a:cxn>
              <a:cxn ang="0">
                <a:pos x="760" y="104"/>
              </a:cxn>
              <a:cxn ang="0">
                <a:pos x="784" y="96"/>
              </a:cxn>
              <a:cxn ang="0">
                <a:pos x="808" y="88"/>
              </a:cxn>
              <a:cxn ang="0">
                <a:pos x="832" y="80"/>
              </a:cxn>
              <a:cxn ang="0">
                <a:pos x="864" y="72"/>
              </a:cxn>
              <a:cxn ang="0">
                <a:pos x="888" y="64"/>
              </a:cxn>
              <a:cxn ang="0">
                <a:pos x="920" y="56"/>
              </a:cxn>
              <a:cxn ang="0">
                <a:pos x="952" y="56"/>
              </a:cxn>
              <a:cxn ang="0">
                <a:pos x="976" y="48"/>
              </a:cxn>
              <a:cxn ang="0">
                <a:pos x="1008" y="48"/>
              </a:cxn>
              <a:cxn ang="0">
                <a:pos x="1032" y="40"/>
              </a:cxn>
              <a:cxn ang="0">
                <a:pos x="1064" y="40"/>
              </a:cxn>
              <a:cxn ang="0">
                <a:pos x="1096" y="32"/>
              </a:cxn>
              <a:cxn ang="0">
                <a:pos x="1128" y="32"/>
              </a:cxn>
              <a:cxn ang="0">
                <a:pos x="1160" y="24"/>
              </a:cxn>
              <a:cxn ang="0">
                <a:pos x="1192" y="24"/>
              </a:cxn>
              <a:cxn ang="0">
                <a:pos x="1216" y="16"/>
              </a:cxn>
              <a:cxn ang="0">
                <a:pos x="1248" y="16"/>
              </a:cxn>
              <a:cxn ang="0">
                <a:pos x="1280" y="16"/>
              </a:cxn>
              <a:cxn ang="0">
                <a:pos x="1304" y="8"/>
              </a:cxn>
              <a:cxn ang="0">
                <a:pos x="1336" y="8"/>
              </a:cxn>
              <a:cxn ang="0">
                <a:pos x="1368" y="8"/>
              </a:cxn>
              <a:cxn ang="0">
                <a:pos x="1400" y="8"/>
              </a:cxn>
              <a:cxn ang="0">
                <a:pos x="1424" y="0"/>
              </a:cxn>
              <a:cxn ang="0">
                <a:pos x="1456" y="0"/>
              </a:cxn>
              <a:cxn ang="0">
                <a:pos x="1488" y="0"/>
              </a:cxn>
            </a:cxnLst>
            <a:rect l="0" t="0" r="r" b="b"/>
            <a:pathLst>
              <a:path w="1512" h="392">
                <a:moveTo>
                  <a:pt x="0" y="392"/>
                </a:moveTo>
                <a:lnTo>
                  <a:pt x="8" y="392"/>
                </a:lnTo>
                <a:lnTo>
                  <a:pt x="16" y="392"/>
                </a:lnTo>
                <a:lnTo>
                  <a:pt x="24" y="392"/>
                </a:lnTo>
                <a:lnTo>
                  <a:pt x="32" y="392"/>
                </a:lnTo>
                <a:lnTo>
                  <a:pt x="40" y="392"/>
                </a:lnTo>
                <a:lnTo>
                  <a:pt x="48" y="392"/>
                </a:lnTo>
                <a:lnTo>
                  <a:pt x="56" y="392"/>
                </a:lnTo>
                <a:lnTo>
                  <a:pt x="64" y="392"/>
                </a:lnTo>
                <a:lnTo>
                  <a:pt x="72" y="392"/>
                </a:lnTo>
                <a:lnTo>
                  <a:pt x="80" y="392"/>
                </a:lnTo>
                <a:lnTo>
                  <a:pt x="88" y="392"/>
                </a:lnTo>
                <a:lnTo>
                  <a:pt x="96" y="392"/>
                </a:lnTo>
                <a:lnTo>
                  <a:pt x="104" y="392"/>
                </a:lnTo>
                <a:lnTo>
                  <a:pt x="112" y="392"/>
                </a:lnTo>
                <a:lnTo>
                  <a:pt x="112" y="384"/>
                </a:lnTo>
                <a:lnTo>
                  <a:pt x="120" y="384"/>
                </a:lnTo>
                <a:lnTo>
                  <a:pt x="128" y="384"/>
                </a:lnTo>
                <a:lnTo>
                  <a:pt x="136" y="384"/>
                </a:lnTo>
                <a:lnTo>
                  <a:pt x="144" y="384"/>
                </a:lnTo>
                <a:lnTo>
                  <a:pt x="152" y="384"/>
                </a:lnTo>
                <a:lnTo>
                  <a:pt x="160" y="376"/>
                </a:lnTo>
                <a:lnTo>
                  <a:pt x="168" y="376"/>
                </a:lnTo>
                <a:lnTo>
                  <a:pt x="176" y="376"/>
                </a:lnTo>
                <a:lnTo>
                  <a:pt x="184" y="376"/>
                </a:lnTo>
                <a:lnTo>
                  <a:pt x="192" y="368"/>
                </a:lnTo>
                <a:lnTo>
                  <a:pt x="200" y="368"/>
                </a:lnTo>
                <a:lnTo>
                  <a:pt x="208" y="368"/>
                </a:lnTo>
                <a:lnTo>
                  <a:pt x="208" y="360"/>
                </a:lnTo>
                <a:lnTo>
                  <a:pt x="216" y="360"/>
                </a:lnTo>
                <a:lnTo>
                  <a:pt x="224" y="360"/>
                </a:lnTo>
                <a:lnTo>
                  <a:pt x="232" y="360"/>
                </a:lnTo>
                <a:lnTo>
                  <a:pt x="232" y="352"/>
                </a:lnTo>
                <a:lnTo>
                  <a:pt x="240" y="352"/>
                </a:lnTo>
                <a:lnTo>
                  <a:pt x="248" y="352"/>
                </a:lnTo>
                <a:lnTo>
                  <a:pt x="248" y="344"/>
                </a:lnTo>
                <a:lnTo>
                  <a:pt x="256" y="344"/>
                </a:lnTo>
                <a:lnTo>
                  <a:pt x="264" y="336"/>
                </a:lnTo>
                <a:lnTo>
                  <a:pt x="272" y="336"/>
                </a:lnTo>
                <a:lnTo>
                  <a:pt x="280" y="328"/>
                </a:lnTo>
                <a:lnTo>
                  <a:pt x="288" y="328"/>
                </a:lnTo>
                <a:lnTo>
                  <a:pt x="288" y="320"/>
                </a:lnTo>
                <a:lnTo>
                  <a:pt x="296" y="320"/>
                </a:lnTo>
                <a:lnTo>
                  <a:pt x="304" y="320"/>
                </a:lnTo>
                <a:lnTo>
                  <a:pt x="304" y="312"/>
                </a:lnTo>
                <a:lnTo>
                  <a:pt x="312" y="312"/>
                </a:lnTo>
                <a:lnTo>
                  <a:pt x="312" y="304"/>
                </a:lnTo>
                <a:lnTo>
                  <a:pt x="320" y="304"/>
                </a:lnTo>
                <a:lnTo>
                  <a:pt x="328" y="304"/>
                </a:lnTo>
                <a:lnTo>
                  <a:pt x="328" y="296"/>
                </a:lnTo>
                <a:lnTo>
                  <a:pt x="336" y="296"/>
                </a:lnTo>
                <a:lnTo>
                  <a:pt x="344" y="296"/>
                </a:lnTo>
                <a:lnTo>
                  <a:pt x="344" y="288"/>
                </a:lnTo>
                <a:lnTo>
                  <a:pt x="352" y="288"/>
                </a:lnTo>
                <a:lnTo>
                  <a:pt x="352" y="280"/>
                </a:lnTo>
                <a:lnTo>
                  <a:pt x="360" y="280"/>
                </a:lnTo>
                <a:lnTo>
                  <a:pt x="368" y="280"/>
                </a:lnTo>
                <a:lnTo>
                  <a:pt x="368" y="272"/>
                </a:lnTo>
                <a:lnTo>
                  <a:pt x="376" y="272"/>
                </a:lnTo>
                <a:lnTo>
                  <a:pt x="384" y="272"/>
                </a:lnTo>
                <a:lnTo>
                  <a:pt x="384" y="264"/>
                </a:lnTo>
                <a:lnTo>
                  <a:pt x="392" y="264"/>
                </a:lnTo>
                <a:lnTo>
                  <a:pt x="400" y="256"/>
                </a:lnTo>
                <a:lnTo>
                  <a:pt x="408" y="256"/>
                </a:lnTo>
                <a:lnTo>
                  <a:pt x="408" y="248"/>
                </a:lnTo>
                <a:lnTo>
                  <a:pt x="416" y="248"/>
                </a:lnTo>
                <a:lnTo>
                  <a:pt x="424" y="248"/>
                </a:lnTo>
                <a:lnTo>
                  <a:pt x="424" y="240"/>
                </a:lnTo>
                <a:lnTo>
                  <a:pt x="432" y="240"/>
                </a:lnTo>
                <a:lnTo>
                  <a:pt x="440" y="240"/>
                </a:lnTo>
                <a:lnTo>
                  <a:pt x="440" y="232"/>
                </a:lnTo>
                <a:lnTo>
                  <a:pt x="448" y="232"/>
                </a:lnTo>
                <a:lnTo>
                  <a:pt x="456" y="232"/>
                </a:lnTo>
                <a:lnTo>
                  <a:pt x="456" y="224"/>
                </a:lnTo>
                <a:lnTo>
                  <a:pt x="464" y="224"/>
                </a:lnTo>
                <a:lnTo>
                  <a:pt x="472" y="224"/>
                </a:lnTo>
                <a:lnTo>
                  <a:pt x="472" y="216"/>
                </a:lnTo>
                <a:lnTo>
                  <a:pt x="480" y="216"/>
                </a:lnTo>
                <a:lnTo>
                  <a:pt x="488" y="216"/>
                </a:lnTo>
                <a:lnTo>
                  <a:pt x="488" y="208"/>
                </a:lnTo>
                <a:lnTo>
                  <a:pt x="496" y="208"/>
                </a:lnTo>
                <a:lnTo>
                  <a:pt x="504" y="208"/>
                </a:lnTo>
                <a:lnTo>
                  <a:pt x="504" y="200"/>
                </a:lnTo>
                <a:lnTo>
                  <a:pt x="512" y="200"/>
                </a:lnTo>
                <a:lnTo>
                  <a:pt x="520" y="200"/>
                </a:lnTo>
                <a:lnTo>
                  <a:pt x="520" y="192"/>
                </a:lnTo>
                <a:lnTo>
                  <a:pt x="528" y="192"/>
                </a:lnTo>
                <a:lnTo>
                  <a:pt x="536" y="192"/>
                </a:lnTo>
                <a:lnTo>
                  <a:pt x="536" y="184"/>
                </a:lnTo>
                <a:lnTo>
                  <a:pt x="544" y="184"/>
                </a:lnTo>
                <a:lnTo>
                  <a:pt x="552" y="184"/>
                </a:lnTo>
                <a:lnTo>
                  <a:pt x="560" y="176"/>
                </a:lnTo>
                <a:lnTo>
                  <a:pt x="568" y="176"/>
                </a:lnTo>
                <a:lnTo>
                  <a:pt x="576" y="168"/>
                </a:lnTo>
                <a:lnTo>
                  <a:pt x="584" y="168"/>
                </a:lnTo>
                <a:lnTo>
                  <a:pt x="592" y="168"/>
                </a:lnTo>
                <a:lnTo>
                  <a:pt x="592" y="160"/>
                </a:lnTo>
                <a:lnTo>
                  <a:pt x="600" y="160"/>
                </a:lnTo>
                <a:lnTo>
                  <a:pt x="608" y="160"/>
                </a:lnTo>
                <a:lnTo>
                  <a:pt x="608" y="152"/>
                </a:lnTo>
                <a:lnTo>
                  <a:pt x="616" y="152"/>
                </a:lnTo>
                <a:lnTo>
                  <a:pt x="624" y="152"/>
                </a:lnTo>
                <a:lnTo>
                  <a:pt x="632" y="144"/>
                </a:lnTo>
                <a:lnTo>
                  <a:pt x="640" y="144"/>
                </a:lnTo>
                <a:lnTo>
                  <a:pt x="648" y="144"/>
                </a:lnTo>
                <a:lnTo>
                  <a:pt x="648" y="136"/>
                </a:lnTo>
                <a:lnTo>
                  <a:pt x="656" y="136"/>
                </a:lnTo>
                <a:lnTo>
                  <a:pt x="664" y="136"/>
                </a:lnTo>
                <a:lnTo>
                  <a:pt x="664" y="128"/>
                </a:lnTo>
                <a:lnTo>
                  <a:pt x="672" y="128"/>
                </a:lnTo>
                <a:lnTo>
                  <a:pt x="680" y="128"/>
                </a:lnTo>
                <a:lnTo>
                  <a:pt x="688" y="128"/>
                </a:lnTo>
                <a:lnTo>
                  <a:pt x="688" y="120"/>
                </a:lnTo>
                <a:lnTo>
                  <a:pt x="696" y="120"/>
                </a:lnTo>
                <a:lnTo>
                  <a:pt x="704" y="120"/>
                </a:lnTo>
                <a:lnTo>
                  <a:pt x="712" y="120"/>
                </a:lnTo>
                <a:lnTo>
                  <a:pt x="712" y="112"/>
                </a:lnTo>
                <a:lnTo>
                  <a:pt x="720" y="112"/>
                </a:lnTo>
                <a:lnTo>
                  <a:pt x="728" y="112"/>
                </a:lnTo>
                <a:lnTo>
                  <a:pt x="736" y="112"/>
                </a:lnTo>
                <a:lnTo>
                  <a:pt x="736" y="104"/>
                </a:lnTo>
                <a:lnTo>
                  <a:pt x="744" y="104"/>
                </a:lnTo>
                <a:lnTo>
                  <a:pt x="752" y="104"/>
                </a:lnTo>
                <a:lnTo>
                  <a:pt x="760" y="104"/>
                </a:lnTo>
                <a:lnTo>
                  <a:pt x="760" y="96"/>
                </a:lnTo>
                <a:lnTo>
                  <a:pt x="768" y="96"/>
                </a:lnTo>
                <a:lnTo>
                  <a:pt x="776" y="96"/>
                </a:lnTo>
                <a:lnTo>
                  <a:pt x="784" y="96"/>
                </a:lnTo>
                <a:lnTo>
                  <a:pt x="784" y="88"/>
                </a:lnTo>
                <a:lnTo>
                  <a:pt x="792" y="88"/>
                </a:lnTo>
                <a:lnTo>
                  <a:pt x="800" y="88"/>
                </a:lnTo>
                <a:lnTo>
                  <a:pt x="808" y="88"/>
                </a:lnTo>
                <a:lnTo>
                  <a:pt x="816" y="88"/>
                </a:lnTo>
                <a:lnTo>
                  <a:pt x="816" y="80"/>
                </a:lnTo>
                <a:lnTo>
                  <a:pt x="824" y="80"/>
                </a:lnTo>
                <a:lnTo>
                  <a:pt x="832" y="80"/>
                </a:lnTo>
                <a:lnTo>
                  <a:pt x="840" y="80"/>
                </a:lnTo>
                <a:lnTo>
                  <a:pt x="848" y="72"/>
                </a:lnTo>
                <a:lnTo>
                  <a:pt x="856" y="72"/>
                </a:lnTo>
                <a:lnTo>
                  <a:pt x="864" y="72"/>
                </a:lnTo>
                <a:lnTo>
                  <a:pt x="872" y="72"/>
                </a:lnTo>
                <a:lnTo>
                  <a:pt x="880" y="72"/>
                </a:lnTo>
                <a:lnTo>
                  <a:pt x="880" y="64"/>
                </a:lnTo>
                <a:lnTo>
                  <a:pt x="888" y="64"/>
                </a:lnTo>
                <a:lnTo>
                  <a:pt x="896" y="64"/>
                </a:lnTo>
                <a:lnTo>
                  <a:pt x="904" y="64"/>
                </a:lnTo>
                <a:lnTo>
                  <a:pt x="912" y="64"/>
                </a:lnTo>
                <a:lnTo>
                  <a:pt x="920" y="56"/>
                </a:lnTo>
                <a:lnTo>
                  <a:pt x="928" y="56"/>
                </a:lnTo>
                <a:lnTo>
                  <a:pt x="936" y="56"/>
                </a:lnTo>
                <a:lnTo>
                  <a:pt x="944" y="56"/>
                </a:lnTo>
                <a:lnTo>
                  <a:pt x="952" y="56"/>
                </a:lnTo>
                <a:lnTo>
                  <a:pt x="960" y="56"/>
                </a:lnTo>
                <a:lnTo>
                  <a:pt x="960" y="48"/>
                </a:lnTo>
                <a:lnTo>
                  <a:pt x="968" y="48"/>
                </a:lnTo>
                <a:lnTo>
                  <a:pt x="976" y="48"/>
                </a:lnTo>
                <a:lnTo>
                  <a:pt x="984" y="48"/>
                </a:lnTo>
                <a:lnTo>
                  <a:pt x="992" y="48"/>
                </a:lnTo>
                <a:lnTo>
                  <a:pt x="1000" y="48"/>
                </a:lnTo>
                <a:lnTo>
                  <a:pt x="1008" y="48"/>
                </a:lnTo>
                <a:lnTo>
                  <a:pt x="1008" y="40"/>
                </a:lnTo>
                <a:lnTo>
                  <a:pt x="1016" y="40"/>
                </a:lnTo>
                <a:lnTo>
                  <a:pt x="1024" y="40"/>
                </a:lnTo>
                <a:lnTo>
                  <a:pt x="1032" y="40"/>
                </a:lnTo>
                <a:lnTo>
                  <a:pt x="1040" y="40"/>
                </a:lnTo>
                <a:lnTo>
                  <a:pt x="1048" y="40"/>
                </a:lnTo>
                <a:lnTo>
                  <a:pt x="1056" y="40"/>
                </a:lnTo>
                <a:lnTo>
                  <a:pt x="1064" y="40"/>
                </a:lnTo>
                <a:lnTo>
                  <a:pt x="1072" y="32"/>
                </a:lnTo>
                <a:lnTo>
                  <a:pt x="1080" y="32"/>
                </a:lnTo>
                <a:lnTo>
                  <a:pt x="1088" y="32"/>
                </a:lnTo>
                <a:lnTo>
                  <a:pt x="1096" y="32"/>
                </a:lnTo>
                <a:lnTo>
                  <a:pt x="1104" y="32"/>
                </a:lnTo>
                <a:lnTo>
                  <a:pt x="1112" y="32"/>
                </a:lnTo>
                <a:lnTo>
                  <a:pt x="1120" y="32"/>
                </a:lnTo>
                <a:lnTo>
                  <a:pt x="1128" y="32"/>
                </a:lnTo>
                <a:lnTo>
                  <a:pt x="1136" y="24"/>
                </a:lnTo>
                <a:lnTo>
                  <a:pt x="1144" y="24"/>
                </a:lnTo>
                <a:lnTo>
                  <a:pt x="1152" y="24"/>
                </a:lnTo>
                <a:lnTo>
                  <a:pt x="1160" y="24"/>
                </a:lnTo>
                <a:lnTo>
                  <a:pt x="1168" y="24"/>
                </a:lnTo>
                <a:lnTo>
                  <a:pt x="1176" y="24"/>
                </a:lnTo>
                <a:lnTo>
                  <a:pt x="1184" y="24"/>
                </a:lnTo>
                <a:lnTo>
                  <a:pt x="1192" y="24"/>
                </a:lnTo>
                <a:lnTo>
                  <a:pt x="1200" y="24"/>
                </a:lnTo>
                <a:lnTo>
                  <a:pt x="1208" y="24"/>
                </a:lnTo>
                <a:lnTo>
                  <a:pt x="1208" y="16"/>
                </a:lnTo>
                <a:lnTo>
                  <a:pt x="1216" y="16"/>
                </a:lnTo>
                <a:lnTo>
                  <a:pt x="1224" y="16"/>
                </a:lnTo>
                <a:lnTo>
                  <a:pt x="1232" y="16"/>
                </a:lnTo>
                <a:lnTo>
                  <a:pt x="1240" y="16"/>
                </a:lnTo>
                <a:lnTo>
                  <a:pt x="1248" y="16"/>
                </a:lnTo>
                <a:lnTo>
                  <a:pt x="1256" y="16"/>
                </a:lnTo>
                <a:lnTo>
                  <a:pt x="1264" y="16"/>
                </a:lnTo>
                <a:lnTo>
                  <a:pt x="1272" y="16"/>
                </a:lnTo>
                <a:lnTo>
                  <a:pt x="1280" y="16"/>
                </a:lnTo>
                <a:lnTo>
                  <a:pt x="1288" y="16"/>
                </a:lnTo>
                <a:lnTo>
                  <a:pt x="1296" y="16"/>
                </a:lnTo>
                <a:lnTo>
                  <a:pt x="1296" y="8"/>
                </a:lnTo>
                <a:lnTo>
                  <a:pt x="1304" y="8"/>
                </a:lnTo>
                <a:lnTo>
                  <a:pt x="1312" y="8"/>
                </a:lnTo>
                <a:lnTo>
                  <a:pt x="1320" y="8"/>
                </a:lnTo>
                <a:lnTo>
                  <a:pt x="1328" y="8"/>
                </a:lnTo>
                <a:lnTo>
                  <a:pt x="1336" y="8"/>
                </a:lnTo>
                <a:lnTo>
                  <a:pt x="1344" y="8"/>
                </a:lnTo>
                <a:lnTo>
                  <a:pt x="1352" y="8"/>
                </a:lnTo>
                <a:lnTo>
                  <a:pt x="1360" y="8"/>
                </a:lnTo>
                <a:lnTo>
                  <a:pt x="1368" y="8"/>
                </a:lnTo>
                <a:lnTo>
                  <a:pt x="1376" y="8"/>
                </a:lnTo>
                <a:lnTo>
                  <a:pt x="1384" y="8"/>
                </a:lnTo>
                <a:lnTo>
                  <a:pt x="1392" y="8"/>
                </a:lnTo>
                <a:lnTo>
                  <a:pt x="1400" y="8"/>
                </a:lnTo>
                <a:lnTo>
                  <a:pt x="1400" y="0"/>
                </a:lnTo>
                <a:lnTo>
                  <a:pt x="1408" y="0"/>
                </a:lnTo>
                <a:lnTo>
                  <a:pt x="1416" y="0"/>
                </a:lnTo>
                <a:lnTo>
                  <a:pt x="1424" y="0"/>
                </a:lnTo>
                <a:lnTo>
                  <a:pt x="1432" y="0"/>
                </a:lnTo>
                <a:lnTo>
                  <a:pt x="1440" y="0"/>
                </a:lnTo>
                <a:lnTo>
                  <a:pt x="1448" y="0"/>
                </a:lnTo>
                <a:lnTo>
                  <a:pt x="1456" y="0"/>
                </a:lnTo>
                <a:lnTo>
                  <a:pt x="1464" y="0"/>
                </a:lnTo>
                <a:lnTo>
                  <a:pt x="1472" y="0"/>
                </a:lnTo>
                <a:lnTo>
                  <a:pt x="1480" y="0"/>
                </a:lnTo>
                <a:lnTo>
                  <a:pt x="1488" y="0"/>
                </a:lnTo>
                <a:lnTo>
                  <a:pt x="1496" y="0"/>
                </a:lnTo>
                <a:lnTo>
                  <a:pt x="1504" y="0"/>
                </a:lnTo>
                <a:lnTo>
                  <a:pt x="1512" y="0"/>
                </a:lnTo>
              </a:path>
            </a:pathLst>
          </a:custGeom>
          <a:noFill/>
          <a:ln w="12700">
            <a:solidFill>
              <a:srgbClr val="C3050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80" name="Freeform 4"/>
          <p:cNvSpPr>
            <a:spLocks/>
          </p:cNvSpPr>
          <p:nvPr/>
        </p:nvSpPr>
        <p:spPr bwMode="auto">
          <a:xfrm>
            <a:off x="1901825" y="2168525"/>
            <a:ext cx="2400300" cy="2794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56" y="0"/>
              </a:cxn>
              <a:cxn ang="0">
                <a:pos x="88" y="0"/>
              </a:cxn>
              <a:cxn ang="0">
                <a:pos x="120" y="0"/>
              </a:cxn>
              <a:cxn ang="0">
                <a:pos x="152" y="0"/>
              </a:cxn>
              <a:cxn ang="0">
                <a:pos x="184" y="0"/>
              </a:cxn>
              <a:cxn ang="0">
                <a:pos x="216" y="0"/>
              </a:cxn>
              <a:cxn ang="0">
                <a:pos x="248" y="0"/>
              </a:cxn>
              <a:cxn ang="0">
                <a:pos x="280" y="0"/>
              </a:cxn>
              <a:cxn ang="0">
                <a:pos x="312" y="0"/>
              </a:cxn>
              <a:cxn ang="0">
                <a:pos x="336" y="8"/>
              </a:cxn>
              <a:cxn ang="0">
                <a:pos x="368" y="8"/>
              </a:cxn>
              <a:cxn ang="0">
                <a:pos x="400" y="8"/>
              </a:cxn>
              <a:cxn ang="0">
                <a:pos x="432" y="8"/>
              </a:cxn>
              <a:cxn ang="0">
                <a:pos x="456" y="16"/>
              </a:cxn>
              <a:cxn ang="0">
                <a:pos x="488" y="16"/>
              </a:cxn>
              <a:cxn ang="0">
                <a:pos x="520" y="16"/>
              </a:cxn>
              <a:cxn ang="0">
                <a:pos x="552" y="24"/>
              </a:cxn>
              <a:cxn ang="0">
                <a:pos x="584" y="24"/>
              </a:cxn>
              <a:cxn ang="0">
                <a:pos x="616" y="24"/>
              </a:cxn>
              <a:cxn ang="0">
                <a:pos x="640" y="32"/>
              </a:cxn>
              <a:cxn ang="0">
                <a:pos x="672" y="32"/>
              </a:cxn>
              <a:cxn ang="0">
                <a:pos x="696" y="40"/>
              </a:cxn>
              <a:cxn ang="0">
                <a:pos x="728" y="40"/>
              </a:cxn>
              <a:cxn ang="0">
                <a:pos x="752" y="48"/>
              </a:cxn>
              <a:cxn ang="0">
                <a:pos x="784" y="48"/>
              </a:cxn>
              <a:cxn ang="0">
                <a:pos x="816" y="56"/>
              </a:cxn>
              <a:cxn ang="0">
                <a:pos x="848" y="64"/>
              </a:cxn>
              <a:cxn ang="0">
                <a:pos x="880" y="64"/>
              </a:cxn>
              <a:cxn ang="0">
                <a:pos x="912" y="72"/>
              </a:cxn>
              <a:cxn ang="0">
                <a:pos x="936" y="80"/>
              </a:cxn>
              <a:cxn ang="0">
                <a:pos x="968" y="80"/>
              </a:cxn>
              <a:cxn ang="0">
                <a:pos x="1000" y="88"/>
              </a:cxn>
              <a:cxn ang="0">
                <a:pos x="1032" y="88"/>
              </a:cxn>
              <a:cxn ang="0">
                <a:pos x="1056" y="96"/>
              </a:cxn>
              <a:cxn ang="0">
                <a:pos x="1080" y="104"/>
              </a:cxn>
              <a:cxn ang="0">
                <a:pos x="1112" y="104"/>
              </a:cxn>
              <a:cxn ang="0">
                <a:pos x="1136" y="112"/>
              </a:cxn>
              <a:cxn ang="0">
                <a:pos x="1168" y="112"/>
              </a:cxn>
              <a:cxn ang="0">
                <a:pos x="1192" y="120"/>
              </a:cxn>
              <a:cxn ang="0">
                <a:pos x="1224" y="120"/>
              </a:cxn>
              <a:cxn ang="0">
                <a:pos x="1248" y="128"/>
              </a:cxn>
              <a:cxn ang="0">
                <a:pos x="1280" y="136"/>
              </a:cxn>
              <a:cxn ang="0">
                <a:pos x="1312" y="136"/>
              </a:cxn>
              <a:cxn ang="0">
                <a:pos x="1336" y="144"/>
              </a:cxn>
              <a:cxn ang="0">
                <a:pos x="1368" y="152"/>
              </a:cxn>
              <a:cxn ang="0">
                <a:pos x="1400" y="152"/>
              </a:cxn>
              <a:cxn ang="0">
                <a:pos x="1424" y="160"/>
              </a:cxn>
              <a:cxn ang="0">
                <a:pos x="1448" y="168"/>
              </a:cxn>
              <a:cxn ang="0">
                <a:pos x="1480" y="168"/>
              </a:cxn>
              <a:cxn ang="0">
                <a:pos x="1504" y="176"/>
              </a:cxn>
            </a:cxnLst>
            <a:rect l="0" t="0" r="r" b="b"/>
            <a:pathLst>
              <a:path w="1512" h="176">
                <a:moveTo>
                  <a:pt x="0" y="0"/>
                </a:moveTo>
                <a:lnTo>
                  <a:pt x="8" y="0"/>
                </a:lnTo>
                <a:lnTo>
                  <a:pt x="16" y="0"/>
                </a:lnTo>
                <a:lnTo>
                  <a:pt x="24" y="0"/>
                </a:lnTo>
                <a:lnTo>
                  <a:pt x="32" y="0"/>
                </a:lnTo>
                <a:lnTo>
                  <a:pt x="40" y="0"/>
                </a:lnTo>
                <a:lnTo>
                  <a:pt x="48" y="0"/>
                </a:lnTo>
                <a:lnTo>
                  <a:pt x="56" y="0"/>
                </a:lnTo>
                <a:lnTo>
                  <a:pt x="64" y="0"/>
                </a:lnTo>
                <a:lnTo>
                  <a:pt x="72" y="0"/>
                </a:lnTo>
                <a:lnTo>
                  <a:pt x="80" y="0"/>
                </a:lnTo>
                <a:lnTo>
                  <a:pt x="88" y="0"/>
                </a:lnTo>
                <a:lnTo>
                  <a:pt x="96" y="0"/>
                </a:lnTo>
                <a:lnTo>
                  <a:pt x="104" y="0"/>
                </a:lnTo>
                <a:lnTo>
                  <a:pt x="112" y="0"/>
                </a:lnTo>
                <a:lnTo>
                  <a:pt x="120" y="0"/>
                </a:lnTo>
                <a:lnTo>
                  <a:pt x="128" y="0"/>
                </a:lnTo>
                <a:lnTo>
                  <a:pt x="136" y="0"/>
                </a:lnTo>
                <a:lnTo>
                  <a:pt x="144" y="0"/>
                </a:lnTo>
                <a:lnTo>
                  <a:pt x="152" y="0"/>
                </a:lnTo>
                <a:lnTo>
                  <a:pt x="160" y="0"/>
                </a:lnTo>
                <a:lnTo>
                  <a:pt x="168" y="0"/>
                </a:lnTo>
                <a:lnTo>
                  <a:pt x="176" y="0"/>
                </a:lnTo>
                <a:lnTo>
                  <a:pt x="184" y="0"/>
                </a:lnTo>
                <a:lnTo>
                  <a:pt x="192" y="0"/>
                </a:lnTo>
                <a:lnTo>
                  <a:pt x="200" y="0"/>
                </a:lnTo>
                <a:lnTo>
                  <a:pt x="208" y="0"/>
                </a:lnTo>
                <a:lnTo>
                  <a:pt x="216" y="0"/>
                </a:lnTo>
                <a:lnTo>
                  <a:pt x="224" y="0"/>
                </a:lnTo>
                <a:lnTo>
                  <a:pt x="232" y="0"/>
                </a:lnTo>
                <a:lnTo>
                  <a:pt x="240" y="0"/>
                </a:lnTo>
                <a:lnTo>
                  <a:pt x="248" y="0"/>
                </a:lnTo>
                <a:lnTo>
                  <a:pt x="256" y="0"/>
                </a:lnTo>
                <a:lnTo>
                  <a:pt x="264" y="0"/>
                </a:lnTo>
                <a:lnTo>
                  <a:pt x="272" y="0"/>
                </a:lnTo>
                <a:lnTo>
                  <a:pt x="280" y="0"/>
                </a:lnTo>
                <a:lnTo>
                  <a:pt x="288" y="0"/>
                </a:lnTo>
                <a:lnTo>
                  <a:pt x="296" y="0"/>
                </a:lnTo>
                <a:lnTo>
                  <a:pt x="304" y="0"/>
                </a:lnTo>
                <a:lnTo>
                  <a:pt x="312" y="0"/>
                </a:lnTo>
                <a:lnTo>
                  <a:pt x="312" y="8"/>
                </a:lnTo>
                <a:lnTo>
                  <a:pt x="320" y="8"/>
                </a:lnTo>
                <a:lnTo>
                  <a:pt x="328" y="8"/>
                </a:lnTo>
                <a:lnTo>
                  <a:pt x="336" y="8"/>
                </a:lnTo>
                <a:lnTo>
                  <a:pt x="344" y="8"/>
                </a:lnTo>
                <a:lnTo>
                  <a:pt x="352" y="8"/>
                </a:lnTo>
                <a:lnTo>
                  <a:pt x="360" y="8"/>
                </a:lnTo>
                <a:lnTo>
                  <a:pt x="368" y="8"/>
                </a:lnTo>
                <a:lnTo>
                  <a:pt x="376" y="8"/>
                </a:lnTo>
                <a:lnTo>
                  <a:pt x="384" y="8"/>
                </a:lnTo>
                <a:lnTo>
                  <a:pt x="392" y="8"/>
                </a:lnTo>
                <a:lnTo>
                  <a:pt x="400" y="8"/>
                </a:lnTo>
                <a:lnTo>
                  <a:pt x="408" y="8"/>
                </a:lnTo>
                <a:lnTo>
                  <a:pt x="416" y="8"/>
                </a:lnTo>
                <a:lnTo>
                  <a:pt x="424" y="8"/>
                </a:lnTo>
                <a:lnTo>
                  <a:pt x="432" y="8"/>
                </a:lnTo>
                <a:lnTo>
                  <a:pt x="440" y="8"/>
                </a:lnTo>
                <a:lnTo>
                  <a:pt x="448" y="8"/>
                </a:lnTo>
                <a:lnTo>
                  <a:pt x="448" y="16"/>
                </a:lnTo>
                <a:lnTo>
                  <a:pt x="456" y="16"/>
                </a:lnTo>
                <a:lnTo>
                  <a:pt x="464" y="16"/>
                </a:lnTo>
                <a:lnTo>
                  <a:pt x="472" y="16"/>
                </a:lnTo>
                <a:lnTo>
                  <a:pt x="480" y="16"/>
                </a:lnTo>
                <a:lnTo>
                  <a:pt x="488" y="16"/>
                </a:lnTo>
                <a:lnTo>
                  <a:pt x="496" y="16"/>
                </a:lnTo>
                <a:lnTo>
                  <a:pt x="504" y="16"/>
                </a:lnTo>
                <a:lnTo>
                  <a:pt x="512" y="16"/>
                </a:lnTo>
                <a:lnTo>
                  <a:pt x="520" y="16"/>
                </a:lnTo>
                <a:lnTo>
                  <a:pt x="528" y="16"/>
                </a:lnTo>
                <a:lnTo>
                  <a:pt x="536" y="16"/>
                </a:lnTo>
                <a:lnTo>
                  <a:pt x="544" y="16"/>
                </a:lnTo>
                <a:lnTo>
                  <a:pt x="552" y="24"/>
                </a:lnTo>
                <a:lnTo>
                  <a:pt x="560" y="24"/>
                </a:lnTo>
                <a:lnTo>
                  <a:pt x="568" y="24"/>
                </a:lnTo>
                <a:lnTo>
                  <a:pt x="576" y="24"/>
                </a:lnTo>
                <a:lnTo>
                  <a:pt x="584" y="24"/>
                </a:lnTo>
                <a:lnTo>
                  <a:pt x="592" y="24"/>
                </a:lnTo>
                <a:lnTo>
                  <a:pt x="600" y="24"/>
                </a:lnTo>
                <a:lnTo>
                  <a:pt x="608" y="24"/>
                </a:lnTo>
                <a:lnTo>
                  <a:pt x="616" y="24"/>
                </a:lnTo>
                <a:lnTo>
                  <a:pt x="624" y="24"/>
                </a:lnTo>
                <a:lnTo>
                  <a:pt x="624" y="32"/>
                </a:lnTo>
                <a:lnTo>
                  <a:pt x="632" y="32"/>
                </a:lnTo>
                <a:lnTo>
                  <a:pt x="640" y="32"/>
                </a:lnTo>
                <a:lnTo>
                  <a:pt x="648" y="32"/>
                </a:lnTo>
                <a:lnTo>
                  <a:pt x="656" y="32"/>
                </a:lnTo>
                <a:lnTo>
                  <a:pt x="664" y="32"/>
                </a:lnTo>
                <a:lnTo>
                  <a:pt x="672" y="32"/>
                </a:lnTo>
                <a:lnTo>
                  <a:pt x="680" y="32"/>
                </a:lnTo>
                <a:lnTo>
                  <a:pt x="680" y="40"/>
                </a:lnTo>
                <a:lnTo>
                  <a:pt x="688" y="40"/>
                </a:lnTo>
                <a:lnTo>
                  <a:pt x="696" y="40"/>
                </a:lnTo>
                <a:lnTo>
                  <a:pt x="704" y="40"/>
                </a:lnTo>
                <a:lnTo>
                  <a:pt x="712" y="40"/>
                </a:lnTo>
                <a:lnTo>
                  <a:pt x="720" y="40"/>
                </a:lnTo>
                <a:lnTo>
                  <a:pt x="728" y="40"/>
                </a:lnTo>
                <a:lnTo>
                  <a:pt x="736" y="40"/>
                </a:lnTo>
                <a:lnTo>
                  <a:pt x="736" y="48"/>
                </a:lnTo>
                <a:lnTo>
                  <a:pt x="744" y="48"/>
                </a:lnTo>
                <a:lnTo>
                  <a:pt x="752" y="48"/>
                </a:lnTo>
                <a:lnTo>
                  <a:pt x="760" y="48"/>
                </a:lnTo>
                <a:lnTo>
                  <a:pt x="768" y="48"/>
                </a:lnTo>
                <a:lnTo>
                  <a:pt x="776" y="48"/>
                </a:lnTo>
                <a:lnTo>
                  <a:pt x="784" y="48"/>
                </a:lnTo>
                <a:lnTo>
                  <a:pt x="792" y="56"/>
                </a:lnTo>
                <a:lnTo>
                  <a:pt x="800" y="56"/>
                </a:lnTo>
                <a:lnTo>
                  <a:pt x="808" y="56"/>
                </a:lnTo>
                <a:lnTo>
                  <a:pt x="816" y="56"/>
                </a:lnTo>
                <a:lnTo>
                  <a:pt x="824" y="56"/>
                </a:lnTo>
                <a:lnTo>
                  <a:pt x="832" y="56"/>
                </a:lnTo>
                <a:lnTo>
                  <a:pt x="840" y="64"/>
                </a:lnTo>
                <a:lnTo>
                  <a:pt x="848" y="64"/>
                </a:lnTo>
                <a:lnTo>
                  <a:pt x="856" y="64"/>
                </a:lnTo>
                <a:lnTo>
                  <a:pt x="864" y="64"/>
                </a:lnTo>
                <a:lnTo>
                  <a:pt x="872" y="64"/>
                </a:lnTo>
                <a:lnTo>
                  <a:pt x="880" y="64"/>
                </a:lnTo>
                <a:lnTo>
                  <a:pt x="888" y="72"/>
                </a:lnTo>
                <a:lnTo>
                  <a:pt x="896" y="72"/>
                </a:lnTo>
                <a:lnTo>
                  <a:pt x="904" y="72"/>
                </a:lnTo>
                <a:lnTo>
                  <a:pt x="912" y="72"/>
                </a:lnTo>
                <a:lnTo>
                  <a:pt x="920" y="72"/>
                </a:lnTo>
                <a:lnTo>
                  <a:pt x="928" y="72"/>
                </a:lnTo>
                <a:lnTo>
                  <a:pt x="928" y="80"/>
                </a:lnTo>
                <a:lnTo>
                  <a:pt x="936" y="80"/>
                </a:lnTo>
                <a:lnTo>
                  <a:pt x="944" y="80"/>
                </a:lnTo>
                <a:lnTo>
                  <a:pt x="952" y="80"/>
                </a:lnTo>
                <a:lnTo>
                  <a:pt x="960" y="80"/>
                </a:lnTo>
                <a:lnTo>
                  <a:pt x="968" y="80"/>
                </a:lnTo>
                <a:lnTo>
                  <a:pt x="976" y="80"/>
                </a:lnTo>
                <a:lnTo>
                  <a:pt x="984" y="88"/>
                </a:lnTo>
                <a:lnTo>
                  <a:pt x="992" y="88"/>
                </a:lnTo>
                <a:lnTo>
                  <a:pt x="1000" y="88"/>
                </a:lnTo>
                <a:lnTo>
                  <a:pt x="1008" y="88"/>
                </a:lnTo>
                <a:lnTo>
                  <a:pt x="1016" y="88"/>
                </a:lnTo>
                <a:lnTo>
                  <a:pt x="1024" y="88"/>
                </a:lnTo>
                <a:lnTo>
                  <a:pt x="1032" y="88"/>
                </a:lnTo>
                <a:lnTo>
                  <a:pt x="1032" y="96"/>
                </a:lnTo>
                <a:lnTo>
                  <a:pt x="1040" y="96"/>
                </a:lnTo>
                <a:lnTo>
                  <a:pt x="1048" y="96"/>
                </a:lnTo>
                <a:lnTo>
                  <a:pt x="1056" y="96"/>
                </a:lnTo>
                <a:lnTo>
                  <a:pt x="1064" y="96"/>
                </a:lnTo>
                <a:lnTo>
                  <a:pt x="1072" y="96"/>
                </a:lnTo>
                <a:lnTo>
                  <a:pt x="1080" y="96"/>
                </a:lnTo>
                <a:lnTo>
                  <a:pt x="1080" y="104"/>
                </a:lnTo>
                <a:lnTo>
                  <a:pt x="1088" y="104"/>
                </a:lnTo>
                <a:lnTo>
                  <a:pt x="1096" y="104"/>
                </a:lnTo>
                <a:lnTo>
                  <a:pt x="1104" y="104"/>
                </a:lnTo>
                <a:lnTo>
                  <a:pt x="1112" y="104"/>
                </a:lnTo>
                <a:lnTo>
                  <a:pt x="1120" y="104"/>
                </a:lnTo>
                <a:lnTo>
                  <a:pt x="1128" y="104"/>
                </a:lnTo>
                <a:lnTo>
                  <a:pt x="1128" y="112"/>
                </a:lnTo>
                <a:lnTo>
                  <a:pt x="1136" y="112"/>
                </a:lnTo>
                <a:lnTo>
                  <a:pt x="1144" y="112"/>
                </a:lnTo>
                <a:lnTo>
                  <a:pt x="1152" y="112"/>
                </a:lnTo>
                <a:lnTo>
                  <a:pt x="1160" y="112"/>
                </a:lnTo>
                <a:lnTo>
                  <a:pt x="1168" y="112"/>
                </a:lnTo>
                <a:lnTo>
                  <a:pt x="1176" y="112"/>
                </a:lnTo>
                <a:lnTo>
                  <a:pt x="1176" y="120"/>
                </a:lnTo>
                <a:lnTo>
                  <a:pt x="1184" y="120"/>
                </a:lnTo>
                <a:lnTo>
                  <a:pt x="1192" y="120"/>
                </a:lnTo>
                <a:lnTo>
                  <a:pt x="1200" y="120"/>
                </a:lnTo>
                <a:lnTo>
                  <a:pt x="1208" y="120"/>
                </a:lnTo>
                <a:lnTo>
                  <a:pt x="1216" y="120"/>
                </a:lnTo>
                <a:lnTo>
                  <a:pt x="1224" y="120"/>
                </a:lnTo>
                <a:lnTo>
                  <a:pt x="1224" y="128"/>
                </a:lnTo>
                <a:lnTo>
                  <a:pt x="1232" y="128"/>
                </a:lnTo>
                <a:lnTo>
                  <a:pt x="1240" y="128"/>
                </a:lnTo>
                <a:lnTo>
                  <a:pt x="1248" y="128"/>
                </a:lnTo>
                <a:lnTo>
                  <a:pt x="1256" y="128"/>
                </a:lnTo>
                <a:lnTo>
                  <a:pt x="1264" y="128"/>
                </a:lnTo>
                <a:lnTo>
                  <a:pt x="1272" y="136"/>
                </a:lnTo>
                <a:lnTo>
                  <a:pt x="1280" y="136"/>
                </a:lnTo>
                <a:lnTo>
                  <a:pt x="1288" y="136"/>
                </a:lnTo>
                <a:lnTo>
                  <a:pt x="1296" y="136"/>
                </a:lnTo>
                <a:lnTo>
                  <a:pt x="1304" y="136"/>
                </a:lnTo>
                <a:lnTo>
                  <a:pt x="1312" y="136"/>
                </a:lnTo>
                <a:lnTo>
                  <a:pt x="1312" y="144"/>
                </a:lnTo>
                <a:lnTo>
                  <a:pt x="1320" y="144"/>
                </a:lnTo>
                <a:lnTo>
                  <a:pt x="1328" y="144"/>
                </a:lnTo>
                <a:lnTo>
                  <a:pt x="1336" y="144"/>
                </a:lnTo>
                <a:lnTo>
                  <a:pt x="1344" y="144"/>
                </a:lnTo>
                <a:lnTo>
                  <a:pt x="1352" y="144"/>
                </a:lnTo>
                <a:lnTo>
                  <a:pt x="1360" y="152"/>
                </a:lnTo>
                <a:lnTo>
                  <a:pt x="1368" y="152"/>
                </a:lnTo>
                <a:lnTo>
                  <a:pt x="1376" y="152"/>
                </a:lnTo>
                <a:lnTo>
                  <a:pt x="1384" y="152"/>
                </a:lnTo>
                <a:lnTo>
                  <a:pt x="1392" y="152"/>
                </a:lnTo>
                <a:lnTo>
                  <a:pt x="1400" y="152"/>
                </a:lnTo>
                <a:lnTo>
                  <a:pt x="1400" y="160"/>
                </a:lnTo>
                <a:lnTo>
                  <a:pt x="1408" y="160"/>
                </a:lnTo>
                <a:lnTo>
                  <a:pt x="1416" y="160"/>
                </a:lnTo>
                <a:lnTo>
                  <a:pt x="1424" y="160"/>
                </a:lnTo>
                <a:lnTo>
                  <a:pt x="1432" y="160"/>
                </a:lnTo>
                <a:lnTo>
                  <a:pt x="1440" y="160"/>
                </a:lnTo>
                <a:lnTo>
                  <a:pt x="1440" y="168"/>
                </a:lnTo>
                <a:lnTo>
                  <a:pt x="1448" y="168"/>
                </a:lnTo>
                <a:lnTo>
                  <a:pt x="1456" y="168"/>
                </a:lnTo>
                <a:lnTo>
                  <a:pt x="1464" y="168"/>
                </a:lnTo>
                <a:lnTo>
                  <a:pt x="1472" y="168"/>
                </a:lnTo>
                <a:lnTo>
                  <a:pt x="1480" y="168"/>
                </a:lnTo>
                <a:lnTo>
                  <a:pt x="1480" y="176"/>
                </a:lnTo>
                <a:lnTo>
                  <a:pt x="1488" y="176"/>
                </a:lnTo>
                <a:lnTo>
                  <a:pt x="1496" y="176"/>
                </a:lnTo>
                <a:lnTo>
                  <a:pt x="1504" y="176"/>
                </a:lnTo>
                <a:lnTo>
                  <a:pt x="1512" y="176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6981" name="Group 5"/>
          <p:cNvGrpSpPr>
            <a:grpSpLocks/>
          </p:cNvGrpSpPr>
          <p:nvPr/>
        </p:nvGrpSpPr>
        <p:grpSpPr bwMode="auto">
          <a:xfrm>
            <a:off x="1101725" y="1787525"/>
            <a:ext cx="76200" cy="1830388"/>
            <a:chOff x="824" y="968"/>
            <a:chExt cx="48" cy="1153"/>
          </a:xfrm>
        </p:grpSpPr>
        <p:sp>
          <p:nvSpPr>
            <p:cNvPr id="126982" name="Line 6"/>
            <p:cNvSpPr>
              <a:spLocks noChangeShapeType="1"/>
            </p:cNvSpPr>
            <p:nvPr/>
          </p:nvSpPr>
          <p:spPr bwMode="auto">
            <a:xfrm>
              <a:off x="824" y="2120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83" name="Line 7"/>
            <p:cNvSpPr>
              <a:spLocks noChangeShapeType="1"/>
            </p:cNvSpPr>
            <p:nvPr/>
          </p:nvSpPr>
          <p:spPr bwMode="auto">
            <a:xfrm>
              <a:off x="824" y="1832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84" name="Line 8"/>
            <p:cNvSpPr>
              <a:spLocks noChangeShapeType="1"/>
            </p:cNvSpPr>
            <p:nvPr/>
          </p:nvSpPr>
          <p:spPr bwMode="auto">
            <a:xfrm>
              <a:off x="824" y="154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85" name="Line 9"/>
            <p:cNvSpPr>
              <a:spLocks noChangeShapeType="1"/>
            </p:cNvSpPr>
            <p:nvPr/>
          </p:nvSpPr>
          <p:spPr bwMode="auto">
            <a:xfrm>
              <a:off x="824" y="1256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86" name="Line 10"/>
            <p:cNvSpPr>
              <a:spLocks noChangeShapeType="1"/>
            </p:cNvSpPr>
            <p:nvPr/>
          </p:nvSpPr>
          <p:spPr bwMode="auto">
            <a:xfrm>
              <a:off x="824" y="968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87" name="Line 11"/>
            <p:cNvSpPr>
              <a:spLocks noChangeShapeType="1"/>
            </p:cNvSpPr>
            <p:nvPr/>
          </p:nvSpPr>
          <p:spPr bwMode="auto">
            <a:xfrm>
              <a:off x="824" y="203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88" name="Line 12"/>
            <p:cNvSpPr>
              <a:spLocks noChangeShapeType="1"/>
            </p:cNvSpPr>
            <p:nvPr/>
          </p:nvSpPr>
          <p:spPr bwMode="auto">
            <a:xfrm>
              <a:off x="824" y="198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89" name="Line 13"/>
            <p:cNvSpPr>
              <a:spLocks noChangeShapeType="1"/>
            </p:cNvSpPr>
            <p:nvPr/>
          </p:nvSpPr>
          <p:spPr bwMode="auto">
            <a:xfrm>
              <a:off x="824" y="194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90" name="Line 14"/>
            <p:cNvSpPr>
              <a:spLocks noChangeShapeType="1"/>
            </p:cNvSpPr>
            <p:nvPr/>
          </p:nvSpPr>
          <p:spPr bwMode="auto">
            <a:xfrm>
              <a:off x="824" y="192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91" name="Line 15"/>
            <p:cNvSpPr>
              <a:spLocks noChangeShapeType="1"/>
            </p:cNvSpPr>
            <p:nvPr/>
          </p:nvSpPr>
          <p:spPr bwMode="auto">
            <a:xfrm>
              <a:off x="824" y="189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92" name="Line 16"/>
            <p:cNvSpPr>
              <a:spLocks noChangeShapeType="1"/>
            </p:cNvSpPr>
            <p:nvPr/>
          </p:nvSpPr>
          <p:spPr bwMode="auto">
            <a:xfrm>
              <a:off x="824" y="188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93" name="Line 17"/>
            <p:cNvSpPr>
              <a:spLocks noChangeShapeType="1"/>
            </p:cNvSpPr>
            <p:nvPr/>
          </p:nvSpPr>
          <p:spPr bwMode="auto">
            <a:xfrm>
              <a:off x="824" y="186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94" name="Line 18"/>
            <p:cNvSpPr>
              <a:spLocks noChangeShapeType="1"/>
            </p:cNvSpPr>
            <p:nvPr/>
          </p:nvSpPr>
          <p:spPr bwMode="auto">
            <a:xfrm>
              <a:off x="824" y="184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95" name="Line 19"/>
            <p:cNvSpPr>
              <a:spLocks noChangeShapeType="1"/>
            </p:cNvSpPr>
            <p:nvPr/>
          </p:nvSpPr>
          <p:spPr bwMode="auto">
            <a:xfrm>
              <a:off x="824" y="174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96" name="Line 20"/>
            <p:cNvSpPr>
              <a:spLocks noChangeShapeType="1"/>
            </p:cNvSpPr>
            <p:nvPr/>
          </p:nvSpPr>
          <p:spPr bwMode="auto">
            <a:xfrm>
              <a:off x="824" y="169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97" name="Line 21"/>
            <p:cNvSpPr>
              <a:spLocks noChangeShapeType="1"/>
            </p:cNvSpPr>
            <p:nvPr/>
          </p:nvSpPr>
          <p:spPr bwMode="auto">
            <a:xfrm>
              <a:off x="824" y="165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98" name="Line 22"/>
            <p:cNvSpPr>
              <a:spLocks noChangeShapeType="1"/>
            </p:cNvSpPr>
            <p:nvPr/>
          </p:nvSpPr>
          <p:spPr bwMode="auto">
            <a:xfrm>
              <a:off x="824" y="163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999" name="Line 23"/>
            <p:cNvSpPr>
              <a:spLocks noChangeShapeType="1"/>
            </p:cNvSpPr>
            <p:nvPr/>
          </p:nvSpPr>
          <p:spPr bwMode="auto">
            <a:xfrm>
              <a:off x="824" y="160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00" name="Line 24"/>
            <p:cNvSpPr>
              <a:spLocks noChangeShapeType="1"/>
            </p:cNvSpPr>
            <p:nvPr/>
          </p:nvSpPr>
          <p:spPr bwMode="auto">
            <a:xfrm>
              <a:off x="824" y="159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01" name="Line 25"/>
            <p:cNvSpPr>
              <a:spLocks noChangeShapeType="1"/>
            </p:cNvSpPr>
            <p:nvPr/>
          </p:nvSpPr>
          <p:spPr bwMode="auto">
            <a:xfrm>
              <a:off x="824" y="157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02" name="Line 26"/>
            <p:cNvSpPr>
              <a:spLocks noChangeShapeType="1"/>
            </p:cNvSpPr>
            <p:nvPr/>
          </p:nvSpPr>
          <p:spPr bwMode="auto">
            <a:xfrm>
              <a:off x="824" y="156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03" name="Line 27"/>
            <p:cNvSpPr>
              <a:spLocks noChangeShapeType="1"/>
            </p:cNvSpPr>
            <p:nvPr/>
          </p:nvSpPr>
          <p:spPr bwMode="auto">
            <a:xfrm>
              <a:off x="824" y="145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04" name="Line 28"/>
            <p:cNvSpPr>
              <a:spLocks noChangeShapeType="1"/>
            </p:cNvSpPr>
            <p:nvPr/>
          </p:nvSpPr>
          <p:spPr bwMode="auto">
            <a:xfrm>
              <a:off x="824" y="140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05" name="Line 29"/>
            <p:cNvSpPr>
              <a:spLocks noChangeShapeType="1"/>
            </p:cNvSpPr>
            <p:nvPr/>
          </p:nvSpPr>
          <p:spPr bwMode="auto">
            <a:xfrm>
              <a:off x="824" y="136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06" name="Line 30"/>
            <p:cNvSpPr>
              <a:spLocks noChangeShapeType="1"/>
            </p:cNvSpPr>
            <p:nvPr/>
          </p:nvSpPr>
          <p:spPr bwMode="auto">
            <a:xfrm>
              <a:off x="824" y="134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07" name="Line 31"/>
            <p:cNvSpPr>
              <a:spLocks noChangeShapeType="1"/>
            </p:cNvSpPr>
            <p:nvPr/>
          </p:nvSpPr>
          <p:spPr bwMode="auto">
            <a:xfrm>
              <a:off x="824" y="132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08" name="Line 32"/>
            <p:cNvSpPr>
              <a:spLocks noChangeShapeType="1"/>
            </p:cNvSpPr>
            <p:nvPr/>
          </p:nvSpPr>
          <p:spPr bwMode="auto">
            <a:xfrm>
              <a:off x="824" y="130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09" name="Line 33"/>
            <p:cNvSpPr>
              <a:spLocks noChangeShapeType="1"/>
            </p:cNvSpPr>
            <p:nvPr/>
          </p:nvSpPr>
          <p:spPr bwMode="auto">
            <a:xfrm>
              <a:off x="824" y="128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10" name="Line 34"/>
            <p:cNvSpPr>
              <a:spLocks noChangeShapeType="1"/>
            </p:cNvSpPr>
            <p:nvPr/>
          </p:nvSpPr>
          <p:spPr bwMode="auto">
            <a:xfrm>
              <a:off x="824" y="127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11" name="Line 35"/>
            <p:cNvSpPr>
              <a:spLocks noChangeShapeType="1"/>
            </p:cNvSpPr>
            <p:nvPr/>
          </p:nvSpPr>
          <p:spPr bwMode="auto">
            <a:xfrm>
              <a:off x="824" y="116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12" name="Line 36"/>
            <p:cNvSpPr>
              <a:spLocks noChangeShapeType="1"/>
            </p:cNvSpPr>
            <p:nvPr/>
          </p:nvSpPr>
          <p:spPr bwMode="auto">
            <a:xfrm>
              <a:off x="824" y="112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13" name="Line 37"/>
            <p:cNvSpPr>
              <a:spLocks noChangeShapeType="1"/>
            </p:cNvSpPr>
            <p:nvPr/>
          </p:nvSpPr>
          <p:spPr bwMode="auto">
            <a:xfrm>
              <a:off x="824" y="108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14" name="Line 38"/>
            <p:cNvSpPr>
              <a:spLocks noChangeShapeType="1"/>
            </p:cNvSpPr>
            <p:nvPr/>
          </p:nvSpPr>
          <p:spPr bwMode="auto">
            <a:xfrm>
              <a:off x="824" y="105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15" name="Line 39"/>
            <p:cNvSpPr>
              <a:spLocks noChangeShapeType="1"/>
            </p:cNvSpPr>
            <p:nvPr/>
          </p:nvSpPr>
          <p:spPr bwMode="auto">
            <a:xfrm>
              <a:off x="824" y="103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16" name="Line 40"/>
            <p:cNvSpPr>
              <a:spLocks noChangeShapeType="1"/>
            </p:cNvSpPr>
            <p:nvPr/>
          </p:nvSpPr>
          <p:spPr bwMode="auto">
            <a:xfrm>
              <a:off x="824" y="101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17" name="Line 41"/>
            <p:cNvSpPr>
              <a:spLocks noChangeShapeType="1"/>
            </p:cNvSpPr>
            <p:nvPr/>
          </p:nvSpPr>
          <p:spPr bwMode="auto">
            <a:xfrm>
              <a:off x="824" y="100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18" name="Line 42"/>
            <p:cNvSpPr>
              <a:spLocks noChangeShapeType="1"/>
            </p:cNvSpPr>
            <p:nvPr/>
          </p:nvSpPr>
          <p:spPr bwMode="auto">
            <a:xfrm>
              <a:off x="824" y="98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7019" name="Group 43"/>
          <p:cNvGrpSpPr>
            <a:grpSpLocks/>
          </p:cNvGrpSpPr>
          <p:nvPr/>
        </p:nvGrpSpPr>
        <p:grpSpPr bwMode="auto">
          <a:xfrm>
            <a:off x="1101725" y="3540125"/>
            <a:ext cx="3201988" cy="76200"/>
            <a:chOff x="824" y="2072"/>
            <a:chExt cx="2017" cy="48"/>
          </a:xfrm>
        </p:grpSpPr>
        <p:sp>
          <p:nvSpPr>
            <p:cNvPr id="127020" name="Line 44"/>
            <p:cNvSpPr>
              <a:spLocks noChangeShapeType="1"/>
            </p:cNvSpPr>
            <p:nvPr/>
          </p:nvSpPr>
          <p:spPr bwMode="auto">
            <a:xfrm flipV="1">
              <a:off x="824" y="2072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21" name="Line 45"/>
            <p:cNvSpPr>
              <a:spLocks noChangeShapeType="1"/>
            </p:cNvSpPr>
            <p:nvPr/>
          </p:nvSpPr>
          <p:spPr bwMode="auto">
            <a:xfrm flipV="1">
              <a:off x="1328" y="2072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22" name="Line 46"/>
            <p:cNvSpPr>
              <a:spLocks noChangeShapeType="1"/>
            </p:cNvSpPr>
            <p:nvPr/>
          </p:nvSpPr>
          <p:spPr bwMode="auto">
            <a:xfrm flipV="1">
              <a:off x="1832" y="2072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23" name="Line 47"/>
            <p:cNvSpPr>
              <a:spLocks noChangeShapeType="1"/>
            </p:cNvSpPr>
            <p:nvPr/>
          </p:nvSpPr>
          <p:spPr bwMode="auto">
            <a:xfrm flipV="1">
              <a:off x="2336" y="2072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24" name="Line 48"/>
            <p:cNvSpPr>
              <a:spLocks noChangeShapeType="1"/>
            </p:cNvSpPr>
            <p:nvPr/>
          </p:nvSpPr>
          <p:spPr bwMode="auto">
            <a:xfrm flipV="1">
              <a:off x="2840" y="2072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25" name="Line 49"/>
            <p:cNvSpPr>
              <a:spLocks noChangeShapeType="1"/>
            </p:cNvSpPr>
            <p:nvPr/>
          </p:nvSpPr>
          <p:spPr bwMode="auto">
            <a:xfrm flipV="1">
              <a:off x="928" y="2096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26" name="Line 50"/>
            <p:cNvSpPr>
              <a:spLocks noChangeShapeType="1"/>
            </p:cNvSpPr>
            <p:nvPr/>
          </p:nvSpPr>
          <p:spPr bwMode="auto">
            <a:xfrm flipV="1">
              <a:off x="1024" y="2096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27" name="Line 51"/>
            <p:cNvSpPr>
              <a:spLocks noChangeShapeType="1"/>
            </p:cNvSpPr>
            <p:nvPr/>
          </p:nvSpPr>
          <p:spPr bwMode="auto">
            <a:xfrm flipV="1">
              <a:off x="1128" y="2096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28" name="Line 52"/>
            <p:cNvSpPr>
              <a:spLocks noChangeShapeType="1"/>
            </p:cNvSpPr>
            <p:nvPr/>
          </p:nvSpPr>
          <p:spPr bwMode="auto">
            <a:xfrm flipV="1">
              <a:off x="1224" y="2096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29" name="Line 53"/>
            <p:cNvSpPr>
              <a:spLocks noChangeShapeType="1"/>
            </p:cNvSpPr>
            <p:nvPr/>
          </p:nvSpPr>
          <p:spPr bwMode="auto">
            <a:xfrm flipV="1">
              <a:off x="1432" y="2096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30" name="Line 54"/>
            <p:cNvSpPr>
              <a:spLocks noChangeShapeType="1"/>
            </p:cNvSpPr>
            <p:nvPr/>
          </p:nvSpPr>
          <p:spPr bwMode="auto">
            <a:xfrm flipV="1">
              <a:off x="1528" y="2096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31" name="Line 55"/>
            <p:cNvSpPr>
              <a:spLocks noChangeShapeType="1"/>
            </p:cNvSpPr>
            <p:nvPr/>
          </p:nvSpPr>
          <p:spPr bwMode="auto">
            <a:xfrm flipV="1">
              <a:off x="1632" y="2096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32" name="Line 56"/>
            <p:cNvSpPr>
              <a:spLocks noChangeShapeType="1"/>
            </p:cNvSpPr>
            <p:nvPr/>
          </p:nvSpPr>
          <p:spPr bwMode="auto">
            <a:xfrm flipV="1">
              <a:off x="1728" y="2096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33" name="Line 57"/>
            <p:cNvSpPr>
              <a:spLocks noChangeShapeType="1"/>
            </p:cNvSpPr>
            <p:nvPr/>
          </p:nvSpPr>
          <p:spPr bwMode="auto">
            <a:xfrm flipV="1">
              <a:off x="1936" y="2096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34" name="Line 58"/>
            <p:cNvSpPr>
              <a:spLocks noChangeShapeType="1"/>
            </p:cNvSpPr>
            <p:nvPr/>
          </p:nvSpPr>
          <p:spPr bwMode="auto">
            <a:xfrm flipV="1">
              <a:off x="2032" y="2096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35" name="Line 59"/>
            <p:cNvSpPr>
              <a:spLocks noChangeShapeType="1"/>
            </p:cNvSpPr>
            <p:nvPr/>
          </p:nvSpPr>
          <p:spPr bwMode="auto">
            <a:xfrm flipV="1">
              <a:off x="2136" y="2096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36" name="Line 60"/>
            <p:cNvSpPr>
              <a:spLocks noChangeShapeType="1"/>
            </p:cNvSpPr>
            <p:nvPr/>
          </p:nvSpPr>
          <p:spPr bwMode="auto">
            <a:xfrm flipV="1">
              <a:off x="2232" y="2096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37" name="Line 61"/>
            <p:cNvSpPr>
              <a:spLocks noChangeShapeType="1"/>
            </p:cNvSpPr>
            <p:nvPr/>
          </p:nvSpPr>
          <p:spPr bwMode="auto">
            <a:xfrm flipV="1">
              <a:off x="2440" y="2096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38" name="Line 62"/>
            <p:cNvSpPr>
              <a:spLocks noChangeShapeType="1"/>
            </p:cNvSpPr>
            <p:nvPr/>
          </p:nvSpPr>
          <p:spPr bwMode="auto">
            <a:xfrm flipV="1">
              <a:off x="2536" y="2096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39" name="Line 63"/>
            <p:cNvSpPr>
              <a:spLocks noChangeShapeType="1"/>
            </p:cNvSpPr>
            <p:nvPr/>
          </p:nvSpPr>
          <p:spPr bwMode="auto">
            <a:xfrm flipV="1">
              <a:off x="2640" y="2096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40" name="Line 64"/>
            <p:cNvSpPr>
              <a:spLocks noChangeShapeType="1"/>
            </p:cNvSpPr>
            <p:nvPr/>
          </p:nvSpPr>
          <p:spPr bwMode="auto">
            <a:xfrm flipV="1">
              <a:off x="2736" y="2096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7041" name="Line 65"/>
          <p:cNvSpPr>
            <a:spLocks noChangeShapeType="1"/>
          </p:cNvSpPr>
          <p:nvPr/>
        </p:nvSpPr>
        <p:spPr bwMode="auto">
          <a:xfrm flipV="1">
            <a:off x="1101725" y="1787525"/>
            <a:ext cx="1588" cy="1828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042" name="Line 66"/>
          <p:cNvSpPr>
            <a:spLocks noChangeShapeType="1"/>
          </p:cNvSpPr>
          <p:nvPr/>
        </p:nvSpPr>
        <p:spPr bwMode="auto">
          <a:xfrm>
            <a:off x="1101725" y="3616325"/>
            <a:ext cx="3200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043" name="Oval 67"/>
          <p:cNvSpPr>
            <a:spLocks noChangeArrowheads="1"/>
          </p:cNvSpPr>
          <p:nvPr/>
        </p:nvSpPr>
        <p:spPr bwMode="auto">
          <a:xfrm>
            <a:off x="1863725" y="2917825"/>
            <a:ext cx="88900" cy="88900"/>
          </a:xfrm>
          <a:prstGeom prst="ellipse">
            <a:avLst/>
          </a:prstGeom>
          <a:solidFill>
            <a:srgbClr val="C30501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044" name="Oval 68"/>
          <p:cNvSpPr>
            <a:spLocks noChangeArrowheads="1"/>
          </p:cNvSpPr>
          <p:nvPr/>
        </p:nvSpPr>
        <p:spPr bwMode="auto">
          <a:xfrm>
            <a:off x="2257425" y="2867025"/>
            <a:ext cx="88900" cy="88900"/>
          </a:xfrm>
          <a:prstGeom prst="ellipse">
            <a:avLst/>
          </a:prstGeom>
          <a:solidFill>
            <a:srgbClr val="C30501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045" name="Oval 69"/>
          <p:cNvSpPr>
            <a:spLocks noChangeArrowheads="1"/>
          </p:cNvSpPr>
          <p:nvPr/>
        </p:nvSpPr>
        <p:spPr bwMode="auto">
          <a:xfrm>
            <a:off x="2663825" y="2625725"/>
            <a:ext cx="88900" cy="88900"/>
          </a:xfrm>
          <a:prstGeom prst="ellipse">
            <a:avLst/>
          </a:prstGeom>
          <a:solidFill>
            <a:srgbClr val="C30501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046" name="Oval 70"/>
          <p:cNvSpPr>
            <a:spLocks noChangeArrowheads="1"/>
          </p:cNvSpPr>
          <p:nvPr/>
        </p:nvSpPr>
        <p:spPr bwMode="auto">
          <a:xfrm>
            <a:off x="3463925" y="2359025"/>
            <a:ext cx="88900" cy="88900"/>
          </a:xfrm>
          <a:prstGeom prst="ellipse">
            <a:avLst/>
          </a:prstGeom>
          <a:solidFill>
            <a:srgbClr val="C30501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047" name="Oval 71"/>
          <p:cNvSpPr>
            <a:spLocks noChangeArrowheads="1"/>
          </p:cNvSpPr>
          <p:nvPr/>
        </p:nvSpPr>
        <p:spPr bwMode="auto">
          <a:xfrm>
            <a:off x="4264025" y="2295525"/>
            <a:ext cx="88900" cy="88900"/>
          </a:xfrm>
          <a:prstGeom prst="ellipse">
            <a:avLst/>
          </a:prstGeom>
          <a:solidFill>
            <a:srgbClr val="C30501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048" name="Oval 72"/>
          <p:cNvSpPr>
            <a:spLocks noChangeArrowheads="1"/>
          </p:cNvSpPr>
          <p:nvPr/>
        </p:nvSpPr>
        <p:spPr bwMode="auto">
          <a:xfrm>
            <a:off x="1863725" y="213042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049" name="Oval 73"/>
          <p:cNvSpPr>
            <a:spLocks noChangeArrowheads="1"/>
          </p:cNvSpPr>
          <p:nvPr/>
        </p:nvSpPr>
        <p:spPr bwMode="auto">
          <a:xfrm>
            <a:off x="2257425" y="213042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050" name="Oval 74"/>
          <p:cNvSpPr>
            <a:spLocks noChangeArrowheads="1"/>
          </p:cNvSpPr>
          <p:nvPr/>
        </p:nvSpPr>
        <p:spPr bwMode="auto">
          <a:xfrm>
            <a:off x="2663825" y="215582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051" name="Oval 75"/>
          <p:cNvSpPr>
            <a:spLocks noChangeArrowheads="1"/>
          </p:cNvSpPr>
          <p:nvPr/>
        </p:nvSpPr>
        <p:spPr bwMode="auto">
          <a:xfrm>
            <a:off x="3463925" y="227012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052" name="Oval 76"/>
          <p:cNvSpPr>
            <a:spLocks noChangeArrowheads="1"/>
          </p:cNvSpPr>
          <p:nvPr/>
        </p:nvSpPr>
        <p:spPr bwMode="auto">
          <a:xfrm>
            <a:off x="4264025" y="240982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053" name="Oval 77"/>
          <p:cNvSpPr>
            <a:spLocks noChangeArrowheads="1"/>
          </p:cNvSpPr>
          <p:nvPr/>
        </p:nvSpPr>
        <p:spPr bwMode="auto">
          <a:xfrm>
            <a:off x="1044575" y="3463925"/>
            <a:ext cx="114300" cy="114300"/>
          </a:xfrm>
          <a:prstGeom prst="ellipse">
            <a:avLst/>
          </a:prstGeom>
          <a:noFill/>
          <a:ln w="12700">
            <a:solidFill>
              <a:srgbClr val="C3050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054" name="Oval 78"/>
          <p:cNvSpPr>
            <a:spLocks noChangeArrowheads="1"/>
          </p:cNvSpPr>
          <p:nvPr/>
        </p:nvSpPr>
        <p:spPr bwMode="auto">
          <a:xfrm>
            <a:off x="1965325" y="2105025"/>
            <a:ext cx="114300" cy="1143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7055" name="Group 79"/>
          <p:cNvGrpSpPr>
            <a:grpSpLocks/>
          </p:cNvGrpSpPr>
          <p:nvPr/>
        </p:nvGrpSpPr>
        <p:grpSpPr bwMode="auto">
          <a:xfrm>
            <a:off x="600075" y="1676400"/>
            <a:ext cx="444500" cy="2041525"/>
            <a:chOff x="508" y="924"/>
            <a:chExt cx="280" cy="1286"/>
          </a:xfrm>
        </p:grpSpPr>
        <p:sp>
          <p:nvSpPr>
            <p:cNvPr id="127056" name="Rectangle 80"/>
            <p:cNvSpPr>
              <a:spLocks noChangeArrowheads="1"/>
            </p:cNvSpPr>
            <p:nvPr/>
          </p:nvSpPr>
          <p:spPr bwMode="auto">
            <a:xfrm>
              <a:off x="508" y="2076"/>
              <a:ext cx="28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0.001</a:t>
              </a:r>
              <a:endParaRPr lang="en-US" sz="1400" i="0"/>
            </a:p>
          </p:txBody>
        </p:sp>
        <p:sp>
          <p:nvSpPr>
            <p:cNvPr id="127057" name="Rectangle 81"/>
            <p:cNvSpPr>
              <a:spLocks noChangeArrowheads="1"/>
            </p:cNvSpPr>
            <p:nvPr/>
          </p:nvSpPr>
          <p:spPr bwMode="auto">
            <a:xfrm>
              <a:off x="564" y="1788"/>
              <a:ext cx="21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0.01</a:t>
              </a:r>
              <a:endParaRPr lang="en-US" sz="1400" i="0"/>
            </a:p>
          </p:txBody>
        </p:sp>
        <p:sp>
          <p:nvSpPr>
            <p:cNvPr id="127058" name="Rectangle 82"/>
            <p:cNvSpPr>
              <a:spLocks noChangeArrowheads="1"/>
            </p:cNvSpPr>
            <p:nvPr/>
          </p:nvSpPr>
          <p:spPr bwMode="auto">
            <a:xfrm>
              <a:off x="620" y="1500"/>
              <a:ext cx="1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0.1</a:t>
              </a:r>
              <a:endParaRPr lang="en-US" sz="1400" i="0"/>
            </a:p>
          </p:txBody>
        </p:sp>
        <p:sp>
          <p:nvSpPr>
            <p:cNvPr id="127059" name="Rectangle 83"/>
            <p:cNvSpPr>
              <a:spLocks noChangeArrowheads="1"/>
            </p:cNvSpPr>
            <p:nvPr/>
          </p:nvSpPr>
          <p:spPr bwMode="auto">
            <a:xfrm>
              <a:off x="700" y="1212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1</a:t>
              </a:r>
              <a:endParaRPr lang="en-US" sz="1400" i="0"/>
            </a:p>
          </p:txBody>
        </p:sp>
        <p:sp>
          <p:nvSpPr>
            <p:cNvPr id="127060" name="Rectangle 84"/>
            <p:cNvSpPr>
              <a:spLocks noChangeArrowheads="1"/>
            </p:cNvSpPr>
            <p:nvPr/>
          </p:nvSpPr>
          <p:spPr bwMode="auto">
            <a:xfrm>
              <a:off x="644" y="924"/>
              <a:ext cx="12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10</a:t>
              </a:r>
              <a:endParaRPr lang="en-US" sz="1400" i="0"/>
            </a:p>
          </p:txBody>
        </p:sp>
      </p:grpSp>
      <p:grpSp>
        <p:nvGrpSpPr>
          <p:cNvPr id="127061" name="Group 85"/>
          <p:cNvGrpSpPr>
            <a:grpSpLocks/>
          </p:cNvGrpSpPr>
          <p:nvPr/>
        </p:nvGrpSpPr>
        <p:grpSpPr bwMode="auto">
          <a:xfrm>
            <a:off x="1057275" y="3692525"/>
            <a:ext cx="3298825" cy="212725"/>
            <a:chOff x="796" y="2196"/>
            <a:chExt cx="2078" cy="134"/>
          </a:xfrm>
        </p:grpSpPr>
        <p:sp>
          <p:nvSpPr>
            <p:cNvPr id="127062" name="Rectangle 86"/>
            <p:cNvSpPr>
              <a:spLocks noChangeArrowheads="1"/>
            </p:cNvSpPr>
            <p:nvPr/>
          </p:nvSpPr>
          <p:spPr bwMode="auto">
            <a:xfrm>
              <a:off x="796" y="2196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0</a:t>
              </a:r>
              <a:endParaRPr lang="en-US" sz="1400" i="0"/>
            </a:p>
          </p:txBody>
        </p:sp>
        <p:sp>
          <p:nvSpPr>
            <p:cNvPr id="127063" name="Rectangle 87"/>
            <p:cNvSpPr>
              <a:spLocks noChangeArrowheads="1"/>
            </p:cNvSpPr>
            <p:nvPr/>
          </p:nvSpPr>
          <p:spPr bwMode="auto">
            <a:xfrm>
              <a:off x="1260" y="2196"/>
              <a:ext cx="1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0.5</a:t>
              </a:r>
              <a:endParaRPr lang="en-US" sz="1400" i="0"/>
            </a:p>
          </p:txBody>
        </p:sp>
        <p:sp>
          <p:nvSpPr>
            <p:cNvPr id="127064" name="Rectangle 88"/>
            <p:cNvSpPr>
              <a:spLocks noChangeArrowheads="1"/>
            </p:cNvSpPr>
            <p:nvPr/>
          </p:nvSpPr>
          <p:spPr bwMode="auto">
            <a:xfrm>
              <a:off x="1804" y="2196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1</a:t>
              </a:r>
              <a:endParaRPr lang="en-US" sz="1400" i="0"/>
            </a:p>
          </p:txBody>
        </p:sp>
        <p:sp>
          <p:nvSpPr>
            <p:cNvPr id="127065" name="Rectangle 89"/>
            <p:cNvSpPr>
              <a:spLocks noChangeArrowheads="1"/>
            </p:cNvSpPr>
            <p:nvPr/>
          </p:nvSpPr>
          <p:spPr bwMode="auto">
            <a:xfrm>
              <a:off x="2268" y="2196"/>
              <a:ext cx="1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1.5</a:t>
              </a:r>
              <a:endParaRPr lang="en-US" sz="1400" i="0"/>
            </a:p>
          </p:txBody>
        </p:sp>
        <p:sp>
          <p:nvSpPr>
            <p:cNvPr id="127066" name="Rectangle 90"/>
            <p:cNvSpPr>
              <a:spLocks noChangeArrowheads="1"/>
            </p:cNvSpPr>
            <p:nvPr/>
          </p:nvSpPr>
          <p:spPr bwMode="auto">
            <a:xfrm>
              <a:off x="2812" y="2196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2</a:t>
              </a:r>
              <a:endParaRPr lang="en-US" sz="1400" i="0"/>
            </a:p>
          </p:txBody>
        </p:sp>
      </p:grpSp>
      <p:sp>
        <p:nvSpPr>
          <p:cNvPr id="127067" name="Rectangle 91"/>
          <p:cNvSpPr>
            <a:spLocks noChangeArrowheads="1"/>
          </p:cNvSpPr>
          <p:nvPr/>
        </p:nvSpPr>
        <p:spPr bwMode="auto">
          <a:xfrm>
            <a:off x="3429000" y="2895600"/>
            <a:ext cx="4048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i="0" dirty="0">
                <a:solidFill>
                  <a:srgbClr val="000000"/>
                </a:solidFill>
              </a:rPr>
              <a:t>POM</a:t>
            </a:r>
            <a:endParaRPr lang="en-US" sz="1400" i="0" dirty="0"/>
          </a:p>
        </p:txBody>
      </p:sp>
      <p:sp>
        <p:nvSpPr>
          <p:cNvPr id="127068" name="Rectangle 92"/>
          <p:cNvSpPr>
            <a:spLocks noChangeArrowheads="1"/>
          </p:cNvSpPr>
          <p:nvPr/>
        </p:nvSpPr>
        <p:spPr bwMode="auto">
          <a:xfrm rot="16200000">
            <a:off x="-194468" y="2393156"/>
            <a:ext cx="13636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i="0">
                <a:solidFill>
                  <a:srgbClr val="000000"/>
                </a:solidFill>
              </a:rPr>
              <a:t>COx Yields kg/kg</a:t>
            </a:r>
            <a:endParaRPr lang="en-US" sz="1400" i="0"/>
          </a:p>
        </p:txBody>
      </p:sp>
      <p:sp>
        <p:nvSpPr>
          <p:cNvPr id="127069" name="Rectangle 93"/>
          <p:cNvSpPr>
            <a:spLocks noChangeArrowheads="1"/>
          </p:cNvSpPr>
          <p:nvPr/>
        </p:nvSpPr>
        <p:spPr bwMode="auto">
          <a:xfrm>
            <a:off x="1509713" y="3929063"/>
            <a:ext cx="24177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i="0">
                <a:solidFill>
                  <a:srgbClr val="000000"/>
                </a:solidFill>
              </a:rPr>
              <a:t>Effective Equivalence Ratio, </a:t>
            </a:r>
            <a:r>
              <a:rPr lang="en-US" sz="1600" b="0" i="0">
                <a:solidFill>
                  <a:srgbClr val="000000"/>
                </a:solidFill>
                <a:sym typeface="Symbol" charset="2"/>
              </a:rPr>
              <a:t></a:t>
            </a:r>
            <a:endParaRPr lang="en-US" sz="1400" i="0"/>
          </a:p>
        </p:txBody>
      </p:sp>
      <p:sp>
        <p:nvSpPr>
          <p:cNvPr id="127070" name="Rectangle 94"/>
          <p:cNvSpPr>
            <a:spLocks noChangeArrowheads="1"/>
          </p:cNvSpPr>
          <p:nvPr/>
        </p:nvSpPr>
        <p:spPr bwMode="auto">
          <a:xfrm>
            <a:off x="1357313" y="2016125"/>
            <a:ext cx="514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 i="0"/>
              <a:t>CO</a:t>
            </a:r>
            <a:r>
              <a:rPr lang="en-US" sz="1400" b="0" i="0" baseline="-25000"/>
              <a:t>2</a:t>
            </a:r>
            <a:endParaRPr lang="en-US" sz="1400" b="0" i="0"/>
          </a:p>
        </p:txBody>
      </p:sp>
      <p:sp>
        <p:nvSpPr>
          <p:cNvPr id="127071" name="Rectangle 95"/>
          <p:cNvSpPr>
            <a:spLocks noChangeArrowheads="1"/>
          </p:cNvSpPr>
          <p:nvPr/>
        </p:nvSpPr>
        <p:spPr bwMode="auto">
          <a:xfrm>
            <a:off x="1439863" y="2822575"/>
            <a:ext cx="450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 i="0">
                <a:solidFill>
                  <a:srgbClr val="C30501"/>
                </a:solidFill>
              </a:rPr>
              <a:t>CO</a:t>
            </a:r>
          </a:p>
        </p:txBody>
      </p:sp>
      <p:sp>
        <p:nvSpPr>
          <p:cNvPr id="127073" name="Freeform 97"/>
          <p:cNvSpPr>
            <a:spLocks/>
          </p:cNvSpPr>
          <p:nvPr/>
        </p:nvSpPr>
        <p:spPr bwMode="auto">
          <a:xfrm>
            <a:off x="6165850" y="2333625"/>
            <a:ext cx="2400300" cy="838200"/>
          </a:xfrm>
          <a:custGeom>
            <a:avLst/>
            <a:gdLst/>
            <a:ahLst/>
            <a:cxnLst>
              <a:cxn ang="0">
                <a:pos x="16" y="520"/>
              </a:cxn>
              <a:cxn ang="0">
                <a:pos x="40" y="512"/>
              </a:cxn>
              <a:cxn ang="0">
                <a:pos x="56" y="496"/>
              </a:cxn>
              <a:cxn ang="0">
                <a:pos x="80" y="488"/>
              </a:cxn>
              <a:cxn ang="0">
                <a:pos x="104" y="472"/>
              </a:cxn>
              <a:cxn ang="0">
                <a:pos x="120" y="456"/>
              </a:cxn>
              <a:cxn ang="0">
                <a:pos x="144" y="448"/>
              </a:cxn>
              <a:cxn ang="0">
                <a:pos x="160" y="432"/>
              </a:cxn>
              <a:cxn ang="0">
                <a:pos x="176" y="416"/>
              </a:cxn>
              <a:cxn ang="0">
                <a:pos x="200" y="400"/>
              </a:cxn>
              <a:cxn ang="0">
                <a:pos x="216" y="384"/>
              </a:cxn>
              <a:cxn ang="0">
                <a:pos x="232" y="368"/>
              </a:cxn>
              <a:cxn ang="0">
                <a:pos x="248" y="352"/>
              </a:cxn>
              <a:cxn ang="0">
                <a:pos x="272" y="328"/>
              </a:cxn>
              <a:cxn ang="0">
                <a:pos x="288" y="312"/>
              </a:cxn>
              <a:cxn ang="0">
                <a:pos x="304" y="296"/>
              </a:cxn>
              <a:cxn ang="0">
                <a:pos x="312" y="272"/>
              </a:cxn>
              <a:cxn ang="0">
                <a:pos x="328" y="256"/>
              </a:cxn>
              <a:cxn ang="0">
                <a:pos x="344" y="240"/>
              </a:cxn>
              <a:cxn ang="0">
                <a:pos x="360" y="224"/>
              </a:cxn>
              <a:cxn ang="0">
                <a:pos x="376" y="208"/>
              </a:cxn>
              <a:cxn ang="0">
                <a:pos x="400" y="192"/>
              </a:cxn>
              <a:cxn ang="0">
                <a:pos x="416" y="176"/>
              </a:cxn>
              <a:cxn ang="0">
                <a:pos x="440" y="160"/>
              </a:cxn>
              <a:cxn ang="0">
                <a:pos x="464" y="152"/>
              </a:cxn>
              <a:cxn ang="0">
                <a:pos x="496" y="136"/>
              </a:cxn>
              <a:cxn ang="0">
                <a:pos x="520" y="128"/>
              </a:cxn>
              <a:cxn ang="0">
                <a:pos x="544" y="120"/>
              </a:cxn>
              <a:cxn ang="0">
                <a:pos x="568" y="112"/>
              </a:cxn>
              <a:cxn ang="0">
                <a:pos x="592" y="104"/>
              </a:cxn>
              <a:cxn ang="0">
                <a:pos x="624" y="96"/>
              </a:cxn>
              <a:cxn ang="0">
                <a:pos x="648" y="88"/>
              </a:cxn>
              <a:cxn ang="0">
                <a:pos x="672" y="80"/>
              </a:cxn>
              <a:cxn ang="0">
                <a:pos x="704" y="72"/>
              </a:cxn>
              <a:cxn ang="0">
                <a:pos x="736" y="72"/>
              </a:cxn>
              <a:cxn ang="0">
                <a:pos x="760" y="64"/>
              </a:cxn>
              <a:cxn ang="0">
                <a:pos x="792" y="64"/>
              </a:cxn>
              <a:cxn ang="0">
                <a:pos x="816" y="56"/>
              </a:cxn>
              <a:cxn ang="0">
                <a:pos x="848" y="48"/>
              </a:cxn>
              <a:cxn ang="0">
                <a:pos x="880" y="48"/>
              </a:cxn>
              <a:cxn ang="0">
                <a:pos x="904" y="40"/>
              </a:cxn>
              <a:cxn ang="0">
                <a:pos x="936" y="40"/>
              </a:cxn>
              <a:cxn ang="0">
                <a:pos x="968" y="40"/>
              </a:cxn>
              <a:cxn ang="0">
                <a:pos x="992" y="32"/>
              </a:cxn>
              <a:cxn ang="0">
                <a:pos x="1024" y="32"/>
              </a:cxn>
              <a:cxn ang="0">
                <a:pos x="1056" y="32"/>
              </a:cxn>
              <a:cxn ang="0">
                <a:pos x="1080" y="24"/>
              </a:cxn>
              <a:cxn ang="0">
                <a:pos x="1112" y="24"/>
              </a:cxn>
              <a:cxn ang="0">
                <a:pos x="1144" y="24"/>
              </a:cxn>
              <a:cxn ang="0">
                <a:pos x="1168" y="16"/>
              </a:cxn>
              <a:cxn ang="0">
                <a:pos x="1200" y="16"/>
              </a:cxn>
              <a:cxn ang="0">
                <a:pos x="1232" y="16"/>
              </a:cxn>
              <a:cxn ang="0">
                <a:pos x="1264" y="16"/>
              </a:cxn>
              <a:cxn ang="0">
                <a:pos x="1296" y="8"/>
              </a:cxn>
              <a:cxn ang="0">
                <a:pos x="1328" y="8"/>
              </a:cxn>
              <a:cxn ang="0">
                <a:pos x="1360" y="8"/>
              </a:cxn>
              <a:cxn ang="0">
                <a:pos x="1392" y="8"/>
              </a:cxn>
              <a:cxn ang="0">
                <a:pos x="1424" y="8"/>
              </a:cxn>
              <a:cxn ang="0">
                <a:pos x="1448" y="0"/>
              </a:cxn>
              <a:cxn ang="0">
                <a:pos x="1480" y="0"/>
              </a:cxn>
              <a:cxn ang="0">
                <a:pos x="1512" y="0"/>
              </a:cxn>
            </a:cxnLst>
            <a:rect l="0" t="0" r="r" b="b"/>
            <a:pathLst>
              <a:path w="1512" h="528">
                <a:moveTo>
                  <a:pt x="0" y="528"/>
                </a:moveTo>
                <a:lnTo>
                  <a:pt x="8" y="528"/>
                </a:lnTo>
                <a:lnTo>
                  <a:pt x="8" y="520"/>
                </a:lnTo>
                <a:lnTo>
                  <a:pt x="16" y="520"/>
                </a:lnTo>
                <a:lnTo>
                  <a:pt x="24" y="520"/>
                </a:lnTo>
                <a:lnTo>
                  <a:pt x="24" y="512"/>
                </a:lnTo>
                <a:lnTo>
                  <a:pt x="32" y="512"/>
                </a:lnTo>
                <a:lnTo>
                  <a:pt x="40" y="512"/>
                </a:lnTo>
                <a:lnTo>
                  <a:pt x="40" y="504"/>
                </a:lnTo>
                <a:lnTo>
                  <a:pt x="48" y="504"/>
                </a:lnTo>
                <a:lnTo>
                  <a:pt x="56" y="504"/>
                </a:lnTo>
                <a:lnTo>
                  <a:pt x="56" y="496"/>
                </a:lnTo>
                <a:lnTo>
                  <a:pt x="64" y="496"/>
                </a:lnTo>
                <a:lnTo>
                  <a:pt x="72" y="496"/>
                </a:lnTo>
                <a:lnTo>
                  <a:pt x="72" y="488"/>
                </a:lnTo>
                <a:lnTo>
                  <a:pt x="80" y="488"/>
                </a:lnTo>
                <a:lnTo>
                  <a:pt x="88" y="480"/>
                </a:lnTo>
                <a:lnTo>
                  <a:pt x="96" y="480"/>
                </a:lnTo>
                <a:lnTo>
                  <a:pt x="96" y="472"/>
                </a:lnTo>
                <a:lnTo>
                  <a:pt x="104" y="472"/>
                </a:lnTo>
                <a:lnTo>
                  <a:pt x="112" y="472"/>
                </a:lnTo>
                <a:lnTo>
                  <a:pt x="112" y="464"/>
                </a:lnTo>
                <a:lnTo>
                  <a:pt x="120" y="464"/>
                </a:lnTo>
                <a:lnTo>
                  <a:pt x="120" y="456"/>
                </a:lnTo>
                <a:lnTo>
                  <a:pt x="128" y="456"/>
                </a:lnTo>
                <a:lnTo>
                  <a:pt x="136" y="456"/>
                </a:lnTo>
                <a:lnTo>
                  <a:pt x="136" y="448"/>
                </a:lnTo>
                <a:lnTo>
                  <a:pt x="144" y="448"/>
                </a:lnTo>
                <a:lnTo>
                  <a:pt x="144" y="440"/>
                </a:lnTo>
                <a:lnTo>
                  <a:pt x="152" y="440"/>
                </a:lnTo>
                <a:lnTo>
                  <a:pt x="160" y="440"/>
                </a:lnTo>
                <a:lnTo>
                  <a:pt x="160" y="432"/>
                </a:lnTo>
                <a:lnTo>
                  <a:pt x="168" y="432"/>
                </a:lnTo>
                <a:lnTo>
                  <a:pt x="168" y="424"/>
                </a:lnTo>
                <a:lnTo>
                  <a:pt x="176" y="424"/>
                </a:lnTo>
                <a:lnTo>
                  <a:pt x="176" y="416"/>
                </a:lnTo>
                <a:lnTo>
                  <a:pt x="184" y="416"/>
                </a:lnTo>
                <a:lnTo>
                  <a:pt x="192" y="408"/>
                </a:lnTo>
                <a:lnTo>
                  <a:pt x="200" y="408"/>
                </a:lnTo>
                <a:lnTo>
                  <a:pt x="200" y="400"/>
                </a:lnTo>
                <a:lnTo>
                  <a:pt x="208" y="400"/>
                </a:lnTo>
                <a:lnTo>
                  <a:pt x="208" y="392"/>
                </a:lnTo>
                <a:lnTo>
                  <a:pt x="216" y="392"/>
                </a:lnTo>
                <a:lnTo>
                  <a:pt x="216" y="384"/>
                </a:lnTo>
                <a:lnTo>
                  <a:pt x="224" y="384"/>
                </a:lnTo>
                <a:lnTo>
                  <a:pt x="224" y="376"/>
                </a:lnTo>
                <a:lnTo>
                  <a:pt x="232" y="376"/>
                </a:lnTo>
                <a:lnTo>
                  <a:pt x="232" y="368"/>
                </a:lnTo>
                <a:lnTo>
                  <a:pt x="240" y="368"/>
                </a:lnTo>
                <a:lnTo>
                  <a:pt x="240" y="360"/>
                </a:lnTo>
                <a:lnTo>
                  <a:pt x="248" y="360"/>
                </a:lnTo>
                <a:lnTo>
                  <a:pt x="248" y="352"/>
                </a:lnTo>
                <a:lnTo>
                  <a:pt x="256" y="352"/>
                </a:lnTo>
                <a:lnTo>
                  <a:pt x="256" y="344"/>
                </a:lnTo>
                <a:lnTo>
                  <a:pt x="264" y="336"/>
                </a:lnTo>
                <a:lnTo>
                  <a:pt x="272" y="328"/>
                </a:lnTo>
                <a:lnTo>
                  <a:pt x="272" y="320"/>
                </a:lnTo>
                <a:lnTo>
                  <a:pt x="280" y="320"/>
                </a:lnTo>
                <a:lnTo>
                  <a:pt x="280" y="312"/>
                </a:lnTo>
                <a:lnTo>
                  <a:pt x="288" y="312"/>
                </a:lnTo>
                <a:lnTo>
                  <a:pt x="288" y="304"/>
                </a:lnTo>
                <a:lnTo>
                  <a:pt x="296" y="304"/>
                </a:lnTo>
                <a:lnTo>
                  <a:pt x="296" y="296"/>
                </a:lnTo>
                <a:lnTo>
                  <a:pt x="304" y="296"/>
                </a:lnTo>
                <a:lnTo>
                  <a:pt x="304" y="288"/>
                </a:lnTo>
                <a:lnTo>
                  <a:pt x="312" y="288"/>
                </a:lnTo>
                <a:lnTo>
                  <a:pt x="312" y="280"/>
                </a:lnTo>
                <a:lnTo>
                  <a:pt x="312" y="272"/>
                </a:lnTo>
                <a:lnTo>
                  <a:pt x="320" y="272"/>
                </a:lnTo>
                <a:lnTo>
                  <a:pt x="320" y="264"/>
                </a:lnTo>
                <a:lnTo>
                  <a:pt x="328" y="264"/>
                </a:lnTo>
                <a:lnTo>
                  <a:pt x="328" y="256"/>
                </a:lnTo>
                <a:lnTo>
                  <a:pt x="336" y="256"/>
                </a:lnTo>
                <a:lnTo>
                  <a:pt x="336" y="248"/>
                </a:lnTo>
                <a:lnTo>
                  <a:pt x="344" y="248"/>
                </a:lnTo>
                <a:lnTo>
                  <a:pt x="344" y="240"/>
                </a:lnTo>
                <a:lnTo>
                  <a:pt x="352" y="240"/>
                </a:lnTo>
                <a:lnTo>
                  <a:pt x="352" y="232"/>
                </a:lnTo>
                <a:lnTo>
                  <a:pt x="360" y="232"/>
                </a:lnTo>
                <a:lnTo>
                  <a:pt x="360" y="224"/>
                </a:lnTo>
                <a:lnTo>
                  <a:pt x="368" y="224"/>
                </a:lnTo>
                <a:lnTo>
                  <a:pt x="368" y="216"/>
                </a:lnTo>
                <a:lnTo>
                  <a:pt x="376" y="216"/>
                </a:lnTo>
                <a:lnTo>
                  <a:pt x="376" y="208"/>
                </a:lnTo>
                <a:lnTo>
                  <a:pt x="384" y="208"/>
                </a:lnTo>
                <a:lnTo>
                  <a:pt x="384" y="200"/>
                </a:lnTo>
                <a:lnTo>
                  <a:pt x="392" y="200"/>
                </a:lnTo>
                <a:lnTo>
                  <a:pt x="400" y="192"/>
                </a:lnTo>
                <a:lnTo>
                  <a:pt x="408" y="192"/>
                </a:lnTo>
                <a:lnTo>
                  <a:pt x="408" y="184"/>
                </a:lnTo>
                <a:lnTo>
                  <a:pt x="416" y="184"/>
                </a:lnTo>
                <a:lnTo>
                  <a:pt x="416" y="176"/>
                </a:lnTo>
                <a:lnTo>
                  <a:pt x="424" y="176"/>
                </a:lnTo>
                <a:lnTo>
                  <a:pt x="432" y="168"/>
                </a:lnTo>
                <a:lnTo>
                  <a:pt x="440" y="168"/>
                </a:lnTo>
                <a:lnTo>
                  <a:pt x="440" y="160"/>
                </a:lnTo>
                <a:lnTo>
                  <a:pt x="448" y="160"/>
                </a:lnTo>
                <a:lnTo>
                  <a:pt x="456" y="160"/>
                </a:lnTo>
                <a:lnTo>
                  <a:pt x="456" y="152"/>
                </a:lnTo>
                <a:lnTo>
                  <a:pt x="464" y="152"/>
                </a:lnTo>
                <a:lnTo>
                  <a:pt x="472" y="144"/>
                </a:lnTo>
                <a:lnTo>
                  <a:pt x="480" y="144"/>
                </a:lnTo>
                <a:lnTo>
                  <a:pt x="488" y="136"/>
                </a:lnTo>
                <a:lnTo>
                  <a:pt x="496" y="136"/>
                </a:lnTo>
                <a:lnTo>
                  <a:pt x="504" y="136"/>
                </a:lnTo>
                <a:lnTo>
                  <a:pt x="504" y="128"/>
                </a:lnTo>
                <a:lnTo>
                  <a:pt x="512" y="128"/>
                </a:lnTo>
                <a:lnTo>
                  <a:pt x="520" y="128"/>
                </a:lnTo>
                <a:lnTo>
                  <a:pt x="520" y="120"/>
                </a:lnTo>
                <a:lnTo>
                  <a:pt x="528" y="120"/>
                </a:lnTo>
                <a:lnTo>
                  <a:pt x="536" y="120"/>
                </a:lnTo>
                <a:lnTo>
                  <a:pt x="544" y="120"/>
                </a:lnTo>
                <a:lnTo>
                  <a:pt x="544" y="112"/>
                </a:lnTo>
                <a:lnTo>
                  <a:pt x="552" y="112"/>
                </a:lnTo>
                <a:lnTo>
                  <a:pt x="560" y="112"/>
                </a:lnTo>
                <a:lnTo>
                  <a:pt x="568" y="112"/>
                </a:lnTo>
                <a:lnTo>
                  <a:pt x="568" y="104"/>
                </a:lnTo>
                <a:lnTo>
                  <a:pt x="576" y="104"/>
                </a:lnTo>
                <a:lnTo>
                  <a:pt x="584" y="104"/>
                </a:lnTo>
                <a:lnTo>
                  <a:pt x="592" y="104"/>
                </a:lnTo>
                <a:lnTo>
                  <a:pt x="600" y="96"/>
                </a:lnTo>
                <a:lnTo>
                  <a:pt x="608" y="96"/>
                </a:lnTo>
                <a:lnTo>
                  <a:pt x="616" y="96"/>
                </a:lnTo>
                <a:lnTo>
                  <a:pt x="624" y="96"/>
                </a:lnTo>
                <a:lnTo>
                  <a:pt x="624" y="88"/>
                </a:lnTo>
                <a:lnTo>
                  <a:pt x="632" y="88"/>
                </a:lnTo>
                <a:lnTo>
                  <a:pt x="640" y="88"/>
                </a:lnTo>
                <a:lnTo>
                  <a:pt x="648" y="88"/>
                </a:lnTo>
                <a:lnTo>
                  <a:pt x="656" y="88"/>
                </a:lnTo>
                <a:lnTo>
                  <a:pt x="664" y="88"/>
                </a:lnTo>
                <a:lnTo>
                  <a:pt x="664" y="80"/>
                </a:lnTo>
                <a:lnTo>
                  <a:pt x="672" y="80"/>
                </a:lnTo>
                <a:lnTo>
                  <a:pt x="680" y="80"/>
                </a:lnTo>
                <a:lnTo>
                  <a:pt x="688" y="80"/>
                </a:lnTo>
                <a:lnTo>
                  <a:pt x="696" y="80"/>
                </a:lnTo>
                <a:lnTo>
                  <a:pt x="704" y="72"/>
                </a:lnTo>
                <a:lnTo>
                  <a:pt x="712" y="72"/>
                </a:lnTo>
                <a:lnTo>
                  <a:pt x="720" y="72"/>
                </a:lnTo>
                <a:lnTo>
                  <a:pt x="728" y="72"/>
                </a:lnTo>
                <a:lnTo>
                  <a:pt x="736" y="72"/>
                </a:lnTo>
                <a:lnTo>
                  <a:pt x="744" y="72"/>
                </a:lnTo>
                <a:lnTo>
                  <a:pt x="744" y="64"/>
                </a:lnTo>
                <a:lnTo>
                  <a:pt x="752" y="64"/>
                </a:lnTo>
                <a:lnTo>
                  <a:pt x="760" y="64"/>
                </a:lnTo>
                <a:lnTo>
                  <a:pt x="768" y="64"/>
                </a:lnTo>
                <a:lnTo>
                  <a:pt x="776" y="64"/>
                </a:lnTo>
                <a:lnTo>
                  <a:pt x="784" y="64"/>
                </a:lnTo>
                <a:lnTo>
                  <a:pt x="792" y="64"/>
                </a:lnTo>
                <a:lnTo>
                  <a:pt x="792" y="56"/>
                </a:lnTo>
                <a:lnTo>
                  <a:pt x="800" y="56"/>
                </a:lnTo>
                <a:lnTo>
                  <a:pt x="808" y="56"/>
                </a:lnTo>
                <a:lnTo>
                  <a:pt x="816" y="56"/>
                </a:lnTo>
                <a:lnTo>
                  <a:pt x="824" y="56"/>
                </a:lnTo>
                <a:lnTo>
                  <a:pt x="832" y="56"/>
                </a:lnTo>
                <a:lnTo>
                  <a:pt x="840" y="56"/>
                </a:lnTo>
                <a:lnTo>
                  <a:pt x="848" y="48"/>
                </a:lnTo>
                <a:lnTo>
                  <a:pt x="856" y="48"/>
                </a:lnTo>
                <a:lnTo>
                  <a:pt x="864" y="48"/>
                </a:lnTo>
                <a:lnTo>
                  <a:pt x="872" y="48"/>
                </a:lnTo>
                <a:lnTo>
                  <a:pt x="880" y="48"/>
                </a:lnTo>
                <a:lnTo>
                  <a:pt x="888" y="48"/>
                </a:lnTo>
                <a:lnTo>
                  <a:pt x="896" y="48"/>
                </a:lnTo>
                <a:lnTo>
                  <a:pt x="904" y="48"/>
                </a:lnTo>
                <a:lnTo>
                  <a:pt x="904" y="40"/>
                </a:lnTo>
                <a:lnTo>
                  <a:pt x="912" y="40"/>
                </a:lnTo>
                <a:lnTo>
                  <a:pt x="920" y="40"/>
                </a:lnTo>
                <a:lnTo>
                  <a:pt x="928" y="40"/>
                </a:lnTo>
                <a:lnTo>
                  <a:pt x="936" y="40"/>
                </a:lnTo>
                <a:lnTo>
                  <a:pt x="944" y="40"/>
                </a:lnTo>
                <a:lnTo>
                  <a:pt x="952" y="40"/>
                </a:lnTo>
                <a:lnTo>
                  <a:pt x="960" y="40"/>
                </a:lnTo>
                <a:lnTo>
                  <a:pt x="968" y="40"/>
                </a:lnTo>
                <a:lnTo>
                  <a:pt x="976" y="40"/>
                </a:lnTo>
                <a:lnTo>
                  <a:pt x="976" y="32"/>
                </a:lnTo>
                <a:lnTo>
                  <a:pt x="984" y="32"/>
                </a:lnTo>
                <a:lnTo>
                  <a:pt x="992" y="32"/>
                </a:lnTo>
                <a:lnTo>
                  <a:pt x="1000" y="32"/>
                </a:lnTo>
                <a:lnTo>
                  <a:pt x="1008" y="32"/>
                </a:lnTo>
                <a:lnTo>
                  <a:pt x="1016" y="32"/>
                </a:lnTo>
                <a:lnTo>
                  <a:pt x="1024" y="32"/>
                </a:lnTo>
                <a:lnTo>
                  <a:pt x="1032" y="32"/>
                </a:lnTo>
                <a:lnTo>
                  <a:pt x="1040" y="32"/>
                </a:lnTo>
                <a:lnTo>
                  <a:pt x="1048" y="32"/>
                </a:lnTo>
                <a:lnTo>
                  <a:pt x="1056" y="32"/>
                </a:lnTo>
                <a:lnTo>
                  <a:pt x="1056" y="24"/>
                </a:lnTo>
                <a:lnTo>
                  <a:pt x="1064" y="24"/>
                </a:lnTo>
                <a:lnTo>
                  <a:pt x="1072" y="24"/>
                </a:lnTo>
                <a:lnTo>
                  <a:pt x="1080" y="24"/>
                </a:lnTo>
                <a:lnTo>
                  <a:pt x="1088" y="24"/>
                </a:lnTo>
                <a:lnTo>
                  <a:pt x="1096" y="24"/>
                </a:lnTo>
                <a:lnTo>
                  <a:pt x="1104" y="24"/>
                </a:lnTo>
                <a:lnTo>
                  <a:pt x="1112" y="24"/>
                </a:lnTo>
                <a:lnTo>
                  <a:pt x="1120" y="24"/>
                </a:lnTo>
                <a:lnTo>
                  <a:pt x="1128" y="24"/>
                </a:lnTo>
                <a:lnTo>
                  <a:pt x="1136" y="24"/>
                </a:lnTo>
                <a:lnTo>
                  <a:pt x="1144" y="24"/>
                </a:lnTo>
                <a:lnTo>
                  <a:pt x="1152" y="24"/>
                </a:lnTo>
                <a:lnTo>
                  <a:pt x="1152" y="16"/>
                </a:lnTo>
                <a:lnTo>
                  <a:pt x="1160" y="16"/>
                </a:lnTo>
                <a:lnTo>
                  <a:pt x="1168" y="16"/>
                </a:lnTo>
                <a:lnTo>
                  <a:pt x="1176" y="16"/>
                </a:lnTo>
                <a:lnTo>
                  <a:pt x="1184" y="16"/>
                </a:lnTo>
                <a:lnTo>
                  <a:pt x="1192" y="16"/>
                </a:lnTo>
                <a:lnTo>
                  <a:pt x="1200" y="16"/>
                </a:lnTo>
                <a:lnTo>
                  <a:pt x="1208" y="16"/>
                </a:lnTo>
                <a:lnTo>
                  <a:pt x="1216" y="16"/>
                </a:lnTo>
                <a:lnTo>
                  <a:pt x="1224" y="16"/>
                </a:lnTo>
                <a:lnTo>
                  <a:pt x="1232" y="16"/>
                </a:lnTo>
                <a:lnTo>
                  <a:pt x="1240" y="16"/>
                </a:lnTo>
                <a:lnTo>
                  <a:pt x="1248" y="16"/>
                </a:lnTo>
                <a:lnTo>
                  <a:pt x="1256" y="16"/>
                </a:lnTo>
                <a:lnTo>
                  <a:pt x="1264" y="16"/>
                </a:lnTo>
                <a:lnTo>
                  <a:pt x="1272" y="16"/>
                </a:lnTo>
                <a:lnTo>
                  <a:pt x="1280" y="8"/>
                </a:lnTo>
                <a:lnTo>
                  <a:pt x="1288" y="8"/>
                </a:lnTo>
                <a:lnTo>
                  <a:pt x="1296" y="8"/>
                </a:lnTo>
                <a:lnTo>
                  <a:pt x="1304" y="8"/>
                </a:lnTo>
                <a:lnTo>
                  <a:pt x="1312" y="8"/>
                </a:lnTo>
                <a:lnTo>
                  <a:pt x="1320" y="8"/>
                </a:lnTo>
                <a:lnTo>
                  <a:pt x="1328" y="8"/>
                </a:lnTo>
                <a:lnTo>
                  <a:pt x="1336" y="8"/>
                </a:lnTo>
                <a:lnTo>
                  <a:pt x="1344" y="8"/>
                </a:lnTo>
                <a:lnTo>
                  <a:pt x="1352" y="8"/>
                </a:lnTo>
                <a:lnTo>
                  <a:pt x="1360" y="8"/>
                </a:lnTo>
                <a:lnTo>
                  <a:pt x="1368" y="8"/>
                </a:lnTo>
                <a:lnTo>
                  <a:pt x="1376" y="8"/>
                </a:lnTo>
                <a:lnTo>
                  <a:pt x="1384" y="8"/>
                </a:lnTo>
                <a:lnTo>
                  <a:pt x="1392" y="8"/>
                </a:lnTo>
                <a:lnTo>
                  <a:pt x="1400" y="8"/>
                </a:lnTo>
                <a:lnTo>
                  <a:pt x="1408" y="8"/>
                </a:lnTo>
                <a:lnTo>
                  <a:pt x="1416" y="8"/>
                </a:lnTo>
                <a:lnTo>
                  <a:pt x="1424" y="8"/>
                </a:lnTo>
                <a:lnTo>
                  <a:pt x="1432" y="8"/>
                </a:lnTo>
                <a:lnTo>
                  <a:pt x="1432" y="0"/>
                </a:lnTo>
                <a:lnTo>
                  <a:pt x="1440" y="0"/>
                </a:lnTo>
                <a:lnTo>
                  <a:pt x="1448" y="0"/>
                </a:lnTo>
                <a:lnTo>
                  <a:pt x="1456" y="0"/>
                </a:lnTo>
                <a:lnTo>
                  <a:pt x="1464" y="0"/>
                </a:lnTo>
                <a:lnTo>
                  <a:pt x="1472" y="0"/>
                </a:lnTo>
                <a:lnTo>
                  <a:pt x="1480" y="0"/>
                </a:lnTo>
                <a:lnTo>
                  <a:pt x="1488" y="0"/>
                </a:lnTo>
                <a:lnTo>
                  <a:pt x="1496" y="0"/>
                </a:lnTo>
                <a:lnTo>
                  <a:pt x="1504" y="0"/>
                </a:lnTo>
                <a:lnTo>
                  <a:pt x="1512" y="0"/>
                </a:lnTo>
              </a:path>
            </a:pathLst>
          </a:custGeom>
          <a:noFill/>
          <a:ln w="12700">
            <a:solidFill>
              <a:srgbClr val="C3050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074" name="Freeform 98"/>
          <p:cNvSpPr>
            <a:spLocks/>
          </p:cNvSpPr>
          <p:nvPr/>
        </p:nvSpPr>
        <p:spPr bwMode="auto">
          <a:xfrm>
            <a:off x="6165850" y="2105025"/>
            <a:ext cx="2400300" cy="6858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56" y="0"/>
              </a:cxn>
              <a:cxn ang="0">
                <a:pos x="88" y="0"/>
              </a:cxn>
              <a:cxn ang="0">
                <a:pos x="120" y="0"/>
              </a:cxn>
              <a:cxn ang="0">
                <a:pos x="152" y="0"/>
              </a:cxn>
              <a:cxn ang="0">
                <a:pos x="176" y="8"/>
              </a:cxn>
              <a:cxn ang="0">
                <a:pos x="208" y="8"/>
              </a:cxn>
              <a:cxn ang="0">
                <a:pos x="240" y="8"/>
              </a:cxn>
              <a:cxn ang="0">
                <a:pos x="272" y="8"/>
              </a:cxn>
              <a:cxn ang="0">
                <a:pos x="296" y="16"/>
              </a:cxn>
              <a:cxn ang="0">
                <a:pos x="320" y="24"/>
              </a:cxn>
              <a:cxn ang="0">
                <a:pos x="352" y="32"/>
              </a:cxn>
              <a:cxn ang="0">
                <a:pos x="376" y="40"/>
              </a:cxn>
              <a:cxn ang="0">
                <a:pos x="408" y="40"/>
              </a:cxn>
              <a:cxn ang="0">
                <a:pos x="432" y="48"/>
              </a:cxn>
              <a:cxn ang="0">
                <a:pos x="456" y="56"/>
              </a:cxn>
              <a:cxn ang="0">
                <a:pos x="480" y="64"/>
              </a:cxn>
              <a:cxn ang="0">
                <a:pos x="504" y="72"/>
              </a:cxn>
              <a:cxn ang="0">
                <a:pos x="528" y="80"/>
              </a:cxn>
              <a:cxn ang="0">
                <a:pos x="552" y="88"/>
              </a:cxn>
              <a:cxn ang="0">
                <a:pos x="584" y="88"/>
              </a:cxn>
              <a:cxn ang="0">
                <a:pos x="608" y="96"/>
              </a:cxn>
              <a:cxn ang="0">
                <a:pos x="632" y="104"/>
              </a:cxn>
              <a:cxn ang="0">
                <a:pos x="656" y="112"/>
              </a:cxn>
              <a:cxn ang="0">
                <a:pos x="680" y="120"/>
              </a:cxn>
              <a:cxn ang="0">
                <a:pos x="712" y="120"/>
              </a:cxn>
              <a:cxn ang="0">
                <a:pos x="736" y="128"/>
              </a:cxn>
              <a:cxn ang="0">
                <a:pos x="760" y="136"/>
              </a:cxn>
              <a:cxn ang="0">
                <a:pos x="784" y="144"/>
              </a:cxn>
              <a:cxn ang="0">
                <a:pos x="808" y="152"/>
              </a:cxn>
              <a:cxn ang="0">
                <a:pos x="840" y="152"/>
              </a:cxn>
              <a:cxn ang="0">
                <a:pos x="864" y="160"/>
              </a:cxn>
              <a:cxn ang="0">
                <a:pos x="888" y="168"/>
              </a:cxn>
              <a:cxn ang="0">
                <a:pos x="912" y="176"/>
              </a:cxn>
              <a:cxn ang="0">
                <a:pos x="936" y="184"/>
              </a:cxn>
              <a:cxn ang="0">
                <a:pos x="968" y="192"/>
              </a:cxn>
              <a:cxn ang="0">
                <a:pos x="992" y="200"/>
              </a:cxn>
              <a:cxn ang="0">
                <a:pos x="1016" y="208"/>
              </a:cxn>
              <a:cxn ang="0">
                <a:pos x="1040" y="216"/>
              </a:cxn>
              <a:cxn ang="0">
                <a:pos x="1064" y="224"/>
              </a:cxn>
              <a:cxn ang="0">
                <a:pos x="1088" y="232"/>
              </a:cxn>
              <a:cxn ang="0">
                <a:pos x="1112" y="240"/>
              </a:cxn>
              <a:cxn ang="0">
                <a:pos x="1136" y="248"/>
              </a:cxn>
              <a:cxn ang="0">
                <a:pos x="1160" y="256"/>
              </a:cxn>
              <a:cxn ang="0">
                <a:pos x="1184" y="264"/>
              </a:cxn>
              <a:cxn ang="0">
                <a:pos x="1216" y="272"/>
              </a:cxn>
              <a:cxn ang="0">
                <a:pos x="1240" y="280"/>
              </a:cxn>
              <a:cxn ang="0">
                <a:pos x="1264" y="296"/>
              </a:cxn>
              <a:cxn ang="0">
                <a:pos x="1296" y="304"/>
              </a:cxn>
              <a:cxn ang="0">
                <a:pos x="1320" y="312"/>
              </a:cxn>
              <a:cxn ang="0">
                <a:pos x="1336" y="328"/>
              </a:cxn>
              <a:cxn ang="0">
                <a:pos x="1360" y="336"/>
              </a:cxn>
              <a:cxn ang="0">
                <a:pos x="1384" y="344"/>
              </a:cxn>
              <a:cxn ang="0">
                <a:pos x="1400" y="360"/>
              </a:cxn>
              <a:cxn ang="0">
                <a:pos x="1424" y="368"/>
              </a:cxn>
              <a:cxn ang="0">
                <a:pos x="1440" y="384"/>
              </a:cxn>
              <a:cxn ang="0">
                <a:pos x="1464" y="400"/>
              </a:cxn>
              <a:cxn ang="0">
                <a:pos x="1488" y="416"/>
              </a:cxn>
              <a:cxn ang="0">
                <a:pos x="1512" y="432"/>
              </a:cxn>
            </a:cxnLst>
            <a:rect l="0" t="0" r="r" b="b"/>
            <a:pathLst>
              <a:path w="1512" h="432">
                <a:moveTo>
                  <a:pt x="0" y="0"/>
                </a:moveTo>
                <a:lnTo>
                  <a:pt x="8" y="0"/>
                </a:lnTo>
                <a:lnTo>
                  <a:pt x="16" y="0"/>
                </a:lnTo>
                <a:lnTo>
                  <a:pt x="24" y="0"/>
                </a:lnTo>
                <a:lnTo>
                  <a:pt x="32" y="0"/>
                </a:lnTo>
                <a:lnTo>
                  <a:pt x="40" y="0"/>
                </a:lnTo>
                <a:lnTo>
                  <a:pt x="48" y="0"/>
                </a:lnTo>
                <a:lnTo>
                  <a:pt x="56" y="0"/>
                </a:lnTo>
                <a:lnTo>
                  <a:pt x="64" y="0"/>
                </a:lnTo>
                <a:lnTo>
                  <a:pt x="72" y="0"/>
                </a:lnTo>
                <a:lnTo>
                  <a:pt x="80" y="0"/>
                </a:lnTo>
                <a:lnTo>
                  <a:pt x="88" y="0"/>
                </a:lnTo>
                <a:lnTo>
                  <a:pt x="96" y="0"/>
                </a:lnTo>
                <a:lnTo>
                  <a:pt x="104" y="0"/>
                </a:lnTo>
                <a:lnTo>
                  <a:pt x="112" y="0"/>
                </a:lnTo>
                <a:lnTo>
                  <a:pt x="120" y="0"/>
                </a:lnTo>
                <a:lnTo>
                  <a:pt x="128" y="0"/>
                </a:lnTo>
                <a:lnTo>
                  <a:pt x="136" y="0"/>
                </a:lnTo>
                <a:lnTo>
                  <a:pt x="144" y="0"/>
                </a:lnTo>
                <a:lnTo>
                  <a:pt x="152" y="0"/>
                </a:lnTo>
                <a:lnTo>
                  <a:pt x="160" y="0"/>
                </a:lnTo>
                <a:lnTo>
                  <a:pt x="168" y="0"/>
                </a:lnTo>
                <a:lnTo>
                  <a:pt x="168" y="8"/>
                </a:lnTo>
                <a:lnTo>
                  <a:pt x="176" y="8"/>
                </a:lnTo>
                <a:lnTo>
                  <a:pt x="184" y="8"/>
                </a:lnTo>
                <a:lnTo>
                  <a:pt x="192" y="8"/>
                </a:lnTo>
                <a:lnTo>
                  <a:pt x="200" y="8"/>
                </a:lnTo>
                <a:lnTo>
                  <a:pt x="208" y="8"/>
                </a:lnTo>
                <a:lnTo>
                  <a:pt x="216" y="8"/>
                </a:lnTo>
                <a:lnTo>
                  <a:pt x="224" y="8"/>
                </a:lnTo>
                <a:lnTo>
                  <a:pt x="232" y="8"/>
                </a:lnTo>
                <a:lnTo>
                  <a:pt x="240" y="8"/>
                </a:lnTo>
                <a:lnTo>
                  <a:pt x="248" y="8"/>
                </a:lnTo>
                <a:lnTo>
                  <a:pt x="256" y="8"/>
                </a:lnTo>
                <a:lnTo>
                  <a:pt x="264" y="8"/>
                </a:lnTo>
                <a:lnTo>
                  <a:pt x="272" y="8"/>
                </a:lnTo>
                <a:lnTo>
                  <a:pt x="272" y="16"/>
                </a:lnTo>
                <a:lnTo>
                  <a:pt x="280" y="16"/>
                </a:lnTo>
                <a:lnTo>
                  <a:pt x="288" y="16"/>
                </a:lnTo>
                <a:lnTo>
                  <a:pt x="296" y="16"/>
                </a:lnTo>
                <a:lnTo>
                  <a:pt x="304" y="16"/>
                </a:lnTo>
                <a:lnTo>
                  <a:pt x="312" y="16"/>
                </a:lnTo>
                <a:lnTo>
                  <a:pt x="312" y="24"/>
                </a:lnTo>
                <a:lnTo>
                  <a:pt x="320" y="24"/>
                </a:lnTo>
                <a:lnTo>
                  <a:pt x="328" y="24"/>
                </a:lnTo>
                <a:lnTo>
                  <a:pt x="336" y="24"/>
                </a:lnTo>
                <a:lnTo>
                  <a:pt x="344" y="24"/>
                </a:lnTo>
                <a:lnTo>
                  <a:pt x="352" y="32"/>
                </a:lnTo>
                <a:lnTo>
                  <a:pt x="360" y="32"/>
                </a:lnTo>
                <a:lnTo>
                  <a:pt x="368" y="32"/>
                </a:lnTo>
                <a:lnTo>
                  <a:pt x="376" y="32"/>
                </a:lnTo>
                <a:lnTo>
                  <a:pt x="376" y="40"/>
                </a:lnTo>
                <a:lnTo>
                  <a:pt x="384" y="40"/>
                </a:lnTo>
                <a:lnTo>
                  <a:pt x="392" y="40"/>
                </a:lnTo>
                <a:lnTo>
                  <a:pt x="400" y="40"/>
                </a:lnTo>
                <a:lnTo>
                  <a:pt x="408" y="40"/>
                </a:lnTo>
                <a:lnTo>
                  <a:pt x="408" y="48"/>
                </a:lnTo>
                <a:lnTo>
                  <a:pt x="416" y="48"/>
                </a:lnTo>
                <a:lnTo>
                  <a:pt x="424" y="48"/>
                </a:lnTo>
                <a:lnTo>
                  <a:pt x="432" y="48"/>
                </a:lnTo>
                <a:lnTo>
                  <a:pt x="432" y="56"/>
                </a:lnTo>
                <a:lnTo>
                  <a:pt x="440" y="56"/>
                </a:lnTo>
                <a:lnTo>
                  <a:pt x="448" y="56"/>
                </a:lnTo>
                <a:lnTo>
                  <a:pt x="456" y="56"/>
                </a:lnTo>
                <a:lnTo>
                  <a:pt x="464" y="56"/>
                </a:lnTo>
                <a:lnTo>
                  <a:pt x="464" y="64"/>
                </a:lnTo>
                <a:lnTo>
                  <a:pt x="472" y="64"/>
                </a:lnTo>
                <a:lnTo>
                  <a:pt x="480" y="64"/>
                </a:lnTo>
                <a:lnTo>
                  <a:pt x="488" y="64"/>
                </a:lnTo>
                <a:lnTo>
                  <a:pt x="488" y="72"/>
                </a:lnTo>
                <a:lnTo>
                  <a:pt x="496" y="72"/>
                </a:lnTo>
                <a:lnTo>
                  <a:pt x="504" y="72"/>
                </a:lnTo>
                <a:lnTo>
                  <a:pt x="512" y="72"/>
                </a:lnTo>
                <a:lnTo>
                  <a:pt x="520" y="72"/>
                </a:lnTo>
                <a:lnTo>
                  <a:pt x="520" y="80"/>
                </a:lnTo>
                <a:lnTo>
                  <a:pt x="528" y="80"/>
                </a:lnTo>
                <a:lnTo>
                  <a:pt x="536" y="80"/>
                </a:lnTo>
                <a:lnTo>
                  <a:pt x="544" y="80"/>
                </a:lnTo>
                <a:lnTo>
                  <a:pt x="552" y="80"/>
                </a:lnTo>
                <a:lnTo>
                  <a:pt x="552" y="88"/>
                </a:lnTo>
                <a:lnTo>
                  <a:pt x="560" y="88"/>
                </a:lnTo>
                <a:lnTo>
                  <a:pt x="568" y="88"/>
                </a:lnTo>
                <a:lnTo>
                  <a:pt x="576" y="88"/>
                </a:lnTo>
                <a:lnTo>
                  <a:pt x="584" y="88"/>
                </a:lnTo>
                <a:lnTo>
                  <a:pt x="584" y="96"/>
                </a:lnTo>
                <a:lnTo>
                  <a:pt x="592" y="96"/>
                </a:lnTo>
                <a:lnTo>
                  <a:pt x="600" y="96"/>
                </a:lnTo>
                <a:lnTo>
                  <a:pt x="608" y="96"/>
                </a:lnTo>
                <a:lnTo>
                  <a:pt x="616" y="96"/>
                </a:lnTo>
                <a:lnTo>
                  <a:pt x="616" y="104"/>
                </a:lnTo>
                <a:lnTo>
                  <a:pt x="624" y="104"/>
                </a:lnTo>
                <a:lnTo>
                  <a:pt x="632" y="104"/>
                </a:lnTo>
                <a:lnTo>
                  <a:pt x="640" y="104"/>
                </a:lnTo>
                <a:lnTo>
                  <a:pt x="648" y="104"/>
                </a:lnTo>
                <a:lnTo>
                  <a:pt x="648" y="112"/>
                </a:lnTo>
                <a:lnTo>
                  <a:pt x="656" y="112"/>
                </a:lnTo>
                <a:lnTo>
                  <a:pt x="664" y="112"/>
                </a:lnTo>
                <a:lnTo>
                  <a:pt x="672" y="112"/>
                </a:lnTo>
                <a:lnTo>
                  <a:pt x="680" y="112"/>
                </a:lnTo>
                <a:lnTo>
                  <a:pt x="680" y="120"/>
                </a:lnTo>
                <a:lnTo>
                  <a:pt x="688" y="120"/>
                </a:lnTo>
                <a:lnTo>
                  <a:pt x="696" y="120"/>
                </a:lnTo>
                <a:lnTo>
                  <a:pt x="704" y="120"/>
                </a:lnTo>
                <a:lnTo>
                  <a:pt x="712" y="120"/>
                </a:lnTo>
                <a:lnTo>
                  <a:pt x="712" y="128"/>
                </a:lnTo>
                <a:lnTo>
                  <a:pt x="720" y="128"/>
                </a:lnTo>
                <a:lnTo>
                  <a:pt x="728" y="128"/>
                </a:lnTo>
                <a:lnTo>
                  <a:pt x="736" y="128"/>
                </a:lnTo>
                <a:lnTo>
                  <a:pt x="744" y="128"/>
                </a:lnTo>
                <a:lnTo>
                  <a:pt x="744" y="136"/>
                </a:lnTo>
                <a:lnTo>
                  <a:pt x="752" y="136"/>
                </a:lnTo>
                <a:lnTo>
                  <a:pt x="760" y="136"/>
                </a:lnTo>
                <a:lnTo>
                  <a:pt x="768" y="136"/>
                </a:lnTo>
                <a:lnTo>
                  <a:pt x="776" y="136"/>
                </a:lnTo>
                <a:lnTo>
                  <a:pt x="776" y="144"/>
                </a:lnTo>
                <a:lnTo>
                  <a:pt x="784" y="144"/>
                </a:lnTo>
                <a:lnTo>
                  <a:pt x="792" y="144"/>
                </a:lnTo>
                <a:lnTo>
                  <a:pt x="800" y="144"/>
                </a:lnTo>
                <a:lnTo>
                  <a:pt x="808" y="144"/>
                </a:lnTo>
                <a:lnTo>
                  <a:pt x="808" y="152"/>
                </a:lnTo>
                <a:lnTo>
                  <a:pt x="816" y="152"/>
                </a:lnTo>
                <a:lnTo>
                  <a:pt x="824" y="152"/>
                </a:lnTo>
                <a:lnTo>
                  <a:pt x="832" y="152"/>
                </a:lnTo>
                <a:lnTo>
                  <a:pt x="840" y="152"/>
                </a:lnTo>
                <a:lnTo>
                  <a:pt x="840" y="160"/>
                </a:lnTo>
                <a:lnTo>
                  <a:pt x="848" y="160"/>
                </a:lnTo>
                <a:lnTo>
                  <a:pt x="856" y="160"/>
                </a:lnTo>
                <a:lnTo>
                  <a:pt x="864" y="160"/>
                </a:lnTo>
                <a:lnTo>
                  <a:pt x="872" y="160"/>
                </a:lnTo>
                <a:lnTo>
                  <a:pt x="872" y="168"/>
                </a:lnTo>
                <a:lnTo>
                  <a:pt x="880" y="168"/>
                </a:lnTo>
                <a:lnTo>
                  <a:pt x="888" y="168"/>
                </a:lnTo>
                <a:lnTo>
                  <a:pt x="896" y="168"/>
                </a:lnTo>
                <a:lnTo>
                  <a:pt x="896" y="176"/>
                </a:lnTo>
                <a:lnTo>
                  <a:pt x="904" y="176"/>
                </a:lnTo>
                <a:lnTo>
                  <a:pt x="912" y="176"/>
                </a:lnTo>
                <a:lnTo>
                  <a:pt x="920" y="176"/>
                </a:lnTo>
                <a:lnTo>
                  <a:pt x="928" y="176"/>
                </a:lnTo>
                <a:lnTo>
                  <a:pt x="928" y="184"/>
                </a:lnTo>
                <a:lnTo>
                  <a:pt x="936" y="184"/>
                </a:lnTo>
                <a:lnTo>
                  <a:pt x="944" y="184"/>
                </a:lnTo>
                <a:lnTo>
                  <a:pt x="952" y="184"/>
                </a:lnTo>
                <a:lnTo>
                  <a:pt x="960" y="192"/>
                </a:lnTo>
                <a:lnTo>
                  <a:pt x="968" y="192"/>
                </a:lnTo>
                <a:lnTo>
                  <a:pt x="976" y="192"/>
                </a:lnTo>
                <a:lnTo>
                  <a:pt x="984" y="192"/>
                </a:lnTo>
                <a:lnTo>
                  <a:pt x="984" y="200"/>
                </a:lnTo>
                <a:lnTo>
                  <a:pt x="992" y="200"/>
                </a:lnTo>
                <a:lnTo>
                  <a:pt x="1000" y="200"/>
                </a:lnTo>
                <a:lnTo>
                  <a:pt x="1008" y="200"/>
                </a:lnTo>
                <a:lnTo>
                  <a:pt x="1008" y="208"/>
                </a:lnTo>
                <a:lnTo>
                  <a:pt x="1016" y="208"/>
                </a:lnTo>
                <a:lnTo>
                  <a:pt x="1024" y="208"/>
                </a:lnTo>
                <a:lnTo>
                  <a:pt x="1032" y="208"/>
                </a:lnTo>
                <a:lnTo>
                  <a:pt x="1040" y="208"/>
                </a:lnTo>
                <a:lnTo>
                  <a:pt x="1040" y="216"/>
                </a:lnTo>
                <a:lnTo>
                  <a:pt x="1048" y="216"/>
                </a:lnTo>
                <a:lnTo>
                  <a:pt x="1056" y="216"/>
                </a:lnTo>
                <a:lnTo>
                  <a:pt x="1064" y="216"/>
                </a:lnTo>
                <a:lnTo>
                  <a:pt x="1064" y="224"/>
                </a:lnTo>
                <a:lnTo>
                  <a:pt x="1072" y="224"/>
                </a:lnTo>
                <a:lnTo>
                  <a:pt x="1080" y="224"/>
                </a:lnTo>
                <a:lnTo>
                  <a:pt x="1088" y="224"/>
                </a:lnTo>
                <a:lnTo>
                  <a:pt x="1088" y="232"/>
                </a:lnTo>
                <a:lnTo>
                  <a:pt x="1096" y="232"/>
                </a:lnTo>
                <a:lnTo>
                  <a:pt x="1104" y="232"/>
                </a:lnTo>
                <a:lnTo>
                  <a:pt x="1112" y="232"/>
                </a:lnTo>
                <a:lnTo>
                  <a:pt x="1112" y="240"/>
                </a:lnTo>
                <a:lnTo>
                  <a:pt x="1120" y="240"/>
                </a:lnTo>
                <a:lnTo>
                  <a:pt x="1128" y="240"/>
                </a:lnTo>
                <a:lnTo>
                  <a:pt x="1136" y="240"/>
                </a:lnTo>
                <a:lnTo>
                  <a:pt x="1136" y="248"/>
                </a:lnTo>
                <a:lnTo>
                  <a:pt x="1144" y="248"/>
                </a:lnTo>
                <a:lnTo>
                  <a:pt x="1152" y="248"/>
                </a:lnTo>
                <a:lnTo>
                  <a:pt x="1160" y="248"/>
                </a:lnTo>
                <a:lnTo>
                  <a:pt x="1160" y="256"/>
                </a:lnTo>
                <a:lnTo>
                  <a:pt x="1168" y="256"/>
                </a:lnTo>
                <a:lnTo>
                  <a:pt x="1176" y="256"/>
                </a:lnTo>
                <a:lnTo>
                  <a:pt x="1184" y="256"/>
                </a:lnTo>
                <a:lnTo>
                  <a:pt x="1184" y="264"/>
                </a:lnTo>
                <a:lnTo>
                  <a:pt x="1192" y="264"/>
                </a:lnTo>
                <a:lnTo>
                  <a:pt x="1200" y="264"/>
                </a:lnTo>
                <a:lnTo>
                  <a:pt x="1208" y="272"/>
                </a:lnTo>
                <a:lnTo>
                  <a:pt x="1216" y="272"/>
                </a:lnTo>
                <a:lnTo>
                  <a:pt x="1224" y="272"/>
                </a:lnTo>
                <a:lnTo>
                  <a:pt x="1224" y="280"/>
                </a:lnTo>
                <a:lnTo>
                  <a:pt x="1232" y="280"/>
                </a:lnTo>
                <a:lnTo>
                  <a:pt x="1240" y="280"/>
                </a:lnTo>
                <a:lnTo>
                  <a:pt x="1248" y="288"/>
                </a:lnTo>
                <a:lnTo>
                  <a:pt x="1256" y="288"/>
                </a:lnTo>
                <a:lnTo>
                  <a:pt x="1264" y="288"/>
                </a:lnTo>
                <a:lnTo>
                  <a:pt x="1264" y="296"/>
                </a:lnTo>
                <a:lnTo>
                  <a:pt x="1272" y="296"/>
                </a:lnTo>
                <a:lnTo>
                  <a:pt x="1280" y="296"/>
                </a:lnTo>
                <a:lnTo>
                  <a:pt x="1288" y="304"/>
                </a:lnTo>
                <a:lnTo>
                  <a:pt x="1296" y="304"/>
                </a:lnTo>
                <a:lnTo>
                  <a:pt x="1304" y="304"/>
                </a:lnTo>
                <a:lnTo>
                  <a:pt x="1304" y="312"/>
                </a:lnTo>
                <a:lnTo>
                  <a:pt x="1312" y="312"/>
                </a:lnTo>
                <a:lnTo>
                  <a:pt x="1320" y="312"/>
                </a:lnTo>
                <a:lnTo>
                  <a:pt x="1320" y="320"/>
                </a:lnTo>
                <a:lnTo>
                  <a:pt x="1328" y="320"/>
                </a:lnTo>
                <a:lnTo>
                  <a:pt x="1336" y="320"/>
                </a:lnTo>
                <a:lnTo>
                  <a:pt x="1336" y="328"/>
                </a:lnTo>
                <a:lnTo>
                  <a:pt x="1344" y="328"/>
                </a:lnTo>
                <a:lnTo>
                  <a:pt x="1352" y="328"/>
                </a:lnTo>
                <a:lnTo>
                  <a:pt x="1352" y="336"/>
                </a:lnTo>
                <a:lnTo>
                  <a:pt x="1360" y="336"/>
                </a:lnTo>
                <a:lnTo>
                  <a:pt x="1368" y="336"/>
                </a:lnTo>
                <a:lnTo>
                  <a:pt x="1368" y="344"/>
                </a:lnTo>
                <a:lnTo>
                  <a:pt x="1376" y="344"/>
                </a:lnTo>
                <a:lnTo>
                  <a:pt x="1384" y="344"/>
                </a:lnTo>
                <a:lnTo>
                  <a:pt x="1384" y="352"/>
                </a:lnTo>
                <a:lnTo>
                  <a:pt x="1392" y="352"/>
                </a:lnTo>
                <a:lnTo>
                  <a:pt x="1400" y="352"/>
                </a:lnTo>
                <a:lnTo>
                  <a:pt x="1400" y="360"/>
                </a:lnTo>
                <a:lnTo>
                  <a:pt x="1408" y="360"/>
                </a:lnTo>
                <a:lnTo>
                  <a:pt x="1416" y="360"/>
                </a:lnTo>
                <a:lnTo>
                  <a:pt x="1416" y="368"/>
                </a:lnTo>
                <a:lnTo>
                  <a:pt x="1424" y="368"/>
                </a:lnTo>
                <a:lnTo>
                  <a:pt x="1424" y="376"/>
                </a:lnTo>
                <a:lnTo>
                  <a:pt x="1432" y="376"/>
                </a:lnTo>
                <a:lnTo>
                  <a:pt x="1440" y="376"/>
                </a:lnTo>
                <a:lnTo>
                  <a:pt x="1440" y="384"/>
                </a:lnTo>
                <a:lnTo>
                  <a:pt x="1448" y="384"/>
                </a:lnTo>
                <a:lnTo>
                  <a:pt x="1456" y="392"/>
                </a:lnTo>
                <a:lnTo>
                  <a:pt x="1464" y="392"/>
                </a:lnTo>
                <a:lnTo>
                  <a:pt x="1464" y="400"/>
                </a:lnTo>
                <a:lnTo>
                  <a:pt x="1472" y="400"/>
                </a:lnTo>
                <a:lnTo>
                  <a:pt x="1480" y="408"/>
                </a:lnTo>
                <a:lnTo>
                  <a:pt x="1488" y="408"/>
                </a:lnTo>
                <a:lnTo>
                  <a:pt x="1488" y="416"/>
                </a:lnTo>
                <a:lnTo>
                  <a:pt x="1496" y="416"/>
                </a:lnTo>
                <a:lnTo>
                  <a:pt x="1496" y="424"/>
                </a:lnTo>
                <a:lnTo>
                  <a:pt x="1504" y="424"/>
                </a:lnTo>
                <a:lnTo>
                  <a:pt x="1512" y="432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7075" name="Group 99"/>
          <p:cNvGrpSpPr>
            <a:grpSpLocks/>
          </p:cNvGrpSpPr>
          <p:nvPr/>
        </p:nvGrpSpPr>
        <p:grpSpPr bwMode="auto">
          <a:xfrm>
            <a:off x="5365750" y="1787525"/>
            <a:ext cx="76200" cy="1830388"/>
            <a:chOff x="3504" y="1016"/>
            <a:chExt cx="48" cy="1153"/>
          </a:xfrm>
        </p:grpSpPr>
        <p:sp>
          <p:nvSpPr>
            <p:cNvPr id="127076" name="Line 100"/>
            <p:cNvSpPr>
              <a:spLocks noChangeShapeType="1"/>
            </p:cNvSpPr>
            <p:nvPr/>
          </p:nvSpPr>
          <p:spPr bwMode="auto">
            <a:xfrm>
              <a:off x="3504" y="2168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77" name="Line 101"/>
            <p:cNvSpPr>
              <a:spLocks noChangeShapeType="1"/>
            </p:cNvSpPr>
            <p:nvPr/>
          </p:nvSpPr>
          <p:spPr bwMode="auto">
            <a:xfrm>
              <a:off x="3504" y="178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78" name="Line 102"/>
            <p:cNvSpPr>
              <a:spLocks noChangeShapeType="1"/>
            </p:cNvSpPr>
            <p:nvPr/>
          </p:nvSpPr>
          <p:spPr bwMode="auto">
            <a:xfrm>
              <a:off x="3504" y="1400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79" name="Line 103"/>
            <p:cNvSpPr>
              <a:spLocks noChangeShapeType="1"/>
            </p:cNvSpPr>
            <p:nvPr/>
          </p:nvSpPr>
          <p:spPr bwMode="auto">
            <a:xfrm>
              <a:off x="3504" y="1016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80" name="Line 104"/>
            <p:cNvSpPr>
              <a:spLocks noChangeShapeType="1"/>
            </p:cNvSpPr>
            <p:nvPr/>
          </p:nvSpPr>
          <p:spPr bwMode="auto">
            <a:xfrm>
              <a:off x="3504" y="205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81" name="Line 105"/>
            <p:cNvSpPr>
              <a:spLocks noChangeShapeType="1"/>
            </p:cNvSpPr>
            <p:nvPr/>
          </p:nvSpPr>
          <p:spPr bwMode="auto">
            <a:xfrm>
              <a:off x="3504" y="198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82" name="Line 106"/>
            <p:cNvSpPr>
              <a:spLocks noChangeShapeType="1"/>
            </p:cNvSpPr>
            <p:nvPr/>
          </p:nvSpPr>
          <p:spPr bwMode="auto">
            <a:xfrm>
              <a:off x="3504" y="193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83" name="Line 107"/>
            <p:cNvSpPr>
              <a:spLocks noChangeShapeType="1"/>
            </p:cNvSpPr>
            <p:nvPr/>
          </p:nvSpPr>
          <p:spPr bwMode="auto">
            <a:xfrm>
              <a:off x="3504" y="189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84" name="Line 108"/>
            <p:cNvSpPr>
              <a:spLocks noChangeShapeType="1"/>
            </p:cNvSpPr>
            <p:nvPr/>
          </p:nvSpPr>
          <p:spPr bwMode="auto">
            <a:xfrm>
              <a:off x="3504" y="187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85" name="Line 109"/>
            <p:cNvSpPr>
              <a:spLocks noChangeShapeType="1"/>
            </p:cNvSpPr>
            <p:nvPr/>
          </p:nvSpPr>
          <p:spPr bwMode="auto">
            <a:xfrm>
              <a:off x="3504" y="184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86" name="Line 110"/>
            <p:cNvSpPr>
              <a:spLocks noChangeShapeType="1"/>
            </p:cNvSpPr>
            <p:nvPr/>
          </p:nvSpPr>
          <p:spPr bwMode="auto">
            <a:xfrm>
              <a:off x="3504" y="182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87" name="Line 111"/>
            <p:cNvSpPr>
              <a:spLocks noChangeShapeType="1"/>
            </p:cNvSpPr>
            <p:nvPr/>
          </p:nvSpPr>
          <p:spPr bwMode="auto">
            <a:xfrm>
              <a:off x="3504" y="180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88" name="Line 112"/>
            <p:cNvSpPr>
              <a:spLocks noChangeShapeType="1"/>
            </p:cNvSpPr>
            <p:nvPr/>
          </p:nvSpPr>
          <p:spPr bwMode="auto">
            <a:xfrm>
              <a:off x="3504" y="167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89" name="Line 113"/>
            <p:cNvSpPr>
              <a:spLocks noChangeShapeType="1"/>
            </p:cNvSpPr>
            <p:nvPr/>
          </p:nvSpPr>
          <p:spPr bwMode="auto">
            <a:xfrm>
              <a:off x="3504" y="160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90" name="Line 114"/>
            <p:cNvSpPr>
              <a:spLocks noChangeShapeType="1"/>
            </p:cNvSpPr>
            <p:nvPr/>
          </p:nvSpPr>
          <p:spPr bwMode="auto">
            <a:xfrm>
              <a:off x="3504" y="155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91" name="Line 115"/>
            <p:cNvSpPr>
              <a:spLocks noChangeShapeType="1"/>
            </p:cNvSpPr>
            <p:nvPr/>
          </p:nvSpPr>
          <p:spPr bwMode="auto">
            <a:xfrm>
              <a:off x="3504" y="151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92" name="Line 116"/>
            <p:cNvSpPr>
              <a:spLocks noChangeShapeType="1"/>
            </p:cNvSpPr>
            <p:nvPr/>
          </p:nvSpPr>
          <p:spPr bwMode="auto">
            <a:xfrm>
              <a:off x="3504" y="148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93" name="Line 117"/>
            <p:cNvSpPr>
              <a:spLocks noChangeShapeType="1"/>
            </p:cNvSpPr>
            <p:nvPr/>
          </p:nvSpPr>
          <p:spPr bwMode="auto">
            <a:xfrm>
              <a:off x="3504" y="145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94" name="Line 118"/>
            <p:cNvSpPr>
              <a:spLocks noChangeShapeType="1"/>
            </p:cNvSpPr>
            <p:nvPr/>
          </p:nvSpPr>
          <p:spPr bwMode="auto">
            <a:xfrm>
              <a:off x="3504" y="144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95" name="Line 119"/>
            <p:cNvSpPr>
              <a:spLocks noChangeShapeType="1"/>
            </p:cNvSpPr>
            <p:nvPr/>
          </p:nvSpPr>
          <p:spPr bwMode="auto">
            <a:xfrm>
              <a:off x="3504" y="141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96" name="Line 120"/>
            <p:cNvSpPr>
              <a:spLocks noChangeShapeType="1"/>
            </p:cNvSpPr>
            <p:nvPr/>
          </p:nvSpPr>
          <p:spPr bwMode="auto">
            <a:xfrm>
              <a:off x="3504" y="128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97" name="Line 121"/>
            <p:cNvSpPr>
              <a:spLocks noChangeShapeType="1"/>
            </p:cNvSpPr>
            <p:nvPr/>
          </p:nvSpPr>
          <p:spPr bwMode="auto">
            <a:xfrm>
              <a:off x="3504" y="121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98" name="Line 122"/>
            <p:cNvSpPr>
              <a:spLocks noChangeShapeType="1"/>
            </p:cNvSpPr>
            <p:nvPr/>
          </p:nvSpPr>
          <p:spPr bwMode="auto">
            <a:xfrm>
              <a:off x="3504" y="116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099" name="Line 123"/>
            <p:cNvSpPr>
              <a:spLocks noChangeShapeType="1"/>
            </p:cNvSpPr>
            <p:nvPr/>
          </p:nvSpPr>
          <p:spPr bwMode="auto">
            <a:xfrm>
              <a:off x="3504" y="112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100" name="Line 124"/>
            <p:cNvSpPr>
              <a:spLocks noChangeShapeType="1"/>
            </p:cNvSpPr>
            <p:nvPr/>
          </p:nvSpPr>
          <p:spPr bwMode="auto">
            <a:xfrm>
              <a:off x="3504" y="110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101" name="Line 125"/>
            <p:cNvSpPr>
              <a:spLocks noChangeShapeType="1"/>
            </p:cNvSpPr>
            <p:nvPr/>
          </p:nvSpPr>
          <p:spPr bwMode="auto">
            <a:xfrm>
              <a:off x="3504" y="107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102" name="Line 126"/>
            <p:cNvSpPr>
              <a:spLocks noChangeShapeType="1"/>
            </p:cNvSpPr>
            <p:nvPr/>
          </p:nvSpPr>
          <p:spPr bwMode="auto">
            <a:xfrm>
              <a:off x="3504" y="105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103" name="Line 127"/>
            <p:cNvSpPr>
              <a:spLocks noChangeShapeType="1"/>
            </p:cNvSpPr>
            <p:nvPr/>
          </p:nvSpPr>
          <p:spPr bwMode="auto">
            <a:xfrm>
              <a:off x="3504" y="103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7104" name="Group 128"/>
          <p:cNvGrpSpPr>
            <a:grpSpLocks/>
          </p:cNvGrpSpPr>
          <p:nvPr/>
        </p:nvGrpSpPr>
        <p:grpSpPr bwMode="auto">
          <a:xfrm>
            <a:off x="5365750" y="3540125"/>
            <a:ext cx="3201988" cy="76200"/>
            <a:chOff x="3504" y="2120"/>
            <a:chExt cx="2017" cy="48"/>
          </a:xfrm>
        </p:grpSpPr>
        <p:sp>
          <p:nvSpPr>
            <p:cNvPr id="127105" name="Line 129"/>
            <p:cNvSpPr>
              <a:spLocks noChangeShapeType="1"/>
            </p:cNvSpPr>
            <p:nvPr/>
          </p:nvSpPr>
          <p:spPr bwMode="auto">
            <a:xfrm flipV="1">
              <a:off x="3504" y="2120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106" name="Line 130"/>
            <p:cNvSpPr>
              <a:spLocks noChangeShapeType="1"/>
            </p:cNvSpPr>
            <p:nvPr/>
          </p:nvSpPr>
          <p:spPr bwMode="auto">
            <a:xfrm flipV="1">
              <a:off x="4008" y="2120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107" name="Line 131"/>
            <p:cNvSpPr>
              <a:spLocks noChangeShapeType="1"/>
            </p:cNvSpPr>
            <p:nvPr/>
          </p:nvSpPr>
          <p:spPr bwMode="auto">
            <a:xfrm flipV="1">
              <a:off x="4512" y="2120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108" name="Line 132"/>
            <p:cNvSpPr>
              <a:spLocks noChangeShapeType="1"/>
            </p:cNvSpPr>
            <p:nvPr/>
          </p:nvSpPr>
          <p:spPr bwMode="auto">
            <a:xfrm flipV="1">
              <a:off x="5016" y="2120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109" name="Line 133"/>
            <p:cNvSpPr>
              <a:spLocks noChangeShapeType="1"/>
            </p:cNvSpPr>
            <p:nvPr/>
          </p:nvSpPr>
          <p:spPr bwMode="auto">
            <a:xfrm flipV="1">
              <a:off x="5520" y="2120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110" name="Line 134"/>
            <p:cNvSpPr>
              <a:spLocks noChangeShapeType="1"/>
            </p:cNvSpPr>
            <p:nvPr/>
          </p:nvSpPr>
          <p:spPr bwMode="auto">
            <a:xfrm flipV="1">
              <a:off x="3608" y="214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111" name="Line 135"/>
            <p:cNvSpPr>
              <a:spLocks noChangeShapeType="1"/>
            </p:cNvSpPr>
            <p:nvPr/>
          </p:nvSpPr>
          <p:spPr bwMode="auto">
            <a:xfrm flipV="1">
              <a:off x="3704" y="214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112" name="Line 136"/>
            <p:cNvSpPr>
              <a:spLocks noChangeShapeType="1"/>
            </p:cNvSpPr>
            <p:nvPr/>
          </p:nvSpPr>
          <p:spPr bwMode="auto">
            <a:xfrm flipV="1">
              <a:off x="3808" y="214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113" name="Line 137"/>
            <p:cNvSpPr>
              <a:spLocks noChangeShapeType="1"/>
            </p:cNvSpPr>
            <p:nvPr/>
          </p:nvSpPr>
          <p:spPr bwMode="auto">
            <a:xfrm flipV="1">
              <a:off x="3904" y="214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114" name="Line 138"/>
            <p:cNvSpPr>
              <a:spLocks noChangeShapeType="1"/>
            </p:cNvSpPr>
            <p:nvPr/>
          </p:nvSpPr>
          <p:spPr bwMode="auto">
            <a:xfrm flipV="1">
              <a:off x="4112" y="214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115" name="Line 139"/>
            <p:cNvSpPr>
              <a:spLocks noChangeShapeType="1"/>
            </p:cNvSpPr>
            <p:nvPr/>
          </p:nvSpPr>
          <p:spPr bwMode="auto">
            <a:xfrm flipV="1">
              <a:off x="4208" y="214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116" name="Line 140"/>
            <p:cNvSpPr>
              <a:spLocks noChangeShapeType="1"/>
            </p:cNvSpPr>
            <p:nvPr/>
          </p:nvSpPr>
          <p:spPr bwMode="auto">
            <a:xfrm flipV="1">
              <a:off x="4312" y="214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117" name="Line 141"/>
            <p:cNvSpPr>
              <a:spLocks noChangeShapeType="1"/>
            </p:cNvSpPr>
            <p:nvPr/>
          </p:nvSpPr>
          <p:spPr bwMode="auto">
            <a:xfrm flipV="1">
              <a:off x="4408" y="214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118" name="Line 142"/>
            <p:cNvSpPr>
              <a:spLocks noChangeShapeType="1"/>
            </p:cNvSpPr>
            <p:nvPr/>
          </p:nvSpPr>
          <p:spPr bwMode="auto">
            <a:xfrm flipV="1">
              <a:off x="4616" y="214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119" name="Line 143"/>
            <p:cNvSpPr>
              <a:spLocks noChangeShapeType="1"/>
            </p:cNvSpPr>
            <p:nvPr/>
          </p:nvSpPr>
          <p:spPr bwMode="auto">
            <a:xfrm flipV="1">
              <a:off x="4712" y="214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120" name="Line 144"/>
            <p:cNvSpPr>
              <a:spLocks noChangeShapeType="1"/>
            </p:cNvSpPr>
            <p:nvPr/>
          </p:nvSpPr>
          <p:spPr bwMode="auto">
            <a:xfrm flipV="1">
              <a:off x="4816" y="214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121" name="Line 145"/>
            <p:cNvSpPr>
              <a:spLocks noChangeShapeType="1"/>
            </p:cNvSpPr>
            <p:nvPr/>
          </p:nvSpPr>
          <p:spPr bwMode="auto">
            <a:xfrm flipV="1">
              <a:off x="4912" y="214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122" name="Line 146"/>
            <p:cNvSpPr>
              <a:spLocks noChangeShapeType="1"/>
            </p:cNvSpPr>
            <p:nvPr/>
          </p:nvSpPr>
          <p:spPr bwMode="auto">
            <a:xfrm flipV="1">
              <a:off x="5120" y="214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123" name="Line 147"/>
            <p:cNvSpPr>
              <a:spLocks noChangeShapeType="1"/>
            </p:cNvSpPr>
            <p:nvPr/>
          </p:nvSpPr>
          <p:spPr bwMode="auto">
            <a:xfrm flipV="1">
              <a:off x="5216" y="214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124" name="Line 148"/>
            <p:cNvSpPr>
              <a:spLocks noChangeShapeType="1"/>
            </p:cNvSpPr>
            <p:nvPr/>
          </p:nvSpPr>
          <p:spPr bwMode="auto">
            <a:xfrm flipV="1">
              <a:off x="5320" y="214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125" name="Line 149"/>
            <p:cNvSpPr>
              <a:spLocks noChangeShapeType="1"/>
            </p:cNvSpPr>
            <p:nvPr/>
          </p:nvSpPr>
          <p:spPr bwMode="auto">
            <a:xfrm flipV="1">
              <a:off x="5416" y="214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7126" name="Line 150"/>
          <p:cNvSpPr>
            <a:spLocks noChangeShapeType="1"/>
          </p:cNvSpPr>
          <p:nvPr/>
        </p:nvSpPr>
        <p:spPr bwMode="auto">
          <a:xfrm flipV="1">
            <a:off x="5365750" y="1787525"/>
            <a:ext cx="1588" cy="1828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127" name="Line 151"/>
          <p:cNvSpPr>
            <a:spLocks noChangeShapeType="1"/>
          </p:cNvSpPr>
          <p:nvPr/>
        </p:nvSpPr>
        <p:spPr bwMode="auto">
          <a:xfrm>
            <a:off x="5365750" y="3616325"/>
            <a:ext cx="3200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128" name="Oval 152"/>
          <p:cNvSpPr>
            <a:spLocks noChangeArrowheads="1"/>
          </p:cNvSpPr>
          <p:nvPr/>
        </p:nvSpPr>
        <p:spPr bwMode="auto">
          <a:xfrm>
            <a:off x="6127750" y="3133725"/>
            <a:ext cx="88900" cy="88900"/>
          </a:xfrm>
          <a:prstGeom prst="ellipse">
            <a:avLst/>
          </a:prstGeom>
          <a:solidFill>
            <a:srgbClr val="C30501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129" name="Oval 153"/>
          <p:cNvSpPr>
            <a:spLocks noChangeArrowheads="1"/>
          </p:cNvSpPr>
          <p:nvPr/>
        </p:nvSpPr>
        <p:spPr bwMode="auto">
          <a:xfrm>
            <a:off x="6521450" y="2905125"/>
            <a:ext cx="88900" cy="88900"/>
          </a:xfrm>
          <a:prstGeom prst="ellipse">
            <a:avLst/>
          </a:prstGeom>
          <a:solidFill>
            <a:srgbClr val="C30501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130" name="Oval 154"/>
          <p:cNvSpPr>
            <a:spLocks noChangeArrowheads="1"/>
          </p:cNvSpPr>
          <p:nvPr/>
        </p:nvSpPr>
        <p:spPr bwMode="auto">
          <a:xfrm>
            <a:off x="6927850" y="2498725"/>
            <a:ext cx="88900" cy="88900"/>
          </a:xfrm>
          <a:prstGeom prst="ellipse">
            <a:avLst/>
          </a:prstGeom>
          <a:solidFill>
            <a:srgbClr val="C30501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131" name="Oval 155"/>
          <p:cNvSpPr>
            <a:spLocks noChangeArrowheads="1"/>
          </p:cNvSpPr>
          <p:nvPr/>
        </p:nvSpPr>
        <p:spPr bwMode="auto">
          <a:xfrm>
            <a:off x="7727950" y="2346325"/>
            <a:ext cx="88900" cy="88900"/>
          </a:xfrm>
          <a:prstGeom prst="ellipse">
            <a:avLst/>
          </a:prstGeom>
          <a:solidFill>
            <a:srgbClr val="C30501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132" name="Oval 156"/>
          <p:cNvSpPr>
            <a:spLocks noChangeArrowheads="1"/>
          </p:cNvSpPr>
          <p:nvPr/>
        </p:nvSpPr>
        <p:spPr bwMode="auto">
          <a:xfrm>
            <a:off x="8528050" y="2295525"/>
            <a:ext cx="88900" cy="88900"/>
          </a:xfrm>
          <a:prstGeom prst="ellipse">
            <a:avLst/>
          </a:prstGeom>
          <a:solidFill>
            <a:srgbClr val="C30501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133" name="Oval 157"/>
          <p:cNvSpPr>
            <a:spLocks noChangeArrowheads="1"/>
          </p:cNvSpPr>
          <p:nvPr/>
        </p:nvSpPr>
        <p:spPr bwMode="auto">
          <a:xfrm>
            <a:off x="6127750" y="206692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134" name="Oval 158"/>
          <p:cNvSpPr>
            <a:spLocks noChangeArrowheads="1"/>
          </p:cNvSpPr>
          <p:nvPr/>
        </p:nvSpPr>
        <p:spPr bwMode="auto">
          <a:xfrm>
            <a:off x="6521450" y="207962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135" name="Oval 159"/>
          <p:cNvSpPr>
            <a:spLocks noChangeArrowheads="1"/>
          </p:cNvSpPr>
          <p:nvPr/>
        </p:nvSpPr>
        <p:spPr bwMode="auto">
          <a:xfrm>
            <a:off x="6927850" y="218122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136" name="Oval 160"/>
          <p:cNvSpPr>
            <a:spLocks noChangeArrowheads="1"/>
          </p:cNvSpPr>
          <p:nvPr/>
        </p:nvSpPr>
        <p:spPr bwMode="auto">
          <a:xfrm>
            <a:off x="7727950" y="238442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137" name="Oval 161"/>
          <p:cNvSpPr>
            <a:spLocks noChangeArrowheads="1"/>
          </p:cNvSpPr>
          <p:nvPr/>
        </p:nvSpPr>
        <p:spPr bwMode="auto">
          <a:xfrm>
            <a:off x="8528050" y="275272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138" name="Oval 162"/>
          <p:cNvSpPr>
            <a:spLocks noChangeArrowheads="1"/>
          </p:cNvSpPr>
          <p:nvPr/>
        </p:nvSpPr>
        <p:spPr bwMode="auto">
          <a:xfrm>
            <a:off x="6115050" y="3298825"/>
            <a:ext cx="114300" cy="114300"/>
          </a:xfrm>
          <a:prstGeom prst="ellipse">
            <a:avLst/>
          </a:prstGeom>
          <a:noFill/>
          <a:ln w="12700">
            <a:solidFill>
              <a:srgbClr val="C3050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139" name="Oval 163"/>
          <p:cNvSpPr>
            <a:spLocks noChangeArrowheads="1"/>
          </p:cNvSpPr>
          <p:nvPr/>
        </p:nvSpPr>
        <p:spPr bwMode="auto">
          <a:xfrm>
            <a:off x="6242050" y="2054225"/>
            <a:ext cx="114300" cy="1143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7140" name="Group 164"/>
          <p:cNvGrpSpPr>
            <a:grpSpLocks/>
          </p:cNvGrpSpPr>
          <p:nvPr/>
        </p:nvGrpSpPr>
        <p:grpSpPr bwMode="auto">
          <a:xfrm>
            <a:off x="4953000" y="1679575"/>
            <a:ext cx="346075" cy="2041525"/>
            <a:chOff x="3244" y="972"/>
            <a:chExt cx="218" cy="1286"/>
          </a:xfrm>
        </p:grpSpPr>
        <p:sp>
          <p:nvSpPr>
            <p:cNvPr id="127141" name="Rectangle 165"/>
            <p:cNvSpPr>
              <a:spLocks noChangeArrowheads="1"/>
            </p:cNvSpPr>
            <p:nvPr/>
          </p:nvSpPr>
          <p:spPr bwMode="auto">
            <a:xfrm>
              <a:off x="3244" y="2124"/>
              <a:ext cx="21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0.01</a:t>
              </a:r>
              <a:endParaRPr lang="en-US" sz="1400" i="0"/>
            </a:p>
          </p:txBody>
        </p:sp>
        <p:sp>
          <p:nvSpPr>
            <p:cNvPr id="127142" name="Rectangle 166"/>
            <p:cNvSpPr>
              <a:spLocks noChangeArrowheads="1"/>
            </p:cNvSpPr>
            <p:nvPr/>
          </p:nvSpPr>
          <p:spPr bwMode="auto">
            <a:xfrm>
              <a:off x="3300" y="1740"/>
              <a:ext cx="1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0.1</a:t>
              </a:r>
              <a:endParaRPr lang="en-US" sz="1400" i="0"/>
            </a:p>
          </p:txBody>
        </p:sp>
        <p:sp>
          <p:nvSpPr>
            <p:cNvPr id="127143" name="Rectangle 167"/>
            <p:cNvSpPr>
              <a:spLocks noChangeArrowheads="1"/>
            </p:cNvSpPr>
            <p:nvPr/>
          </p:nvSpPr>
          <p:spPr bwMode="auto">
            <a:xfrm>
              <a:off x="3380" y="1356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1</a:t>
              </a:r>
              <a:endParaRPr lang="en-US" sz="1400" i="0"/>
            </a:p>
          </p:txBody>
        </p:sp>
        <p:sp>
          <p:nvSpPr>
            <p:cNvPr id="127144" name="Rectangle 168"/>
            <p:cNvSpPr>
              <a:spLocks noChangeArrowheads="1"/>
            </p:cNvSpPr>
            <p:nvPr/>
          </p:nvSpPr>
          <p:spPr bwMode="auto">
            <a:xfrm>
              <a:off x="3324" y="972"/>
              <a:ext cx="12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10</a:t>
              </a:r>
              <a:endParaRPr lang="en-US" sz="1400" i="0"/>
            </a:p>
          </p:txBody>
        </p:sp>
      </p:grpSp>
      <p:grpSp>
        <p:nvGrpSpPr>
          <p:cNvPr id="127145" name="Group 169"/>
          <p:cNvGrpSpPr>
            <a:grpSpLocks/>
          </p:cNvGrpSpPr>
          <p:nvPr/>
        </p:nvGrpSpPr>
        <p:grpSpPr bwMode="auto">
          <a:xfrm>
            <a:off x="5321300" y="3692525"/>
            <a:ext cx="3298825" cy="212725"/>
            <a:chOff x="3476" y="2244"/>
            <a:chExt cx="2078" cy="134"/>
          </a:xfrm>
        </p:grpSpPr>
        <p:sp>
          <p:nvSpPr>
            <p:cNvPr id="127146" name="Rectangle 170"/>
            <p:cNvSpPr>
              <a:spLocks noChangeArrowheads="1"/>
            </p:cNvSpPr>
            <p:nvPr/>
          </p:nvSpPr>
          <p:spPr bwMode="auto">
            <a:xfrm>
              <a:off x="3476" y="2244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0</a:t>
              </a:r>
              <a:endParaRPr lang="en-US" sz="1400" i="0"/>
            </a:p>
          </p:txBody>
        </p:sp>
        <p:sp>
          <p:nvSpPr>
            <p:cNvPr id="127147" name="Rectangle 171"/>
            <p:cNvSpPr>
              <a:spLocks noChangeArrowheads="1"/>
            </p:cNvSpPr>
            <p:nvPr/>
          </p:nvSpPr>
          <p:spPr bwMode="auto">
            <a:xfrm>
              <a:off x="3940" y="2244"/>
              <a:ext cx="1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0.5</a:t>
              </a:r>
              <a:endParaRPr lang="en-US" sz="1400" i="0"/>
            </a:p>
          </p:txBody>
        </p:sp>
        <p:sp>
          <p:nvSpPr>
            <p:cNvPr id="127148" name="Rectangle 172"/>
            <p:cNvSpPr>
              <a:spLocks noChangeArrowheads="1"/>
            </p:cNvSpPr>
            <p:nvPr/>
          </p:nvSpPr>
          <p:spPr bwMode="auto">
            <a:xfrm>
              <a:off x="4484" y="2244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1</a:t>
              </a:r>
              <a:endParaRPr lang="en-US" sz="1400" i="0"/>
            </a:p>
          </p:txBody>
        </p:sp>
        <p:sp>
          <p:nvSpPr>
            <p:cNvPr id="127149" name="Rectangle 173"/>
            <p:cNvSpPr>
              <a:spLocks noChangeArrowheads="1"/>
            </p:cNvSpPr>
            <p:nvPr/>
          </p:nvSpPr>
          <p:spPr bwMode="auto">
            <a:xfrm>
              <a:off x="4948" y="2244"/>
              <a:ext cx="1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1.5</a:t>
              </a:r>
              <a:endParaRPr lang="en-US" sz="1400" i="0"/>
            </a:p>
          </p:txBody>
        </p:sp>
        <p:sp>
          <p:nvSpPr>
            <p:cNvPr id="127150" name="Rectangle 174"/>
            <p:cNvSpPr>
              <a:spLocks noChangeArrowheads="1"/>
            </p:cNvSpPr>
            <p:nvPr/>
          </p:nvSpPr>
          <p:spPr bwMode="auto">
            <a:xfrm>
              <a:off x="5492" y="2244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2</a:t>
              </a:r>
              <a:endParaRPr lang="en-US" sz="1400" i="0"/>
            </a:p>
          </p:txBody>
        </p:sp>
      </p:grpSp>
      <p:sp>
        <p:nvSpPr>
          <p:cNvPr id="127151" name="Rectangle 175"/>
          <p:cNvSpPr>
            <a:spLocks noChangeArrowheads="1"/>
          </p:cNvSpPr>
          <p:nvPr/>
        </p:nvSpPr>
        <p:spPr bwMode="auto">
          <a:xfrm>
            <a:off x="7696200" y="2895600"/>
            <a:ext cx="2365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i="0" dirty="0">
                <a:solidFill>
                  <a:srgbClr val="000000"/>
                </a:solidFill>
              </a:rPr>
              <a:t>PE</a:t>
            </a:r>
            <a:endParaRPr lang="en-US" sz="1400" i="0" dirty="0"/>
          </a:p>
        </p:txBody>
      </p:sp>
      <p:sp>
        <p:nvSpPr>
          <p:cNvPr id="127152" name="Rectangle 176"/>
          <p:cNvSpPr>
            <a:spLocks noChangeArrowheads="1"/>
          </p:cNvSpPr>
          <p:nvPr/>
        </p:nvSpPr>
        <p:spPr bwMode="auto">
          <a:xfrm>
            <a:off x="5791200" y="3946525"/>
            <a:ext cx="24177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i="0" dirty="0">
                <a:solidFill>
                  <a:srgbClr val="000000"/>
                </a:solidFill>
              </a:rPr>
              <a:t>Effective Equivalence Ratio, </a:t>
            </a:r>
            <a:r>
              <a:rPr lang="en-US" sz="1600" b="0" i="0" dirty="0">
                <a:solidFill>
                  <a:srgbClr val="000000"/>
                </a:solidFill>
                <a:sym typeface="Symbol" charset="2"/>
              </a:rPr>
              <a:t></a:t>
            </a:r>
            <a:endParaRPr lang="en-US" sz="1400" i="0" dirty="0"/>
          </a:p>
        </p:txBody>
      </p:sp>
      <p:sp>
        <p:nvSpPr>
          <p:cNvPr id="127153" name="Rectangle 177"/>
          <p:cNvSpPr>
            <a:spLocks noChangeArrowheads="1"/>
          </p:cNvSpPr>
          <p:nvPr/>
        </p:nvSpPr>
        <p:spPr bwMode="auto">
          <a:xfrm>
            <a:off x="5634038" y="1960563"/>
            <a:ext cx="514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 i="0"/>
              <a:t>CO</a:t>
            </a:r>
            <a:r>
              <a:rPr lang="en-US" sz="1400" b="0" i="0" baseline="-25000"/>
              <a:t>2</a:t>
            </a:r>
            <a:endParaRPr lang="en-US" sz="1400" b="0" i="0"/>
          </a:p>
        </p:txBody>
      </p:sp>
      <p:sp>
        <p:nvSpPr>
          <p:cNvPr id="127154" name="Rectangle 178"/>
          <p:cNvSpPr>
            <a:spLocks noChangeArrowheads="1"/>
          </p:cNvSpPr>
          <p:nvPr/>
        </p:nvSpPr>
        <p:spPr bwMode="auto">
          <a:xfrm>
            <a:off x="5670550" y="3025775"/>
            <a:ext cx="450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 i="0">
                <a:solidFill>
                  <a:srgbClr val="C30501"/>
                </a:solidFill>
              </a:rPr>
              <a:t>CO</a:t>
            </a:r>
          </a:p>
        </p:txBody>
      </p:sp>
      <p:sp>
        <p:nvSpPr>
          <p:cNvPr id="127240" name="Freeform 264"/>
          <p:cNvSpPr>
            <a:spLocks/>
          </p:cNvSpPr>
          <p:nvPr/>
        </p:nvSpPr>
        <p:spPr bwMode="auto">
          <a:xfrm>
            <a:off x="1504950" y="4762500"/>
            <a:ext cx="2806700" cy="914400"/>
          </a:xfrm>
          <a:custGeom>
            <a:avLst/>
            <a:gdLst/>
            <a:ahLst/>
            <a:cxnLst>
              <a:cxn ang="0">
                <a:pos x="16" y="520"/>
              </a:cxn>
              <a:cxn ang="0">
                <a:pos x="48" y="536"/>
              </a:cxn>
              <a:cxn ang="0">
                <a:pos x="72" y="552"/>
              </a:cxn>
              <a:cxn ang="0">
                <a:pos x="96" y="568"/>
              </a:cxn>
              <a:cxn ang="0">
                <a:pos x="128" y="576"/>
              </a:cxn>
              <a:cxn ang="0">
                <a:pos x="160" y="568"/>
              </a:cxn>
              <a:cxn ang="0">
                <a:pos x="184" y="552"/>
              </a:cxn>
              <a:cxn ang="0">
                <a:pos x="216" y="544"/>
              </a:cxn>
              <a:cxn ang="0">
                <a:pos x="240" y="528"/>
              </a:cxn>
              <a:cxn ang="0">
                <a:pos x="264" y="512"/>
              </a:cxn>
              <a:cxn ang="0">
                <a:pos x="288" y="496"/>
              </a:cxn>
              <a:cxn ang="0">
                <a:pos x="304" y="472"/>
              </a:cxn>
              <a:cxn ang="0">
                <a:pos x="336" y="448"/>
              </a:cxn>
              <a:cxn ang="0">
                <a:pos x="368" y="432"/>
              </a:cxn>
              <a:cxn ang="0">
                <a:pos x="392" y="408"/>
              </a:cxn>
              <a:cxn ang="0">
                <a:pos x="416" y="392"/>
              </a:cxn>
              <a:cxn ang="0">
                <a:pos x="440" y="368"/>
              </a:cxn>
              <a:cxn ang="0">
                <a:pos x="464" y="352"/>
              </a:cxn>
              <a:cxn ang="0">
                <a:pos x="488" y="336"/>
              </a:cxn>
              <a:cxn ang="0">
                <a:pos x="512" y="320"/>
              </a:cxn>
              <a:cxn ang="0">
                <a:pos x="544" y="312"/>
              </a:cxn>
              <a:cxn ang="0">
                <a:pos x="568" y="288"/>
              </a:cxn>
              <a:cxn ang="0">
                <a:pos x="600" y="280"/>
              </a:cxn>
              <a:cxn ang="0">
                <a:pos x="624" y="264"/>
              </a:cxn>
              <a:cxn ang="0">
                <a:pos x="664" y="240"/>
              </a:cxn>
              <a:cxn ang="0">
                <a:pos x="696" y="224"/>
              </a:cxn>
              <a:cxn ang="0">
                <a:pos x="720" y="208"/>
              </a:cxn>
              <a:cxn ang="0">
                <a:pos x="752" y="192"/>
              </a:cxn>
              <a:cxn ang="0">
                <a:pos x="776" y="176"/>
              </a:cxn>
              <a:cxn ang="0">
                <a:pos x="800" y="160"/>
              </a:cxn>
              <a:cxn ang="0">
                <a:pos x="824" y="144"/>
              </a:cxn>
              <a:cxn ang="0">
                <a:pos x="848" y="128"/>
              </a:cxn>
              <a:cxn ang="0">
                <a:pos x="872" y="112"/>
              </a:cxn>
              <a:cxn ang="0">
                <a:pos x="904" y="96"/>
              </a:cxn>
              <a:cxn ang="0">
                <a:pos x="944" y="80"/>
              </a:cxn>
              <a:cxn ang="0">
                <a:pos x="976" y="64"/>
              </a:cxn>
              <a:cxn ang="0">
                <a:pos x="1008" y="56"/>
              </a:cxn>
              <a:cxn ang="0">
                <a:pos x="1048" y="40"/>
              </a:cxn>
              <a:cxn ang="0">
                <a:pos x="1088" y="32"/>
              </a:cxn>
              <a:cxn ang="0">
                <a:pos x="1128" y="32"/>
              </a:cxn>
              <a:cxn ang="0">
                <a:pos x="1168" y="24"/>
              </a:cxn>
              <a:cxn ang="0">
                <a:pos x="1200" y="16"/>
              </a:cxn>
              <a:cxn ang="0">
                <a:pos x="1240" y="16"/>
              </a:cxn>
              <a:cxn ang="0">
                <a:pos x="1280" y="16"/>
              </a:cxn>
              <a:cxn ang="0">
                <a:pos x="1312" y="8"/>
              </a:cxn>
              <a:cxn ang="0">
                <a:pos x="1352" y="8"/>
              </a:cxn>
              <a:cxn ang="0">
                <a:pos x="1392" y="8"/>
              </a:cxn>
              <a:cxn ang="0">
                <a:pos x="1432" y="8"/>
              </a:cxn>
              <a:cxn ang="0">
                <a:pos x="1464" y="0"/>
              </a:cxn>
              <a:cxn ang="0">
                <a:pos x="1504" y="0"/>
              </a:cxn>
              <a:cxn ang="0">
                <a:pos x="1544" y="0"/>
              </a:cxn>
              <a:cxn ang="0">
                <a:pos x="1584" y="0"/>
              </a:cxn>
              <a:cxn ang="0">
                <a:pos x="1624" y="0"/>
              </a:cxn>
              <a:cxn ang="0">
                <a:pos x="1664" y="0"/>
              </a:cxn>
              <a:cxn ang="0">
                <a:pos x="1704" y="0"/>
              </a:cxn>
              <a:cxn ang="0">
                <a:pos x="1744" y="0"/>
              </a:cxn>
            </a:cxnLst>
            <a:rect l="0" t="0" r="r" b="b"/>
            <a:pathLst>
              <a:path w="1768" h="576">
                <a:moveTo>
                  <a:pt x="0" y="504"/>
                </a:moveTo>
                <a:lnTo>
                  <a:pt x="8" y="504"/>
                </a:lnTo>
                <a:lnTo>
                  <a:pt x="8" y="512"/>
                </a:lnTo>
                <a:lnTo>
                  <a:pt x="16" y="512"/>
                </a:lnTo>
                <a:lnTo>
                  <a:pt x="16" y="520"/>
                </a:lnTo>
                <a:lnTo>
                  <a:pt x="24" y="520"/>
                </a:lnTo>
                <a:lnTo>
                  <a:pt x="24" y="528"/>
                </a:lnTo>
                <a:lnTo>
                  <a:pt x="32" y="528"/>
                </a:lnTo>
                <a:lnTo>
                  <a:pt x="40" y="536"/>
                </a:lnTo>
                <a:lnTo>
                  <a:pt x="48" y="536"/>
                </a:lnTo>
                <a:lnTo>
                  <a:pt x="48" y="544"/>
                </a:lnTo>
                <a:lnTo>
                  <a:pt x="56" y="544"/>
                </a:lnTo>
                <a:lnTo>
                  <a:pt x="56" y="552"/>
                </a:lnTo>
                <a:lnTo>
                  <a:pt x="64" y="552"/>
                </a:lnTo>
                <a:lnTo>
                  <a:pt x="72" y="552"/>
                </a:lnTo>
                <a:lnTo>
                  <a:pt x="72" y="560"/>
                </a:lnTo>
                <a:lnTo>
                  <a:pt x="80" y="560"/>
                </a:lnTo>
                <a:lnTo>
                  <a:pt x="88" y="560"/>
                </a:lnTo>
                <a:lnTo>
                  <a:pt x="88" y="568"/>
                </a:lnTo>
                <a:lnTo>
                  <a:pt x="96" y="568"/>
                </a:lnTo>
                <a:lnTo>
                  <a:pt x="104" y="568"/>
                </a:lnTo>
                <a:lnTo>
                  <a:pt x="112" y="568"/>
                </a:lnTo>
                <a:lnTo>
                  <a:pt x="120" y="568"/>
                </a:lnTo>
                <a:lnTo>
                  <a:pt x="120" y="576"/>
                </a:lnTo>
                <a:lnTo>
                  <a:pt x="128" y="576"/>
                </a:lnTo>
                <a:lnTo>
                  <a:pt x="136" y="576"/>
                </a:lnTo>
                <a:lnTo>
                  <a:pt x="136" y="568"/>
                </a:lnTo>
                <a:lnTo>
                  <a:pt x="144" y="568"/>
                </a:lnTo>
                <a:lnTo>
                  <a:pt x="152" y="568"/>
                </a:lnTo>
                <a:lnTo>
                  <a:pt x="160" y="568"/>
                </a:lnTo>
                <a:lnTo>
                  <a:pt x="168" y="568"/>
                </a:lnTo>
                <a:lnTo>
                  <a:pt x="168" y="560"/>
                </a:lnTo>
                <a:lnTo>
                  <a:pt x="176" y="560"/>
                </a:lnTo>
                <a:lnTo>
                  <a:pt x="184" y="560"/>
                </a:lnTo>
                <a:lnTo>
                  <a:pt x="184" y="552"/>
                </a:lnTo>
                <a:lnTo>
                  <a:pt x="192" y="552"/>
                </a:lnTo>
                <a:lnTo>
                  <a:pt x="200" y="552"/>
                </a:lnTo>
                <a:lnTo>
                  <a:pt x="200" y="544"/>
                </a:lnTo>
                <a:lnTo>
                  <a:pt x="208" y="544"/>
                </a:lnTo>
                <a:lnTo>
                  <a:pt x="216" y="544"/>
                </a:lnTo>
                <a:lnTo>
                  <a:pt x="216" y="536"/>
                </a:lnTo>
                <a:lnTo>
                  <a:pt x="224" y="536"/>
                </a:lnTo>
                <a:lnTo>
                  <a:pt x="232" y="536"/>
                </a:lnTo>
                <a:lnTo>
                  <a:pt x="232" y="528"/>
                </a:lnTo>
                <a:lnTo>
                  <a:pt x="240" y="528"/>
                </a:lnTo>
                <a:lnTo>
                  <a:pt x="240" y="520"/>
                </a:lnTo>
                <a:lnTo>
                  <a:pt x="248" y="520"/>
                </a:lnTo>
                <a:lnTo>
                  <a:pt x="256" y="520"/>
                </a:lnTo>
                <a:lnTo>
                  <a:pt x="256" y="512"/>
                </a:lnTo>
                <a:lnTo>
                  <a:pt x="264" y="512"/>
                </a:lnTo>
                <a:lnTo>
                  <a:pt x="264" y="504"/>
                </a:lnTo>
                <a:lnTo>
                  <a:pt x="272" y="504"/>
                </a:lnTo>
                <a:lnTo>
                  <a:pt x="272" y="496"/>
                </a:lnTo>
                <a:lnTo>
                  <a:pt x="280" y="496"/>
                </a:lnTo>
                <a:lnTo>
                  <a:pt x="288" y="496"/>
                </a:lnTo>
                <a:lnTo>
                  <a:pt x="288" y="488"/>
                </a:lnTo>
                <a:lnTo>
                  <a:pt x="296" y="488"/>
                </a:lnTo>
                <a:lnTo>
                  <a:pt x="296" y="480"/>
                </a:lnTo>
                <a:lnTo>
                  <a:pt x="304" y="480"/>
                </a:lnTo>
                <a:lnTo>
                  <a:pt x="304" y="472"/>
                </a:lnTo>
                <a:lnTo>
                  <a:pt x="312" y="472"/>
                </a:lnTo>
                <a:lnTo>
                  <a:pt x="320" y="464"/>
                </a:lnTo>
                <a:lnTo>
                  <a:pt x="328" y="456"/>
                </a:lnTo>
                <a:lnTo>
                  <a:pt x="336" y="456"/>
                </a:lnTo>
                <a:lnTo>
                  <a:pt x="336" y="448"/>
                </a:lnTo>
                <a:lnTo>
                  <a:pt x="344" y="448"/>
                </a:lnTo>
                <a:lnTo>
                  <a:pt x="344" y="440"/>
                </a:lnTo>
                <a:lnTo>
                  <a:pt x="352" y="440"/>
                </a:lnTo>
                <a:lnTo>
                  <a:pt x="360" y="432"/>
                </a:lnTo>
                <a:lnTo>
                  <a:pt x="368" y="432"/>
                </a:lnTo>
                <a:lnTo>
                  <a:pt x="368" y="424"/>
                </a:lnTo>
                <a:lnTo>
                  <a:pt x="376" y="424"/>
                </a:lnTo>
                <a:lnTo>
                  <a:pt x="376" y="416"/>
                </a:lnTo>
                <a:lnTo>
                  <a:pt x="384" y="416"/>
                </a:lnTo>
                <a:lnTo>
                  <a:pt x="392" y="408"/>
                </a:lnTo>
                <a:lnTo>
                  <a:pt x="400" y="408"/>
                </a:lnTo>
                <a:lnTo>
                  <a:pt x="400" y="400"/>
                </a:lnTo>
                <a:lnTo>
                  <a:pt x="408" y="400"/>
                </a:lnTo>
                <a:lnTo>
                  <a:pt x="408" y="392"/>
                </a:lnTo>
                <a:lnTo>
                  <a:pt x="416" y="392"/>
                </a:lnTo>
                <a:lnTo>
                  <a:pt x="424" y="384"/>
                </a:lnTo>
                <a:lnTo>
                  <a:pt x="432" y="384"/>
                </a:lnTo>
                <a:lnTo>
                  <a:pt x="432" y="376"/>
                </a:lnTo>
                <a:lnTo>
                  <a:pt x="440" y="376"/>
                </a:lnTo>
                <a:lnTo>
                  <a:pt x="440" y="368"/>
                </a:lnTo>
                <a:lnTo>
                  <a:pt x="448" y="368"/>
                </a:lnTo>
                <a:lnTo>
                  <a:pt x="456" y="368"/>
                </a:lnTo>
                <a:lnTo>
                  <a:pt x="456" y="360"/>
                </a:lnTo>
                <a:lnTo>
                  <a:pt x="464" y="360"/>
                </a:lnTo>
                <a:lnTo>
                  <a:pt x="464" y="352"/>
                </a:lnTo>
                <a:lnTo>
                  <a:pt x="472" y="352"/>
                </a:lnTo>
                <a:lnTo>
                  <a:pt x="480" y="352"/>
                </a:lnTo>
                <a:lnTo>
                  <a:pt x="480" y="344"/>
                </a:lnTo>
                <a:lnTo>
                  <a:pt x="488" y="344"/>
                </a:lnTo>
                <a:lnTo>
                  <a:pt x="488" y="336"/>
                </a:lnTo>
                <a:lnTo>
                  <a:pt x="496" y="336"/>
                </a:lnTo>
                <a:lnTo>
                  <a:pt x="504" y="336"/>
                </a:lnTo>
                <a:lnTo>
                  <a:pt x="504" y="328"/>
                </a:lnTo>
                <a:lnTo>
                  <a:pt x="512" y="328"/>
                </a:lnTo>
                <a:lnTo>
                  <a:pt x="512" y="320"/>
                </a:lnTo>
                <a:lnTo>
                  <a:pt x="520" y="320"/>
                </a:lnTo>
                <a:lnTo>
                  <a:pt x="528" y="320"/>
                </a:lnTo>
                <a:lnTo>
                  <a:pt x="528" y="312"/>
                </a:lnTo>
                <a:lnTo>
                  <a:pt x="536" y="312"/>
                </a:lnTo>
                <a:lnTo>
                  <a:pt x="544" y="312"/>
                </a:lnTo>
                <a:lnTo>
                  <a:pt x="544" y="304"/>
                </a:lnTo>
                <a:lnTo>
                  <a:pt x="552" y="304"/>
                </a:lnTo>
                <a:lnTo>
                  <a:pt x="560" y="296"/>
                </a:lnTo>
                <a:lnTo>
                  <a:pt x="568" y="296"/>
                </a:lnTo>
                <a:lnTo>
                  <a:pt x="568" y="288"/>
                </a:lnTo>
                <a:lnTo>
                  <a:pt x="576" y="288"/>
                </a:lnTo>
                <a:lnTo>
                  <a:pt x="584" y="288"/>
                </a:lnTo>
                <a:lnTo>
                  <a:pt x="584" y="280"/>
                </a:lnTo>
                <a:lnTo>
                  <a:pt x="592" y="280"/>
                </a:lnTo>
                <a:lnTo>
                  <a:pt x="600" y="280"/>
                </a:lnTo>
                <a:lnTo>
                  <a:pt x="600" y="272"/>
                </a:lnTo>
                <a:lnTo>
                  <a:pt x="608" y="272"/>
                </a:lnTo>
                <a:lnTo>
                  <a:pt x="616" y="272"/>
                </a:lnTo>
                <a:lnTo>
                  <a:pt x="616" y="264"/>
                </a:lnTo>
                <a:lnTo>
                  <a:pt x="624" y="264"/>
                </a:lnTo>
                <a:lnTo>
                  <a:pt x="632" y="256"/>
                </a:lnTo>
                <a:lnTo>
                  <a:pt x="640" y="256"/>
                </a:lnTo>
                <a:lnTo>
                  <a:pt x="648" y="248"/>
                </a:lnTo>
                <a:lnTo>
                  <a:pt x="656" y="248"/>
                </a:lnTo>
                <a:lnTo>
                  <a:pt x="664" y="240"/>
                </a:lnTo>
                <a:lnTo>
                  <a:pt x="672" y="240"/>
                </a:lnTo>
                <a:lnTo>
                  <a:pt x="680" y="232"/>
                </a:lnTo>
                <a:lnTo>
                  <a:pt x="688" y="232"/>
                </a:lnTo>
                <a:lnTo>
                  <a:pt x="688" y="224"/>
                </a:lnTo>
                <a:lnTo>
                  <a:pt x="696" y="224"/>
                </a:lnTo>
                <a:lnTo>
                  <a:pt x="704" y="224"/>
                </a:lnTo>
                <a:lnTo>
                  <a:pt x="704" y="216"/>
                </a:lnTo>
                <a:lnTo>
                  <a:pt x="712" y="216"/>
                </a:lnTo>
                <a:lnTo>
                  <a:pt x="720" y="216"/>
                </a:lnTo>
                <a:lnTo>
                  <a:pt x="720" y="208"/>
                </a:lnTo>
                <a:lnTo>
                  <a:pt x="728" y="208"/>
                </a:lnTo>
                <a:lnTo>
                  <a:pt x="736" y="200"/>
                </a:lnTo>
                <a:lnTo>
                  <a:pt x="744" y="200"/>
                </a:lnTo>
                <a:lnTo>
                  <a:pt x="744" y="192"/>
                </a:lnTo>
                <a:lnTo>
                  <a:pt x="752" y="192"/>
                </a:lnTo>
                <a:lnTo>
                  <a:pt x="760" y="192"/>
                </a:lnTo>
                <a:lnTo>
                  <a:pt x="760" y="184"/>
                </a:lnTo>
                <a:lnTo>
                  <a:pt x="768" y="184"/>
                </a:lnTo>
                <a:lnTo>
                  <a:pt x="768" y="176"/>
                </a:lnTo>
                <a:lnTo>
                  <a:pt x="776" y="176"/>
                </a:lnTo>
                <a:lnTo>
                  <a:pt x="784" y="176"/>
                </a:lnTo>
                <a:lnTo>
                  <a:pt x="784" y="168"/>
                </a:lnTo>
                <a:lnTo>
                  <a:pt x="792" y="168"/>
                </a:lnTo>
                <a:lnTo>
                  <a:pt x="792" y="160"/>
                </a:lnTo>
                <a:lnTo>
                  <a:pt x="800" y="160"/>
                </a:lnTo>
                <a:lnTo>
                  <a:pt x="808" y="160"/>
                </a:lnTo>
                <a:lnTo>
                  <a:pt x="808" y="152"/>
                </a:lnTo>
                <a:lnTo>
                  <a:pt x="816" y="152"/>
                </a:lnTo>
                <a:lnTo>
                  <a:pt x="816" y="144"/>
                </a:lnTo>
                <a:lnTo>
                  <a:pt x="824" y="144"/>
                </a:lnTo>
                <a:lnTo>
                  <a:pt x="832" y="144"/>
                </a:lnTo>
                <a:lnTo>
                  <a:pt x="832" y="136"/>
                </a:lnTo>
                <a:lnTo>
                  <a:pt x="840" y="136"/>
                </a:lnTo>
                <a:lnTo>
                  <a:pt x="840" y="128"/>
                </a:lnTo>
                <a:lnTo>
                  <a:pt x="848" y="128"/>
                </a:lnTo>
                <a:lnTo>
                  <a:pt x="856" y="128"/>
                </a:lnTo>
                <a:lnTo>
                  <a:pt x="856" y="120"/>
                </a:lnTo>
                <a:lnTo>
                  <a:pt x="864" y="120"/>
                </a:lnTo>
                <a:lnTo>
                  <a:pt x="864" y="112"/>
                </a:lnTo>
                <a:lnTo>
                  <a:pt x="872" y="112"/>
                </a:lnTo>
                <a:lnTo>
                  <a:pt x="880" y="112"/>
                </a:lnTo>
                <a:lnTo>
                  <a:pt x="880" y="104"/>
                </a:lnTo>
                <a:lnTo>
                  <a:pt x="888" y="104"/>
                </a:lnTo>
                <a:lnTo>
                  <a:pt x="896" y="96"/>
                </a:lnTo>
                <a:lnTo>
                  <a:pt x="904" y="96"/>
                </a:lnTo>
                <a:lnTo>
                  <a:pt x="912" y="88"/>
                </a:lnTo>
                <a:lnTo>
                  <a:pt x="920" y="88"/>
                </a:lnTo>
                <a:lnTo>
                  <a:pt x="928" y="80"/>
                </a:lnTo>
                <a:lnTo>
                  <a:pt x="936" y="80"/>
                </a:lnTo>
                <a:lnTo>
                  <a:pt x="944" y="80"/>
                </a:lnTo>
                <a:lnTo>
                  <a:pt x="944" y="72"/>
                </a:lnTo>
                <a:lnTo>
                  <a:pt x="952" y="72"/>
                </a:lnTo>
                <a:lnTo>
                  <a:pt x="960" y="72"/>
                </a:lnTo>
                <a:lnTo>
                  <a:pt x="968" y="64"/>
                </a:lnTo>
                <a:lnTo>
                  <a:pt x="976" y="64"/>
                </a:lnTo>
                <a:lnTo>
                  <a:pt x="984" y="64"/>
                </a:lnTo>
                <a:lnTo>
                  <a:pt x="984" y="56"/>
                </a:lnTo>
                <a:lnTo>
                  <a:pt x="992" y="56"/>
                </a:lnTo>
                <a:lnTo>
                  <a:pt x="1000" y="56"/>
                </a:lnTo>
                <a:lnTo>
                  <a:pt x="1008" y="56"/>
                </a:lnTo>
                <a:lnTo>
                  <a:pt x="1016" y="48"/>
                </a:lnTo>
                <a:lnTo>
                  <a:pt x="1024" y="48"/>
                </a:lnTo>
                <a:lnTo>
                  <a:pt x="1032" y="48"/>
                </a:lnTo>
                <a:lnTo>
                  <a:pt x="1040" y="48"/>
                </a:lnTo>
                <a:lnTo>
                  <a:pt x="1048" y="40"/>
                </a:lnTo>
                <a:lnTo>
                  <a:pt x="1056" y="40"/>
                </a:lnTo>
                <a:lnTo>
                  <a:pt x="1064" y="40"/>
                </a:lnTo>
                <a:lnTo>
                  <a:pt x="1072" y="40"/>
                </a:lnTo>
                <a:lnTo>
                  <a:pt x="1080" y="40"/>
                </a:lnTo>
                <a:lnTo>
                  <a:pt x="1088" y="32"/>
                </a:lnTo>
                <a:lnTo>
                  <a:pt x="1096" y="32"/>
                </a:lnTo>
                <a:lnTo>
                  <a:pt x="1104" y="32"/>
                </a:lnTo>
                <a:lnTo>
                  <a:pt x="1112" y="32"/>
                </a:lnTo>
                <a:lnTo>
                  <a:pt x="1120" y="32"/>
                </a:lnTo>
                <a:lnTo>
                  <a:pt x="1128" y="32"/>
                </a:lnTo>
                <a:lnTo>
                  <a:pt x="1136" y="24"/>
                </a:lnTo>
                <a:lnTo>
                  <a:pt x="1144" y="24"/>
                </a:lnTo>
                <a:lnTo>
                  <a:pt x="1152" y="24"/>
                </a:lnTo>
                <a:lnTo>
                  <a:pt x="1160" y="24"/>
                </a:lnTo>
                <a:lnTo>
                  <a:pt x="1168" y="24"/>
                </a:lnTo>
                <a:lnTo>
                  <a:pt x="1176" y="24"/>
                </a:lnTo>
                <a:lnTo>
                  <a:pt x="1184" y="24"/>
                </a:lnTo>
                <a:lnTo>
                  <a:pt x="1192" y="24"/>
                </a:lnTo>
                <a:lnTo>
                  <a:pt x="1192" y="16"/>
                </a:lnTo>
                <a:lnTo>
                  <a:pt x="1200" y="16"/>
                </a:lnTo>
                <a:lnTo>
                  <a:pt x="1208" y="16"/>
                </a:lnTo>
                <a:lnTo>
                  <a:pt x="1216" y="16"/>
                </a:lnTo>
                <a:lnTo>
                  <a:pt x="1224" y="16"/>
                </a:lnTo>
                <a:lnTo>
                  <a:pt x="1232" y="16"/>
                </a:lnTo>
                <a:lnTo>
                  <a:pt x="1240" y="16"/>
                </a:lnTo>
                <a:lnTo>
                  <a:pt x="1248" y="16"/>
                </a:lnTo>
                <a:lnTo>
                  <a:pt x="1256" y="16"/>
                </a:lnTo>
                <a:lnTo>
                  <a:pt x="1264" y="16"/>
                </a:lnTo>
                <a:lnTo>
                  <a:pt x="1272" y="16"/>
                </a:lnTo>
                <a:lnTo>
                  <a:pt x="1280" y="16"/>
                </a:lnTo>
                <a:lnTo>
                  <a:pt x="1280" y="8"/>
                </a:lnTo>
                <a:lnTo>
                  <a:pt x="1288" y="8"/>
                </a:lnTo>
                <a:lnTo>
                  <a:pt x="1296" y="8"/>
                </a:lnTo>
                <a:lnTo>
                  <a:pt x="1304" y="8"/>
                </a:lnTo>
                <a:lnTo>
                  <a:pt x="1312" y="8"/>
                </a:lnTo>
                <a:lnTo>
                  <a:pt x="1320" y="8"/>
                </a:lnTo>
                <a:lnTo>
                  <a:pt x="1328" y="8"/>
                </a:lnTo>
                <a:lnTo>
                  <a:pt x="1336" y="8"/>
                </a:lnTo>
                <a:lnTo>
                  <a:pt x="1344" y="8"/>
                </a:lnTo>
                <a:lnTo>
                  <a:pt x="1352" y="8"/>
                </a:lnTo>
                <a:lnTo>
                  <a:pt x="1360" y="8"/>
                </a:lnTo>
                <a:lnTo>
                  <a:pt x="1368" y="8"/>
                </a:lnTo>
                <a:lnTo>
                  <a:pt x="1376" y="8"/>
                </a:lnTo>
                <a:lnTo>
                  <a:pt x="1384" y="8"/>
                </a:lnTo>
                <a:lnTo>
                  <a:pt x="1392" y="8"/>
                </a:lnTo>
                <a:lnTo>
                  <a:pt x="1400" y="8"/>
                </a:lnTo>
                <a:lnTo>
                  <a:pt x="1408" y="8"/>
                </a:lnTo>
                <a:lnTo>
                  <a:pt x="1416" y="8"/>
                </a:lnTo>
                <a:lnTo>
                  <a:pt x="1424" y="8"/>
                </a:lnTo>
                <a:lnTo>
                  <a:pt x="1432" y="8"/>
                </a:lnTo>
                <a:lnTo>
                  <a:pt x="1440" y="8"/>
                </a:lnTo>
                <a:lnTo>
                  <a:pt x="1448" y="8"/>
                </a:lnTo>
                <a:lnTo>
                  <a:pt x="1456" y="8"/>
                </a:lnTo>
                <a:lnTo>
                  <a:pt x="1456" y="0"/>
                </a:lnTo>
                <a:lnTo>
                  <a:pt x="1464" y="0"/>
                </a:lnTo>
                <a:lnTo>
                  <a:pt x="1472" y="0"/>
                </a:lnTo>
                <a:lnTo>
                  <a:pt x="1480" y="0"/>
                </a:lnTo>
                <a:lnTo>
                  <a:pt x="1488" y="0"/>
                </a:lnTo>
                <a:lnTo>
                  <a:pt x="1496" y="0"/>
                </a:lnTo>
                <a:lnTo>
                  <a:pt x="1504" y="0"/>
                </a:lnTo>
                <a:lnTo>
                  <a:pt x="1512" y="0"/>
                </a:lnTo>
                <a:lnTo>
                  <a:pt x="1520" y="0"/>
                </a:lnTo>
                <a:lnTo>
                  <a:pt x="1528" y="0"/>
                </a:lnTo>
                <a:lnTo>
                  <a:pt x="1536" y="0"/>
                </a:lnTo>
                <a:lnTo>
                  <a:pt x="1544" y="0"/>
                </a:lnTo>
                <a:lnTo>
                  <a:pt x="1552" y="0"/>
                </a:lnTo>
                <a:lnTo>
                  <a:pt x="1560" y="0"/>
                </a:lnTo>
                <a:lnTo>
                  <a:pt x="1568" y="0"/>
                </a:lnTo>
                <a:lnTo>
                  <a:pt x="1576" y="0"/>
                </a:lnTo>
                <a:lnTo>
                  <a:pt x="1584" y="0"/>
                </a:lnTo>
                <a:lnTo>
                  <a:pt x="1592" y="0"/>
                </a:lnTo>
                <a:lnTo>
                  <a:pt x="1600" y="0"/>
                </a:lnTo>
                <a:lnTo>
                  <a:pt x="1608" y="0"/>
                </a:lnTo>
                <a:lnTo>
                  <a:pt x="1616" y="0"/>
                </a:lnTo>
                <a:lnTo>
                  <a:pt x="1624" y="0"/>
                </a:lnTo>
                <a:lnTo>
                  <a:pt x="1632" y="0"/>
                </a:lnTo>
                <a:lnTo>
                  <a:pt x="1640" y="0"/>
                </a:lnTo>
                <a:lnTo>
                  <a:pt x="1648" y="0"/>
                </a:lnTo>
                <a:lnTo>
                  <a:pt x="1656" y="0"/>
                </a:lnTo>
                <a:lnTo>
                  <a:pt x="1664" y="0"/>
                </a:lnTo>
                <a:lnTo>
                  <a:pt x="1672" y="0"/>
                </a:lnTo>
                <a:lnTo>
                  <a:pt x="1680" y="0"/>
                </a:lnTo>
                <a:lnTo>
                  <a:pt x="1688" y="0"/>
                </a:lnTo>
                <a:lnTo>
                  <a:pt x="1696" y="0"/>
                </a:lnTo>
                <a:lnTo>
                  <a:pt x="1704" y="0"/>
                </a:lnTo>
                <a:lnTo>
                  <a:pt x="1712" y="0"/>
                </a:lnTo>
                <a:lnTo>
                  <a:pt x="1720" y="0"/>
                </a:lnTo>
                <a:lnTo>
                  <a:pt x="1728" y="0"/>
                </a:lnTo>
                <a:lnTo>
                  <a:pt x="1736" y="0"/>
                </a:lnTo>
                <a:lnTo>
                  <a:pt x="1744" y="0"/>
                </a:lnTo>
                <a:lnTo>
                  <a:pt x="1752" y="0"/>
                </a:lnTo>
                <a:lnTo>
                  <a:pt x="1760" y="0"/>
                </a:lnTo>
                <a:lnTo>
                  <a:pt x="1768" y="0"/>
                </a:lnTo>
              </a:path>
            </a:pathLst>
          </a:custGeom>
          <a:noFill/>
          <a:ln w="12700">
            <a:solidFill>
              <a:srgbClr val="C3050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241" name="Freeform 265"/>
          <p:cNvSpPr>
            <a:spLocks/>
          </p:cNvSpPr>
          <p:nvPr/>
        </p:nvSpPr>
        <p:spPr bwMode="auto">
          <a:xfrm>
            <a:off x="1504950" y="4572000"/>
            <a:ext cx="2806700" cy="342900"/>
          </a:xfrm>
          <a:custGeom>
            <a:avLst/>
            <a:gdLst/>
            <a:ahLst/>
            <a:cxnLst>
              <a:cxn ang="0">
                <a:pos x="24" y="8"/>
              </a:cxn>
              <a:cxn ang="0">
                <a:pos x="56" y="8"/>
              </a:cxn>
              <a:cxn ang="0">
                <a:pos x="88" y="0"/>
              </a:cxn>
              <a:cxn ang="0">
                <a:pos x="120" y="0"/>
              </a:cxn>
              <a:cxn ang="0">
                <a:pos x="152" y="0"/>
              </a:cxn>
              <a:cxn ang="0">
                <a:pos x="184" y="0"/>
              </a:cxn>
              <a:cxn ang="0">
                <a:pos x="216" y="0"/>
              </a:cxn>
              <a:cxn ang="0">
                <a:pos x="248" y="0"/>
              </a:cxn>
              <a:cxn ang="0">
                <a:pos x="280" y="0"/>
              </a:cxn>
              <a:cxn ang="0">
                <a:pos x="312" y="0"/>
              </a:cxn>
              <a:cxn ang="0">
                <a:pos x="344" y="0"/>
              </a:cxn>
              <a:cxn ang="0">
                <a:pos x="368" y="8"/>
              </a:cxn>
              <a:cxn ang="0">
                <a:pos x="400" y="8"/>
              </a:cxn>
              <a:cxn ang="0">
                <a:pos x="432" y="8"/>
              </a:cxn>
              <a:cxn ang="0">
                <a:pos x="464" y="8"/>
              </a:cxn>
              <a:cxn ang="0">
                <a:pos x="496" y="8"/>
              </a:cxn>
              <a:cxn ang="0">
                <a:pos x="528" y="8"/>
              </a:cxn>
              <a:cxn ang="0">
                <a:pos x="560" y="8"/>
              </a:cxn>
              <a:cxn ang="0">
                <a:pos x="592" y="8"/>
              </a:cxn>
              <a:cxn ang="0">
                <a:pos x="616" y="16"/>
              </a:cxn>
              <a:cxn ang="0">
                <a:pos x="648" y="16"/>
              </a:cxn>
              <a:cxn ang="0">
                <a:pos x="680" y="16"/>
              </a:cxn>
              <a:cxn ang="0">
                <a:pos x="712" y="16"/>
              </a:cxn>
              <a:cxn ang="0">
                <a:pos x="736" y="24"/>
              </a:cxn>
              <a:cxn ang="0">
                <a:pos x="768" y="24"/>
              </a:cxn>
              <a:cxn ang="0">
                <a:pos x="792" y="32"/>
              </a:cxn>
              <a:cxn ang="0">
                <a:pos x="824" y="32"/>
              </a:cxn>
              <a:cxn ang="0">
                <a:pos x="848" y="40"/>
              </a:cxn>
              <a:cxn ang="0">
                <a:pos x="872" y="48"/>
              </a:cxn>
              <a:cxn ang="0">
                <a:pos x="904" y="56"/>
              </a:cxn>
              <a:cxn ang="0">
                <a:pos x="928" y="64"/>
              </a:cxn>
              <a:cxn ang="0">
                <a:pos x="960" y="64"/>
              </a:cxn>
              <a:cxn ang="0">
                <a:pos x="984" y="72"/>
              </a:cxn>
              <a:cxn ang="0">
                <a:pos x="1008" y="80"/>
              </a:cxn>
              <a:cxn ang="0">
                <a:pos x="1032" y="88"/>
              </a:cxn>
              <a:cxn ang="0">
                <a:pos x="1056" y="96"/>
              </a:cxn>
              <a:cxn ang="0">
                <a:pos x="1080" y="104"/>
              </a:cxn>
              <a:cxn ang="0">
                <a:pos x="1112" y="104"/>
              </a:cxn>
              <a:cxn ang="0">
                <a:pos x="1144" y="112"/>
              </a:cxn>
              <a:cxn ang="0">
                <a:pos x="1176" y="120"/>
              </a:cxn>
              <a:cxn ang="0">
                <a:pos x="1200" y="128"/>
              </a:cxn>
              <a:cxn ang="0">
                <a:pos x="1224" y="136"/>
              </a:cxn>
              <a:cxn ang="0">
                <a:pos x="1256" y="136"/>
              </a:cxn>
              <a:cxn ang="0">
                <a:pos x="1288" y="144"/>
              </a:cxn>
              <a:cxn ang="0">
                <a:pos x="1312" y="152"/>
              </a:cxn>
              <a:cxn ang="0">
                <a:pos x="1344" y="152"/>
              </a:cxn>
              <a:cxn ang="0">
                <a:pos x="1368" y="160"/>
              </a:cxn>
              <a:cxn ang="0">
                <a:pos x="1400" y="168"/>
              </a:cxn>
              <a:cxn ang="0">
                <a:pos x="1432" y="168"/>
              </a:cxn>
              <a:cxn ang="0">
                <a:pos x="1456" y="176"/>
              </a:cxn>
              <a:cxn ang="0">
                <a:pos x="1488" y="176"/>
              </a:cxn>
              <a:cxn ang="0">
                <a:pos x="1520" y="184"/>
              </a:cxn>
              <a:cxn ang="0">
                <a:pos x="1552" y="184"/>
              </a:cxn>
              <a:cxn ang="0">
                <a:pos x="1584" y="192"/>
              </a:cxn>
              <a:cxn ang="0">
                <a:pos x="1616" y="192"/>
              </a:cxn>
              <a:cxn ang="0">
                <a:pos x="1640" y="200"/>
              </a:cxn>
              <a:cxn ang="0">
                <a:pos x="1672" y="200"/>
              </a:cxn>
              <a:cxn ang="0">
                <a:pos x="1696" y="208"/>
              </a:cxn>
              <a:cxn ang="0">
                <a:pos x="1728" y="208"/>
              </a:cxn>
              <a:cxn ang="0">
                <a:pos x="1752" y="216"/>
              </a:cxn>
            </a:cxnLst>
            <a:rect l="0" t="0" r="r" b="b"/>
            <a:pathLst>
              <a:path w="1768" h="216">
                <a:moveTo>
                  <a:pt x="0" y="8"/>
                </a:moveTo>
                <a:lnTo>
                  <a:pt x="8" y="8"/>
                </a:lnTo>
                <a:lnTo>
                  <a:pt x="16" y="8"/>
                </a:lnTo>
                <a:lnTo>
                  <a:pt x="24" y="8"/>
                </a:lnTo>
                <a:lnTo>
                  <a:pt x="32" y="8"/>
                </a:lnTo>
                <a:lnTo>
                  <a:pt x="40" y="8"/>
                </a:lnTo>
                <a:lnTo>
                  <a:pt x="48" y="8"/>
                </a:lnTo>
                <a:lnTo>
                  <a:pt x="56" y="8"/>
                </a:lnTo>
                <a:lnTo>
                  <a:pt x="64" y="8"/>
                </a:lnTo>
                <a:lnTo>
                  <a:pt x="72" y="0"/>
                </a:lnTo>
                <a:lnTo>
                  <a:pt x="80" y="0"/>
                </a:lnTo>
                <a:lnTo>
                  <a:pt x="88" y="0"/>
                </a:lnTo>
                <a:lnTo>
                  <a:pt x="96" y="0"/>
                </a:lnTo>
                <a:lnTo>
                  <a:pt x="104" y="0"/>
                </a:lnTo>
                <a:lnTo>
                  <a:pt x="112" y="0"/>
                </a:lnTo>
                <a:lnTo>
                  <a:pt x="120" y="0"/>
                </a:lnTo>
                <a:lnTo>
                  <a:pt x="128" y="0"/>
                </a:lnTo>
                <a:lnTo>
                  <a:pt x="136" y="0"/>
                </a:lnTo>
                <a:lnTo>
                  <a:pt x="144" y="0"/>
                </a:lnTo>
                <a:lnTo>
                  <a:pt x="152" y="0"/>
                </a:lnTo>
                <a:lnTo>
                  <a:pt x="160" y="0"/>
                </a:lnTo>
                <a:lnTo>
                  <a:pt x="168" y="0"/>
                </a:lnTo>
                <a:lnTo>
                  <a:pt x="176" y="0"/>
                </a:lnTo>
                <a:lnTo>
                  <a:pt x="184" y="0"/>
                </a:lnTo>
                <a:lnTo>
                  <a:pt x="192" y="0"/>
                </a:lnTo>
                <a:lnTo>
                  <a:pt x="200" y="0"/>
                </a:lnTo>
                <a:lnTo>
                  <a:pt x="208" y="0"/>
                </a:lnTo>
                <a:lnTo>
                  <a:pt x="216" y="0"/>
                </a:lnTo>
                <a:lnTo>
                  <a:pt x="224" y="0"/>
                </a:lnTo>
                <a:lnTo>
                  <a:pt x="232" y="0"/>
                </a:lnTo>
                <a:lnTo>
                  <a:pt x="240" y="0"/>
                </a:lnTo>
                <a:lnTo>
                  <a:pt x="248" y="0"/>
                </a:lnTo>
                <a:lnTo>
                  <a:pt x="256" y="0"/>
                </a:lnTo>
                <a:lnTo>
                  <a:pt x="264" y="0"/>
                </a:lnTo>
                <a:lnTo>
                  <a:pt x="272" y="0"/>
                </a:lnTo>
                <a:lnTo>
                  <a:pt x="280" y="0"/>
                </a:lnTo>
                <a:lnTo>
                  <a:pt x="288" y="0"/>
                </a:lnTo>
                <a:lnTo>
                  <a:pt x="296" y="0"/>
                </a:lnTo>
                <a:lnTo>
                  <a:pt x="304" y="0"/>
                </a:lnTo>
                <a:lnTo>
                  <a:pt x="312" y="0"/>
                </a:lnTo>
                <a:lnTo>
                  <a:pt x="320" y="0"/>
                </a:lnTo>
                <a:lnTo>
                  <a:pt x="328" y="0"/>
                </a:lnTo>
                <a:lnTo>
                  <a:pt x="336" y="0"/>
                </a:lnTo>
                <a:lnTo>
                  <a:pt x="344" y="0"/>
                </a:lnTo>
                <a:lnTo>
                  <a:pt x="344" y="8"/>
                </a:lnTo>
                <a:lnTo>
                  <a:pt x="352" y="8"/>
                </a:lnTo>
                <a:lnTo>
                  <a:pt x="360" y="8"/>
                </a:lnTo>
                <a:lnTo>
                  <a:pt x="368" y="8"/>
                </a:lnTo>
                <a:lnTo>
                  <a:pt x="376" y="8"/>
                </a:lnTo>
                <a:lnTo>
                  <a:pt x="384" y="8"/>
                </a:lnTo>
                <a:lnTo>
                  <a:pt x="392" y="8"/>
                </a:lnTo>
                <a:lnTo>
                  <a:pt x="400" y="8"/>
                </a:lnTo>
                <a:lnTo>
                  <a:pt x="408" y="8"/>
                </a:lnTo>
                <a:lnTo>
                  <a:pt x="416" y="8"/>
                </a:lnTo>
                <a:lnTo>
                  <a:pt x="424" y="8"/>
                </a:lnTo>
                <a:lnTo>
                  <a:pt x="432" y="8"/>
                </a:lnTo>
                <a:lnTo>
                  <a:pt x="440" y="8"/>
                </a:lnTo>
                <a:lnTo>
                  <a:pt x="448" y="8"/>
                </a:lnTo>
                <a:lnTo>
                  <a:pt x="456" y="8"/>
                </a:lnTo>
                <a:lnTo>
                  <a:pt x="464" y="8"/>
                </a:lnTo>
                <a:lnTo>
                  <a:pt x="472" y="8"/>
                </a:lnTo>
                <a:lnTo>
                  <a:pt x="480" y="8"/>
                </a:lnTo>
                <a:lnTo>
                  <a:pt x="488" y="8"/>
                </a:lnTo>
                <a:lnTo>
                  <a:pt x="496" y="8"/>
                </a:lnTo>
                <a:lnTo>
                  <a:pt x="504" y="8"/>
                </a:lnTo>
                <a:lnTo>
                  <a:pt x="512" y="8"/>
                </a:lnTo>
                <a:lnTo>
                  <a:pt x="520" y="8"/>
                </a:lnTo>
                <a:lnTo>
                  <a:pt x="528" y="8"/>
                </a:lnTo>
                <a:lnTo>
                  <a:pt x="536" y="8"/>
                </a:lnTo>
                <a:lnTo>
                  <a:pt x="544" y="8"/>
                </a:lnTo>
                <a:lnTo>
                  <a:pt x="552" y="8"/>
                </a:lnTo>
                <a:lnTo>
                  <a:pt x="560" y="8"/>
                </a:lnTo>
                <a:lnTo>
                  <a:pt x="568" y="8"/>
                </a:lnTo>
                <a:lnTo>
                  <a:pt x="576" y="8"/>
                </a:lnTo>
                <a:lnTo>
                  <a:pt x="584" y="8"/>
                </a:lnTo>
                <a:lnTo>
                  <a:pt x="592" y="8"/>
                </a:lnTo>
                <a:lnTo>
                  <a:pt x="600" y="8"/>
                </a:lnTo>
                <a:lnTo>
                  <a:pt x="600" y="16"/>
                </a:lnTo>
                <a:lnTo>
                  <a:pt x="608" y="16"/>
                </a:lnTo>
                <a:lnTo>
                  <a:pt x="616" y="16"/>
                </a:lnTo>
                <a:lnTo>
                  <a:pt x="624" y="16"/>
                </a:lnTo>
                <a:lnTo>
                  <a:pt x="632" y="16"/>
                </a:lnTo>
                <a:lnTo>
                  <a:pt x="640" y="16"/>
                </a:lnTo>
                <a:lnTo>
                  <a:pt x="648" y="16"/>
                </a:lnTo>
                <a:lnTo>
                  <a:pt x="656" y="16"/>
                </a:lnTo>
                <a:lnTo>
                  <a:pt x="664" y="16"/>
                </a:lnTo>
                <a:lnTo>
                  <a:pt x="672" y="16"/>
                </a:lnTo>
                <a:lnTo>
                  <a:pt x="680" y="16"/>
                </a:lnTo>
                <a:lnTo>
                  <a:pt x="688" y="16"/>
                </a:lnTo>
                <a:lnTo>
                  <a:pt x="696" y="16"/>
                </a:lnTo>
                <a:lnTo>
                  <a:pt x="704" y="16"/>
                </a:lnTo>
                <a:lnTo>
                  <a:pt x="712" y="16"/>
                </a:lnTo>
                <a:lnTo>
                  <a:pt x="720" y="16"/>
                </a:lnTo>
                <a:lnTo>
                  <a:pt x="728" y="16"/>
                </a:lnTo>
                <a:lnTo>
                  <a:pt x="728" y="24"/>
                </a:lnTo>
                <a:lnTo>
                  <a:pt x="736" y="24"/>
                </a:lnTo>
                <a:lnTo>
                  <a:pt x="744" y="24"/>
                </a:lnTo>
                <a:lnTo>
                  <a:pt x="752" y="24"/>
                </a:lnTo>
                <a:lnTo>
                  <a:pt x="760" y="24"/>
                </a:lnTo>
                <a:lnTo>
                  <a:pt x="768" y="24"/>
                </a:lnTo>
                <a:lnTo>
                  <a:pt x="776" y="24"/>
                </a:lnTo>
                <a:lnTo>
                  <a:pt x="784" y="24"/>
                </a:lnTo>
                <a:lnTo>
                  <a:pt x="792" y="24"/>
                </a:lnTo>
                <a:lnTo>
                  <a:pt x="792" y="32"/>
                </a:lnTo>
                <a:lnTo>
                  <a:pt x="800" y="32"/>
                </a:lnTo>
                <a:lnTo>
                  <a:pt x="808" y="32"/>
                </a:lnTo>
                <a:lnTo>
                  <a:pt x="816" y="32"/>
                </a:lnTo>
                <a:lnTo>
                  <a:pt x="824" y="32"/>
                </a:lnTo>
                <a:lnTo>
                  <a:pt x="832" y="32"/>
                </a:lnTo>
                <a:lnTo>
                  <a:pt x="832" y="40"/>
                </a:lnTo>
                <a:lnTo>
                  <a:pt x="840" y="40"/>
                </a:lnTo>
                <a:lnTo>
                  <a:pt x="848" y="40"/>
                </a:lnTo>
                <a:lnTo>
                  <a:pt x="856" y="40"/>
                </a:lnTo>
                <a:lnTo>
                  <a:pt x="864" y="40"/>
                </a:lnTo>
                <a:lnTo>
                  <a:pt x="872" y="40"/>
                </a:lnTo>
                <a:lnTo>
                  <a:pt x="872" y="48"/>
                </a:lnTo>
                <a:lnTo>
                  <a:pt x="880" y="48"/>
                </a:lnTo>
                <a:lnTo>
                  <a:pt x="888" y="48"/>
                </a:lnTo>
                <a:lnTo>
                  <a:pt x="896" y="48"/>
                </a:lnTo>
                <a:lnTo>
                  <a:pt x="904" y="56"/>
                </a:lnTo>
                <a:lnTo>
                  <a:pt x="912" y="56"/>
                </a:lnTo>
                <a:lnTo>
                  <a:pt x="920" y="56"/>
                </a:lnTo>
                <a:lnTo>
                  <a:pt x="928" y="56"/>
                </a:lnTo>
                <a:lnTo>
                  <a:pt x="928" y="64"/>
                </a:lnTo>
                <a:lnTo>
                  <a:pt x="936" y="64"/>
                </a:lnTo>
                <a:lnTo>
                  <a:pt x="944" y="64"/>
                </a:lnTo>
                <a:lnTo>
                  <a:pt x="952" y="64"/>
                </a:lnTo>
                <a:lnTo>
                  <a:pt x="960" y="64"/>
                </a:lnTo>
                <a:lnTo>
                  <a:pt x="960" y="72"/>
                </a:lnTo>
                <a:lnTo>
                  <a:pt x="968" y="72"/>
                </a:lnTo>
                <a:lnTo>
                  <a:pt x="976" y="72"/>
                </a:lnTo>
                <a:lnTo>
                  <a:pt x="984" y="72"/>
                </a:lnTo>
                <a:lnTo>
                  <a:pt x="984" y="80"/>
                </a:lnTo>
                <a:lnTo>
                  <a:pt x="992" y="80"/>
                </a:lnTo>
                <a:lnTo>
                  <a:pt x="1000" y="80"/>
                </a:lnTo>
                <a:lnTo>
                  <a:pt x="1008" y="80"/>
                </a:lnTo>
                <a:lnTo>
                  <a:pt x="1016" y="80"/>
                </a:lnTo>
                <a:lnTo>
                  <a:pt x="1016" y="88"/>
                </a:lnTo>
                <a:lnTo>
                  <a:pt x="1024" y="88"/>
                </a:lnTo>
                <a:lnTo>
                  <a:pt x="1032" y="88"/>
                </a:lnTo>
                <a:lnTo>
                  <a:pt x="1040" y="88"/>
                </a:lnTo>
                <a:lnTo>
                  <a:pt x="1048" y="88"/>
                </a:lnTo>
                <a:lnTo>
                  <a:pt x="1048" y="96"/>
                </a:lnTo>
                <a:lnTo>
                  <a:pt x="1056" y="96"/>
                </a:lnTo>
                <a:lnTo>
                  <a:pt x="1064" y="96"/>
                </a:lnTo>
                <a:lnTo>
                  <a:pt x="1072" y="96"/>
                </a:lnTo>
                <a:lnTo>
                  <a:pt x="1080" y="96"/>
                </a:lnTo>
                <a:lnTo>
                  <a:pt x="1080" y="104"/>
                </a:lnTo>
                <a:lnTo>
                  <a:pt x="1088" y="104"/>
                </a:lnTo>
                <a:lnTo>
                  <a:pt x="1096" y="104"/>
                </a:lnTo>
                <a:lnTo>
                  <a:pt x="1104" y="104"/>
                </a:lnTo>
                <a:lnTo>
                  <a:pt x="1112" y="104"/>
                </a:lnTo>
                <a:lnTo>
                  <a:pt x="1120" y="112"/>
                </a:lnTo>
                <a:lnTo>
                  <a:pt x="1128" y="112"/>
                </a:lnTo>
                <a:lnTo>
                  <a:pt x="1136" y="112"/>
                </a:lnTo>
                <a:lnTo>
                  <a:pt x="1144" y="112"/>
                </a:lnTo>
                <a:lnTo>
                  <a:pt x="1152" y="120"/>
                </a:lnTo>
                <a:lnTo>
                  <a:pt x="1160" y="120"/>
                </a:lnTo>
                <a:lnTo>
                  <a:pt x="1168" y="120"/>
                </a:lnTo>
                <a:lnTo>
                  <a:pt x="1176" y="120"/>
                </a:lnTo>
                <a:lnTo>
                  <a:pt x="1184" y="120"/>
                </a:lnTo>
                <a:lnTo>
                  <a:pt x="1184" y="128"/>
                </a:lnTo>
                <a:lnTo>
                  <a:pt x="1192" y="128"/>
                </a:lnTo>
                <a:lnTo>
                  <a:pt x="1200" y="128"/>
                </a:lnTo>
                <a:lnTo>
                  <a:pt x="1208" y="128"/>
                </a:lnTo>
                <a:lnTo>
                  <a:pt x="1216" y="128"/>
                </a:lnTo>
                <a:lnTo>
                  <a:pt x="1224" y="128"/>
                </a:lnTo>
                <a:lnTo>
                  <a:pt x="1224" y="136"/>
                </a:lnTo>
                <a:lnTo>
                  <a:pt x="1232" y="136"/>
                </a:lnTo>
                <a:lnTo>
                  <a:pt x="1240" y="136"/>
                </a:lnTo>
                <a:lnTo>
                  <a:pt x="1248" y="136"/>
                </a:lnTo>
                <a:lnTo>
                  <a:pt x="1256" y="136"/>
                </a:lnTo>
                <a:lnTo>
                  <a:pt x="1264" y="144"/>
                </a:lnTo>
                <a:lnTo>
                  <a:pt x="1272" y="144"/>
                </a:lnTo>
                <a:lnTo>
                  <a:pt x="1280" y="144"/>
                </a:lnTo>
                <a:lnTo>
                  <a:pt x="1288" y="144"/>
                </a:lnTo>
                <a:lnTo>
                  <a:pt x="1296" y="144"/>
                </a:lnTo>
                <a:lnTo>
                  <a:pt x="1304" y="144"/>
                </a:lnTo>
                <a:lnTo>
                  <a:pt x="1304" y="152"/>
                </a:lnTo>
                <a:lnTo>
                  <a:pt x="1312" y="152"/>
                </a:lnTo>
                <a:lnTo>
                  <a:pt x="1320" y="152"/>
                </a:lnTo>
                <a:lnTo>
                  <a:pt x="1328" y="152"/>
                </a:lnTo>
                <a:lnTo>
                  <a:pt x="1336" y="152"/>
                </a:lnTo>
                <a:lnTo>
                  <a:pt x="1344" y="152"/>
                </a:lnTo>
                <a:lnTo>
                  <a:pt x="1344" y="160"/>
                </a:lnTo>
                <a:lnTo>
                  <a:pt x="1352" y="160"/>
                </a:lnTo>
                <a:lnTo>
                  <a:pt x="1360" y="160"/>
                </a:lnTo>
                <a:lnTo>
                  <a:pt x="1368" y="160"/>
                </a:lnTo>
                <a:lnTo>
                  <a:pt x="1376" y="160"/>
                </a:lnTo>
                <a:lnTo>
                  <a:pt x="1384" y="160"/>
                </a:lnTo>
                <a:lnTo>
                  <a:pt x="1392" y="160"/>
                </a:lnTo>
                <a:lnTo>
                  <a:pt x="1400" y="168"/>
                </a:lnTo>
                <a:lnTo>
                  <a:pt x="1408" y="168"/>
                </a:lnTo>
                <a:lnTo>
                  <a:pt x="1416" y="168"/>
                </a:lnTo>
                <a:lnTo>
                  <a:pt x="1424" y="168"/>
                </a:lnTo>
                <a:lnTo>
                  <a:pt x="1432" y="168"/>
                </a:lnTo>
                <a:lnTo>
                  <a:pt x="1440" y="168"/>
                </a:lnTo>
                <a:lnTo>
                  <a:pt x="1448" y="168"/>
                </a:lnTo>
                <a:lnTo>
                  <a:pt x="1448" y="176"/>
                </a:lnTo>
                <a:lnTo>
                  <a:pt x="1456" y="176"/>
                </a:lnTo>
                <a:lnTo>
                  <a:pt x="1464" y="176"/>
                </a:lnTo>
                <a:lnTo>
                  <a:pt x="1472" y="176"/>
                </a:lnTo>
                <a:lnTo>
                  <a:pt x="1480" y="176"/>
                </a:lnTo>
                <a:lnTo>
                  <a:pt x="1488" y="176"/>
                </a:lnTo>
                <a:lnTo>
                  <a:pt x="1496" y="176"/>
                </a:lnTo>
                <a:lnTo>
                  <a:pt x="1504" y="184"/>
                </a:lnTo>
                <a:lnTo>
                  <a:pt x="1512" y="184"/>
                </a:lnTo>
                <a:lnTo>
                  <a:pt x="1520" y="184"/>
                </a:lnTo>
                <a:lnTo>
                  <a:pt x="1528" y="184"/>
                </a:lnTo>
                <a:lnTo>
                  <a:pt x="1536" y="184"/>
                </a:lnTo>
                <a:lnTo>
                  <a:pt x="1544" y="184"/>
                </a:lnTo>
                <a:lnTo>
                  <a:pt x="1552" y="184"/>
                </a:lnTo>
                <a:lnTo>
                  <a:pt x="1560" y="192"/>
                </a:lnTo>
                <a:lnTo>
                  <a:pt x="1568" y="192"/>
                </a:lnTo>
                <a:lnTo>
                  <a:pt x="1576" y="192"/>
                </a:lnTo>
                <a:lnTo>
                  <a:pt x="1584" y="192"/>
                </a:lnTo>
                <a:lnTo>
                  <a:pt x="1592" y="192"/>
                </a:lnTo>
                <a:lnTo>
                  <a:pt x="1600" y="192"/>
                </a:lnTo>
                <a:lnTo>
                  <a:pt x="1608" y="192"/>
                </a:lnTo>
                <a:lnTo>
                  <a:pt x="1616" y="192"/>
                </a:lnTo>
                <a:lnTo>
                  <a:pt x="1616" y="200"/>
                </a:lnTo>
                <a:lnTo>
                  <a:pt x="1624" y="200"/>
                </a:lnTo>
                <a:lnTo>
                  <a:pt x="1632" y="200"/>
                </a:lnTo>
                <a:lnTo>
                  <a:pt x="1640" y="200"/>
                </a:lnTo>
                <a:lnTo>
                  <a:pt x="1648" y="200"/>
                </a:lnTo>
                <a:lnTo>
                  <a:pt x="1656" y="200"/>
                </a:lnTo>
                <a:lnTo>
                  <a:pt x="1664" y="200"/>
                </a:lnTo>
                <a:lnTo>
                  <a:pt x="1672" y="200"/>
                </a:lnTo>
                <a:lnTo>
                  <a:pt x="1680" y="200"/>
                </a:lnTo>
                <a:lnTo>
                  <a:pt x="1680" y="208"/>
                </a:lnTo>
                <a:lnTo>
                  <a:pt x="1688" y="208"/>
                </a:lnTo>
                <a:lnTo>
                  <a:pt x="1696" y="208"/>
                </a:lnTo>
                <a:lnTo>
                  <a:pt x="1704" y="208"/>
                </a:lnTo>
                <a:lnTo>
                  <a:pt x="1712" y="208"/>
                </a:lnTo>
                <a:lnTo>
                  <a:pt x="1720" y="208"/>
                </a:lnTo>
                <a:lnTo>
                  <a:pt x="1728" y="208"/>
                </a:lnTo>
                <a:lnTo>
                  <a:pt x="1736" y="208"/>
                </a:lnTo>
                <a:lnTo>
                  <a:pt x="1744" y="208"/>
                </a:lnTo>
                <a:lnTo>
                  <a:pt x="1744" y="216"/>
                </a:lnTo>
                <a:lnTo>
                  <a:pt x="1752" y="216"/>
                </a:lnTo>
                <a:lnTo>
                  <a:pt x="1760" y="216"/>
                </a:lnTo>
                <a:lnTo>
                  <a:pt x="1768" y="216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7242" name="Group 266"/>
          <p:cNvGrpSpPr>
            <a:grpSpLocks/>
          </p:cNvGrpSpPr>
          <p:nvPr/>
        </p:nvGrpSpPr>
        <p:grpSpPr bwMode="auto">
          <a:xfrm>
            <a:off x="1111250" y="4279900"/>
            <a:ext cx="76200" cy="1830388"/>
            <a:chOff x="3416" y="2696"/>
            <a:chExt cx="48" cy="1153"/>
          </a:xfrm>
        </p:grpSpPr>
        <p:sp>
          <p:nvSpPr>
            <p:cNvPr id="127243" name="Line 267"/>
            <p:cNvSpPr>
              <a:spLocks noChangeShapeType="1"/>
            </p:cNvSpPr>
            <p:nvPr/>
          </p:nvSpPr>
          <p:spPr bwMode="auto">
            <a:xfrm>
              <a:off x="3416" y="3848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44" name="Line 268"/>
            <p:cNvSpPr>
              <a:spLocks noChangeShapeType="1"/>
            </p:cNvSpPr>
            <p:nvPr/>
          </p:nvSpPr>
          <p:spPr bwMode="auto">
            <a:xfrm>
              <a:off x="3416" y="3560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45" name="Line 269"/>
            <p:cNvSpPr>
              <a:spLocks noChangeShapeType="1"/>
            </p:cNvSpPr>
            <p:nvPr/>
          </p:nvSpPr>
          <p:spPr bwMode="auto">
            <a:xfrm>
              <a:off x="3416" y="3272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46" name="Line 270"/>
            <p:cNvSpPr>
              <a:spLocks noChangeShapeType="1"/>
            </p:cNvSpPr>
            <p:nvPr/>
          </p:nvSpPr>
          <p:spPr bwMode="auto">
            <a:xfrm>
              <a:off x="3416" y="298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47" name="Line 271"/>
            <p:cNvSpPr>
              <a:spLocks noChangeShapeType="1"/>
            </p:cNvSpPr>
            <p:nvPr/>
          </p:nvSpPr>
          <p:spPr bwMode="auto">
            <a:xfrm>
              <a:off x="3416" y="2696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48" name="Line 272"/>
            <p:cNvSpPr>
              <a:spLocks noChangeShapeType="1"/>
            </p:cNvSpPr>
            <p:nvPr/>
          </p:nvSpPr>
          <p:spPr bwMode="auto">
            <a:xfrm>
              <a:off x="3416" y="376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49" name="Line 273"/>
            <p:cNvSpPr>
              <a:spLocks noChangeShapeType="1"/>
            </p:cNvSpPr>
            <p:nvPr/>
          </p:nvSpPr>
          <p:spPr bwMode="auto">
            <a:xfrm>
              <a:off x="3416" y="371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50" name="Line 274"/>
            <p:cNvSpPr>
              <a:spLocks noChangeShapeType="1"/>
            </p:cNvSpPr>
            <p:nvPr/>
          </p:nvSpPr>
          <p:spPr bwMode="auto">
            <a:xfrm>
              <a:off x="3416" y="367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51" name="Line 275"/>
            <p:cNvSpPr>
              <a:spLocks noChangeShapeType="1"/>
            </p:cNvSpPr>
            <p:nvPr/>
          </p:nvSpPr>
          <p:spPr bwMode="auto">
            <a:xfrm>
              <a:off x="3416" y="364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52" name="Line 276"/>
            <p:cNvSpPr>
              <a:spLocks noChangeShapeType="1"/>
            </p:cNvSpPr>
            <p:nvPr/>
          </p:nvSpPr>
          <p:spPr bwMode="auto">
            <a:xfrm>
              <a:off x="3416" y="362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53" name="Line 277"/>
            <p:cNvSpPr>
              <a:spLocks noChangeShapeType="1"/>
            </p:cNvSpPr>
            <p:nvPr/>
          </p:nvSpPr>
          <p:spPr bwMode="auto">
            <a:xfrm>
              <a:off x="3416" y="360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54" name="Line 278"/>
            <p:cNvSpPr>
              <a:spLocks noChangeShapeType="1"/>
            </p:cNvSpPr>
            <p:nvPr/>
          </p:nvSpPr>
          <p:spPr bwMode="auto">
            <a:xfrm>
              <a:off x="3416" y="359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55" name="Line 279"/>
            <p:cNvSpPr>
              <a:spLocks noChangeShapeType="1"/>
            </p:cNvSpPr>
            <p:nvPr/>
          </p:nvSpPr>
          <p:spPr bwMode="auto">
            <a:xfrm>
              <a:off x="3416" y="357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56" name="Line 280"/>
            <p:cNvSpPr>
              <a:spLocks noChangeShapeType="1"/>
            </p:cNvSpPr>
            <p:nvPr/>
          </p:nvSpPr>
          <p:spPr bwMode="auto">
            <a:xfrm>
              <a:off x="3416" y="347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57" name="Line 281"/>
            <p:cNvSpPr>
              <a:spLocks noChangeShapeType="1"/>
            </p:cNvSpPr>
            <p:nvPr/>
          </p:nvSpPr>
          <p:spPr bwMode="auto">
            <a:xfrm>
              <a:off x="3416" y="342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58" name="Line 282"/>
            <p:cNvSpPr>
              <a:spLocks noChangeShapeType="1"/>
            </p:cNvSpPr>
            <p:nvPr/>
          </p:nvSpPr>
          <p:spPr bwMode="auto">
            <a:xfrm>
              <a:off x="3416" y="338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59" name="Line 283"/>
            <p:cNvSpPr>
              <a:spLocks noChangeShapeType="1"/>
            </p:cNvSpPr>
            <p:nvPr/>
          </p:nvSpPr>
          <p:spPr bwMode="auto">
            <a:xfrm>
              <a:off x="3416" y="336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60" name="Line 284"/>
            <p:cNvSpPr>
              <a:spLocks noChangeShapeType="1"/>
            </p:cNvSpPr>
            <p:nvPr/>
          </p:nvSpPr>
          <p:spPr bwMode="auto">
            <a:xfrm>
              <a:off x="3416" y="333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61" name="Line 285"/>
            <p:cNvSpPr>
              <a:spLocks noChangeShapeType="1"/>
            </p:cNvSpPr>
            <p:nvPr/>
          </p:nvSpPr>
          <p:spPr bwMode="auto">
            <a:xfrm>
              <a:off x="3416" y="332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62" name="Line 286"/>
            <p:cNvSpPr>
              <a:spLocks noChangeShapeType="1"/>
            </p:cNvSpPr>
            <p:nvPr/>
          </p:nvSpPr>
          <p:spPr bwMode="auto">
            <a:xfrm>
              <a:off x="3416" y="330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63" name="Line 287"/>
            <p:cNvSpPr>
              <a:spLocks noChangeShapeType="1"/>
            </p:cNvSpPr>
            <p:nvPr/>
          </p:nvSpPr>
          <p:spPr bwMode="auto">
            <a:xfrm>
              <a:off x="3416" y="328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64" name="Line 288"/>
            <p:cNvSpPr>
              <a:spLocks noChangeShapeType="1"/>
            </p:cNvSpPr>
            <p:nvPr/>
          </p:nvSpPr>
          <p:spPr bwMode="auto">
            <a:xfrm>
              <a:off x="3416" y="318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65" name="Line 289"/>
            <p:cNvSpPr>
              <a:spLocks noChangeShapeType="1"/>
            </p:cNvSpPr>
            <p:nvPr/>
          </p:nvSpPr>
          <p:spPr bwMode="auto">
            <a:xfrm>
              <a:off x="3416" y="313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66" name="Line 290"/>
            <p:cNvSpPr>
              <a:spLocks noChangeShapeType="1"/>
            </p:cNvSpPr>
            <p:nvPr/>
          </p:nvSpPr>
          <p:spPr bwMode="auto">
            <a:xfrm>
              <a:off x="3416" y="309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67" name="Line 291"/>
            <p:cNvSpPr>
              <a:spLocks noChangeShapeType="1"/>
            </p:cNvSpPr>
            <p:nvPr/>
          </p:nvSpPr>
          <p:spPr bwMode="auto">
            <a:xfrm>
              <a:off x="3416" y="307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68" name="Line 292"/>
            <p:cNvSpPr>
              <a:spLocks noChangeShapeType="1"/>
            </p:cNvSpPr>
            <p:nvPr/>
          </p:nvSpPr>
          <p:spPr bwMode="auto">
            <a:xfrm>
              <a:off x="3416" y="304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69" name="Line 293"/>
            <p:cNvSpPr>
              <a:spLocks noChangeShapeType="1"/>
            </p:cNvSpPr>
            <p:nvPr/>
          </p:nvSpPr>
          <p:spPr bwMode="auto">
            <a:xfrm>
              <a:off x="3416" y="303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70" name="Line 294"/>
            <p:cNvSpPr>
              <a:spLocks noChangeShapeType="1"/>
            </p:cNvSpPr>
            <p:nvPr/>
          </p:nvSpPr>
          <p:spPr bwMode="auto">
            <a:xfrm>
              <a:off x="3416" y="301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71" name="Line 295"/>
            <p:cNvSpPr>
              <a:spLocks noChangeShapeType="1"/>
            </p:cNvSpPr>
            <p:nvPr/>
          </p:nvSpPr>
          <p:spPr bwMode="auto">
            <a:xfrm>
              <a:off x="3416" y="300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72" name="Line 296"/>
            <p:cNvSpPr>
              <a:spLocks noChangeShapeType="1"/>
            </p:cNvSpPr>
            <p:nvPr/>
          </p:nvSpPr>
          <p:spPr bwMode="auto">
            <a:xfrm>
              <a:off x="3416" y="289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73" name="Line 297"/>
            <p:cNvSpPr>
              <a:spLocks noChangeShapeType="1"/>
            </p:cNvSpPr>
            <p:nvPr/>
          </p:nvSpPr>
          <p:spPr bwMode="auto">
            <a:xfrm>
              <a:off x="3416" y="284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74" name="Line 298"/>
            <p:cNvSpPr>
              <a:spLocks noChangeShapeType="1"/>
            </p:cNvSpPr>
            <p:nvPr/>
          </p:nvSpPr>
          <p:spPr bwMode="auto">
            <a:xfrm>
              <a:off x="3416" y="280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75" name="Line 299"/>
            <p:cNvSpPr>
              <a:spLocks noChangeShapeType="1"/>
            </p:cNvSpPr>
            <p:nvPr/>
          </p:nvSpPr>
          <p:spPr bwMode="auto">
            <a:xfrm>
              <a:off x="3416" y="278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76" name="Line 300"/>
            <p:cNvSpPr>
              <a:spLocks noChangeShapeType="1"/>
            </p:cNvSpPr>
            <p:nvPr/>
          </p:nvSpPr>
          <p:spPr bwMode="auto">
            <a:xfrm>
              <a:off x="3416" y="276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77" name="Line 301"/>
            <p:cNvSpPr>
              <a:spLocks noChangeShapeType="1"/>
            </p:cNvSpPr>
            <p:nvPr/>
          </p:nvSpPr>
          <p:spPr bwMode="auto">
            <a:xfrm>
              <a:off x="3416" y="274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78" name="Line 302"/>
            <p:cNvSpPr>
              <a:spLocks noChangeShapeType="1"/>
            </p:cNvSpPr>
            <p:nvPr/>
          </p:nvSpPr>
          <p:spPr bwMode="auto">
            <a:xfrm>
              <a:off x="3416" y="272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79" name="Line 303"/>
            <p:cNvSpPr>
              <a:spLocks noChangeShapeType="1"/>
            </p:cNvSpPr>
            <p:nvPr/>
          </p:nvSpPr>
          <p:spPr bwMode="auto">
            <a:xfrm>
              <a:off x="3416" y="271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7280" name="Group 304"/>
          <p:cNvGrpSpPr>
            <a:grpSpLocks/>
          </p:cNvGrpSpPr>
          <p:nvPr/>
        </p:nvGrpSpPr>
        <p:grpSpPr bwMode="auto">
          <a:xfrm>
            <a:off x="1111250" y="6032500"/>
            <a:ext cx="3201988" cy="76200"/>
            <a:chOff x="3416" y="3800"/>
            <a:chExt cx="2017" cy="48"/>
          </a:xfrm>
        </p:grpSpPr>
        <p:sp>
          <p:nvSpPr>
            <p:cNvPr id="127281" name="Line 305"/>
            <p:cNvSpPr>
              <a:spLocks noChangeShapeType="1"/>
            </p:cNvSpPr>
            <p:nvPr/>
          </p:nvSpPr>
          <p:spPr bwMode="auto">
            <a:xfrm flipV="1">
              <a:off x="3416" y="3800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82" name="Line 306"/>
            <p:cNvSpPr>
              <a:spLocks noChangeShapeType="1"/>
            </p:cNvSpPr>
            <p:nvPr/>
          </p:nvSpPr>
          <p:spPr bwMode="auto">
            <a:xfrm flipV="1">
              <a:off x="3920" y="3800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83" name="Line 307"/>
            <p:cNvSpPr>
              <a:spLocks noChangeShapeType="1"/>
            </p:cNvSpPr>
            <p:nvPr/>
          </p:nvSpPr>
          <p:spPr bwMode="auto">
            <a:xfrm flipV="1">
              <a:off x="4424" y="3800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84" name="Line 308"/>
            <p:cNvSpPr>
              <a:spLocks noChangeShapeType="1"/>
            </p:cNvSpPr>
            <p:nvPr/>
          </p:nvSpPr>
          <p:spPr bwMode="auto">
            <a:xfrm flipV="1">
              <a:off x="4928" y="3800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85" name="Line 309"/>
            <p:cNvSpPr>
              <a:spLocks noChangeShapeType="1"/>
            </p:cNvSpPr>
            <p:nvPr/>
          </p:nvSpPr>
          <p:spPr bwMode="auto">
            <a:xfrm flipV="1">
              <a:off x="5432" y="3800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86" name="Line 310"/>
            <p:cNvSpPr>
              <a:spLocks noChangeShapeType="1"/>
            </p:cNvSpPr>
            <p:nvPr/>
          </p:nvSpPr>
          <p:spPr bwMode="auto">
            <a:xfrm flipV="1">
              <a:off x="3520" y="382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87" name="Line 311"/>
            <p:cNvSpPr>
              <a:spLocks noChangeShapeType="1"/>
            </p:cNvSpPr>
            <p:nvPr/>
          </p:nvSpPr>
          <p:spPr bwMode="auto">
            <a:xfrm flipV="1">
              <a:off x="3616" y="382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88" name="Line 312"/>
            <p:cNvSpPr>
              <a:spLocks noChangeShapeType="1"/>
            </p:cNvSpPr>
            <p:nvPr/>
          </p:nvSpPr>
          <p:spPr bwMode="auto">
            <a:xfrm flipV="1">
              <a:off x="3720" y="382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89" name="Line 313"/>
            <p:cNvSpPr>
              <a:spLocks noChangeShapeType="1"/>
            </p:cNvSpPr>
            <p:nvPr/>
          </p:nvSpPr>
          <p:spPr bwMode="auto">
            <a:xfrm flipV="1">
              <a:off x="3816" y="382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90" name="Line 314"/>
            <p:cNvSpPr>
              <a:spLocks noChangeShapeType="1"/>
            </p:cNvSpPr>
            <p:nvPr/>
          </p:nvSpPr>
          <p:spPr bwMode="auto">
            <a:xfrm flipV="1">
              <a:off x="4024" y="382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91" name="Line 315"/>
            <p:cNvSpPr>
              <a:spLocks noChangeShapeType="1"/>
            </p:cNvSpPr>
            <p:nvPr/>
          </p:nvSpPr>
          <p:spPr bwMode="auto">
            <a:xfrm flipV="1">
              <a:off x="4120" y="382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92" name="Line 316"/>
            <p:cNvSpPr>
              <a:spLocks noChangeShapeType="1"/>
            </p:cNvSpPr>
            <p:nvPr/>
          </p:nvSpPr>
          <p:spPr bwMode="auto">
            <a:xfrm flipV="1">
              <a:off x="4224" y="382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93" name="Line 317"/>
            <p:cNvSpPr>
              <a:spLocks noChangeShapeType="1"/>
            </p:cNvSpPr>
            <p:nvPr/>
          </p:nvSpPr>
          <p:spPr bwMode="auto">
            <a:xfrm flipV="1">
              <a:off x="4320" y="382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94" name="Line 318"/>
            <p:cNvSpPr>
              <a:spLocks noChangeShapeType="1"/>
            </p:cNvSpPr>
            <p:nvPr/>
          </p:nvSpPr>
          <p:spPr bwMode="auto">
            <a:xfrm flipV="1">
              <a:off x="4528" y="382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95" name="Line 319"/>
            <p:cNvSpPr>
              <a:spLocks noChangeShapeType="1"/>
            </p:cNvSpPr>
            <p:nvPr/>
          </p:nvSpPr>
          <p:spPr bwMode="auto">
            <a:xfrm flipV="1">
              <a:off x="4624" y="382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96" name="Line 320"/>
            <p:cNvSpPr>
              <a:spLocks noChangeShapeType="1"/>
            </p:cNvSpPr>
            <p:nvPr/>
          </p:nvSpPr>
          <p:spPr bwMode="auto">
            <a:xfrm flipV="1">
              <a:off x="4728" y="382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97" name="Line 321"/>
            <p:cNvSpPr>
              <a:spLocks noChangeShapeType="1"/>
            </p:cNvSpPr>
            <p:nvPr/>
          </p:nvSpPr>
          <p:spPr bwMode="auto">
            <a:xfrm flipV="1">
              <a:off x="4824" y="382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98" name="Line 322"/>
            <p:cNvSpPr>
              <a:spLocks noChangeShapeType="1"/>
            </p:cNvSpPr>
            <p:nvPr/>
          </p:nvSpPr>
          <p:spPr bwMode="auto">
            <a:xfrm flipV="1">
              <a:off x="5032" y="382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299" name="Line 323"/>
            <p:cNvSpPr>
              <a:spLocks noChangeShapeType="1"/>
            </p:cNvSpPr>
            <p:nvPr/>
          </p:nvSpPr>
          <p:spPr bwMode="auto">
            <a:xfrm flipV="1">
              <a:off x="5128" y="382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00" name="Line 324"/>
            <p:cNvSpPr>
              <a:spLocks noChangeShapeType="1"/>
            </p:cNvSpPr>
            <p:nvPr/>
          </p:nvSpPr>
          <p:spPr bwMode="auto">
            <a:xfrm flipV="1">
              <a:off x="5232" y="382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01" name="Line 325"/>
            <p:cNvSpPr>
              <a:spLocks noChangeShapeType="1"/>
            </p:cNvSpPr>
            <p:nvPr/>
          </p:nvSpPr>
          <p:spPr bwMode="auto">
            <a:xfrm flipV="1">
              <a:off x="5328" y="382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7302" name="Line 326"/>
          <p:cNvSpPr>
            <a:spLocks noChangeShapeType="1"/>
          </p:cNvSpPr>
          <p:nvPr/>
        </p:nvSpPr>
        <p:spPr bwMode="auto">
          <a:xfrm flipV="1">
            <a:off x="1111250" y="4279900"/>
            <a:ext cx="1588" cy="1828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303" name="Line 327"/>
          <p:cNvSpPr>
            <a:spLocks noChangeShapeType="1"/>
          </p:cNvSpPr>
          <p:nvPr/>
        </p:nvSpPr>
        <p:spPr bwMode="auto">
          <a:xfrm>
            <a:off x="1111250" y="6108700"/>
            <a:ext cx="3200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304" name="Oval 328"/>
          <p:cNvSpPr>
            <a:spLocks noChangeArrowheads="1"/>
          </p:cNvSpPr>
          <p:nvPr/>
        </p:nvSpPr>
        <p:spPr bwMode="auto">
          <a:xfrm>
            <a:off x="1466850" y="5524500"/>
            <a:ext cx="88900" cy="88900"/>
          </a:xfrm>
          <a:prstGeom prst="ellipse">
            <a:avLst/>
          </a:prstGeom>
          <a:solidFill>
            <a:srgbClr val="C30501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305" name="Oval 329"/>
          <p:cNvSpPr>
            <a:spLocks noChangeArrowheads="1"/>
          </p:cNvSpPr>
          <p:nvPr/>
        </p:nvSpPr>
        <p:spPr bwMode="auto">
          <a:xfrm>
            <a:off x="1873250" y="5575300"/>
            <a:ext cx="88900" cy="88900"/>
          </a:xfrm>
          <a:prstGeom prst="ellipse">
            <a:avLst/>
          </a:prstGeom>
          <a:solidFill>
            <a:srgbClr val="C30501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306" name="Oval 330"/>
          <p:cNvSpPr>
            <a:spLocks noChangeArrowheads="1"/>
          </p:cNvSpPr>
          <p:nvPr/>
        </p:nvSpPr>
        <p:spPr bwMode="auto">
          <a:xfrm>
            <a:off x="2266950" y="5257800"/>
            <a:ext cx="88900" cy="88900"/>
          </a:xfrm>
          <a:prstGeom prst="ellipse">
            <a:avLst/>
          </a:prstGeom>
          <a:solidFill>
            <a:srgbClr val="C30501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307" name="Oval 331"/>
          <p:cNvSpPr>
            <a:spLocks noChangeArrowheads="1"/>
          </p:cNvSpPr>
          <p:nvPr/>
        </p:nvSpPr>
        <p:spPr bwMode="auto">
          <a:xfrm>
            <a:off x="2508250" y="5118100"/>
            <a:ext cx="88900" cy="88900"/>
          </a:xfrm>
          <a:prstGeom prst="ellipse">
            <a:avLst/>
          </a:prstGeom>
          <a:solidFill>
            <a:srgbClr val="C30501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308" name="Oval 332"/>
          <p:cNvSpPr>
            <a:spLocks noChangeArrowheads="1"/>
          </p:cNvSpPr>
          <p:nvPr/>
        </p:nvSpPr>
        <p:spPr bwMode="auto">
          <a:xfrm>
            <a:off x="2673350" y="5016500"/>
            <a:ext cx="88900" cy="88900"/>
          </a:xfrm>
          <a:prstGeom prst="ellipse">
            <a:avLst/>
          </a:prstGeom>
          <a:solidFill>
            <a:srgbClr val="C30501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309" name="Oval 333"/>
          <p:cNvSpPr>
            <a:spLocks noChangeArrowheads="1"/>
          </p:cNvSpPr>
          <p:nvPr/>
        </p:nvSpPr>
        <p:spPr bwMode="auto">
          <a:xfrm>
            <a:off x="2673350" y="5080000"/>
            <a:ext cx="88900" cy="88900"/>
          </a:xfrm>
          <a:prstGeom prst="ellipse">
            <a:avLst/>
          </a:prstGeom>
          <a:solidFill>
            <a:srgbClr val="C30501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310" name="Oval 334"/>
          <p:cNvSpPr>
            <a:spLocks noChangeArrowheads="1"/>
          </p:cNvSpPr>
          <p:nvPr/>
        </p:nvSpPr>
        <p:spPr bwMode="auto">
          <a:xfrm>
            <a:off x="2673350" y="5067300"/>
            <a:ext cx="88900" cy="88900"/>
          </a:xfrm>
          <a:prstGeom prst="ellipse">
            <a:avLst/>
          </a:prstGeom>
          <a:solidFill>
            <a:srgbClr val="C30501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311" name="Oval 335"/>
          <p:cNvSpPr>
            <a:spLocks noChangeArrowheads="1"/>
          </p:cNvSpPr>
          <p:nvPr/>
        </p:nvSpPr>
        <p:spPr bwMode="auto">
          <a:xfrm>
            <a:off x="3067050" y="4800600"/>
            <a:ext cx="88900" cy="88900"/>
          </a:xfrm>
          <a:prstGeom prst="ellipse">
            <a:avLst/>
          </a:prstGeom>
          <a:solidFill>
            <a:srgbClr val="C30501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312" name="Oval 336"/>
          <p:cNvSpPr>
            <a:spLocks noChangeArrowheads="1"/>
          </p:cNvSpPr>
          <p:nvPr/>
        </p:nvSpPr>
        <p:spPr bwMode="auto">
          <a:xfrm>
            <a:off x="3473450" y="4749800"/>
            <a:ext cx="88900" cy="88900"/>
          </a:xfrm>
          <a:prstGeom prst="ellipse">
            <a:avLst/>
          </a:prstGeom>
          <a:solidFill>
            <a:srgbClr val="C30501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313" name="Oval 337"/>
          <p:cNvSpPr>
            <a:spLocks noChangeArrowheads="1"/>
          </p:cNvSpPr>
          <p:nvPr/>
        </p:nvSpPr>
        <p:spPr bwMode="auto">
          <a:xfrm>
            <a:off x="4273550" y="4724400"/>
            <a:ext cx="88900" cy="88900"/>
          </a:xfrm>
          <a:prstGeom prst="ellipse">
            <a:avLst/>
          </a:prstGeom>
          <a:solidFill>
            <a:srgbClr val="C30501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314" name="Oval 338"/>
          <p:cNvSpPr>
            <a:spLocks noChangeArrowheads="1"/>
          </p:cNvSpPr>
          <p:nvPr/>
        </p:nvSpPr>
        <p:spPr bwMode="auto">
          <a:xfrm>
            <a:off x="1466850" y="454660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315" name="Oval 339"/>
          <p:cNvSpPr>
            <a:spLocks noChangeArrowheads="1"/>
          </p:cNvSpPr>
          <p:nvPr/>
        </p:nvSpPr>
        <p:spPr bwMode="auto">
          <a:xfrm>
            <a:off x="1873250" y="453390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316" name="Oval 340"/>
          <p:cNvSpPr>
            <a:spLocks noChangeArrowheads="1"/>
          </p:cNvSpPr>
          <p:nvPr/>
        </p:nvSpPr>
        <p:spPr bwMode="auto">
          <a:xfrm>
            <a:off x="2266950" y="454660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317" name="Oval 341"/>
          <p:cNvSpPr>
            <a:spLocks noChangeArrowheads="1"/>
          </p:cNvSpPr>
          <p:nvPr/>
        </p:nvSpPr>
        <p:spPr bwMode="auto">
          <a:xfrm>
            <a:off x="2508250" y="455930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318" name="Oval 342"/>
          <p:cNvSpPr>
            <a:spLocks noChangeArrowheads="1"/>
          </p:cNvSpPr>
          <p:nvPr/>
        </p:nvSpPr>
        <p:spPr bwMode="auto">
          <a:xfrm>
            <a:off x="2673350" y="457200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319" name="Oval 343"/>
          <p:cNvSpPr>
            <a:spLocks noChangeArrowheads="1"/>
          </p:cNvSpPr>
          <p:nvPr/>
        </p:nvSpPr>
        <p:spPr bwMode="auto">
          <a:xfrm>
            <a:off x="2673350" y="455930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320" name="Oval 344"/>
          <p:cNvSpPr>
            <a:spLocks noChangeArrowheads="1"/>
          </p:cNvSpPr>
          <p:nvPr/>
        </p:nvSpPr>
        <p:spPr bwMode="auto">
          <a:xfrm>
            <a:off x="3067050" y="467360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321" name="Oval 345"/>
          <p:cNvSpPr>
            <a:spLocks noChangeArrowheads="1"/>
          </p:cNvSpPr>
          <p:nvPr/>
        </p:nvSpPr>
        <p:spPr bwMode="auto">
          <a:xfrm>
            <a:off x="3473450" y="476250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322" name="Oval 346"/>
          <p:cNvSpPr>
            <a:spLocks noChangeArrowheads="1"/>
          </p:cNvSpPr>
          <p:nvPr/>
        </p:nvSpPr>
        <p:spPr bwMode="auto">
          <a:xfrm>
            <a:off x="4273550" y="487680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323" name="Oval 347"/>
          <p:cNvSpPr>
            <a:spLocks noChangeArrowheads="1"/>
          </p:cNvSpPr>
          <p:nvPr/>
        </p:nvSpPr>
        <p:spPr bwMode="auto">
          <a:xfrm>
            <a:off x="1657350" y="5613400"/>
            <a:ext cx="114300" cy="114300"/>
          </a:xfrm>
          <a:prstGeom prst="ellipse">
            <a:avLst/>
          </a:prstGeom>
          <a:noFill/>
          <a:ln w="12700">
            <a:solidFill>
              <a:srgbClr val="C3050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324" name="Oval 348"/>
          <p:cNvSpPr>
            <a:spLocks noChangeArrowheads="1"/>
          </p:cNvSpPr>
          <p:nvPr/>
        </p:nvSpPr>
        <p:spPr bwMode="auto">
          <a:xfrm>
            <a:off x="1670050" y="4521200"/>
            <a:ext cx="114300" cy="1143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7325" name="Group 349"/>
          <p:cNvGrpSpPr>
            <a:grpSpLocks/>
          </p:cNvGrpSpPr>
          <p:nvPr/>
        </p:nvGrpSpPr>
        <p:grpSpPr bwMode="auto">
          <a:xfrm>
            <a:off x="609600" y="4168775"/>
            <a:ext cx="444500" cy="2041525"/>
            <a:chOff x="3100" y="2652"/>
            <a:chExt cx="280" cy="1286"/>
          </a:xfrm>
        </p:grpSpPr>
        <p:sp>
          <p:nvSpPr>
            <p:cNvPr id="127326" name="Rectangle 350"/>
            <p:cNvSpPr>
              <a:spLocks noChangeArrowheads="1"/>
            </p:cNvSpPr>
            <p:nvPr/>
          </p:nvSpPr>
          <p:spPr bwMode="auto">
            <a:xfrm>
              <a:off x="3100" y="3804"/>
              <a:ext cx="28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0.001</a:t>
              </a:r>
              <a:endParaRPr lang="en-US" sz="1400" i="0"/>
            </a:p>
          </p:txBody>
        </p:sp>
        <p:sp>
          <p:nvSpPr>
            <p:cNvPr id="127327" name="Rectangle 351"/>
            <p:cNvSpPr>
              <a:spLocks noChangeArrowheads="1"/>
            </p:cNvSpPr>
            <p:nvPr/>
          </p:nvSpPr>
          <p:spPr bwMode="auto">
            <a:xfrm>
              <a:off x="3156" y="3516"/>
              <a:ext cx="21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0.01</a:t>
              </a:r>
              <a:endParaRPr lang="en-US" sz="1400" i="0"/>
            </a:p>
          </p:txBody>
        </p:sp>
        <p:sp>
          <p:nvSpPr>
            <p:cNvPr id="127328" name="Rectangle 352"/>
            <p:cNvSpPr>
              <a:spLocks noChangeArrowheads="1"/>
            </p:cNvSpPr>
            <p:nvPr/>
          </p:nvSpPr>
          <p:spPr bwMode="auto">
            <a:xfrm>
              <a:off x="3212" y="3228"/>
              <a:ext cx="1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0.1</a:t>
              </a:r>
              <a:endParaRPr lang="en-US" sz="1400" i="0"/>
            </a:p>
          </p:txBody>
        </p:sp>
        <p:sp>
          <p:nvSpPr>
            <p:cNvPr id="127329" name="Rectangle 353"/>
            <p:cNvSpPr>
              <a:spLocks noChangeArrowheads="1"/>
            </p:cNvSpPr>
            <p:nvPr/>
          </p:nvSpPr>
          <p:spPr bwMode="auto">
            <a:xfrm>
              <a:off x="3292" y="2940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1</a:t>
              </a:r>
              <a:endParaRPr lang="en-US" sz="1400" i="0"/>
            </a:p>
          </p:txBody>
        </p:sp>
        <p:sp>
          <p:nvSpPr>
            <p:cNvPr id="127330" name="Rectangle 354"/>
            <p:cNvSpPr>
              <a:spLocks noChangeArrowheads="1"/>
            </p:cNvSpPr>
            <p:nvPr/>
          </p:nvSpPr>
          <p:spPr bwMode="auto">
            <a:xfrm>
              <a:off x="3236" y="2652"/>
              <a:ext cx="12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10</a:t>
              </a:r>
              <a:endParaRPr lang="en-US" sz="1400" i="0"/>
            </a:p>
          </p:txBody>
        </p:sp>
      </p:grpSp>
      <p:grpSp>
        <p:nvGrpSpPr>
          <p:cNvPr id="127331" name="Group 355"/>
          <p:cNvGrpSpPr>
            <a:grpSpLocks/>
          </p:cNvGrpSpPr>
          <p:nvPr/>
        </p:nvGrpSpPr>
        <p:grpSpPr bwMode="auto">
          <a:xfrm>
            <a:off x="1066800" y="6156325"/>
            <a:ext cx="3298825" cy="212725"/>
            <a:chOff x="3388" y="3924"/>
            <a:chExt cx="2078" cy="134"/>
          </a:xfrm>
        </p:grpSpPr>
        <p:sp>
          <p:nvSpPr>
            <p:cNvPr id="127332" name="Rectangle 356"/>
            <p:cNvSpPr>
              <a:spLocks noChangeArrowheads="1"/>
            </p:cNvSpPr>
            <p:nvPr/>
          </p:nvSpPr>
          <p:spPr bwMode="auto">
            <a:xfrm>
              <a:off x="3388" y="3924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0</a:t>
              </a:r>
              <a:endParaRPr lang="en-US" sz="1400" i="0"/>
            </a:p>
          </p:txBody>
        </p:sp>
        <p:sp>
          <p:nvSpPr>
            <p:cNvPr id="127333" name="Rectangle 357"/>
            <p:cNvSpPr>
              <a:spLocks noChangeArrowheads="1"/>
            </p:cNvSpPr>
            <p:nvPr/>
          </p:nvSpPr>
          <p:spPr bwMode="auto">
            <a:xfrm>
              <a:off x="3852" y="3924"/>
              <a:ext cx="1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0.5</a:t>
              </a:r>
              <a:endParaRPr lang="en-US" sz="1400" i="0"/>
            </a:p>
          </p:txBody>
        </p:sp>
        <p:sp>
          <p:nvSpPr>
            <p:cNvPr id="127334" name="Rectangle 358"/>
            <p:cNvSpPr>
              <a:spLocks noChangeArrowheads="1"/>
            </p:cNvSpPr>
            <p:nvPr/>
          </p:nvSpPr>
          <p:spPr bwMode="auto">
            <a:xfrm>
              <a:off x="4396" y="3924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1</a:t>
              </a:r>
              <a:endParaRPr lang="en-US" sz="1400" i="0"/>
            </a:p>
          </p:txBody>
        </p:sp>
        <p:sp>
          <p:nvSpPr>
            <p:cNvPr id="127335" name="Rectangle 359"/>
            <p:cNvSpPr>
              <a:spLocks noChangeArrowheads="1"/>
            </p:cNvSpPr>
            <p:nvPr/>
          </p:nvSpPr>
          <p:spPr bwMode="auto">
            <a:xfrm>
              <a:off x="4860" y="3924"/>
              <a:ext cx="1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1.5</a:t>
              </a:r>
              <a:endParaRPr lang="en-US" sz="1400" i="0"/>
            </a:p>
          </p:txBody>
        </p:sp>
        <p:sp>
          <p:nvSpPr>
            <p:cNvPr id="127336" name="Rectangle 360"/>
            <p:cNvSpPr>
              <a:spLocks noChangeArrowheads="1"/>
            </p:cNvSpPr>
            <p:nvPr/>
          </p:nvSpPr>
          <p:spPr bwMode="auto">
            <a:xfrm>
              <a:off x="5404" y="3924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2</a:t>
              </a:r>
              <a:endParaRPr lang="en-US" sz="1400" i="0"/>
            </a:p>
          </p:txBody>
        </p:sp>
      </p:grpSp>
      <p:sp>
        <p:nvSpPr>
          <p:cNvPr id="127337" name="Rectangle 361"/>
          <p:cNvSpPr>
            <a:spLocks noChangeArrowheads="1"/>
          </p:cNvSpPr>
          <p:nvPr/>
        </p:nvSpPr>
        <p:spPr bwMode="auto">
          <a:xfrm>
            <a:off x="3429000" y="5486400"/>
            <a:ext cx="5429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i="0" dirty="0">
                <a:solidFill>
                  <a:srgbClr val="000000"/>
                </a:solidFill>
              </a:rPr>
              <a:t>PMMA</a:t>
            </a:r>
            <a:endParaRPr lang="en-US" sz="1400" i="0" dirty="0"/>
          </a:p>
        </p:txBody>
      </p:sp>
      <p:sp>
        <p:nvSpPr>
          <p:cNvPr id="127338" name="Rectangle 362"/>
          <p:cNvSpPr>
            <a:spLocks noChangeArrowheads="1"/>
          </p:cNvSpPr>
          <p:nvPr/>
        </p:nvSpPr>
        <p:spPr bwMode="auto">
          <a:xfrm>
            <a:off x="1517650" y="6448426"/>
            <a:ext cx="24177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i="0">
                <a:solidFill>
                  <a:srgbClr val="000000"/>
                </a:solidFill>
              </a:rPr>
              <a:t>Effective Equivalence Ratio, </a:t>
            </a:r>
            <a:r>
              <a:rPr lang="en-US" sz="1600" b="0" i="0">
                <a:solidFill>
                  <a:srgbClr val="000000"/>
                </a:solidFill>
                <a:sym typeface="Symbol" charset="2"/>
              </a:rPr>
              <a:t></a:t>
            </a:r>
            <a:endParaRPr lang="en-US" sz="1400" i="0"/>
          </a:p>
        </p:txBody>
      </p:sp>
      <p:sp>
        <p:nvSpPr>
          <p:cNvPr id="127339" name="Rectangle 363"/>
          <p:cNvSpPr>
            <a:spLocks noChangeArrowheads="1"/>
          </p:cNvSpPr>
          <p:nvPr/>
        </p:nvSpPr>
        <p:spPr bwMode="auto">
          <a:xfrm>
            <a:off x="1860550" y="4267200"/>
            <a:ext cx="514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 i="0"/>
              <a:t>CO</a:t>
            </a:r>
            <a:r>
              <a:rPr lang="en-US" sz="1400" b="0" i="0" baseline="-25000"/>
              <a:t>2</a:t>
            </a:r>
            <a:endParaRPr lang="en-US" sz="1400" b="0" i="0"/>
          </a:p>
        </p:txBody>
      </p:sp>
      <p:sp>
        <p:nvSpPr>
          <p:cNvPr id="127340" name="Rectangle 364"/>
          <p:cNvSpPr>
            <a:spLocks noChangeArrowheads="1"/>
          </p:cNvSpPr>
          <p:nvPr/>
        </p:nvSpPr>
        <p:spPr bwMode="auto">
          <a:xfrm>
            <a:off x="1708150" y="5181600"/>
            <a:ext cx="450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 i="0">
                <a:solidFill>
                  <a:srgbClr val="C30501"/>
                </a:solidFill>
              </a:rPr>
              <a:t>CO</a:t>
            </a:r>
          </a:p>
        </p:txBody>
      </p:sp>
      <p:sp>
        <p:nvSpPr>
          <p:cNvPr id="127342" name="Freeform 366"/>
          <p:cNvSpPr>
            <a:spLocks/>
          </p:cNvSpPr>
          <p:nvPr/>
        </p:nvSpPr>
        <p:spPr bwMode="auto">
          <a:xfrm>
            <a:off x="6146800" y="4783138"/>
            <a:ext cx="2400300" cy="876300"/>
          </a:xfrm>
          <a:custGeom>
            <a:avLst/>
            <a:gdLst/>
            <a:ahLst/>
            <a:cxnLst>
              <a:cxn ang="0">
                <a:pos x="8" y="536"/>
              </a:cxn>
              <a:cxn ang="0">
                <a:pos x="16" y="512"/>
              </a:cxn>
              <a:cxn ang="0">
                <a:pos x="24" y="488"/>
              </a:cxn>
              <a:cxn ang="0">
                <a:pos x="32" y="464"/>
              </a:cxn>
              <a:cxn ang="0">
                <a:pos x="48" y="440"/>
              </a:cxn>
              <a:cxn ang="0">
                <a:pos x="64" y="424"/>
              </a:cxn>
              <a:cxn ang="0">
                <a:pos x="88" y="408"/>
              </a:cxn>
              <a:cxn ang="0">
                <a:pos x="104" y="384"/>
              </a:cxn>
              <a:cxn ang="0">
                <a:pos x="120" y="368"/>
              </a:cxn>
              <a:cxn ang="0">
                <a:pos x="144" y="360"/>
              </a:cxn>
              <a:cxn ang="0">
                <a:pos x="160" y="344"/>
              </a:cxn>
              <a:cxn ang="0">
                <a:pos x="184" y="336"/>
              </a:cxn>
              <a:cxn ang="0">
                <a:pos x="208" y="328"/>
              </a:cxn>
              <a:cxn ang="0">
                <a:pos x="224" y="312"/>
              </a:cxn>
              <a:cxn ang="0">
                <a:pos x="256" y="304"/>
              </a:cxn>
              <a:cxn ang="0">
                <a:pos x="280" y="296"/>
              </a:cxn>
              <a:cxn ang="0">
                <a:pos x="304" y="288"/>
              </a:cxn>
              <a:cxn ang="0">
                <a:pos x="328" y="280"/>
              </a:cxn>
              <a:cxn ang="0">
                <a:pos x="352" y="272"/>
              </a:cxn>
              <a:cxn ang="0">
                <a:pos x="376" y="264"/>
              </a:cxn>
              <a:cxn ang="0">
                <a:pos x="408" y="264"/>
              </a:cxn>
              <a:cxn ang="0">
                <a:pos x="432" y="256"/>
              </a:cxn>
              <a:cxn ang="0">
                <a:pos x="464" y="240"/>
              </a:cxn>
              <a:cxn ang="0">
                <a:pos x="488" y="232"/>
              </a:cxn>
              <a:cxn ang="0">
                <a:pos x="512" y="224"/>
              </a:cxn>
              <a:cxn ang="0">
                <a:pos x="536" y="216"/>
              </a:cxn>
              <a:cxn ang="0">
                <a:pos x="552" y="200"/>
              </a:cxn>
              <a:cxn ang="0">
                <a:pos x="576" y="192"/>
              </a:cxn>
              <a:cxn ang="0">
                <a:pos x="592" y="176"/>
              </a:cxn>
              <a:cxn ang="0">
                <a:pos x="616" y="160"/>
              </a:cxn>
              <a:cxn ang="0">
                <a:pos x="640" y="144"/>
              </a:cxn>
              <a:cxn ang="0">
                <a:pos x="664" y="136"/>
              </a:cxn>
              <a:cxn ang="0">
                <a:pos x="680" y="120"/>
              </a:cxn>
              <a:cxn ang="0">
                <a:pos x="704" y="112"/>
              </a:cxn>
              <a:cxn ang="0">
                <a:pos x="720" y="96"/>
              </a:cxn>
              <a:cxn ang="0">
                <a:pos x="744" y="88"/>
              </a:cxn>
              <a:cxn ang="0">
                <a:pos x="776" y="80"/>
              </a:cxn>
              <a:cxn ang="0">
                <a:pos x="792" y="64"/>
              </a:cxn>
              <a:cxn ang="0">
                <a:pos x="816" y="56"/>
              </a:cxn>
              <a:cxn ang="0">
                <a:pos x="840" y="48"/>
              </a:cxn>
              <a:cxn ang="0">
                <a:pos x="872" y="40"/>
              </a:cxn>
              <a:cxn ang="0">
                <a:pos x="896" y="32"/>
              </a:cxn>
              <a:cxn ang="0">
                <a:pos x="928" y="32"/>
              </a:cxn>
              <a:cxn ang="0">
                <a:pos x="952" y="24"/>
              </a:cxn>
              <a:cxn ang="0">
                <a:pos x="984" y="24"/>
              </a:cxn>
              <a:cxn ang="0">
                <a:pos x="1008" y="16"/>
              </a:cxn>
              <a:cxn ang="0">
                <a:pos x="1040" y="16"/>
              </a:cxn>
              <a:cxn ang="0">
                <a:pos x="1072" y="16"/>
              </a:cxn>
              <a:cxn ang="0">
                <a:pos x="1104" y="8"/>
              </a:cxn>
              <a:cxn ang="0">
                <a:pos x="1136" y="8"/>
              </a:cxn>
              <a:cxn ang="0">
                <a:pos x="1168" y="8"/>
              </a:cxn>
              <a:cxn ang="0">
                <a:pos x="1200" y="8"/>
              </a:cxn>
              <a:cxn ang="0">
                <a:pos x="1232" y="8"/>
              </a:cxn>
              <a:cxn ang="0">
                <a:pos x="1264" y="8"/>
              </a:cxn>
              <a:cxn ang="0">
                <a:pos x="1296" y="8"/>
              </a:cxn>
              <a:cxn ang="0">
                <a:pos x="1328" y="8"/>
              </a:cxn>
              <a:cxn ang="0">
                <a:pos x="1360" y="8"/>
              </a:cxn>
              <a:cxn ang="0">
                <a:pos x="1392" y="8"/>
              </a:cxn>
              <a:cxn ang="0">
                <a:pos x="1416" y="0"/>
              </a:cxn>
              <a:cxn ang="0">
                <a:pos x="1448" y="0"/>
              </a:cxn>
              <a:cxn ang="0">
                <a:pos x="1480" y="0"/>
              </a:cxn>
              <a:cxn ang="0">
                <a:pos x="1512" y="0"/>
              </a:cxn>
            </a:cxnLst>
            <a:rect l="0" t="0" r="r" b="b"/>
            <a:pathLst>
              <a:path w="1512" h="552">
                <a:moveTo>
                  <a:pt x="0" y="552"/>
                </a:moveTo>
                <a:lnTo>
                  <a:pt x="0" y="544"/>
                </a:lnTo>
                <a:lnTo>
                  <a:pt x="0" y="536"/>
                </a:lnTo>
                <a:lnTo>
                  <a:pt x="8" y="536"/>
                </a:lnTo>
                <a:lnTo>
                  <a:pt x="8" y="528"/>
                </a:lnTo>
                <a:lnTo>
                  <a:pt x="8" y="520"/>
                </a:lnTo>
                <a:lnTo>
                  <a:pt x="8" y="512"/>
                </a:lnTo>
                <a:lnTo>
                  <a:pt x="16" y="512"/>
                </a:lnTo>
                <a:lnTo>
                  <a:pt x="16" y="504"/>
                </a:lnTo>
                <a:lnTo>
                  <a:pt x="16" y="496"/>
                </a:lnTo>
                <a:lnTo>
                  <a:pt x="24" y="496"/>
                </a:lnTo>
                <a:lnTo>
                  <a:pt x="24" y="488"/>
                </a:lnTo>
                <a:lnTo>
                  <a:pt x="24" y="480"/>
                </a:lnTo>
                <a:lnTo>
                  <a:pt x="32" y="480"/>
                </a:lnTo>
                <a:lnTo>
                  <a:pt x="32" y="472"/>
                </a:lnTo>
                <a:lnTo>
                  <a:pt x="32" y="464"/>
                </a:lnTo>
                <a:lnTo>
                  <a:pt x="40" y="464"/>
                </a:lnTo>
                <a:lnTo>
                  <a:pt x="40" y="456"/>
                </a:lnTo>
                <a:lnTo>
                  <a:pt x="48" y="448"/>
                </a:lnTo>
                <a:lnTo>
                  <a:pt x="48" y="440"/>
                </a:lnTo>
                <a:lnTo>
                  <a:pt x="56" y="440"/>
                </a:lnTo>
                <a:lnTo>
                  <a:pt x="56" y="432"/>
                </a:lnTo>
                <a:lnTo>
                  <a:pt x="64" y="432"/>
                </a:lnTo>
                <a:lnTo>
                  <a:pt x="64" y="424"/>
                </a:lnTo>
                <a:lnTo>
                  <a:pt x="72" y="424"/>
                </a:lnTo>
                <a:lnTo>
                  <a:pt x="72" y="416"/>
                </a:lnTo>
                <a:lnTo>
                  <a:pt x="80" y="408"/>
                </a:lnTo>
                <a:lnTo>
                  <a:pt x="88" y="408"/>
                </a:lnTo>
                <a:lnTo>
                  <a:pt x="88" y="400"/>
                </a:lnTo>
                <a:lnTo>
                  <a:pt x="96" y="392"/>
                </a:lnTo>
                <a:lnTo>
                  <a:pt x="104" y="392"/>
                </a:lnTo>
                <a:lnTo>
                  <a:pt x="104" y="384"/>
                </a:lnTo>
                <a:lnTo>
                  <a:pt x="112" y="384"/>
                </a:lnTo>
                <a:lnTo>
                  <a:pt x="112" y="376"/>
                </a:lnTo>
                <a:lnTo>
                  <a:pt x="120" y="376"/>
                </a:lnTo>
                <a:lnTo>
                  <a:pt x="120" y="368"/>
                </a:lnTo>
                <a:lnTo>
                  <a:pt x="128" y="368"/>
                </a:lnTo>
                <a:lnTo>
                  <a:pt x="136" y="368"/>
                </a:lnTo>
                <a:lnTo>
                  <a:pt x="136" y="360"/>
                </a:lnTo>
                <a:lnTo>
                  <a:pt x="144" y="360"/>
                </a:lnTo>
                <a:lnTo>
                  <a:pt x="144" y="352"/>
                </a:lnTo>
                <a:lnTo>
                  <a:pt x="152" y="352"/>
                </a:lnTo>
                <a:lnTo>
                  <a:pt x="160" y="352"/>
                </a:lnTo>
                <a:lnTo>
                  <a:pt x="160" y="344"/>
                </a:lnTo>
                <a:lnTo>
                  <a:pt x="168" y="344"/>
                </a:lnTo>
                <a:lnTo>
                  <a:pt x="176" y="344"/>
                </a:lnTo>
                <a:lnTo>
                  <a:pt x="176" y="336"/>
                </a:lnTo>
                <a:lnTo>
                  <a:pt x="184" y="336"/>
                </a:lnTo>
                <a:lnTo>
                  <a:pt x="192" y="336"/>
                </a:lnTo>
                <a:lnTo>
                  <a:pt x="192" y="328"/>
                </a:lnTo>
                <a:lnTo>
                  <a:pt x="200" y="328"/>
                </a:lnTo>
                <a:lnTo>
                  <a:pt x="208" y="328"/>
                </a:lnTo>
                <a:lnTo>
                  <a:pt x="208" y="320"/>
                </a:lnTo>
                <a:lnTo>
                  <a:pt x="216" y="320"/>
                </a:lnTo>
                <a:lnTo>
                  <a:pt x="224" y="320"/>
                </a:lnTo>
                <a:lnTo>
                  <a:pt x="224" y="312"/>
                </a:lnTo>
                <a:lnTo>
                  <a:pt x="232" y="312"/>
                </a:lnTo>
                <a:lnTo>
                  <a:pt x="240" y="312"/>
                </a:lnTo>
                <a:lnTo>
                  <a:pt x="248" y="304"/>
                </a:lnTo>
                <a:lnTo>
                  <a:pt x="256" y="304"/>
                </a:lnTo>
                <a:lnTo>
                  <a:pt x="264" y="304"/>
                </a:lnTo>
                <a:lnTo>
                  <a:pt x="264" y="296"/>
                </a:lnTo>
                <a:lnTo>
                  <a:pt x="272" y="296"/>
                </a:lnTo>
                <a:lnTo>
                  <a:pt x="280" y="296"/>
                </a:lnTo>
                <a:lnTo>
                  <a:pt x="288" y="296"/>
                </a:lnTo>
                <a:lnTo>
                  <a:pt x="288" y="288"/>
                </a:lnTo>
                <a:lnTo>
                  <a:pt x="296" y="288"/>
                </a:lnTo>
                <a:lnTo>
                  <a:pt x="304" y="288"/>
                </a:lnTo>
                <a:lnTo>
                  <a:pt x="312" y="288"/>
                </a:lnTo>
                <a:lnTo>
                  <a:pt x="312" y="280"/>
                </a:lnTo>
                <a:lnTo>
                  <a:pt x="320" y="280"/>
                </a:lnTo>
                <a:lnTo>
                  <a:pt x="328" y="280"/>
                </a:lnTo>
                <a:lnTo>
                  <a:pt x="336" y="280"/>
                </a:lnTo>
                <a:lnTo>
                  <a:pt x="344" y="280"/>
                </a:lnTo>
                <a:lnTo>
                  <a:pt x="344" y="272"/>
                </a:lnTo>
                <a:lnTo>
                  <a:pt x="352" y="272"/>
                </a:lnTo>
                <a:lnTo>
                  <a:pt x="360" y="272"/>
                </a:lnTo>
                <a:lnTo>
                  <a:pt x="368" y="272"/>
                </a:lnTo>
                <a:lnTo>
                  <a:pt x="376" y="272"/>
                </a:lnTo>
                <a:lnTo>
                  <a:pt x="376" y="264"/>
                </a:lnTo>
                <a:lnTo>
                  <a:pt x="384" y="264"/>
                </a:lnTo>
                <a:lnTo>
                  <a:pt x="392" y="264"/>
                </a:lnTo>
                <a:lnTo>
                  <a:pt x="400" y="264"/>
                </a:lnTo>
                <a:lnTo>
                  <a:pt x="408" y="264"/>
                </a:lnTo>
                <a:lnTo>
                  <a:pt x="408" y="256"/>
                </a:lnTo>
                <a:lnTo>
                  <a:pt x="416" y="256"/>
                </a:lnTo>
                <a:lnTo>
                  <a:pt x="424" y="256"/>
                </a:lnTo>
                <a:lnTo>
                  <a:pt x="432" y="256"/>
                </a:lnTo>
                <a:lnTo>
                  <a:pt x="440" y="248"/>
                </a:lnTo>
                <a:lnTo>
                  <a:pt x="448" y="248"/>
                </a:lnTo>
                <a:lnTo>
                  <a:pt x="456" y="248"/>
                </a:lnTo>
                <a:lnTo>
                  <a:pt x="464" y="240"/>
                </a:lnTo>
                <a:lnTo>
                  <a:pt x="472" y="240"/>
                </a:lnTo>
                <a:lnTo>
                  <a:pt x="480" y="240"/>
                </a:lnTo>
                <a:lnTo>
                  <a:pt x="480" y="232"/>
                </a:lnTo>
                <a:lnTo>
                  <a:pt x="488" y="232"/>
                </a:lnTo>
                <a:lnTo>
                  <a:pt x="496" y="232"/>
                </a:lnTo>
                <a:lnTo>
                  <a:pt x="504" y="232"/>
                </a:lnTo>
                <a:lnTo>
                  <a:pt x="504" y="224"/>
                </a:lnTo>
                <a:lnTo>
                  <a:pt x="512" y="224"/>
                </a:lnTo>
                <a:lnTo>
                  <a:pt x="520" y="224"/>
                </a:lnTo>
                <a:lnTo>
                  <a:pt x="520" y="216"/>
                </a:lnTo>
                <a:lnTo>
                  <a:pt x="528" y="216"/>
                </a:lnTo>
                <a:lnTo>
                  <a:pt x="536" y="216"/>
                </a:lnTo>
                <a:lnTo>
                  <a:pt x="536" y="208"/>
                </a:lnTo>
                <a:lnTo>
                  <a:pt x="544" y="208"/>
                </a:lnTo>
                <a:lnTo>
                  <a:pt x="544" y="200"/>
                </a:lnTo>
                <a:lnTo>
                  <a:pt x="552" y="200"/>
                </a:lnTo>
                <a:lnTo>
                  <a:pt x="560" y="200"/>
                </a:lnTo>
                <a:lnTo>
                  <a:pt x="560" y="192"/>
                </a:lnTo>
                <a:lnTo>
                  <a:pt x="568" y="192"/>
                </a:lnTo>
                <a:lnTo>
                  <a:pt x="576" y="192"/>
                </a:lnTo>
                <a:lnTo>
                  <a:pt x="576" y="184"/>
                </a:lnTo>
                <a:lnTo>
                  <a:pt x="584" y="184"/>
                </a:lnTo>
                <a:lnTo>
                  <a:pt x="584" y="176"/>
                </a:lnTo>
                <a:lnTo>
                  <a:pt x="592" y="176"/>
                </a:lnTo>
                <a:lnTo>
                  <a:pt x="600" y="176"/>
                </a:lnTo>
                <a:lnTo>
                  <a:pt x="600" y="168"/>
                </a:lnTo>
                <a:lnTo>
                  <a:pt x="608" y="168"/>
                </a:lnTo>
                <a:lnTo>
                  <a:pt x="616" y="160"/>
                </a:lnTo>
                <a:lnTo>
                  <a:pt x="624" y="160"/>
                </a:lnTo>
                <a:lnTo>
                  <a:pt x="624" y="152"/>
                </a:lnTo>
                <a:lnTo>
                  <a:pt x="632" y="152"/>
                </a:lnTo>
                <a:lnTo>
                  <a:pt x="640" y="144"/>
                </a:lnTo>
                <a:lnTo>
                  <a:pt x="648" y="144"/>
                </a:lnTo>
                <a:lnTo>
                  <a:pt x="648" y="136"/>
                </a:lnTo>
                <a:lnTo>
                  <a:pt x="656" y="136"/>
                </a:lnTo>
                <a:lnTo>
                  <a:pt x="664" y="136"/>
                </a:lnTo>
                <a:lnTo>
                  <a:pt x="664" y="128"/>
                </a:lnTo>
                <a:lnTo>
                  <a:pt x="672" y="128"/>
                </a:lnTo>
                <a:lnTo>
                  <a:pt x="680" y="128"/>
                </a:lnTo>
                <a:lnTo>
                  <a:pt x="680" y="120"/>
                </a:lnTo>
                <a:lnTo>
                  <a:pt x="688" y="120"/>
                </a:lnTo>
                <a:lnTo>
                  <a:pt x="688" y="112"/>
                </a:lnTo>
                <a:lnTo>
                  <a:pt x="696" y="112"/>
                </a:lnTo>
                <a:lnTo>
                  <a:pt x="704" y="112"/>
                </a:lnTo>
                <a:lnTo>
                  <a:pt x="704" y="104"/>
                </a:lnTo>
                <a:lnTo>
                  <a:pt x="712" y="104"/>
                </a:lnTo>
                <a:lnTo>
                  <a:pt x="720" y="104"/>
                </a:lnTo>
                <a:lnTo>
                  <a:pt x="720" y="96"/>
                </a:lnTo>
                <a:lnTo>
                  <a:pt x="728" y="96"/>
                </a:lnTo>
                <a:lnTo>
                  <a:pt x="736" y="96"/>
                </a:lnTo>
                <a:lnTo>
                  <a:pt x="736" y="88"/>
                </a:lnTo>
                <a:lnTo>
                  <a:pt x="744" y="88"/>
                </a:lnTo>
                <a:lnTo>
                  <a:pt x="752" y="88"/>
                </a:lnTo>
                <a:lnTo>
                  <a:pt x="760" y="80"/>
                </a:lnTo>
                <a:lnTo>
                  <a:pt x="768" y="80"/>
                </a:lnTo>
                <a:lnTo>
                  <a:pt x="776" y="80"/>
                </a:lnTo>
                <a:lnTo>
                  <a:pt x="776" y="72"/>
                </a:lnTo>
                <a:lnTo>
                  <a:pt x="784" y="72"/>
                </a:lnTo>
                <a:lnTo>
                  <a:pt x="792" y="72"/>
                </a:lnTo>
                <a:lnTo>
                  <a:pt x="792" y="64"/>
                </a:lnTo>
                <a:lnTo>
                  <a:pt x="800" y="64"/>
                </a:lnTo>
                <a:lnTo>
                  <a:pt x="808" y="64"/>
                </a:lnTo>
                <a:lnTo>
                  <a:pt x="816" y="64"/>
                </a:lnTo>
                <a:lnTo>
                  <a:pt x="816" y="56"/>
                </a:lnTo>
                <a:lnTo>
                  <a:pt x="824" y="56"/>
                </a:lnTo>
                <a:lnTo>
                  <a:pt x="832" y="56"/>
                </a:lnTo>
                <a:lnTo>
                  <a:pt x="840" y="56"/>
                </a:lnTo>
                <a:lnTo>
                  <a:pt x="840" y="48"/>
                </a:lnTo>
                <a:lnTo>
                  <a:pt x="848" y="48"/>
                </a:lnTo>
                <a:lnTo>
                  <a:pt x="856" y="48"/>
                </a:lnTo>
                <a:lnTo>
                  <a:pt x="864" y="48"/>
                </a:lnTo>
                <a:lnTo>
                  <a:pt x="872" y="40"/>
                </a:lnTo>
                <a:lnTo>
                  <a:pt x="880" y="40"/>
                </a:lnTo>
                <a:lnTo>
                  <a:pt x="888" y="40"/>
                </a:lnTo>
                <a:lnTo>
                  <a:pt x="896" y="40"/>
                </a:lnTo>
                <a:lnTo>
                  <a:pt x="896" y="32"/>
                </a:lnTo>
                <a:lnTo>
                  <a:pt x="904" y="32"/>
                </a:lnTo>
                <a:lnTo>
                  <a:pt x="912" y="32"/>
                </a:lnTo>
                <a:lnTo>
                  <a:pt x="920" y="32"/>
                </a:lnTo>
                <a:lnTo>
                  <a:pt x="928" y="32"/>
                </a:lnTo>
                <a:lnTo>
                  <a:pt x="936" y="32"/>
                </a:lnTo>
                <a:lnTo>
                  <a:pt x="936" y="24"/>
                </a:lnTo>
                <a:lnTo>
                  <a:pt x="944" y="24"/>
                </a:lnTo>
                <a:lnTo>
                  <a:pt x="952" y="24"/>
                </a:lnTo>
                <a:lnTo>
                  <a:pt x="960" y="24"/>
                </a:lnTo>
                <a:lnTo>
                  <a:pt x="968" y="24"/>
                </a:lnTo>
                <a:lnTo>
                  <a:pt x="976" y="24"/>
                </a:lnTo>
                <a:lnTo>
                  <a:pt x="984" y="24"/>
                </a:lnTo>
                <a:lnTo>
                  <a:pt x="992" y="24"/>
                </a:lnTo>
                <a:lnTo>
                  <a:pt x="992" y="16"/>
                </a:lnTo>
                <a:lnTo>
                  <a:pt x="1000" y="16"/>
                </a:lnTo>
                <a:lnTo>
                  <a:pt x="1008" y="16"/>
                </a:lnTo>
                <a:lnTo>
                  <a:pt x="1016" y="16"/>
                </a:lnTo>
                <a:lnTo>
                  <a:pt x="1024" y="16"/>
                </a:lnTo>
                <a:lnTo>
                  <a:pt x="1032" y="16"/>
                </a:lnTo>
                <a:lnTo>
                  <a:pt x="1040" y="16"/>
                </a:lnTo>
                <a:lnTo>
                  <a:pt x="1048" y="16"/>
                </a:lnTo>
                <a:lnTo>
                  <a:pt x="1056" y="16"/>
                </a:lnTo>
                <a:lnTo>
                  <a:pt x="1064" y="16"/>
                </a:lnTo>
                <a:lnTo>
                  <a:pt x="1072" y="16"/>
                </a:lnTo>
                <a:lnTo>
                  <a:pt x="1080" y="16"/>
                </a:lnTo>
                <a:lnTo>
                  <a:pt x="1088" y="16"/>
                </a:lnTo>
                <a:lnTo>
                  <a:pt x="1096" y="8"/>
                </a:lnTo>
                <a:lnTo>
                  <a:pt x="1104" y="8"/>
                </a:lnTo>
                <a:lnTo>
                  <a:pt x="1112" y="8"/>
                </a:lnTo>
                <a:lnTo>
                  <a:pt x="1120" y="8"/>
                </a:lnTo>
                <a:lnTo>
                  <a:pt x="1128" y="8"/>
                </a:lnTo>
                <a:lnTo>
                  <a:pt x="1136" y="8"/>
                </a:lnTo>
                <a:lnTo>
                  <a:pt x="1144" y="8"/>
                </a:lnTo>
                <a:lnTo>
                  <a:pt x="1152" y="8"/>
                </a:lnTo>
                <a:lnTo>
                  <a:pt x="1160" y="8"/>
                </a:lnTo>
                <a:lnTo>
                  <a:pt x="1168" y="8"/>
                </a:lnTo>
                <a:lnTo>
                  <a:pt x="1176" y="8"/>
                </a:lnTo>
                <a:lnTo>
                  <a:pt x="1184" y="8"/>
                </a:lnTo>
                <a:lnTo>
                  <a:pt x="1192" y="8"/>
                </a:lnTo>
                <a:lnTo>
                  <a:pt x="1200" y="8"/>
                </a:lnTo>
                <a:lnTo>
                  <a:pt x="1208" y="8"/>
                </a:lnTo>
                <a:lnTo>
                  <a:pt x="1216" y="8"/>
                </a:lnTo>
                <a:lnTo>
                  <a:pt x="1224" y="8"/>
                </a:lnTo>
                <a:lnTo>
                  <a:pt x="1232" y="8"/>
                </a:lnTo>
                <a:lnTo>
                  <a:pt x="1240" y="8"/>
                </a:lnTo>
                <a:lnTo>
                  <a:pt x="1248" y="8"/>
                </a:lnTo>
                <a:lnTo>
                  <a:pt x="1256" y="8"/>
                </a:lnTo>
                <a:lnTo>
                  <a:pt x="1264" y="8"/>
                </a:lnTo>
                <a:lnTo>
                  <a:pt x="1272" y="8"/>
                </a:lnTo>
                <a:lnTo>
                  <a:pt x="1280" y="8"/>
                </a:lnTo>
                <a:lnTo>
                  <a:pt x="1288" y="8"/>
                </a:lnTo>
                <a:lnTo>
                  <a:pt x="1296" y="8"/>
                </a:lnTo>
                <a:lnTo>
                  <a:pt x="1304" y="8"/>
                </a:lnTo>
                <a:lnTo>
                  <a:pt x="1312" y="8"/>
                </a:lnTo>
                <a:lnTo>
                  <a:pt x="1320" y="8"/>
                </a:lnTo>
                <a:lnTo>
                  <a:pt x="1328" y="8"/>
                </a:lnTo>
                <a:lnTo>
                  <a:pt x="1336" y="8"/>
                </a:lnTo>
                <a:lnTo>
                  <a:pt x="1344" y="8"/>
                </a:lnTo>
                <a:lnTo>
                  <a:pt x="1352" y="8"/>
                </a:lnTo>
                <a:lnTo>
                  <a:pt x="1360" y="8"/>
                </a:lnTo>
                <a:lnTo>
                  <a:pt x="1368" y="8"/>
                </a:lnTo>
                <a:lnTo>
                  <a:pt x="1376" y="8"/>
                </a:lnTo>
                <a:lnTo>
                  <a:pt x="1384" y="8"/>
                </a:lnTo>
                <a:lnTo>
                  <a:pt x="1392" y="8"/>
                </a:lnTo>
                <a:lnTo>
                  <a:pt x="1392" y="0"/>
                </a:lnTo>
                <a:lnTo>
                  <a:pt x="1400" y="0"/>
                </a:lnTo>
                <a:lnTo>
                  <a:pt x="1408" y="0"/>
                </a:lnTo>
                <a:lnTo>
                  <a:pt x="1416" y="0"/>
                </a:lnTo>
                <a:lnTo>
                  <a:pt x="1424" y="0"/>
                </a:lnTo>
                <a:lnTo>
                  <a:pt x="1432" y="0"/>
                </a:lnTo>
                <a:lnTo>
                  <a:pt x="1440" y="0"/>
                </a:lnTo>
                <a:lnTo>
                  <a:pt x="1448" y="0"/>
                </a:lnTo>
                <a:lnTo>
                  <a:pt x="1456" y="0"/>
                </a:lnTo>
                <a:lnTo>
                  <a:pt x="1464" y="0"/>
                </a:lnTo>
                <a:lnTo>
                  <a:pt x="1472" y="0"/>
                </a:lnTo>
                <a:lnTo>
                  <a:pt x="1480" y="0"/>
                </a:lnTo>
                <a:lnTo>
                  <a:pt x="1488" y="0"/>
                </a:lnTo>
                <a:lnTo>
                  <a:pt x="1496" y="0"/>
                </a:lnTo>
                <a:lnTo>
                  <a:pt x="1504" y="0"/>
                </a:lnTo>
                <a:lnTo>
                  <a:pt x="1512" y="0"/>
                </a:lnTo>
              </a:path>
            </a:pathLst>
          </a:custGeom>
          <a:noFill/>
          <a:ln w="12700">
            <a:solidFill>
              <a:srgbClr val="C3050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343" name="Freeform 367"/>
          <p:cNvSpPr>
            <a:spLocks/>
          </p:cNvSpPr>
          <p:nvPr/>
        </p:nvSpPr>
        <p:spPr bwMode="auto">
          <a:xfrm>
            <a:off x="6146800" y="4579938"/>
            <a:ext cx="2400300" cy="3683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56" y="0"/>
              </a:cxn>
              <a:cxn ang="0">
                <a:pos x="88" y="0"/>
              </a:cxn>
              <a:cxn ang="0">
                <a:pos x="112" y="8"/>
              </a:cxn>
              <a:cxn ang="0">
                <a:pos x="144" y="8"/>
              </a:cxn>
              <a:cxn ang="0">
                <a:pos x="176" y="8"/>
              </a:cxn>
              <a:cxn ang="0">
                <a:pos x="208" y="8"/>
              </a:cxn>
              <a:cxn ang="0">
                <a:pos x="240" y="8"/>
              </a:cxn>
              <a:cxn ang="0">
                <a:pos x="272" y="8"/>
              </a:cxn>
              <a:cxn ang="0">
                <a:pos x="304" y="8"/>
              </a:cxn>
              <a:cxn ang="0">
                <a:pos x="336" y="8"/>
              </a:cxn>
              <a:cxn ang="0">
                <a:pos x="368" y="8"/>
              </a:cxn>
              <a:cxn ang="0">
                <a:pos x="400" y="8"/>
              </a:cxn>
              <a:cxn ang="0">
                <a:pos x="424" y="16"/>
              </a:cxn>
              <a:cxn ang="0">
                <a:pos x="456" y="16"/>
              </a:cxn>
              <a:cxn ang="0">
                <a:pos x="488" y="16"/>
              </a:cxn>
              <a:cxn ang="0">
                <a:pos x="520" y="16"/>
              </a:cxn>
              <a:cxn ang="0">
                <a:pos x="552" y="16"/>
              </a:cxn>
              <a:cxn ang="0">
                <a:pos x="576" y="24"/>
              </a:cxn>
              <a:cxn ang="0">
                <a:pos x="608" y="24"/>
              </a:cxn>
              <a:cxn ang="0">
                <a:pos x="632" y="32"/>
              </a:cxn>
              <a:cxn ang="0">
                <a:pos x="664" y="40"/>
              </a:cxn>
              <a:cxn ang="0">
                <a:pos x="688" y="48"/>
              </a:cxn>
              <a:cxn ang="0">
                <a:pos x="720" y="48"/>
              </a:cxn>
              <a:cxn ang="0">
                <a:pos x="744" y="56"/>
              </a:cxn>
              <a:cxn ang="0">
                <a:pos x="776" y="64"/>
              </a:cxn>
              <a:cxn ang="0">
                <a:pos x="800" y="72"/>
              </a:cxn>
              <a:cxn ang="0">
                <a:pos x="824" y="80"/>
              </a:cxn>
              <a:cxn ang="0">
                <a:pos x="848" y="88"/>
              </a:cxn>
              <a:cxn ang="0">
                <a:pos x="880" y="104"/>
              </a:cxn>
              <a:cxn ang="0">
                <a:pos x="904" y="112"/>
              </a:cxn>
              <a:cxn ang="0">
                <a:pos x="928" y="120"/>
              </a:cxn>
              <a:cxn ang="0">
                <a:pos x="960" y="128"/>
              </a:cxn>
              <a:cxn ang="0">
                <a:pos x="984" y="136"/>
              </a:cxn>
              <a:cxn ang="0">
                <a:pos x="1016" y="136"/>
              </a:cxn>
              <a:cxn ang="0">
                <a:pos x="1040" y="144"/>
              </a:cxn>
              <a:cxn ang="0">
                <a:pos x="1072" y="152"/>
              </a:cxn>
              <a:cxn ang="0">
                <a:pos x="1104" y="152"/>
              </a:cxn>
              <a:cxn ang="0">
                <a:pos x="1128" y="160"/>
              </a:cxn>
              <a:cxn ang="0">
                <a:pos x="1160" y="168"/>
              </a:cxn>
              <a:cxn ang="0">
                <a:pos x="1192" y="168"/>
              </a:cxn>
              <a:cxn ang="0">
                <a:pos x="1216" y="176"/>
              </a:cxn>
              <a:cxn ang="0">
                <a:pos x="1248" y="184"/>
              </a:cxn>
              <a:cxn ang="0">
                <a:pos x="1280" y="184"/>
              </a:cxn>
              <a:cxn ang="0">
                <a:pos x="1304" y="192"/>
              </a:cxn>
              <a:cxn ang="0">
                <a:pos x="1336" y="200"/>
              </a:cxn>
              <a:cxn ang="0">
                <a:pos x="1368" y="200"/>
              </a:cxn>
              <a:cxn ang="0">
                <a:pos x="1392" y="208"/>
              </a:cxn>
              <a:cxn ang="0">
                <a:pos x="1416" y="216"/>
              </a:cxn>
              <a:cxn ang="0">
                <a:pos x="1448" y="216"/>
              </a:cxn>
              <a:cxn ang="0">
                <a:pos x="1480" y="224"/>
              </a:cxn>
              <a:cxn ang="0">
                <a:pos x="1512" y="232"/>
              </a:cxn>
            </a:cxnLst>
            <a:rect l="0" t="0" r="r" b="b"/>
            <a:pathLst>
              <a:path w="1512" h="232">
                <a:moveTo>
                  <a:pt x="0" y="0"/>
                </a:moveTo>
                <a:lnTo>
                  <a:pt x="8" y="0"/>
                </a:lnTo>
                <a:lnTo>
                  <a:pt x="16" y="0"/>
                </a:lnTo>
                <a:lnTo>
                  <a:pt x="24" y="0"/>
                </a:lnTo>
                <a:lnTo>
                  <a:pt x="32" y="0"/>
                </a:lnTo>
                <a:lnTo>
                  <a:pt x="40" y="0"/>
                </a:lnTo>
                <a:lnTo>
                  <a:pt x="48" y="0"/>
                </a:lnTo>
                <a:lnTo>
                  <a:pt x="56" y="0"/>
                </a:lnTo>
                <a:lnTo>
                  <a:pt x="64" y="0"/>
                </a:lnTo>
                <a:lnTo>
                  <a:pt x="72" y="0"/>
                </a:lnTo>
                <a:lnTo>
                  <a:pt x="80" y="0"/>
                </a:lnTo>
                <a:lnTo>
                  <a:pt x="88" y="0"/>
                </a:lnTo>
                <a:lnTo>
                  <a:pt x="96" y="0"/>
                </a:lnTo>
                <a:lnTo>
                  <a:pt x="104" y="0"/>
                </a:lnTo>
                <a:lnTo>
                  <a:pt x="112" y="0"/>
                </a:lnTo>
                <a:lnTo>
                  <a:pt x="112" y="8"/>
                </a:lnTo>
                <a:lnTo>
                  <a:pt x="120" y="8"/>
                </a:lnTo>
                <a:lnTo>
                  <a:pt x="128" y="8"/>
                </a:lnTo>
                <a:lnTo>
                  <a:pt x="136" y="8"/>
                </a:lnTo>
                <a:lnTo>
                  <a:pt x="144" y="8"/>
                </a:lnTo>
                <a:lnTo>
                  <a:pt x="152" y="8"/>
                </a:lnTo>
                <a:lnTo>
                  <a:pt x="160" y="8"/>
                </a:lnTo>
                <a:lnTo>
                  <a:pt x="168" y="8"/>
                </a:lnTo>
                <a:lnTo>
                  <a:pt x="176" y="8"/>
                </a:lnTo>
                <a:lnTo>
                  <a:pt x="184" y="8"/>
                </a:lnTo>
                <a:lnTo>
                  <a:pt x="192" y="8"/>
                </a:lnTo>
                <a:lnTo>
                  <a:pt x="200" y="8"/>
                </a:lnTo>
                <a:lnTo>
                  <a:pt x="208" y="8"/>
                </a:lnTo>
                <a:lnTo>
                  <a:pt x="216" y="8"/>
                </a:lnTo>
                <a:lnTo>
                  <a:pt x="224" y="8"/>
                </a:lnTo>
                <a:lnTo>
                  <a:pt x="232" y="8"/>
                </a:lnTo>
                <a:lnTo>
                  <a:pt x="240" y="8"/>
                </a:lnTo>
                <a:lnTo>
                  <a:pt x="248" y="8"/>
                </a:lnTo>
                <a:lnTo>
                  <a:pt x="256" y="8"/>
                </a:lnTo>
                <a:lnTo>
                  <a:pt x="264" y="8"/>
                </a:lnTo>
                <a:lnTo>
                  <a:pt x="272" y="8"/>
                </a:lnTo>
                <a:lnTo>
                  <a:pt x="280" y="8"/>
                </a:lnTo>
                <a:lnTo>
                  <a:pt x="288" y="8"/>
                </a:lnTo>
                <a:lnTo>
                  <a:pt x="296" y="8"/>
                </a:lnTo>
                <a:lnTo>
                  <a:pt x="304" y="8"/>
                </a:lnTo>
                <a:lnTo>
                  <a:pt x="312" y="8"/>
                </a:lnTo>
                <a:lnTo>
                  <a:pt x="320" y="8"/>
                </a:lnTo>
                <a:lnTo>
                  <a:pt x="328" y="8"/>
                </a:lnTo>
                <a:lnTo>
                  <a:pt x="336" y="8"/>
                </a:lnTo>
                <a:lnTo>
                  <a:pt x="344" y="8"/>
                </a:lnTo>
                <a:lnTo>
                  <a:pt x="352" y="8"/>
                </a:lnTo>
                <a:lnTo>
                  <a:pt x="360" y="8"/>
                </a:lnTo>
                <a:lnTo>
                  <a:pt x="368" y="8"/>
                </a:lnTo>
                <a:lnTo>
                  <a:pt x="376" y="8"/>
                </a:lnTo>
                <a:lnTo>
                  <a:pt x="384" y="8"/>
                </a:lnTo>
                <a:lnTo>
                  <a:pt x="392" y="8"/>
                </a:lnTo>
                <a:lnTo>
                  <a:pt x="400" y="8"/>
                </a:lnTo>
                <a:lnTo>
                  <a:pt x="400" y="16"/>
                </a:lnTo>
                <a:lnTo>
                  <a:pt x="408" y="16"/>
                </a:lnTo>
                <a:lnTo>
                  <a:pt x="416" y="16"/>
                </a:lnTo>
                <a:lnTo>
                  <a:pt x="424" y="16"/>
                </a:lnTo>
                <a:lnTo>
                  <a:pt x="432" y="16"/>
                </a:lnTo>
                <a:lnTo>
                  <a:pt x="440" y="16"/>
                </a:lnTo>
                <a:lnTo>
                  <a:pt x="448" y="16"/>
                </a:lnTo>
                <a:lnTo>
                  <a:pt x="456" y="16"/>
                </a:lnTo>
                <a:lnTo>
                  <a:pt x="464" y="16"/>
                </a:lnTo>
                <a:lnTo>
                  <a:pt x="472" y="16"/>
                </a:lnTo>
                <a:lnTo>
                  <a:pt x="480" y="16"/>
                </a:lnTo>
                <a:lnTo>
                  <a:pt x="488" y="16"/>
                </a:lnTo>
                <a:lnTo>
                  <a:pt x="496" y="16"/>
                </a:lnTo>
                <a:lnTo>
                  <a:pt x="504" y="16"/>
                </a:lnTo>
                <a:lnTo>
                  <a:pt x="512" y="16"/>
                </a:lnTo>
                <a:lnTo>
                  <a:pt x="520" y="16"/>
                </a:lnTo>
                <a:lnTo>
                  <a:pt x="528" y="16"/>
                </a:lnTo>
                <a:lnTo>
                  <a:pt x="536" y="16"/>
                </a:lnTo>
                <a:lnTo>
                  <a:pt x="544" y="16"/>
                </a:lnTo>
                <a:lnTo>
                  <a:pt x="552" y="16"/>
                </a:lnTo>
                <a:lnTo>
                  <a:pt x="552" y="24"/>
                </a:lnTo>
                <a:lnTo>
                  <a:pt x="560" y="24"/>
                </a:lnTo>
                <a:lnTo>
                  <a:pt x="568" y="24"/>
                </a:lnTo>
                <a:lnTo>
                  <a:pt x="576" y="24"/>
                </a:lnTo>
                <a:lnTo>
                  <a:pt x="584" y="24"/>
                </a:lnTo>
                <a:lnTo>
                  <a:pt x="592" y="24"/>
                </a:lnTo>
                <a:lnTo>
                  <a:pt x="600" y="24"/>
                </a:lnTo>
                <a:lnTo>
                  <a:pt x="608" y="24"/>
                </a:lnTo>
                <a:lnTo>
                  <a:pt x="608" y="32"/>
                </a:lnTo>
                <a:lnTo>
                  <a:pt x="616" y="32"/>
                </a:lnTo>
                <a:lnTo>
                  <a:pt x="624" y="32"/>
                </a:lnTo>
                <a:lnTo>
                  <a:pt x="632" y="32"/>
                </a:lnTo>
                <a:lnTo>
                  <a:pt x="640" y="32"/>
                </a:lnTo>
                <a:lnTo>
                  <a:pt x="648" y="32"/>
                </a:lnTo>
                <a:lnTo>
                  <a:pt x="656" y="40"/>
                </a:lnTo>
                <a:lnTo>
                  <a:pt x="664" y="40"/>
                </a:lnTo>
                <a:lnTo>
                  <a:pt x="672" y="40"/>
                </a:lnTo>
                <a:lnTo>
                  <a:pt x="680" y="40"/>
                </a:lnTo>
                <a:lnTo>
                  <a:pt x="688" y="40"/>
                </a:lnTo>
                <a:lnTo>
                  <a:pt x="688" y="48"/>
                </a:lnTo>
                <a:lnTo>
                  <a:pt x="696" y="48"/>
                </a:lnTo>
                <a:lnTo>
                  <a:pt x="704" y="48"/>
                </a:lnTo>
                <a:lnTo>
                  <a:pt x="712" y="48"/>
                </a:lnTo>
                <a:lnTo>
                  <a:pt x="720" y="48"/>
                </a:lnTo>
                <a:lnTo>
                  <a:pt x="720" y="56"/>
                </a:lnTo>
                <a:lnTo>
                  <a:pt x="728" y="56"/>
                </a:lnTo>
                <a:lnTo>
                  <a:pt x="736" y="56"/>
                </a:lnTo>
                <a:lnTo>
                  <a:pt x="744" y="56"/>
                </a:lnTo>
                <a:lnTo>
                  <a:pt x="752" y="64"/>
                </a:lnTo>
                <a:lnTo>
                  <a:pt x="760" y="64"/>
                </a:lnTo>
                <a:lnTo>
                  <a:pt x="768" y="64"/>
                </a:lnTo>
                <a:lnTo>
                  <a:pt x="776" y="64"/>
                </a:lnTo>
                <a:lnTo>
                  <a:pt x="776" y="72"/>
                </a:lnTo>
                <a:lnTo>
                  <a:pt x="784" y="72"/>
                </a:lnTo>
                <a:lnTo>
                  <a:pt x="792" y="72"/>
                </a:lnTo>
                <a:lnTo>
                  <a:pt x="800" y="72"/>
                </a:lnTo>
                <a:lnTo>
                  <a:pt x="800" y="80"/>
                </a:lnTo>
                <a:lnTo>
                  <a:pt x="808" y="80"/>
                </a:lnTo>
                <a:lnTo>
                  <a:pt x="816" y="80"/>
                </a:lnTo>
                <a:lnTo>
                  <a:pt x="824" y="80"/>
                </a:lnTo>
                <a:lnTo>
                  <a:pt x="824" y="88"/>
                </a:lnTo>
                <a:lnTo>
                  <a:pt x="832" y="88"/>
                </a:lnTo>
                <a:lnTo>
                  <a:pt x="840" y="88"/>
                </a:lnTo>
                <a:lnTo>
                  <a:pt x="848" y="88"/>
                </a:lnTo>
                <a:lnTo>
                  <a:pt x="856" y="96"/>
                </a:lnTo>
                <a:lnTo>
                  <a:pt x="864" y="96"/>
                </a:lnTo>
                <a:lnTo>
                  <a:pt x="872" y="96"/>
                </a:lnTo>
                <a:lnTo>
                  <a:pt x="880" y="104"/>
                </a:lnTo>
                <a:lnTo>
                  <a:pt x="888" y="104"/>
                </a:lnTo>
                <a:lnTo>
                  <a:pt x="896" y="104"/>
                </a:lnTo>
                <a:lnTo>
                  <a:pt x="904" y="104"/>
                </a:lnTo>
                <a:lnTo>
                  <a:pt x="904" y="112"/>
                </a:lnTo>
                <a:lnTo>
                  <a:pt x="912" y="112"/>
                </a:lnTo>
                <a:lnTo>
                  <a:pt x="920" y="112"/>
                </a:lnTo>
                <a:lnTo>
                  <a:pt x="928" y="112"/>
                </a:lnTo>
                <a:lnTo>
                  <a:pt x="928" y="120"/>
                </a:lnTo>
                <a:lnTo>
                  <a:pt x="936" y="120"/>
                </a:lnTo>
                <a:lnTo>
                  <a:pt x="944" y="120"/>
                </a:lnTo>
                <a:lnTo>
                  <a:pt x="952" y="120"/>
                </a:lnTo>
                <a:lnTo>
                  <a:pt x="960" y="128"/>
                </a:lnTo>
                <a:lnTo>
                  <a:pt x="968" y="128"/>
                </a:lnTo>
                <a:lnTo>
                  <a:pt x="976" y="128"/>
                </a:lnTo>
                <a:lnTo>
                  <a:pt x="984" y="128"/>
                </a:lnTo>
                <a:lnTo>
                  <a:pt x="984" y="136"/>
                </a:lnTo>
                <a:lnTo>
                  <a:pt x="992" y="136"/>
                </a:lnTo>
                <a:lnTo>
                  <a:pt x="1000" y="136"/>
                </a:lnTo>
                <a:lnTo>
                  <a:pt x="1008" y="136"/>
                </a:lnTo>
                <a:lnTo>
                  <a:pt x="1016" y="136"/>
                </a:lnTo>
                <a:lnTo>
                  <a:pt x="1024" y="136"/>
                </a:lnTo>
                <a:lnTo>
                  <a:pt x="1024" y="144"/>
                </a:lnTo>
                <a:lnTo>
                  <a:pt x="1032" y="144"/>
                </a:lnTo>
                <a:lnTo>
                  <a:pt x="1040" y="144"/>
                </a:lnTo>
                <a:lnTo>
                  <a:pt x="1048" y="144"/>
                </a:lnTo>
                <a:lnTo>
                  <a:pt x="1056" y="144"/>
                </a:lnTo>
                <a:lnTo>
                  <a:pt x="1064" y="152"/>
                </a:lnTo>
                <a:lnTo>
                  <a:pt x="1072" y="152"/>
                </a:lnTo>
                <a:lnTo>
                  <a:pt x="1080" y="152"/>
                </a:lnTo>
                <a:lnTo>
                  <a:pt x="1088" y="152"/>
                </a:lnTo>
                <a:lnTo>
                  <a:pt x="1096" y="152"/>
                </a:lnTo>
                <a:lnTo>
                  <a:pt x="1104" y="152"/>
                </a:lnTo>
                <a:lnTo>
                  <a:pt x="1104" y="160"/>
                </a:lnTo>
                <a:lnTo>
                  <a:pt x="1112" y="160"/>
                </a:lnTo>
                <a:lnTo>
                  <a:pt x="1120" y="160"/>
                </a:lnTo>
                <a:lnTo>
                  <a:pt x="1128" y="160"/>
                </a:lnTo>
                <a:lnTo>
                  <a:pt x="1136" y="160"/>
                </a:lnTo>
                <a:lnTo>
                  <a:pt x="1144" y="160"/>
                </a:lnTo>
                <a:lnTo>
                  <a:pt x="1152" y="168"/>
                </a:lnTo>
                <a:lnTo>
                  <a:pt x="1160" y="168"/>
                </a:lnTo>
                <a:lnTo>
                  <a:pt x="1168" y="168"/>
                </a:lnTo>
                <a:lnTo>
                  <a:pt x="1176" y="168"/>
                </a:lnTo>
                <a:lnTo>
                  <a:pt x="1184" y="168"/>
                </a:lnTo>
                <a:lnTo>
                  <a:pt x="1192" y="168"/>
                </a:lnTo>
                <a:lnTo>
                  <a:pt x="1192" y="176"/>
                </a:lnTo>
                <a:lnTo>
                  <a:pt x="1200" y="176"/>
                </a:lnTo>
                <a:lnTo>
                  <a:pt x="1208" y="176"/>
                </a:lnTo>
                <a:lnTo>
                  <a:pt x="1216" y="176"/>
                </a:lnTo>
                <a:lnTo>
                  <a:pt x="1224" y="176"/>
                </a:lnTo>
                <a:lnTo>
                  <a:pt x="1232" y="176"/>
                </a:lnTo>
                <a:lnTo>
                  <a:pt x="1240" y="184"/>
                </a:lnTo>
                <a:lnTo>
                  <a:pt x="1248" y="184"/>
                </a:lnTo>
                <a:lnTo>
                  <a:pt x="1256" y="184"/>
                </a:lnTo>
                <a:lnTo>
                  <a:pt x="1264" y="184"/>
                </a:lnTo>
                <a:lnTo>
                  <a:pt x="1272" y="184"/>
                </a:lnTo>
                <a:lnTo>
                  <a:pt x="1280" y="184"/>
                </a:lnTo>
                <a:lnTo>
                  <a:pt x="1280" y="192"/>
                </a:lnTo>
                <a:lnTo>
                  <a:pt x="1288" y="192"/>
                </a:lnTo>
                <a:lnTo>
                  <a:pt x="1296" y="192"/>
                </a:lnTo>
                <a:lnTo>
                  <a:pt x="1304" y="192"/>
                </a:lnTo>
                <a:lnTo>
                  <a:pt x="1312" y="192"/>
                </a:lnTo>
                <a:lnTo>
                  <a:pt x="1320" y="192"/>
                </a:lnTo>
                <a:lnTo>
                  <a:pt x="1328" y="200"/>
                </a:lnTo>
                <a:lnTo>
                  <a:pt x="1336" y="200"/>
                </a:lnTo>
                <a:lnTo>
                  <a:pt x="1344" y="200"/>
                </a:lnTo>
                <a:lnTo>
                  <a:pt x="1352" y="200"/>
                </a:lnTo>
                <a:lnTo>
                  <a:pt x="1360" y="200"/>
                </a:lnTo>
                <a:lnTo>
                  <a:pt x="1368" y="200"/>
                </a:lnTo>
                <a:lnTo>
                  <a:pt x="1368" y="208"/>
                </a:lnTo>
                <a:lnTo>
                  <a:pt x="1376" y="208"/>
                </a:lnTo>
                <a:lnTo>
                  <a:pt x="1384" y="208"/>
                </a:lnTo>
                <a:lnTo>
                  <a:pt x="1392" y="208"/>
                </a:lnTo>
                <a:lnTo>
                  <a:pt x="1400" y="208"/>
                </a:lnTo>
                <a:lnTo>
                  <a:pt x="1408" y="208"/>
                </a:lnTo>
                <a:lnTo>
                  <a:pt x="1408" y="216"/>
                </a:lnTo>
                <a:lnTo>
                  <a:pt x="1416" y="216"/>
                </a:lnTo>
                <a:lnTo>
                  <a:pt x="1424" y="216"/>
                </a:lnTo>
                <a:lnTo>
                  <a:pt x="1432" y="216"/>
                </a:lnTo>
                <a:lnTo>
                  <a:pt x="1440" y="216"/>
                </a:lnTo>
                <a:lnTo>
                  <a:pt x="1448" y="216"/>
                </a:lnTo>
                <a:lnTo>
                  <a:pt x="1456" y="224"/>
                </a:lnTo>
                <a:lnTo>
                  <a:pt x="1464" y="224"/>
                </a:lnTo>
                <a:lnTo>
                  <a:pt x="1472" y="224"/>
                </a:lnTo>
                <a:lnTo>
                  <a:pt x="1480" y="224"/>
                </a:lnTo>
                <a:lnTo>
                  <a:pt x="1488" y="224"/>
                </a:lnTo>
                <a:lnTo>
                  <a:pt x="1496" y="232"/>
                </a:lnTo>
                <a:lnTo>
                  <a:pt x="1504" y="232"/>
                </a:lnTo>
                <a:lnTo>
                  <a:pt x="1512" y="232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7344" name="Group 368"/>
          <p:cNvGrpSpPr>
            <a:grpSpLocks/>
          </p:cNvGrpSpPr>
          <p:nvPr/>
        </p:nvGrpSpPr>
        <p:grpSpPr bwMode="auto">
          <a:xfrm>
            <a:off x="5346700" y="4287838"/>
            <a:ext cx="76200" cy="1830387"/>
            <a:chOff x="3416" y="1000"/>
            <a:chExt cx="48" cy="1153"/>
          </a:xfrm>
        </p:grpSpPr>
        <p:sp>
          <p:nvSpPr>
            <p:cNvPr id="127345" name="Line 369"/>
            <p:cNvSpPr>
              <a:spLocks noChangeShapeType="1"/>
            </p:cNvSpPr>
            <p:nvPr/>
          </p:nvSpPr>
          <p:spPr bwMode="auto">
            <a:xfrm>
              <a:off x="3416" y="2152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46" name="Line 370"/>
            <p:cNvSpPr>
              <a:spLocks noChangeShapeType="1"/>
            </p:cNvSpPr>
            <p:nvPr/>
          </p:nvSpPr>
          <p:spPr bwMode="auto">
            <a:xfrm>
              <a:off x="3416" y="186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47" name="Line 371"/>
            <p:cNvSpPr>
              <a:spLocks noChangeShapeType="1"/>
            </p:cNvSpPr>
            <p:nvPr/>
          </p:nvSpPr>
          <p:spPr bwMode="auto">
            <a:xfrm>
              <a:off x="3416" y="1576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48" name="Line 372"/>
            <p:cNvSpPr>
              <a:spLocks noChangeShapeType="1"/>
            </p:cNvSpPr>
            <p:nvPr/>
          </p:nvSpPr>
          <p:spPr bwMode="auto">
            <a:xfrm>
              <a:off x="3416" y="1288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49" name="Line 373"/>
            <p:cNvSpPr>
              <a:spLocks noChangeShapeType="1"/>
            </p:cNvSpPr>
            <p:nvPr/>
          </p:nvSpPr>
          <p:spPr bwMode="auto">
            <a:xfrm>
              <a:off x="3416" y="1000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50" name="Line 374"/>
            <p:cNvSpPr>
              <a:spLocks noChangeShapeType="1"/>
            </p:cNvSpPr>
            <p:nvPr/>
          </p:nvSpPr>
          <p:spPr bwMode="auto">
            <a:xfrm>
              <a:off x="3416" y="206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51" name="Line 375"/>
            <p:cNvSpPr>
              <a:spLocks noChangeShapeType="1"/>
            </p:cNvSpPr>
            <p:nvPr/>
          </p:nvSpPr>
          <p:spPr bwMode="auto">
            <a:xfrm>
              <a:off x="3416" y="201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52" name="Line 376"/>
            <p:cNvSpPr>
              <a:spLocks noChangeShapeType="1"/>
            </p:cNvSpPr>
            <p:nvPr/>
          </p:nvSpPr>
          <p:spPr bwMode="auto">
            <a:xfrm>
              <a:off x="3416" y="197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53" name="Line 377"/>
            <p:cNvSpPr>
              <a:spLocks noChangeShapeType="1"/>
            </p:cNvSpPr>
            <p:nvPr/>
          </p:nvSpPr>
          <p:spPr bwMode="auto">
            <a:xfrm>
              <a:off x="3416" y="195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54" name="Line 378"/>
            <p:cNvSpPr>
              <a:spLocks noChangeShapeType="1"/>
            </p:cNvSpPr>
            <p:nvPr/>
          </p:nvSpPr>
          <p:spPr bwMode="auto">
            <a:xfrm>
              <a:off x="3416" y="192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55" name="Line 379"/>
            <p:cNvSpPr>
              <a:spLocks noChangeShapeType="1"/>
            </p:cNvSpPr>
            <p:nvPr/>
          </p:nvSpPr>
          <p:spPr bwMode="auto">
            <a:xfrm>
              <a:off x="3416" y="191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56" name="Line 380"/>
            <p:cNvSpPr>
              <a:spLocks noChangeShapeType="1"/>
            </p:cNvSpPr>
            <p:nvPr/>
          </p:nvSpPr>
          <p:spPr bwMode="auto">
            <a:xfrm>
              <a:off x="3416" y="189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57" name="Line 381"/>
            <p:cNvSpPr>
              <a:spLocks noChangeShapeType="1"/>
            </p:cNvSpPr>
            <p:nvPr/>
          </p:nvSpPr>
          <p:spPr bwMode="auto">
            <a:xfrm>
              <a:off x="3416" y="188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58" name="Line 382"/>
            <p:cNvSpPr>
              <a:spLocks noChangeShapeType="1"/>
            </p:cNvSpPr>
            <p:nvPr/>
          </p:nvSpPr>
          <p:spPr bwMode="auto">
            <a:xfrm>
              <a:off x="3416" y="177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59" name="Line 383"/>
            <p:cNvSpPr>
              <a:spLocks noChangeShapeType="1"/>
            </p:cNvSpPr>
            <p:nvPr/>
          </p:nvSpPr>
          <p:spPr bwMode="auto">
            <a:xfrm>
              <a:off x="3416" y="172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60" name="Line 384"/>
            <p:cNvSpPr>
              <a:spLocks noChangeShapeType="1"/>
            </p:cNvSpPr>
            <p:nvPr/>
          </p:nvSpPr>
          <p:spPr bwMode="auto">
            <a:xfrm>
              <a:off x="3416" y="168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61" name="Line 385"/>
            <p:cNvSpPr>
              <a:spLocks noChangeShapeType="1"/>
            </p:cNvSpPr>
            <p:nvPr/>
          </p:nvSpPr>
          <p:spPr bwMode="auto">
            <a:xfrm>
              <a:off x="3416" y="166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62" name="Line 386"/>
            <p:cNvSpPr>
              <a:spLocks noChangeShapeType="1"/>
            </p:cNvSpPr>
            <p:nvPr/>
          </p:nvSpPr>
          <p:spPr bwMode="auto">
            <a:xfrm>
              <a:off x="3416" y="164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63" name="Line 387"/>
            <p:cNvSpPr>
              <a:spLocks noChangeShapeType="1"/>
            </p:cNvSpPr>
            <p:nvPr/>
          </p:nvSpPr>
          <p:spPr bwMode="auto">
            <a:xfrm>
              <a:off x="3416" y="162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64" name="Line 388"/>
            <p:cNvSpPr>
              <a:spLocks noChangeShapeType="1"/>
            </p:cNvSpPr>
            <p:nvPr/>
          </p:nvSpPr>
          <p:spPr bwMode="auto">
            <a:xfrm>
              <a:off x="3416" y="160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65" name="Line 389"/>
            <p:cNvSpPr>
              <a:spLocks noChangeShapeType="1"/>
            </p:cNvSpPr>
            <p:nvPr/>
          </p:nvSpPr>
          <p:spPr bwMode="auto">
            <a:xfrm>
              <a:off x="3416" y="159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66" name="Line 390"/>
            <p:cNvSpPr>
              <a:spLocks noChangeShapeType="1"/>
            </p:cNvSpPr>
            <p:nvPr/>
          </p:nvSpPr>
          <p:spPr bwMode="auto">
            <a:xfrm>
              <a:off x="3416" y="148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67" name="Line 391"/>
            <p:cNvSpPr>
              <a:spLocks noChangeShapeType="1"/>
            </p:cNvSpPr>
            <p:nvPr/>
          </p:nvSpPr>
          <p:spPr bwMode="auto">
            <a:xfrm>
              <a:off x="3416" y="144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68" name="Line 392"/>
            <p:cNvSpPr>
              <a:spLocks noChangeShapeType="1"/>
            </p:cNvSpPr>
            <p:nvPr/>
          </p:nvSpPr>
          <p:spPr bwMode="auto">
            <a:xfrm>
              <a:off x="3416" y="140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69" name="Line 393"/>
            <p:cNvSpPr>
              <a:spLocks noChangeShapeType="1"/>
            </p:cNvSpPr>
            <p:nvPr/>
          </p:nvSpPr>
          <p:spPr bwMode="auto">
            <a:xfrm>
              <a:off x="3416" y="137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70" name="Line 394"/>
            <p:cNvSpPr>
              <a:spLocks noChangeShapeType="1"/>
            </p:cNvSpPr>
            <p:nvPr/>
          </p:nvSpPr>
          <p:spPr bwMode="auto">
            <a:xfrm>
              <a:off x="3416" y="135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71" name="Line 395"/>
            <p:cNvSpPr>
              <a:spLocks noChangeShapeType="1"/>
            </p:cNvSpPr>
            <p:nvPr/>
          </p:nvSpPr>
          <p:spPr bwMode="auto">
            <a:xfrm>
              <a:off x="3416" y="133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72" name="Line 396"/>
            <p:cNvSpPr>
              <a:spLocks noChangeShapeType="1"/>
            </p:cNvSpPr>
            <p:nvPr/>
          </p:nvSpPr>
          <p:spPr bwMode="auto">
            <a:xfrm>
              <a:off x="3416" y="132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73" name="Line 397"/>
            <p:cNvSpPr>
              <a:spLocks noChangeShapeType="1"/>
            </p:cNvSpPr>
            <p:nvPr/>
          </p:nvSpPr>
          <p:spPr bwMode="auto">
            <a:xfrm>
              <a:off x="3416" y="130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74" name="Line 398"/>
            <p:cNvSpPr>
              <a:spLocks noChangeShapeType="1"/>
            </p:cNvSpPr>
            <p:nvPr/>
          </p:nvSpPr>
          <p:spPr bwMode="auto">
            <a:xfrm>
              <a:off x="3416" y="120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75" name="Line 399"/>
            <p:cNvSpPr>
              <a:spLocks noChangeShapeType="1"/>
            </p:cNvSpPr>
            <p:nvPr/>
          </p:nvSpPr>
          <p:spPr bwMode="auto">
            <a:xfrm>
              <a:off x="3416" y="115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76" name="Line 400"/>
            <p:cNvSpPr>
              <a:spLocks noChangeShapeType="1"/>
            </p:cNvSpPr>
            <p:nvPr/>
          </p:nvSpPr>
          <p:spPr bwMode="auto">
            <a:xfrm>
              <a:off x="3416" y="111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77" name="Line 401"/>
            <p:cNvSpPr>
              <a:spLocks noChangeShapeType="1"/>
            </p:cNvSpPr>
            <p:nvPr/>
          </p:nvSpPr>
          <p:spPr bwMode="auto">
            <a:xfrm>
              <a:off x="3416" y="108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78" name="Line 402"/>
            <p:cNvSpPr>
              <a:spLocks noChangeShapeType="1"/>
            </p:cNvSpPr>
            <p:nvPr/>
          </p:nvSpPr>
          <p:spPr bwMode="auto">
            <a:xfrm>
              <a:off x="3416" y="106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79" name="Line 403"/>
            <p:cNvSpPr>
              <a:spLocks noChangeShapeType="1"/>
            </p:cNvSpPr>
            <p:nvPr/>
          </p:nvSpPr>
          <p:spPr bwMode="auto">
            <a:xfrm>
              <a:off x="3416" y="104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80" name="Line 404"/>
            <p:cNvSpPr>
              <a:spLocks noChangeShapeType="1"/>
            </p:cNvSpPr>
            <p:nvPr/>
          </p:nvSpPr>
          <p:spPr bwMode="auto">
            <a:xfrm>
              <a:off x="3416" y="103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81" name="Line 405"/>
            <p:cNvSpPr>
              <a:spLocks noChangeShapeType="1"/>
            </p:cNvSpPr>
            <p:nvPr/>
          </p:nvSpPr>
          <p:spPr bwMode="auto">
            <a:xfrm>
              <a:off x="3416" y="101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7382" name="Group 406"/>
          <p:cNvGrpSpPr>
            <a:grpSpLocks/>
          </p:cNvGrpSpPr>
          <p:nvPr/>
        </p:nvGrpSpPr>
        <p:grpSpPr bwMode="auto">
          <a:xfrm>
            <a:off x="5346700" y="6040438"/>
            <a:ext cx="3201988" cy="76200"/>
            <a:chOff x="3416" y="2104"/>
            <a:chExt cx="2017" cy="48"/>
          </a:xfrm>
        </p:grpSpPr>
        <p:sp>
          <p:nvSpPr>
            <p:cNvPr id="127383" name="Line 407"/>
            <p:cNvSpPr>
              <a:spLocks noChangeShapeType="1"/>
            </p:cNvSpPr>
            <p:nvPr/>
          </p:nvSpPr>
          <p:spPr bwMode="auto">
            <a:xfrm flipV="1">
              <a:off x="3416" y="210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84" name="Line 408"/>
            <p:cNvSpPr>
              <a:spLocks noChangeShapeType="1"/>
            </p:cNvSpPr>
            <p:nvPr/>
          </p:nvSpPr>
          <p:spPr bwMode="auto">
            <a:xfrm flipV="1">
              <a:off x="3920" y="210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85" name="Line 409"/>
            <p:cNvSpPr>
              <a:spLocks noChangeShapeType="1"/>
            </p:cNvSpPr>
            <p:nvPr/>
          </p:nvSpPr>
          <p:spPr bwMode="auto">
            <a:xfrm flipV="1">
              <a:off x="4424" y="210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86" name="Line 410"/>
            <p:cNvSpPr>
              <a:spLocks noChangeShapeType="1"/>
            </p:cNvSpPr>
            <p:nvPr/>
          </p:nvSpPr>
          <p:spPr bwMode="auto">
            <a:xfrm flipV="1">
              <a:off x="4928" y="210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87" name="Line 411"/>
            <p:cNvSpPr>
              <a:spLocks noChangeShapeType="1"/>
            </p:cNvSpPr>
            <p:nvPr/>
          </p:nvSpPr>
          <p:spPr bwMode="auto">
            <a:xfrm flipV="1">
              <a:off x="5432" y="210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88" name="Line 412"/>
            <p:cNvSpPr>
              <a:spLocks noChangeShapeType="1"/>
            </p:cNvSpPr>
            <p:nvPr/>
          </p:nvSpPr>
          <p:spPr bwMode="auto">
            <a:xfrm flipV="1">
              <a:off x="3520" y="2128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89" name="Line 413"/>
            <p:cNvSpPr>
              <a:spLocks noChangeShapeType="1"/>
            </p:cNvSpPr>
            <p:nvPr/>
          </p:nvSpPr>
          <p:spPr bwMode="auto">
            <a:xfrm flipV="1">
              <a:off x="3616" y="2128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90" name="Line 414"/>
            <p:cNvSpPr>
              <a:spLocks noChangeShapeType="1"/>
            </p:cNvSpPr>
            <p:nvPr/>
          </p:nvSpPr>
          <p:spPr bwMode="auto">
            <a:xfrm flipV="1">
              <a:off x="3720" y="2128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91" name="Line 415"/>
            <p:cNvSpPr>
              <a:spLocks noChangeShapeType="1"/>
            </p:cNvSpPr>
            <p:nvPr/>
          </p:nvSpPr>
          <p:spPr bwMode="auto">
            <a:xfrm flipV="1">
              <a:off x="3816" y="2128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92" name="Line 416"/>
            <p:cNvSpPr>
              <a:spLocks noChangeShapeType="1"/>
            </p:cNvSpPr>
            <p:nvPr/>
          </p:nvSpPr>
          <p:spPr bwMode="auto">
            <a:xfrm flipV="1">
              <a:off x="4024" y="2128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93" name="Line 417"/>
            <p:cNvSpPr>
              <a:spLocks noChangeShapeType="1"/>
            </p:cNvSpPr>
            <p:nvPr/>
          </p:nvSpPr>
          <p:spPr bwMode="auto">
            <a:xfrm flipV="1">
              <a:off x="4120" y="2128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94" name="Line 418"/>
            <p:cNvSpPr>
              <a:spLocks noChangeShapeType="1"/>
            </p:cNvSpPr>
            <p:nvPr/>
          </p:nvSpPr>
          <p:spPr bwMode="auto">
            <a:xfrm flipV="1">
              <a:off x="4224" y="2128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95" name="Line 419"/>
            <p:cNvSpPr>
              <a:spLocks noChangeShapeType="1"/>
            </p:cNvSpPr>
            <p:nvPr/>
          </p:nvSpPr>
          <p:spPr bwMode="auto">
            <a:xfrm flipV="1">
              <a:off x="4320" y="2128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96" name="Line 420"/>
            <p:cNvSpPr>
              <a:spLocks noChangeShapeType="1"/>
            </p:cNvSpPr>
            <p:nvPr/>
          </p:nvSpPr>
          <p:spPr bwMode="auto">
            <a:xfrm flipV="1">
              <a:off x="4528" y="2128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97" name="Line 421"/>
            <p:cNvSpPr>
              <a:spLocks noChangeShapeType="1"/>
            </p:cNvSpPr>
            <p:nvPr/>
          </p:nvSpPr>
          <p:spPr bwMode="auto">
            <a:xfrm flipV="1">
              <a:off x="4624" y="2128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98" name="Line 422"/>
            <p:cNvSpPr>
              <a:spLocks noChangeShapeType="1"/>
            </p:cNvSpPr>
            <p:nvPr/>
          </p:nvSpPr>
          <p:spPr bwMode="auto">
            <a:xfrm flipV="1">
              <a:off x="4728" y="2128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399" name="Line 423"/>
            <p:cNvSpPr>
              <a:spLocks noChangeShapeType="1"/>
            </p:cNvSpPr>
            <p:nvPr/>
          </p:nvSpPr>
          <p:spPr bwMode="auto">
            <a:xfrm flipV="1">
              <a:off x="4824" y="2128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400" name="Line 424"/>
            <p:cNvSpPr>
              <a:spLocks noChangeShapeType="1"/>
            </p:cNvSpPr>
            <p:nvPr/>
          </p:nvSpPr>
          <p:spPr bwMode="auto">
            <a:xfrm flipV="1">
              <a:off x="5032" y="2128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401" name="Line 425"/>
            <p:cNvSpPr>
              <a:spLocks noChangeShapeType="1"/>
            </p:cNvSpPr>
            <p:nvPr/>
          </p:nvSpPr>
          <p:spPr bwMode="auto">
            <a:xfrm flipV="1">
              <a:off x="5128" y="2128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402" name="Line 426"/>
            <p:cNvSpPr>
              <a:spLocks noChangeShapeType="1"/>
            </p:cNvSpPr>
            <p:nvPr/>
          </p:nvSpPr>
          <p:spPr bwMode="auto">
            <a:xfrm flipV="1">
              <a:off x="5232" y="2128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403" name="Line 427"/>
            <p:cNvSpPr>
              <a:spLocks noChangeShapeType="1"/>
            </p:cNvSpPr>
            <p:nvPr/>
          </p:nvSpPr>
          <p:spPr bwMode="auto">
            <a:xfrm flipV="1">
              <a:off x="5328" y="2128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7404" name="Line 428"/>
          <p:cNvSpPr>
            <a:spLocks noChangeShapeType="1"/>
          </p:cNvSpPr>
          <p:nvPr/>
        </p:nvSpPr>
        <p:spPr bwMode="auto">
          <a:xfrm flipV="1">
            <a:off x="5346700" y="4287838"/>
            <a:ext cx="1588" cy="1828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405" name="Line 429"/>
          <p:cNvSpPr>
            <a:spLocks noChangeShapeType="1"/>
          </p:cNvSpPr>
          <p:nvPr/>
        </p:nvSpPr>
        <p:spPr bwMode="auto">
          <a:xfrm>
            <a:off x="5346700" y="6116638"/>
            <a:ext cx="32004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406" name="Oval 430"/>
          <p:cNvSpPr>
            <a:spLocks noChangeArrowheads="1"/>
          </p:cNvSpPr>
          <p:nvPr/>
        </p:nvSpPr>
        <p:spPr bwMode="auto">
          <a:xfrm>
            <a:off x="6108700" y="5621338"/>
            <a:ext cx="88900" cy="88900"/>
          </a:xfrm>
          <a:prstGeom prst="ellipse">
            <a:avLst/>
          </a:prstGeom>
          <a:solidFill>
            <a:srgbClr val="C30501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407" name="Oval 431"/>
          <p:cNvSpPr>
            <a:spLocks noChangeArrowheads="1"/>
          </p:cNvSpPr>
          <p:nvPr/>
        </p:nvSpPr>
        <p:spPr bwMode="auto">
          <a:xfrm>
            <a:off x="6502400" y="5227638"/>
            <a:ext cx="88900" cy="88900"/>
          </a:xfrm>
          <a:prstGeom prst="ellipse">
            <a:avLst/>
          </a:prstGeom>
          <a:solidFill>
            <a:srgbClr val="C30501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408" name="Oval 432"/>
          <p:cNvSpPr>
            <a:spLocks noChangeArrowheads="1"/>
          </p:cNvSpPr>
          <p:nvPr/>
        </p:nvSpPr>
        <p:spPr bwMode="auto">
          <a:xfrm>
            <a:off x="6908800" y="5126038"/>
            <a:ext cx="88900" cy="88900"/>
          </a:xfrm>
          <a:prstGeom prst="ellipse">
            <a:avLst/>
          </a:prstGeom>
          <a:solidFill>
            <a:srgbClr val="C30501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409" name="Oval 433"/>
          <p:cNvSpPr>
            <a:spLocks noChangeArrowheads="1"/>
          </p:cNvSpPr>
          <p:nvPr/>
        </p:nvSpPr>
        <p:spPr bwMode="auto">
          <a:xfrm>
            <a:off x="7708900" y="4770438"/>
            <a:ext cx="88900" cy="88900"/>
          </a:xfrm>
          <a:prstGeom prst="ellipse">
            <a:avLst/>
          </a:prstGeom>
          <a:solidFill>
            <a:srgbClr val="C30501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410" name="Oval 434"/>
          <p:cNvSpPr>
            <a:spLocks noChangeArrowheads="1"/>
          </p:cNvSpPr>
          <p:nvPr/>
        </p:nvSpPr>
        <p:spPr bwMode="auto">
          <a:xfrm>
            <a:off x="8509000" y="4745038"/>
            <a:ext cx="88900" cy="88900"/>
          </a:xfrm>
          <a:prstGeom prst="ellipse">
            <a:avLst/>
          </a:prstGeom>
          <a:solidFill>
            <a:srgbClr val="C30501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411" name="Oval 435"/>
          <p:cNvSpPr>
            <a:spLocks noChangeArrowheads="1"/>
          </p:cNvSpPr>
          <p:nvPr/>
        </p:nvSpPr>
        <p:spPr bwMode="auto">
          <a:xfrm>
            <a:off x="6108700" y="4541838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412" name="Oval 436"/>
          <p:cNvSpPr>
            <a:spLocks noChangeArrowheads="1"/>
          </p:cNvSpPr>
          <p:nvPr/>
        </p:nvSpPr>
        <p:spPr bwMode="auto">
          <a:xfrm>
            <a:off x="6502400" y="4554538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413" name="Oval 437"/>
          <p:cNvSpPr>
            <a:spLocks noChangeArrowheads="1"/>
          </p:cNvSpPr>
          <p:nvPr/>
        </p:nvSpPr>
        <p:spPr bwMode="auto">
          <a:xfrm>
            <a:off x="6908800" y="4567238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414" name="Oval 438"/>
          <p:cNvSpPr>
            <a:spLocks noChangeArrowheads="1"/>
          </p:cNvSpPr>
          <p:nvPr/>
        </p:nvSpPr>
        <p:spPr bwMode="auto">
          <a:xfrm>
            <a:off x="7708900" y="4757738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415" name="Oval 439"/>
          <p:cNvSpPr>
            <a:spLocks noChangeArrowheads="1"/>
          </p:cNvSpPr>
          <p:nvPr/>
        </p:nvSpPr>
        <p:spPr bwMode="auto">
          <a:xfrm>
            <a:off x="8509000" y="4910138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416" name="Oval 440"/>
          <p:cNvSpPr>
            <a:spLocks noChangeArrowheads="1"/>
          </p:cNvSpPr>
          <p:nvPr/>
        </p:nvSpPr>
        <p:spPr bwMode="auto">
          <a:xfrm>
            <a:off x="6127750" y="5500688"/>
            <a:ext cx="114300" cy="114300"/>
          </a:xfrm>
          <a:prstGeom prst="ellipse">
            <a:avLst/>
          </a:prstGeom>
          <a:noFill/>
          <a:ln w="12700">
            <a:solidFill>
              <a:srgbClr val="C3050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417" name="Oval 441"/>
          <p:cNvSpPr>
            <a:spLocks noChangeArrowheads="1"/>
          </p:cNvSpPr>
          <p:nvPr/>
        </p:nvSpPr>
        <p:spPr bwMode="auto">
          <a:xfrm>
            <a:off x="6705600" y="4541838"/>
            <a:ext cx="114300" cy="1143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7418" name="Group 442"/>
          <p:cNvGrpSpPr>
            <a:grpSpLocks/>
          </p:cNvGrpSpPr>
          <p:nvPr/>
        </p:nvGrpSpPr>
        <p:grpSpPr bwMode="auto">
          <a:xfrm>
            <a:off x="4845050" y="4176713"/>
            <a:ext cx="444500" cy="2041525"/>
            <a:chOff x="3100" y="956"/>
            <a:chExt cx="280" cy="1286"/>
          </a:xfrm>
        </p:grpSpPr>
        <p:sp>
          <p:nvSpPr>
            <p:cNvPr id="127419" name="Rectangle 443"/>
            <p:cNvSpPr>
              <a:spLocks noChangeArrowheads="1"/>
            </p:cNvSpPr>
            <p:nvPr/>
          </p:nvSpPr>
          <p:spPr bwMode="auto">
            <a:xfrm>
              <a:off x="3100" y="2108"/>
              <a:ext cx="280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0.001</a:t>
              </a:r>
              <a:endParaRPr lang="en-US" sz="1400" i="0"/>
            </a:p>
          </p:txBody>
        </p:sp>
        <p:sp>
          <p:nvSpPr>
            <p:cNvPr id="127420" name="Rectangle 444"/>
            <p:cNvSpPr>
              <a:spLocks noChangeArrowheads="1"/>
            </p:cNvSpPr>
            <p:nvPr/>
          </p:nvSpPr>
          <p:spPr bwMode="auto">
            <a:xfrm>
              <a:off x="3156" y="1820"/>
              <a:ext cx="21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0.01</a:t>
              </a:r>
              <a:endParaRPr lang="en-US" sz="1400" i="0"/>
            </a:p>
          </p:txBody>
        </p:sp>
        <p:sp>
          <p:nvSpPr>
            <p:cNvPr id="127421" name="Rectangle 445"/>
            <p:cNvSpPr>
              <a:spLocks noChangeArrowheads="1"/>
            </p:cNvSpPr>
            <p:nvPr/>
          </p:nvSpPr>
          <p:spPr bwMode="auto">
            <a:xfrm>
              <a:off x="3212" y="1532"/>
              <a:ext cx="1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0.1</a:t>
              </a:r>
              <a:endParaRPr lang="en-US" sz="1400" i="0"/>
            </a:p>
          </p:txBody>
        </p:sp>
        <p:sp>
          <p:nvSpPr>
            <p:cNvPr id="127422" name="Rectangle 446"/>
            <p:cNvSpPr>
              <a:spLocks noChangeArrowheads="1"/>
            </p:cNvSpPr>
            <p:nvPr/>
          </p:nvSpPr>
          <p:spPr bwMode="auto">
            <a:xfrm>
              <a:off x="3292" y="1244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1</a:t>
              </a:r>
              <a:endParaRPr lang="en-US" sz="1400" i="0"/>
            </a:p>
          </p:txBody>
        </p:sp>
        <p:sp>
          <p:nvSpPr>
            <p:cNvPr id="127423" name="Rectangle 447"/>
            <p:cNvSpPr>
              <a:spLocks noChangeArrowheads="1"/>
            </p:cNvSpPr>
            <p:nvPr/>
          </p:nvSpPr>
          <p:spPr bwMode="auto">
            <a:xfrm>
              <a:off x="3236" y="956"/>
              <a:ext cx="12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10</a:t>
              </a:r>
              <a:endParaRPr lang="en-US" sz="1400" i="0"/>
            </a:p>
          </p:txBody>
        </p:sp>
      </p:grpSp>
      <p:grpSp>
        <p:nvGrpSpPr>
          <p:cNvPr id="127424" name="Group 448"/>
          <p:cNvGrpSpPr>
            <a:grpSpLocks/>
          </p:cNvGrpSpPr>
          <p:nvPr/>
        </p:nvGrpSpPr>
        <p:grpSpPr bwMode="auto">
          <a:xfrm>
            <a:off x="5302250" y="6164263"/>
            <a:ext cx="3298825" cy="212725"/>
            <a:chOff x="3388" y="2228"/>
            <a:chExt cx="2078" cy="134"/>
          </a:xfrm>
        </p:grpSpPr>
        <p:sp>
          <p:nvSpPr>
            <p:cNvPr id="127425" name="Rectangle 449"/>
            <p:cNvSpPr>
              <a:spLocks noChangeArrowheads="1"/>
            </p:cNvSpPr>
            <p:nvPr/>
          </p:nvSpPr>
          <p:spPr bwMode="auto">
            <a:xfrm>
              <a:off x="3388" y="2228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0</a:t>
              </a:r>
              <a:endParaRPr lang="en-US" sz="1400" i="0"/>
            </a:p>
          </p:txBody>
        </p:sp>
        <p:sp>
          <p:nvSpPr>
            <p:cNvPr id="127426" name="Rectangle 450"/>
            <p:cNvSpPr>
              <a:spLocks noChangeArrowheads="1"/>
            </p:cNvSpPr>
            <p:nvPr/>
          </p:nvSpPr>
          <p:spPr bwMode="auto">
            <a:xfrm>
              <a:off x="3852" y="2228"/>
              <a:ext cx="1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0.5</a:t>
              </a:r>
              <a:endParaRPr lang="en-US" sz="1400" i="0"/>
            </a:p>
          </p:txBody>
        </p:sp>
        <p:sp>
          <p:nvSpPr>
            <p:cNvPr id="127427" name="Rectangle 451"/>
            <p:cNvSpPr>
              <a:spLocks noChangeArrowheads="1"/>
            </p:cNvSpPr>
            <p:nvPr/>
          </p:nvSpPr>
          <p:spPr bwMode="auto">
            <a:xfrm>
              <a:off x="4396" y="2228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1</a:t>
              </a:r>
              <a:endParaRPr lang="en-US" sz="1400" i="0"/>
            </a:p>
          </p:txBody>
        </p:sp>
        <p:sp>
          <p:nvSpPr>
            <p:cNvPr id="127428" name="Rectangle 452"/>
            <p:cNvSpPr>
              <a:spLocks noChangeArrowheads="1"/>
            </p:cNvSpPr>
            <p:nvPr/>
          </p:nvSpPr>
          <p:spPr bwMode="auto">
            <a:xfrm>
              <a:off x="4860" y="2228"/>
              <a:ext cx="1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1.5</a:t>
              </a:r>
              <a:endParaRPr lang="en-US" sz="1400" i="0"/>
            </a:p>
          </p:txBody>
        </p:sp>
        <p:sp>
          <p:nvSpPr>
            <p:cNvPr id="127429" name="Rectangle 453"/>
            <p:cNvSpPr>
              <a:spLocks noChangeArrowheads="1"/>
            </p:cNvSpPr>
            <p:nvPr/>
          </p:nvSpPr>
          <p:spPr bwMode="auto">
            <a:xfrm>
              <a:off x="5404" y="2228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2</a:t>
              </a:r>
              <a:endParaRPr lang="en-US" sz="1400" i="0"/>
            </a:p>
          </p:txBody>
        </p:sp>
      </p:grpSp>
      <p:sp>
        <p:nvSpPr>
          <p:cNvPr id="127430" name="Rectangle 454"/>
          <p:cNvSpPr>
            <a:spLocks noChangeArrowheads="1"/>
          </p:cNvSpPr>
          <p:nvPr/>
        </p:nvSpPr>
        <p:spPr bwMode="auto">
          <a:xfrm>
            <a:off x="7696200" y="5486400"/>
            <a:ext cx="4445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i="0" dirty="0">
                <a:solidFill>
                  <a:srgbClr val="000000"/>
                </a:solidFill>
              </a:rPr>
              <a:t>PA66</a:t>
            </a:r>
            <a:endParaRPr lang="en-US" sz="1400" i="0" dirty="0"/>
          </a:p>
        </p:txBody>
      </p:sp>
      <p:sp>
        <p:nvSpPr>
          <p:cNvPr id="127431" name="Rectangle 455"/>
          <p:cNvSpPr>
            <a:spLocks noChangeArrowheads="1"/>
          </p:cNvSpPr>
          <p:nvPr/>
        </p:nvSpPr>
        <p:spPr bwMode="auto">
          <a:xfrm>
            <a:off x="5830888" y="6469063"/>
            <a:ext cx="24177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i="0">
                <a:solidFill>
                  <a:srgbClr val="000000"/>
                </a:solidFill>
              </a:rPr>
              <a:t>Effective Equivalence Ratio, </a:t>
            </a:r>
            <a:r>
              <a:rPr lang="en-US" sz="1600" b="0" i="0">
                <a:solidFill>
                  <a:srgbClr val="000000"/>
                </a:solidFill>
                <a:sym typeface="Symbol" charset="2"/>
              </a:rPr>
              <a:t></a:t>
            </a:r>
            <a:endParaRPr lang="en-US" sz="1400" i="0"/>
          </a:p>
        </p:txBody>
      </p:sp>
      <p:grpSp>
        <p:nvGrpSpPr>
          <p:cNvPr id="127444" name="Group 468"/>
          <p:cNvGrpSpPr>
            <a:grpSpLocks/>
          </p:cNvGrpSpPr>
          <p:nvPr/>
        </p:nvGrpSpPr>
        <p:grpSpPr bwMode="auto">
          <a:xfrm>
            <a:off x="6318250" y="1098550"/>
            <a:ext cx="2409825" cy="539750"/>
            <a:chOff x="1728" y="1498"/>
            <a:chExt cx="1518" cy="340"/>
          </a:xfrm>
        </p:grpSpPr>
        <p:sp>
          <p:nvSpPr>
            <p:cNvPr id="127433" name="Oval 457"/>
            <p:cNvSpPr>
              <a:spLocks noChangeArrowheads="1"/>
            </p:cNvSpPr>
            <p:nvPr/>
          </p:nvSpPr>
          <p:spPr bwMode="auto">
            <a:xfrm>
              <a:off x="1926" y="1568"/>
              <a:ext cx="60" cy="60"/>
            </a:xfrm>
            <a:prstGeom prst="ellipse">
              <a:avLst/>
            </a:prstGeom>
            <a:solidFill>
              <a:srgbClr val="C30501"/>
            </a:solidFill>
            <a:ln w="14288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434" name="Oval 458"/>
            <p:cNvSpPr>
              <a:spLocks noChangeArrowheads="1"/>
            </p:cNvSpPr>
            <p:nvPr/>
          </p:nvSpPr>
          <p:spPr bwMode="auto">
            <a:xfrm>
              <a:off x="1812" y="1568"/>
              <a:ext cx="60" cy="60"/>
            </a:xfrm>
            <a:prstGeom prst="ellipse">
              <a:avLst/>
            </a:pr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435" name="Rectangle 459"/>
            <p:cNvSpPr>
              <a:spLocks noChangeArrowheads="1"/>
            </p:cNvSpPr>
            <p:nvPr/>
          </p:nvSpPr>
          <p:spPr bwMode="auto">
            <a:xfrm>
              <a:off x="1978" y="1498"/>
              <a:ext cx="126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 dirty="0"/>
                <a:t>Premixed (MCC)</a:t>
              </a:r>
            </a:p>
            <a:p>
              <a:r>
                <a:rPr lang="en-US" sz="1400" b="0" i="0" dirty="0"/>
                <a:t>Diffusion Flame (Cone)</a:t>
              </a:r>
            </a:p>
          </p:txBody>
        </p:sp>
        <p:sp>
          <p:nvSpPr>
            <p:cNvPr id="127436" name="Rectangle 460"/>
            <p:cNvSpPr>
              <a:spLocks noChangeArrowheads="1"/>
            </p:cNvSpPr>
            <p:nvPr/>
          </p:nvSpPr>
          <p:spPr bwMode="auto">
            <a:xfrm>
              <a:off x="1728" y="1502"/>
              <a:ext cx="1488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437" name="Oval 461"/>
            <p:cNvSpPr>
              <a:spLocks noChangeArrowheads="1"/>
            </p:cNvSpPr>
            <p:nvPr/>
          </p:nvSpPr>
          <p:spPr bwMode="auto">
            <a:xfrm>
              <a:off x="1920" y="1684"/>
              <a:ext cx="72" cy="72"/>
            </a:xfrm>
            <a:prstGeom prst="ellipse">
              <a:avLst/>
            </a:prstGeom>
            <a:noFill/>
            <a:ln w="12700">
              <a:solidFill>
                <a:srgbClr val="C3050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438" name="Oval 462"/>
            <p:cNvSpPr>
              <a:spLocks noChangeArrowheads="1"/>
            </p:cNvSpPr>
            <p:nvPr/>
          </p:nvSpPr>
          <p:spPr bwMode="auto">
            <a:xfrm>
              <a:off x="1806" y="1684"/>
              <a:ext cx="72" cy="7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7439" name="Rectangle 463"/>
          <p:cNvSpPr>
            <a:spLocks noChangeArrowheads="1"/>
          </p:cNvSpPr>
          <p:nvPr/>
        </p:nvSpPr>
        <p:spPr bwMode="auto">
          <a:xfrm>
            <a:off x="5638800" y="4452938"/>
            <a:ext cx="514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 i="0"/>
              <a:t>CO</a:t>
            </a:r>
            <a:r>
              <a:rPr lang="en-US" sz="1400" b="0" i="0" baseline="-25000"/>
              <a:t>2</a:t>
            </a:r>
            <a:endParaRPr lang="en-US" sz="1400" b="0" i="0"/>
          </a:p>
        </p:txBody>
      </p:sp>
      <p:sp>
        <p:nvSpPr>
          <p:cNvPr id="127440" name="Rectangle 464"/>
          <p:cNvSpPr>
            <a:spLocks noChangeArrowheads="1"/>
          </p:cNvSpPr>
          <p:nvPr/>
        </p:nvSpPr>
        <p:spPr bwMode="auto">
          <a:xfrm>
            <a:off x="5638800" y="5519738"/>
            <a:ext cx="450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 i="0">
                <a:solidFill>
                  <a:srgbClr val="C30501"/>
                </a:solidFill>
              </a:rPr>
              <a:t>CO</a:t>
            </a:r>
          </a:p>
        </p:txBody>
      </p:sp>
      <p:sp>
        <p:nvSpPr>
          <p:cNvPr id="127441" name="Rectangle 465"/>
          <p:cNvSpPr>
            <a:spLocks noChangeArrowheads="1"/>
          </p:cNvSpPr>
          <p:nvPr/>
        </p:nvSpPr>
        <p:spPr bwMode="auto">
          <a:xfrm rot="16200000">
            <a:off x="-194469" y="4906169"/>
            <a:ext cx="13636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i="0">
                <a:solidFill>
                  <a:srgbClr val="000000"/>
                </a:solidFill>
              </a:rPr>
              <a:t>COx Yields kg/kg</a:t>
            </a:r>
            <a:endParaRPr lang="en-US" sz="1400" i="0"/>
          </a:p>
        </p:txBody>
      </p:sp>
      <p:sp>
        <p:nvSpPr>
          <p:cNvPr id="127442" name="Rectangle 466"/>
          <p:cNvSpPr>
            <a:spLocks noChangeArrowheads="1"/>
          </p:cNvSpPr>
          <p:nvPr/>
        </p:nvSpPr>
        <p:spPr bwMode="auto">
          <a:xfrm>
            <a:off x="762000" y="1143000"/>
            <a:ext cx="518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i="0" dirty="0"/>
              <a:t>For Low Soot Polymers, </a:t>
            </a:r>
            <a:r>
              <a:rPr lang="en-US" i="0" dirty="0" smtClean="0">
                <a:sym typeface="Symbol" charset="2"/>
              </a:rPr>
              <a:t>GER  </a:t>
            </a:r>
            <a:r>
              <a:rPr lang="en-US" i="0" baseline="-25000" dirty="0">
                <a:sym typeface="Symbol" charset="2"/>
              </a:rPr>
              <a:t>flame</a:t>
            </a:r>
            <a:r>
              <a:rPr lang="en-US" i="0" dirty="0">
                <a:sym typeface="Symbol" charset="2"/>
              </a:rPr>
              <a:t> &lt; </a:t>
            </a:r>
            <a:r>
              <a:rPr lang="en-US" i="0" dirty="0" smtClean="0">
                <a:sym typeface="Symbol" charset="2"/>
              </a:rPr>
              <a:t>1</a:t>
            </a:r>
            <a:endParaRPr lang="en-US" i="0" dirty="0"/>
          </a:p>
        </p:txBody>
      </p:sp>
      <p:sp>
        <p:nvSpPr>
          <p:cNvPr id="127445" name="Rectangle 2"/>
          <p:cNvSpPr>
            <a:spLocks noChangeArrowheads="1"/>
          </p:cNvSpPr>
          <p:nvPr/>
        </p:nvSpPr>
        <p:spPr bwMode="auto">
          <a:xfrm>
            <a:off x="533400" y="234950"/>
            <a:ext cx="754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2400" i="0" dirty="0">
                <a:solidFill>
                  <a:schemeClr val="tx2"/>
                </a:solidFill>
              </a:rPr>
              <a:t>Matching Yields for CO &amp; CO</a:t>
            </a:r>
            <a:r>
              <a:rPr lang="en-US" sz="2400" i="0" baseline="-25000" dirty="0">
                <a:solidFill>
                  <a:schemeClr val="tx2"/>
                </a:solidFill>
              </a:rPr>
              <a:t>2</a:t>
            </a:r>
            <a:r>
              <a:rPr lang="en-US" sz="2400" i="0" dirty="0">
                <a:solidFill>
                  <a:schemeClr val="tx2"/>
                </a:solidFill>
              </a:rPr>
              <a:t> Gives </a:t>
            </a:r>
            <a:r>
              <a:rPr lang="en-US" sz="2800" i="0" dirty="0">
                <a:solidFill>
                  <a:schemeClr val="tx2"/>
                </a:solidFill>
                <a:sym typeface="Symbol" charset="2"/>
              </a:rPr>
              <a:t></a:t>
            </a:r>
            <a:r>
              <a:rPr lang="en-US" sz="2400" i="0" baseline="-25000" dirty="0">
                <a:solidFill>
                  <a:schemeClr val="tx2"/>
                </a:solidFill>
                <a:sym typeface="Symbol" charset="2"/>
              </a:rPr>
              <a:t>flame</a:t>
            </a:r>
            <a:r>
              <a:rPr lang="en-US" sz="2400" i="0" dirty="0">
                <a:solidFill>
                  <a:schemeClr val="tx2"/>
                </a:solidFill>
              </a:rPr>
              <a:t> in Cone</a:t>
            </a:r>
          </a:p>
        </p:txBody>
      </p:sp>
      <p:sp>
        <p:nvSpPr>
          <p:cNvPr id="127446" name="Line 470"/>
          <p:cNvSpPr>
            <a:spLocks noChangeShapeType="1"/>
          </p:cNvSpPr>
          <p:nvPr/>
        </p:nvSpPr>
        <p:spPr bwMode="auto">
          <a:xfrm>
            <a:off x="1708150" y="4279900"/>
            <a:ext cx="0" cy="18288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447" name="Line 471"/>
          <p:cNvSpPr>
            <a:spLocks noChangeShapeType="1"/>
          </p:cNvSpPr>
          <p:nvPr/>
        </p:nvSpPr>
        <p:spPr bwMode="auto">
          <a:xfrm>
            <a:off x="2019300" y="1787525"/>
            <a:ext cx="0" cy="18288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448" name="Line 472"/>
          <p:cNvSpPr>
            <a:spLocks noChangeShapeType="1"/>
          </p:cNvSpPr>
          <p:nvPr/>
        </p:nvSpPr>
        <p:spPr bwMode="auto">
          <a:xfrm>
            <a:off x="1143000" y="1774825"/>
            <a:ext cx="0" cy="18288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449" name="Line 473"/>
          <p:cNvSpPr>
            <a:spLocks noChangeShapeType="1"/>
          </p:cNvSpPr>
          <p:nvPr/>
        </p:nvSpPr>
        <p:spPr bwMode="auto">
          <a:xfrm>
            <a:off x="6299200" y="1787525"/>
            <a:ext cx="0" cy="18288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450" name="Line 474"/>
          <p:cNvSpPr>
            <a:spLocks noChangeShapeType="1"/>
          </p:cNvSpPr>
          <p:nvPr/>
        </p:nvSpPr>
        <p:spPr bwMode="auto">
          <a:xfrm>
            <a:off x="6172200" y="1774825"/>
            <a:ext cx="0" cy="18288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451" name="Line 475"/>
          <p:cNvSpPr>
            <a:spLocks noChangeShapeType="1"/>
          </p:cNvSpPr>
          <p:nvPr/>
        </p:nvSpPr>
        <p:spPr bwMode="auto">
          <a:xfrm>
            <a:off x="6762750" y="4286250"/>
            <a:ext cx="0" cy="18288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452" name="Line 476"/>
          <p:cNvSpPr>
            <a:spLocks noChangeShapeType="1"/>
          </p:cNvSpPr>
          <p:nvPr/>
        </p:nvSpPr>
        <p:spPr bwMode="auto">
          <a:xfrm>
            <a:off x="6184900" y="4286250"/>
            <a:ext cx="0" cy="18288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94" name="Freeform 534"/>
          <p:cNvSpPr>
            <a:spLocks/>
          </p:cNvSpPr>
          <p:nvPr/>
        </p:nvSpPr>
        <p:spPr bwMode="auto">
          <a:xfrm>
            <a:off x="1892300" y="4560888"/>
            <a:ext cx="2400300" cy="1168400"/>
          </a:xfrm>
          <a:custGeom>
            <a:avLst/>
            <a:gdLst/>
            <a:ahLst/>
            <a:cxnLst>
              <a:cxn ang="0">
                <a:pos x="24" y="728"/>
              </a:cxn>
              <a:cxn ang="0">
                <a:pos x="64" y="728"/>
              </a:cxn>
              <a:cxn ang="0">
                <a:pos x="96" y="720"/>
              </a:cxn>
              <a:cxn ang="0">
                <a:pos x="128" y="712"/>
              </a:cxn>
              <a:cxn ang="0">
                <a:pos x="144" y="688"/>
              </a:cxn>
              <a:cxn ang="0">
                <a:pos x="168" y="664"/>
              </a:cxn>
              <a:cxn ang="0">
                <a:pos x="184" y="640"/>
              </a:cxn>
              <a:cxn ang="0">
                <a:pos x="200" y="616"/>
              </a:cxn>
              <a:cxn ang="0">
                <a:pos x="208" y="584"/>
              </a:cxn>
              <a:cxn ang="0">
                <a:pos x="224" y="560"/>
              </a:cxn>
              <a:cxn ang="0">
                <a:pos x="240" y="536"/>
              </a:cxn>
              <a:cxn ang="0">
                <a:pos x="256" y="496"/>
              </a:cxn>
              <a:cxn ang="0">
                <a:pos x="264" y="464"/>
              </a:cxn>
              <a:cxn ang="0">
                <a:pos x="280" y="440"/>
              </a:cxn>
              <a:cxn ang="0">
                <a:pos x="296" y="408"/>
              </a:cxn>
              <a:cxn ang="0">
                <a:pos x="312" y="376"/>
              </a:cxn>
              <a:cxn ang="0">
                <a:pos x="328" y="352"/>
              </a:cxn>
              <a:cxn ang="0">
                <a:pos x="344" y="320"/>
              </a:cxn>
              <a:cxn ang="0">
                <a:pos x="368" y="296"/>
              </a:cxn>
              <a:cxn ang="0">
                <a:pos x="384" y="272"/>
              </a:cxn>
              <a:cxn ang="0">
                <a:pos x="408" y="256"/>
              </a:cxn>
              <a:cxn ang="0">
                <a:pos x="424" y="232"/>
              </a:cxn>
              <a:cxn ang="0">
                <a:pos x="448" y="216"/>
              </a:cxn>
              <a:cxn ang="0">
                <a:pos x="472" y="192"/>
              </a:cxn>
              <a:cxn ang="0">
                <a:pos x="496" y="176"/>
              </a:cxn>
              <a:cxn ang="0">
                <a:pos x="528" y="168"/>
              </a:cxn>
              <a:cxn ang="0">
                <a:pos x="560" y="144"/>
              </a:cxn>
              <a:cxn ang="0">
                <a:pos x="592" y="136"/>
              </a:cxn>
              <a:cxn ang="0">
                <a:pos x="616" y="120"/>
              </a:cxn>
              <a:cxn ang="0">
                <a:pos x="648" y="112"/>
              </a:cxn>
              <a:cxn ang="0">
                <a:pos x="672" y="96"/>
              </a:cxn>
              <a:cxn ang="0">
                <a:pos x="704" y="88"/>
              </a:cxn>
              <a:cxn ang="0">
                <a:pos x="736" y="80"/>
              </a:cxn>
              <a:cxn ang="0">
                <a:pos x="760" y="64"/>
              </a:cxn>
              <a:cxn ang="0">
                <a:pos x="792" y="56"/>
              </a:cxn>
              <a:cxn ang="0">
                <a:pos x="824" y="48"/>
              </a:cxn>
              <a:cxn ang="0">
                <a:pos x="856" y="40"/>
              </a:cxn>
              <a:cxn ang="0">
                <a:pos x="896" y="32"/>
              </a:cxn>
              <a:cxn ang="0">
                <a:pos x="928" y="24"/>
              </a:cxn>
              <a:cxn ang="0">
                <a:pos x="968" y="16"/>
              </a:cxn>
              <a:cxn ang="0">
                <a:pos x="1008" y="16"/>
              </a:cxn>
              <a:cxn ang="0">
                <a:pos x="1040" y="8"/>
              </a:cxn>
              <a:cxn ang="0">
                <a:pos x="1080" y="8"/>
              </a:cxn>
              <a:cxn ang="0">
                <a:pos x="1120" y="8"/>
              </a:cxn>
              <a:cxn ang="0">
                <a:pos x="1160" y="8"/>
              </a:cxn>
              <a:cxn ang="0">
                <a:pos x="1200" y="8"/>
              </a:cxn>
              <a:cxn ang="0">
                <a:pos x="1240" y="8"/>
              </a:cxn>
              <a:cxn ang="0">
                <a:pos x="1272" y="0"/>
              </a:cxn>
              <a:cxn ang="0">
                <a:pos x="1312" y="0"/>
              </a:cxn>
              <a:cxn ang="0">
                <a:pos x="1352" y="0"/>
              </a:cxn>
              <a:cxn ang="0">
                <a:pos x="1392" y="0"/>
              </a:cxn>
              <a:cxn ang="0">
                <a:pos x="1432" y="0"/>
              </a:cxn>
              <a:cxn ang="0">
                <a:pos x="1472" y="0"/>
              </a:cxn>
              <a:cxn ang="0">
                <a:pos x="1512" y="0"/>
              </a:cxn>
            </a:cxnLst>
            <a:rect l="0" t="0" r="r" b="b"/>
            <a:pathLst>
              <a:path w="1512" h="736">
                <a:moveTo>
                  <a:pt x="0" y="736"/>
                </a:moveTo>
                <a:lnTo>
                  <a:pt x="8" y="736"/>
                </a:lnTo>
                <a:lnTo>
                  <a:pt x="16" y="736"/>
                </a:lnTo>
                <a:lnTo>
                  <a:pt x="24" y="736"/>
                </a:lnTo>
                <a:lnTo>
                  <a:pt x="24" y="728"/>
                </a:lnTo>
                <a:lnTo>
                  <a:pt x="32" y="728"/>
                </a:lnTo>
                <a:lnTo>
                  <a:pt x="40" y="728"/>
                </a:lnTo>
                <a:lnTo>
                  <a:pt x="48" y="728"/>
                </a:lnTo>
                <a:lnTo>
                  <a:pt x="56" y="728"/>
                </a:lnTo>
                <a:lnTo>
                  <a:pt x="64" y="728"/>
                </a:lnTo>
                <a:lnTo>
                  <a:pt x="72" y="728"/>
                </a:lnTo>
                <a:lnTo>
                  <a:pt x="80" y="728"/>
                </a:lnTo>
                <a:lnTo>
                  <a:pt x="80" y="720"/>
                </a:lnTo>
                <a:lnTo>
                  <a:pt x="88" y="720"/>
                </a:lnTo>
                <a:lnTo>
                  <a:pt x="96" y="720"/>
                </a:lnTo>
                <a:lnTo>
                  <a:pt x="104" y="720"/>
                </a:lnTo>
                <a:lnTo>
                  <a:pt x="112" y="720"/>
                </a:lnTo>
                <a:lnTo>
                  <a:pt x="112" y="712"/>
                </a:lnTo>
                <a:lnTo>
                  <a:pt x="120" y="712"/>
                </a:lnTo>
                <a:lnTo>
                  <a:pt x="128" y="712"/>
                </a:lnTo>
                <a:lnTo>
                  <a:pt x="128" y="704"/>
                </a:lnTo>
                <a:lnTo>
                  <a:pt x="136" y="704"/>
                </a:lnTo>
                <a:lnTo>
                  <a:pt x="136" y="696"/>
                </a:lnTo>
                <a:lnTo>
                  <a:pt x="144" y="696"/>
                </a:lnTo>
                <a:lnTo>
                  <a:pt x="144" y="688"/>
                </a:lnTo>
                <a:lnTo>
                  <a:pt x="152" y="688"/>
                </a:lnTo>
                <a:lnTo>
                  <a:pt x="152" y="680"/>
                </a:lnTo>
                <a:lnTo>
                  <a:pt x="160" y="672"/>
                </a:lnTo>
                <a:lnTo>
                  <a:pt x="160" y="664"/>
                </a:lnTo>
                <a:lnTo>
                  <a:pt x="168" y="664"/>
                </a:lnTo>
                <a:lnTo>
                  <a:pt x="168" y="656"/>
                </a:lnTo>
                <a:lnTo>
                  <a:pt x="176" y="656"/>
                </a:lnTo>
                <a:lnTo>
                  <a:pt x="176" y="648"/>
                </a:lnTo>
                <a:lnTo>
                  <a:pt x="176" y="640"/>
                </a:lnTo>
                <a:lnTo>
                  <a:pt x="184" y="640"/>
                </a:lnTo>
                <a:lnTo>
                  <a:pt x="184" y="632"/>
                </a:lnTo>
                <a:lnTo>
                  <a:pt x="192" y="632"/>
                </a:lnTo>
                <a:lnTo>
                  <a:pt x="192" y="624"/>
                </a:lnTo>
                <a:lnTo>
                  <a:pt x="192" y="616"/>
                </a:lnTo>
                <a:lnTo>
                  <a:pt x="200" y="616"/>
                </a:lnTo>
                <a:lnTo>
                  <a:pt x="200" y="608"/>
                </a:lnTo>
                <a:lnTo>
                  <a:pt x="200" y="600"/>
                </a:lnTo>
                <a:lnTo>
                  <a:pt x="208" y="600"/>
                </a:lnTo>
                <a:lnTo>
                  <a:pt x="208" y="592"/>
                </a:lnTo>
                <a:lnTo>
                  <a:pt x="208" y="584"/>
                </a:lnTo>
                <a:lnTo>
                  <a:pt x="216" y="584"/>
                </a:lnTo>
                <a:lnTo>
                  <a:pt x="216" y="576"/>
                </a:lnTo>
                <a:lnTo>
                  <a:pt x="216" y="568"/>
                </a:lnTo>
                <a:lnTo>
                  <a:pt x="224" y="568"/>
                </a:lnTo>
                <a:lnTo>
                  <a:pt x="224" y="560"/>
                </a:lnTo>
                <a:lnTo>
                  <a:pt x="224" y="552"/>
                </a:lnTo>
                <a:lnTo>
                  <a:pt x="232" y="552"/>
                </a:lnTo>
                <a:lnTo>
                  <a:pt x="232" y="544"/>
                </a:lnTo>
                <a:lnTo>
                  <a:pt x="232" y="536"/>
                </a:lnTo>
                <a:lnTo>
                  <a:pt x="240" y="536"/>
                </a:lnTo>
                <a:lnTo>
                  <a:pt x="240" y="528"/>
                </a:lnTo>
                <a:lnTo>
                  <a:pt x="240" y="520"/>
                </a:lnTo>
                <a:lnTo>
                  <a:pt x="248" y="512"/>
                </a:lnTo>
                <a:lnTo>
                  <a:pt x="248" y="504"/>
                </a:lnTo>
                <a:lnTo>
                  <a:pt x="256" y="496"/>
                </a:lnTo>
                <a:lnTo>
                  <a:pt x="256" y="488"/>
                </a:lnTo>
                <a:lnTo>
                  <a:pt x="256" y="480"/>
                </a:lnTo>
                <a:lnTo>
                  <a:pt x="264" y="480"/>
                </a:lnTo>
                <a:lnTo>
                  <a:pt x="264" y="472"/>
                </a:lnTo>
                <a:lnTo>
                  <a:pt x="264" y="464"/>
                </a:lnTo>
                <a:lnTo>
                  <a:pt x="272" y="464"/>
                </a:lnTo>
                <a:lnTo>
                  <a:pt x="272" y="456"/>
                </a:lnTo>
                <a:lnTo>
                  <a:pt x="272" y="448"/>
                </a:lnTo>
                <a:lnTo>
                  <a:pt x="280" y="448"/>
                </a:lnTo>
                <a:lnTo>
                  <a:pt x="280" y="440"/>
                </a:lnTo>
                <a:lnTo>
                  <a:pt x="280" y="432"/>
                </a:lnTo>
                <a:lnTo>
                  <a:pt x="288" y="432"/>
                </a:lnTo>
                <a:lnTo>
                  <a:pt x="288" y="424"/>
                </a:lnTo>
                <a:lnTo>
                  <a:pt x="288" y="416"/>
                </a:lnTo>
                <a:lnTo>
                  <a:pt x="296" y="408"/>
                </a:lnTo>
                <a:lnTo>
                  <a:pt x="296" y="400"/>
                </a:lnTo>
                <a:lnTo>
                  <a:pt x="304" y="392"/>
                </a:lnTo>
                <a:lnTo>
                  <a:pt x="304" y="384"/>
                </a:lnTo>
                <a:lnTo>
                  <a:pt x="312" y="384"/>
                </a:lnTo>
                <a:lnTo>
                  <a:pt x="312" y="376"/>
                </a:lnTo>
                <a:lnTo>
                  <a:pt x="312" y="368"/>
                </a:lnTo>
                <a:lnTo>
                  <a:pt x="320" y="368"/>
                </a:lnTo>
                <a:lnTo>
                  <a:pt x="320" y="360"/>
                </a:lnTo>
                <a:lnTo>
                  <a:pt x="320" y="352"/>
                </a:lnTo>
                <a:lnTo>
                  <a:pt x="328" y="352"/>
                </a:lnTo>
                <a:lnTo>
                  <a:pt x="328" y="344"/>
                </a:lnTo>
                <a:lnTo>
                  <a:pt x="336" y="344"/>
                </a:lnTo>
                <a:lnTo>
                  <a:pt x="336" y="336"/>
                </a:lnTo>
                <a:lnTo>
                  <a:pt x="344" y="328"/>
                </a:lnTo>
                <a:lnTo>
                  <a:pt x="344" y="320"/>
                </a:lnTo>
                <a:lnTo>
                  <a:pt x="352" y="320"/>
                </a:lnTo>
                <a:lnTo>
                  <a:pt x="352" y="312"/>
                </a:lnTo>
                <a:lnTo>
                  <a:pt x="360" y="304"/>
                </a:lnTo>
                <a:lnTo>
                  <a:pt x="360" y="296"/>
                </a:lnTo>
                <a:lnTo>
                  <a:pt x="368" y="296"/>
                </a:lnTo>
                <a:lnTo>
                  <a:pt x="368" y="288"/>
                </a:lnTo>
                <a:lnTo>
                  <a:pt x="376" y="288"/>
                </a:lnTo>
                <a:lnTo>
                  <a:pt x="376" y="280"/>
                </a:lnTo>
                <a:lnTo>
                  <a:pt x="384" y="280"/>
                </a:lnTo>
                <a:lnTo>
                  <a:pt x="384" y="272"/>
                </a:lnTo>
                <a:lnTo>
                  <a:pt x="392" y="272"/>
                </a:lnTo>
                <a:lnTo>
                  <a:pt x="392" y="264"/>
                </a:lnTo>
                <a:lnTo>
                  <a:pt x="400" y="264"/>
                </a:lnTo>
                <a:lnTo>
                  <a:pt x="400" y="256"/>
                </a:lnTo>
                <a:lnTo>
                  <a:pt x="408" y="256"/>
                </a:lnTo>
                <a:lnTo>
                  <a:pt x="408" y="248"/>
                </a:lnTo>
                <a:lnTo>
                  <a:pt x="416" y="248"/>
                </a:lnTo>
                <a:lnTo>
                  <a:pt x="416" y="240"/>
                </a:lnTo>
                <a:lnTo>
                  <a:pt x="424" y="240"/>
                </a:lnTo>
                <a:lnTo>
                  <a:pt x="424" y="232"/>
                </a:lnTo>
                <a:lnTo>
                  <a:pt x="432" y="232"/>
                </a:lnTo>
                <a:lnTo>
                  <a:pt x="432" y="224"/>
                </a:lnTo>
                <a:lnTo>
                  <a:pt x="440" y="224"/>
                </a:lnTo>
                <a:lnTo>
                  <a:pt x="440" y="216"/>
                </a:lnTo>
                <a:lnTo>
                  <a:pt x="448" y="216"/>
                </a:lnTo>
                <a:lnTo>
                  <a:pt x="456" y="208"/>
                </a:lnTo>
                <a:lnTo>
                  <a:pt x="464" y="208"/>
                </a:lnTo>
                <a:lnTo>
                  <a:pt x="464" y="200"/>
                </a:lnTo>
                <a:lnTo>
                  <a:pt x="472" y="200"/>
                </a:lnTo>
                <a:lnTo>
                  <a:pt x="472" y="192"/>
                </a:lnTo>
                <a:lnTo>
                  <a:pt x="480" y="192"/>
                </a:lnTo>
                <a:lnTo>
                  <a:pt x="488" y="192"/>
                </a:lnTo>
                <a:lnTo>
                  <a:pt x="488" y="184"/>
                </a:lnTo>
                <a:lnTo>
                  <a:pt x="496" y="184"/>
                </a:lnTo>
                <a:lnTo>
                  <a:pt x="496" y="176"/>
                </a:lnTo>
                <a:lnTo>
                  <a:pt x="504" y="176"/>
                </a:lnTo>
                <a:lnTo>
                  <a:pt x="512" y="176"/>
                </a:lnTo>
                <a:lnTo>
                  <a:pt x="512" y="168"/>
                </a:lnTo>
                <a:lnTo>
                  <a:pt x="520" y="168"/>
                </a:lnTo>
                <a:lnTo>
                  <a:pt x="528" y="168"/>
                </a:lnTo>
                <a:lnTo>
                  <a:pt x="528" y="160"/>
                </a:lnTo>
                <a:lnTo>
                  <a:pt x="536" y="160"/>
                </a:lnTo>
                <a:lnTo>
                  <a:pt x="544" y="152"/>
                </a:lnTo>
                <a:lnTo>
                  <a:pt x="552" y="152"/>
                </a:lnTo>
                <a:lnTo>
                  <a:pt x="560" y="144"/>
                </a:lnTo>
                <a:lnTo>
                  <a:pt x="568" y="144"/>
                </a:lnTo>
                <a:lnTo>
                  <a:pt x="568" y="136"/>
                </a:lnTo>
                <a:lnTo>
                  <a:pt x="576" y="136"/>
                </a:lnTo>
                <a:lnTo>
                  <a:pt x="584" y="136"/>
                </a:lnTo>
                <a:lnTo>
                  <a:pt x="592" y="136"/>
                </a:lnTo>
                <a:lnTo>
                  <a:pt x="592" y="128"/>
                </a:lnTo>
                <a:lnTo>
                  <a:pt x="600" y="128"/>
                </a:lnTo>
                <a:lnTo>
                  <a:pt x="608" y="128"/>
                </a:lnTo>
                <a:lnTo>
                  <a:pt x="608" y="120"/>
                </a:lnTo>
                <a:lnTo>
                  <a:pt x="616" y="120"/>
                </a:lnTo>
                <a:lnTo>
                  <a:pt x="624" y="120"/>
                </a:lnTo>
                <a:lnTo>
                  <a:pt x="624" y="112"/>
                </a:lnTo>
                <a:lnTo>
                  <a:pt x="632" y="112"/>
                </a:lnTo>
                <a:lnTo>
                  <a:pt x="640" y="112"/>
                </a:lnTo>
                <a:lnTo>
                  <a:pt x="648" y="112"/>
                </a:lnTo>
                <a:lnTo>
                  <a:pt x="648" y="104"/>
                </a:lnTo>
                <a:lnTo>
                  <a:pt x="656" y="104"/>
                </a:lnTo>
                <a:lnTo>
                  <a:pt x="664" y="104"/>
                </a:lnTo>
                <a:lnTo>
                  <a:pt x="664" y="96"/>
                </a:lnTo>
                <a:lnTo>
                  <a:pt x="672" y="96"/>
                </a:lnTo>
                <a:lnTo>
                  <a:pt x="680" y="96"/>
                </a:lnTo>
                <a:lnTo>
                  <a:pt x="688" y="96"/>
                </a:lnTo>
                <a:lnTo>
                  <a:pt x="688" y="88"/>
                </a:lnTo>
                <a:lnTo>
                  <a:pt x="696" y="88"/>
                </a:lnTo>
                <a:lnTo>
                  <a:pt x="704" y="88"/>
                </a:lnTo>
                <a:lnTo>
                  <a:pt x="712" y="88"/>
                </a:lnTo>
                <a:lnTo>
                  <a:pt x="712" y="80"/>
                </a:lnTo>
                <a:lnTo>
                  <a:pt x="720" y="80"/>
                </a:lnTo>
                <a:lnTo>
                  <a:pt x="728" y="80"/>
                </a:lnTo>
                <a:lnTo>
                  <a:pt x="736" y="80"/>
                </a:lnTo>
                <a:lnTo>
                  <a:pt x="736" y="72"/>
                </a:lnTo>
                <a:lnTo>
                  <a:pt x="744" y="72"/>
                </a:lnTo>
                <a:lnTo>
                  <a:pt x="752" y="72"/>
                </a:lnTo>
                <a:lnTo>
                  <a:pt x="760" y="72"/>
                </a:lnTo>
                <a:lnTo>
                  <a:pt x="760" y="64"/>
                </a:lnTo>
                <a:lnTo>
                  <a:pt x="768" y="64"/>
                </a:lnTo>
                <a:lnTo>
                  <a:pt x="776" y="64"/>
                </a:lnTo>
                <a:lnTo>
                  <a:pt x="784" y="64"/>
                </a:lnTo>
                <a:lnTo>
                  <a:pt x="784" y="56"/>
                </a:lnTo>
                <a:lnTo>
                  <a:pt x="792" y="56"/>
                </a:lnTo>
                <a:lnTo>
                  <a:pt x="800" y="56"/>
                </a:lnTo>
                <a:lnTo>
                  <a:pt x="808" y="56"/>
                </a:lnTo>
                <a:lnTo>
                  <a:pt x="816" y="56"/>
                </a:lnTo>
                <a:lnTo>
                  <a:pt x="816" y="48"/>
                </a:lnTo>
                <a:lnTo>
                  <a:pt x="824" y="48"/>
                </a:lnTo>
                <a:lnTo>
                  <a:pt x="832" y="48"/>
                </a:lnTo>
                <a:lnTo>
                  <a:pt x="840" y="48"/>
                </a:lnTo>
                <a:lnTo>
                  <a:pt x="848" y="48"/>
                </a:lnTo>
                <a:lnTo>
                  <a:pt x="848" y="40"/>
                </a:lnTo>
                <a:lnTo>
                  <a:pt x="856" y="40"/>
                </a:lnTo>
                <a:lnTo>
                  <a:pt x="864" y="40"/>
                </a:lnTo>
                <a:lnTo>
                  <a:pt x="872" y="40"/>
                </a:lnTo>
                <a:lnTo>
                  <a:pt x="880" y="32"/>
                </a:lnTo>
                <a:lnTo>
                  <a:pt x="888" y="32"/>
                </a:lnTo>
                <a:lnTo>
                  <a:pt x="896" y="32"/>
                </a:lnTo>
                <a:lnTo>
                  <a:pt x="904" y="32"/>
                </a:lnTo>
                <a:lnTo>
                  <a:pt x="912" y="32"/>
                </a:lnTo>
                <a:lnTo>
                  <a:pt x="912" y="24"/>
                </a:lnTo>
                <a:lnTo>
                  <a:pt x="920" y="24"/>
                </a:lnTo>
                <a:lnTo>
                  <a:pt x="928" y="24"/>
                </a:lnTo>
                <a:lnTo>
                  <a:pt x="936" y="24"/>
                </a:lnTo>
                <a:lnTo>
                  <a:pt x="944" y="24"/>
                </a:lnTo>
                <a:lnTo>
                  <a:pt x="952" y="24"/>
                </a:lnTo>
                <a:lnTo>
                  <a:pt x="960" y="16"/>
                </a:lnTo>
                <a:lnTo>
                  <a:pt x="968" y="16"/>
                </a:lnTo>
                <a:lnTo>
                  <a:pt x="976" y="16"/>
                </a:lnTo>
                <a:lnTo>
                  <a:pt x="984" y="16"/>
                </a:lnTo>
                <a:lnTo>
                  <a:pt x="992" y="16"/>
                </a:lnTo>
                <a:lnTo>
                  <a:pt x="1000" y="16"/>
                </a:lnTo>
                <a:lnTo>
                  <a:pt x="1008" y="16"/>
                </a:lnTo>
                <a:lnTo>
                  <a:pt x="1016" y="16"/>
                </a:lnTo>
                <a:lnTo>
                  <a:pt x="1016" y="8"/>
                </a:lnTo>
                <a:lnTo>
                  <a:pt x="1024" y="8"/>
                </a:lnTo>
                <a:lnTo>
                  <a:pt x="1032" y="8"/>
                </a:lnTo>
                <a:lnTo>
                  <a:pt x="1040" y="8"/>
                </a:lnTo>
                <a:lnTo>
                  <a:pt x="1048" y="8"/>
                </a:lnTo>
                <a:lnTo>
                  <a:pt x="1056" y="8"/>
                </a:lnTo>
                <a:lnTo>
                  <a:pt x="1064" y="8"/>
                </a:lnTo>
                <a:lnTo>
                  <a:pt x="1072" y="8"/>
                </a:lnTo>
                <a:lnTo>
                  <a:pt x="1080" y="8"/>
                </a:lnTo>
                <a:lnTo>
                  <a:pt x="1088" y="8"/>
                </a:lnTo>
                <a:lnTo>
                  <a:pt x="1096" y="8"/>
                </a:lnTo>
                <a:lnTo>
                  <a:pt x="1104" y="8"/>
                </a:lnTo>
                <a:lnTo>
                  <a:pt x="1112" y="8"/>
                </a:lnTo>
                <a:lnTo>
                  <a:pt x="1120" y="8"/>
                </a:lnTo>
                <a:lnTo>
                  <a:pt x="1128" y="8"/>
                </a:lnTo>
                <a:lnTo>
                  <a:pt x="1136" y="8"/>
                </a:lnTo>
                <a:lnTo>
                  <a:pt x="1144" y="8"/>
                </a:lnTo>
                <a:lnTo>
                  <a:pt x="1152" y="8"/>
                </a:lnTo>
                <a:lnTo>
                  <a:pt x="1160" y="8"/>
                </a:lnTo>
                <a:lnTo>
                  <a:pt x="1168" y="8"/>
                </a:lnTo>
                <a:lnTo>
                  <a:pt x="1176" y="8"/>
                </a:lnTo>
                <a:lnTo>
                  <a:pt x="1184" y="8"/>
                </a:lnTo>
                <a:lnTo>
                  <a:pt x="1192" y="8"/>
                </a:lnTo>
                <a:lnTo>
                  <a:pt x="1200" y="8"/>
                </a:lnTo>
                <a:lnTo>
                  <a:pt x="1208" y="8"/>
                </a:lnTo>
                <a:lnTo>
                  <a:pt x="1216" y="8"/>
                </a:lnTo>
                <a:lnTo>
                  <a:pt x="1224" y="8"/>
                </a:lnTo>
                <a:lnTo>
                  <a:pt x="1232" y="8"/>
                </a:lnTo>
                <a:lnTo>
                  <a:pt x="1240" y="8"/>
                </a:lnTo>
                <a:lnTo>
                  <a:pt x="1248" y="8"/>
                </a:lnTo>
                <a:lnTo>
                  <a:pt x="1256" y="8"/>
                </a:lnTo>
                <a:lnTo>
                  <a:pt x="1264" y="8"/>
                </a:lnTo>
                <a:lnTo>
                  <a:pt x="1264" y="0"/>
                </a:lnTo>
                <a:lnTo>
                  <a:pt x="1272" y="0"/>
                </a:lnTo>
                <a:lnTo>
                  <a:pt x="1280" y="0"/>
                </a:lnTo>
                <a:lnTo>
                  <a:pt x="1288" y="0"/>
                </a:lnTo>
                <a:lnTo>
                  <a:pt x="1296" y="0"/>
                </a:lnTo>
                <a:lnTo>
                  <a:pt x="1304" y="0"/>
                </a:lnTo>
                <a:lnTo>
                  <a:pt x="1312" y="0"/>
                </a:lnTo>
                <a:lnTo>
                  <a:pt x="1320" y="0"/>
                </a:lnTo>
                <a:lnTo>
                  <a:pt x="1328" y="0"/>
                </a:lnTo>
                <a:lnTo>
                  <a:pt x="1336" y="0"/>
                </a:lnTo>
                <a:lnTo>
                  <a:pt x="1344" y="0"/>
                </a:lnTo>
                <a:lnTo>
                  <a:pt x="1352" y="0"/>
                </a:lnTo>
                <a:lnTo>
                  <a:pt x="1360" y="0"/>
                </a:lnTo>
                <a:lnTo>
                  <a:pt x="1368" y="0"/>
                </a:lnTo>
                <a:lnTo>
                  <a:pt x="1376" y="0"/>
                </a:lnTo>
                <a:lnTo>
                  <a:pt x="1384" y="0"/>
                </a:lnTo>
                <a:lnTo>
                  <a:pt x="1392" y="0"/>
                </a:lnTo>
                <a:lnTo>
                  <a:pt x="1400" y="0"/>
                </a:lnTo>
                <a:lnTo>
                  <a:pt x="1408" y="0"/>
                </a:lnTo>
                <a:lnTo>
                  <a:pt x="1416" y="0"/>
                </a:lnTo>
                <a:lnTo>
                  <a:pt x="1424" y="0"/>
                </a:lnTo>
                <a:lnTo>
                  <a:pt x="1432" y="0"/>
                </a:lnTo>
                <a:lnTo>
                  <a:pt x="1440" y="0"/>
                </a:lnTo>
                <a:lnTo>
                  <a:pt x="1448" y="0"/>
                </a:lnTo>
                <a:lnTo>
                  <a:pt x="1456" y="0"/>
                </a:lnTo>
                <a:lnTo>
                  <a:pt x="1464" y="0"/>
                </a:lnTo>
                <a:lnTo>
                  <a:pt x="1472" y="0"/>
                </a:lnTo>
                <a:lnTo>
                  <a:pt x="1480" y="0"/>
                </a:lnTo>
                <a:lnTo>
                  <a:pt x="1488" y="0"/>
                </a:lnTo>
                <a:lnTo>
                  <a:pt x="1496" y="0"/>
                </a:lnTo>
                <a:lnTo>
                  <a:pt x="1504" y="0"/>
                </a:lnTo>
                <a:lnTo>
                  <a:pt x="1512" y="0"/>
                </a:lnTo>
              </a:path>
            </a:pathLst>
          </a:custGeom>
          <a:noFill/>
          <a:ln w="12700">
            <a:solidFill>
              <a:srgbClr val="C3050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295" name="Freeform 535"/>
          <p:cNvSpPr>
            <a:spLocks/>
          </p:cNvSpPr>
          <p:nvPr/>
        </p:nvSpPr>
        <p:spPr bwMode="auto">
          <a:xfrm>
            <a:off x="1892300" y="4319588"/>
            <a:ext cx="2400300" cy="6985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56" y="0"/>
              </a:cxn>
              <a:cxn ang="0">
                <a:pos x="88" y="0"/>
              </a:cxn>
              <a:cxn ang="0">
                <a:pos x="112" y="8"/>
              </a:cxn>
              <a:cxn ang="0">
                <a:pos x="144" y="8"/>
              </a:cxn>
              <a:cxn ang="0">
                <a:pos x="176" y="8"/>
              </a:cxn>
              <a:cxn ang="0">
                <a:pos x="208" y="8"/>
              </a:cxn>
              <a:cxn ang="0">
                <a:pos x="240" y="8"/>
              </a:cxn>
              <a:cxn ang="0">
                <a:pos x="272" y="8"/>
              </a:cxn>
              <a:cxn ang="0">
                <a:pos x="296" y="16"/>
              </a:cxn>
              <a:cxn ang="0">
                <a:pos x="328" y="16"/>
              </a:cxn>
              <a:cxn ang="0">
                <a:pos x="352" y="24"/>
              </a:cxn>
              <a:cxn ang="0">
                <a:pos x="384" y="32"/>
              </a:cxn>
              <a:cxn ang="0">
                <a:pos x="416" y="32"/>
              </a:cxn>
              <a:cxn ang="0">
                <a:pos x="440" y="40"/>
              </a:cxn>
              <a:cxn ang="0">
                <a:pos x="464" y="48"/>
              </a:cxn>
              <a:cxn ang="0">
                <a:pos x="496" y="48"/>
              </a:cxn>
              <a:cxn ang="0">
                <a:pos x="528" y="56"/>
              </a:cxn>
              <a:cxn ang="0">
                <a:pos x="552" y="64"/>
              </a:cxn>
              <a:cxn ang="0">
                <a:pos x="576" y="72"/>
              </a:cxn>
              <a:cxn ang="0">
                <a:pos x="600" y="80"/>
              </a:cxn>
              <a:cxn ang="0">
                <a:pos x="632" y="80"/>
              </a:cxn>
              <a:cxn ang="0">
                <a:pos x="656" y="88"/>
              </a:cxn>
              <a:cxn ang="0">
                <a:pos x="680" y="96"/>
              </a:cxn>
              <a:cxn ang="0">
                <a:pos x="712" y="104"/>
              </a:cxn>
              <a:cxn ang="0">
                <a:pos x="736" y="112"/>
              </a:cxn>
              <a:cxn ang="0">
                <a:pos x="760" y="120"/>
              </a:cxn>
              <a:cxn ang="0">
                <a:pos x="784" y="128"/>
              </a:cxn>
              <a:cxn ang="0">
                <a:pos x="808" y="136"/>
              </a:cxn>
              <a:cxn ang="0">
                <a:pos x="832" y="144"/>
              </a:cxn>
              <a:cxn ang="0">
                <a:pos x="856" y="160"/>
              </a:cxn>
              <a:cxn ang="0">
                <a:pos x="880" y="168"/>
              </a:cxn>
              <a:cxn ang="0">
                <a:pos x="904" y="176"/>
              </a:cxn>
              <a:cxn ang="0">
                <a:pos x="928" y="184"/>
              </a:cxn>
              <a:cxn ang="0">
                <a:pos x="952" y="200"/>
              </a:cxn>
              <a:cxn ang="0">
                <a:pos x="984" y="208"/>
              </a:cxn>
              <a:cxn ang="0">
                <a:pos x="1000" y="224"/>
              </a:cxn>
              <a:cxn ang="0">
                <a:pos x="1024" y="232"/>
              </a:cxn>
              <a:cxn ang="0">
                <a:pos x="1048" y="240"/>
              </a:cxn>
              <a:cxn ang="0">
                <a:pos x="1072" y="248"/>
              </a:cxn>
              <a:cxn ang="0">
                <a:pos x="1096" y="256"/>
              </a:cxn>
              <a:cxn ang="0">
                <a:pos x="1120" y="264"/>
              </a:cxn>
              <a:cxn ang="0">
                <a:pos x="1144" y="272"/>
              </a:cxn>
              <a:cxn ang="0">
                <a:pos x="1176" y="288"/>
              </a:cxn>
              <a:cxn ang="0">
                <a:pos x="1200" y="296"/>
              </a:cxn>
              <a:cxn ang="0">
                <a:pos x="1224" y="304"/>
              </a:cxn>
              <a:cxn ang="0">
                <a:pos x="1248" y="312"/>
              </a:cxn>
              <a:cxn ang="0">
                <a:pos x="1272" y="320"/>
              </a:cxn>
              <a:cxn ang="0">
                <a:pos x="1296" y="328"/>
              </a:cxn>
              <a:cxn ang="0">
                <a:pos x="1320" y="336"/>
              </a:cxn>
              <a:cxn ang="0">
                <a:pos x="1336" y="352"/>
              </a:cxn>
              <a:cxn ang="0">
                <a:pos x="1360" y="360"/>
              </a:cxn>
              <a:cxn ang="0">
                <a:pos x="1384" y="368"/>
              </a:cxn>
              <a:cxn ang="0">
                <a:pos x="1408" y="376"/>
              </a:cxn>
              <a:cxn ang="0">
                <a:pos x="1424" y="392"/>
              </a:cxn>
              <a:cxn ang="0">
                <a:pos x="1448" y="400"/>
              </a:cxn>
              <a:cxn ang="0">
                <a:pos x="1464" y="416"/>
              </a:cxn>
              <a:cxn ang="0">
                <a:pos x="1488" y="424"/>
              </a:cxn>
              <a:cxn ang="0">
                <a:pos x="1512" y="440"/>
              </a:cxn>
            </a:cxnLst>
            <a:rect l="0" t="0" r="r" b="b"/>
            <a:pathLst>
              <a:path w="1512" h="440">
                <a:moveTo>
                  <a:pt x="0" y="0"/>
                </a:moveTo>
                <a:lnTo>
                  <a:pt x="8" y="0"/>
                </a:lnTo>
                <a:lnTo>
                  <a:pt x="16" y="0"/>
                </a:lnTo>
                <a:lnTo>
                  <a:pt x="24" y="0"/>
                </a:lnTo>
                <a:lnTo>
                  <a:pt x="32" y="0"/>
                </a:lnTo>
                <a:lnTo>
                  <a:pt x="40" y="0"/>
                </a:lnTo>
                <a:lnTo>
                  <a:pt x="48" y="0"/>
                </a:lnTo>
                <a:lnTo>
                  <a:pt x="56" y="0"/>
                </a:lnTo>
                <a:lnTo>
                  <a:pt x="64" y="0"/>
                </a:lnTo>
                <a:lnTo>
                  <a:pt x="72" y="0"/>
                </a:lnTo>
                <a:lnTo>
                  <a:pt x="80" y="0"/>
                </a:lnTo>
                <a:lnTo>
                  <a:pt x="88" y="0"/>
                </a:lnTo>
                <a:lnTo>
                  <a:pt x="88" y="8"/>
                </a:lnTo>
                <a:lnTo>
                  <a:pt x="96" y="8"/>
                </a:lnTo>
                <a:lnTo>
                  <a:pt x="104" y="8"/>
                </a:lnTo>
                <a:lnTo>
                  <a:pt x="112" y="8"/>
                </a:lnTo>
                <a:lnTo>
                  <a:pt x="120" y="8"/>
                </a:lnTo>
                <a:lnTo>
                  <a:pt x="128" y="8"/>
                </a:lnTo>
                <a:lnTo>
                  <a:pt x="136" y="8"/>
                </a:lnTo>
                <a:lnTo>
                  <a:pt x="144" y="8"/>
                </a:lnTo>
                <a:lnTo>
                  <a:pt x="152" y="8"/>
                </a:lnTo>
                <a:lnTo>
                  <a:pt x="160" y="8"/>
                </a:lnTo>
                <a:lnTo>
                  <a:pt x="168" y="8"/>
                </a:lnTo>
                <a:lnTo>
                  <a:pt x="176" y="8"/>
                </a:lnTo>
                <a:lnTo>
                  <a:pt x="184" y="8"/>
                </a:lnTo>
                <a:lnTo>
                  <a:pt x="192" y="8"/>
                </a:lnTo>
                <a:lnTo>
                  <a:pt x="200" y="8"/>
                </a:lnTo>
                <a:lnTo>
                  <a:pt x="208" y="8"/>
                </a:lnTo>
                <a:lnTo>
                  <a:pt x="216" y="8"/>
                </a:lnTo>
                <a:lnTo>
                  <a:pt x="224" y="8"/>
                </a:lnTo>
                <a:lnTo>
                  <a:pt x="232" y="8"/>
                </a:lnTo>
                <a:lnTo>
                  <a:pt x="240" y="8"/>
                </a:lnTo>
                <a:lnTo>
                  <a:pt x="248" y="8"/>
                </a:lnTo>
                <a:lnTo>
                  <a:pt x="256" y="8"/>
                </a:lnTo>
                <a:lnTo>
                  <a:pt x="264" y="8"/>
                </a:lnTo>
                <a:lnTo>
                  <a:pt x="272" y="8"/>
                </a:lnTo>
                <a:lnTo>
                  <a:pt x="280" y="8"/>
                </a:lnTo>
                <a:lnTo>
                  <a:pt x="280" y="16"/>
                </a:lnTo>
                <a:lnTo>
                  <a:pt x="288" y="16"/>
                </a:lnTo>
                <a:lnTo>
                  <a:pt x="296" y="16"/>
                </a:lnTo>
                <a:lnTo>
                  <a:pt x="304" y="16"/>
                </a:lnTo>
                <a:lnTo>
                  <a:pt x="312" y="16"/>
                </a:lnTo>
                <a:lnTo>
                  <a:pt x="320" y="16"/>
                </a:lnTo>
                <a:lnTo>
                  <a:pt x="328" y="16"/>
                </a:lnTo>
                <a:lnTo>
                  <a:pt x="336" y="16"/>
                </a:lnTo>
                <a:lnTo>
                  <a:pt x="336" y="24"/>
                </a:lnTo>
                <a:lnTo>
                  <a:pt x="344" y="24"/>
                </a:lnTo>
                <a:lnTo>
                  <a:pt x="352" y="24"/>
                </a:lnTo>
                <a:lnTo>
                  <a:pt x="360" y="24"/>
                </a:lnTo>
                <a:lnTo>
                  <a:pt x="368" y="24"/>
                </a:lnTo>
                <a:lnTo>
                  <a:pt x="376" y="24"/>
                </a:lnTo>
                <a:lnTo>
                  <a:pt x="384" y="32"/>
                </a:lnTo>
                <a:lnTo>
                  <a:pt x="392" y="32"/>
                </a:lnTo>
                <a:lnTo>
                  <a:pt x="400" y="32"/>
                </a:lnTo>
                <a:lnTo>
                  <a:pt x="408" y="32"/>
                </a:lnTo>
                <a:lnTo>
                  <a:pt x="416" y="32"/>
                </a:lnTo>
                <a:lnTo>
                  <a:pt x="424" y="32"/>
                </a:lnTo>
                <a:lnTo>
                  <a:pt x="424" y="40"/>
                </a:lnTo>
                <a:lnTo>
                  <a:pt x="432" y="40"/>
                </a:lnTo>
                <a:lnTo>
                  <a:pt x="440" y="40"/>
                </a:lnTo>
                <a:lnTo>
                  <a:pt x="448" y="40"/>
                </a:lnTo>
                <a:lnTo>
                  <a:pt x="456" y="40"/>
                </a:lnTo>
                <a:lnTo>
                  <a:pt x="464" y="40"/>
                </a:lnTo>
                <a:lnTo>
                  <a:pt x="464" y="48"/>
                </a:lnTo>
                <a:lnTo>
                  <a:pt x="472" y="48"/>
                </a:lnTo>
                <a:lnTo>
                  <a:pt x="480" y="48"/>
                </a:lnTo>
                <a:lnTo>
                  <a:pt x="488" y="48"/>
                </a:lnTo>
                <a:lnTo>
                  <a:pt x="496" y="48"/>
                </a:lnTo>
                <a:lnTo>
                  <a:pt x="504" y="56"/>
                </a:lnTo>
                <a:lnTo>
                  <a:pt x="512" y="56"/>
                </a:lnTo>
                <a:lnTo>
                  <a:pt x="520" y="56"/>
                </a:lnTo>
                <a:lnTo>
                  <a:pt x="528" y="56"/>
                </a:lnTo>
                <a:lnTo>
                  <a:pt x="536" y="56"/>
                </a:lnTo>
                <a:lnTo>
                  <a:pt x="536" y="64"/>
                </a:lnTo>
                <a:lnTo>
                  <a:pt x="544" y="64"/>
                </a:lnTo>
                <a:lnTo>
                  <a:pt x="552" y="64"/>
                </a:lnTo>
                <a:lnTo>
                  <a:pt x="560" y="64"/>
                </a:lnTo>
                <a:lnTo>
                  <a:pt x="568" y="64"/>
                </a:lnTo>
                <a:lnTo>
                  <a:pt x="568" y="72"/>
                </a:lnTo>
                <a:lnTo>
                  <a:pt x="576" y="72"/>
                </a:lnTo>
                <a:lnTo>
                  <a:pt x="584" y="72"/>
                </a:lnTo>
                <a:lnTo>
                  <a:pt x="592" y="72"/>
                </a:lnTo>
                <a:lnTo>
                  <a:pt x="600" y="72"/>
                </a:lnTo>
                <a:lnTo>
                  <a:pt x="600" y="80"/>
                </a:lnTo>
                <a:lnTo>
                  <a:pt x="608" y="80"/>
                </a:lnTo>
                <a:lnTo>
                  <a:pt x="616" y="80"/>
                </a:lnTo>
                <a:lnTo>
                  <a:pt x="624" y="80"/>
                </a:lnTo>
                <a:lnTo>
                  <a:pt x="632" y="80"/>
                </a:lnTo>
                <a:lnTo>
                  <a:pt x="632" y="88"/>
                </a:lnTo>
                <a:lnTo>
                  <a:pt x="640" y="88"/>
                </a:lnTo>
                <a:lnTo>
                  <a:pt x="648" y="88"/>
                </a:lnTo>
                <a:lnTo>
                  <a:pt x="656" y="88"/>
                </a:lnTo>
                <a:lnTo>
                  <a:pt x="664" y="88"/>
                </a:lnTo>
                <a:lnTo>
                  <a:pt x="664" y="96"/>
                </a:lnTo>
                <a:lnTo>
                  <a:pt x="672" y="96"/>
                </a:lnTo>
                <a:lnTo>
                  <a:pt x="680" y="96"/>
                </a:lnTo>
                <a:lnTo>
                  <a:pt x="688" y="96"/>
                </a:lnTo>
                <a:lnTo>
                  <a:pt x="696" y="104"/>
                </a:lnTo>
                <a:lnTo>
                  <a:pt x="704" y="104"/>
                </a:lnTo>
                <a:lnTo>
                  <a:pt x="712" y="104"/>
                </a:lnTo>
                <a:lnTo>
                  <a:pt x="720" y="104"/>
                </a:lnTo>
                <a:lnTo>
                  <a:pt x="720" y="112"/>
                </a:lnTo>
                <a:lnTo>
                  <a:pt x="728" y="112"/>
                </a:lnTo>
                <a:lnTo>
                  <a:pt x="736" y="112"/>
                </a:lnTo>
                <a:lnTo>
                  <a:pt x="744" y="112"/>
                </a:lnTo>
                <a:lnTo>
                  <a:pt x="744" y="120"/>
                </a:lnTo>
                <a:lnTo>
                  <a:pt x="752" y="120"/>
                </a:lnTo>
                <a:lnTo>
                  <a:pt x="760" y="120"/>
                </a:lnTo>
                <a:lnTo>
                  <a:pt x="768" y="120"/>
                </a:lnTo>
                <a:lnTo>
                  <a:pt x="768" y="128"/>
                </a:lnTo>
                <a:lnTo>
                  <a:pt x="776" y="128"/>
                </a:lnTo>
                <a:lnTo>
                  <a:pt x="784" y="128"/>
                </a:lnTo>
                <a:lnTo>
                  <a:pt x="792" y="128"/>
                </a:lnTo>
                <a:lnTo>
                  <a:pt x="792" y="136"/>
                </a:lnTo>
                <a:lnTo>
                  <a:pt x="800" y="136"/>
                </a:lnTo>
                <a:lnTo>
                  <a:pt x="808" y="136"/>
                </a:lnTo>
                <a:lnTo>
                  <a:pt x="816" y="136"/>
                </a:lnTo>
                <a:lnTo>
                  <a:pt x="816" y="144"/>
                </a:lnTo>
                <a:lnTo>
                  <a:pt x="824" y="144"/>
                </a:lnTo>
                <a:lnTo>
                  <a:pt x="832" y="144"/>
                </a:lnTo>
                <a:lnTo>
                  <a:pt x="840" y="152"/>
                </a:lnTo>
                <a:lnTo>
                  <a:pt x="848" y="152"/>
                </a:lnTo>
                <a:lnTo>
                  <a:pt x="856" y="152"/>
                </a:lnTo>
                <a:lnTo>
                  <a:pt x="856" y="160"/>
                </a:lnTo>
                <a:lnTo>
                  <a:pt x="864" y="160"/>
                </a:lnTo>
                <a:lnTo>
                  <a:pt x="872" y="160"/>
                </a:lnTo>
                <a:lnTo>
                  <a:pt x="872" y="168"/>
                </a:lnTo>
                <a:lnTo>
                  <a:pt x="880" y="168"/>
                </a:lnTo>
                <a:lnTo>
                  <a:pt x="888" y="168"/>
                </a:lnTo>
                <a:lnTo>
                  <a:pt x="896" y="168"/>
                </a:lnTo>
                <a:lnTo>
                  <a:pt x="896" y="176"/>
                </a:lnTo>
                <a:lnTo>
                  <a:pt x="904" y="176"/>
                </a:lnTo>
                <a:lnTo>
                  <a:pt x="912" y="176"/>
                </a:lnTo>
                <a:lnTo>
                  <a:pt x="912" y="184"/>
                </a:lnTo>
                <a:lnTo>
                  <a:pt x="920" y="184"/>
                </a:lnTo>
                <a:lnTo>
                  <a:pt x="928" y="184"/>
                </a:lnTo>
                <a:lnTo>
                  <a:pt x="928" y="192"/>
                </a:lnTo>
                <a:lnTo>
                  <a:pt x="936" y="192"/>
                </a:lnTo>
                <a:lnTo>
                  <a:pt x="944" y="192"/>
                </a:lnTo>
                <a:lnTo>
                  <a:pt x="952" y="200"/>
                </a:lnTo>
                <a:lnTo>
                  <a:pt x="960" y="200"/>
                </a:lnTo>
                <a:lnTo>
                  <a:pt x="968" y="208"/>
                </a:lnTo>
                <a:lnTo>
                  <a:pt x="976" y="208"/>
                </a:lnTo>
                <a:lnTo>
                  <a:pt x="984" y="208"/>
                </a:lnTo>
                <a:lnTo>
                  <a:pt x="984" y="216"/>
                </a:lnTo>
                <a:lnTo>
                  <a:pt x="992" y="216"/>
                </a:lnTo>
                <a:lnTo>
                  <a:pt x="1000" y="216"/>
                </a:lnTo>
                <a:lnTo>
                  <a:pt x="1000" y="224"/>
                </a:lnTo>
                <a:lnTo>
                  <a:pt x="1008" y="224"/>
                </a:lnTo>
                <a:lnTo>
                  <a:pt x="1016" y="224"/>
                </a:lnTo>
                <a:lnTo>
                  <a:pt x="1016" y="232"/>
                </a:lnTo>
                <a:lnTo>
                  <a:pt x="1024" y="232"/>
                </a:lnTo>
                <a:lnTo>
                  <a:pt x="1032" y="232"/>
                </a:lnTo>
                <a:lnTo>
                  <a:pt x="1040" y="232"/>
                </a:lnTo>
                <a:lnTo>
                  <a:pt x="1040" y="240"/>
                </a:lnTo>
                <a:lnTo>
                  <a:pt x="1048" y="240"/>
                </a:lnTo>
                <a:lnTo>
                  <a:pt x="1056" y="240"/>
                </a:lnTo>
                <a:lnTo>
                  <a:pt x="1056" y="248"/>
                </a:lnTo>
                <a:lnTo>
                  <a:pt x="1064" y="248"/>
                </a:lnTo>
                <a:lnTo>
                  <a:pt x="1072" y="248"/>
                </a:lnTo>
                <a:lnTo>
                  <a:pt x="1080" y="248"/>
                </a:lnTo>
                <a:lnTo>
                  <a:pt x="1080" y="256"/>
                </a:lnTo>
                <a:lnTo>
                  <a:pt x="1088" y="256"/>
                </a:lnTo>
                <a:lnTo>
                  <a:pt x="1096" y="256"/>
                </a:lnTo>
                <a:lnTo>
                  <a:pt x="1104" y="256"/>
                </a:lnTo>
                <a:lnTo>
                  <a:pt x="1104" y="264"/>
                </a:lnTo>
                <a:lnTo>
                  <a:pt x="1112" y="264"/>
                </a:lnTo>
                <a:lnTo>
                  <a:pt x="1120" y="264"/>
                </a:lnTo>
                <a:lnTo>
                  <a:pt x="1128" y="264"/>
                </a:lnTo>
                <a:lnTo>
                  <a:pt x="1128" y="272"/>
                </a:lnTo>
                <a:lnTo>
                  <a:pt x="1136" y="272"/>
                </a:lnTo>
                <a:lnTo>
                  <a:pt x="1144" y="272"/>
                </a:lnTo>
                <a:lnTo>
                  <a:pt x="1152" y="280"/>
                </a:lnTo>
                <a:lnTo>
                  <a:pt x="1160" y="280"/>
                </a:lnTo>
                <a:lnTo>
                  <a:pt x="1168" y="280"/>
                </a:lnTo>
                <a:lnTo>
                  <a:pt x="1176" y="288"/>
                </a:lnTo>
                <a:lnTo>
                  <a:pt x="1184" y="288"/>
                </a:lnTo>
                <a:lnTo>
                  <a:pt x="1192" y="288"/>
                </a:lnTo>
                <a:lnTo>
                  <a:pt x="1192" y="296"/>
                </a:lnTo>
                <a:lnTo>
                  <a:pt x="1200" y="296"/>
                </a:lnTo>
                <a:lnTo>
                  <a:pt x="1208" y="296"/>
                </a:lnTo>
                <a:lnTo>
                  <a:pt x="1216" y="296"/>
                </a:lnTo>
                <a:lnTo>
                  <a:pt x="1216" y="304"/>
                </a:lnTo>
                <a:lnTo>
                  <a:pt x="1224" y="304"/>
                </a:lnTo>
                <a:lnTo>
                  <a:pt x="1232" y="304"/>
                </a:lnTo>
                <a:lnTo>
                  <a:pt x="1240" y="304"/>
                </a:lnTo>
                <a:lnTo>
                  <a:pt x="1240" y="312"/>
                </a:lnTo>
                <a:lnTo>
                  <a:pt x="1248" y="312"/>
                </a:lnTo>
                <a:lnTo>
                  <a:pt x="1256" y="312"/>
                </a:lnTo>
                <a:lnTo>
                  <a:pt x="1256" y="320"/>
                </a:lnTo>
                <a:lnTo>
                  <a:pt x="1264" y="320"/>
                </a:lnTo>
                <a:lnTo>
                  <a:pt x="1272" y="320"/>
                </a:lnTo>
                <a:lnTo>
                  <a:pt x="1280" y="320"/>
                </a:lnTo>
                <a:lnTo>
                  <a:pt x="1280" y="328"/>
                </a:lnTo>
                <a:lnTo>
                  <a:pt x="1288" y="328"/>
                </a:lnTo>
                <a:lnTo>
                  <a:pt x="1296" y="328"/>
                </a:lnTo>
                <a:lnTo>
                  <a:pt x="1296" y="336"/>
                </a:lnTo>
                <a:lnTo>
                  <a:pt x="1304" y="336"/>
                </a:lnTo>
                <a:lnTo>
                  <a:pt x="1312" y="336"/>
                </a:lnTo>
                <a:lnTo>
                  <a:pt x="1320" y="336"/>
                </a:lnTo>
                <a:lnTo>
                  <a:pt x="1320" y="344"/>
                </a:lnTo>
                <a:lnTo>
                  <a:pt x="1328" y="344"/>
                </a:lnTo>
                <a:lnTo>
                  <a:pt x="1336" y="344"/>
                </a:lnTo>
                <a:lnTo>
                  <a:pt x="1336" y="352"/>
                </a:lnTo>
                <a:lnTo>
                  <a:pt x="1344" y="352"/>
                </a:lnTo>
                <a:lnTo>
                  <a:pt x="1352" y="352"/>
                </a:lnTo>
                <a:lnTo>
                  <a:pt x="1352" y="360"/>
                </a:lnTo>
                <a:lnTo>
                  <a:pt x="1360" y="360"/>
                </a:lnTo>
                <a:lnTo>
                  <a:pt x="1368" y="360"/>
                </a:lnTo>
                <a:lnTo>
                  <a:pt x="1376" y="360"/>
                </a:lnTo>
                <a:lnTo>
                  <a:pt x="1376" y="368"/>
                </a:lnTo>
                <a:lnTo>
                  <a:pt x="1384" y="368"/>
                </a:lnTo>
                <a:lnTo>
                  <a:pt x="1392" y="368"/>
                </a:lnTo>
                <a:lnTo>
                  <a:pt x="1392" y="376"/>
                </a:lnTo>
                <a:lnTo>
                  <a:pt x="1400" y="376"/>
                </a:lnTo>
                <a:lnTo>
                  <a:pt x="1408" y="376"/>
                </a:lnTo>
                <a:lnTo>
                  <a:pt x="1408" y="384"/>
                </a:lnTo>
                <a:lnTo>
                  <a:pt x="1416" y="384"/>
                </a:lnTo>
                <a:lnTo>
                  <a:pt x="1424" y="384"/>
                </a:lnTo>
                <a:lnTo>
                  <a:pt x="1424" y="392"/>
                </a:lnTo>
                <a:lnTo>
                  <a:pt x="1432" y="392"/>
                </a:lnTo>
                <a:lnTo>
                  <a:pt x="1440" y="392"/>
                </a:lnTo>
                <a:lnTo>
                  <a:pt x="1440" y="400"/>
                </a:lnTo>
                <a:lnTo>
                  <a:pt x="1448" y="400"/>
                </a:lnTo>
                <a:lnTo>
                  <a:pt x="1456" y="400"/>
                </a:lnTo>
                <a:lnTo>
                  <a:pt x="1456" y="408"/>
                </a:lnTo>
                <a:lnTo>
                  <a:pt x="1464" y="408"/>
                </a:lnTo>
                <a:lnTo>
                  <a:pt x="1464" y="416"/>
                </a:lnTo>
                <a:lnTo>
                  <a:pt x="1472" y="416"/>
                </a:lnTo>
                <a:lnTo>
                  <a:pt x="1480" y="416"/>
                </a:lnTo>
                <a:lnTo>
                  <a:pt x="1480" y="424"/>
                </a:lnTo>
                <a:lnTo>
                  <a:pt x="1488" y="424"/>
                </a:lnTo>
                <a:lnTo>
                  <a:pt x="1496" y="424"/>
                </a:lnTo>
                <a:lnTo>
                  <a:pt x="1496" y="432"/>
                </a:lnTo>
                <a:lnTo>
                  <a:pt x="1504" y="432"/>
                </a:lnTo>
                <a:lnTo>
                  <a:pt x="1512" y="44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8324" name="Group 564"/>
          <p:cNvGrpSpPr>
            <a:grpSpLocks/>
          </p:cNvGrpSpPr>
          <p:nvPr/>
        </p:nvGrpSpPr>
        <p:grpSpPr bwMode="auto">
          <a:xfrm>
            <a:off x="1092200" y="4027488"/>
            <a:ext cx="76200" cy="1830387"/>
            <a:chOff x="576" y="2680"/>
            <a:chExt cx="48" cy="1153"/>
          </a:xfrm>
        </p:grpSpPr>
        <p:sp>
          <p:nvSpPr>
            <p:cNvPr id="118296" name="Line 536"/>
            <p:cNvSpPr>
              <a:spLocks noChangeShapeType="1"/>
            </p:cNvSpPr>
            <p:nvPr/>
          </p:nvSpPr>
          <p:spPr bwMode="auto">
            <a:xfrm>
              <a:off x="576" y="3832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297" name="Line 537"/>
            <p:cNvSpPr>
              <a:spLocks noChangeShapeType="1"/>
            </p:cNvSpPr>
            <p:nvPr/>
          </p:nvSpPr>
          <p:spPr bwMode="auto">
            <a:xfrm>
              <a:off x="576" y="3448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298" name="Line 538"/>
            <p:cNvSpPr>
              <a:spLocks noChangeShapeType="1"/>
            </p:cNvSpPr>
            <p:nvPr/>
          </p:nvSpPr>
          <p:spPr bwMode="auto">
            <a:xfrm>
              <a:off x="576" y="306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299" name="Line 539"/>
            <p:cNvSpPr>
              <a:spLocks noChangeShapeType="1"/>
            </p:cNvSpPr>
            <p:nvPr/>
          </p:nvSpPr>
          <p:spPr bwMode="auto">
            <a:xfrm>
              <a:off x="576" y="2680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00" name="Line 540"/>
            <p:cNvSpPr>
              <a:spLocks noChangeShapeType="1"/>
            </p:cNvSpPr>
            <p:nvPr/>
          </p:nvSpPr>
          <p:spPr bwMode="auto">
            <a:xfrm>
              <a:off x="576" y="372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01" name="Line 541"/>
            <p:cNvSpPr>
              <a:spLocks noChangeShapeType="1"/>
            </p:cNvSpPr>
            <p:nvPr/>
          </p:nvSpPr>
          <p:spPr bwMode="auto">
            <a:xfrm>
              <a:off x="576" y="364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02" name="Line 542"/>
            <p:cNvSpPr>
              <a:spLocks noChangeShapeType="1"/>
            </p:cNvSpPr>
            <p:nvPr/>
          </p:nvSpPr>
          <p:spPr bwMode="auto">
            <a:xfrm>
              <a:off x="576" y="360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03" name="Line 543"/>
            <p:cNvSpPr>
              <a:spLocks noChangeShapeType="1"/>
            </p:cNvSpPr>
            <p:nvPr/>
          </p:nvSpPr>
          <p:spPr bwMode="auto">
            <a:xfrm>
              <a:off x="576" y="356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04" name="Line 544"/>
            <p:cNvSpPr>
              <a:spLocks noChangeShapeType="1"/>
            </p:cNvSpPr>
            <p:nvPr/>
          </p:nvSpPr>
          <p:spPr bwMode="auto">
            <a:xfrm>
              <a:off x="576" y="353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05" name="Line 545"/>
            <p:cNvSpPr>
              <a:spLocks noChangeShapeType="1"/>
            </p:cNvSpPr>
            <p:nvPr/>
          </p:nvSpPr>
          <p:spPr bwMode="auto">
            <a:xfrm>
              <a:off x="576" y="350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06" name="Line 546"/>
            <p:cNvSpPr>
              <a:spLocks noChangeShapeType="1"/>
            </p:cNvSpPr>
            <p:nvPr/>
          </p:nvSpPr>
          <p:spPr bwMode="auto">
            <a:xfrm>
              <a:off x="576" y="348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07" name="Line 547"/>
            <p:cNvSpPr>
              <a:spLocks noChangeShapeType="1"/>
            </p:cNvSpPr>
            <p:nvPr/>
          </p:nvSpPr>
          <p:spPr bwMode="auto">
            <a:xfrm>
              <a:off x="576" y="346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08" name="Line 548"/>
            <p:cNvSpPr>
              <a:spLocks noChangeShapeType="1"/>
            </p:cNvSpPr>
            <p:nvPr/>
          </p:nvSpPr>
          <p:spPr bwMode="auto">
            <a:xfrm>
              <a:off x="576" y="333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09" name="Line 549"/>
            <p:cNvSpPr>
              <a:spLocks noChangeShapeType="1"/>
            </p:cNvSpPr>
            <p:nvPr/>
          </p:nvSpPr>
          <p:spPr bwMode="auto">
            <a:xfrm>
              <a:off x="576" y="326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10" name="Line 550"/>
            <p:cNvSpPr>
              <a:spLocks noChangeShapeType="1"/>
            </p:cNvSpPr>
            <p:nvPr/>
          </p:nvSpPr>
          <p:spPr bwMode="auto">
            <a:xfrm>
              <a:off x="576" y="321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11" name="Line 551"/>
            <p:cNvSpPr>
              <a:spLocks noChangeShapeType="1"/>
            </p:cNvSpPr>
            <p:nvPr/>
          </p:nvSpPr>
          <p:spPr bwMode="auto">
            <a:xfrm>
              <a:off x="576" y="317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12" name="Line 552"/>
            <p:cNvSpPr>
              <a:spLocks noChangeShapeType="1"/>
            </p:cNvSpPr>
            <p:nvPr/>
          </p:nvSpPr>
          <p:spPr bwMode="auto">
            <a:xfrm>
              <a:off x="576" y="315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13" name="Line 553"/>
            <p:cNvSpPr>
              <a:spLocks noChangeShapeType="1"/>
            </p:cNvSpPr>
            <p:nvPr/>
          </p:nvSpPr>
          <p:spPr bwMode="auto">
            <a:xfrm>
              <a:off x="576" y="312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14" name="Line 554"/>
            <p:cNvSpPr>
              <a:spLocks noChangeShapeType="1"/>
            </p:cNvSpPr>
            <p:nvPr/>
          </p:nvSpPr>
          <p:spPr bwMode="auto">
            <a:xfrm>
              <a:off x="576" y="310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15" name="Line 555"/>
            <p:cNvSpPr>
              <a:spLocks noChangeShapeType="1"/>
            </p:cNvSpPr>
            <p:nvPr/>
          </p:nvSpPr>
          <p:spPr bwMode="auto">
            <a:xfrm>
              <a:off x="576" y="308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16" name="Line 556"/>
            <p:cNvSpPr>
              <a:spLocks noChangeShapeType="1"/>
            </p:cNvSpPr>
            <p:nvPr/>
          </p:nvSpPr>
          <p:spPr bwMode="auto">
            <a:xfrm>
              <a:off x="576" y="295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17" name="Line 557"/>
            <p:cNvSpPr>
              <a:spLocks noChangeShapeType="1"/>
            </p:cNvSpPr>
            <p:nvPr/>
          </p:nvSpPr>
          <p:spPr bwMode="auto">
            <a:xfrm>
              <a:off x="576" y="288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18" name="Line 558"/>
            <p:cNvSpPr>
              <a:spLocks noChangeShapeType="1"/>
            </p:cNvSpPr>
            <p:nvPr/>
          </p:nvSpPr>
          <p:spPr bwMode="auto">
            <a:xfrm>
              <a:off x="576" y="283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19" name="Line 559"/>
            <p:cNvSpPr>
              <a:spLocks noChangeShapeType="1"/>
            </p:cNvSpPr>
            <p:nvPr/>
          </p:nvSpPr>
          <p:spPr bwMode="auto">
            <a:xfrm>
              <a:off x="576" y="279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20" name="Line 560"/>
            <p:cNvSpPr>
              <a:spLocks noChangeShapeType="1"/>
            </p:cNvSpPr>
            <p:nvPr/>
          </p:nvSpPr>
          <p:spPr bwMode="auto">
            <a:xfrm>
              <a:off x="576" y="276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21" name="Line 561"/>
            <p:cNvSpPr>
              <a:spLocks noChangeShapeType="1"/>
            </p:cNvSpPr>
            <p:nvPr/>
          </p:nvSpPr>
          <p:spPr bwMode="auto">
            <a:xfrm>
              <a:off x="576" y="273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22" name="Line 562"/>
            <p:cNvSpPr>
              <a:spLocks noChangeShapeType="1"/>
            </p:cNvSpPr>
            <p:nvPr/>
          </p:nvSpPr>
          <p:spPr bwMode="auto">
            <a:xfrm>
              <a:off x="576" y="272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23" name="Line 563"/>
            <p:cNvSpPr>
              <a:spLocks noChangeShapeType="1"/>
            </p:cNvSpPr>
            <p:nvPr/>
          </p:nvSpPr>
          <p:spPr bwMode="auto">
            <a:xfrm>
              <a:off x="576" y="269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8346" name="Group 586"/>
          <p:cNvGrpSpPr>
            <a:grpSpLocks/>
          </p:cNvGrpSpPr>
          <p:nvPr/>
        </p:nvGrpSpPr>
        <p:grpSpPr bwMode="auto">
          <a:xfrm>
            <a:off x="1092200" y="5780088"/>
            <a:ext cx="3201988" cy="76200"/>
            <a:chOff x="576" y="3784"/>
            <a:chExt cx="2017" cy="48"/>
          </a:xfrm>
        </p:grpSpPr>
        <p:sp>
          <p:nvSpPr>
            <p:cNvPr id="118325" name="Line 565"/>
            <p:cNvSpPr>
              <a:spLocks noChangeShapeType="1"/>
            </p:cNvSpPr>
            <p:nvPr/>
          </p:nvSpPr>
          <p:spPr bwMode="auto">
            <a:xfrm flipV="1">
              <a:off x="576" y="378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26" name="Line 566"/>
            <p:cNvSpPr>
              <a:spLocks noChangeShapeType="1"/>
            </p:cNvSpPr>
            <p:nvPr/>
          </p:nvSpPr>
          <p:spPr bwMode="auto">
            <a:xfrm flipV="1">
              <a:off x="1080" y="378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27" name="Line 567"/>
            <p:cNvSpPr>
              <a:spLocks noChangeShapeType="1"/>
            </p:cNvSpPr>
            <p:nvPr/>
          </p:nvSpPr>
          <p:spPr bwMode="auto">
            <a:xfrm flipV="1">
              <a:off x="1584" y="378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28" name="Line 568"/>
            <p:cNvSpPr>
              <a:spLocks noChangeShapeType="1"/>
            </p:cNvSpPr>
            <p:nvPr/>
          </p:nvSpPr>
          <p:spPr bwMode="auto">
            <a:xfrm flipV="1">
              <a:off x="2088" y="378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29" name="Line 569"/>
            <p:cNvSpPr>
              <a:spLocks noChangeShapeType="1"/>
            </p:cNvSpPr>
            <p:nvPr/>
          </p:nvSpPr>
          <p:spPr bwMode="auto">
            <a:xfrm flipV="1">
              <a:off x="2592" y="378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30" name="Line 570"/>
            <p:cNvSpPr>
              <a:spLocks noChangeShapeType="1"/>
            </p:cNvSpPr>
            <p:nvPr/>
          </p:nvSpPr>
          <p:spPr bwMode="auto">
            <a:xfrm flipV="1">
              <a:off x="680" y="3808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31" name="Line 571"/>
            <p:cNvSpPr>
              <a:spLocks noChangeShapeType="1"/>
            </p:cNvSpPr>
            <p:nvPr/>
          </p:nvSpPr>
          <p:spPr bwMode="auto">
            <a:xfrm flipV="1">
              <a:off x="776" y="3808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32" name="Line 572"/>
            <p:cNvSpPr>
              <a:spLocks noChangeShapeType="1"/>
            </p:cNvSpPr>
            <p:nvPr/>
          </p:nvSpPr>
          <p:spPr bwMode="auto">
            <a:xfrm flipV="1">
              <a:off x="880" y="3808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33" name="Line 573"/>
            <p:cNvSpPr>
              <a:spLocks noChangeShapeType="1"/>
            </p:cNvSpPr>
            <p:nvPr/>
          </p:nvSpPr>
          <p:spPr bwMode="auto">
            <a:xfrm flipV="1">
              <a:off x="976" y="3808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34" name="Line 574"/>
            <p:cNvSpPr>
              <a:spLocks noChangeShapeType="1"/>
            </p:cNvSpPr>
            <p:nvPr/>
          </p:nvSpPr>
          <p:spPr bwMode="auto">
            <a:xfrm flipV="1">
              <a:off x="1184" y="3808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35" name="Line 575"/>
            <p:cNvSpPr>
              <a:spLocks noChangeShapeType="1"/>
            </p:cNvSpPr>
            <p:nvPr/>
          </p:nvSpPr>
          <p:spPr bwMode="auto">
            <a:xfrm flipV="1">
              <a:off x="1280" y="3808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36" name="Line 576"/>
            <p:cNvSpPr>
              <a:spLocks noChangeShapeType="1"/>
            </p:cNvSpPr>
            <p:nvPr/>
          </p:nvSpPr>
          <p:spPr bwMode="auto">
            <a:xfrm flipV="1">
              <a:off x="1384" y="3808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37" name="Line 577"/>
            <p:cNvSpPr>
              <a:spLocks noChangeShapeType="1"/>
            </p:cNvSpPr>
            <p:nvPr/>
          </p:nvSpPr>
          <p:spPr bwMode="auto">
            <a:xfrm flipV="1">
              <a:off x="1480" y="3808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38" name="Line 578"/>
            <p:cNvSpPr>
              <a:spLocks noChangeShapeType="1"/>
            </p:cNvSpPr>
            <p:nvPr/>
          </p:nvSpPr>
          <p:spPr bwMode="auto">
            <a:xfrm flipV="1">
              <a:off x="1688" y="3808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39" name="Line 579"/>
            <p:cNvSpPr>
              <a:spLocks noChangeShapeType="1"/>
            </p:cNvSpPr>
            <p:nvPr/>
          </p:nvSpPr>
          <p:spPr bwMode="auto">
            <a:xfrm flipV="1">
              <a:off x="1784" y="3808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40" name="Line 580"/>
            <p:cNvSpPr>
              <a:spLocks noChangeShapeType="1"/>
            </p:cNvSpPr>
            <p:nvPr/>
          </p:nvSpPr>
          <p:spPr bwMode="auto">
            <a:xfrm flipV="1">
              <a:off x="1888" y="3808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41" name="Line 581"/>
            <p:cNvSpPr>
              <a:spLocks noChangeShapeType="1"/>
            </p:cNvSpPr>
            <p:nvPr/>
          </p:nvSpPr>
          <p:spPr bwMode="auto">
            <a:xfrm flipV="1">
              <a:off x="1984" y="3808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42" name="Line 582"/>
            <p:cNvSpPr>
              <a:spLocks noChangeShapeType="1"/>
            </p:cNvSpPr>
            <p:nvPr/>
          </p:nvSpPr>
          <p:spPr bwMode="auto">
            <a:xfrm flipV="1">
              <a:off x="2192" y="3808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43" name="Line 583"/>
            <p:cNvSpPr>
              <a:spLocks noChangeShapeType="1"/>
            </p:cNvSpPr>
            <p:nvPr/>
          </p:nvSpPr>
          <p:spPr bwMode="auto">
            <a:xfrm flipV="1">
              <a:off x="2288" y="3808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44" name="Line 584"/>
            <p:cNvSpPr>
              <a:spLocks noChangeShapeType="1"/>
            </p:cNvSpPr>
            <p:nvPr/>
          </p:nvSpPr>
          <p:spPr bwMode="auto">
            <a:xfrm flipV="1">
              <a:off x="2392" y="3808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45" name="Line 585"/>
            <p:cNvSpPr>
              <a:spLocks noChangeShapeType="1"/>
            </p:cNvSpPr>
            <p:nvPr/>
          </p:nvSpPr>
          <p:spPr bwMode="auto">
            <a:xfrm flipV="1">
              <a:off x="2488" y="3808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8347" name="Line 587"/>
          <p:cNvSpPr>
            <a:spLocks noChangeShapeType="1"/>
          </p:cNvSpPr>
          <p:nvPr/>
        </p:nvSpPr>
        <p:spPr bwMode="auto">
          <a:xfrm flipV="1">
            <a:off x="1092200" y="4027488"/>
            <a:ext cx="1588" cy="1828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348" name="Line 588"/>
          <p:cNvSpPr>
            <a:spLocks noChangeShapeType="1"/>
          </p:cNvSpPr>
          <p:nvPr/>
        </p:nvSpPr>
        <p:spPr bwMode="auto">
          <a:xfrm>
            <a:off x="1092200" y="5856288"/>
            <a:ext cx="32004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349" name="Oval 589"/>
          <p:cNvSpPr>
            <a:spLocks noChangeArrowheads="1"/>
          </p:cNvSpPr>
          <p:nvPr/>
        </p:nvSpPr>
        <p:spPr bwMode="auto">
          <a:xfrm>
            <a:off x="1854200" y="5691188"/>
            <a:ext cx="88900" cy="88900"/>
          </a:xfrm>
          <a:prstGeom prst="ellipse">
            <a:avLst/>
          </a:prstGeom>
          <a:solidFill>
            <a:srgbClr val="C30501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350" name="Oval 590"/>
          <p:cNvSpPr>
            <a:spLocks noChangeArrowheads="1"/>
          </p:cNvSpPr>
          <p:nvPr/>
        </p:nvSpPr>
        <p:spPr bwMode="auto">
          <a:xfrm>
            <a:off x="2247900" y="5513388"/>
            <a:ext cx="88900" cy="88900"/>
          </a:xfrm>
          <a:prstGeom prst="ellipse">
            <a:avLst/>
          </a:prstGeom>
          <a:solidFill>
            <a:srgbClr val="C30501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351" name="Oval 591"/>
          <p:cNvSpPr>
            <a:spLocks noChangeArrowheads="1"/>
          </p:cNvSpPr>
          <p:nvPr/>
        </p:nvSpPr>
        <p:spPr bwMode="auto">
          <a:xfrm>
            <a:off x="2654300" y="4802188"/>
            <a:ext cx="88900" cy="88900"/>
          </a:xfrm>
          <a:prstGeom prst="ellipse">
            <a:avLst/>
          </a:prstGeom>
          <a:solidFill>
            <a:srgbClr val="C30501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352" name="Oval 592"/>
          <p:cNvSpPr>
            <a:spLocks noChangeArrowheads="1"/>
          </p:cNvSpPr>
          <p:nvPr/>
        </p:nvSpPr>
        <p:spPr bwMode="auto">
          <a:xfrm>
            <a:off x="3454400" y="4535488"/>
            <a:ext cx="88900" cy="88900"/>
          </a:xfrm>
          <a:prstGeom prst="ellipse">
            <a:avLst/>
          </a:prstGeom>
          <a:solidFill>
            <a:srgbClr val="C30501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353" name="Oval 593"/>
          <p:cNvSpPr>
            <a:spLocks noChangeArrowheads="1"/>
          </p:cNvSpPr>
          <p:nvPr/>
        </p:nvSpPr>
        <p:spPr bwMode="auto">
          <a:xfrm>
            <a:off x="4254500" y="4522788"/>
            <a:ext cx="88900" cy="88900"/>
          </a:xfrm>
          <a:prstGeom prst="ellipse">
            <a:avLst/>
          </a:prstGeom>
          <a:solidFill>
            <a:srgbClr val="C30501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354" name="Oval 594"/>
          <p:cNvSpPr>
            <a:spLocks noChangeArrowheads="1"/>
          </p:cNvSpPr>
          <p:nvPr/>
        </p:nvSpPr>
        <p:spPr bwMode="auto">
          <a:xfrm>
            <a:off x="1854200" y="4281488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355" name="Oval 595"/>
          <p:cNvSpPr>
            <a:spLocks noChangeArrowheads="1"/>
          </p:cNvSpPr>
          <p:nvPr/>
        </p:nvSpPr>
        <p:spPr bwMode="auto">
          <a:xfrm>
            <a:off x="2247900" y="4294188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356" name="Oval 596"/>
          <p:cNvSpPr>
            <a:spLocks noChangeArrowheads="1"/>
          </p:cNvSpPr>
          <p:nvPr/>
        </p:nvSpPr>
        <p:spPr bwMode="auto">
          <a:xfrm>
            <a:off x="2654300" y="4370388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357" name="Oval 597"/>
          <p:cNvSpPr>
            <a:spLocks noChangeArrowheads="1"/>
          </p:cNvSpPr>
          <p:nvPr/>
        </p:nvSpPr>
        <p:spPr bwMode="auto">
          <a:xfrm>
            <a:off x="3454400" y="4649788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358" name="Oval 598"/>
          <p:cNvSpPr>
            <a:spLocks noChangeArrowheads="1"/>
          </p:cNvSpPr>
          <p:nvPr/>
        </p:nvSpPr>
        <p:spPr bwMode="auto">
          <a:xfrm>
            <a:off x="4254500" y="4979988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359" name="Oval 599"/>
          <p:cNvSpPr>
            <a:spLocks noChangeArrowheads="1"/>
          </p:cNvSpPr>
          <p:nvPr/>
        </p:nvSpPr>
        <p:spPr bwMode="auto">
          <a:xfrm>
            <a:off x="2222500" y="5297488"/>
            <a:ext cx="114300" cy="114300"/>
          </a:xfrm>
          <a:prstGeom prst="ellipse">
            <a:avLst/>
          </a:prstGeom>
          <a:noFill/>
          <a:ln w="12700">
            <a:solidFill>
              <a:srgbClr val="C3050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360" name="Oval 600"/>
          <p:cNvSpPr>
            <a:spLocks noChangeArrowheads="1"/>
          </p:cNvSpPr>
          <p:nvPr/>
        </p:nvSpPr>
        <p:spPr bwMode="auto">
          <a:xfrm>
            <a:off x="2743200" y="4370388"/>
            <a:ext cx="114300" cy="1143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8365" name="Group 605"/>
          <p:cNvGrpSpPr>
            <a:grpSpLocks/>
          </p:cNvGrpSpPr>
          <p:nvPr/>
        </p:nvGrpSpPr>
        <p:grpSpPr bwMode="auto">
          <a:xfrm>
            <a:off x="679450" y="3903663"/>
            <a:ext cx="346075" cy="2041525"/>
            <a:chOff x="316" y="2636"/>
            <a:chExt cx="218" cy="1286"/>
          </a:xfrm>
        </p:grpSpPr>
        <p:sp>
          <p:nvSpPr>
            <p:cNvPr id="118361" name="Rectangle 601"/>
            <p:cNvSpPr>
              <a:spLocks noChangeArrowheads="1"/>
            </p:cNvSpPr>
            <p:nvPr/>
          </p:nvSpPr>
          <p:spPr bwMode="auto">
            <a:xfrm>
              <a:off x="316" y="3788"/>
              <a:ext cx="21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0.01</a:t>
              </a:r>
              <a:endParaRPr lang="en-US" sz="1400" i="0"/>
            </a:p>
          </p:txBody>
        </p:sp>
        <p:sp>
          <p:nvSpPr>
            <p:cNvPr id="118362" name="Rectangle 602"/>
            <p:cNvSpPr>
              <a:spLocks noChangeArrowheads="1"/>
            </p:cNvSpPr>
            <p:nvPr/>
          </p:nvSpPr>
          <p:spPr bwMode="auto">
            <a:xfrm>
              <a:off x="372" y="3404"/>
              <a:ext cx="1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0.1</a:t>
              </a:r>
              <a:endParaRPr lang="en-US" sz="1400" i="0"/>
            </a:p>
          </p:txBody>
        </p:sp>
        <p:sp>
          <p:nvSpPr>
            <p:cNvPr id="118363" name="Rectangle 603"/>
            <p:cNvSpPr>
              <a:spLocks noChangeArrowheads="1"/>
            </p:cNvSpPr>
            <p:nvPr/>
          </p:nvSpPr>
          <p:spPr bwMode="auto">
            <a:xfrm>
              <a:off x="452" y="3020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1</a:t>
              </a:r>
              <a:endParaRPr lang="en-US" sz="1400" i="0"/>
            </a:p>
          </p:txBody>
        </p:sp>
        <p:sp>
          <p:nvSpPr>
            <p:cNvPr id="118364" name="Rectangle 604"/>
            <p:cNvSpPr>
              <a:spLocks noChangeArrowheads="1"/>
            </p:cNvSpPr>
            <p:nvPr/>
          </p:nvSpPr>
          <p:spPr bwMode="auto">
            <a:xfrm>
              <a:off x="396" y="2636"/>
              <a:ext cx="12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10</a:t>
              </a:r>
              <a:endParaRPr lang="en-US" sz="1400" i="0"/>
            </a:p>
          </p:txBody>
        </p:sp>
      </p:grpSp>
      <p:grpSp>
        <p:nvGrpSpPr>
          <p:cNvPr id="118371" name="Group 611"/>
          <p:cNvGrpSpPr>
            <a:grpSpLocks/>
          </p:cNvGrpSpPr>
          <p:nvPr/>
        </p:nvGrpSpPr>
        <p:grpSpPr bwMode="auto">
          <a:xfrm>
            <a:off x="1047750" y="5903913"/>
            <a:ext cx="3298825" cy="212725"/>
            <a:chOff x="548" y="3908"/>
            <a:chExt cx="2078" cy="134"/>
          </a:xfrm>
        </p:grpSpPr>
        <p:sp>
          <p:nvSpPr>
            <p:cNvPr id="118366" name="Rectangle 606"/>
            <p:cNvSpPr>
              <a:spLocks noChangeArrowheads="1"/>
            </p:cNvSpPr>
            <p:nvPr/>
          </p:nvSpPr>
          <p:spPr bwMode="auto">
            <a:xfrm>
              <a:off x="548" y="3908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0</a:t>
              </a:r>
              <a:endParaRPr lang="en-US" sz="1400" i="0"/>
            </a:p>
          </p:txBody>
        </p:sp>
        <p:sp>
          <p:nvSpPr>
            <p:cNvPr id="118367" name="Rectangle 607"/>
            <p:cNvSpPr>
              <a:spLocks noChangeArrowheads="1"/>
            </p:cNvSpPr>
            <p:nvPr/>
          </p:nvSpPr>
          <p:spPr bwMode="auto">
            <a:xfrm>
              <a:off x="1012" y="3908"/>
              <a:ext cx="1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0.5</a:t>
              </a:r>
              <a:endParaRPr lang="en-US" sz="1400" i="0"/>
            </a:p>
          </p:txBody>
        </p:sp>
        <p:sp>
          <p:nvSpPr>
            <p:cNvPr id="118368" name="Rectangle 608"/>
            <p:cNvSpPr>
              <a:spLocks noChangeArrowheads="1"/>
            </p:cNvSpPr>
            <p:nvPr/>
          </p:nvSpPr>
          <p:spPr bwMode="auto">
            <a:xfrm>
              <a:off x="1556" y="3908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1</a:t>
              </a:r>
              <a:endParaRPr lang="en-US" sz="1400" i="0"/>
            </a:p>
          </p:txBody>
        </p:sp>
        <p:sp>
          <p:nvSpPr>
            <p:cNvPr id="118369" name="Rectangle 609"/>
            <p:cNvSpPr>
              <a:spLocks noChangeArrowheads="1"/>
            </p:cNvSpPr>
            <p:nvPr/>
          </p:nvSpPr>
          <p:spPr bwMode="auto">
            <a:xfrm>
              <a:off x="2020" y="3908"/>
              <a:ext cx="1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1.5</a:t>
              </a:r>
              <a:endParaRPr lang="en-US" sz="1400" i="0"/>
            </a:p>
          </p:txBody>
        </p:sp>
        <p:sp>
          <p:nvSpPr>
            <p:cNvPr id="118370" name="Rectangle 610"/>
            <p:cNvSpPr>
              <a:spLocks noChangeArrowheads="1"/>
            </p:cNvSpPr>
            <p:nvPr/>
          </p:nvSpPr>
          <p:spPr bwMode="auto">
            <a:xfrm>
              <a:off x="2564" y="3908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2</a:t>
              </a:r>
              <a:endParaRPr lang="en-US" sz="1400" i="0"/>
            </a:p>
          </p:txBody>
        </p:sp>
      </p:grpSp>
      <p:sp>
        <p:nvSpPr>
          <p:cNvPr id="118372" name="Rectangle 612"/>
          <p:cNvSpPr>
            <a:spLocks noChangeArrowheads="1"/>
          </p:cNvSpPr>
          <p:nvPr/>
        </p:nvSpPr>
        <p:spPr bwMode="auto">
          <a:xfrm>
            <a:off x="3505200" y="5410200"/>
            <a:ext cx="4143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i="0" dirty="0">
                <a:solidFill>
                  <a:srgbClr val="000000"/>
                </a:solidFill>
              </a:rPr>
              <a:t>HIPS</a:t>
            </a:r>
            <a:endParaRPr lang="en-US" sz="1400" i="0" dirty="0"/>
          </a:p>
        </p:txBody>
      </p:sp>
      <p:sp>
        <p:nvSpPr>
          <p:cNvPr id="118017" name="Freeform 257"/>
          <p:cNvSpPr>
            <a:spLocks/>
          </p:cNvSpPr>
          <p:nvPr/>
        </p:nvSpPr>
        <p:spPr bwMode="auto">
          <a:xfrm>
            <a:off x="1892300" y="1978025"/>
            <a:ext cx="2400300" cy="1193800"/>
          </a:xfrm>
          <a:custGeom>
            <a:avLst/>
            <a:gdLst/>
            <a:ahLst/>
            <a:cxnLst>
              <a:cxn ang="0">
                <a:pos x="24" y="744"/>
              </a:cxn>
              <a:cxn ang="0">
                <a:pos x="48" y="728"/>
              </a:cxn>
              <a:cxn ang="0">
                <a:pos x="72" y="712"/>
              </a:cxn>
              <a:cxn ang="0">
                <a:pos x="96" y="696"/>
              </a:cxn>
              <a:cxn ang="0">
                <a:pos x="120" y="672"/>
              </a:cxn>
              <a:cxn ang="0">
                <a:pos x="144" y="656"/>
              </a:cxn>
              <a:cxn ang="0">
                <a:pos x="160" y="632"/>
              </a:cxn>
              <a:cxn ang="0">
                <a:pos x="184" y="616"/>
              </a:cxn>
              <a:cxn ang="0">
                <a:pos x="200" y="592"/>
              </a:cxn>
              <a:cxn ang="0">
                <a:pos x="224" y="560"/>
              </a:cxn>
              <a:cxn ang="0">
                <a:pos x="248" y="544"/>
              </a:cxn>
              <a:cxn ang="0">
                <a:pos x="264" y="512"/>
              </a:cxn>
              <a:cxn ang="0">
                <a:pos x="288" y="488"/>
              </a:cxn>
              <a:cxn ang="0">
                <a:pos x="304" y="464"/>
              </a:cxn>
              <a:cxn ang="0">
                <a:pos x="328" y="440"/>
              </a:cxn>
              <a:cxn ang="0">
                <a:pos x="344" y="416"/>
              </a:cxn>
              <a:cxn ang="0">
                <a:pos x="368" y="400"/>
              </a:cxn>
              <a:cxn ang="0">
                <a:pos x="384" y="376"/>
              </a:cxn>
              <a:cxn ang="0">
                <a:pos x="408" y="360"/>
              </a:cxn>
              <a:cxn ang="0">
                <a:pos x="424" y="336"/>
              </a:cxn>
              <a:cxn ang="0">
                <a:pos x="448" y="320"/>
              </a:cxn>
              <a:cxn ang="0">
                <a:pos x="472" y="304"/>
              </a:cxn>
              <a:cxn ang="0">
                <a:pos x="496" y="280"/>
              </a:cxn>
              <a:cxn ang="0">
                <a:pos x="520" y="264"/>
              </a:cxn>
              <a:cxn ang="0">
                <a:pos x="544" y="248"/>
              </a:cxn>
              <a:cxn ang="0">
                <a:pos x="568" y="232"/>
              </a:cxn>
              <a:cxn ang="0">
                <a:pos x="584" y="208"/>
              </a:cxn>
              <a:cxn ang="0">
                <a:pos x="616" y="192"/>
              </a:cxn>
              <a:cxn ang="0">
                <a:pos x="632" y="168"/>
              </a:cxn>
              <a:cxn ang="0">
                <a:pos x="656" y="152"/>
              </a:cxn>
              <a:cxn ang="0">
                <a:pos x="688" y="136"/>
              </a:cxn>
              <a:cxn ang="0">
                <a:pos x="712" y="120"/>
              </a:cxn>
              <a:cxn ang="0">
                <a:pos x="736" y="104"/>
              </a:cxn>
              <a:cxn ang="0">
                <a:pos x="760" y="88"/>
              </a:cxn>
              <a:cxn ang="0">
                <a:pos x="784" y="72"/>
              </a:cxn>
              <a:cxn ang="0">
                <a:pos x="816" y="64"/>
              </a:cxn>
              <a:cxn ang="0">
                <a:pos x="840" y="48"/>
              </a:cxn>
              <a:cxn ang="0">
                <a:pos x="872" y="40"/>
              </a:cxn>
              <a:cxn ang="0">
                <a:pos x="896" y="24"/>
              </a:cxn>
              <a:cxn ang="0">
                <a:pos x="928" y="16"/>
              </a:cxn>
              <a:cxn ang="0">
                <a:pos x="968" y="16"/>
              </a:cxn>
              <a:cxn ang="0">
                <a:pos x="1000" y="8"/>
              </a:cxn>
              <a:cxn ang="0">
                <a:pos x="1040" y="0"/>
              </a:cxn>
              <a:cxn ang="0">
                <a:pos x="1080" y="0"/>
              </a:cxn>
              <a:cxn ang="0">
                <a:pos x="1120" y="0"/>
              </a:cxn>
              <a:cxn ang="0">
                <a:pos x="1160" y="0"/>
              </a:cxn>
              <a:cxn ang="0">
                <a:pos x="1200" y="0"/>
              </a:cxn>
              <a:cxn ang="0">
                <a:pos x="1240" y="0"/>
              </a:cxn>
              <a:cxn ang="0">
                <a:pos x="1280" y="0"/>
              </a:cxn>
              <a:cxn ang="0">
                <a:pos x="1320" y="0"/>
              </a:cxn>
              <a:cxn ang="0">
                <a:pos x="1360" y="0"/>
              </a:cxn>
              <a:cxn ang="0">
                <a:pos x="1400" y="0"/>
              </a:cxn>
              <a:cxn ang="0">
                <a:pos x="1440" y="0"/>
              </a:cxn>
              <a:cxn ang="0">
                <a:pos x="1480" y="0"/>
              </a:cxn>
            </a:cxnLst>
            <a:rect l="0" t="0" r="r" b="b"/>
            <a:pathLst>
              <a:path w="1512" h="752">
                <a:moveTo>
                  <a:pt x="0" y="752"/>
                </a:moveTo>
                <a:lnTo>
                  <a:pt x="8" y="752"/>
                </a:lnTo>
                <a:lnTo>
                  <a:pt x="8" y="744"/>
                </a:lnTo>
                <a:lnTo>
                  <a:pt x="16" y="744"/>
                </a:lnTo>
                <a:lnTo>
                  <a:pt x="24" y="744"/>
                </a:lnTo>
                <a:lnTo>
                  <a:pt x="24" y="736"/>
                </a:lnTo>
                <a:lnTo>
                  <a:pt x="32" y="736"/>
                </a:lnTo>
                <a:lnTo>
                  <a:pt x="40" y="736"/>
                </a:lnTo>
                <a:lnTo>
                  <a:pt x="40" y="728"/>
                </a:lnTo>
                <a:lnTo>
                  <a:pt x="48" y="728"/>
                </a:lnTo>
                <a:lnTo>
                  <a:pt x="56" y="728"/>
                </a:lnTo>
                <a:lnTo>
                  <a:pt x="56" y="720"/>
                </a:lnTo>
                <a:lnTo>
                  <a:pt x="64" y="720"/>
                </a:lnTo>
                <a:lnTo>
                  <a:pt x="64" y="712"/>
                </a:lnTo>
                <a:lnTo>
                  <a:pt x="72" y="712"/>
                </a:lnTo>
                <a:lnTo>
                  <a:pt x="80" y="712"/>
                </a:lnTo>
                <a:lnTo>
                  <a:pt x="80" y="704"/>
                </a:lnTo>
                <a:lnTo>
                  <a:pt x="88" y="704"/>
                </a:lnTo>
                <a:lnTo>
                  <a:pt x="88" y="696"/>
                </a:lnTo>
                <a:lnTo>
                  <a:pt x="96" y="696"/>
                </a:lnTo>
                <a:lnTo>
                  <a:pt x="104" y="688"/>
                </a:lnTo>
                <a:lnTo>
                  <a:pt x="112" y="688"/>
                </a:lnTo>
                <a:lnTo>
                  <a:pt x="112" y="680"/>
                </a:lnTo>
                <a:lnTo>
                  <a:pt x="120" y="680"/>
                </a:lnTo>
                <a:lnTo>
                  <a:pt x="120" y="672"/>
                </a:lnTo>
                <a:lnTo>
                  <a:pt x="128" y="672"/>
                </a:lnTo>
                <a:lnTo>
                  <a:pt x="128" y="664"/>
                </a:lnTo>
                <a:lnTo>
                  <a:pt x="136" y="664"/>
                </a:lnTo>
                <a:lnTo>
                  <a:pt x="136" y="656"/>
                </a:lnTo>
                <a:lnTo>
                  <a:pt x="144" y="656"/>
                </a:lnTo>
                <a:lnTo>
                  <a:pt x="144" y="648"/>
                </a:lnTo>
                <a:lnTo>
                  <a:pt x="152" y="648"/>
                </a:lnTo>
                <a:lnTo>
                  <a:pt x="152" y="640"/>
                </a:lnTo>
                <a:lnTo>
                  <a:pt x="160" y="640"/>
                </a:lnTo>
                <a:lnTo>
                  <a:pt x="160" y="632"/>
                </a:lnTo>
                <a:lnTo>
                  <a:pt x="168" y="632"/>
                </a:lnTo>
                <a:lnTo>
                  <a:pt x="168" y="624"/>
                </a:lnTo>
                <a:lnTo>
                  <a:pt x="176" y="624"/>
                </a:lnTo>
                <a:lnTo>
                  <a:pt x="176" y="616"/>
                </a:lnTo>
                <a:lnTo>
                  <a:pt x="184" y="616"/>
                </a:lnTo>
                <a:lnTo>
                  <a:pt x="184" y="608"/>
                </a:lnTo>
                <a:lnTo>
                  <a:pt x="192" y="608"/>
                </a:lnTo>
                <a:lnTo>
                  <a:pt x="192" y="600"/>
                </a:lnTo>
                <a:lnTo>
                  <a:pt x="200" y="600"/>
                </a:lnTo>
                <a:lnTo>
                  <a:pt x="200" y="592"/>
                </a:lnTo>
                <a:lnTo>
                  <a:pt x="208" y="592"/>
                </a:lnTo>
                <a:lnTo>
                  <a:pt x="208" y="584"/>
                </a:lnTo>
                <a:lnTo>
                  <a:pt x="216" y="576"/>
                </a:lnTo>
                <a:lnTo>
                  <a:pt x="224" y="568"/>
                </a:lnTo>
                <a:lnTo>
                  <a:pt x="224" y="560"/>
                </a:lnTo>
                <a:lnTo>
                  <a:pt x="232" y="560"/>
                </a:lnTo>
                <a:lnTo>
                  <a:pt x="232" y="552"/>
                </a:lnTo>
                <a:lnTo>
                  <a:pt x="240" y="552"/>
                </a:lnTo>
                <a:lnTo>
                  <a:pt x="240" y="544"/>
                </a:lnTo>
                <a:lnTo>
                  <a:pt x="248" y="544"/>
                </a:lnTo>
                <a:lnTo>
                  <a:pt x="248" y="536"/>
                </a:lnTo>
                <a:lnTo>
                  <a:pt x="256" y="528"/>
                </a:lnTo>
                <a:lnTo>
                  <a:pt x="256" y="520"/>
                </a:lnTo>
                <a:lnTo>
                  <a:pt x="264" y="520"/>
                </a:lnTo>
                <a:lnTo>
                  <a:pt x="264" y="512"/>
                </a:lnTo>
                <a:lnTo>
                  <a:pt x="272" y="512"/>
                </a:lnTo>
                <a:lnTo>
                  <a:pt x="272" y="504"/>
                </a:lnTo>
                <a:lnTo>
                  <a:pt x="280" y="504"/>
                </a:lnTo>
                <a:lnTo>
                  <a:pt x="280" y="496"/>
                </a:lnTo>
                <a:lnTo>
                  <a:pt x="288" y="488"/>
                </a:lnTo>
                <a:lnTo>
                  <a:pt x="288" y="480"/>
                </a:lnTo>
                <a:lnTo>
                  <a:pt x="296" y="480"/>
                </a:lnTo>
                <a:lnTo>
                  <a:pt x="296" y="472"/>
                </a:lnTo>
                <a:lnTo>
                  <a:pt x="304" y="472"/>
                </a:lnTo>
                <a:lnTo>
                  <a:pt x="304" y="464"/>
                </a:lnTo>
                <a:lnTo>
                  <a:pt x="312" y="464"/>
                </a:lnTo>
                <a:lnTo>
                  <a:pt x="312" y="456"/>
                </a:lnTo>
                <a:lnTo>
                  <a:pt x="320" y="448"/>
                </a:lnTo>
                <a:lnTo>
                  <a:pt x="320" y="440"/>
                </a:lnTo>
                <a:lnTo>
                  <a:pt x="328" y="440"/>
                </a:lnTo>
                <a:lnTo>
                  <a:pt x="328" y="432"/>
                </a:lnTo>
                <a:lnTo>
                  <a:pt x="336" y="432"/>
                </a:lnTo>
                <a:lnTo>
                  <a:pt x="336" y="424"/>
                </a:lnTo>
                <a:lnTo>
                  <a:pt x="344" y="424"/>
                </a:lnTo>
                <a:lnTo>
                  <a:pt x="344" y="416"/>
                </a:lnTo>
                <a:lnTo>
                  <a:pt x="352" y="416"/>
                </a:lnTo>
                <a:lnTo>
                  <a:pt x="352" y="408"/>
                </a:lnTo>
                <a:lnTo>
                  <a:pt x="360" y="408"/>
                </a:lnTo>
                <a:lnTo>
                  <a:pt x="360" y="400"/>
                </a:lnTo>
                <a:lnTo>
                  <a:pt x="368" y="400"/>
                </a:lnTo>
                <a:lnTo>
                  <a:pt x="368" y="392"/>
                </a:lnTo>
                <a:lnTo>
                  <a:pt x="376" y="392"/>
                </a:lnTo>
                <a:lnTo>
                  <a:pt x="376" y="384"/>
                </a:lnTo>
                <a:lnTo>
                  <a:pt x="384" y="384"/>
                </a:lnTo>
                <a:lnTo>
                  <a:pt x="384" y="376"/>
                </a:lnTo>
                <a:lnTo>
                  <a:pt x="392" y="376"/>
                </a:lnTo>
                <a:lnTo>
                  <a:pt x="392" y="368"/>
                </a:lnTo>
                <a:lnTo>
                  <a:pt x="400" y="368"/>
                </a:lnTo>
                <a:lnTo>
                  <a:pt x="400" y="360"/>
                </a:lnTo>
                <a:lnTo>
                  <a:pt x="408" y="360"/>
                </a:lnTo>
                <a:lnTo>
                  <a:pt x="408" y="352"/>
                </a:lnTo>
                <a:lnTo>
                  <a:pt x="416" y="352"/>
                </a:lnTo>
                <a:lnTo>
                  <a:pt x="416" y="344"/>
                </a:lnTo>
                <a:lnTo>
                  <a:pt x="424" y="344"/>
                </a:lnTo>
                <a:lnTo>
                  <a:pt x="424" y="336"/>
                </a:lnTo>
                <a:lnTo>
                  <a:pt x="432" y="336"/>
                </a:lnTo>
                <a:lnTo>
                  <a:pt x="432" y="328"/>
                </a:lnTo>
                <a:lnTo>
                  <a:pt x="440" y="328"/>
                </a:lnTo>
                <a:lnTo>
                  <a:pt x="448" y="328"/>
                </a:lnTo>
                <a:lnTo>
                  <a:pt x="448" y="320"/>
                </a:lnTo>
                <a:lnTo>
                  <a:pt x="456" y="320"/>
                </a:lnTo>
                <a:lnTo>
                  <a:pt x="456" y="312"/>
                </a:lnTo>
                <a:lnTo>
                  <a:pt x="464" y="312"/>
                </a:lnTo>
                <a:lnTo>
                  <a:pt x="464" y="304"/>
                </a:lnTo>
                <a:lnTo>
                  <a:pt x="472" y="304"/>
                </a:lnTo>
                <a:lnTo>
                  <a:pt x="472" y="296"/>
                </a:lnTo>
                <a:lnTo>
                  <a:pt x="480" y="296"/>
                </a:lnTo>
                <a:lnTo>
                  <a:pt x="488" y="288"/>
                </a:lnTo>
                <a:lnTo>
                  <a:pt x="496" y="288"/>
                </a:lnTo>
                <a:lnTo>
                  <a:pt x="496" y="280"/>
                </a:lnTo>
                <a:lnTo>
                  <a:pt x="504" y="280"/>
                </a:lnTo>
                <a:lnTo>
                  <a:pt x="504" y="272"/>
                </a:lnTo>
                <a:lnTo>
                  <a:pt x="512" y="272"/>
                </a:lnTo>
                <a:lnTo>
                  <a:pt x="512" y="264"/>
                </a:lnTo>
                <a:lnTo>
                  <a:pt x="520" y="264"/>
                </a:lnTo>
                <a:lnTo>
                  <a:pt x="528" y="264"/>
                </a:lnTo>
                <a:lnTo>
                  <a:pt x="528" y="256"/>
                </a:lnTo>
                <a:lnTo>
                  <a:pt x="536" y="256"/>
                </a:lnTo>
                <a:lnTo>
                  <a:pt x="536" y="248"/>
                </a:lnTo>
                <a:lnTo>
                  <a:pt x="544" y="248"/>
                </a:lnTo>
                <a:lnTo>
                  <a:pt x="544" y="240"/>
                </a:lnTo>
                <a:lnTo>
                  <a:pt x="552" y="240"/>
                </a:lnTo>
                <a:lnTo>
                  <a:pt x="552" y="232"/>
                </a:lnTo>
                <a:lnTo>
                  <a:pt x="560" y="232"/>
                </a:lnTo>
                <a:lnTo>
                  <a:pt x="568" y="232"/>
                </a:lnTo>
                <a:lnTo>
                  <a:pt x="568" y="224"/>
                </a:lnTo>
                <a:lnTo>
                  <a:pt x="576" y="224"/>
                </a:lnTo>
                <a:lnTo>
                  <a:pt x="576" y="216"/>
                </a:lnTo>
                <a:lnTo>
                  <a:pt x="584" y="216"/>
                </a:lnTo>
                <a:lnTo>
                  <a:pt x="584" y="208"/>
                </a:lnTo>
                <a:lnTo>
                  <a:pt x="592" y="208"/>
                </a:lnTo>
                <a:lnTo>
                  <a:pt x="592" y="200"/>
                </a:lnTo>
                <a:lnTo>
                  <a:pt x="600" y="200"/>
                </a:lnTo>
                <a:lnTo>
                  <a:pt x="608" y="192"/>
                </a:lnTo>
                <a:lnTo>
                  <a:pt x="616" y="192"/>
                </a:lnTo>
                <a:lnTo>
                  <a:pt x="616" y="184"/>
                </a:lnTo>
                <a:lnTo>
                  <a:pt x="624" y="184"/>
                </a:lnTo>
                <a:lnTo>
                  <a:pt x="624" y="176"/>
                </a:lnTo>
                <a:lnTo>
                  <a:pt x="632" y="176"/>
                </a:lnTo>
                <a:lnTo>
                  <a:pt x="632" y="168"/>
                </a:lnTo>
                <a:lnTo>
                  <a:pt x="640" y="168"/>
                </a:lnTo>
                <a:lnTo>
                  <a:pt x="648" y="168"/>
                </a:lnTo>
                <a:lnTo>
                  <a:pt x="648" y="160"/>
                </a:lnTo>
                <a:lnTo>
                  <a:pt x="656" y="160"/>
                </a:lnTo>
                <a:lnTo>
                  <a:pt x="656" y="152"/>
                </a:lnTo>
                <a:lnTo>
                  <a:pt x="664" y="152"/>
                </a:lnTo>
                <a:lnTo>
                  <a:pt x="672" y="144"/>
                </a:lnTo>
                <a:lnTo>
                  <a:pt x="680" y="144"/>
                </a:lnTo>
                <a:lnTo>
                  <a:pt x="680" y="136"/>
                </a:lnTo>
                <a:lnTo>
                  <a:pt x="688" y="136"/>
                </a:lnTo>
                <a:lnTo>
                  <a:pt x="688" y="128"/>
                </a:lnTo>
                <a:lnTo>
                  <a:pt x="696" y="128"/>
                </a:lnTo>
                <a:lnTo>
                  <a:pt x="704" y="128"/>
                </a:lnTo>
                <a:lnTo>
                  <a:pt x="704" y="120"/>
                </a:lnTo>
                <a:lnTo>
                  <a:pt x="712" y="120"/>
                </a:lnTo>
                <a:lnTo>
                  <a:pt x="712" y="112"/>
                </a:lnTo>
                <a:lnTo>
                  <a:pt x="720" y="112"/>
                </a:lnTo>
                <a:lnTo>
                  <a:pt x="728" y="112"/>
                </a:lnTo>
                <a:lnTo>
                  <a:pt x="728" y="104"/>
                </a:lnTo>
                <a:lnTo>
                  <a:pt x="736" y="104"/>
                </a:lnTo>
                <a:lnTo>
                  <a:pt x="736" y="96"/>
                </a:lnTo>
                <a:lnTo>
                  <a:pt x="744" y="96"/>
                </a:lnTo>
                <a:lnTo>
                  <a:pt x="752" y="96"/>
                </a:lnTo>
                <a:lnTo>
                  <a:pt x="752" y="88"/>
                </a:lnTo>
                <a:lnTo>
                  <a:pt x="760" y="88"/>
                </a:lnTo>
                <a:lnTo>
                  <a:pt x="768" y="88"/>
                </a:lnTo>
                <a:lnTo>
                  <a:pt x="768" y="80"/>
                </a:lnTo>
                <a:lnTo>
                  <a:pt x="776" y="80"/>
                </a:lnTo>
                <a:lnTo>
                  <a:pt x="784" y="80"/>
                </a:lnTo>
                <a:lnTo>
                  <a:pt x="784" y="72"/>
                </a:lnTo>
                <a:lnTo>
                  <a:pt x="792" y="72"/>
                </a:lnTo>
                <a:lnTo>
                  <a:pt x="800" y="72"/>
                </a:lnTo>
                <a:lnTo>
                  <a:pt x="800" y="64"/>
                </a:lnTo>
                <a:lnTo>
                  <a:pt x="808" y="64"/>
                </a:lnTo>
                <a:lnTo>
                  <a:pt x="816" y="64"/>
                </a:lnTo>
                <a:lnTo>
                  <a:pt x="816" y="56"/>
                </a:lnTo>
                <a:lnTo>
                  <a:pt x="824" y="56"/>
                </a:lnTo>
                <a:lnTo>
                  <a:pt x="832" y="56"/>
                </a:lnTo>
                <a:lnTo>
                  <a:pt x="832" y="48"/>
                </a:lnTo>
                <a:lnTo>
                  <a:pt x="840" y="48"/>
                </a:lnTo>
                <a:lnTo>
                  <a:pt x="848" y="48"/>
                </a:lnTo>
                <a:lnTo>
                  <a:pt x="848" y="40"/>
                </a:lnTo>
                <a:lnTo>
                  <a:pt x="856" y="40"/>
                </a:lnTo>
                <a:lnTo>
                  <a:pt x="864" y="40"/>
                </a:lnTo>
                <a:lnTo>
                  <a:pt x="872" y="40"/>
                </a:lnTo>
                <a:lnTo>
                  <a:pt x="872" y="32"/>
                </a:lnTo>
                <a:lnTo>
                  <a:pt x="880" y="32"/>
                </a:lnTo>
                <a:lnTo>
                  <a:pt x="888" y="32"/>
                </a:lnTo>
                <a:lnTo>
                  <a:pt x="896" y="32"/>
                </a:lnTo>
                <a:lnTo>
                  <a:pt x="896" y="24"/>
                </a:lnTo>
                <a:lnTo>
                  <a:pt x="904" y="24"/>
                </a:lnTo>
                <a:lnTo>
                  <a:pt x="912" y="24"/>
                </a:lnTo>
                <a:lnTo>
                  <a:pt x="920" y="24"/>
                </a:lnTo>
                <a:lnTo>
                  <a:pt x="928" y="24"/>
                </a:lnTo>
                <a:lnTo>
                  <a:pt x="928" y="16"/>
                </a:lnTo>
                <a:lnTo>
                  <a:pt x="936" y="16"/>
                </a:lnTo>
                <a:lnTo>
                  <a:pt x="944" y="16"/>
                </a:lnTo>
                <a:lnTo>
                  <a:pt x="952" y="16"/>
                </a:lnTo>
                <a:lnTo>
                  <a:pt x="960" y="16"/>
                </a:lnTo>
                <a:lnTo>
                  <a:pt x="968" y="16"/>
                </a:lnTo>
                <a:lnTo>
                  <a:pt x="968" y="8"/>
                </a:lnTo>
                <a:lnTo>
                  <a:pt x="976" y="8"/>
                </a:lnTo>
                <a:lnTo>
                  <a:pt x="984" y="8"/>
                </a:lnTo>
                <a:lnTo>
                  <a:pt x="992" y="8"/>
                </a:lnTo>
                <a:lnTo>
                  <a:pt x="1000" y="8"/>
                </a:lnTo>
                <a:lnTo>
                  <a:pt x="1008" y="8"/>
                </a:lnTo>
                <a:lnTo>
                  <a:pt x="1016" y="8"/>
                </a:lnTo>
                <a:lnTo>
                  <a:pt x="1024" y="8"/>
                </a:lnTo>
                <a:lnTo>
                  <a:pt x="1032" y="8"/>
                </a:lnTo>
                <a:lnTo>
                  <a:pt x="1040" y="0"/>
                </a:lnTo>
                <a:lnTo>
                  <a:pt x="1048" y="0"/>
                </a:lnTo>
                <a:lnTo>
                  <a:pt x="1056" y="0"/>
                </a:lnTo>
                <a:lnTo>
                  <a:pt x="1064" y="0"/>
                </a:lnTo>
                <a:lnTo>
                  <a:pt x="1072" y="0"/>
                </a:lnTo>
                <a:lnTo>
                  <a:pt x="1080" y="0"/>
                </a:lnTo>
                <a:lnTo>
                  <a:pt x="1088" y="0"/>
                </a:lnTo>
                <a:lnTo>
                  <a:pt x="1096" y="0"/>
                </a:lnTo>
                <a:lnTo>
                  <a:pt x="1104" y="0"/>
                </a:lnTo>
                <a:lnTo>
                  <a:pt x="1112" y="0"/>
                </a:lnTo>
                <a:lnTo>
                  <a:pt x="1120" y="0"/>
                </a:lnTo>
                <a:lnTo>
                  <a:pt x="1128" y="0"/>
                </a:lnTo>
                <a:lnTo>
                  <a:pt x="1136" y="0"/>
                </a:lnTo>
                <a:lnTo>
                  <a:pt x="1144" y="0"/>
                </a:lnTo>
                <a:lnTo>
                  <a:pt x="1152" y="0"/>
                </a:lnTo>
                <a:lnTo>
                  <a:pt x="1160" y="0"/>
                </a:lnTo>
                <a:lnTo>
                  <a:pt x="1168" y="0"/>
                </a:lnTo>
                <a:lnTo>
                  <a:pt x="1176" y="0"/>
                </a:lnTo>
                <a:lnTo>
                  <a:pt x="1184" y="0"/>
                </a:lnTo>
                <a:lnTo>
                  <a:pt x="1192" y="0"/>
                </a:lnTo>
                <a:lnTo>
                  <a:pt x="1200" y="0"/>
                </a:lnTo>
                <a:lnTo>
                  <a:pt x="1208" y="0"/>
                </a:lnTo>
                <a:lnTo>
                  <a:pt x="1216" y="0"/>
                </a:lnTo>
                <a:lnTo>
                  <a:pt x="1224" y="0"/>
                </a:lnTo>
                <a:lnTo>
                  <a:pt x="1232" y="0"/>
                </a:lnTo>
                <a:lnTo>
                  <a:pt x="1240" y="0"/>
                </a:lnTo>
                <a:lnTo>
                  <a:pt x="1248" y="0"/>
                </a:lnTo>
                <a:lnTo>
                  <a:pt x="1256" y="0"/>
                </a:lnTo>
                <a:lnTo>
                  <a:pt x="1264" y="0"/>
                </a:lnTo>
                <a:lnTo>
                  <a:pt x="1272" y="0"/>
                </a:lnTo>
                <a:lnTo>
                  <a:pt x="1280" y="0"/>
                </a:lnTo>
                <a:lnTo>
                  <a:pt x="1288" y="0"/>
                </a:lnTo>
                <a:lnTo>
                  <a:pt x="1296" y="0"/>
                </a:lnTo>
                <a:lnTo>
                  <a:pt x="1304" y="0"/>
                </a:lnTo>
                <a:lnTo>
                  <a:pt x="1312" y="0"/>
                </a:lnTo>
                <a:lnTo>
                  <a:pt x="1320" y="0"/>
                </a:lnTo>
                <a:lnTo>
                  <a:pt x="1328" y="0"/>
                </a:lnTo>
                <a:lnTo>
                  <a:pt x="1336" y="0"/>
                </a:lnTo>
                <a:lnTo>
                  <a:pt x="1344" y="0"/>
                </a:lnTo>
                <a:lnTo>
                  <a:pt x="1352" y="0"/>
                </a:lnTo>
                <a:lnTo>
                  <a:pt x="1360" y="0"/>
                </a:lnTo>
                <a:lnTo>
                  <a:pt x="1368" y="0"/>
                </a:lnTo>
                <a:lnTo>
                  <a:pt x="1376" y="0"/>
                </a:lnTo>
                <a:lnTo>
                  <a:pt x="1384" y="0"/>
                </a:lnTo>
                <a:lnTo>
                  <a:pt x="1392" y="0"/>
                </a:lnTo>
                <a:lnTo>
                  <a:pt x="1400" y="0"/>
                </a:lnTo>
                <a:lnTo>
                  <a:pt x="1408" y="0"/>
                </a:lnTo>
                <a:lnTo>
                  <a:pt x="1416" y="0"/>
                </a:lnTo>
                <a:lnTo>
                  <a:pt x="1424" y="0"/>
                </a:lnTo>
                <a:lnTo>
                  <a:pt x="1432" y="0"/>
                </a:lnTo>
                <a:lnTo>
                  <a:pt x="1440" y="0"/>
                </a:lnTo>
                <a:lnTo>
                  <a:pt x="1448" y="0"/>
                </a:lnTo>
                <a:lnTo>
                  <a:pt x="1456" y="0"/>
                </a:lnTo>
                <a:lnTo>
                  <a:pt x="1464" y="0"/>
                </a:lnTo>
                <a:lnTo>
                  <a:pt x="1472" y="0"/>
                </a:lnTo>
                <a:lnTo>
                  <a:pt x="1480" y="0"/>
                </a:lnTo>
                <a:lnTo>
                  <a:pt x="1488" y="0"/>
                </a:lnTo>
                <a:lnTo>
                  <a:pt x="1496" y="0"/>
                </a:lnTo>
                <a:lnTo>
                  <a:pt x="1504" y="0"/>
                </a:lnTo>
                <a:lnTo>
                  <a:pt x="1512" y="0"/>
                </a:lnTo>
              </a:path>
            </a:pathLst>
          </a:custGeom>
          <a:noFill/>
          <a:ln w="12700">
            <a:solidFill>
              <a:srgbClr val="C3050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018" name="Freeform 258"/>
          <p:cNvSpPr>
            <a:spLocks/>
          </p:cNvSpPr>
          <p:nvPr/>
        </p:nvSpPr>
        <p:spPr bwMode="auto">
          <a:xfrm>
            <a:off x="1892300" y="1724025"/>
            <a:ext cx="2400300" cy="6604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56" y="0"/>
              </a:cxn>
              <a:cxn ang="0">
                <a:pos x="88" y="0"/>
              </a:cxn>
              <a:cxn ang="0">
                <a:pos x="120" y="0"/>
              </a:cxn>
              <a:cxn ang="0">
                <a:pos x="152" y="0"/>
              </a:cxn>
              <a:cxn ang="0">
                <a:pos x="184" y="0"/>
              </a:cxn>
              <a:cxn ang="0">
                <a:pos x="208" y="8"/>
              </a:cxn>
              <a:cxn ang="0">
                <a:pos x="240" y="8"/>
              </a:cxn>
              <a:cxn ang="0">
                <a:pos x="272" y="8"/>
              </a:cxn>
              <a:cxn ang="0">
                <a:pos x="304" y="8"/>
              </a:cxn>
              <a:cxn ang="0">
                <a:pos x="336" y="8"/>
              </a:cxn>
              <a:cxn ang="0">
                <a:pos x="368" y="8"/>
              </a:cxn>
              <a:cxn ang="0">
                <a:pos x="392" y="16"/>
              </a:cxn>
              <a:cxn ang="0">
                <a:pos x="424" y="16"/>
              </a:cxn>
              <a:cxn ang="0">
                <a:pos x="456" y="16"/>
              </a:cxn>
              <a:cxn ang="0">
                <a:pos x="480" y="24"/>
              </a:cxn>
              <a:cxn ang="0">
                <a:pos x="512" y="24"/>
              </a:cxn>
              <a:cxn ang="0">
                <a:pos x="536" y="32"/>
              </a:cxn>
              <a:cxn ang="0">
                <a:pos x="568" y="32"/>
              </a:cxn>
              <a:cxn ang="0">
                <a:pos x="592" y="40"/>
              </a:cxn>
              <a:cxn ang="0">
                <a:pos x="616" y="48"/>
              </a:cxn>
              <a:cxn ang="0">
                <a:pos x="640" y="56"/>
              </a:cxn>
              <a:cxn ang="0">
                <a:pos x="664" y="64"/>
              </a:cxn>
              <a:cxn ang="0">
                <a:pos x="688" y="72"/>
              </a:cxn>
              <a:cxn ang="0">
                <a:pos x="712" y="80"/>
              </a:cxn>
              <a:cxn ang="0">
                <a:pos x="736" y="88"/>
              </a:cxn>
              <a:cxn ang="0">
                <a:pos x="760" y="96"/>
              </a:cxn>
              <a:cxn ang="0">
                <a:pos x="784" y="104"/>
              </a:cxn>
              <a:cxn ang="0">
                <a:pos x="800" y="120"/>
              </a:cxn>
              <a:cxn ang="0">
                <a:pos x="824" y="128"/>
              </a:cxn>
              <a:cxn ang="0">
                <a:pos x="848" y="136"/>
              </a:cxn>
              <a:cxn ang="0">
                <a:pos x="864" y="152"/>
              </a:cxn>
              <a:cxn ang="0">
                <a:pos x="888" y="160"/>
              </a:cxn>
              <a:cxn ang="0">
                <a:pos x="912" y="176"/>
              </a:cxn>
              <a:cxn ang="0">
                <a:pos x="944" y="192"/>
              </a:cxn>
              <a:cxn ang="0">
                <a:pos x="968" y="200"/>
              </a:cxn>
              <a:cxn ang="0">
                <a:pos x="992" y="208"/>
              </a:cxn>
              <a:cxn ang="0">
                <a:pos x="1016" y="216"/>
              </a:cxn>
              <a:cxn ang="0">
                <a:pos x="1032" y="232"/>
              </a:cxn>
              <a:cxn ang="0">
                <a:pos x="1056" y="240"/>
              </a:cxn>
              <a:cxn ang="0">
                <a:pos x="1080" y="248"/>
              </a:cxn>
              <a:cxn ang="0">
                <a:pos x="1104" y="256"/>
              </a:cxn>
              <a:cxn ang="0">
                <a:pos x="1128" y="264"/>
              </a:cxn>
              <a:cxn ang="0">
                <a:pos x="1152" y="272"/>
              </a:cxn>
              <a:cxn ang="0">
                <a:pos x="1184" y="280"/>
              </a:cxn>
              <a:cxn ang="0">
                <a:pos x="1216" y="288"/>
              </a:cxn>
              <a:cxn ang="0">
                <a:pos x="1240" y="296"/>
              </a:cxn>
              <a:cxn ang="0">
                <a:pos x="1264" y="304"/>
              </a:cxn>
              <a:cxn ang="0">
                <a:pos x="1288" y="312"/>
              </a:cxn>
              <a:cxn ang="0">
                <a:pos x="1312" y="320"/>
              </a:cxn>
              <a:cxn ang="0">
                <a:pos x="1336" y="328"/>
              </a:cxn>
              <a:cxn ang="0">
                <a:pos x="1352" y="344"/>
              </a:cxn>
              <a:cxn ang="0">
                <a:pos x="1376" y="352"/>
              </a:cxn>
              <a:cxn ang="0">
                <a:pos x="1400" y="360"/>
              </a:cxn>
              <a:cxn ang="0">
                <a:pos x="1424" y="368"/>
              </a:cxn>
              <a:cxn ang="0">
                <a:pos x="1456" y="384"/>
              </a:cxn>
              <a:cxn ang="0">
                <a:pos x="1480" y="400"/>
              </a:cxn>
              <a:cxn ang="0">
                <a:pos x="1512" y="416"/>
              </a:cxn>
            </a:cxnLst>
            <a:rect l="0" t="0" r="r" b="b"/>
            <a:pathLst>
              <a:path w="1512" h="416">
                <a:moveTo>
                  <a:pt x="0" y="0"/>
                </a:moveTo>
                <a:lnTo>
                  <a:pt x="8" y="0"/>
                </a:lnTo>
                <a:lnTo>
                  <a:pt x="16" y="0"/>
                </a:lnTo>
                <a:lnTo>
                  <a:pt x="24" y="0"/>
                </a:lnTo>
                <a:lnTo>
                  <a:pt x="32" y="0"/>
                </a:lnTo>
                <a:lnTo>
                  <a:pt x="40" y="0"/>
                </a:lnTo>
                <a:lnTo>
                  <a:pt x="48" y="0"/>
                </a:lnTo>
                <a:lnTo>
                  <a:pt x="56" y="0"/>
                </a:lnTo>
                <a:lnTo>
                  <a:pt x="64" y="0"/>
                </a:lnTo>
                <a:lnTo>
                  <a:pt x="72" y="0"/>
                </a:lnTo>
                <a:lnTo>
                  <a:pt x="80" y="0"/>
                </a:lnTo>
                <a:lnTo>
                  <a:pt x="88" y="0"/>
                </a:lnTo>
                <a:lnTo>
                  <a:pt x="96" y="0"/>
                </a:lnTo>
                <a:lnTo>
                  <a:pt x="104" y="0"/>
                </a:lnTo>
                <a:lnTo>
                  <a:pt x="112" y="0"/>
                </a:lnTo>
                <a:lnTo>
                  <a:pt x="120" y="0"/>
                </a:lnTo>
                <a:lnTo>
                  <a:pt x="128" y="0"/>
                </a:lnTo>
                <a:lnTo>
                  <a:pt x="136" y="0"/>
                </a:lnTo>
                <a:lnTo>
                  <a:pt x="144" y="0"/>
                </a:lnTo>
                <a:lnTo>
                  <a:pt x="152" y="0"/>
                </a:lnTo>
                <a:lnTo>
                  <a:pt x="160" y="0"/>
                </a:lnTo>
                <a:lnTo>
                  <a:pt x="168" y="0"/>
                </a:lnTo>
                <a:lnTo>
                  <a:pt x="176" y="0"/>
                </a:lnTo>
                <a:lnTo>
                  <a:pt x="184" y="0"/>
                </a:lnTo>
                <a:lnTo>
                  <a:pt x="192" y="0"/>
                </a:lnTo>
                <a:lnTo>
                  <a:pt x="200" y="0"/>
                </a:lnTo>
                <a:lnTo>
                  <a:pt x="200" y="8"/>
                </a:lnTo>
                <a:lnTo>
                  <a:pt x="208" y="8"/>
                </a:lnTo>
                <a:lnTo>
                  <a:pt x="216" y="8"/>
                </a:lnTo>
                <a:lnTo>
                  <a:pt x="224" y="8"/>
                </a:lnTo>
                <a:lnTo>
                  <a:pt x="232" y="8"/>
                </a:lnTo>
                <a:lnTo>
                  <a:pt x="240" y="8"/>
                </a:lnTo>
                <a:lnTo>
                  <a:pt x="248" y="8"/>
                </a:lnTo>
                <a:lnTo>
                  <a:pt x="256" y="8"/>
                </a:lnTo>
                <a:lnTo>
                  <a:pt x="264" y="8"/>
                </a:lnTo>
                <a:lnTo>
                  <a:pt x="272" y="8"/>
                </a:lnTo>
                <a:lnTo>
                  <a:pt x="280" y="8"/>
                </a:lnTo>
                <a:lnTo>
                  <a:pt x="288" y="8"/>
                </a:lnTo>
                <a:lnTo>
                  <a:pt x="296" y="8"/>
                </a:lnTo>
                <a:lnTo>
                  <a:pt x="304" y="8"/>
                </a:lnTo>
                <a:lnTo>
                  <a:pt x="312" y="8"/>
                </a:lnTo>
                <a:lnTo>
                  <a:pt x="320" y="8"/>
                </a:lnTo>
                <a:lnTo>
                  <a:pt x="328" y="8"/>
                </a:lnTo>
                <a:lnTo>
                  <a:pt x="336" y="8"/>
                </a:lnTo>
                <a:lnTo>
                  <a:pt x="344" y="8"/>
                </a:lnTo>
                <a:lnTo>
                  <a:pt x="352" y="8"/>
                </a:lnTo>
                <a:lnTo>
                  <a:pt x="360" y="8"/>
                </a:lnTo>
                <a:lnTo>
                  <a:pt x="368" y="8"/>
                </a:lnTo>
                <a:lnTo>
                  <a:pt x="368" y="16"/>
                </a:lnTo>
                <a:lnTo>
                  <a:pt x="376" y="16"/>
                </a:lnTo>
                <a:lnTo>
                  <a:pt x="384" y="16"/>
                </a:lnTo>
                <a:lnTo>
                  <a:pt x="392" y="16"/>
                </a:lnTo>
                <a:lnTo>
                  <a:pt x="400" y="16"/>
                </a:lnTo>
                <a:lnTo>
                  <a:pt x="408" y="16"/>
                </a:lnTo>
                <a:lnTo>
                  <a:pt x="416" y="16"/>
                </a:lnTo>
                <a:lnTo>
                  <a:pt x="424" y="16"/>
                </a:lnTo>
                <a:lnTo>
                  <a:pt x="432" y="16"/>
                </a:lnTo>
                <a:lnTo>
                  <a:pt x="440" y="16"/>
                </a:lnTo>
                <a:lnTo>
                  <a:pt x="448" y="16"/>
                </a:lnTo>
                <a:lnTo>
                  <a:pt x="456" y="16"/>
                </a:lnTo>
                <a:lnTo>
                  <a:pt x="464" y="16"/>
                </a:lnTo>
                <a:lnTo>
                  <a:pt x="464" y="24"/>
                </a:lnTo>
                <a:lnTo>
                  <a:pt x="472" y="24"/>
                </a:lnTo>
                <a:lnTo>
                  <a:pt x="480" y="24"/>
                </a:lnTo>
                <a:lnTo>
                  <a:pt x="488" y="24"/>
                </a:lnTo>
                <a:lnTo>
                  <a:pt x="496" y="24"/>
                </a:lnTo>
                <a:lnTo>
                  <a:pt x="504" y="24"/>
                </a:lnTo>
                <a:lnTo>
                  <a:pt x="512" y="24"/>
                </a:lnTo>
                <a:lnTo>
                  <a:pt x="520" y="24"/>
                </a:lnTo>
                <a:lnTo>
                  <a:pt x="528" y="24"/>
                </a:lnTo>
                <a:lnTo>
                  <a:pt x="528" y="32"/>
                </a:lnTo>
                <a:lnTo>
                  <a:pt x="536" y="32"/>
                </a:lnTo>
                <a:lnTo>
                  <a:pt x="544" y="32"/>
                </a:lnTo>
                <a:lnTo>
                  <a:pt x="552" y="32"/>
                </a:lnTo>
                <a:lnTo>
                  <a:pt x="560" y="32"/>
                </a:lnTo>
                <a:lnTo>
                  <a:pt x="568" y="32"/>
                </a:lnTo>
                <a:lnTo>
                  <a:pt x="576" y="32"/>
                </a:lnTo>
                <a:lnTo>
                  <a:pt x="576" y="40"/>
                </a:lnTo>
                <a:lnTo>
                  <a:pt x="584" y="40"/>
                </a:lnTo>
                <a:lnTo>
                  <a:pt x="592" y="40"/>
                </a:lnTo>
                <a:lnTo>
                  <a:pt x="600" y="40"/>
                </a:lnTo>
                <a:lnTo>
                  <a:pt x="608" y="40"/>
                </a:lnTo>
                <a:lnTo>
                  <a:pt x="608" y="48"/>
                </a:lnTo>
                <a:lnTo>
                  <a:pt x="616" y="48"/>
                </a:lnTo>
                <a:lnTo>
                  <a:pt x="624" y="48"/>
                </a:lnTo>
                <a:lnTo>
                  <a:pt x="632" y="48"/>
                </a:lnTo>
                <a:lnTo>
                  <a:pt x="640" y="48"/>
                </a:lnTo>
                <a:lnTo>
                  <a:pt x="640" y="56"/>
                </a:lnTo>
                <a:lnTo>
                  <a:pt x="648" y="56"/>
                </a:lnTo>
                <a:lnTo>
                  <a:pt x="656" y="56"/>
                </a:lnTo>
                <a:lnTo>
                  <a:pt x="664" y="56"/>
                </a:lnTo>
                <a:lnTo>
                  <a:pt x="664" y="64"/>
                </a:lnTo>
                <a:lnTo>
                  <a:pt x="672" y="64"/>
                </a:lnTo>
                <a:lnTo>
                  <a:pt x="680" y="64"/>
                </a:lnTo>
                <a:lnTo>
                  <a:pt x="688" y="64"/>
                </a:lnTo>
                <a:lnTo>
                  <a:pt x="688" y="72"/>
                </a:lnTo>
                <a:lnTo>
                  <a:pt x="696" y="72"/>
                </a:lnTo>
                <a:lnTo>
                  <a:pt x="704" y="72"/>
                </a:lnTo>
                <a:lnTo>
                  <a:pt x="712" y="72"/>
                </a:lnTo>
                <a:lnTo>
                  <a:pt x="712" y="80"/>
                </a:lnTo>
                <a:lnTo>
                  <a:pt x="720" y="80"/>
                </a:lnTo>
                <a:lnTo>
                  <a:pt x="728" y="80"/>
                </a:lnTo>
                <a:lnTo>
                  <a:pt x="728" y="88"/>
                </a:lnTo>
                <a:lnTo>
                  <a:pt x="736" y="88"/>
                </a:lnTo>
                <a:lnTo>
                  <a:pt x="744" y="88"/>
                </a:lnTo>
                <a:lnTo>
                  <a:pt x="752" y="88"/>
                </a:lnTo>
                <a:lnTo>
                  <a:pt x="752" y="96"/>
                </a:lnTo>
                <a:lnTo>
                  <a:pt x="760" y="96"/>
                </a:lnTo>
                <a:lnTo>
                  <a:pt x="768" y="96"/>
                </a:lnTo>
                <a:lnTo>
                  <a:pt x="768" y="104"/>
                </a:lnTo>
                <a:lnTo>
                  <a:pt x="776" y="104"/>
                </a:lnTo>
                <a:lnTo>
                  <a:pt x="784" y="104"/>
                </a:lnTo>
                <a:lnTo>
                  <a:pt x="784" y="112"/>
                </a:lnTo>
                <a:lnTo>
                  <a:pt x="792" y="112"/>
                </a:lnTo>
                <a:lnTo>
                  <a:pt x="800" y="112"/>
                </a:lnTo>
                <a:lnTo>
                  <a:pt x="800" y="120"/>
                </a:lnTo>
                <a:lnTo>
                  <a:pt x="808" y="120"/>
                </a:lnTo>
                <a:lnTo>
                  <a:pt x="816" y="120"/>
                </a:lnTo>
                <a:lnTo>
                  <a:pt x="816" y="128"/>
                </a:lnTo>
                <a:lnTo>
                  <a:pt x="824" y="128"/>
                </a:lnTo>
                <a:lnTo>
                  <a:pt x="832" y="128"/>
                </a:lnTo>
                <a:lnTo>
                  <a:pt x="832" y="136"/>
                </a:lnTo>
                <a:lnTo>
                  <a:pt x="840" y="136"/>
                </a:lnTo>
                <a:lnTo>
                  <a:pt x="848" y="136"/>
                </a:lnTo>
                <a:lnTo>
                  <a:pt x="848" y="144"/>
                </a:lnTo>
                <a:lnTo>
                  <a:pt x="856" y="144"/>
                </a:lnTo>
                <a:lnTo>
                  <a:pt x="864" y="144"/>
                </a:lnTo>
                <a:lnTo>
                  <a:pt x="864" y="152"/>
                </a:lnTo>
                <a:lnTo>
                  <a:pt x="872" y="152"/>
                </a:lnTo>
                <a:lnTo>
                  <a:pt x="880" y="152"/>
                </a:lnTo>
                <a:lnTo>
                  <a:pt x="880" y="160"/>
                </a:lnTo>
                <a:lnTo>
                  <a:pt x="888" y="160"/>
                </a:lnTo>
                <a:lnTo>
                  <a:pt x="896" y="160"/>
                </a:lnTo>
                <a:lnTo>
                  <a:pt x="896" y="168"/>
                </a:lnTo>
                <a:lnTo>
                  <a:pt x="904" y="168"/>
                </a:lnTo>
                <a:lnTo>
                  <a:pt x="912" y="176"/>
                </a:lnTo>
                <a:lnTo>
                  <a:pt x="920" y="176"/>
                </a:lnTo>
                <a:lnTo>
                  <a:pt x="928" y="184"/>
                </a:lnTo>
                <a:lnTo>
                  <a:pt x="936" y="184"/>
                </a:lnTo>
                <a:lnTo>
                  <a:pt x="944" y="192"/>
                </a:lnTo>
                <a:lnTo>
                  <a:pt x="952" y="192"/>
                </a:lnTo>
                <a:lnTo>
                  <a:pt x="960" y="192"/>
                </a:lnTo>
                <a:lnTo>
                  <a:pt x="960" y="200"/>
                </a:lnTo>
                <a:lnTo>
                  <a:pt x="968" y="200"/>
                </a:lnTo>
                <a:lnTo>
                  <a:pt x="976" y="200"/>
                </a:lnTo>
                <a:lnTo>
                  <a:pt x="976" y="208"/>
                </a:lnTo>
                <a:lnTo>
                  <a:pt x="984" y="208"/>
                </a:lnTo>
                <a:lnTo>
                  <a:pt x="992" y="208"/>
                </a:lnTo>
                <a:lnTo>
                  <a:pt x="992" y="216"/>
                </a:lnTo>
                <a:lnTo>
                  <a:pt x="1000" y="216"/>
                </a:lnTo>
                <a:lnTo>
                  <a:pt x="1008" y="216"/>
                </a:lnTo>
                <a:lnTo>
                  <a:pt x="1016" y="216"/>
                </a:lnTo>
                <a:lnTo>
                  <a:pt x="1016" y="224"/>
                </a:lnTo>
                <a:lnTo>
                  <a:pt x="1024" y="224"/>
                </a:lnTo>
                <a:lnTo>
                  <a:pt x="1032" y="224"/>
                </a:lnTo>
                <a:lnTo>
                  <a:pt x="1032" y="232"/>
                </a:lnTo>
                <a:lnTo>
                  <a:pt x="1040" y="232"/>
                </a:lnTo>
                <a:lnTo>
                  <a:pt x="1048" y="232"/>
                </a:lnTo>
                <a:lnTo>
                  <a:pt x="1056" y="232"/>
                </a:lnTo>
                <a:lnTo>
                  <a:pt x="1056" y="240"/>
                </a:lnTo>
                <a:lnTo>
                  <a:pt x="1064" y="240"/>
                </a:lnTo>
                <a:lnTo>
                  <a:pt x="1072" y="240"/>
                </a:lnTo>
                <a:lnTo>
                  <a:pt x="1080" y="240"/>
                </a:lnTo>
                <a:lnTo>
                  <a:pt x="1080" y="248"/>
                </a:lnTo>
                <a:lnTo>
                  <a:pt x="1088" y="248"/>
                </a:lnTo>
                <a:lnTo>
                  <a:pt x="1096" y="248"/>
                </a:lnTo>
                <a:lnTo>
                  <a:pt x="1104" y="248"/>
                </a:lnTo>
                <a:lnTo>
                  <a:pt x="1104" y="256"/>
                </a:lnTo>
                <a:lnTo>
                  <a:pt x="1112" y="256"/>
                </a:lnTo>
                <a:lnTo>
                  <a:pt x="1120" y="256"/>
                </a:lnTo>
                <a:lnTo>
                  <a:pt x="1128" y="256"/>
                </a:lnTo>
                <a:lnTo>
                  <a:pt x="1128" y="264"/>
                </a:lnTo>
                <a:lnTo>
                  <a:pt x="1136" y="264"/>
                </a:lnTo>
                <a:lnTo>
                  <a:pt x="1144" y="264"/>
                </a:lnTo>
                <a:lnTo>
                  <a:pt x="1152" y="264"/>
                </a:lnTo>
                <a:lnTo>
                  <a:pt x="1152" y="272"/>
                </a:lnTo>
                <a:lnTo>
                  <a:pt x="1160" y="272"/>
                </a:lnTo>
                <a:lnTo>
                  <a:pt x="1168" y="272"/>
                </a:lnTo>
                <a:lnTo>
                  <a:pt x="1176" y="272"/>
                </a:lnTo>
                <a:lnTo>
                  <a:pt x="1184" y="280"/>
                </a:lnTo>
                <a:lnTo>
                  <a:pt x="1192" y="280"/>
                </a:lnTo>
                <a:lnTo>
                  <a:pt x="1200" y="280"/>
                </a:lnTo>
                <a:lnTo>
                  <a:pt x="1208" y="288"/>
                </a:lnTo>
                <a:lnTo>
                  <a:pt x="1216" y="288"/>
                </a:lnTo>
                <a:lnTo>
                  <a:pt x="1224" y="288"/>
                </a:lnTo>
                <a:lnTo>
                  <a:pt x="1224" y="296"/>
                </a:lnTo>
                <a:lnTo>
                  <a:pt x="1232" y="296"/>
                </a:lnTo>
                <a:lnTo>
                  <a:pt x="1240" y="296"/>
                </a:lnTo>
                <a:lnTo>
                  <a:pt x="1248" y="296"/>
                </a:lnTo>
                <a:lnTo>
                  <a:pt x="1248" y="304"/>
                </a:lnTo>
                <a:lnTo>
                  <a:pt x="1256" y="304"/>
                </a:lnTo>
                <a:lnTo>
                  <a:pt x="1264" y="304"/>
                </a:lnTo>
                <a:lnTo>
                  <a:pt x="1272" y="304"/>
                </a:lnTo>
                <a:lnTo>
                  <a:pt x="1272" y="312"/>
                </a:lnTo>
                <a:lnTo>
                  <a:pt x="1280" y="312"/>
                </a:lnTo>
                <a:lnTo>
                  <a:pt x="1288" y="312"/>
                </a:lnTo>
                <a:lnTo>
                  <a:pt x="1296" y="312"/>
                </a:lnTo>
                <a:lnTo>
                  <a:pt x="1296" y="320"/>
                </a:lnTo>
                <a:lnTo>
                  <a:pt x="1304" y="320"/>
                </a:lnTo>
                <a:lnTo>
                  <a:pt x="1312" y="320"/>
                </a:lnTo>
                <a:lnTo>
                  <a:pt x="1312" y="328"/>
                </a:lnTo>
                <a:lnTo>
                  <a:pt x="1320" y="328"/>
                </a:lnTo>
                <a:lnTo>
                  <a:pt x="1328" y="328"/>
                </a:lnTo>
                <a:lnTo>
                  <a:pt x="1336" y="328"/>
                </a:lnTo>
                <a:lnTo>
                  <a:pt x="1336" y="336"/>
                </a:lnTo>
                <a:lnTo>
                  <a:pt x="1344" y="336"/>
                </a:lnTo>
                <a:lnTo>
                  <a:pt x="1352" y="336"/>
                </a:lnTo>
                <a:lnTo>
                  <a:pt x="1352" y="344"/>
                </a:lnTo>
                <a:lnTo>
                  <a:pt x="1360" y="344"/>
                </a:lnTo>
                <a:lnTo>
                  <a:pt x="1368" y="344"/>
                </a:lnTo>
                <a:lnTo>
                  <a:pt x="1376" y="344"/>
                </a:lnTo>
                <a:lnTo>
                  <a:pt x="1376" y="352"/>
                </a:lnTo>
                <a:lnTo>
                  <a:pt x="1384" y="352"/>
                </a:lnTo>
                <a:lnTo>
                  <a:pt x="1392" y="352"/>
                </a:lnTo>
                <a:lnTo>
                  <a:pt x="1392" y="360"/>
                </a:lnTo>
                <a:lnTo>
                  <a:pt x="1400" y="360"/>
                </a:lnTo>
                <a:lnTo>
                  <a:pt x="1408" y="360"/>
                </a:lnTo>
                <a:lnTo>
                  <a:pt x="1408" y="368"/>
                </a:lnTo>
                <a:lnTo>
                  <a:pt x="1416" y="368"/>
                </a:lnTo>
                <a:lnTo>
                  <a:pt x="1424" y="368"/>
                </a:lnTo>
                <a:lnTo>
                  <a:pt x="1432" y="376"/>
                </a:lnTo>
                <a:lnTo>
                  <a:pt x="1440" y="376"/>
                </a:lnTo>
                <a:lnTo>
                  <a:pt x="1448" y="384"/>
                </a:lnTo>
                <a:lnTo>
                  <a:pt x="1456" y="384"/>
                </a:lnTo>
                <a:lnTo>
                  <a:pt x="1464" y="384"/>
                </a:lnTo>
                <a:lnTo>
                  <a:pt x="1464" y="392"/>
                </a:lnTo>
                <a:lnTo>
                  <a:pt x="1472" y="392"/>
                </a:lnTo>
                <a:lnTo>
                  <a:pt x="1480" y="400"/>
                </a:lnTo>
                <a:lnTo>
                  <a:pt x="1488" y="400"/>
                </a:lnTo>
                <a:lnTo>
                  <a:pt x="1496" y="408"/>
                </a:lnTo>
                <a:lnTo>
                  <a:pt x="1504" y="408"/>
                </a:lnTo>
                <a:lnTo>
                  <a:pt x="1512" y="416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8047" name="Group 287"/>
          <p:cNvGrpSpPr>
            <a:grpSpLocks/>
          </p:cNvGrpSpPr>
          <p:nvPr/>
        </p:nvGrpSpPr>
        <p:grpSpPr bwMode="auto">
          <a:xfrm>
            <a:off x="1092200" y="1419225"/>
            <a:ext cx="76200" cy="1830388"/>
            <a:chOff x="576" y="1016"/>
            <a:chExt cx="48" cy="1153"/>
          </a:xfrm>
        </p:grpSpPr>
        <p:sp>
          <p:nvSpPr>
            <p:cNvPr id="118019" name="Line 259"/>
            <p:cNvSpPr>
              <a:spLocks noChangeShapeType="1"/>
            </p:cNvSpPr>
            <p:nvPr/>
          </p:nvSpPr>
          <p:spPr bwMode="auto">
            <a:xfrm>
              <a:off x="576" y="2168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20" name="Line 260"/>
            <p:cNvSpPr>
              <a:spLocks noChangeShapeType="1"/>
            </p:cNvSpPr>
            <p:nvPr/>
          </p:nvSpPr>
          <p:spPr bwMode="auto">
            <a:xfrm>
              <a:off x="576" y="178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21" name="Line 261"/>
            <p:cNvSpPr>
              <a:spLocks noChangeShapeType="1"/>
            </p:cNvSpPr>
            <p:nvPr/>
          </p:nvSpPr>
          <p:spPr bwMode="auto">
            <a:xfrm>
              <a:off x="576" y="1400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22" name="Line 262"/>
            <p:cNvSpPr>
              <a:spLocks noChangeShapeType="1"/>
            </p:cNvSpPr>
            <p:nvPr/>
          </p:nvSpPr>
          <p:spPr bwMode="auto">
            <a:xfrm>
              <a:off x="576" y="1016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23" name="Line 263"/>
            <p:cNvSpPr>
              <a:spLocks noChangeShapeType="1"/>
            </p:cNvSpPr>
            <p:nvPr/>
          </p:nvSpPr>
          <p:spPr bwMode="auto">
            <a:xfrm>
              <a:off x="576" y="205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24" name="Line 264"/>
            <p:cNvSpPr>
              <a:spLocks noChangeShapeType="1"/>
            </p:cNvSpPr>
            <p:nvPr/>
          </p:nvSpPr>
          <p:spPr bwMode="auto">
            <a:xfrm>
              <a:off x="576" y="198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25" name="Line 265"/>
            <p:cNvSpPr>
              <a:spLocks noChangeShapeType="1"/>
            </p:cNvSpPr>
            <p:nvPr/>
          </p:nvSpPr>
          <p:spPr bwMode="auto">
            <a:xfrm>
              <a:off x="576" y="193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26" name="Line 266"/>
            <p:cNvSpPr>
              <a:spLocks noChangeShapeType="1"/>
            </p:cNvSpPr>
            <p:nvPr/>
          </p:nvSpPr>
          <p:spPr bwMode="auto">
            <a:xfrm>
              <a:off x="576" y="189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27" name="Line 267"/>
            <p:cNvSpPr>
              <a:spLocks noChangeShapeType="1"/>
            </p:cNvSpPr>
            <p:nvPr/>
          </p:nvSpPr>
          <p:spPr bwMode="auto">
            <a:xfrm>
              <a:off x="576" y="187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28" name="Line 268"/>
            <p:cNvSpPr>
              <a:spLocks noChangeShapeType="1"/>
            </p:cNvSpPr>
            <p:nvPr/>
          </p:nvSpPr>
          <p:spPr bwMode="auto">
            <a:xfrm>
              <a:off x="576" y="184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29" name="Line 269"/>
            <p:cNvSpPr>
              <a:spLocks noChangeShapeType="1"/>
            </p:cNvSpPr>
            <p:nvPr/>
          </p:nvSpPr>
          <p:spPr bwMode="auto">
            <a:xfrm>
              <a:off x="576" y="182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30" name="Line 270"/>
            <p:cNvSpPr>
              <a:spLocks noChangeShapeType="1"/>
            </p:cNvSpPr>
            <p:nvPr/>
          </p:nvSpPr>
          <p:spPr bwMode="auto">
            <a:xfrm>
              <a:off x="576" y="180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31" name="Line 271"/>
            <p:cNvSpPr>
              <a:spLocks noChangeShapeType="1"/>
            </p:cNvSpPr>
            <p:nvPr/>
          </p:nvSpPr>
          <p:spPr bwMode="auto">
            <a:xfrm>
              <a:off x="576" y="167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32" name="Line 272"/>
            <p:cNvSpPr>
              <a:spLocks noChangeShapeType="1"/>
            </p:cNvSpPr>
            <p:nvPr/>
          </p:nvSpPr>
          <p:spPr bwMode="auto">
            <a:xfrm>
              <a:off x="576" y="160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33" name="Line 273"/>
            <p:cNvSpPr>
              <a:spLocks noChangeShapeType="1"/>
            </p:cNvSpPr>
            <p:nvPr/>
          </p:nvSpPr>
          <p:spPr bwMode="auto">
            <a:xfrm>
              <a:off x="576" y="155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34" name="Line 274"/>
            <p:cNvSpPr>
              <a:spLocks noChangeShapeType="1"/>
            </p:cNvSpPr>
            <p:nvPr/>
          </p:nvSpPr>
          <p:spPr bwMode="auto">
            <a:xfrm>
              <a:off x="576" y="151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35" name="Line 275"/>
            <p:cNvSpPr>
              <a:spLocks noChangeShapeType="1"/>
            </p:cNvSpPr>
            <p:nvPr/>
          </p:nvSpPr>
          <p:spPr bwMode="auto">
            <a:xfrm>
              <a:off x="576" y="148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36" name="Line 276"/>
            <p:cNvSpPr>
              <a:spLocks noChangeShapeType="1"/>
            </p:cNvSpPr>
            <p:nvPr/>
          </p:nvSpPr>
          <p:spPr bwMode="auto">
            <a:xfrm>
              <a:off x="576" y="145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37" name="Line 277"/>
            <p:cNvSpPr>
              <a:spLocks noChangeShapeType="1"/>
            </p:cNvSpPr>
            <p:nvPr/>
          </p:nvSpPr>
          <p:spPr bwMode="auto">
            <a:xfrm>
              <a:off x="576" y="144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38" name="Line 278"/>
            <p:cNvSpPr>
              <a:spLocks noChangeShapeType="1"/>
            </p:cNvSpPr>
            <p:nvPr/>
          </p:nvSpPr>
          <p:spPr bwMode="auto">
            <a:xfrm>
              <a:off x="576" y="141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39" name="Line 279"/>
            <p:cNvSpPr>
              <a:spLocks noChangeShapeType="1"/>
            </p:cNvSpPr>
            <p:nvPr/>
          </p:nvSpPr>
          <p:spPr bwMode="auto">
            <a:xfrm>
              <a:off x="576" y="128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40" name="Line 280"/>
            <p:cNvSpPr>
              <a:spLocks noChangeShapeType="1"/>
            </p:cNvSpPr>
            <p:nvPr/>
          </p:nvSpPr>
          <p:spPr bwMode="auto">
            <a:xfrm>
              <a:off x="576" y="121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41" name="Line 281"/>
            <p:cNvSpPr>
              <a:spLocks noChangeShapeType="1"/>
            </p:cNvSpPr>
            <p:nvPr/>
          </p:nvSpPr>
          <p:spPr bwMode="auto">
            <a:xfrm>
              <a:off x="576" y="116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42" name="Line 282"/>
            <p:cNvSpPr>
              <a:spLocks noChangeShapeType="1"/>
            </p:cNvSpPr>
            <p:nvPr/>
          </p:nvSpPr>
          <p:spPr bwMode="auto">
            <a:xfrm>
              <a:off x="576" y="112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43" name="Line 283"/>
            <p:cNvSpPr>
              <a:spLocks noChangeShapeType="1"/>
            </p:cNvSpPr>
            <p:nvPr/>
          </p:nvSpPr>
          <p:spPr bwMode="auto">
            <a:xfrm>
              <a:off x="576" y="110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44" name="Line 284"/>
            <p:cNvSpPr>
              <a:spLocks noChangeShapeType="1"/>
            </p:cNvSpPr>
            <p:nvPr/>
          </p:nvSpPr>
          <p:spPr bwMode="auto">
            <a:xfrm>
              <a:off x="576" y="107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45" name="Line 285"/>
            <p:cNvSpPr>
              <a:spLocks noChangeShapeType="1"/>
            </p:cNvSpPr>
            <p:nvPr/>
          </p:nvSpPr>
          <p:spPr bwMode="auto">
            <a:xfrm>
              <a:off x="576" y="105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46" name="Line 286"/>
            <p:cNvSpPr>
              <a:spLocks noChangeShapeType="1"/>
            </p:cNvSpPr>
            <p:nvPr/>
          </p:nvSpPr>
          <p:spPr bwMode="auto">
            <a:xfrm>
              <a:off x="576" y="103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8069" name="Group 309"/>
          <p:cNvGrpSpPr>
            <a:grpSpLocks/>
          </p:cNvGrpSpPr>
          <p:nvPr/>
        </p:nvGrpSpPr>
        <p:grpSpPr bwMode="auto">
          <a:xfrm>
            <a:off x="1092200" y="3171825"/>
            <a:ext cx="3201988" cy="76200"/>
            <a:chOff x="576" y="2120"/>
            <a:chExt cx="2017" cy="48"/>
          </a:xfrm>
        </p:grpSpPr>
        <p:sp>
          <p:nvSpPr>
            <p:cNvPr id="118048" name="Line 288"/>
            <p:cNvSpPr>
              <a:spLocks noChangeShapeType="1"/>
            </p:cNvSpPr>
            <p:nvPr/>
          </p:nvSpPr>
          <p:spPr bwMode="auto">
            <a:xfrm flipV="1">
              <a:off x="576" y="2120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49" name="Line 289"/>
            <p:cNvSpPr>
              <a:spLocks noChangeShapeType="1"/>
            </p:cNvSpPr>
            <p:nvPr/>
          </p:nvSpPr>
          <p:spPr bwMode="auto">
            <a:xfrm flipV="1">
              <a:off x="1080" y="2120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50" name="Line 290"/>
            <p:cNvSpPr>
              <a:spLocks noChangeShapeType="1"/>
            </p:cNvSpPr>
            <p:nvPr/>
          </p:nvSpPr>
          <p:spPr bwMode="auto">
            <a:xfrm flipV="1">
              <a:off x="1584" y="2120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51" name="Line 291"/>
            <p:cNvSpPr>
              <a:spLocks noChangeShapeType="1"/>
            </p:cNvSpPr>
            <p:nvPr/>
          </p:nvSpPr>
          <p:spPr bwMode="auto">
            <a:xfrm flipV="1">
              <a:off x="2088" y="2120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52" name="Line 292"/>
            <p:cNvSpPr>
              <a:spLocks noChangeShapeType="1"/>
            </p:cNvSpPr>
            <p:nvPr/>
          </p:nvSpPr>
          <p:spPr bwMode="auto">
            <a:xfrm flipV="1">
              <a:off x="2592" y="2120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53" name="Line 293"/>
            <p:cNvSpPr>
              <a:spLocks noChangeShapeType="1"/>
            </p:cNvSpPr>
            <p:nvPr/>
          </p:nvSpPr>
          <p:spPr bwMode="auto">
            <a:xfrm flipV="1">
              <a:off x="680" y="214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54" name="Line 294"/>
            <p:cNvSpPr>
              <a:spLocks noChangeShapeType="1"/>
            </p:cNvSpPr>
            <p:nvPr/>
          </p:nvSpPr>
          <p:spPr bwMode="auto">
            <a:xfrm flipV="1">
              <a:off x="776" y="214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55" name="Line 295"/>
            <p:cNvSpPr>
              <a:spLocks noChangeShapeType="1"/>
            </p:cNvSpPr>
            <p:nvPr/>
          </p:nvSpPr>
          <p:spPr bwMode="auto">
            <a:xfrm flipV="1">
              <a:off x="880" y="214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56" name="Line 296"/>
            <p:cNvSpPr>
              <a:spLocks noChangeShapeType="1"/>
            </p:cNvSpPr>
            <p:nvPr/>
          </p:nvSpPr>
          <p:spPr bwMode="auto">
            <a:xfrm flipV="1">
              <a:off x="976" y="214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57" name="Line 297"/>
            <p:cNvSpPr>
              <a:spLocks noChangeShapeType="1"/>
            </p:cNvSpPr>
            <p:nvPr/>
          </p:nvSpPr>
          <p:spPr bwMode="auto">
            <a:xfrm flipV="1">
              <a:off x="1184" y="214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58" name="Line 298"/>
            <p:cNvSpPr>
              <a:spLocks noChangeShapeType="1"/>
            </p:cNvSpPr>
            <p:nvPr/>
          </p:nvSpPr>
          <p:spPr bwMode="auto">
            <a:xfrm flipV="1">
              <a:off x="1280" y="214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59" name="Line 299"/>
            <p:cNvSpPr>
              <a:spLocks noChangeShapeType="1"/>
            </p:cNvSpPr>
            <p:nvPr/>
          </p:nvSpPr>
          <p:spPr bwMode="auto">
            <a:xfrm flipV="1">
              <a:off x="1384" y="214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60" name="Line 300"/>
            <p:cNvSpPr>
              <a:spLocks noChangeShapeType="1"/>
            </p:cNvSpPr>
            <p:nvPr/>
          </p:nvSpPr>
          <p:spPr bwMode="auto">
            <a:xfrm flipV="1">
              <a:off x="1480" y="214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61" name="Line 301"/>
            <p:cNvSpPr>
              <a:spLocks noChangeShapeType="1"/>
            </p:cNvSpPr>
            <p:nvPr/>
          </p:nvSpPr>
          <p:spPr bwMode="auto">
            <a:xfrm flipV="1">
              <a:off x="1688" y="214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62" name="Line 302"/>
            <p:cNvSpPr>
              <a:spLocks noChangeShapeType="1"/>
            </p:cNvSpPr>
            <p:nvPr/>
          </p:nvSpPr>
          <p:spPr bwMode="auto">
            <a:xfrm flipV="1">
              <a:off x="1784" y="214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63" name="Line 303"/>
            <p:cNvSpPr>
              <a:spLocks noChangeShapeType="1"/>
            </p:cNvSpPr>
            <p:nvPr/>
          </p:nvSpPr>
          <p:spPr bwMode="auto">
            <a:xfrm flipV="1">
              <a:off x="1888" y="214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64" name="Line 304"/>
            <p:cNvSpPr>
              <a:spLocks noChangeShapeType="1"/>
            </p:cNvSpPr>
            <p:nvPr/>
          </p:nvSpPr>
          <p:spPr bwMode="auto">
            <a:xfrm flipV="1">
              <a:off x="1984" y="214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65" name="Line 305"/>
            <p:cNvSpPr>
              <a:spLocks noChangeShapeType="1"/>
            </p:cNvSpPr>
            <p:nvPr/>
          </p:nvSpPr>
          <p:spPr bwMode="auto">
            <a:xfrm flipV="1">
              <a:off x="2192" y="214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66" name="Line 306"/>
            <p:cNvSpPr>
              <a:spLocks noChangeShapeType="1"/>
            </p:cNvSpPr>
            <p:nvPr/>
          </p:nvSpPr>
          <p:spPr bwMode="auto">
            <a:xfrm flipV="1">
              <a:off x="2288" y="214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67" name="Line 307"/>
            <p:cNvSpPr>
              <a:spLocks noChangeShapeType="1"/>
            </p:cNvSpPr>
            <p:nvPr/>
          </p:nvSpPr>
          <p:spPr bwMode="auto">
            <a:xfrm flipV="1">
              <a:off x="2392" y="214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68" name="Line 308"/>
            <p:cNvSpPr>
              <a:spLocks noChangeShapeType="1"/>
            </p:cNvSpPr>
            <p:nvPr/>
          </p:nvSpPr>
          <p:spPr bwMode="auto">
            <a:xfrm flipV="1">
              <a:off x="2488" y="2144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8070" name="Line 310"/>
          <p:cNvSpPr>
            <a:spLocks noChangeShapeType="1"/>
          </p:cNvSpPr>
          <p:nvPr/>
        </p:nvSpPr>
        <p:spPr bwMode="auto">
          <a:xfrm flipV="1">
            <a:off x="1092200" y="1419225"/>
            <a:ext cx="1588" cy="1828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071" name="Line 311"/>
          <p:cNvSpPr>
            <a:spLocks noChangeShapeType="1"/>
          </p:cNvSpPr>
          <p:nvPr/>
        </p:nvSpPr>
        <p:spPr bwMode="auto">
          <a:xfrm>
            <a:off x="1092200" y="3248025"/>
            <a:ext cx="3200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072" name="Oval 312"/>
          <p:cNvSpPr>
            <a:spLocks noChangeArrowheads="1"/>
          </p:cNvSpPr>
          <p:nvPr/>
        </p:nvSpPr>
        <p:spPr bwMode="auto">
          <a:xfrm>
            <a:off x="1854200" y="3133725"/>
            <a:ext cx="88900" cy="88900"/>
          </a:xfrm>
          <a:prstGeom prst="ellipse">
            <a:avLst/>
          </a:prstGeom>
          <a:solidFill>
            <a:srgbClr val="C30501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073" name="Oval 313"/>
          <p:cNvSpPr>
            <a:spLocks noChangeArrowheads="1"/>
          </p:cNvSpPr>
          <p:nvPr/>
        </p:nvSpPr>
        <p:spPr bwMode="auto">
          <a:xfrm>
            <a:off x="2247900" y="2828925"/>
            <a:ext cx="88900" cy="88900"/>
          </a:xfrm>
          <a:prstGeom prst="ellipse">
            <a:avLst/>
          </a:prstGeom>
          <a:solidFill>
            <a:srgbClr val="C30501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074" name="Oval 314"/>
          <p:cNvSpPr>
            <a:spLocks noChangeArrowheads="1"/>
          </p:cNvSpPr>
          <p:nvPr/>
        </p:nvSpPr>
        <p:spPr bwMode="auto">
          <a:xfrm>
            <a:off x="2654300" y="2397125"/>
            <a:ext cx="88900" cy="88900"/>
          </a:xfrm>
          <a:prstGeom prst="ellipse">
            <a:avLst/>
          </a:prstGeom>
          <a:solidFill>
            <a:srgbClr val="C30501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075" name="Oval 315"/>
          <p:cNvSpPr>
            <a:spLocks noChangeArrowheads="1"/>
          </p:cNvSpPr>
          <p:nvPr/>
        </p:nvSpPr>
        <p:spPr bwMode="auto">
          <a:xfrm>
            <a:off x="3454400" y="1939925"/>
            <a:ext cx="88900" cy="88900"/>
          </a:xfrm>
          <a:prstGeom prst="ellipse">
            <a:avLst/>
          </a:prstGeom>
          <a:solidFill>
            <a:srgbClr val="C30501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076" name="Oval 316"/>
          <p:cNvSpPr>
            <a:spLocks noChangeArrowheads="1"/>
          </p:cNvSpPr>
          <p:nvPr/>
        </p:nvSpPr>
        <p:spPr bwMode="auto">
          <a:xfrm>
            <a:off x="3454400" y="1952625"/>
            <a:ext cx="88900" cy="88900"/>
          </a:xfrm>
          <a:prstGeom prst="ellipse">
            <a:avLst/>
          </a:prstGeom>
          <a:solidFill>
            <a:srgbClr val="C30501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077" name="Oval 317"/>
          <p:cNvSpPr>
            <a:spLocks noChangeArrowheads="1"/>
          </p:cNvSpPr>
          <p:nvPr/>
        </p:nvSpPr>
        <p:spPr bwMode="auto">
          <a:xfrm>
            <a:off x="4254500" y="1939925"/>
            <a:ext cx="88900" cy="88900"/>
          </a:xfrm>
          <a:prstGeom prst="ellipse">
            <a:avLst/>
          </a:prstGeom>
          <a:solidFill>
            <a:srgbClr val="C30501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078" name="Oval 318"/>
          <p:cNvSpPr>
            <a:spLocks noChangeArrowheads="1"/>
          </p:cNvSpPr>
          <p:nvPr/>
        </p:nvSpPr>
        <p:spPr bwMode="auto">
          <a:xfrm>
            <a:off x="1854200" y="168592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079" name="Oval 319"/>
          <p:cNvSpPr>
            <a:spLocks noChangeArrowheads="1"/>
          </p:cNvSpPr>
          <p:nvPr/>
        </p:nvSpPr>
        <p:spPr bwMode="auto">
          <a:xfrm>
            <a:off x="2247900" y="169862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080" name="Oval 320"/>
          <p:cNvSpPr>
            <a:spLocks noChangeArrowheads="1"/>
          </p:cNvSpPr>
          <p:nvPr/>
        </p:nvSpPr>
        <p:spPr bwMode="auto">
          <a:xfrm>
            <a:off x="2654300" y="172402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081" name="Oval 321"/>
          <p:cNvSpPr>
            <a:spLocks noChangeArrowheads="1"/>
          </p:cNvSpPr>
          <p:nvPr/>
        </p:nvSpPr>
        <p:spPr bwMode="auto">
          <a:xfrm>
            <a:off x="3454400" y="205422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082" name="Oval 322"/>
          <p:cNvSpPr>
            <a:spLocks noChangeArrowheads="1"/>
          </p:cNvSpPr>
          <p:nvPr/>
        </p:nvSpPr>
        <p:spPr bwMode="auto">
          <a:xfrm>
            <a:off x="3454400" y="202882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083" name="Oval 323"/>
          <p:cNvSpPr>
            <a:spLocks noChangeArrowheads="1"/>
          </p:cNvSpPr>
          <p:nvPr/>
        </p:nvSpPr>
        <p:spPr bwMode="auto">
          <a:xfrm>
            <a:off x="4254500" y="2346325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084" name="Oval 324"/>
          <p:cNvSpPr>
            <a:spLocks noChangeArrowheads="1"/>
          </p:cNvSpPr>
          <p:nvPr/>
        </p:nvSpPr>
        <p:spPr bwMode="auto">
          <a:xfrm>
            <a:off x="2286000" y="2689225"/>
            <a:ext cx="114300" cy="114300"/>
          </a:xfrm>
          <a:prstGeom prst="ellipse">
            <a:avLst/>
          </a:prstGeom>
          <a:noFill/>
          <a:ln w="12700">
            <a:solidFill>
              <a:srgbClr val="C3050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085" name="Oval 325"/>
          <p:cNvSpPr>
            <a:spLocks noChangeArrowheads="1"/>
          </p:cNvSpPr>
          <p:nvPr/>
        </p:nvSpPr>
        <p:spPr bwMode="auto">
          <a:xfrm>
            <a:off x="2882900" y="1762125"/>
            <a:ext cx="114300" cy="1143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8090" name="Group 330"/>
          <p:cNvGrpSpPr>
            <a:grpSpLocks/>
          </p:cNvGrpSpPr>
          <p:nvPr/>
        </p:nvGrpSpPr>
        <p:grpSpPr bwMode="auto">
          <a:xfrm>
            <a:off x="679450" y="1295400"/>
            <a:ext cx="346075" cy="2041525"/>
            <a:chOff x="316" y="972"/>
            <a:chExt cx="218" cy="1286"/>
          </a:xfrm>
        </p:grpSpPr>
        <p:sp>
          <p:nvSpPr>
            <p:cNvPr id="118086" name="Rectangle 326"/>
            <p:cNvSpPr>
              <a:spLocks noChangeArrowheads="1"/>
            </p:cNvSpPr>
            <p:nvPr/>
          </p:nvSpPr>
          <p:spPr bwMode="auto">
            <a:xfrm>
              <a:off x="316" y="2124"/>
              <a:ext cx="21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0.01</a:t>
              </a:r>
              <a:endParaRPr lang="en-US" sz="1400" i="0"/>
            </a:p>
          </p:txBody>
        </p:sp>
        <p:sp>
          <p:nvSpPr>
            <p:cNvPr id="118087" name="Rectangle 327"/>
            <p:cNvSpPr>
              <a:spLocks noChangeArrowheads="1"/>
            </p:cNvSpPr>
            <p:nvPr/>
          </p:nvSpPr>
          <p:spPr bwMode="auto">
            <a:xfrm>
              <a:off x="372" y="1740"/>
              <a:ext cx="1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0.1</a:t>
              </a:r>
              <a:endParaRPr lang="en-US" sz="1400" i="0"/>
            </a:p>
          </p:txBody>
        </p:sp>
        <p:sp>
          <p:nvSpPr>
            <p:cNvPr id="118088" name="Rectangle 328"/>
            <p:cNvSpPr>
              <a:spLocks noChangeArrowheads="1"/>
            </p:cNvSpPr>
            <p:nvPr/>
          </p:nvSpPr>
          <p:spPr bwMode="auto">
            <a:xfrm>
              <a:off x="452" y="1356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1</a:t>
              </a:r>
              <a:endParaRPr lang="en-US" sz="1400" i="0"/>
            </a:p>
          </p:txBody>
        </p:sp>
        <p:sp>
          <p:nvSpPr>
            <p:cNvPr id="118089" name="Rectangle 329"/>
            <p:cNvSpPr>
              <a:spLocks noChangeArrowheads="1"/>
            </p:cNvSpPr>
            <p:nvPr/>
          </p:nvSpPr>
          <p:spPr bwMode="auto">
            <a:xfrm>
              <a:off x="396" y="972"/>
              <a:ext cx="12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10</a:t>
              </a:r>
              <a:endParaRPr lang="en-US" sz="1400" i="0"/>
            </a:p>
          </p:txBody>
        </p:sp>
      </p:grpSp>
      <p:grpSp>
        <p:nvGrpSpPr>
          <p:cNvPr id="118096" name="Group 336"/>
          <p:cNvGrpSpPr>
            <a:grpSpLocks/>
          </p:cNvGrpSpPr>
          <p:nvPr/>
        </p:nvGrpSpPr>
        <p:grpSpPr bwMode="auto">
          <a:xfrm>
            <a:off x="1047750" y="3295650"/>
            <a:ext cx="3298825" cy="212725"/>
            <a:chOff x="548" y="2244"/>
            <a:chExt cx="2078" cy="134"/>
          </a:xfrm>
        </p:grpSpPr>
        <p:sp>
          <p:nvSpPr>
            <p:cNvPr id="118091" name="Rectangle 331"/>
            <p:cNvSpPr>
              <a:spLocks noChangeArrowheads="1"/>
            </p:cNvSpPr>
            <p:nvPr/>
          </p:nvSpPr>
          <p:spPr bwMode="auto">
            <a:xfrm>
              <a:off x="548" y="2244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0</a:t>
              </a:r>
              <a:endParaRPr lang="en-US" sz="1400" i="0"/>
            </a:p>
          </p:txBody>
        </p:sp>
        <p:sp>
          <p:nvSpPr>
            <p:cNvPr id="118092" name="Rectangle 332"/>
            <p:cNvSpPr>
              <a:spLocks noChangeArrowheads="1"/>
            </p:cNvSpPr>
            <p:nvPr/>
          </p:nvSpPr>
          <p:spPr bwMode="auto">
            <a:xfrm>
              <a:off x="1012" y="2244"/>
              <a:ext cx="1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0.5</a:t>
              </a:r>
              <a:endParaRPr lang="en-US" sz="1400" i="0"/>
            </a:p>
          </p:txBody>
        </p:sp>
        <p:sp>
          <p:nvSpPr>
            <p:cNvPr id="118093" name="Rectangle 333"/>
            <p:cNvSpPr>
              <a:spLocks noChangeArrowheads="1"/>
            </p:cNvSpPr>
            <p:nvPr/>
          </p:nvSpPr>
          <p:spPr bwMode="auto">
            <a:xfrm>
              <a:off x="1556" y="2244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1</a:t>
              </a:r>
              <a:endParaRPr lang="en-US" sz="1400" i="0"/>
            </a:p>
          </p:txBody>
        </p:sp>
        <p:sp>
          <p:nvSpPr>
            <p:cNvPr id="118094" name="Rectangle 334"/>
            <p:cNvSpPr>
              <a:spLocks noChangeArrowheads="1"/>
            </p:cNvSpPr>
            <p:nvPr/>
          </p:nvSpPr>
          <p:spPr bwMode="auto">
            <a:xfrm>
              <a:off x="2020" y="2244"/>
              <a:ext cx="1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1.5</a:t>
              </a:r>
              <a:endParaRPr lang="en-US" sz="1400" i="0"/>
            </a:p>
          </p:txBody>
        </p:sp>
        <p:sp>
          <p:nvSpPr>
            <p:cNvPr id="118095" name="Rectangle 335"/>
            <p:cNvSpPr>
              <a:spLocks noChangeArrowheads="1"/>
            </p:cNvSpPr>
            <p:nvPr/>
          </p:nvSpPr>
          <p:spPr bwMode="auto">
            <a:xfrm>
              <a:off x="2564" y="2244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2</a:t>
              </a:r>
              <a:endParaRPr lang="en-US" sz="1400" i="0"/>
            </a:p>
          </p:txBody>
        </p:sp>
      </p:grpSp>
      <p:sp>
        <p:nvSpPr>
          <p:cNvPr id="118097" name="Rectangle 337"/>
          <p:cNvSpPr>
            <a:spLocks noChangeArrowheads="1"/>
          </p:cNvSpPr>
          <p:nvPr/>
        </p:nvSpPr>
        <p:spPr bwMode="auto">
          <a:xfrm>
            <a:off x="3505200" y="2667000"/>
            <a:ext cx="3746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i="0" dirty="0">
                <a:solidFill>
                  <a:srgbClr val="000000"/>
                </a:solidFill>
              </a:rPr>
              <a:t>ABS</a:t>
            </a:r>
            <a:endParaRPr lang="en-US" sz="1400" i="0" dirty="0"/>
          </a:p>
        </p:txBody>
      </p:sp>
      <p:sp>
        <p:nvSpPr>
          <p:cNvPr id="118099" name="Rectangle 339"/>
          <p:cNvSpPr>
            <a:spLocks noChangeArrowheads="1"/>
          </p:cNvSpPr>
          <p:nvPr/>
        </p:nvSpPr>
        <p:spPr bwMode="auto">
          <a:xfrm rot="16200000">
            <a:off x="-180180" y="2024856"/>
            <a:ext cx="13636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i="0">
                <a:solidFill>
                  <a:srgbClr val="000000"/>
                </a:solidFill>
              </a:rPr>
              <a:t>COx Yields kg/kg</a:t>
            </a:r>
            <a:endParaRPr lang="en-US" sz="1400" i="0"/>
          </a:p>
        </p:txBody>
      </p:sp>
      <p:sp>
        <p:nvSpPr>
          <p:cNvPr id="118100" name="Rectangle 340"/>
          <p:cNvSpPr>
            <a:spLocks noChangeArrowheads="1"/>
          </p:cNvSpPr>
          <p:nvPr/>
        </p:nvSpPr>
        <p:spPr bwMode="auto">
          <a:xfrm>
            <a:off x="1524000" y="3598863"/>
            <a:ext cx="23987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i="0">
                <a:solidFill>
                  <a:srgbClr val="000000"/>
                </a:solidFill>
              </a:rPr>
              <a:t>Effective Equivalence Ratio, </a:t>
            </a:r>
            <a:r>
              <a:rPr lang="en-US" sz="1400" b="0" i="0">
                <a:solidFill>
                  <a:srgbClr val="000000"/>
                </a:solidFill>
                <a:sym typeface="Symbol" charset="2"/>
              </a:rPr>
              <a:t></a:t>
            </a:r>
            <a:endParaRPr lang="en-US" sz="1400" i="0"/>
          </a:p>
        </p:txBody>
      </p:sp>
      <p:sp>
        <p:nvSpPr>
          <p:cNvPr id="118376" name="Rectangle 616"/>
          <p:cNvSpPr>
            <a:spLocks noChangeArrowheads="1"/>
          </p:cNvSpPr>
          <p:nvPr/>
        </p:nvSpPr>
        <p:spPr bwMode="auto">
          <a:xfrm rot="16200000">
            <a:off x="-194469" y="4591844"/>
            <a:ext cx="13636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i="0">
                <a:solidFill>
                  <a:srgbClr val="000000"/>
                </a:solidFill>
              </a:rPr>
              <a:t>COx Yields kg/kg</a:t>
            </a:r>
            <a:endParaRPr lang="en-US" sz="1400" i="0"/>
          </a:p>
        </p:txBody>
      </p:sp>
      <p:sp>
        <p:nvSpPr>
          <p:cNvPr id="118379" name="Rectangle 619"/>
          <p:cNvSpPr>
            <a:spLocks noChangeArrowheads="1"/>
          </p:cNvSpPr>
          <p:nvPr/>
        </p:nvSpPr>
        <p:spPr bwMode="auto">
          <a:xfrm>
            <a:off x="1447800" y="6245225"/>
            <a:ext cx="24177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i="0">
                <a:solidFill>
                  <a:srgbClr val="000000"/>
                </a:solidFill>
              </a:rPr>
              <a:t>Effective Equivalence Ratio, </a:t>
            </a:r>
            <a:r>
              <a:rPr lang="en-US" sz="1600" b="0" i="0">
                <a:solidFill>
                  <a:srgbClr val="000000"/>
                </a:solidFill>
                <a:sym typeface="Symbol" charset="2"/>
              </a:rPr>
              <a:t></a:t>
            </a:r>
            <a:endParaRPr lang="en-US" sz="1400" i="0"/>
          </a:p>
        </p:txBody>
      </p:sp>
      <p:sp>
        <p:nvSpPr>
          <p:cNvPr id="118386" name="Rectangle 626"/>
          <p:cNvSpPr>
            <a:spLocks noChangeArrowheads="1"/>
          </p:cNvSpPr>
          <p:nvPr/>
        </p:nvSpPr>
        <p:spPr bwMode="auto">
          <a:xfrm>
            <a:off x="1371600" y="1558925"/>
            <a:ext cx="514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 i="0"/>
              <a:t>CO</a:t>
            </a:r>
            <a:r>
              <a:rPr lang="en-US" sz="1400" b="0" i="0" baseline="-25000"/>
              <a:t>2</a:t>
            </a:r>
            <a:endParaRPr lang="en-US" sz="1400" b="0" i="0"/>
          </a:p>
        </p:txBody>
      </p:sp>
      <p:sp>
        <p:nvSpPr>
          <p:cNvPr id="118387" name="Rectangle 627"/>
          <p:cNvSpPr>
            <a:spLocks noChangeArrowheads="1"/>
          </p:cNvSpPr>
          <p:nvPr/>
        </p:nvSpPr>
        <p:spPr bwMode="auto">
          <a:xfrm>
            <a:off x="1454150" y="2930525"/>
            <a:ext cx="450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 i="0">
                <a:solidFill>
                  <a:srgbClr val="C30501"/>
                </a:solidFill>
              </a:rPr>
              <a:t>CO</a:t>
            </a:r>
          </a:p>
        </p:txBody>
      </p:sp>
      <p:sp>
        <p:nvSpPr>
          <p:cNvPr id="118388" name="Rectangle 628"/>
          <p:cNvSpPr>
            <a:spLocks noChangeArrowheads="1"/>
          </p:cNvSpPr>
          <p:nvPr/>
        </p:nvSpPr>
        <p:spPr bwMode="auto">
          <a:xfrm>
            <a:off x="1346200" y="4173538"/>
            <a:ext cx="514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 i="0"/>
              <a:t>CO</a:t>
            </a:r>
            <a:r>
              <a:rPr lang="en-US" sz="1400" b="0" i="0" baseline="-25000"/>
              <a:t>2</a:t>
            </a:r>
            <a:endParaRPr lang="en-US" sz="1400" b="0" i="0"/>
          </a:p>
        </p:txBody>
      </p:sp>
      <p:sp>
        <p:nvSpPr>
          <p:cNvPr id="118389" name="Rectangle 629"/>
          <p:cNvSpPr>
            <a:spLocks noChangeArrowheads="1"/>
          </p:cNvSpPr>
          <p:nvPr/>
        </p:nvSpPr>
        <p:spPr bwMode="auto">
          <a:xfrm>
            <a:off x="1371600" y="5564188"/>
            <a:ext cx="450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 i="0">
                <a:solidFill>
                  <a:srgbClr val="C30501"/>
                </a:solidFill>
              </a:rPr>
              <a:t>CO</a:t>
            </a:r>
          </a:p>
        </p:txBody>
      </p:sp>
      <p:sp>
        <p:nvSpPr>
          <p:cNvPr id="118402" name="Rectangle 2"/>
          <p:cNvSpPr>
            <a:spLocks noChangeArrowheads="1"/>
          </p:cNvSpPr>
          <p:nvPr/>
        </p:nvSpPr>
        <p:spPr bwMode="auto">
          <a:xfrm>
            <a:off x="533400" y="23495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2400" i="0" dirty="0">
                <a:solidFill>
                  <a:schemeClr val="tx2"/>
                </a:solidFill>
              </a:rPr>
              <a:t>Matching Yields for CO &amp; CO</a:t>
            </a:r>
            <a:r>
              <a:rPr lang="en-US" sz="2400" i="0" baseline="-25000" dirty="0">
                <a:solidFill>
                  <a:schemeClr val="tx2"/>
                </a:solidFill>
              </a:rPr>
              <a:t>2</a:t>
            </a:r>
            <a:r>
              <a:rPr lang="en-US" sz="2400" i="0" dirty="0">
                <a:solidFill>
                  <a:schemeClr val="tx2"/>
                </a:solidFill>
              </a:rPr>
              <a:t> Gives </a:t>
            </a:r>
            <a:r>
              <a:rPr lang="en-US" sz="2800" i="0" dirty="0" smtClean="0">
                <a:solidFill>
                  <a:schemeClr val="tx2"/>
                </a:solidFill>
                <a:sym typeface="Symbol" charset="2"/>
              </a:rPr>
              <a:t></a:t>
            </a:r>
            <a:r>
              <a:rPr lang="en-US" sz="2400" i="0" baseline="-25000" dirty="0" smtClean="0">
                <a:solidFill>
                  <a:schemeClr val="tx2"/>
                </a:solidFill>
                <a:sym typeface="Symbol" charset="2"/>
              </a:rPr>
              <a:t>flame</a:t>
            </a:r>
            <a:r>
              <a:rPr lang="en-US" sz="2400" i="0" dirty="0" smtClean="0">
                <a:solidFill>
                  <a:schemeClr val="tx2"/>
                </a:solidFill>
              </a:rPr>
              <a:t> </a:t>
            </a:r>
            <a:r>
              <a:rPr lang="en-US" sz="2400" i="0" dirty="0">
                <a:solidFill>
                  <a:schemeClr val="tx2"/>
                </a:solidFill>
              </a:rPr>
              <a:t>in Cone</a:t>
            </a:r>
          </a:p>
        </p:txBody>
      </p:sp>
      <p:sp>
        <p:nvSpPr>
          <p:cNvPr id="118410" name="Freeform 650"/>
          <p:cNvSpPr>
            <a:spLocks/>
          </p:cNvSpPr>
          <p:nvPr/>
        </p:nvSpPr>
        <p:spPr bwMode="auto">
          <a:xfrm>
            <a:off x="6235700" y="4711700"/>
            <a:ext cx="2400300" cy="673100"/>
          </a:xfrm>
          <a:custGeom>
            <a:avLst/>
            <a:gdLst/>
            <a:ahLst/>
            <a:cxnLst>
              <a:cxn ang="0">
                <a:pos x="16" y="416"/>
              </a:cxn>
              <a:cxn ang="0">
                <a:pos x="40" y="408"/>
              </a:cxn>
              <a:cxn ang="0">
                <a:pos x="56" y="392"/>
              </a:cxn>
              <a:cxn ang="0">
                <a:pos x="80" y="384"/>
              </a:cxn>
              <a:cxn ang="0">
                <a:pos x="104" y="376"/>
              </a:cxn>
              <a:cxn ang="0">
                <a:pos x="120" y="360"/>
              </a:cxn>
              <a:cxn ang="0">
                <a:pos x="152" y="352"/>
              </a:cxn>
              <a:cxn ang="0">
                <a:pos x="176" y="336"/>
              </a:cxn>
              <a:cxn ang="0">
                <a:pos x="200" y="328"/>
              </a:cxn>
              <a:cxn ang="0">
                <a:pos x="232" y="320"/>
              </a:cxn>
              <a:cxn ang="0">
                <a:pos x="248" y="304"/>
              </a:cxn>
              <a:cxn ang="0">
                <a:pos x="272" y="296"/>
              </a:cxn>
              <a:cxn ang="0">
                <a:pos x="296" y="288"/>
              </a:cxn>
              <a:cxn ang="0">
                <a:pos x="320" y="280"/>
              </a:cxn>
              <a:cxn ang="0">
                <a:pos x="344" y="272"/>
              </a:cxn>
              <a:cxn ang="0">
                <a:pos x="368" y="264"/>
              </a:cxn>
              <a:cxn ang="0">
                <a:pos x="392" y="256"/>
              </a:cxn>
              <a:cxn ang="0">
                <a:pos x="416" y="248"/>
              </a:cxn>
              <a:cxn ang="0">
                <a:pos x="432" y="232"/>
              </a:cxn>
              <a:cxn ang="0">
                <a:pos x="456" y="224"/>
              </a:cxn>
              <a:cxn ang="0">
                <a:pos x="480" y="216"/>
              </a:cxn>
              <a:cxn ang="0">
                <a:pos x="504" y="208"/>
              </a:cxn>
              <a:cxn ang="0">
                <a:pos x="528" y="200"/>
              </a:cxn>
              <a:cxn ang="0">
                <a:pos x="544" y="184"/>
              </a:cxn>
              <a:cxn ang="0">
                <a:pos x="568" y="176"/>
              </a:cxn>
              <a:cxn ang="0">
                <a:pos x="592" y="168"/>
              </a:cxn>
              <a:cxn ang="0">
                <a:pos x="616" y="152"/>
              </a:cxn>
              <a:cxn ang="0">
                <a:pos x="640" y="136"/>
              </a:cxn>
              <a:cxn ang="0">
                <a:pos x="664" y="128"/>
              </a:cxn>
              <a:cxn ang="0">
                <a:pos x="680" y="112"/>
              </a:cxn>
              <a:cxn ang="0">
                <a:pos x="704" y="104"/>
              </a:cxn>
              <a:cxn ang="0">
                <a:pos x="728" y="96"/>
              </a:cxn>
              <a:cxn ang="0">
                <a:pos x="744" y="80"/>
              </a:cxn>
              <a:cxn ang="0">
                <a:pos x="768" y="72"/>
              </a:cxn>
              <a:cxn ang="0">
                <a:pos x="792" y="64"/>
              </a:cxn>
              <a:cxn ang="0">
                <a:pos x="816" y="56"/>
              </a:cxn>
              <a:cxn ang="0">
                <a:pos x="840" y="48"/>
              </a:cxn>
              <a:cxn ang="0">
                <a:pos x="864" y="40"/>
              </a:cxn>
              <a:cxn ang="0">
                <a:pos x="888" y="32"/>
              </a:cxn>
              <a:cxn ang="0">
                <a:pos x="912" y="24"/>
              </a:cxn>
              <a:cxn ang="0">
                <a:pos x="936" y="16"/>
              </a:cxn>
              <a:cxn ang="0">
                <a:pos x="968" y="16"/>
              </a:cxn>
              <a:cxn ang="0">
                <a:pos x="992" y="8"/>
              </a:cxn>
              <a:cxn ang="0">
                <a:pos x="1024" y="8"/>
              </a:cxn>
              <a:cxn ang="0">
                <a:pos x="1056" y="8"/>
              </a:cxn>
              <a:cxn ang="0">
                <a:pos x="1088" y="8"/>
              </a:cxn>
              <a:cxn ang="0">
                <a:pos x="1120" y="0"/>
              </a:cxn>
              <a:cxn ang="0">
                <a:pos x="1152" y="0"/>
              </a:cxn>
              <a:cxn ang="0">
                <a:pos x="1184" y="0"/>
              </a:cxn>
              <a:cxn ang="0">
                <a:pos x="1216" y="0"/>
              </a:cxn>
              <a:cxn ang="0">
                <a:pos x="1248" y="0"/>
              </a:cxn>
              <a:cxn ang="0">
                <a:pos x="1280" y="0"/>
              </a:cxn>
              <a:cxn ang="0">
                <a:pos x="1312" y="0"/>
              </a:cxn>
              <a:cxn ang="0">
                <a:pos x="1344" y="0"/>
              </a:cxn>
              <a:cxn ang="0">
                <a:pos x="1376" y="0"/>
              </a:cxn>
              <a:cxn ang="0">
                <a:pos x="1408" y="0"/>
              </a:cxn>
              <a:cxn ang="0">
                <a:pos x="1440" y="0"/>
              </a:cxn>
              <a:cxn ang="0">
                <a:pos x="1472" y="0"/>
              </a:cxn>
              <a:cxn ang="0">
                <a:pos x="1504" y="0"/>
              </a:cxn>
            </a:cxnLst>
            <a:rect l="0" t="0" r="r" b="b"/>
            <a:pathLst>
              <a:path w="1512" h="424">
                <a:moveTo>
                  <a:pt x="0" y="424"/>
                </a:moveTo>
                <a:lnTo>
                  <a:pt x="8" y="424"/>
                </a:lnTo>
                <a:lnTo>
                  <a:pt x="8" y="416"/>
                </a:lnTo>
                <a:lnTo>
                  <a:pt x="16" y="416"/>
                </a:lnTo>
                <a:lnTo>
                  <a:pt x="24" y="416"/>
                </a:lnTo>
                <a:lnTo>
                  <a:pt x="24" y="408"/>
                </a:lnTo>
                <a:lnTo>
                  <a:pt x="32" y="408"/>
                </a:lnTo>
                <a:lnTo>
                  <a:pt x="40" y="408"/>
                </a:lnTo>
                <a:lnTo>
                  <a:pt x="40" y="400"/>
                </a:lnTo>
                <a:lnTo>
                  <a:pt x="48" y="400"/>
                </a:lnTo>
                <a:lnTo>
                  <a:pt x="56" y="400"/>
                </a:lnTo>
                <a:lnTo>
                  <a:pt x="56" y="392"/>
                </a:lnTo>
                <a:lnTo>
                  <a:pt x="64" y="392"/>
                </a:lnTo>
                <a:lnTo>
                  <a:pt x="72" y="392"/>
                </a:lnTo>
                <a:lnTo>
                  <a:pt x="72" y="384"/>
                </a:lnTo>
                <a:lnTo>
                  <a:pt x="80" y="384"/>
                </a:lnTo>
                <a:lnTo>
                  <a:pt x="88" y="384"/>
                </a:lnTo>
                <a:lnTo>
                  <a:pt x="88" y="376"/>
                </a:lnTo>
                <a:lnTo>
                  <a:pt x="96" y="376"/>
                </a:lnTo>
                <a:lnTo>
                  <a:pt x="104" y="376"/>
                </a:lnTo>
                <a:lnTo>
                  <a:pt x="104" y="368"/>
                </a:lnTo>
                <a:lnTo>
                  <a:pt x="112" y="368"/>
                </a:lnTo>
                <a:lnTo>
                  <a:pt x="120" y="368"/>
                </a:lnTo>
                <a:lnTo>
                  <a:pt x="120" y="360"/>
                </a:lnTo>
                <a:lnTo>
                  <a:pt x="128" y="360"/>
                </a:lnTo>
                <a:lnTo>
                  <a:pt x="136" y="360"/>
                </a:lnTo>
                <a:lnTo>
                  <a:pt x="144" y="352"/>
                </a:lnTo>
                <a:lnTo>
                  <a:pt x="152" y="352"/>
                </a:lnTo>
                <a:lnTo>
                  <a:pt x="160" y="344"/>
                </a:lnTo>
                <a:lnTo>
                  <a:pt x="168" y="344"/>
                </a:lnTo>
                <a:lnTo>
                  <a:pt x="176" y="344"/>
                </a:lnTo>
                <a:lnTo>
                  <a:pt x="176" y="336"/>
                </a:lnTo>
                <a:lnTo>
                  <a:pt x="184" y="336"/>
                </a:lnTo>
                <a:lnTo>
                  <a:pt x="192" y="336"/>
                </a:lnTo>
                <a:lnTo>
                  <a:pt x="192" y="328"/>
                </a:lnTo>
                <a:lnTo>
                  <a:pt x="200" y="328"/>
                </a:lnTo>
                <a:lnTo>
                  <a:pt x="208" y="328"/>
                </a:lnTo>
                <a:lnTo>
                  <a:pt x="216" y="320"/>
                </a:lnTo>
                <a:lnTo>
                  <a:pt x="224" y="320"/>
                </a:lnTo>
                <a:lnTo>
                  <a:pt x="232" y="320"/>
                </a:lnTo>
                <a:lnTo>
                  <a:pt x="232" y="312"/>
                </a:lnTo>
                <a:lnTo>
                  <a:pt x="240" y="312"/>
                </a:lnTo>
                <a:lnTo>
                  <a:pt x="248" y="312"/>
                </a:lnTo>
                <a:lnTo>
                  <a:pt x="248" y="304"/>
                </a:lnTo>
                <a:lnTo>
                  <a:pt x="256" y="304"/>
                </a:lnTo>
                <a:lnTo>
                  <a:pt x="264" y="304"/>
                </a:lnTo>
                <a:lnTo>
                  <a:pt x="272" y="304"/>
                </a:lnTo>
                <a:lnTo>
                  <a:pt x="272" y="296"/>
                </a:lnTo>
                <a:lnTo>
                  <a:pt x="280" y="296"/>
                </a:lnTo>
                <a:lnTo>
                  <a:pt x="288" y="296"/>
                </a:lnTo>
                <a:lnTo>
                  <a:pt x="288" y="288"/>
                </a:lnTo>
                <a:lnTo>
                  <a:pt x="296" y="288"/>
                </a:lnTo>
                <a:lnTo>
                  <a:pt x="304" y="288"/>
                </a:lnTo>
                <a:lnTo>
                  <a:pt x="312" y="288"/>
                </a:lnTo>
                <a:lnTo>
                  <a:pt x="312" y="280"/>
                </a:lnTo>
                <a:lnTo>
                  <a:pt x="320" y="280"/>
                </a:lnTo>
                <a:lnTo>
                  <a:pt x="328" y="280"/>
                </a:lnTo>
                <a:lnTo>
                  <a:pt x="328" y="272"/>
                </a:lnTo>
                <a:lnTo>
                  <a:pt x="336" y="272"/>
                </a:lnTo>
                <a:lnTo>
                  <a:pt x="344" y="272"/>
                </a:lnTo>
                <a:lnTo>
                  <a:pt x="352" y="272"/>
                </a:lnTo>
                <a:lnTo>
                  <a:pt x="352" y="264"/>
                </a:lnTo>
                <a:lnTo>
                  <a:pt x="360" y="264"/>
                </a:lnTo>
                <a:lnTo>
                  <a:pt x="368" y="264"/>
                </a:lnTo>
                <a:lnTo>
                  <a:pt x="368" y="256"/>
                </a:lnTo>
                <a:lnTo>
                  <a:pt x="376" y="256"/>
                </a:lnTo>
                <a:lnTo>
                  <a:pt x="384" y="256"/>
                </a:lnTo>
                <a:lnTo>
                  <a:pt x="392" y="256"/>
                </a:lnTo>
                <a:lnTo>
                  <a:pt x="392" y="248"/>
                </a:lnTo>
                <a:lnTo>
                  <a:pt x="400" y="248"/>
                </a:lnTo>
                <a:lnTo>
                  <a:pt x="408" y="248"/>
                </a:lnTo>
                <a:lnTo>
                  <a:pt x="416" y="248"/>
                </a:lnTo>
                <a:lnTo>
                  <a:pt x="416" y="240"/>
                </a:lnTo>
                <a:lnTo>
                  <a:pt x="424" y="240"/>
                </a:lnTo>
                <a:lnTo>
                  <a:pt x="432" y="240"/>
                </a:lnTo>
                <a:lnTo>
                  <a:pt x="432" y="232"/>
                </a:lnTo>
                <a:lnTo>
                  <a:pt x="440" y="232"/>
                </a:lnTo>
                <a:lnTo>
                  <a:pt x="448" y="232"/>
                </a:lnTo>
                <a:lnTo>
                  <a:pt x="456" y="232"/>
                </a:lnTo>
                <a:lnTo>
                  <a:pt x="456" y="224"/>
                </a:lnTo>
                <a:lnTo>
                  <a:pt x="464" y="224"/>
                </a:lnTo>
                <a:lnTo>
                  <a:pt x="472" y="224"/>
                </a:lnTo>
                <a:lnTo>
                  <a:pt x="472" y="216"/>
                </a:lnTo>
                <a:lnTo>
                  <a:pt x="480" y="216"/>
                </a:lnTo>
                <a:lnTo>
                  <a:pt x="488" y="216"/>
                </a:lnTo>
                <a:lnTo>
                  <a:pt x="488" y="208"/>
                </a:lnTo>
                <a:lnTo>
                  <a:pt x="496" y="208"/>
                </a:lnTo>
                <a:lnTo>
                  <a:pt x="504" y="208"/>
                </a:lnTo>
                <a:lnTo>
                  <a:pt x="512" y="208"/>
                </a:lnTo>
                <a:lnTo>
                  <a:pt x="512" y="200"/>
                </a:lnTo>
                <a:lnTo>
                  <a:pt x="520" y="200"/>
                </a:lnTo>
                <a:lnTo>
                  <a:pt x="528" y="200"/>
                </a:lnTo>
                <a:lnTo>
                  <a:pt x="528" y="192"/>
                </a:lnTo>
                <a:lnTo>
                  <a:pt x="536" y="192"/>
                </a:lnTo>
                <a:lnTo>
                  <a:pt x="544" y="192"/>
                </a:lnTo>
                <a:lnTo>
                  <a:pt x="544" y="184"/>
                </a:lnTo>
                <a:lnTo>
                  <a:pt x="552" y="184"/>
                </a:lnTo>
                <a:lnTo>
                  <a:pt x="560" y="184"/>
                </a:lnTo>
                <a:lnTo>
                  <a:pt x="560" y="176"/>
                </a:lnTo>
                <a:lnTo>
                  <a:pt x="568" y="176"/>
                </a:lnTo>
                <a:lnTo>
                  <a:pt x="576" y="176"/>
                </a:lnTo>
                <a:lnTo>
                  <a:pt x="576" y="168"/>
                </a:lnTo>
                <a:lnTo>
                  <a:pt x="584" y="168"/>
                </a:lnTo>
                <a:lnTo>
                  <a:pt x="592" y="168"/>
                </a:lnTo>
                <a:lnTo>
                  <a:pt x="592" y="160"/>
                </a:lnTo>
                <a:lnTo>
                  <a:pt x="600" y="160"/>
                </a:lnTo>
                <a:lnTo>
                  <a:pt x="608" y="152"/>
                </a:lnTo>
                <a:lnTo>
                  <a:pt x="616" y="152"/>
                </a:lnTo>
                <a:lnTo>
                  <a:pt x="624" y="144"/>
                </a:lnTo>
                <a:lnTo>
                  <a:pt x="632" y="144"/>
                </a:lnTo>
                <a:lnTo>
                  <a:pt x="632" y="136"/>
                </a:lnTo>
                <a:lnTo>
                  <a:pt x="640" y="136"/>
                </a:lnTo>
                <a:lnTo>
                  <a:pt x="648" y="136"/>
                </a:lnTo>
                <a:lnTo>
                  <a:pt x="648" y="128"/>
                </a:lnTo>
                <a:lnTo>
                  <a:pt x="656" y="128"/>
                </a:lnTo>
                <a:lnTo>
                  <a:pt x="664" y="128"/>
                </a:lnTo>
                <a:lnTo>
                  <a:pt x="664" y="120"/>
                </a:lnTo>
                <a:lnTo>
                  <a:pt x="672" y="120"/>
                </a:lnTo>
                <a:lnTo>
                  <a:pt x="680" y="120"/>
                </a:lnTo>
                <a:lnTo>
                  <a:pt x="680" y="112"/>
                </a:lnTo>
                <a:lnTo>
                  <a:pt x="688" y="112"/>
                </a:lnTo>
                <a:lnTo>
                  <a:pt x="696" y="112"/>
                </a:lnTo>
                <a:lnTo>
                  <a:pt x="696" y="104"/>
                </a:lnTo>
                <a:lnTo>
                  <a:pt x="704" y="104"/>
                </a:lnTo>
                <a:lnTo>
                  <a:pt x="712" y="104"/>
                </a:lnTo>
                <a:lnTo>
                  <a:pt x="712" y="96"/>
                </a:lnTo>
                <a:lnTo>
                  <a:pt x="720" y="96"/>
                </a:lnTo>
                <a:lnTo>
                  <a:pt x="728" y="96"/>
                </a:lnTo>
                <a:lnTo>
                  <a:pt x="728" y="88"/>
                </a:lnTo>
                <a:lnTo>
                  <a:pt x="736" y="88"/>
                </a:lnTo>
                <a:lnTo>
                  <a:pt x="744" y="88"/>
                </a:lnTo>
                <a:lnTo>
                  <a:pt x="744" y="80"/>
                </a:lnTo>
                <a:lnTo>
                  <a:pt x="752" y="80"/>
                </a:lnTo>
                <a:lnTo>
                  <a:pt x="760" y="80"/>
                </a:lnTo>
                <a:lnTo>
                  <a:pt x="760" y="72"/>
                </a:lnTo>
                <a:lnTo>
                  <a:pt x="768" y="72"/>
                </a:lnTo>
                <a:lnTo>
                  <a:pt x="776" y="72"/>
                </a:lnTo>
                <a:lnTo>
                  <a:pt x="784" y="72"/>
                </a:lnTo>
                <a:lnTo>
                  <a:pt x="784" y="64"/>
                </a:lnTo>
                <a:lnTo>
                  <a:pt x="792" y="64"/>
                </a:lnTo>
                <a:lnTo>
                  <a:pt x="800" y="64"/>
                </a:lnTo>
                <a:lnTo>
                  <a:pt x="800" y="56"/>
                </a:lnTo>
                <a:lnTo>
                  <a:pt x="808" y="56"/>
                </a:lnTo>
                <a:lnTo>
                  <a:pt x="816" y="56"/>
                </a:lnTo>
                <a:lnTo>
                  <a:pt x="824" y="56"/>
                </a:lnTo>
                <a:lnTo>
                  <a:pt x="824" y="48"/>
                </a:lnTo>
                <a:lnTo>
                  <a:pt x="832" y="48"/>
                </a:lnTo>
                <a:lnTo>
                  <a:pt x="840" y="48"/>
                </a:lnTo>
                <a:lnTo>
                  <a:pt x="848" y="48"/>
                </a:lnTo>
                <a:lnTo>
                  <a:pt x="848" y="40"/>
                </a:lnTo>
                <a:lnTo>
                  <a:pt x="856" y="40"/>
                </a:lnTo>
                <a:lnTo>
                  <a:pt x="864" y="40"/>
                </a:lnTo>
                <a:lnTo>
                  <a:pt x="872" y="40"/>
                </a:lnTo>
                <a:lnTo>
                  <a:pt x="872" y="32"/>
                </a:lnTo>
                <a:lnTo>
                  <a:pt x="880" y="32"/>
                </a:lnTo>
                <a:lnTo>
                  <a:pt x="888" y="32"/>
                </a:lnTo>
                <a:lnTo>
                  <a:pt x="896" y="32"/>
                </a:lnTo>
                <a:lnTo>
                  <a:pt x="904" y="32"/>
                </a:lnTo>
                <a:lnTo>
                  <a:pt x="904" y="24"/>
                </a:lnTo>
                <a:lnTo>
                  <a:pt x="912" y="24"/>
                </a:lnTo>
                <a:lnTo>
                  <a:pt x="920" y="24"/>
                </a:lnTo>
                <a:lnTo>
                  <a:pt x="928" y="24"/>
                </a:lnTo>
                <a:lnTo>
                  <a:pt x="936" y="24"/>
                </a:lnTo>
                <a:lnTo>
                  <a:pt x="936" y="16"/>
                </a:lnTo>
                <a:lnTo>
                  <a:pt x="944" y="16"/>
                </a:lnTo>
                <a:lnTo>
                  <a:pt x="952" y="16"/>
                </a:lnTo>
                <a:lnTo>
                  <a:pt x="960" y="16"/>
                </a:lnTo>
                <a:lnTo>
                  <a:pt x="968" y="16"/>
                </a:lnTo>
                <a:lnTo>
                  <a:pt x="976" y="16"/>
                </a:lnTo>
                <a:lnTo>
                  <a:pt x="984" y="16"/>
                </a:lnTo>
                <a:lnTo>
                  <a:pt x="984" y="8"/>
                </a:lnTo>
                <a:lnTo>
                  <a:pt x="992" y="8"/>
                </a:lnTo>
                <a:lnTo>
                  <a:pt x="1000" y="8"/>
                </a:lnTo>
                <a:lnTo>
                  <a:pt x="1008" y="8"/>
                </a:lnTo>
                <a:lnTo>
                  <a:pt x="1016" y="8"/>
                </a:lnTo>
                <a:lnTo>
                  <a:pt x="1024" y="8"/>
                </a:lnTo>
                <a:lnTo>
                  <a:pt x="1032" y="8"/>
                </a:lnTo>
                <a:lnTo>
                  <a:pt x="1040" y="8"/>
                </a:lnTo>
                <a:lnTo>
                  <a:pt x="1048" y="8"/>
                </a:lnTo>
                <a:lnTo>
                  <a:pt x="1056" y="8"/>
                </a:lnTo>
                <a:lnTo>
                  <a:pt x="1064" y="8"/>
                </a:lnTo>
                <a:lnTo>
                  <a:pt x="1072" y="8"/>
                </a:lnTo>
                <a:lnTo>
                  <a:pt x="1080" y="8"/>
                </a:lnTo>
                <a:lnTo>
                  <a:pt x="1088" y="8"/>
                </a:lnTo>
                <a:lnTo>
                  <a:pt x="1096" y="8"/>
                </a:lnTo>
                <a:lnTo>
                  <a:pt x="1104" y="0"/>
                </a:lnTo>
                <a:lnTo>
                  <a:pt x="1112" y="0"/>
                </a:lnTo>
                <a:lnTo>
                  <a:pt x="1120" y="0"/>
                </a:lnTo>
                <a:lnTo>
                  <a:pt x="1128" y="0"/>
                </a:lnTo>
                <a:lnTo>
                  <a:pt x="1136" y="0"/>
                </a:lnTo>
                <a:lnTo>
                  <a:pt x="1144" y="0"/>
                </a:lnTo>
                <a:lnTo>
                  <a:pt x="1152" y="0"/>
                </a:lnTo>
                <a:lnTo>
                  <a:pt x="1160" y="0"/>
                </a:lnTo>
                <a:lnTo>
                  <a:pt x="1168" y="0"/>
                </a:lnTo>
                <a:lnTo>
                  <a:pt x="1176" y="0"/>
                </a:lnTo>
                <a:lnTo>
                  <a:pt x="1184" y="0"/>
                </a:lnTo>
                <a:lnTo>
                  <a:pt x="1192" y="0"/>
                </a:lnTo>
                <a:lnTo>
                  <a:pt x="1200" y="0"/>
                </a:lnTo>
                <a:lnTo>
                  <a:pt x="1208" y="0"/>
                </a:lnTo>
                <a:lnTo>
                  <a:pt x="1216" y="0"/>
                </a:lnTo>
                <a:lnTo>
                  <a:pt x="1224" y="0"/>
                </a:lnTo>
                <a:lnTo>
                  <a:pt x="1232" y="0"/>
                </a:lnTo>
                <a:lnTo>
                  <a:pt x="1240" y="0"/>
                </a:lnTo>
                <a:lnTo>
                  <a:pt x="1248" y="0"/>
                </a:lnTo>
                <a:lnTo>
                  <a:pt x="1256" y="0"/>
                </a:lnTo>
                <a:lnTo>
                  <a:pt x="1264" y="0"/>
                </a:lnTo>
                <a:lnTo>
                  <a:pt x="1272" y="0"/>
                </a:lnTo>
                <a:lnTo>
                  <a:pt x="1280" y="0"/>
                </a:lnTo>
                <a:lnTo>
                  <a:pt x="1288" y="0"/>
                </a:lnTo>
                <a:lnTo>
                  <a:pt x="1296" y="0"/>
                </a:lnTo>
                <a:lnTo>
                  <a:pt x="1304" y="0"/>
                </a:lnTo>
                <a:lnTo>
                  <a:pt x="1312" y="0"/>
                </a:lnTo>
                <a:lnTo>
                  <a:pt x="1320" y="0"/>
                </a:lnTo>
                <a:lnTo>
                  <a:pt x="1328" y="0"/>
                </a:lnTo>
                <a:lnTo>
                  <a:pt x="1336" y="0"/>
                </a:lnTo>
                <a:lnTo>
                  <a:pt x="1344" y="0"/>
                </a:lnTo>
                <a:lnTo>
                  <a:pt x="1352" y="0"/>
                </a:lnTo>
                <a:lnTo>
                  <a:pt x="1360" y="0"/>
                </a:lnTo>
                <a:lnTo>
                  <a:pt x="1368" y="0"/>
                </a:lnTo>
                <a:lnTo>
                  <a:pt x="1376" y="0"/>
                </a:lnTo>
                <a:lnTo>
                  <a:pt x="1384" y="0"/>
                </a:lnTo>
                <a:lnTo>
                  <a:pt x="1392" y="0"/>
                </a:lnTo>
                <a:lnTo>
                  <a:pt x="1400" y="0"/>
                </a:lnTo>
                <a:lnTo>
                  <a:pt x="1408" y="0"/>
                </a:lnTo>
                <a:lnTo>
                  <a:pt x="1416" y="0"/>
                </a:lnTo>
                <a:lnTo>
                  <a:pt x="1424" y="0"/>
                </a:lnTo>
                <a:lnTo>
                  <a:pt x="1432" y="0"/>
                </a:lnTo>
                <a:lnTo>
                  <a:pt x="1440" y="0"/>
                </a:lnTo>
                <a:lnTo>
                  <a:pt x="1448" y="0"/>
                </a:lnTo>
                <a:lnTo>
                  <a:pt x="1456" y="0"/>
                </a:lnTo>
                <a:lnTo>
                  <a:pt x="1464" y="0"/>
                </a:lnTo>
                <a:lnTo>
                  <a:pt x="1472" y="0"/>
                </a:lnTo>
                <a:lnTo>
                  <a:pt x="1480" y="0"/>
                </a:lnTo>
                <a:lnTo>
                  <a:pt x="1488" y="0"/>
                </a:lnTo>
                <a:lnTo>
                  <a:pt x="1496" y="0"/>
                </a:lnTo>
                <a:lnTo>
                  <a:pt x="1504" y="0"/>
                </a:lnTo>
                <a:lnTo>
                  <a:pt x="1512" y="0"/>
                </a:lnTo>
              </a:path>
            </a:pathLst>
          </a:custGeom>
          <a:noFill/>
          <a:ln w="12700">
            <a:solidFill>
              <a:srgbClr val="C30501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411" name="Freeform 651"/>
          <p:cNvSpPr>
            <a:spLocks/>
          </p:cNvSpPr>
          <p:nvPr/>
        </p:nvSpPr>
        <p:spPr bwMode="auto">
          <a:xfrm>
            <a:off x="6235700" y="4432300"/>
            <a:ext cx="2400300" cy="495300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56" y="0"/>
              </a:cxn>
              <a:cxn ang="0">
                <a:pos x="88" y="0"/>
              </a:cxn>
              <a:cxn ang="0">
                <a:pos x="120" y="8"/>
              </a:cxn>
              <a:cxn ang="0">
                <a:pos x="152" y="8"/>
              </a:cxn>
              <a:cxn ang="0">
                <a:pos x="184" y="8"/>
              </a:cxn>
              <a:cxn ang="0">
                <a:pos x="216" y="8"/>
              </a:cxn>
              <a:cxn ang="0">
                <a:pos x="248" y="8"/>
              </a:cxn>
              <a:cxn ang="0">
                <a:pos x="272" y="16"/>
              </a:cxn>
              <a:cxn ang="0">
                <a:pos x="304" y="16"/>
              </a:cxn>
              <a:cxn ang="0">
                <a:pos x="336" y="16"/>
              </a:cxn>
              <a:cxn ang="0">
                <a:pos x="360" y="24"/>
              </a:cxn>
              <a:cxn ang="0">
                <a:pos x="392" y="24"/>
              </a:cxn>
              <a:cxn ang="0">
                <a:pos x="424" y="24"/>
              </a:cxn>
              <a:cxn ang="0">
                <a:pos x="448" y="32"/>
              </a:cxn>
              <a:cxn ang="0">
                <a:pos x="480" y="32"/>
              </a:cxn>
              <a:cxn ang="0">
                <a:pos x="504" y="40"/>
              </a:cxn>
              <a:cxn ang="0">
                <a:pos x="536" y="40"/>
              </a:cxn>
              <a:cxn ang="0">
                <a:pos x="568" y="48"/>
              </a:cxn>
              <a:cxn ang="0">
                <a:pos x="600" y="56"/>
              </a:cxn>
              <a:cxn ang="0">
                <a:pos x="632" y="56"/>
              </a:cxn>
              <a:cxn ang="0">
                <a:pos x="656" y="64"/>
              </a:cxn>
              <a:cxn ang="0">
                <a:pos x="680" y="72"/>
              </a:cxn>
              <a:cxn ang="0">
                <a:pos x="712" y="80"/>
              </a:cxn>
              <a:cxn ang="0">
                <a:pos x="736" y="88"/>
              </a:cxn>
              <a:cxn ang="0">
                <a:pos x="760" y="96"/>
              </a:cxn>
              <a:cxn ang="0">
                <a:pos x="784" y="112"/>
              </a:cxn>
              <a:cxn ang="0">
                <a:pos x="808" y="120"/>
              </a:cxn>
              <a:cxn ang="0">
                <a:pos x="840" y="128"/>
              </a:cxn>
              <a:cxn ang="0">
                <a:pos x="864" y="136"/>
              </a:cxn>
              <a:cxn ang="0">
                <a:pos x="888" y="152"/>
              </a:cxn>
              <a:cxn ang="0">
                <a:pos x="912" y="160"/>
              </a:cxn>
              <a:cxn ang="0">
                <a:pos x="936" y="168"/>
              </a:cxn>
              <a:cxn ang="0">
                <a:pos x="968" y="176"/>
              </a:cxn>
              <a:cxn ang="0">
                <a:pos x="992" y="184"/>
              </a:cxn>
              <a:cxn ang="0">
                <a:pos x="1016" y="192"/>
              </a:cxn>
              <a:cxn ang="0">
                <a:pos x="1040" y="200"/>
              </a:cxn>
              <a:cxn ang="0">
                <a:pos x="1064" y="208"/>
              </a:cxn>
              <a:cxn ang="0">
                <a:pos x="1088" y="216"/>
              </a:cxn>
              <a:cxn ang="0">
                <a:pos x="1112" y="224"/>
              </a:cxn>
              <a:cxn ang="0">
                <a:pos x="1144" y="224"/>
              </a:cxn>
              <a:cxn ang="0">
                <a:pos x="1176" y="232"/>
              </a:cxn>
              <a:cxn ang="0">
                <a:pos x="1200" y="240"/>
              </a:cxn>
              <a:cxn ang="0">
                <a:pos x="1224" y="248"/>
              </a:cxn>
              <a:cxn ang="0">
                <a:pos x="1248" y="256"/>
              </a:cxn>
              <a:cxn ang="0">
                <a:pos x="1280" y="256"/>
              </a:cxn>
              <a:cxn ang="0">
                <a:pos x="1304" y="264"/>
              </a:cxn>
              <a:cxn ang="0">
                <a:pos x="1328" y="272"/>
              </a:cxn>
              <a:cxn ang="0">
                <a:pos x="1352" y="280"/>
              </a:cxn>
              <a:cxn ang="0">
                <a:pos x="1384" y="280"/>
              </a:cxn>
              <a:cxn ang="0">
                <a:pos x="1408" y="288"/>
              </a:cxn>
              <a:cxn ang="0">
                <a:pos x="1432" y="296"/>
              </a:cxn>
              <a:cxn ang="0">
                <a:pos x="1456" y="304"/>
              </a:cxn>
              <a:cxn ang="0">
                <a:pos x="1488" y="304"/>
              </a:cxn>
              <a:cxn ang="0">
                <a:pos x="1512" y="312"/>
              </a:cxn>
            </a:cxnLst>
            <a:rect l="0" t="0" r="r" b="b"/>
            <a:pathLst>
              <a:path w="1512" h="312">
                <a:moveTo>
                  <a:pt x="0" y="0"/>
                </a:moveTo>
                <a:lnTo>
                  <a:pt x="8" y="0"/>
                </a:lnTo>
                <a:lnTo>
                  <a:pt x="16" y="0"/>
                </a:lnTo>
                <a:lnTo>
                  <a:pt x="24" y="0"/>
                </a:lnTo>
                <a:lnTo>
                  <a:pt x="32" y="0"/>
                </a:lnTo>
                <a:lnTo>
                  <a:pt x="40" y="0"/>
                </a:lnTo>
                <a:lnTo>
                  <a:pt x="48" y="0"/>
                </a:lnTo>
                <a:lnTo>
                  <a:pt x="56" y="0"/>
                </a:lnTo>
                <a:lnTo>
                  <a:pt x="64" y="0"/>
                </a:lnTo>
                <a:lnTo>
                  <a:pt x="72" y="0"/>
                </a:lnTo>
                <a:lnTo>
                  <a:pt x="80" y="0"/>
                </a:lnTo>
                <a:lnTo>
                  <a:pt x="88" y="0"/>
                </a:lnTo>
                <a:lnTo>
                  <a:pt x="96" y="0"/>
                </a:lnTo>
                <a:lnTo>
                  <a:pt x="104" y="8"/>
                </a:lnTo>
                <a:lnTo>
                  <a:pt x="112" y="8"/>
                </a:lnTo>
                <a:lnTo>
                  <a:pt x="120" y="8"/>
                </a:lnTo>
                <a:lnTo>
                  <a:pt x="128" y="8"/>
                </a:lnTo>
                <a:lnTo>
                  <a:pt x="136" y="8"/>
                </a:lnTo>
                <a:lnTo>
                  <a:pt x="144" y="8"/>
                </a:lnTo>
                <a:lnTo>
                  <a:pt x="152" y="8"/>
                </a:lnTo>
                <a:lnTo>
                  <a:pt x="160" y="8"/>
                </a:lnTo>
                <a:lnTo>
                  <a:pt x="168" y="8"/>
                </a:lnTo>
                <a:lnTo>
                  <a:pt x="176" y="8"/>
                </a:lnTo>
                <a:lnTo>
                  <a:pt x="184" y="8"/>
                </a:lnTo>
                <a:lnTo>
                  <a:pt x="192" y="8"/>
                </a:lnTo>
                <a:lnTo>
                  <a:pt x="200" y="8"/>
                </a:lnTo>
                <a:lnTo>
                  <a:pt x="208" y="8"/>
                </a:lnTo>
                <a:lnTo>
                  <a:pt x="216" y="8"/>
                </a:lnTo>
                <a:lnTo>
                  <a:pt x="224" y="8"/>
                </a:lnTo>
                <a:lnTo>
                  <a:pt x="232" y="8"/>
                </a:lnTo>
                <a:lnTo>
                  <a:pt x="240" y="8"/>
                </a:lnTo>
                <a:lnTo>
                  <a:pt x="248" y="8"/>
                </a:lnTo>
                <a:lnTo>
                  <a:pt x="256" y="8"/>
                </a:lnTo>
                <a:lnTo>
                  <a:pt x="256" y="16"/>
                </a:lnTo>
                <a:lnTo>
                  <a:pt x="264" y="16"/>
                </a:lnTo>
                <a:lnTo>
                  <a:pt x="272" y="16"/>
                </a:lnTo>
                <a:lnTo>
                  <a:pt x="280" y="16"/>
                </a:lnTo>
                <a:lnTo>
                  <a:pt x="288" y="16"/>
                </a:lnTo>
                <a:lnTo>
                  <a:pt x="296" y="16"/>
                </a:lnTo>
                <a:lnTo>
                  <a:pt x="304" y="16"/>
                </a:lnTo>
                <a:lnTo>
                  <a:pt x="312" y="16"/>
                </a:lnTo>
                <a:lnTo>
                  <a:pt x="320" y="16"/>
                </a:lnTo>
                <a:lnTo>
                  <a:pt x="328" y="16"/>
                </a:lnTo>
                <a:lnTo>
                  <a:pt x="336" y="16"/>
                </a:lnTo>
                <a:lnTo>
                  <a:pt x="344" y="16"/>
                </a:lnTo>
                <a:lnTo>
                  <a:pt x="352" y="16"/>
                </a:lnTo>
                <a:lnTo>
                  <a:pt x="360" y="16"/>
                </a:lnTo>
                <a:lnTo>
                  <a:pt x="360" y="24"/>
                </a:lnTo>
                <a:lnTo>
                  <a:pt x="368" y="24"/>
                </a:lnTo>
                <a:lnTo>
                  <a:pt x="376" y="24"/>
                </a:lnTo>
                <a:lnTo>
                  <a:pt x="384" y="24"/>
                </a:lnTo>
                <a:lnTo>
                  <a:pt x="392" y="24"/>
                </a:lnTo>
                <a:lnTo>
                  <a:pt x="400" y="24"/>
                </a:lnTo>
                <a:lnTo>
                  <a:pt x="408" y="24"/>
                </a:lnTo>
                <a:lnTo>
                  <a:pt x="416" y="24"/>
                </a:lnTo>
                <a:lnTo>
                  <a:pt x="424" y="24"/>
                </a:lnTo>
                <a:lnTo>
                  <a:pt x="432" y="24"/>
                </a:lnTo>
                <a:lnTo>
                  <a:pt x="440" y="24"/>
                </a:lnTo>
                <a:lnTo>
                  <a:pt x="440" y="32"/>
                </a:lnTo>
                <a:lnTo>
                  <a:pt x="448" y="32"/>
                </a:lnTo>
                <a:lnTo>
                  <a:pt x="456" y="32"/>
                </a:lnTo>
                <a:lnTo>
                  <a:pt x="464" y="32"/>
                </a:lnTo>
                <a:lnTo>
                  <a:pt x="472" y="32"/>
                </a:lnTo>
                <a:lnTo>
                  <a:pt x="480" y="32"/>
                </a:lnTo>
                <a:lnTo>
                  <a:pt x="488" y="32"/>
                </a:lnTo>
                <a:lnTo>
                  <a:pt x="496" y="32"/>
                </a:lnTo>
                <a:lnTo>
                  <a:pt x="504" y="32"/>
                </a:lnTo>
                <a:lnTo>
                  <a:pt x="504" y="40"/>
                </a:lnTo>
                <a:lnTo>
                  <a:pt x="512" y="40"/>
                </a:lnTo>
                <a:lnTo>
                  <a:pt x="520" y="40"/>
                </a:lnTo>
                <a:lnTo>
                  <a:pt x="528" y="40"/>
                </a:lnTo>
                <a:lnTo>
                  <a:pt x="536" y="40"/>
                </a:lnTo>
                <a:lnTo>
                  <a:pt x="544" y="40"/>
                </a:lnTo>
                <a:lnTo>
                  <a:pt x="552" y="40"/>
                </a:lnTo>
                <a:lnTo>
                  <a:pt x="560" y="48"/>
                </a:lnTo>
                <a:lnTo>
                  <a:pt x="568" y="48"/>
                </a:lnTo>
                <a:lnTo>
                  <a:pt x="576" y="48"/>
                </a:lnTo>
                <a:lnTo>
                  <a:pt x="584" y="48"/>
                </a:lnTo>
                <a:lnTo>
                  <a:pt x="592" y="48"/>
                </a:lnTo>
                <a:lnTo>
                  <a:pt x="600" y="56"/>
                </a:lnTo>
                <a:lnTo>
                  <a:pt x="608" y="56"/>
                </a:lnTo>
                <a:lnTo>
                  <a:pt x="616" y="56"/>
                </a:lnTo>
                <a:lnTo>
                  <a:pt x="624" y="56"/>
                </a:lnTo>
                <a:lnTo>
                  <a:pt x="632" y="56"/>
                </a:lnTo>
                <a:lnTo>
                  <a:pt x="632" y="64"/>
                </a:lnTo>
                <a:lnTo>
                  <a:pt x="640" y="64"/>
                </a:lnTo>
                <a:lnTo>
                  <a:pt x="648" y="64"/>
                </a:lnTo>
                <a:lnTo>
                  <a:pt x="656" y="64"/>
                </a:lnTo>
                <a:lnTo>
                  <a:pt x="664" y="64"/>
                </a:lnTo>
                <a:lnTo>
                  <a:pt x="664" y="72"/>
                </a:lnTo>
                <a:lnTo>
                  <a:pt x="672" y="72"/>
                </a:lnTo>
                <a:lnTo>
                  <a:pt x="680" y="72"/>
                </a:lnTo>
                <a:lnTo>
                  <a:pt x="688" y="72"/>
                </a:lnTo>
                <a:lnTo>
                  <a:pt x="696" y="80"/>
                </a:lnTo>
                <a:lnTo>
                  <a:pt x="704" y="80"/>
                </a:lnTo>
                <a:lnTo>
                  <a:pt x="712" y="80"/>
                </a:lnTo>
                <a:lnTo>
                  <a:pt x="720" y="80"/>
                </a:lnTo>
                <a:lnTo>
                  <a:pt x="720" y="88"/>
                </a:lnTo>
                <a:lnTo>
                  <a:pt x="728" y="88"/>
                </a:lnTo>
                <a:lnTo>
                  <a:pt x="736" y="88"/>
                </a:lnTo>
                <a:lnTo>
                  <a:pt x="744" y="88"/>
                </a:lnTo>
                <a:lnTo>
                  <a:pt x="744" y="96"/>
                </a:lnTo>
                <a:lnTo>
                  <a:pt x="752" y="96"/>
                </a:lnTo>
                <a:lnTo>
                  <a:pt x="760" y="96"/>
                </a:lnTo>
                <a:lnTo>
                  <a:pt x="768" y="104"/>
                </a:lnTo>
                <a:lnTo>
                  <a:pt x="776" y="104"/>
                </a:lnTo>
                <a:lnTo>
                  <a:pt x="784" y="104"/>
                </a:lnTo>
                <a:lnTo>
                  <a:pt x="784" y="112"/>
                </a:lnTo>
                <a:lnTo>
                  <a:pt x="792" y="112"/>
                </a:lnTo>
                <a:lnTo>
                  <a:pt x="800" y="112"/>
                </a:lnTo>
                <a:lnTo>
                  <a:pt x="808" y="112"/>
                </a:lnTo>
                <a:lnTo>
                  <a:pt x="808" y="120"/>
                </a:lnTo>
                <a:lnTo>
                  <a:pt x="816" y="120"/>
                </a:lnTo>
                <a:lnTo>
                  <a:pt x="824" y="120"/>
                </a:lnTo>
                <a:lnTo>
                  <a:pt x="832" y="128"/>
                </a:lnTo>
                <a:lnTo>
                  <a:pt x="840" y="128"/>
                </a:lnTo>
                <a:lnTo>
                  <a:pt x="848" y="128"/>
                </a:lnTo>
                <a:lnTo>
                  <a:pt x="848" y="136"/>
                </a:lnTo>
                <a:lnTo>
                  <a:pt x="856" y="136"/>
                </a:lnTo>
                <a:lnTo>
                  <a:pt x="864" y="136"/>
                </a:lnTo>
                <a:lnTo>
                  <a:pt x="872" y="144"/>
                </a:lnTo>
                <a:lnTo>
                  <a:pt x="880" y="144"/>
                </a:lnTo>
                <a:lnTo>
                  <a:pt x="888" y="144"/>
                </a:lnTo>
                <a:lnTo>
                  <a:pt x="888" y="152"/>
                </a:lnTo>
                <a:lnTo>
                  <a:pt x="896" y="152"/>
                </a:lnTo>
                <a:lnTo>
                  <a:pt x="904" y="152"/>
                </a:lnTo>
                <a:lnTo>
                  <a:pt x="904" y="160"/>
                </a:lnTo>
                <a:lnTo>
                  <a:pt x="912" y="160"/>
                </a:lnTo>
                <a:lnTo>
                  <a:pt x="920" y="160"/>
                </a:lnTo>
                <a:lnTo>
                  <a:pt x="928" y="160"/>
                </a:lnTo>
                <a:lnTo>
                  <a:pt x="928" y="168"/>
                </a:lnTo>
                <a:lnTo>
                  <a:pt x="936" y="168"/>
                </a:lnTo>
                <a:lnTo>
                  <a:pt x="944" y="168"/>
                </a:lnTo>
                <a:lnTo>
                  <a:pt x="952" y="176"/>
                </a:lnTo>
                <a:lnTo>
                  <a:pt x="960" y="176"/>
                </a:lnTo>
                <a:lnTo>
                  <a:pt x="968" y="176"/>
                </a:lnTo>
                <a:lnTo>
                  <a:pt x="968" y="184"/>
                </a:lnTo>
                <a:lnTo>
                  <a:pt x="976" y="184"/>
                </a:lnTo>
                <a:lnTo>
                  <a:pt x="984" y="184"/>
                </a:lnTo>
                <a:lnTo>
                  <a:pt x="992" y="184"/>
                </a:lnTo>
                <a:lnTo>
                  <a:pt x="992" y="192"/>
                </a:lnTo>
                <a:lnTo>
                  <a:pt x="1000" y="192"/>
                </a:lnTo>
                <a:lnTo>
                  <a:pt x="1008" y="192"/>
                </a:lnTo>
                <a:lnTo>
                  <a:pt x="1016" y="192"/>
                </a:lnTo>
                <a:lnTo>
                  <a:pt x="1024" y="192"/>
                </a:lnTo>
                <a:lnTo>
                  <a:pt x="1024" y="200"/>
                </a:lnTo>
                <a:lnTo>
                  <a:pt x="1032" y="200"/>
                </a:lnTo>
                <a:lnTo>
                  <a:pt x="1040" y="200"/>
                </a:lnTo>
                <a:lnTo>
                  <a:pt x="1048" y="200"/>
                </a:lnTo>
                <a:lnTo>
                  <a:pt x="1048" y="208"/>
                </a:lnTo>
                <a:lnTo>
                  <a:pt x="1056" y="208"/>
                </a:lnTo>
                <a:lnTo>
                  <a:pt x="1064" y="208"/>
                </a:lnTo>
                <a:lnTo>
                  <a:pt x="1072" y="208"/>
                </a:lnTo>
                <a:lnTo>
                  <a:pt x="1080" y="208"/>
                </a:lnTo>
                <a:lnTo>
                  <a:pt x="1080" y="216"/>
                </a:lnTo>
                <a:lnTo>
                  <a:pt x="1088" y="216"/>
                </a:lnTo>
                <a:lnTo>
                  <a:pt x="1096" y="216"/>
                </a:lnTo>
                <a:lnTo>
                  <a:pt x="1104" y="216"/>
                </a:lnTo>
                <a:lnTo>
                  <a:pt x="1112" y="216"/>
                </a:lnTo>
                <a:lnTo>
                  <a:pt x="1112" y="224"/>
                </a:lnTo>
                <a:lnTo>
                  <a:pt x="1120" y="224"/>
                </a:lnTo>
                <a:lnTo>
                  <a:pt x="1128" y="224"/>
                </a:lnTo>
                <a:lnTo>
                  <a:pt x="1136" y="224"/>
                </a:lnTo>
                <a:lnTo>
                  <a:pt x="1144" y="224"/>
                </a:lnTo>
                <a:lnTo>
                  <a:pt x="1152" y="232"/>
                </a:lnTo>
                <a:lnTo>
                  <a:pt x="1160" y="232"/>
                </a:lnTo>
                <a:lnTo>
                  <a:pt x="1168" y="232"/>
                </a:lnTo>
                <a:lnTo>
                  <a:pt x="1176" y="232"/>
                </a:lnTo>
                <a:lnTo>
                  <a:pt x="1184" y="232"/>
                </a:lnTo>
                <a:lnTo>
                  <a:pt x="1184" y="240"/>
                </a:lnTo>
                <a:lnTo>
                  <a:pt x="1192" y="240"/>
                </a:lnTo>
                <a:lnTo>
                  <a:pt x="1200" y="240"/>
                </a:lnTo>
                <a:lnTo>
                  <a:pt x="1208" y="240"/>
                </a:lnTo>
                <a:lnTo>
                  <a:pt x="1216" y="240"/>
                </a:lnTo>
                <a:lnTo>
                  <a:pt x="1216" y="248"/>
                </a:lnTo>
                <a:lnTo>
                  <a:pt x="1224" y="248"/>
                </a:lnTo>
                <a:lnTo>
                  <a:pt x="1232" y="248"/>
                </a:lnTo>
                <a:lnTo>
                  <a:pt x="1240" y="248"/>
                </a:lnTo>
                <a:lnTo>
                  <a:pt x="1248" y="248"/>
                </a:lnTo>
                <a:lnTo>
                  <a:pt x="1248" y="256"/>
                </a:lnTo>
                <a:lnTo>
                  <a:pt x="1256" y="256"/>
                </a:lnTo>
                <a:lnTo>
                  <a:pt x="1264" y="256"/>
                </a:lnTo>
                <a:lnTo>
                  <a:pt x="1272" y="256"/>
                </a:lnTo>
                <a:lnTo>
                  <a:pt x="1280" y="256"/>
                </a:lnTo>
                <a:lnTo>
                  <a:pt x="1288" y="256"/>
                </a:lnTo>
                <a:lnTo>
                  <a:pt x="1288" y="264"/>
                </a:lnTo>
                <a:lnTo>
                  <a:pt x="1296" y="264"/>
                </a:lnTo>
                <a:lnTo>
                  <a:pt x="1304" y="264"/>
                </a:lnTo>
                <a:lnTo>
                  <a:pt x="1312" y="264"/>
                </a:lnTo>
                <a:lnTo>
                  <a:pt x="1320" y="264"/>
                </a:lnTo>
                <a:lnTo>
                  <a:pt x="1320" y="272"/>
                </a:lnTo>
                <a:lnTo>
                  <a:pt x="1328" y="272"/>
                </a:lnTo>
                <a:lnTo>
                  <a:pt x="1336" y="272"/>
                </a:lnTo>
                <a:lnTo>
                  <a:pt x="1344" y="272"/>
                </a:lnTo>
                <a:lnTo>
                  <a:pt x="1352" y="272"/>
                </a:lnTo>
                <a:lnTo>
                  <a:pt x="1352" y="280"/>
                </a:lnTo>
                <a:lnTo>
                  <a:pt x="1360" y="280"/>
                </a:lnTo>
                <a:lnTo>
                  <a:pt x="1368" y="280"/>
                </a:lnTo>
                <a:lnTo>
                  <a:pt x="1376" y="280"/>
                </a:lnTo>
                <a:lnTo>
                  <a:pt x="1384" y="280"/>
                </a:lnTo>
                <a:lnTo>
                  <a:pt x="1384" y="288"/>
                </a:lnTo>
                <a:lnTo>
                  <a:pt x="1392" y="288"/>
                </a:lnTo>
                <a:lnTo>
                  <a:pt x="1400" y="288"/>
                </a:lnTo>
                <a:lnTo>
                  <a:pt x="1408" y="288"/>
                </a:lnTo>
                <a:lnTo>
                  <a:pt x="1416" y="288"/>
                </a:lnTo>
                <a:lnTo>
                  <a:pt x="1424" y="288"/>
                </a:lnTo>
                <a:lnTo>
                  <a:pt x="1424" y="296"/>
                </a:lnTo>
                <a:lnTo>
                  <a:pt x="1432" y="296"/>
                </a:lnTo>
                <a:lnTo>
                  <a:pt x="1440" y="296"/>
                </a:lnTo>
                <a:lnTo>
                  <a:pt x="1448" y="296"/>
                </a:lnTo>
                <a:lnTo>
                  <a:pt x="1456" y="296"/>
                </a:lnTo>
                <a:lnTo>
                  <a:pt x="1456" y="304"/>
                </a:lnTo>
                <a:lnTo>
                  <a:pt x="1464" y="304"/>
                </a:lnTo>
                <a:lnTo>
                  <a:pt x="1472" y="304"/>
                </a:lnTo>
                <a:lnTo>
                  <a:pt x="1480" y="304"/>
                </a:lnTo>
                <a:lnTo>
                  <a:pt x="1488" y="304"/>
                </a:lnTo>
                <a:lnTo>
                  <a:pt x="1488" y="312"/>
                </a:lnTo>
                <a:lnTo>
                  <a:pt x="1496" y="312"/>
                </a:lnTo>
                <a:lnTo>
                  <a:pt x="1504" y="312"/>
                </a:lnTo>
                <a:lnTo>
                  <a:pt x="1512" y="312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8412" name="Group 652"/>
          <p:cNvGrpSpPr>
            <a:grpSpLocks/>
          </p:cNvGrpSpPr>
          <p:nvPr/>
        </p:nvGrpSpPr>
        <p:grpSpPr bwMode="auto">
          <a:xfrm>
            <a:off x="5435600" y="4025900"/>
            <a:ext cx="76200" cy="1830388"/>
            <a:chOff x="816" y="2680"/>
            <a:chExt cx="48" cy="1153"/>
          </a:xfrm>
        </p:grpSpPr>
        <p:sp>
          <p:nvSpPr>
            <p:cNvPr id="118413" name="Line 653"/>
            <p:cNvSpPr>
              <a:spLocks noChangeShapeType="1"/>
            </p:cNvSpPr>
            <p:nvPr/>
          </p:nvSpPr>
          <p:spPr bwMode="auto">
            <a:xfrm>
              <a:off x="816" y="3832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14" name="Line 654"/>
            <p:cNvSpPr>
              <a:spLocks noChangeShapeType="1"/>
            </p:cNvSpPr>
            <p:nvPr/>
          </p:nvSpPr>
          <p:spPr bwMode="auto">
            <a:xfrm>
              <a:off x="816" y="3448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15" name="Line 655"/>
            <p:cNvSpPr>
              <a:spLocks noChangeShapeType="1"/>
            </p:cNvSpPr>
            <p:nvPr/>
          </p:nvSpPr>
          <p:spPr bwMode="auto">
            <a:xfrm>
              <a:off x="816" y="306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16" name="Line 656"/>
            <p:cNvSpPr>
              <a:spLocks noChangeShapeType="1"/>
            </p:cNvSpPr>
            <p:nvPr/>
          </p:nvSpPr>
          <p:spPr bwMode="auto">
            <a:xfrm>
              <a:off x="816" y="2680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17" name="Line 657"/>
            <p:cNvSpPr>
              <a:spLocks noChangeShapeType="1"/>
            </p:cNvSpPr>
            <p:nvPr/>
          </p:nvSpPr>
          <p:spPr bwMode="auto">
            <a:xfrm>
              <a:off x="816" y="372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18" name="Line 658"/>
            <p:cNvSpPr>
              <a:spLocks noChangeShapeType="1"/>
            </p:cNvSpPr>
            <p:nvPr/>
          </p:nvSpPr>
          <p:spPr bwMode="auto">
            <a:xfrm>
              <a:off x="816" y="364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19" name="Line 659"/>
            <p:cNvSpPr>
              <a:spLocks noChangeShapeType="1"/>
            </p:cNvSpPr>
            <p:nvPr/>
          </p:nvSpPr>
          <p:spPr bwMode="auto">
            <a:xfrm>
              <a:off x="816" y="360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20" name="Line 660"/>
            <p:cNvSpPr>
              <a:spLocks noChangeShapeType="1"/>
            </p:cNvSpPr>
            <p:nvPr/>
          </p:nvSpPr>
          <p:spPr bwMode="auto">
            <a:xfrm>
              <a:off x="816" y="356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21" name="Line 661"/>
            <p:cNvSpPr>
              <a:spLocks noChangeShapeType="1"/>
            </p:cNvSpPr>
            <p:nvPr/>
          </p:nvSpPr>
          <p:spPr bwMode="auto">
            <a:xfrm>
              <a:off x="816" y="353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22" name="Line 662"/>
            <p:cNvSpPr>
              <a:spLocks noChangeShapeType="1"/>
            </p:cNvSpPr>
            <p:nvPr/>
          </p:nvSpPr>
          <p:spPr bwMode="auto">
            <a:xfrm>
              <a:off x="816" y="350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23" name="Line 663"/>
            <p:cNvSpPr>
              <a:spLocks noChangeShapeType="1"/>
            </p:cNvSpPr>
            <p:nvPr/>
          </p:nvSpPr>
          <p:spPr bwMode="auto">
            <a:xfrm>
              <a:off x="816" y="348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24" name="Line 664"/>
            <p:cNvSpPr>
              <a:spLocks noChangeShapeType="1"/>
            </p:cNvSpPr>
            <p:nvPr/>
          </p:nvSpPr>
          <p:spPr bwMode="auto">
            <a:xfrm>
              <a:off x="816" y="346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25" name="Line 665"/>
            <p:cNvSpPr>
              <a:spLocks noChangeShapeType="1"/>
            </p:cNvSpPr>
            <p:nvPr/>
          </p:nvSpPr>
          <p:spPr bwMode="auto">
            <a:xfrm>
              <a:off x="816" y="333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26" name="Line 666"/>
            <p:cNvSpPr>
              <a:spLocks noChangeShapeType="1"/>
            </p:cNvSpPr>
            <p:nvPr/>
          </p:nvSpPr>
          <p:spPr bwMode="auto">
            <a:xfrm>
              <a:off x="816" y="326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27" name="Line 667"/>
            <p:cNvSpPr>
              <a:spLocks noChangeShapeType="1"/>
            </p:cNvSpPr>
            <p:nvPr/>
          </p:nvSpPr>
          <p:spPr bwMode="auto">
            <a:xfrm>
              <a:off x="816" y="321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28" name="Line 668"/>
            <p:cNvSpPr>
              <a:spLocks noChangeShapeType="1"/>
            </p:cNvSpPr>
            <p:nvPr/>
          </p:nvSpPr>
          <p:spPr bwMode="auto">
            <a:xfrm>
              <a:off x="816" y="317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29" name="Line 669"/>
            <p:cNvSpPr>
              <a:spLocks noChangeShapeType="1"/>
            </p:cNvSpPr>
            <p:nvPr/>
          </p:nvSpPr>
          <p:spPr bwMode="auto">
            <a:xfrm>
              <a:off x="816" y="315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30" name="Line 670"/>
            <p:cNvSpPr>
              <a:spLocks noChangeShapeType="1"/>
            </p:cNvSpPr>
            <p:nvPr/>
          </p:nvSpPr>
          <p:spPr bwMode="auto">
            <a:xfrm>
              <a:off x="816" y="312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31" name="Line 671"/>
            <p:cNvSpPr>
              <a:spLocks noChangeShapeType="1"/>
            </p:cNvSpPr>
            <p:nvPr/>
          </p:nvSpPr>
          <p:spPr bwMode="auto">
            <a:xfrm>
              <a:off x="816" y="310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32" name="Line 672"/>
            <p:cNvSpPr>
              <a:spLocks noChangeShapeType="1"/>
            </p:cNvSpPr>
            <p:nvPr/>
          </p:nvSpPr>
          <p:spPr bwMode="auto">
            <a:xfrm>
              <a:off x="816" y="308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33" name="Line 673"/>
            <p:cNvSpPr>
              <a:spLocks noChangeShapeType="1"/>
            </p:cNvSpPr>
            <p:nvPr/>
          </p:nvSpPr>
          <p:spPr bwMode="auto">
            <a:xfrm>
              <a:off x="816" y="295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34" name="Line 674"/>
            <p:cNvSpPr>
              <a:spLocks noChangeShapeType="1"/>
            </p:cNvSpPr>
            <p:nvPr/>
          </p:nvSpPr>
          <p:spPr bwMode="auto">
            <a:xfrm>
              <a:off x="816" y="288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35" name="Line 675"/>
            <p:cNvSpPr>
              <a:spLocks noChangeShapeType="1"/>
            </p:cNvSpPr>
            <p:nvPr/>
          </p:nvSpPr>
          <p:spPr bwMode="auto">
            <a:xfrm>
              <a:off x="816" y="283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36" name="Line 676"/>
            <p:cNvSpPr>
              <a:spLocks noChangeShapeType="1"/>
            </p:cNvSpPr>
            <p:nvPr/>
          </p:nvSpPr>
          <p:spPr bwMode="auto">
            <a:xfrm>
              <a:off x="816" y="279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37" name="Line 677"/>
            <p:cNvSpPr>
              <a:spLocks noChangeShapeType="1"/>
            </p:cNvSpPr>
            <p:nvPr/>
          </p:nvSpPr>
          <p:spPr bwMode="auto">
            <a:xfrm>
              <a:off x="816" y="276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38" name="Line 678"/>
            <p:cNvSpPr>
              <a:spLocks noChangeShapeType="1"/>
            </p:cNvSpPr>
            <p:nvPr/>
          </p:nvSpPr>
          <p:spPr bwMode="auto">
            <a:xfrm>
              <a:off x="816" y="273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39" name="Line 679"/>
            <p:cNvSpPr>
              <a:spLocks noChangeShapeType="1"/>
            </p:cNvSpPr>
            <p:nvPr/>
          </p:nvSpPr>
          <p:spPr bwMode="auto">
            <a:xfrm>
              <a:off x="816" y="272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40" name="Line 680"/>
            <p:cNvSpPr>
              <a:spLocks noChangeShapeType="1"/>
            </p:cNvSpPr>
            <p:nvPr/>
          </p:nvSpPr>
          <p:spPr bwMode="auto">
            <a:xfrm>
              <a:off x="816" y="269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8441" name="Group 681"/>
          <p:cNvGrpSpPr>
            <a:grpSpLocks/>
          </p:cNvGrpSpPr>
          <p:nvPr/>
        </p:nvGrpSpPr>
        <p:grpSpPr bwMode="auto">
          <a:xfrm>
            <a:off x="5435600" y="5778500"/>
            <a:ext cx="3201988" cy="76200"/>
            <a:chOff x="816" y="3784"/>
            <a:chExt cx="2017" cy="48"/>
          </a:xfrm>
        </p:grpSpPr>
        <p:sp>
          <p:nvSpPr>
            <p:cNvPr id="118442" name="Line 682"/>
            <p:cNvSpPr>
              <a:spLocks noChangeShapeType="1"/>
            </p:cNvSpPr>
            <p:nvPr/>
          </p:nvSpPr>
          <p:spPr bwMode="auto">
            <a:xfrm flipV="1">
              <a:off x="816" y="378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43" name="Line 683"/>
            <p:cNvSpPr>
              <a:spLocks noChangeShapeType="1"/>
            </p:cNvSpPr>
            <p:nvPr/>
          </p:nvSpPr>
          <p:spPr bwMode="auto">
            <a:xfrm flipV="1">
              <a:off x="1320" y="378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44" name="Line 684"/>
            <p:cNvSpPr>
              <a:spLocks noChangeShapeType="1"/>
            </p:cNvSpPr>
            <p:nvPr/>
          </p:nvSpPr>
          <p:spPr bwMode="auto">
            <a:xfrm flipV="1">
              <a:off x="1824" y="378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45" name="Line 685"/>
            <p:cNvSpPr>
              <a:spLocks noChangeShapeType="1"/>
            </p:cNvSpPr>
            <p:nvPr/>
          </p:nvSpPr>
          <p:spPr bwMode="auto">
            <a:xfrm flipV="1">
              <a:off x="2328" y="378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46" name="Line 686"/>
            <p:cNvSpPr>
              <a:spLocks noChangeShapeType="1"/>
            </p:cNvSpPr>
            <p:nvPr/>
          </p:nvSpPr>
          <p:spPr bwMode="auto">
            <a:xfrm flipV="1">
              <a:off x="2832" y="3784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47" name="Line 687"/>
            <p:cNvSpPr>
              <a:spLocks noChangeShapeType="1"/>
            </p:cNvSpPr>
            <p:nvPr/>
          </p:nvSpPr>
          <p:spPr bwMode="auto">
            <a:xfrm flipV="1">
              <a:off x="920" y="3808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48" name="Line 688"/>
            <p:cNvSpPr>
              <a:spLocks noChangeShapeType="1"/>
            </p:cNvSpPr>
            <p:nvPr/>
          </p:nvSpPr>
          <p:spPr bwMode="auto">
            <a:xfrm flipV="1">
              <a:off x="1016" y="3808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49" name="Line 689"/>
            <p:cNvSpPr>
              <a:spLocks noChangeShapeType="1"/>
            </p:cNvSpPr>
            <p:nvPr/>
          </p:nvSpPr>
          <p:spPr bwMode="auto">
            <a:xfrm flipV="1">
              <a:off x="1120" y="3808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50" name="Line 690"/>
            <p:cNvSpPr>
              <a:spLocks noChangeShapeType="1"/>
            </p:cNvSpPr>
            <p:nvPr/>
          </p:nvSpPr>
          <p:spPr bwMode="auto">
            <a:xfrm flipV="1">
              <a:off x="1216" y="3808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51" name="Line 691"/>
            <p:cNvSpPr>
              <a:spLocks noChangeShapeType="1"/>
            </p:cNvSpPr>
            <p:nvPr/>
          </p:nvSpPr>
          <p:spPr bwMode="auto">
            <a:xfrm flipV="1">
              <a:off x="1424" y="3808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52" name="Line 692"/>
            <p:cNvSpPr>
              <a:spLocks noChangeShapeType="1"/>
            </p:cNvSpPr>
            <p:nvPr/>
          </p:nvSpPr>
          <p:spPr bwMode="auto">
            <a:xfrm flipV="1">
              <a:off x="1520" y="3808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53" name="Line 693"/>
            <p:cNvSpPr>
              <a:spLocks noChangeShapeType="1"/>
            </p:cNvSpPr>
            <p:nvPr/>
          </p:nvSpPr>
          <p:spPr bwMode="auto">
            <a:xfrm flipV="1">
              <a:off x="1624" y="3808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54" name="Line 694"/>
            <p:cNvSpPr>
              <a:spLocks noChangeShapeType="1"/>
            </p:cNvSpPr>
            <p:nvPr/>
          </p:nvSpPr>
          <p:spPr bwMode="auto">
            <a:xfrm flipV="1">
              <a:off x="1720" y="3808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55" name="Line 695"/>
            <p:cNvSpPr>
              <a:spLocks noChangeShapeType="1"/>
            </p:cNvSpPr>
            <p:nvPr/>
          </p:nvSpPr>
          <p:spPr bwMode="auto">
            <a:xfrm flipV="1">
              <a:off x="1928" y="3808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56" name="Line 696"/>
            <p:cNvSpPr>
              <a:spLocks noChangeShapeType="1"/>
            </p:cNvSpPr>
            <p:nvPr/>
          </p:nvSpPr>
          <p:spPr bwMode="auto">
            <a:xfrm flipV="1">
              <a:off x="2024" y="3808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57" name="Line 697"/>
            <p:cNvSpPr>
              <a:spLocks noChangeShapeType="1"/>
            </p:cNvSpPr>
            <p:nvPr/>
          </p:nvSpPr>
          <p:spPr bwMode="auto">
            <a:xfrm flipV="1">
              <a:off x="2128" y="3808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58" name="Line 698"/>
            <p:cNvSpPr>
              <a:spLocks noChangeShapeType="1"/>
            </p:cNvSpPr>
            <p:nvPr/>
          </p:nvSpPr>
          <p:spPr bwMode="auto">
            <a:xfrm flipV="1">
              <a:off x="2224" y="3808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59" name="Line 699"/>
            <p:cNvSpPr>
              <a:spLocks noChangeShapeType="1"/>
            </p:cNvSpPr>
            <p:nvPr/>
          </p:nvSpPr>
          <p:spPr bwMode="auto">
            <a:xfrm flipV="1">
              <a:off x="2432" y="3808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60" name="Line 700"/>
            <p:cNvSpPr>
              <a:spLocks noChangeShapeType="1"/>
            </p:cNvSpPr>
            <p:nvPr/>
          </p:nvSpPr>
          <p:spPr bwMode="auto">
            <a:xfrm flipV="1">
              <a:off x="2528" y="3808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61" name="Line 701"/>
            <p:cNvSpPr>
              <a:spLocks noChangeShapeType="1"/>
            </p:cNvSpPr>
            <p:nvPr/>
          </p:nvSpPr>
          <p:spPr bwMode="auto">
            <a:xfrm flipV="1">
              <a:off x="2632" y="3808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62" name="Line 702"/>
            <p:cNvSpPr>
              <a:spLocks noChangeShapeType="1"/>
            </p:cNvSpPr>
            <p:nvPr/>
          </p:nvSpPr>
          <p:spPr bwMode="auto">
            <a:xfrm flipV="1">
              <a:off x="2728" y="3808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8463" name="Line 703"/>
          <p:cNvSpPr>
            <a:spLocks noChangeShapeType="1"/>
          </p:cNvSpPr>
          <p:nvPr/>
        </p:nvSpPr>
        <p:spPr bwMode="auto">
          <a:xfrm flipV="1">
            <a:off x="5435600" y="4025900"/>
            <a:ext cx="1588" cy="1828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464" name="Line 704"/>
          <p:cNvSpPr>
            <a:spLocks noChangeShapeType="1"/>
          </p:cNvSpPr>
          <p:nvPr/>
        </p:nvSpPr>
        <p:spPr bwMode="auto">
          <a:xfrm>
            <a:off x="5435600" y="5854700"/>
            <a:ext cx="32004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465" name="Oval 705"/>
          <p:cNvSpPr>
            <a:spLocks noChangeArrowheads="1"/>
          </p:cNvSpPr>
          <p:nvPr/>
        </p:nvSpPr>
        <p:spPr bwMode="auto">
          <a:xfrm>
            <a:off x="6197600" y="5346700"/>
            <a:ext cx="88900" cy="88900"/>
          </a:xfrm>
          <a:prstGeom prst="ellipse">
            <a:avLst/>
          </a:prstGeom>
          <a:solidFill>
            <a:srgbClr val="C30501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466" name="Oval 706"/>
          <p:cNvSpPr>
            <a:spLocks noChangeArrowheads="1"/>
          </p:cNvSpPr>
          <p:nvPr/>
        </p:nvSpPr>
        <p:spPr bwMode="auto">
          <a:xfrm>
            <a:off x="6591300" y="5168900"/>
            <a:ext cx="88900" cy="88900"/>
          </a:xfrm>
          <a:prstGeom prst="ellipse">
            <a:avLst/>
          </a:prstGeom>
          <a:solidFill>
            <a:srgbClr val="C30501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467" name="Oval 707"/>
          <p:cNvSpPr>
            <a:spLocks noChangeArrowheads="1"/>
          </p:cNvSpPr>
          <p:nvPr/>
        </p:nvSpPr>
        <p:spPr bwMode="auto">
          <a:xfrm>
            <a:off x="6997700" y="5003800"/>
            <a:ext cx="88900" cy="88900"/>
          </a:xfrm>
          <a:prstGeom prst="ellipse">
            <a:avLst/>
          </a:prstGeom>
          <a:solidFill>
            <a:srgbClr val="C30501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468" name="Oval 708"/>
          <p:cNvSpPr>
            <a:spLocks noChangeArrowheads="1"/>
          </p:cNvSpPr>
          <p:nvPr/>
        </p:nvSpPr>
        <p:spPr bwMode="auto">
          <a:xfrm>
            <a:off x="7797800" y="4686300"/>
            <a:ext cx="88900" cy="88900"/>
          </a:xfrm>
          <a:prstGeom prst="ellipse">
            <a:avLst/>
          </a:prstGeom>
          <a:solidFill>
            <a:srgbClr val="C30501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469" name="Oval 709"/>
          <p:cNvSpPr>
            <a:spLocks noChangeArrowheads="1"/>
          </p:cNvSpPr>
          <p:nvPr/>
        </p:nvSpPr>
        <p:spPr bwMode="auto">
          <a:xfrm>
            <a:off x="8597900" y="4673600"/>
            <a:ext cx="88900" cy="88900"/>
          </a:xfrm>
          <a:prstGeom prst="ellipse">
            <a:avLst/>
          </a:prstGeom>
          <a:solidFill>
            <a:srgbClr val="C30501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470" name="Oval 710"/>
          <p:cNvSpPr>
            <a:spLocks noChangeArrowheads="1"/>
          </p:cNvSpPr>
          <p:nvPr/>
        </p:nvSpPr>
        <p:spPr bwMode="auto">
          <a:xfrm>
            <a:off x="6197600" y="439420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471" name="Oval 711"/>
          <p:cNvSpPr>
            <a:spLocks noChangeArrowheads="1"/>
          </p:cNvSpPr>
          <p:nvPr/>
        </p:nvSpPr>
        <p:spPr bwMode="auto">
          <a:xfrm>
            <a:off x="6591300" y="440690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472" name="Oval 712"/>
          <p:cNvSpPr>
            <a:spLocks noChangeArrowheads="1"/>
          </p:cNvSpPr>
          <p:nvPr/>
        </p:nvSpPr>
        <p:spPr bwMode="auto">
          <a:xfrm>
            <a:off x="6997700" y="444500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473" name="Oval 713"/>
          <p:cNvSpPr>
            <a:spLocks noChangeArrowheads="1"/>
          </p:cNvSpPr>
          <p:nvPr/>
        </p:nvSpPr>
        <p:spPr bwMode="auto">
          <a:xfrm>
            <a:off x="7797800" y="469900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474" name="Oval 714"/>
          <p:cNvSpPr>
            <a:spLocks noChangeArrowheads="1"/>
          </p:cNvSpPr>
          <p:nvPr/>
        </p:nvSpPr>
        <p:spPr bwMode="auto">
          <a:xfrm>
            <a:off x="8597900" y="4889500"/>
            <a:ext cx="88900" cy="889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475" name="Oval 715"/>
          <p:cNvSpPr>
            <a:spLocks noChangeArrowheads="1"/>
          </p:cNvSpPr>
          <p:nvPr/>
        </p:nvSpPr>
        <p:spPr bwMode="auto">
          <a:xfrm>
            <a:off x="6184900" y="5410200"/>
            <a:ext cx="114300" cy="114300"/>
          </a:xfrm>
          <a:prstGeom prst="ellipse">
            <a:avLst/>
          </a:prstGeom>
          <a:noFill/>
          <a:ln w="12700">
            <a:solidFill>
              <a:srgbClr val="C3050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476" name="Oval 716"/>
          <p:cNvSpPr>
            <a:spLocks noChangeArrowheads="1"/>
          </p:cNvSpPr>
          <p:nvPr/>
        </p:nvSpPr>
        <p:spPr bwMode="auto">
          <a:xfrm>
            <a:off x="7702550" y="4660900"/>
            <a:ext cx="114300" cy="1143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8477" name="Group 717"/>
          <p:cNvGrpSpPr>
            <a:grpSpLocks/>
          </p:cNvGrpSpPr>
          <p:nvPr/>
        </p:nvGrpSpPr>
        <p:grpSpPr bwMode="auto">
          <a:xfrm>
            <a:off x="5022850" y="3914775"/>
            <a:ext cx="346075" cy="2041525"/>
            <a:chOff x="556" y="2636"/>
            <a:chExt cx="218" cy="1286"/>
          </a:xfrm>
        </p:grpSpPr>
        <p:sp>
          <p:nvSpPr>
            <p:cNvPr id="118478" name="Rectangle 718"/>
            <p:cNvSpPr>
              <a:spLocks noChangeArrowheads="1"/>
            </p:cNvSpPr>
            <p:nvPr/>
          </p:nvSpPr>
          <p:spPr bwMode="auto">
            <a:xfrm>
              <a:off x="556" y="3788"/>
              <a:ext cx="21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0.01</a:t>
              </a:r>
              <a:endParaRPr lang="en-US" sz="1400" i="0"/>
            </a:p>
          </p:txBody>
        </p:sp>
        <p:sp>
          <p:nvSpPr>
            <p:cNvPr id="118479" name="Rectangle 719"/>
            <p:cNvSpPr>
              <a:spLocks noChangeArrowheads="1"/>
            </p:cNvSpPr>
            <p:nvPr/>
          </p:nvSpPr>
          <p:spPr bwMode="auto">
            <a:xfrm>
              <a:off x="612" y="3404"/>
              <a:ext cx="1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0.1</a:t>
              </a:r>
              <a:endParaRPr lang="en-US" sz="1400" i="0"/>
            </a:p>
          </p:txBody>
        </p:sp>
        <p:sp>
          <p:nvSpPr>
            <p:cNvPr id="118480" name="Rectangle 720"/>
            <p:cNvSpPr>
              <a:spLocks noChangeArrowheads="1"/>
            </p:cNvSpPr>
            <p:nvPr/>
          </p:nvSpPr>
          <p:spPr bwMode="auto">
            <a:xfrm>
              <a:off x="692" y="3020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1</a:t>
              </a:r>
              <a:endParaRPr lang="en-US" sz="1400" i="0"/>
            </a:p>
          </p:txBody>
        </p:sp>
        <p:sp>
          <p:nvSpPr>
            <p:cNvPr id="118481" name="Rectangle 721"/>
            <p:cNvSpPr>
              <a:spLocks noChangeArrowheads="1"/>
            </p:cNvSpPr>
            <p:nvPr/>
          </p:nvSpPr>
          <p:spPr bwMode="auto">
            <a:xfrm>
              <a:off x="636" y="2636"/>
              <a:ext cx="12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10</a:t>
              </a:r>
              <a:endParaRPr lang="en-US" sz="1400" i="0"/>
            </a:p>
          </p:txBody>
        </p:sp>
      </p:grpSp>
      <p:grpSp>
        <p:nvGrpSpPr>
          <p:cNvPr id="118482" name="Group 722"/>
          <p:cNvGrpSpPr>
            <a:grpSpLocks/>
          </p:cNvGrpSpPr>
          <p:nvPr/>
        </p:nvGrpSpPr>
        <p:grpSpPr bwMode="auto">
          <a:xfrm>
            <a:off x="5359400" y="5899150"/>
            <a:ext cx="3298825" cy="212725"/>
            <a:chOff x="788" y="3908"/>
            <a:chExt cx="2078" cy="134"/>
          </a:xfrm>
        </p:grpSpPr>
        <p:sp>
          <p:nvSpPr>
            <p:cNvPr id="118483" name="Rectangle 723"/>
            <p:cNvSpPr>
              <a:spLocks noChangeArrowheads="1"/>
            </p:cNvSpPr>
            <p:nvPr/>
          </p:nvSpPr>
          <p:spPr bwMode="auto">
            <a:xfrm>
              <a:off x="788" y="3908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0</a:t>
              </a:r>
              <a:endParaRPr lang="en-US" sz="1400" i="0"/>
            </a:p>
          </p:txBody>
        </p:sp>
        <p:sp>
          <p:nvSpPr>
            <p:cNvPr id="118484" name="Rectangle 724"/>
            <p:cNvSpPr>
              <a:spLocks noChangeArrowheads="1"/>
            </p:cNvSpPr>
            <p:nvPr/>
          </p:nvSpPr>
          <p:spPr bwMode="auto">
            <a:xfrm>
              <a:off x="1252" y="3908"/>
              <a:ext cx="1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0.5</a:t>
              </a:r>
              <a:endParaRPr lang="en-US" sz="1400" i="0"/>
            </a:p>
          </p:txBody>
        </p:sp>
        <p:sp>
          <p:nvSpPr>
            <p:cNvPr id="118485" name="Rectangle 725"/>
            <p:cNvSpPr>
              <a:spLocks noChangeArrowheads="1"/>
            </p:cNvSpPr>
            <p:nvPr/>
          </p:nvSpPr>
          <p:spPr bwMode="auto">
            <a:xfrm>
              <a:off x="1796" y="3908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1</a:t>
              </a:r>
              <a:endParaRPr lang="en-US" sz="1400" i="0"/>
            </a:p>
          </p:txBody>
        </p:sp>
        <p:sp>
          <p:nvSpPr>
            <p:cNvPr id="118486" name="Rectangle 726"/>
            <p:cNvSpPr>
              <a:spLocks noChangeArrowheads="1"/>
            </p:cNvSpPr>
            <p:nvPr/>
          </p:nvSpPr>
          <p:spPr bwMode="auto">
            <a:xfrm>
              <a:off x="2260" y="3908"/>
              <a:ext cx="1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1.5</a:t>
              </a:r>
              <a:endParaRPr lang="en-US" sz="1400" i="0"/>
            </a:p>
          </p:txBody>
        </p:sp>
        <p:sp>
          <p:nvSpPr>
            <p:cNvPr id="118487" name="Rectangle 727"/>
            <p:cNvSpPr>
              <a:spLocks noChangeArrowheads="1"/>
            </p:cNvSpPr>
            <p:nvPr/>
          </p:nvSpPr>
          <p:spPr bwMode="auto">
            <a:xfrm>
              <a:off x="2804" y="3908"/>
              <a:ext cx="6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 b="0" i="0">
                  <a:solidFill>
                    <a:srgbClr val="000000"/>
                  </a:solidFill>
                </a:rPr>
                <a:t>2</a:t>
              </a:r>
              <a:endParaRPr lang="en-US" sz="1400" i="0"/>
            </a:p>
          </p:txBody>
        </p:sp>
      </p:grpSp>
      <p:sp>
        <p:nvSpPr>
          <p:cNvPr id="118488" name="Rectangle 728"/>
          <p:cNvSpPr>
            <a:spLocks noChangeArrowheads="1"/>
          </p:cNvSpPr>
          <p:nvPr/>
        </p:nvSpPr>
        <p:spPr bwMode="auto">
          <a:xfrm>
            <a:off x="8001000" y="5410200"/>
            <a:ext cx="4746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i="0" dirty="0">
                <a:solidFill>
                  <a:srgbClr val="000000"/>
                </a:solidFill>
              </a:rPr>
              <a:t>PVDF</a:t>
            </a:r>
            <a:endParaRPr lang="en-US" sz="1400" i="0" dirty="0"/>
          </a:p>
        </p:txBody>
      </p:sp>
      <p:sp>
        <p:nvSpPr>
          <p:cNvPr id="118489" name="Rectangle 729"/>
          <p:cNvSpPr>
            <a:spLocks noChangeArrowheads="1"/>
          </p:cNvSpPr>
          <p:nvPr/>
        </p:nvSpPr>
        <p:spPr bwMode="auto">
          <a:xfrm rot="16200000">
            <a:off x="4174332" y="4793456"/>
            <a:ext cx="13636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i="0">
                <a:solidFill>
                  <a:srgbClr val="000000"/>
                </a:solidFill>
              </a:rPr>
              <a:t>COx Yields kg/kg</a:t>
            </a:r>
            <a:endParaRPr lang="en-US" sz="1400" i="0"/>
          </a:p>
        </p:txBody>
      </p:sp>
      <p:sp>
        <p:nvSpPr>
          <p:cNvPr id="118490" name="Rectangle 730"/>
          <p:cNvSpPr>
            <a:spLocks noChangeArrowheads="1"/>
          </p:cNvSpPr>
          <p:nvPr/>
        </p:nvSpPr>
        <p:spPr bwMode="auto">
          <a:xfrm>
            <a:off x="5878513" y="6188075"/>
            <a:ext cx="24177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0" i="0">
                <a:solidFill>
                  <a:srgbClr val="000000"/>
                </a:solidFill>
              </a:rPr>
              <a:t>Effective Equivalence Ratio, </a:t>
            </a:r>
            <a:r>
              <a:rPr lang="en-US" sz="1600" b="0" i="0">
                <a:solidFill>
                  <a:srgbClr val="000000"/>
                </a:solidFill>
                <a:sym typeface="Symbol" charset="2"/>
              </a:rPr>
              <a:t></a:t>
            </a:r>
            <a:endParaRPr lang="en-US" sz="1400" i="0"/>
          </a:p>
        </p:txBody>
      </p:sp>
      <p:sp>
        <p:nvSpPr>
          <p:cNvPr id="118491" name="Rectangle 731"/>
          <p:cNvSpPr>
            <a:spLocks noChangeArrowheads="1"/>
          </p:cNvSpPr>
          <p:nvPr/>
        </p:nvSpPr>
        <p:spPr bwMode="auto">
          <a:xfrm>
            <a:off x="5726113" y="4224338"/>
            <a:ext cx="514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 i="0"/>
              <a:t>CO</a:t>
            </a:r>
            <a:r>
              <a:rPr lang="en-US" sz="1400" b="0" i="0" baseline="-25000"/>
              <a:t>2</a:t>
            </a:r>
            <a:endParaRPr lang="en-US" sz="1400" b="0" i="0"/>
          </a:p>
        </p:txBody>
      </p:sp>
      <p:sp>
        <p:nvSpPr>
          <p:cNvPr id="118492" name="Rectangle 732"/>
          <p:cNvSpPr>
            <a:spLocks noChangeArrowheads="1"/>
          </p:cNvSpPr>
          <p:nvPr/>
        </p:nvSpPr>
        <p:spPr bwMode="auto">
          <a:xfrm>
            <a:off x="5753100" y="5226050"/>
            <a:ext cx="450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 i="0">
                <a:solidFill>
                  <a:srgbClr val="C30501"/>
                </a:solidFill>
              </a:rPr>
              <a:t>CO</a:t>
            </a:r>
          </a:p>
        </p:txBody>
      </p:sp>
      <p:sp>
        <p:nvSpPr>
          <p:cNvPr id="118494" name="Oval 734"/>
          <p:cNvSpPr>
            <a:spLocks noChangeArrowheads="1"/>
          </p:cNvSpPr>
          <p:nvPr/>
        </p:nvSpPr>
        <p:spPr bwMode="auto">
          <a:xfrm>
            <a:off x="5981700" y="2635250"/>
            <a:ext cx="95250" cy="95250"/>
          </a:xfrm>
          <a:prstGeom prst="ellipse">
            <a:avLst/>
          </a:prstGeom>
          <a:solidFill>
            <a:srgbClr val="C30501"/>
          </a:solidFill>
          <a:ln w="14288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495" name="Oval 735"/>
          <p:cNvSpPr>
            <a:spLocks noChangeArrowheads="1"/>
          </p:cNvSpPr>
          <p:nvPr/>
        </p:nvSpPr>
        <p:spPr bwMode="auto">
          <a:xfrm>
            <a:off x="5800725" y="2635250"/>
            <a:ext cx="95250" cy="95250"/>
          </a:xfrm>
          <a:prstGeom prst="ellipse">
            <a:avLst/>
          </a:prstGeom>
          <a:solidFill>
            <a:srgbClr val="000000"/>
          </a:solidFill>
          <a:ln w="14288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496" name="Rectangle 736"/>
          <p:cNvSpPr>
            <a:spLocks noChangeArrowheads="1"/>
          </p:cNvSpPr>
          <p:nvPr/>
        </p:nvSpPr>
        <p:spPr bwMode="auto">
          <a:xfrm>
            <a:off x="6064250" y="2524125"/>
            <a:ext cx="20129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 i="0"/>
              <a:t>Premixed (MCC)</a:t>
            </a:r>
          </a:p>
          <a:p>
            <a:r>
              <a:rPr lang="en-US" sz="1400" b="0" i="0"/>
              <a:t>Diffusion Flame (Cone)</a:t>
            </a:r>
          </a:p>
        </p:txBody>
      </p:sp>
      <p:sp>
        <p:nvSpPr>
          <p:cNvPr id="118497" name="Rectangle 737"/>
          <p:cNvSpPr>
            <a:spLocks noChangeArrowheads="1"/>
          </p:cNvSpPr>
          <p:nvPr/>
        </p:nvSpPr>
        <p:spPr bwMode="auto">
          <a:xfrm>
            <a:off x="5667375" y="2514600"/>
            <a:ext cx="236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498" name="Oval 738"/>
          <p:cNvSpPr>
            <a:spLocks noChangeArrowheads="1"/>
          </p:cNvSpPr>
          <p:nvPr/>
        </p:nvSpPr>
        <p:spPr bwMode="auto">
          <a:xfrm>
            <a:off x="5972175" y="2819400"/>
            <a:ext cx="114300" cy="114300"/>
          </a:xfrm>
          <a:prstGeom prst="ellipse">
            <a:avLst/>
          </a:prstGeom>
          <a:noFill/>
          <a:ln w="12700">
            <a:solidFill>
              <a:srgbClr val="C3050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499" name="Oval 739"/>
          <p:cNvSpPr>
            <a:spLocks noChangeArrowheads="1"/>
          </p:cNvSpPr>
          <p:nvPr/>
        </p:nvSpPr>
        <p:spPr bwMode="auto">
          <a:xfrm>
            <a:off x="5791200" y="2819400"/>
            <a:ext cx="114300" cy="1143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501" name="Rectangle 741"/>
          <p:cNvSpPr>
            <a:spLocks noChangeArrowheads="1"/>
          </p:cNvSpPr>
          <p:nvPr/>
        </p:nvSpPr>
        <p:spPr bwMode="auto">
          <a:xfrm>
            <a:off x="4800600" y="1371600"/>
            <a:ext cx="381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i="0" dirty="0"/>
              <a:t>For Soot-Forming Polymers,</a:t>
            </a:r>
          </a:p>
          <a:p>
            <a:pPr algn="ctr"/>
            <a:r>
              <a:rPr lang="en-US" i="0" dirty="0" smtClean="0">
                <a:sym typeface="Symbol" charset="2"/>
              </a:rPr>
              <a:t>GER </a:t>
            </a:r>
            <a:r>
              <a:rPr lang="en-US" i="0" dirty="0">
                <a:sym typeface="Symbol" charset="2"/>
              </a:rPr>
              <a:t></a:t>
            </a:r>
            <a:r>
              <a:rPr lang="en-US" i="0" dirty="0" smtClean="0">
                <a:sym typeface="Symbol" charset="2"/>
              </a:rPr>
              <a:t> </a:t>
            </a:r>
            <a:r>
              <a:rPr lang="en-US" i="0" baseline="-25000" dirty="0" smtClean="0">
                <a:sym typeface="Symbol" charset="2"/>
              </a:rPr>
              <a:t>flame</a:t>
            </a:r>
            <a:r>
              <a:rPr lang="en-US" i="0" dirty="0">
                <a:sym typeface="Symbol" charset="2"/>
              </a:rPr>
              <a:t> </a:t>
            </a:r>
            <a:r>
              <a:rPr lang="en-US" i="0" dirty="0" smtClean="0">
                <a:sym typeface="Symbol" charset="2"/>
              </a:rPr>
              <a:t> 1</a:t>
            </a:r>
            <a:endParaRPr lang="en-US" i="0" dirty="0"/>
          </a:p>
        </p:txBody>
      </p:sp>
      <p:sp>
        <p:nvSpPr>
          <p:cNvPr id="118503" name="Line 743"/>
          <p:cNvSpPr>
            <a:spLocks noChangeShapeType="1"/>
          </p:cNvSpPr>
          <p:nvPr/>
        </p:nvSpPr>
        <p:spPr bwMode="auto">
          <a:xfrm>
            <a:off x="2343150" y="1428750"/>
            <a:ext cx="0" cy="18288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504" name="Line 744"/>
          <p:cNvSpPr>
            <a:spLocks noChangeShapeType="1"/>
          </p:cNvSpPr>
          <p:nvPr/>
        </p:nvSpPr>
        <p:spPr bwMode="auto">
          <a:xfrm>
            <a:off x="2940050" y="1422400"/>
            <a:ext cx="0" cy="18288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505" name="Line 745"/>
          <p:cNvSpPr>
            <a:spLocks noChangeShapeType="1"/>
          </p:cNvSpPr>
          <p:nvPr/>
        </p:nvSpPr>
        <p:spPr bwMode="auto">
          <a:xfrm>
            <a:off x="2286000" y="4038600"/>
            <a:ext cx="0" cy="18288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506" name="Line 746"/>
          <p:cNvSpPr>
            <a:spLocks noChangeShapeType="1"/>
          </p:cNvSpPr>
          <p:nvPr/>
        </p:nvSpPr>
        <p:spPr bwMode="auto">
          <a:xfrm>
            <a:off x="2794000" y="4032250"/>
            <a:ext cx="0" cy="18288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507" name="Line 747"/>
          <p:cNvSpPr>
            <a:spLocks noChangeShapeType="1"/>
          </p:cNvSpPr>
          <p:nvPr/>
        </p:nvSpPr>
        <p:spPr bwMode="auto">
          <a:xfrm>
            <a:off x="6248400" y="4032250"/>
            <a:ext cx="0" cy="18288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508" name="Line 748"/>
          <p:cNvSpPr>
            <a:spLocks noChangeShapeType="1"/>
          </p:cNvSpPr>
          <p:nvPr/>
        </p:nvSpPr>
        <p:spPr bwMode="auto">
          <a:xfrm>
            <a:off x="7753350" y="4025900"/>
            <a:ext cx="0" cy="18288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156" name="Group 452"/>
          <p:cNvGrpSpPr>
            <a:grpSpLocks/>
          </p:cNvGrpSpPr>
          <p:nvPr/>
        </p:nvGrpSpPr>
        <p:grpSpPr bwMode="auto">
          <a:xfrm>
            <a:off x="1676400" y="2178050"/>
            <a:ext cx="1841500" cy="2603500"/>
            <a:chOff x="984" y="1364"/>
            <a:chExt cx="1160" cy="1640"/>
          </a:xfrm>
        </p:grpSpPr>
        <p:sp>
          <p:nvSpPr>
            <p:cNvPr id="73135" name="Freeform 431"/>
            <p:cNvSpPr>
              <a:spLocks/>
            </p:cNvSpPr>
            <p:nvPr/>
          </p:nvSpPr>
          <p:spPr bwMode="auto">
            <a:xfrm>
              <a:off x="984" y="2988"/>
              <a:ext cx="16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36" name="Freeform 432"/>
            <p:cNvSpPr>
              <a:spLocks/>
            </p:cNvSpPr>
            <p:nvPr/>
          </p:nvSpPr>
          <p:spPr bwMode="auto">
            <a:xfrm>
              <a:off x="1016" y="2892"/>
              <a:ext cx="64" cy="8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" y="80"/>
                </a:cxn>
                <a:cxn ang="0">
                  <a:pos x="16" y="72"/>
                </a:cxn>
                <a:cxn ang="0">
                  <a:pos x="24" y="72"/>
                </a:cxn>
                <a:cxn ang="0">
                  <a:pos x="24" y="64"/>
                </a:cxn>
                <a:cxn ang="0">
                  <a:pos x="32" y="56"/>
                </a:cxn>
                <a:cxn ang="0">
                  <a:pos x="32" y="48"/>
                </a:cxn>
                <a:cxn ang="0">
                  <a:pos x="40" y="48"/>
                </a:cxn>
                <a:cxn ang="0">
                  <a:pos x="40" y="40"/>
                </a:cxn>
                <a:cxn ang="0">
                  <a:pos x="40" y="32"/>
                </a:cxn>
                <a:cxn ang="0">
                  <a:pos x="48" y="32"/>
                </a:cxn>
                <a:cxn ang="0">
                  <a:pos x="48" y="24"/>
                </a:cxn>
                <a:cxn ang="0">
                  <a:pos x="48" y="16"/>
                </a:cxn>
                <a:cxn ang="0">
                  <a:pos x="56" y="16"/>
                </a:cxn>
                <a:cxn ang="0">
                  <a:pos x="56" y="8"/>
                </a:cxn>
                <a:cxn ang="0">
                  <a:pos x="56" y="0"/>
                </a:cxn>
                <a:cxn ang="0">
                  <a:pos x="64" y="0"/>
                </a:cxn>
              </a:cxnLst>
              <a:rect l="0" t="0" r="r" b="b"/>
              <a:pathLst>
                <a:path w="64" h="80">
                  <a:moveTo>
                    <a:pt x="0" y="80"/>
                  </a:moveTo>
                  <a:lnTo>
                    <a:pt x="8" y="80"/>
                  </a:lnTo>
                  <a:lnTo>
                    <a:pt x="16" y="72"/>
                  </a:lnTo>
                  <a:lnTo>
                    <a:pt x="24" y="72"/>
                  </a:lnTo>
                  <a:lnTo>
                    <a:pt x="24" y="64"/>
                  </a:lnTo>
                  <a:lnTo>
                    <a:pt x="32" y="56"/>
                  </a:lnTo>
                  <a:lnTo>
                    <a:pt x="32" y="48"/>
                  </a:lnTo>
                  <a:lnTo>
                    <a:pt x="40" y="48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48" y="32"/>
                  </a:lnTo>
                  <a:lnTo>
                    <a:pt x="48" y="24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64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37" name="Freeform 433"/>
            <p:cNvSpPr>
              <a:spLocks/>
            </p:cNvSpPr>
            <p:nvPr/>
          </p:nvSpPr>
          <p:spPr bwMode="auto">
            <a:xfrm>
              <a:off x="1096" y="2820"/>
              <a:ext cx="8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8" y="0"/>
                </a:cxn>
              </a:cxnLst>
              <a:rect l="0" t="0" r="r" b="b"/>
              <a:pathLst>
                <a:path w="8" h="24">
                  <a:moveTo>
                    <a:pt x="0" y="24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38" name="Freeform 434"/>
            <p:cNvSpPr>
              <a:spLocks/>
            </p:cNvSpPr>
            <p:nvPr/>
          </p:nvSpPr>
          <p:spPr bwMode="auto">
            <a:xfrm>
              <a:off x="1112" y="2692"/>
              <a:ext cx="24" cy="104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0" y="96"/>
                </a:cxn>
                <a:cxn ang="0">
                  <a:pos x="0" y="88"/>
                </a:cxn>
                <a:cxn ang="0">
                  <a:pos x="0" y="80"/>
                </a:cxn>
                <a:cxn ang="0">
                  <a:pos x="8" y="80"/>
                </a:cxn>
                <a:cxn ang="0">
                  <a:pos x="8" y="72"/>
                </a:cxn>
                <a:cxn ang="0">
                  <a:pos x="8" y="64"/>
                </a:cxn>
                <a:cxn ang="0">
                  <a:pos x="8" y="56"/>
                </a:cxn>
                <a:cxn ang="0">
                  <a:pos x="8" y="48"/>
                </a:cxn>
                <a:cxn ang="0">
                  <a:pos x="16" y="48"/>
                </a:cxn>
                <a:cxn ang="0">
                  <a:pos x="16" y="40"/>
                </a:cxn>
                <a:cxn ang="0">
                  <a:pos x="16" y="32"/>
                </a:cxn>
                <a:cxn ang="0">
                  <a:pos x="16" y="24"/>
                </a:cxn>
                <a:cxn ang="0">
                  <a:pos x="16" y="16"/>
                </a:cxn>
                <a:cxn ang="0">
                  <a:pos x="24" y="16"/>
                </a:cxn>
                <a:cxn ang="0">
                  <a:pos x="24" y="8"/>
                </a:cxn>
                <a:cxn ang="0">
                  <a:pos x="24" y="0"/>
                </a:cxn>
              </a:cxnLst>
              <a:rect l="0" t="0" r="r" b="b"/>
              <a:pathLst>
                <a:path w="24" h="104">
                  <a:moveTo>
                    <a:pt x="0" y="104"/>
                  </a:moveTo>
                  <a:lnTo>
                    <a:pt x="0" y="96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8" y="80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8" y="56"/>
                  </a:lnTo>
                  <a:lnTo>
                    <a:pt x="8" y="48"/>
                  </a:lnTo>
                  <a:lnTo>
                    <a:pt x="16" y="48"/>
                  </a:lnTo>
                  <a:lnTo>
                    <a:pt x="16" y="40"/>
                  </a:lnTo>
                  <a:lnTo>
                    <a:pt x="16" y="32"/>
                  </a:lnTo>
                  <a:lnTo>
                    <a:pt x="16" y="24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24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39" name="Freeform 435"/>
            <p:cNvSpPr>
              <a:spLocks/>
            </p:cNvSpPr>
            <p:nvPr/>
          </p:nvSpPr>
          <p:spPr bwMode="auto">
            <a:xfrm>
              <a:off x="1152" y="2604"/>
              <a:ext cx="1" cy="32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h="32">
                  <a:moveTo>
                    <a:pt x="0" y="32"/>
                  </a:moveTo>
                  <a:lnTo>
                    <a:pt x="0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40" name="Freeform 436"/>
            <p:cNvSpPr>
              <a:spLocks/>
            </p:cNvSpPr>
            <p:nvPr/>
          </p:nvSpPr>
          <p:spPr bwMode="auto">
            <a:xfrm>
              <a:off x="1160" y="2460"/>
              <a:ext cx="24" cy="120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0" y="112"/>
                </a:cxn>
                <a:cxn ang="0">
                  <a:pos x="8" y="104"/>
                </a:cxn>
                <a:cxn ang="0">
                  <a:pos x="8" y="96"/>
                </a:cxn>
                <a:cxn ang="0">
                  <a:pos x="8" y="88"/>
                </a:cxn>
                <a:cxn ang="0">
                  <a:pos x="8" y="80"/>
                </a:cxn>
                <a:cxn ang="0">
                  <a:pos x="8" y="72"/>
                </a:cxn>
                <a:cxn ang="0">
                  <a:pos x="16" y="72"/>
                </a:cxn>
                <a:cxn ang="0">
                  <a:pos x="16" y="64"/>
                </a:cxn>
                <a:cxn ang="0">
                  <a:pos x="16" y="56"/>
                </a:cxn>
                <a:cxn ang="0">
                  <a:pos x="16" y="48"/>
                </a:cxn>
                <a:cxn ang="0">
                  <a:pos x="16" y="40"/>
                </a:cxn>
                <a:cxn ang="0">
                  <a:pos x="24" y="32"/>
                </a:cxn>
                <a:cxn ang="0">
                  <a:pos x="24" y="24"/>
                </a:cxn>
                <a:cxn ang="0">
                  <a:pos x="24" y="16"/>
                </a:cxn>
                <a:cxn ang="0">
                  <a:pos x="24" y="8"/>
                </a:cxn>
                <a:cxn ang="0">
                  <a:pos x="24" y="0"/>
                </a:cxn>
              </a:cxnLst>
              <a:rect l="0" t="0" r="r" b="b"/>
              <a:pathLst>
                <a:path w="24" h="120">
                  <a:moveTo>
                    <a:pt x="0" y="120"/>
                  </a:moveTo>
                  <a:lnTo>
                    <a:pt x="0" y="112"/>
                  </a:lnTo>
                  <a:lnTo>
                    <a:pt x="8" y="104"/>
                  </a:lnTo>
                  <a:lnTo>
                    <a:pt x="8" y="96"/>
                  </a:lnTo>
                  <a:lnTo>
                    <a:pt x="8" y="88"/>
                  </a:lnTo>
                  <a:lnTo>
                    <a:pt x="8" y="80"/>
                  </a:lnTo>
                  <a:lnTo>
                    <a:pt x="8" y="72"/>
                  </a:lnTo>
                  <a:lnTo>
                    <a:pt x="16" y="72"/>
                  </a:lnTo>
                  <a:lnTo>
                    <a:pt x="16" y="64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16" y="40"/>
                  </a:lnTo>
                  <a:lnTo>
                    <a:pt x="24" y="32"/>
                  </a:lnTo>
                  <a:lnTo>
                    <a:pt x="24" y="24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24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41" name="Freeform 437"/>
            <p:cNvSpPr>
              <a:spLocks/>
            </p:cNvSpPr>
            <p:nvPr/>
          </p:nvSpPr>
          <p:spPr bwMode="auto">
            <a:xfrm>
              <a:off x="1200" y="2372"/>
              <a:ext cx="8" cy="32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8" y="8"/>
                </a:cxn>
                <a:cxn ang="0">
                  <a:pos x="8" y="0"/>
                </a:cxn>
              </a:cxnLst>
              <a:rect l="0" t="0" r="r" b="b"/>
              <a:pathLst>
                <a:path w="8" h="32">
                  <a:moveTo>
                    <a:pt x="0" y="32"/>
                  </a:moveTo>
                  <a:lnTo>
                    <a:pt x="0" y="24"/>
                  </a:lnTo>
                  <a:lnTo>
                    <a:pt x="0" y="16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42" name="Freeform 438"/>
            <p:cNvSpPr>
              <a:spLocks/>
            </p:cNvSpPr>
            <p:nvPr/>
          </p:nvSpPr>
          <p:spPr bwMode="auto">
            <a:xfrm>
              <a:off x="1216" y="2212"/>
              <a:ext cx="24" cy="128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0" y="120"/>
                </a:cxn>
                <a:cxn ang="0">
                  <a:pos x="0" y="112"/>
                </a:cxn>
                <a:cxn ang="0">
                  <a:pos x="0" y="104"/>
                </a:cxn>
                <a:cxn ang="0">
                  <a:pos x="8" y="96"/>
                </a:cxn>
                <a:cxn ang="0">
                  <a:pos x="8" y="88"/>
                </a:cxn>
                <a:cxn ang="0">
                  <a:pos x="8" y="80"/>
                </a:cxn>
                <a:cxn ang="0">
                  <a:pos x="8" y="72"/>
                </a:cxn>
                <a:cxn ang="0">
                  <a:pos x="16" y="64"/>
                </a:cxn>
                <a:cxn ang="0">
                  <a:pos x="16" y="56"/>
                </a:cxn>
                <a:cxn ang="0">
                  <a:pos x="16" y="48"/>
                </a:cxn>
                <a:cxn ang="0">
                  <a:pos x="16" y="40"/>
                </a:cxn>
                <a:cxn ang="0">
                  <a:pos x="24" y="32"/>
                </a:cxn>
                <a:cxn ang="0">
                  <a:pos x="24" y="24"/>
                </a:cxn>
                <a:cxn ang="0">
                  <a:pos x="24" y="16"/>
                </a:cxn>
                <a:cxn ang="0">
                  <a:pos x="24" y="8"/>
                </a:cxn>
                <a:cxn ang="0">
                  <a:pos x="24" y="0"/>
                </a:cxn>
              </a:cxnLst>
              <a:rect l="0" t="0" r="r" b="b"/>
              <a:pathLst>
                <a:path w="24" h="128">
                  <a:moveTo>
                    <a:pt x="0" y="128"/>
                  </a:moveTo>
                  <a:lnTo>
                    <a:pt x="0" y="120"/>
                  </a:lnTo>
                  <a:lnTo>
                    <a:pt x="0" y="112"/>
                  </a:lnTo>
                  <a:lnTo>
                    <a:pt x="0" y="104"/>
                  </a:lnTo>
                  <a:lnTo>
                    <a:pt x="8" y="96"/>
                  </a:lnTo>
                  <a:lnTo>
                    <a:pt x="8" y="88"/>
                  </a:lnTo>
                  <a:lnTo>
                    <a:pt x="8" y="80"/>
                  </a:lnTo>
                  <a:lnTo>
                    <a:pt x="8" y="72"/>
                  </a:lnTo>
                  <a:lnTo>
                    <a:pt x="16" y="64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16" y="40"/>
                  </a:lnTo>
                  <a:lnTo>
                    <a:pt x="24" y="32"/>
                  </a:lnTo>
                  <a:lnTo>
                    <a:pt x="24" y="24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24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43" name="Freeform 439"/>
            <p:cNvSpPr>
              <a:spLocks/>
            </p:cNvSpPr>
            <p:nvPr/>
          </p:nvSpPr>
          <p:spPr bwMode="auto">
            <a:xfrm>
              <a:off x="1256" y="2140"/>
              <a:ext cx="8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8" y="0"/>
                </a:cxn>
              </a:cxnLst>
              <a:rect l="0" t="0" r="r" b="b"/>
              <a:pathLst>
                <a:path w="8" h="24">
                  <a:moveTo>
                    <a:pt x="0" y="24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44" name="Freeform 440"/>
            <p:cNvSpPr>
              <a:spLocks/>
            </p:cNvSpPr>
            <p:nvPr/>
          </p:nvSpPr>
          <p:spPr bwMode="auto">
            <a:xfrm>
              <a:off x="1272" y="1996"/>
              <a:ext cx="32" cy="112"/>
            </a:xfrm>
            <a:custGeom>
              <a:avLst/>
              <a:gdLst/>
              <a:ahLst/>
              <a:cxnLst>
                <a:cxn ang="0">
                  <a:pos x="0" y="112"/>
                </a:cxn>
                <a:cxn ang="0">
                  <a:pos x="0" y="104"/>
                </a:cxn>
                <a:cxn ang="0">
                  <a:pos x="0" y="96"/>
                </a:cxn>
                <a:cxn ang="0">
                  <a:pos x="8" y="88"/>
                </a:cxn>
                <a:cxn ang="0">
                  <a:pos x="8" y="80"/>
                </a:cxn>
                <a:cxn ang="0">
                  <a:pos x="8" y="72"/>
                </a:cxn>
                <a:cxn ang="0">
                  <a:pos x="8" y="64"/>
                </a:cxn>
                <a:cxn ang="0">
                  <a:pos x="16" y="64"/>
                </a:cxn>
                <a:cxn ang="0">
                  <a:pos x="16" y="56"/>
                </a:cxn>
                <a:cxn ang="0">
                  <a:pos x="16" y="48"/>
                </a:cxn>
                <a:cxn ang="0">
                  <a:pos x="16" y="40"/>
                </a:cxn>
                <a:cxn ang="0">
                  <a:pos x="24" y="40"/>
                </a:cxn>
                <a:cxn ang="0">
                  <a:pos x="24" y="32"/>
                </a:cxn>
                <a:cxn ang="0">
                  <a:pos x="24" y="24"/>
                </a:cxn>
                <a:cxn ang="0">
                  <a:pos x="24" y="16"/>
                </a:cxn>
                <a:cxn ang="0">
                  <a:pos x="32" y="8"/>
                </a:cxn>
                <a:cxn ang="0">
                  <a:pos x="32" y="0"/>
                </a:cxn>
              </a:cxnLst>
              <a:rect l="0" t="0" r="r" b="b"/>
              <a:pathLst>
                <a:path w="32" h="112">
                  <a:moveTo>
                    <a:pt x="0" y="112"/>
                  </a:moveTo>
                  <a:lnTo>
                    <a:pt x="0" y="104"/>
                  </a:lnTo>
                  <a:lnTo>
                    <a:pt x="0" y="96"/>
                  </a:lnTo>
                  <a:lnTo>
                    <a:pt x="8" y="88"/>
                  </a:lnTo>
                  <a:lnTo>
                    <a:pt x="8" y="80"/>
                  </a:lnTo>
                  <a:lnTo>
                    <a:pt x="8" y="72"/>
                  </a:lnTo>
                  <a:lnTo>
                    <a:pt x="8" y="64"/>
                  </a:lnTo>
                  <a:lnTo>
                    <a:pt x="16" y="64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24" y="32"/>
                  </a:lnTo>
                  <a:lnTo>
                    <a:pt x="24" y="24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32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45" name="Freeform 441"/>
            <p:cNvSpPr>
              <a:spLocks/>
            </p:cNvSpPr>
            <p:nvPr/>
          </p:nvSpPr>
          <p:spPr bwMode="auto">
            <a:xfrm>
              <a:off x="1328" y="1916"/>
              <a:ext cx="8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16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r" b="b"/>
              <a:pathLst>
                <a:path w="8" h="24">
                  <a:moveTo>
                    <a:pt x="0" y="24"/>
                  </a:move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46" name="Freeform 442"/>
            <p:cNvSpPr>
              <a:spLocks/>
            </p:cNvSpPr>
            <p:nvPr/>
          </p:nvSpPr>
          <p:spPr bwMode="auto">
            <a:xfrm>
              <a:off x="1344" y="1780"/>
              <a:ext cx="48" cy="104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0" y="96"/>
                </a:cxn>
                <a:cxn ang="0">
                  <a:pos x="8" y="96"/>
                </a:cxn>
                <a:cxn ang="0">
                  <a:pos x="8" y="88"/>
                </a:cxn>
                <a:cxn ang="0">
                  <a:pos x="8" y="80"/>
                </a:cxn>
                <a:cxn ang="0">
                  <a:pos x="16" y="80"/>
                </a:cxn>
                <a:cxn ang="0">
                  <a:pos x="16" y="72"/>
                </a:cxn>
                <a:cxn ang="0">
                  <a:pos x="16" y="64"/>
                </a:cxn>
                <a:cxn ang="0">
                  <a:pos x="24" y="56"/>
                </a:cxn>
                <a:cxn ang="0">
                  <a:pos x="24" y="48"/>
                </a:cxn>
                <a:cxn ang="0">
                  <a:pos x="32" y="40"/>
                </a:cxn>
                <a:cxn ang="0">
                  <a:pos x="32" y="32"/>
                </a:cxn>
                <a:cxn ang="0">
                  <a:pos x="40" y="24"/>
                </a:cxn>
                <a:cxn ang="0">
                  <a:pos x="40" y="16"/>
                </a:cxn>
                <a:cxn ang="0">
                  <a:pos x="40" y="8"/>
                </a:cxn>
                <a:cxn ang="0">
                  <a:pos x="48" y="8"/>
                </a:cxn>
                <a:cxn ang="0">
                  <a:pos x="48" y="0"/>
                </a:cxn>
              </a:cxnLst>
              <a:rect l="0" t="0" r="r" b="b"/>
              <a:pathLst>
                <a:path w="48" h="104">
                  <a:moveTo>
                    <a:pt x="0" y="104"/>
                  </a:moveTo>
                  <a:lnTo>
                    <a:pt x="0" y="96"/>
                  </a:lnTo>
                  <a:lnTo>
                    <a:pt x="8" y="96"/>
                  </a:lnTo>
                  <a:lnTo>
                    <a:pt x="8" y="88"/>
                  </a:lnTo>
                  <a:lnTo>
                    <a:pt x="8" y="80"/>
                  </a:lnTo>
                  <a:lnTo>
                    <a:pt x="16" y="80"/>
                  </a:lnTo>
                  <a:lnTo>
                    <a:pt x="16" y="72"/>
                  </a:lnTo>
                  <a:lnTo>
                    <a:pt x="16" y="64"/>
                  </a:lnTo>
                  <a:lnTo>
                    <a:pt x="24" y="56"/>
                  </a:lnTo>
                  <a:lnTo>
                    <a:pt x="24" y="48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40" y="24"/>
                  </a:lnTo>
                  <a:lnTo>
                    <a:pt x="40" y="16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47" name="Freeform 443"/>
            <p:cNvSpPr>
              <a:spLocks/>
            </p:cNvSpPr>
            <p:nvPr/>
          </p:nvSpPr>
          <p:spPr bwMode="auto">
            <a:xfrm>
              <a:off x="1416" y="1716"/>
              <a:ext cx="16" cy="24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16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16" y="0"/>
                </a:cxn>
              </a:cxnLst>
              <a:rect l="0" t="0" r="r" b="b"/>
              <a:pathLst>
                <a:path w="16" h="24">
                  <a:moveTo>
                    <a:pt x="0" y="24"/>
                  </a:moveTo>
                  <a:lnTo>
                    <a:pt x="0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16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48" name="Freeform 444"/>
            <p:cNvSpPr>
              <a:spLocks/>
            </p:cNvSpPr>
            <p:nvPr/>
          </p:nvSpPr>
          <p:spPr bwMode="auto">
            <a:xfrm>
              <a:off x="1440" y="1620"/>
              <a:ext cx="64" cy="7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8" y="72"/>
                </a:cxn>
                <a:cxn ang="0">
                  <a:pos x="8" y="64"/>
                </a:cxn>
                <a:cxn ang="0">
                  <a:pos x="16" y="64"/>
                </a:cxn>
                <a:cxn ang="0">
                  <a:pos x="16" y="56"/>
                </a:cxn>
                <a:cxn ang="0">
                  <a:pos x="24" y="48"/>
                </a:cxn>
                <a:cxn ang="0">
                  <a:pos x="24" y="40"/>
                </a:cxn>
                <a:cxn ang="0">
                  <a:pos x="32" y="40"/>
                </a:cxn>
                <a:cxn ang="0">
                  <a:pos x="32" y="32"/>
                </a:cxn>
                <a:cxn ang="0">
                  <a:pos x="40" y="32"/>
                </a:cxn>
                <a:cxn ang="0">
                  <a:pos x="40" y="24"/>
                </a:cxn>
                <a:cxn ang="0">
                  <a:pos x="48" y="24"/>
                </a:cxn>
                <a:cxn ang="0">
                  <a:pos x="48" y="16"/>
                </a:cxn>
                <a:cxn ang="0">
                  <a:pos x="48" y="8"/>
                </a:cxn>
                <a:cxn ang="0">
                  <a:pos x="56" y="8"/>
                </a:cxn>
                <a:cxn ang="0">
                  <a:pos x="56" y="0"/>
                </a:cxn>
                <a:cxn ang="0">
                  <a:pos x="64" y="0"/>
                </a:cxn>
              </a:cxnLst>
              <a:rect l="0" t="0" r="r" b="b"/>
              <a:pathLst>
                <a:path w="64" h="72">
                  <a:moveTo>
                    <a:pt x="0" y="72"/>
                  </a:moveTo>
                  <a:lnTo>
                    <a:pt x="8" y="72"/>
                  </a:lnTo>
                  <a:lnTo>
                    <a:pt x="8" y="64"/>
                  </a:lnTo>
                  <a:lnTo>
                    <a:pt x="16" y="64"/>
                  </a:lnTo>
                  <a:lnTo>
                    <a:pt x="16" y="56"/>
                  </a:lnTo>
                  <a:lnTo>
                    <a:pt x="24" y="48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40" y="3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48" y="16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64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49" name="Freeform 445"/>
            <p:cNvSpPr>
              <a:spLocks/>
            </p:cNvSpPr>
            <p:nvPr/>
          </p:nvSpPr>
          <p:spPr bwMode="auto">
            <a:xfrm>
              <a:off x="1536" y="1572"/>
              <a:ext cx="16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8" y="0"/>
                </a:cxn>
                <a:cxn ang="0">
                  <a:pos x="16" y="0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50" name="Freeform 446"/>
            <p:cNvSpPr>
              <a:spLocks/>
            </p:cNvSpPr>
            <p:nvPr/>
          </p:nvSpPr>
          <p:spPr bwMode="auto">
            <a:xfrm>
              <a:off x="1568" y="1492"/>
              <a:ext cx="80" cy="64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0" y="56"/>
                </a:cxn>
                <a:cxn ang="0">
                  <a:pos x="8" y="56"/>
                </a:cxn>
                <a:cxn ang="0">
                  <a:pos x="16" y="48"/>
                </a:cxn>
                <a:cxn ang="0">
                  <a:pos x="24" y="48"/>
                </a:cxn>
                <a:cxn ang="0">
                  <a:pos x="24" y="40"/>
                </a:cxn>
                <a:cxn ang="0">
                  <a:pos x="32" y="40"/>
                </a:cxn>
                <a:cxn ang="0">
                  <a:pos x="32" y="32"/>
                </a:cxn>
                <a:cxn ang="0">
                  <a:pos x="40" y="32"/>
                </a:cxn>
                <a:cxn ang="0">
                  <a:pos x="40" y="24"/>
                </a:cxn>
                <a:cxn ang="0">
                  <a:pos x="48" y="24"/>
                </a:cxn>
                <a:cxn ang="0">
                  <a:pos x="56" y="24"/>
                </a:cxn>
                <a:cxn ang="0">
                  <a:pos x="56" y="16"/>
                </a:cxn>
                <a:cxn ang="0">
                  <a:pos x="64" y="16"/>
                </a:cxn>
                <a:cxn ang="0">
                  <a:pos x="72" y="8"/>
                </a:cxn>
                <a:cxn ang="0">
                  <a:pos x="80" y="8"/>
                </a:cxn>
                <a:cxn ang="0">
                  <a:pos x="80" y="0"/>
                </a:cxn>
              </a:cxnLst>
              <a:rect l="0" t="0" r="r" b="b"/>
              <a:pathLst>
                <a:path w="80" h="64">
                  <a:moveTo>
                    <a:pt x="0" y="64"/>
                  </a:moveTo>
                  <a:lnTo>
                    <a:pt x="0" y="56"/>
                  </a:lnTo>
                  <a:lnTo>
                    <a:pt x="8" y="56"/>
                  </a:lnTo>
                  <a:lnTo>
                    <a:pt x="16" y="48"/>
                  </a:lnTo>
                  <a:lnTo>
                    <a:pt x="24" y="48"/>
                  </a:lnTo>
                  <a:lnTo>
                    <a:pt x="24" y="40"/>
                  </a:lnTo>
                  <a:lnTo>
                    <a:pt x="32" y="40"/>
                  </a:lnTo>
                  <a:lnTo>
                    <a:pt x="32" y="32"/>
                  </a:lnTo>
                  <a:lnTo>
                    <a:pt x="40" y="32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0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51" name="Freeform 447"/>
            <p:cNvSpPr>
              <a:spLocks/>
            </p:cNvSpPr>
            <p:nvPr/>
          </p:nvSpPr>
          <p:spPr bwMode="auto">
            <a:xfrm>
              <a:off x="1696" y="1460"/>
              <a:ext cx="16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16" y="8"/>
                </a:cxn>
                <a:cxn ang="0">
                  <a:pos x="16" y="0"/>
                </a:cxn>
              </a:cxnLst>
              <a:rect l="0" t="0" r="r" b="b"/>
              <a:pathLst>
                <a:path w="16" h="16">
                  <a:moveTo>
                    <a:pt x="0" y="16"/>
                  </a:moveTo>
                  <a:lnTo>
                    <a:pt x="0" y="8"/>
                  </a:lnTo>
                  <a:lnTo>
                    <a:pt x="8" y="8"/>
                  </a:lnTo>
                  <a:lnTo>
                    <a:pt x="16" y="8"/>
                  </a:lnTo>
                  <a:lnTo>
                    <a:pt x="16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52" name="Freeform 448"/>
            <p:cNvSpPr>
              <a:spLocks/>
            </p:cNvSpPr>
            <p:nvPr/>
          </p:nvSpPr>
          <p:spPr bwMode="auto">
            <a:xfrm>
              <a:off x="1736" y="1420"/>
              <a:ext cx="104" cy="32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8" y="32"/>
                </a:cxn>
                <a:cxn ang="0">
                  <a:pos x="16" y="24"/>
                </a:cxn>
                <a:cxn ang="0">
                  <a:pos x="24" y="24"/>
                </a:cxn>
                <a:cxn ang="0">
                  <a:pos x="32" y="24"/>
                </a:cxn>
                <a:cxn ang="0">
                  <a:pos x="32" y="16"/>
                </a:cxn>
                <a:cxn ang="0">
                  <a:pos x="40" y="16"/>
                </a:cxn>
                <a:cxn ang="0">
                  <a:pos x="48" y="16"/>
                </a:cxn>
                <a:cxn ang="0">
                  <a:pos x="56" y="16"/>
                </a:cxn>
                <a:cxn ang="0">
                  <a:pos x="56" y="8"/>
                </a:cxn>
                <a:cxn ang="0">
                  <a:pos x="64" y="8"/>
                </a:cxn>
                <a:cxn ang="0">
                  <a:pos x="72" y="8"/>
                </a:cxn>
                <a:cxn ang="0">
                  <a:pos x="80" y="8"/>
                </a:cxn>
                <a:cxn ang="0">
                  <a:pos x="80" y="0"/>
                </a:cxn>
                <a:cxn ang="0">
                  <a:pos x="88" y="0"/>
                </a:cxn>
                <a:cxn ang="0">
                  <a:pos x="96" y="0"/>
                </a:cxn>
                <a:cxn ang="0">
                  <a:pos x="104" y="0"/>
                </a:cxn>
              </a:cxnLst>
              <a:rect l="0" t="0" r="r" b="b"/>
              <a:pathLst>
                <a:path w="104" h="32">
                  <a:moveTo>
                    <a:pt x="0" y="32"/>
                  </a:moveTo>
                  <a:lnTo>
                    <a:pt x="8" y="32"/>
                  </a:lnTo>
                  <a:lnTo>
                    <a:pt x="16" y="24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32" y="16"/>
                  </a:lnTo>
                  <a:lnTo>
                    <a:pt x="40" y="16"/>
                  </a:lnTo>
                  <a:lnTo>
                    <a:pt x="48" y="16"/>
                  </a:lnTo>
                  <a:lnTo>
                    <a:pt x="56" y="16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0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4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53" name="Freeform 449"/>
            <p:cNvSpPr>
              <a:spLocks/>
            </p:cNvSpPr>
            <p:nvPr/>
          </p:nvSpPr>
          <p:spPr bwMode="auto">
            <a:xfrm>
              <a:off x="1896" y="1396"/>
              <a:ext cx="32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32" y="0"/>
                </a:cxn>
              </a:cxnLst>
              <a:rect l="0" t="0" r="r" b="b"/>
              <a:pathLst>
                <a:path w="32" h="8">
                  <a:moveTo>
                    <a:pt x="0" y="8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54" name="Freeform 450"/>
            <p:cNvSpPr>
              <a:spLocks/>
            </p:cNvSpPr>
            <p:nvPr/>
          </p:nvSpPr>
          <p:spPr bwMode="auto">
            <a:xfrm>
              <a:off x="1952" y="1372"/>
              <a:ext cx="112" cy="16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8" y="16"/>
                </a:cxn>
                <a:cxn ang="0">
                  <a:pos x="16" y="16"/>
                </a:cxn>
                <a:cxn ang="0">
                  <a:pos x="24" y="16"/>
                </a:cxn>
                <a:cxn ang="0">
                  <a:pos x="24" y="8"/>
                </a:cxn>
                <a:cxn ang="0">
                  <a:pos x="32" y="8"/>
                </a:cxn>
                <a:cxn ang="0">
                  <a:pos x="40" y="8"/>
                </a:cxn>
                <a:cxn ang="0">
                  <a:pos x="48" y="8"/>
                </a:cxn>
                <a:cxn ang="0">
                  <a:pos x="56" y="8"/>
                </a:cxn>
                <a:cxn ang="0">
                  <a:pos x="64" y="8"/>
                </a:cxn>
                <a:cxn ang="0">
                  <a:pos x="72" y="8"/>
                </a:cxn>
                <a:cxn ang="0">
                  <a:pos x="72" y="0"/>
                </a:cxn>
                <a:cxn ang="0">
                  <a:pos x="80" y="0"/>
                </a:cxn>
                <a:cxn ang="0">
                  <a:pos x="88" y="0"/>
                </a:cxn>
                <a:cxn ang="0">
                  <a:pos x="96" y="0"/>
                </a:cxn>
                <a:cxn ang="0">
                  <a:pos x="104" y="0"/>
                </a:cxn>
                <a:cxn ang="0">
                  <a:pos x="112" y="0"/>
                </a:cxn>
              </a:cxnLst>
              <a:rect l="0" t="0" r="r" b="b"/>
              <a:pathLst>
                <a:path w="112" h="16">
                  <a:moveTo>
                    <a:pt x="0" y="16"/>
                  </a:moveTo>
                  <a:lnTo>
                    <a:pt x="8" y="16"/>
                  </a:lnTo>
                  <a:lnTo>
                    <a:pt x="16" y="16"/>
                  </a:lnTo>
                  <a:lnTo>
                    <a:pt x="24" y="16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2" y="8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4" y="0"/>
                  </a:lnTo>
                  <a:lnTo>
                    <a:pt x="112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55" name="Freeform 451"/>
            <p:cNvSpPr>
              <a:spLocks/>
            </p:cNvSpPr>
            <p:nvPr/>
          </p:nvSpPr>
          <p:spPr bwMode="auto">
            <a:xfrm>
              <a:off x="2120" y="1364"/>
              <a:ext cx="2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24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24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185" name="Group 481"/>
          <p:cNvGrpSpPr>
            <a:grpSpLocks/>
          </p:cNvGrpSpPr>
          <p:nvPr/>
        </p:nvGrpSpPr>
        <p:grpSpPr bwMode="auto">
          <a:xfrm>
            <a:off x="1231900" y="1784350"/>
            <a:ext cx="76200" cy="3659188"/>
            <a:chOff x="704" y="1116"/>
            <a:chExt cx="48" cy="2305"/>
          </a:xfrm>
        </p:grpSpPr>
        <p:sp>
          <p:nvSpPr>
            <p:cNvPr id="73157" name="Line 453"/>
            <p:cNvSpPr>
              <a:spLocks noChangeShapeType="1"/>
            </p:cNvSpPr>
            <p:nvPr/>
          </p:nvSpPr>
          <p:spPr bwMode="auto">
            <a:xfrm>
              <a:off x="704" y="3420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58" name="Line 454"/>
            <p:cNvSpPr>
              <a:spLocks noChangeShapeType="1"/>
            </p:cNvSpPr>
            <p:nvPr/>
          </p:nvSpPr>
          <p:spPr bwMode="auto">
            <a:xfrm>
              <a:off x="704" y="2652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59" name="Line 455"/>
            <p:cNvSpPr>
              <a:spLocks noChangeShapeType="1"/>
            </p:cNvSpPr>
            <p:nvPr/>
          </p:nvSpPr>
          <p:spPr bwMode="auto">
            <a:xfrm>
              <a:off x="704" y="1884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60" name="Line 456"/>
            <p:cNvSpPr>
              <a:spLocks noChangeShapeType="1"/>
            </p:cNvSpPr>
            <p:nvPr/>
          </p:nvSpPr>
          <p:spPr bwMode="auto">
            <a:xfrm>
              <a:off x="704" y="1116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61" name="Line 457"/>
            <p:cNvSpPr>
              <a:spLocks noChangeShapeType="1"/>
            </p:cNvSpPr>
            <p:nvPr/>
          </p:nvSpPr>
          <p:spPr bwMode="auto">
            <a:xfrm>
              <a:off x="704" y="318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62" name="Line 458"/>
            <p:cNvSpPr>
              <a:spLocks noChangeShapeType="1"/>
            </p:cNvSpPr>
            <p:nvPr/>
          </p:nvSpPr>
          <p:spPr bwMode="auto">
            <a:xfrm>
              <a:off x="704" y="305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63" name="Line 459"/>
            <p:cNvSpPr>
              <a:spLocks noChangeShapeType="1"/>
            </p:cNvSpPr>
            <p:nvPr/>
          </p:nvSpPr>
          <p:spPr bwMode="auto">
            <a:xfrm>
              <a:off x="704" y="295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64" name="Line 460"/>
            <p:cNvSpPr>
              <a:spLocks noChangeShapeType="1"/>
            </p:cNvSpPr>
            <p:nvPr/>
          </p:nvSpPr>
          <p:spPr bwMode="auto">
            <a:xfrm>
              <a:off x="704" y="288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65" name="Line 461"/>
            <p:cNvSpPr>
              <a:spLocks noChangeShapeType="1"/>
            </p:cNvSpPr>
            <p:nvPr/>
          </p:nvSpPr>
          <p:spPr bwMode="auto">
            <a:xfrm>
              <a:off x="704" y="282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66" name="Line 462"/>
            <p:cNvSpPr>
              <a:spLocks noChangeShapeType="1"/>
            </p:cNvSpPr>
            <p:nvPr/>
          </p:nvSpPr>
          <p:spPr bwMode="auto">
            <a:xfrm>
              <a:off x="704" y="277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67" name="Line 463"/>
            <p:cNvSpPr>
              <a:spLocks noChangeShapeType="1"/>
            </p:cNvSpPr>
            <p:nvPr/>
          </p:nvSpPr>
          <p:spPr bwMode="auto">
            <a:xfrm>
              <a:off x="704" y="272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68" name="Line 464"/>
            <p:cNvSpPr>
              <a:spLocks noChangeShapeType="1"/>
            </p:cNvSpPr>
            <p:nvPr/>
          </p:nvSpPr>
          <p:spPr bwMode="auto">
            <a:xfrm>
              <a:off x="704" y="268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69" name="Line 465"/>
            <p:cNvSpPr>
              <a:spLocks noChangeShapeType="1"/>
            </p:cNvSpPr>
            <p:nvPr/>
          </p:nvSpPr>
          <p:spPr bwMode="auto">
            <a:xfrm>
              <a:off x="704" y="242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70" name="Line 466"/>
            <p:cNvSpPr>
              <a:spLocks noChangeShapeType="1"/>
            </p:cNvSpPr>
            <p:nvPr/>
          </p:nvSpPr>
          <p:spPr bwMode="auto">
            <a:xfrm>
              <a:off x="704" y="228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71" name="Line 467"/>
            <p:cNvSpPr>
              <a:spLocks noChangeShapeType="1"/>
            </p:cNvSpPr>
            <p:nvPr/>
          </p:nvSpPr>
          <p:spPr bwMode="auto">
            <a:xfrm>
              <a:off x="704" y="218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72" name="Line 468"/>
            <p:cNvSpPr>
              <a:spLocks noChangeShapeType="1"/>
            </p:cNvSpPr>
            <p:nvPr/>
          </p:nvSpPr>
          <p:spPr bwMode="auto">
            <a:xfrm>
              <a:off x="704" y="211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73" name="Line 469"/>
            <p:cNvSpPr>
              <a:spLocks noChangeShapeType="1"/>
            </p:cNvSpPr>
            <p:nvPr/>
          </p:nvSpPr>
          <p:spPr bwMode="auto">
            <a:xfrm>
              <a:off x="704" y="205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74" name="Line 470"/>
            <p:cNvSpPr>
              <a:spLocks noChangeShapeType="1"/>
            </p:cNvSpPr>
            <p:nvPr/>
          </p:nvSpPr>
          <p:spPr bwMode="auto">
            <a:xfrm>
              <a:off x="704" y="200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75" name="Line 471"/>
            <p:cNvSpPr>
              <a:spLocks noChangeShapeType="1"/>
            </p:cNvSpPr>
            <p:nvPr/>
          </p:nvSpPr>
          <p:spPr bwMode="auto">
            <a:xfrm>
              <a:off x="704" y="195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76" name="Line 472"/>
            <p:cNvSpPr>
              <a:spLocks noChangeShapeType="1"/>
            </p:cNvSpPr>
            <p:nvPr/>
          </p:nvSpPr>
          <p:spPr bwMode="auto">
            <a:xfrm>
              <a:off x="704" y="191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77" name="Line 473"/>
            <p:cNvSpPr>
              <a:spLocks noChangeShapeType="1"/>
            </p:cNvSpPr>
            <p:nvPr/>
          </p:nvSpPr>
          <p:spPr bwMode="auto">
            <a:xfrm>
              <a:off x="704" y="1652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78" name="Line 474"/>
            <p:cNvSpPr>
              <a:spLocks noChangeShapeType="1"/>
            </p:cNvSpPr>
            <p:nvPr/>
          </p:nvSpPr>
          <p:spPr bwMode="auto">
            <a:xfrm>
              <a:off x="704" y="151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79" name="Line 475"/>
            <p:cNvSpPr>
              <a:spLocks noChangeShapeType="1"/>
            </p:cNvSpPr>
            <p:nvPr/>
          </p:nvSpPr>
          <p:spPr bwMode="auto">
            <a:xfrm>
              <a:off x="704" y="1420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80" name="Line 476"/>
            <p:cNvSpPr>
              <a:spLocks noChangeShapeType="1"/>
            </p:cNvSpPr>
            <p:nvPr/>
          </p:nvSpPr>
          <p:spPr bwMode="auto">
            <a:xfrm>
              <a:off x="704" y="134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81" name="Line 477"/>
            <p:cNvSpPr>
              <a:spLocks noChangeShapeType="1"/>
            </p:cNvSpPr>
            <p:nvPr/>
          </p:nvSpPr>
          <p:spPr bwMode="auto">
            <a:xfrm>
              <a:off x="704" y="1284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82" name="Line 478"/>
            <p:cNvSpPr>
              <a:spLocks noChangeShapeType="1"/>
            </p:cNvSpPr>
            <p:nvPr/>
          </p:nvSpPr>
          <p:spPr bwMode="auto">
            <a:xfrm>
              <a:off x="704" y="1236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83" name="Line 479"/>
            <p:cNvSpPr>
              <a:spLocks noChangeShapeType="1"/>
            </p:cNvSpPr>
            <p:nvPr/>
          </p:nvSpPr>
          <p:spPr bwMode="auto">
            <a:xfrm>
              <a:off x="704" y="118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84" name="Line 480"/>
            <p:cNvSpPr>
              <a:spLocks noChangeShapeType="1"/>
            </p:cNvSpPr>
            <p:nvPr/>
          </p:nvSpPr>
          <p:spPr bwMode="auto">
            <a:xfrm>
              <a:off x="704" y="1148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212" name="Group 508"/>
          <p:cNvGrpSpPr>
            <a:grpSpLocks/>
          </p:cNvGrpSpPr>
          <p:nvPr/>
        </p:nvGrpSpPr>
        <p:grpSpPr bwMode="auto">
          <a:xfrm>
            <a:off x="1231900" y="5365750"/>
            <a:ext cx="2287588" cy="76200"/>
            <a:chOff x="704" y="3372"/>
            <a:chExt cx="1441" cy="48"/>
          </a:xfrm>
        </p:grpSpPr>
        <p:sp>
          <p:nvSpPr>
            <p:cNvPr id="73186" name="Line 482"/>
            <p:cNvSpPr>
              <a:spLocks noChangeShapeType="1"/>
            </p:cNvSpPr>
            <p:nvPr/>
          </p:nvSpPr>
          <p:spPr bwMode="auto">
            <a:xfrm flipV="1">
              <a:off x="704" y="3372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87" name="Line 483"/>
            <p:cNvSpPr>
              <a:spLocks noChangeShapeType="1"/>
            </p:cNvSpPr>
            <p:nvPr/>
          </p:nvSpPr>
          <p:spPr bwMode="auto">
            <a:xfrm flipV="1">
              <a:off x="992" y="3372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88" name="Line 484"/>
            <p:cNvSpPr>
              <a:spLocks noChangeShapeType="1"/>
            </p:cNvSpPr>
            <p:nvPr/>
          </p:nvSpPr>
          <p:spPr bwMode="auto">
            <a:xfrm flipV="1">
              <a:off x="1280" y="3372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89" name="Line 485"/>
            <p:cNvSpPr>
              <a:spLocks noChangeShapeType="1"/>
            </p:cNvSpPr>
            <p:nvPr/>
          </p:nvSpPr>
          <p:spPr bwMode="auto">
            <a:xfrm flipV="1">
              <a:off x="1568" y="3372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90" name="Line 486"/>
            <p:cNvSpPr>
              <a:spLocks noChangeShapeType="1"/>
            </p:cNvSpPr>
            <p:nvPr/>
          </p:nvSpPr>
          <p:spPr bwMode="auto">
            <a:xfrm flipV="1">
              <a:off x="1856" y="3372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91" name="Line 487"/>
            <p:cNvSpPr>
              <a:spLocks noChangeShapeType="1"/>
            </p:cNvSpPr>
            <p:nvPr/>
          </p:nvSpPr>
          <p:spPr bwMode="auto">
            <a:xfrm flipV="1">
              <a:off x="2144" y="3372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92" name="Line 488"/>
            <p:cNvSpPr>
              <a:spLocks noChangeShapeType="1"/>
            </p:cNvSpPr>
            <p:nvPr/>
          </p:nvSpPr>
          <p:spPr bwMode="auto">
            <a:xfrm flipV="1">
              <a:off x="760" y="3396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93" name="Line 489"/>
            <p:cNvSpPr>
              <a:spLocks noChangeShapeType="1"/>
            </p:cNvSpPr>
            <p:nvPr/>
          </p:nvSpPr>
          <p:spPr bwMode="auto">
            <a:xfrm flipV="1">
              <a:off x="816" y="3396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94" name="Line 490"/>
            <p:cNvSpPr>
              <a:spLocks noChangeShapeType="1"/>
            </p:cNvSpPr>
            <p:nvPr/>
          </p:nvSpPr>
          <p:spPr bwMode="auto">
            <a:xfrm flipV="1">
              <a:off x="880" y="3396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95" name="Line 491"/>
            <p:cNvSpPr>
              <a:spLocks noChangeShapeType="1"/>
            </p:cNvSpPr>
            <p:nvPr/>
          </p:nvSpPr>
          <p:spPr bwMode="auto">
            <a:xfrm flipV="1">
              <a:off x="936" y="3396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96" name="Line 492"/>
            <p:cNvSpPr>
              <a:spLocks noChangeShapeType="1"/>
            </p:cNvSpPr>
            <p:nvPr/>
          </p:nvSpPr>
          <p:spPr bwMode="auto">
            <a:xfrm flipV="1">
              <a:off x="1048" y="3396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97" name="Line 493"/>
            <p:cNvSpPr>
              <a:spLocks noChangeShapeType="1"/>
            </p:cNvSpPr>
            <p:nvPr/>
          </p:nvSpPr>
          <p:spPr bwMode="auto">
            <a:xfrm flipV="1">
              <a:off x="1104" y="3396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98" name="Line 494"/>
            <p:cNvSpPr>
              <a:spLocks noChangeShapeType="1"/>
            </p:cNvSpPr>
            <p:nvPr/>
          </p:nvSpPr>
          <p:spPr bwMode="auto">
            <a:xfrm flipV="1">
              <a:off x="1168" y="3396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199" name="Line 495"/>
            <p:cNvSpPr>
              <a:spLocks noChangeShapeType="1"/>
            </p:cNvSpPr>
            <p:nvPr/>
          </p:nvSpPr>
          <p:spPr bwMode="auto">
            <a:xfrm flipV="1">
              <a:off x="1224" y="3396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00" name="Line 496"/>
            <p:cNvSpPr>
              <a:spLocks noChangeShapeType="1"/>
            </p:cNvSpPr>
            <p:nvPr/>
          </p:nvSpPr>
          <p:spPr bwMode="auto">
            <a:xfrm flipV="1">
              <a:off x="1336" y="3396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01" name="Line 497"/>
            <p:cNvSpPr>
              <a:spLocks noChangeShapeType="1"/>
            </p:cNvSpPr>
            <p:nvPr/>
          </p:nvSpPr>
          <p:spPr bwMode="auto">
            <a:xfrm flipV="1">
              <a:off x="1392" y="3396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02" name="Line 498"/>
            <p:cNvSpPr>
              <a:spLocks noChangeShapeType="1"/>
            </p:cNvSpPr>
            <p:nvPr/>
          </p:nvSpPr>
          <p:spPr bwMode="auto">
            <a:xfrm flipV="1">
              <a:off x="1456" y="3396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03" name="Line 499"/>
            <p:cNvSpPr>
              <a:spLocks noChangeShapeType="1"/>
            </p:cNvSpPr>
            <p:nvPr/>
          </p:nvSpPr>
          <p:spPr bwMode="auto">
            <a:xfrm flipV="1">
              <a:off x="1512" y="3396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04" name="Line 500"/>
            <p:cNvSpPr>
              <a:spLocks noChangeShapeType="1"/>
            </p:cNvSpPr>
            <p:nvPr/>
          </p:nvSpPr>
          <p:spPr bwMode="auto">
            <a:xfrm flipV="1">
              <a:off x="1624" y="3396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05" name="Line 501"/>
            <p:cNvSpPr>
              <a:spLocks noChangeShapeType="1"/>
            </p:cNvSpPr>
            <p:nvPr/>
          </p:nvSpPr>
          <p:spPr bwMode="auto">
            <a:xfrm flipV="1">
              <a:off x="1680" y="3396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06" name="Line 502"/>
            <p:cNvSpPr>
              <a:spLocks noChangeShapeType="1"/>
            </p:cNvSpPr>
            <p:nvPr/>
          </p:nvSpPr>
          <p:spPr bwMode="auto">
            <a:xfrm flipV="1">
              <a:off x="1744" y="3396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07" name="Line 503"/>
            <p:cNvSpPr>
              <a:spLocks noChangeShapeType="1"/>
            </p:cNvSpPr>
            <p:nvPr/>
          </p:nvSpPr>
          <p:spPr bwMode="auto">
            <a:xfrm flipV="1">
              <a:off x="1800" y="3396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08" name="Line 504"/>
            <p:cNvSpPr>
              <a:spLocks noChangeShapeType="1"/>
            </p:cNvSpPr>
            <p:nvPr/>
          </p:nvSpPr>
          <p:spPr bwMode="auto">
            <a:xfrm flipV="1">
              <a:off x="1912" y="3396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09" name="Line 505"/>
            <p:cNvSpPr>
              <a:spLocks noChangeShapeType="1"/>
            </p:cNvSpPr>
            <p:nvPr/>
          </p:nvSpPr>
          <p:spPr bwMode="auto">
            <a:xfrm flipV="1">
              <a:off x="1968" y="3396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10" name="Line 506"/>
            <p:cNvSpPr>
              <a:spLocks noChangeShapeType="1"/>
            </p:cNvSpPr>
            <p:nvPr/>
          </p:nvSpPr>
          <p:spPr bwMode="auto">
            <a:xfrm flipV="1">
              <a:off x="2032" y="3396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11" name="Line 507"/>
            <p:cNvSpPr>
              <a:spLocks noChangeShapeType="1"/>
            </p:cNvSpPr>
            <p:nvPr/>
          </p:nvSpPr>
          <p:spPr bwMode="auto">
            <a:xfrm flipV="1">
              <a:off x="2088" y="3396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3213" name="Line 509"/>
          <p:cNvSpPr>
            <a:spLocks noChangeShapeType="1"/>
          </p:cNvSpPr>
          <p:nvPr/>
        </p:nvSpPr>
        <p:spPr bwMode="auto">
          <a:xfrm flipV="1">
            <a:off x="1231900" y="1784350"/>
            <a:ext cx="1588" cy="3657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14" name="Line 510"/>
          <p:cNvSpPr>
            <a:spLocks noChangeShapeType="1"/>
          </p:cNvSpPr>
          <p:nvPr/>
        </p:nvSpPr>
        <p:spPr bwMode="auto">
          <a:xfrm>
            <a:off x="1231900" y="5441950"/>
            <a:ext cx="22860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15" name="Oval 511"/>
          <p:cNvSpPr>
            <a:spLocks noChangeArrowheads="1"/>
          </p:cNvSpPr>
          <p:nvPr/>
        </p:nvSpPr>
        <p:spPr bwMode="auto">
          <a:xfrm>
            <a:off x="1625600" y="4171950"/>
            <a:ext cx="114300" cy="1143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16" name="Oval 512"/>
          <p:cNvSpPr>
            <a:spLocks noChangeArrowheads="1"/>
          </p:cNvSpPr>
          <p:nvPr/>
        </p:nvSpPr>
        <p:spPr bwMode="auto">
          <a:xfrm>
            <a:off x="1816100" y="4121150"/>
            <a:ext cx="114300" cy="1143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17" name="Oval 513"/>
          <p:cNvSpPr>
            <a:spLocks noChangeArrowheads="1"/>
          </p:cNvSpPr>
          <p:nvPr/>
        </p:nvSpPr>
        <p:spPr bwMode="auto">
          <a:xfrm>
            <a:off x="2095500" y="3422650"/>
            <a:ext cx="114300" cy="1143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18" name="Oval 514"/>
          <p:cNvSpPr>
            <a:spLocks noChangeArrowheads="1"/>
          </p:cNvSpPr>
          <p:nvPr/>
        </p:nvSpPr>
        <p:spPr bwMode="auto">
          <a:xfrm>
            <a:off x="2273300" y="3016250"/>
            <a:ext cx="114300" cy="1143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19" name="Oval 515"/>
          <p:cNvSpPr>
            <a:spLocks noChangeArrowheads="1"/>
          </p:cNvSpPr>
          <p:nvPr/>
        </p:nvSpPr>
        <p:spPr bwMode="auto">
          <a:xfrm>
            <a:off x="2451100" y="2787650"/>
            <a:ext cx="114300" cy="1143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20" name="Oval 516"/>
          <p:cNvSpPr>
            <a:spLocks noChangeArrowheads="1"/>
          </p:cNvSpPr>
          <p:nvPr/>
        </p:nvSpPr>
        <p:spPr bwMode="auto">
          <a:xfrm>
            <a:off x="2552700" y="3003550"/>
            <a:ext cx="114300" cy="1143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21" name="Oval 517"/>
          <p:cNvSpPr>
            <a:spLocks noChangeArrowheads="1"/>
          </p:cNvSpPr>
          <p:nvPr/>
        </p:nvSpPr>
        <p:spPr bwMode="auto">
          <a:xfrm>
            <a:off x="2540000" y="2736850"/>
            <a:ext cx="114300" cy="1143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22" name="Oval 518"/>
          <p:cNvSpPr>
            <a:spLocks noChangeArrowheads="1"/>
          </p:cNvSpPr>
          <p:nvPr/>
        </p:nvSpPr>
        <p:spPr bwMode="auto">
          <a:xfrm>
            <a:off x="2552700" y="2584450"/>
            <a:ext cx="114300" cy="1143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23" name="Oval 519"/>
          <p:cNvSpPr>
            <a:spLocks noChangeArrowheads="1"/>
          </p:cNvSpPr>
          <p:nvPr/>
        </p:nvSpPr>
        <p:spPr bwMode="auto">
          <a:xfrm>
            <a:off x="2730500" y="2470150"/>
            <a:ext cx="114300" cy="1143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24" name="Oval 520"/>
          <p:cNvSpPr>
            <a:spLocks noChangeArrowheads="1"/>
          </p:cNvSpPr>
          <p:nvPr/>
        </p:nvSpPr>
        <p:spPr bwMode="auto">
          <a:xfrm>
            <a:off x="2730500" y="2686050"/>
            <a:ext cx="114300" cy="1143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25" name="Oval 521"/>
          <p:cNvSpPr>
            <a:spLocks noChangeArrowheads="1"/>
          </p:cNvSpPr>
          <p:nvPr/>
        </p:nvSpPr>
        <p:spPr bwMode="auto">
          <a:xfrm>
            <a:off x="2870200" y="2584450"/>
            <a:ext cx="114300" cy="1143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26" name="Oval 522"/>
          <p:cNvSpPr>
            <a:spLocks noChangeArrowheads="1"/>
          </p:cNvSpPr>
          <p:nvPr/>
        </p:nvSpPr>
        <p:spPr bwMode="auto">
          <a:xfrm>
            <a:off x="3009900" y="2495550"/>
            <a:ext cx="114300" cy="1143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27" name="Oval 523"/>
          <p:cNvSpPr>
            <a:spLocks noChangeArrowheads="1"/>
          </p:cNvSpPr>
          <p:nvPr/>
        </p:nvSpPr>
        <p:spPr bwMode="auto">
          <a:xfrm>
            <a:off x="2997200" y="2711450"/>
            <a:ext cx="114300" cy="1143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28" name="Oval 524"/>
          <p:cNvSpPr>
            <a:spLocks noChangeArrowheads="1"/>
          </p:cNvSpPr>
          <p:nvPr/>
        </p:nvSpPr>
        <p:spPr bwMode="auto">
          <a:xfrm>
            <a:off x="3009900" y="2762250"/>
            <a:ext cx="114300" cy="1143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29" name="Oval 525"/>
          <p:cNvSpPr>
            <a:spLocks noChangeArrowheads="1"/>
          </p:cNvSpPr>
          <p:nvPr/>
        </p:nvSpPr>
        <p:spPr bwMode="auto">
          <a:xfrm>
            <a:off x="1282700" y="3867150"/>
            <a:ext cx="114300" cy="114300"/>
          </a:xfrm>
          <a:prstGeom prst="ellipse">
            <a:avLst/>
          </a:prstGeom>
          <a:noFill/>
          <a:ln w="12700">
            <a:solidFill>
              <a:srgbClr val="07601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30" name="Oval 526"/>
          <p:cNvSpPr>
            <a:spLocks noChangeArrowheads="1"/>
          </p:cNvSpPr>
          <p:nvPr/>
        </p:nvSpPr>
        <p:spPr bwMode="auto">
          <a:xfrm>
            <a:off x="1358900" y="4540250"/>
            <a:ext cx="114300" cy="114300"/>
          </a:xfrm>
          <a:prstGeom prst="ellipse">
            <a:avLst/>
          </a:prstGeom>
          <a:noFill/>
          <a:ln w="12700">
            <a:solidFill>
              <a:srgbClr val="07601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31" name="Oval 527"/>
          <p:cNvSpPr>
            <a:spLocks noChangeArrowheads="1"/>
          </p:cNvSpPr>
          <p:nvPr/>
        </p:nvSpPr>
        <p:spPr bwMode="auto">
          <a:xfrm>
            <a:off x="1498600" y="4171950"/>
            <a:ext cx="114300" cy="114300"/>
          </a:xfrm>
          <a:prstGeom prst="ellipse">
            <a:avLst/>
          </a:prstGeom>
          <a:noFill/>
          <a:ln w="12700">
            <a:solidFill>
              <a:srgbClr val="07601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32" name="Oval 528"/>
          <p:cNvSpPr>
            <a:spLocks noChangeArrowheads="1"/>
          </p:cNvSpPr>
          <p:nvPr/>
        </p:nvSpPr>
        <p:spPr bwMode="auto">
          <a:xfrm>
            <a:off x="1562100" y="3435350"/>
            <a:ext cx="114300" cy="114300"/>
          </a:xfrm>
          <a:prstGeom prst="ellipse">
            <a:avLst/>
          </a:prstGeom>
          <a:noFill/>
          <a:ln w="12700">
            <a:solidFill>
              <a:srgbClr val="07601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33" name="Oval 529"/>
          <p:cNvSpPr>
            <a:spLocks noChangeArrowheads="1"/>
          </p:cNvSpPr>
          <p:nvPr/>
        </p:nvSpPr>
        <p:spPr bwMode="auto">
          <a:xfrm>
            <a:off x="1638300" y="3714750"/>
            <a:ext cx="114300" cy="114300"/>
          </a:xfrm>
          <a:prstGeom prst="ellipse">
            <a:avLst/>
          </a:prstGeom>
          <a:noFill/>
          <a:ln w="12700">
            <a:solidFill>
              <a:srgbClr val="07601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34" name="Oval 530"/>
          <p:cNvSpPr>
            <a:spLocks noChangeArrowheads="1"/>
          </p:cNvSpPr>
          <p:nvPr/>
        </p:nvSpPr>
        <p:spPr bwMode="auto">
          <a:xfrm>
            <a:off x="1651000" y="3714750"/>
            <a:ext cx="114300" cy="114300"/>
          </a:xfrm>
          <a:prstGeom prst="ellipse">
            <a:avLst/>
          </a:prstGeom>
          <a:noFill/>
          <a:ln w="12700">
            <a:solidFill>
              <a:srgbClr val="07601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35" name="Oval 531"/>
          <p:cNvSpPr>
            <a:spLocks noChangeArrowheads="1"/>
          </p:cNvSpPr>
          <p:nvPr/>
        </p:nvSpPr>
        <p:spPr bwMode="auto">
          <a:xfrm>
            <a:off x="1663700" y="4286250"/>
            <a:ext cx="114300" cy="114300"/>
          </a:xfrm>
          <a:prstGeom prst="ellipse">
            <a:avLst/>
          </a:prstGeom>
          <a:noFill/>
          <a:ln w="12700">
            <a:solidFill>
              <a:srgbClr val="07601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36" name="Oval 532"/>
          <p:cNvSpPr>
            <a:spLocks noChangeArrowheads="1"/>
          </p:cNvSpPr>
          <p:nvPr/>
        </p:nvSpPr>
        <p:spPr bwMode="auto">
          <a:xfrm>
            <a:off x="1701800" y="4222750"/>
            <a:ext cx="114300" cy="114300"/>
          </a:xfrm>
          <a:prstGeom prst="ellipse">
            <a:avLst/>
          </a:prstGeom>
          <a:noFill/>
          <a:ln w="12700">
            <a:solidFill>
              <a:srgbClr val="07601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37" name="Oval 533"/>
          <p:cNvSpPr>
            <a:spLocks noChangeArrowheads="1"/>
          </p:cNvSpPr>
          <p:nvPr/>
        </p:nvSpPr>
        <p:spPr bwMode="auto">
          <a:xfrm>
            <a:off x="1778000" y="3473450"/>
            <a:ext cx="114300" cy="114300"/>
          </a:xfrm>
          <a:prstGeom prst="ellipse">
            <a:avLst/>
          </a:prstGeom>
          <a:noFill/>
          <a:ln w="12700">
            <a:solidFill>
              <a:srgbClr val="07601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38" name="Oval 534"/>
          <p:cNvSpPr>
            <a:spLocks noChangeArrowheads="1"/>
          </p:cNvSpPr>
          <p:nvPr/>
        </p:nvSpPr>
        <p:spPr bwMode="auto">
          <a:xfrm>
            <a:off x="1816100" y="3168650"/>
            <a:ext cx="114300" cy="114300"/>
          </a:xfrm>
          <a:prstGeom prst="ellipse">
            <a:avLst/>
          </a:prstGeom>
          <a:noFill/>
          <a:ln w="12700">
            <a:solidFill>
              <a:srgbClr val="07601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39" name="Oval 535"/>
          <p:cNvSpPr>
            <a:spLocks noChangeArrowheads="1"/>
          </p:cNvSpPr>
          <p:nvPr/>
        </p:nvSpPr>
        <p:spPr bwMode="auto">
          <a:xfrm>
            <a:off x="1854200" y="2927350"/>
            <a:ext cx="114300" cy="114300"/>
          </a:xfrm>
          <a:prstGeom prst="ellipse">
            <a:avLst/>
          </a:prstGeom>
          <a:noFill/>
          <a:ln w="12700">
            <a:solidFill>
              <a:srgbClr val="07601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40" name="Oval 536"/>
          <p:cNvSpPr>
            <a:spLocks noChangeArrowheads="1"/>
          </p:cNvSpPr>
          <p:nvPr/>
        </p:nvSpPr>
        <p:spPr bwMode="auto">
          <a:xfrm>
            <a:off x="1905000" y="2825750"/>
            <a:ext cx="114300" cy="114300"/>
          </a:xfrm>
          <a:prstGeom prst="ellipse">
            <a:avLst/>
          </a:prstGeom>
          <a:noFill/>
          <a:ln w="12700">
            <a:solidFill>
              <a:srgbClr val="07601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41" name="Oval 537"/>
          <p:cNvSpPr>
            <a:spLocks noChangeArrowheads="1"/>
          </p:cNvSpPr>
          <p:nvPr/>
        </p:nvSpPr>
        <p:spPr bwMode="auto">
          <a:xfrm>
            <a:off x="1943100" y="2736850"/>
            <a:ext cx="114300" cy="114300"/>
          </a:xfrm>
          <a:prstGeom prst="ellipse">
            <a:avLst/>
          </a:prstGeom>
          <a:noFill/>
          <a:ln w="12700">
            <a:solidFill>
              <a:srgbClr val="07601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42" name="Oval 538"/>
          <p:cNvSpPr>
            <a:spLocks noChangeArrowheads="1"/>
          </p:cNvSpPr>
          <p:nvPr/>
        </p:nvSpPr>
        <p:spPr bwMode="auto">
          <a:xfrm>
            <a:off x="1955800" y="2876550"/>
            <a:ext cx="114300" cy="114300"/>
          </a:xfrm>
          <a:prstGeom prst="ellipse">
            <a:avLst/>
          </a:prstGeom>
          <a:noFill/>
          <a:ln w="12700">
            <a:solidFill>
              <a:srgbClr val="07601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43" name="Oval 539"/>
          <p:cNvSpPr>
            <a:spLocks noChangeArrowheads="1"/>
          </p:cNvSpPr>
          <p:nvPr/>
        </p:nvSpPr>
        <p:spPr bwMode="auto">
          <a:xfrm>
            <a:off x="1930400" y="2952750"/>
            <a:ext cx="114300" cy="114300"/>
          </a:xfrm>
          <a:prstGeom prst="ellipse">
            <a:avLst/>
          </a:prstGeom>
          <a:noFill/>
          <a:ln w="12700">
            <a:solidFill>
              <a:srgbClr val="07601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44" name="Oval 540"/>
          <p:cNvSpPr>
            <a:spLocks noChangeArrowheads="1"/>
          </p:cNvSpPr>
          <p:nvPr/>
        </p:nvSpPr>
        <p:spPr bwMode="auto">
          <a:xfrm>
            <a:off x="1943100" y="3079750"/>
            <a:ext cx="114300" cy="114300"/>
          </a:xfrm>
          <a:prstGeom prst="ellipse">
            <a:avLst/>
          </a:prstGeom>
          <a:noFill/>
          <a:ln w="12700">
            <a:solidFill>
              <a:srgbClr val="07601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45" name="Oval 541"/>
          <p:cNvSpPr>
            <a:spLocks noChangeArrowheads="1"/>
          </p:cNvSpPr>
          <p:nvPr/>
        </p:nvSpPr>
        <p:spPr bwMode="auto">
          <a:xfrm>
            <a:off x="1905000" y="4362450"/>
            <a:ext cx="114300" cy="114300"/>
          </a:xfrm>
          <a:prstGeom prst="ellipse">
            <a:avLst/>
          </a:prstGeom>
          <a:noFill/>
          <a:ln w="12700">
            <a:solidFill>
              <a:srgbClr val="07601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46" name="Oval 542"/>
          <p:cNvSpPr>
            <a:spLocks noChangeArrowheads="1"/>
          </p:cNvSpPr>
          <p:nvPr/>
        </p:nvSpPr>
        <p:spPr bwMode="auto">
          <a:xfrm>
            <a:off x="1917700" y="3727450"/>
            <a:ext cx="114300" cy="114300"/>
          </a:xfrm>
          <a:prstGeom prst="ellipse">
            <a:avLst/>
          </a:prstGeom>
          <a:noFill/>
          <a:ln w="12700">
            <a:solidFill>
              <a:srgbClr val="07601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47" name="Oval 543"/>
          <p:cNvSpPr>
            <a:spLocks noChangeArrowheads="1"/>
          </p:cNvSpPr>
          <p:nvPr/>
        </p:nvSpPr>
        <p:spPr bwMode="auto">
          <a:xfrm>
            <a:off x="2057400" y="2927350"/>
            <a:ext cx="114300" cy="114300"/>
          </a:xfrm>
          <a:prstGeom prst="ellipse">
            <a:avLst/>
          </a:prstGeom>
          <a:noFill/>
          <a:ln w="12700">
            <a:solidFill>
              <a:srgbClr val="07601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48" name="Oval 544"/>
          <p:cNvSpPr>
            <a:spLocks noChangeArrowheads="1"/>
          </p:cNvSpPr>
          <p:nvPr/>
        </p:nvSpPr>
        <p:spPr bwMode="auto">
          <a:xfrm>
            <a:off x="2095500" y="2825750"/>
            <a:ext cx="114300" cy="114300"/>
          </a:xfrm>
          <a:prstGeom prst="ellipse">
            <a:avLst/>
          </a:prstGeom>
          <a:noFill/>
          <a:ln w="12700">
            <a:solidFill>
              <a:srgbClr val="07601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49" name="Oval 545"/>
          <p:cNvSpPr>
            <a:spLocks noChangeArrowheads="1"/>
          </p:cNvSpPr>
          <p:nvPr/>
        </p:nvSpPr>
        <p:spPr bwMode="auto">
          <a:xfrm>
            <a:off x="2159000" y="2762250"/>
            <a:ext cx="114300" cy="114300"/>
          </a:xfrm>
          <a:prstGeom prst="ellipse">
            <a:avLst/>
          </a:prstGeom>
          <a:noFill/>
          <a:ln w="12700">
            <a:solidFill>
              <a:srgbClr val="07601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50" name="Oval 546"/>
          <p:cNvSpPr>
            <a:spLocks noChangeArrowheads="1"/>
          </p:cNvSpPr>
          <p:nvPr/>
        </p:nvSpPr>
        <p:spPr bwMode="auto">
          <a:xfrm>
            <a:off x="2235200" y="2673350"/>
            <a:ext cx="114300" cy="114300"/>
          </a:xfrm>
          <a:prstGeom prst="ellipse">
            <a:avLst/>
          </a:prstGeom>
          <a:noFill/>
          <a:ln w="12700">
            <a:solidFill>
              <a:srgbClr val="07601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51" name="Oval 547"/>
          <p:cNvSpPr>
            <a:spLocks noChangeArrowheads="1"/>
          </p:cNvSpPr>
          <p:nvPr/>
        </p:nvSpPr>
        <p:spPr bwMode="auto">
          <a:xfrm>
            <a:off x="2247900" y="2559050"/>
            <a:ext cx="114300" cy="114300"/>
          </a:xfrm>
          <a:prstGeom prst="ellipse">
            <a:avLst/>
          </a:prstGeom>
          <a:noFill/>
          <a:ln w="12700">
            <a:solidFill>
              <a:srgbClr val="07601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52" name="Oval 548"/>
          <p:cNvSpPr>
            <a:spLocks noChangeArrowheads="1"/>
          </p:cNvSpPr>
          <p:nvPr/>
        </p:nvSpPr>
        <p:spPr bwMode="auto">
          <a:xfrm>
            <a:off x="2362200" y="2457450"/>
            <a:ext cx="114300" cy="114300"/>
          </a:xfrm>
          <a:prstGeom prst="ellipse">
            <a:avLst/>
          </a:prstGeom>
          <a:noFill/>
          <a:ln w="12700">
            <a:solidFill>
              <a:srgbClr val="07601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53" name="Oval 549"/>
          <p:cNvSpPr>
            <a:spLocks noChangeArrowheads="1"/>
          </p:cNvSpPr>
          <p:nvPr/>
        </p:nvSpPr>
        <p:spPr bwMode="auto">
          <a:xfrm>
            <a:off x="2362200" y="2305050"/>
            <a:ext cx="114300" cy="114300"/>
          </a:xfrm>
          <a:prstGeom prst="ellipse">
            <a:avLst/>
          </a:prstGeom>
          <a:noFill/>
          <a:ln w="12700">
            <a:solidFill>
              <a:srgbClr val="07601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54" name="Oval 550"/>
          <p:cNvSpPr>
            <a:spLocks noChangeArrowheads="1"/>
          </p:cNvSpPr>
          <p:nvPr/>
        </p:nvSpPr>
        <p:spPr bwMode="auto">
          <a:xfrm>
            <a:off x="2438400" y="2317750"/>
            <a:ext cx="114300" cy="114300"/>
          </a:xfrm>
          <a:prstGeom prst="ellipse">
            <a:avLst/>
          </a:prstGeom>
          <a:noFill/>
          <a:ln w="12700">
            <a:solidFill>
              <a:srgbClr val="07601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55" name="Oval 551"/>
          <p:cNvSpPr>
            <a:spLocks noChangeArrowheads="1"/>
          </p:cNvSpPr>
          <p:nvPr/>
        </p:nvSpPr>
        <p:spPr bwMode="auto">
          <a:xfrm>
            <a:off x="2463800" y="2343150"/>
            <a:ext cx="114300" cy="114300"/>
          </a:xfrm>
          <a:prstGeom prst="ellipse">
            <a:avLst/>
          </a:prstGeom>
          <a:noFill/>
          <a:ln w="12700">
            <a:solidFill>
              <a:srgbClr val="07601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56" name="Oval 552"/>
          <p:cNvSpPr>
            <a:spLocks noChangeArrowheads="1"/>
          </p:cNvSpPr>
          <p:nvPr/>
        </p:nvSpPr>
        <p:spPr bwMode="auto">
          <a:xfrm>
            <a:off x="2501900" y="2292350"/>
            <a:ext cx="114300" cy="114300"/>
          </a:xfrm>
          <a:prstGeom prst="ellipse">
            <a:avLst/>
          </a:prstGeom>
          <a:noFill/>
          <a:ln w="12700">
            <a:solidFill>
              <a:srgbClr val="07601A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57" name="Oval 553"/>
          <p:cNvSpPr>
            <a:spLocks noChangeArrowheads="1"/>
          </p:cNvSpPr>
          <p:nvPr/>
        </p:nvSpPr>
        <p:spPr bwMode="auto">
          <a:xfrm>
            <a:off x="1765300" y="4121150"/>
            <a:ext cx="114300" cy="114300"/>
          </a:xfrm>
          <a:prstGeom prst="ellipse">
            <a:avLst/>
          </a:prstGeom>
          <a:noFill/>
          <a:ln w="12700">
            <a:solidFill>
              <a:srgbClr val="0000D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58" name="Oval 554"/>
          <p:cNvSpPr>
            <a:spLocks noChangeArrowheads="1"/>
          </p:cNvSpPr>
          <p:nvPr/>
        </p:nvSpPr>
        <p:spPr bwMode="auto">
          <a:xfrm>
            <a:off x="1701800" y="4121150"/>
            <a:ext cx="114300" cy="114300"/>
          </a:xfrm>
          <a:prstGeom prst="ellipse">
            <a:avLst/>
          </a:prstGeom>
          <a:noFill/>
          <a:ln w="12700">
            <a:solidFill>
              <a:srgbClr val="0000D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59" name="Oval 555"/>
          <p:cNvSpPr>
            <a:spLocks noChangeArrowheads="1"/>
          </p:cNvSpPr>
          <p:nvPr/>
        </p:nvSpPr>
        <p:spPr bwMode="auto">
          <a:xfrm>
            <a:off x="1790700" y="4121150"/>
            <a:ext cx="114300" cy="114300"/>
          </a:xfrm>
          <a:prstGeom prst="ellipse">
            <a:avLst/>
          </a:prstGeom>
          <a:noFill/>
          <a:ln w="12700">
            <a:solidFill>
              <a:srgbClr val="0000D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60" name="Oval 556"/>
          <p:cNvSpPr>
            <a:spLocks noChangeArrowheads="1"/>
          </p:cNvSpPr>
          <p:nvPr/>
        </p:nvSpPr>
        <p:spPr bwMode="auto">
          <a:xfrm>
            <a:off x="1981200" y="3727450"/>
            <a:ext cx="114300" cy="114300"/>
          </a:xfrm>
          <a:prstGeom prst="ellipse">
            <a:avLst/>
          </a:prstGeom>
          <a:noFill/>
          <a:ln w="12700">
            <a:solidFill>
              <a:srgbClr val="0000D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61" name="Oval 557"/>
          <p:cNvSpPr>
            <a:spLocks noChangeArrowheads="1"/>
          </p:cNvSpPr>
          <p:nvPr/>
        </p:nvSpPr>
        <p:spPr bwMode="auto">
          <a:xfrm>
            <a:off x="1905000" y="3727450"/>
            <a:ext cx="114300" cy="114300"/>
          </a:xfrm>
          <a:prstGeom prst="ellipse">
            <a:avLst/>
          </a:prstGeom>
          <a:noFill/>
          <a:ln w="12700">
            <a:solidFill>
              <a:srgbClr val="0000D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62" name="Oval 558"/>
          <p:cNvSpPr>
            <a:spLocks noChangeArrowheads="1"/>
          </p:cNvSpPr>
          <p:nvPr/>
        </p:nvSpPr>
        <p:spPr bwMode="auto">
          <a:xfrm>
            <a:off x="2159000" y="3257550"/>
            <a:ext cx="114300" cy="114300"/>
          </a:xfrm>
          <a:prstGeom prst="ellipse">
            <a:avLst/>
          </a:prstGeom>
          <a:noFill/>
          <a:ln w="12700">
            <a:solidFill>
              <a:srgbClr val="0000D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63" name="Oval 559"/>
          <p:cNvSpPr>
            <a:spLocks noChangeArrowheads="1"/>
          </p:cNvSpPr>
          <p:nvPr/>
        </p:nvSpPr>
        <p:spPr bwMode="auto">
          <a:xfrm>
            <a:off x="2260600" y="3194050"/>
            <a:ext cx="114300" cy="114300"/>
          </a:xfrm>
          <a:prstGeom prst="ellipse">
            <a:avLst/>
          </a:prstGeom>
          <a:noFill/>
          <a:ln w="12700">
            <a:solidFill>
              <a:srgbClr val="0000D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64" name="Oval 560"/>
          <p:cNvSpPr>
            <a:spLocks noChangeArrowheads="1"/>
          </p:cNvSpPr>
          <p:nvPr/>
        </p:nvSpPr>
        <p:spPr bwMode="auto">
          <a:xfrm>
            <a:off x="2247900" y="2952750"/>
            <a:ext cx="114300" cy="114300"/>
          </a:xfrm>
          <a:prstGeom prst="ellipse">
            <a:avLst/>
          </a:prstGeom>
          <a:noFill/>
          <a:ln w="12700">
            <a:solidFill>
              <a:srgbClr val="0000D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65" name="Oval 561"/>
          <p:cNvSpPr>
            <a:spLocks noChangeArrowheads="1"/>
          </p:cNvSpPr>
          <p:nvPr/>
        </p:nvSpPr>
        <p:spPr bwMode="auto">
          <a:xfrm>
            <a:off x="1422400" y="3651250"/>
            <a:ext cx="114300" cy="1143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66" name="Oval 562"/>
          <p:cNvSpPr>
            <a:spLocks noChangeArrowheads="1"/>
          </p:cNvSpPr>
          <p:nvPr/>
        </p:nvSpPr>
        <p:spPr bwMode="auto">
          <a:xfrm>
            <a:off x="1473200" y="3689350"/>
            <a:ext cx="114300" cy="1143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67" name="Oval 563"/>
          <p:cNvSpPr>
            <a:spLocks noChangeArrowheads="1"/>
          </p:cNvSpPr>
          <p:nvPr/>
        </p:nvSpPr>
        <p:spPr bwMode="auto">
          <a:xfrm>
            <a:off x="1447800" y="4121150"/>
            <a:ext cx="114300" cy="1143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68" name="Oval 564"/>
          <p:cNvSpPr>
            <a:spLocks noChangeArrowheads="1"/>
          </p:cNvSpPr>
          <p:nvPr/>
        </p:nvSpPr>
        <p:spPr bwMode="auto">
          <a:xfrm>
            <a:off x="1524000" y="3956050"/>
            <a:ext cx="114300" cy="1143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69" name="Oval 565"/>
          <p:cNvSpPr>
            <a:spLocks noChangeArrowheads="1"/>
          </p:cNvSpPr>
          <p:nvPr/>
        </p:nvSpPr>
        <p:spPr bwMode="auto">
          <a:xfrm>
            <a:off x="1625600" y="3562350"/>
            <a:ext cx="114300" cy="1143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70" name="Oval 566"/>
          <p:cNvSpPr>
            <a:spLocks noChangeArrowheads="1"/>
          </p:cNvSpPr>
          <p:nvPr/>
        </p:nvSpPr>
        <p:spPr bwMode="auto">
          <a:xfrm>
            <a:off x="1765300" y="3435350"/>
            <a:ext cx="114300" cy="1143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71" name="Oval 567"/>
          <p:cNvSpPr>
            <a:spLocks noChangeArrowheads="1"/>
          </p:cNvSpPr>
          <p:nvPr/>
        </p:nvSpPr>
        <p:spPr bwMode="auto">
          <a:xfrm>
            <a:off x="1930400" y="3359150"/>
            <a:ext cx="114300" cy="1143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72" name="Oval 568"/>
          <p:cNvSpPr>
            <a:spLocks noChangeArrowheads="1"/>
          </p:cNvSpPr>
          <p:nvPr/>
        </p:nvSpPr>
        <p:spPr bwMode="auto">
          <a:xfrm>
            <a:off x="1905000" y="4070350"/>
            <a:ext cx="114300" cy="1143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73" name="Oval 569"/>
          <p:cNvSpPr>
            <a:spLocks noChangeArrowheads="1"/>
          </p:cNvSpPr>
          <p:nvPr/>
        </p:nvSpPr>
        <p:spPr bwMode="auto">
          <a:xfrm>
            <a:off x="2120900" y="3371850"/>
            <a:ext cx="114300" cy="1143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74" name="Oval 570"/>
          <p:cNvSpPr>
            <a:spLocks noChangeArrowheads="1"/>
          </p:cNvSpPr>
          <p:nvPr/>
        </p:nvSpPr>
        <p:spPr bwMode="auto">
          <a:xfrm>
            <a:off x="2209800" y="3295650"/>
            <a:ext cx="114300" cy="1143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75" name="Oval 571"/>
          <p:cNvSpPr>
            <a:spLocks noChangeArrowheads="1"/>
          </p:cNvSpPr>
          <p:nvPr/>
        </p:nvSpPr>
        <p:spPr bwMode="auto">
          <a:xfrm>
            <a:off x="2362200" y="3892550"/>
            <a:ext cx="114300" cy="1143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76" name="Oval 572"/>
          <p:cNvSpPr>
            <a:spLocks noChangeArrowheads="1"/>
          </p:cNvSpPr>
          <p:nvPr/>
        </p:nvSpPr>
        <p:spPr bwMode="auto">
          <a:xfrm>
            <a:off x="2730500" y="3448050"/>
            <a:ext cx="114300" cy="1143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77" name="Oval 573"/>
          <p:cNvSpPr>
            <a:spLocks noChangeArrowheads="1"/>
          </p:cNvSpPr>
          <p:nvPr/>
        </p:nvSpPr>
        <p:spPr bwMode="auto">
          <a:xfrm>
            <a:off x="2882900" y="3295650"/>
            <a:ext cx="114300" cy="1143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78" name="Oval 574"/>
          <p:cNvSpPr>
            <a:spLocks noChangeArrowheads="1"/>
          </p:cNvSpPr>
          <p:nvPr/>
        </p:nvSpPr>
        <p:spPr bwMode="auto">
          <a:xfrm>
            <a:off x="2984500" y="3917950"/>
            <a:ext cx="114300" cy="1143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79" name="Oval 575"/>
          <p:cNvSpPr>
            <a:spLocks noChangeArrowheads="1"/>
          </p:cNvSpPr>
          <p:nvPr/>
        </p:nvSpPr>
        <p:spPr bwMode="auto">
          <a:xfrm>
            <a:off x="3416300" y="3397250"/>
            <a:ext cx="114300" cy="114300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280" name="Rectangle 576"/>
          <p:cNvSpPr>
            <a:spLocks noChangeArrowheads="1"/>
          </p:cNvSpPr>
          <p:nvPr/>
        </p:nvSpPr>
        <p:spPr bwMode="auto">
          <a:xfrm>
            <a:off x="987425" y="5346700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i="0">
                <a:solidFill>
                  <a:srgbClr val="000000"/>
                </a:solidFill>
              </a:rPr>
              <a:t>1</a:t>
            </a:r>
            <a:endParaRPr lang="en-US" sz="1600" i="0"/>
          </a:p>
        </p:txBody>
      </p:sp>
      <p:sp>
        <p:nvSpPr>
          <p:cNvPr id="73281" name="Rectangle 577"/>
          <p:cNvSpPr>
            <a:spLocks noChangeArrowheads="1"/>
          </p:cNvSpPr>
          <p:nvPr/>
        </p:nvSpPr>
        <p:spPr bwMode="auto">
          <a:xfrm>
            <a:off x="874713" y="4127500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i="0">
                <a:solidFill>
                  <a:srgbClr val="000000"/>
                </a:solidFill>
              </a:rPr>
              <a:t>10</a:t>
            </a:r>
            <a:endParaRPr lang="en-US" sz="1600" i="0"/>
          </a:p>
        </p:txBody>
      </p:sp>
      <p:sp>
        <p:nvSpPr>
          <p:cNvPr id="73282" name="Rectangle 578"/>
          <p:cNvSpPr>
            <a:spLocks noChangeArrowheads="1"/>
          </p:cNvSpPr>
          <p:nvPr/>
        </p:nvSpPr>
        <p:spPr bwMode="auto">
          <a:xfrm>
            <a:off x="760413" y="2908300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i="0">
                <a:solidFill>
                  <a:srgbClr val="000000"/>
                </a:solidFill>
              </a:rPr>
              <a:t>100</a:t>
            </a:r>
            <a:endParaRPr lang="en-US" sz="1600" i="0"/>
          </a:p>
        </p:txBody>
      </p:sp>
      <p:sp>
        <p:nvSpPr>
          <p:cNvPr id="73283" name="Rectangle 579"/>
          <p:cNvSpPr>
            <a:spLocks noChangeArrowheads="1"/>
          </p:cNvSpPr>
          <p:nvPr/>
        </p:nvSpPr>
        <p:spPr bwMode="auto">
          <a:xfrm>
            <a:off x="647700" y="1689100"/>
            <a:ext cx="4524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i="0">
                <a:solidFill>
                  <a:srgbClr val="000000"/>
                </a:solidFill>
              </a:rPr>
              <a:t>1000</a:t>
            </a:r>
            <a:endParaRPr lang="en-US" sz="1600" i="0"/>
          </a:p>
        </p:txBody>
      </p:sp>
      <p:grpSp>
        <p:nvGrpSpPr>
          <p:cNvPr id="73291" name="Group 587"/>
          <p:cNvGrpSpPr>
            <a:grpSpLocks/>
          </p:cNvGrpSpPr>
          <p:nvPr/>
        </p:nvGrpSpPr>
        <p:grpSpPr bwMode="auto">
          <a:xfrm>
            <a:off x="1152525" y="5583238"/>
            <a:ext cx="2505075" cy="244475"/>
            <a:chOff x="684" y="3640"/>
            <a:chExt cx="1578" cy="154"/>
          </a:xfrm>
        </p:grpSpPr>
        <p:sp>
          <p:nvSpPr>
            <p:cNvPr id="73285" name="Rectangle 581"/>
            <p:cNvSpPr>
              <a:spLocks noChangeArrowheads="1"/>
            </p:cNvSpPr>
            <p:nvPr/>
          </p:nvSpPr>
          <p:spPr bwMode="auto">
            <a:xfrm>
              <a:off x="684" y="3640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0</a:t>
              </a:r>
              <a:endParaRPr lang="en-US" sz="1600" i="0"/>
            </a:p>
          </p:txBody>
        </p:sp>
        <p:sp>
          <p:nvSpPr>
            <p:cNvPr id="73286" name="Rectangle 582"/>
            <p:cNvSpPr>
              <a:spLocks noChangeArrowheads="1"/>
            </p:cNvSpPr>
            <p:nvPr/>
          </p:nvSpPr>
          <p:spPr bwMode="auto">
            <a:xfrm>
              <a:off x="932" y="3640"/>
              <a:ext cx="17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0.5</a:t>
              </a:r>
              <a:endParaRPr lang="en-US" sz="1600" i="0"/>
            </a:p>
          </p:txBody>
        </p:sp>
        <p:sp>
          <p:nvSpPr>
            <p:cNvPr id="73287" name="Rectangle 583"/>
            <p:cNvSpPr>
              <a:spLocks noChangeArrowheads="1"/>
            </p:cNvSpPr>
            <p:nvPr/>
          </p:nvSpPr>
          <p:spPr bwMode="auto">
            <a:xfrm>
              <a:off x="1260" y="3640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1</a:t>
              </a:r>
              <a:endParaRPr lang="en-US" sz="1600" i="0"/>
            </a:p>
          </p:txBody>
        </p:sp>
        <p:sp>
          <p:nvSpPr>
            <p:cNvPr id="73288" name="Rectangle 584"/>
            <p:cNvSpPr>
              <a:spLocks noChangeArrowheads="1"/>
            </p:cNvSpPr>
            <p:nvPr/>
          </p:nvSpPr>
          <p:spPr bwMode="auto">
            <a:xfrm>
              <a:off x="1508" y="3640"/>
              <a:ext cx="17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1.5</a:t>
              </a:r>
              <a:endParaRPr lang="en-US" sz="1600" i="0"/>
            </a:p>
          </p:txBody>
        </p:sp>
        <p:sp>
          <p:nvSpPr>
            <p:cNvPr id="73289" name="Rectangle 585"/>
            <p:cNvSpPr>
              <a:spLocks noChangeArrowheads="1"/>
            </p:cNvSpPr>
            <p:nvPr/>
          </p:nvSpPr>
          <p:spPr bwMode="auto">
            <a:xfrm>
              <a:off x="1836" y="3640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2</a:t>
              </a:r>
              <a:endParaRPr lang="en-US" sz="1600" i="0"/>
            </a:p>
          </p:txBody>
        </p:sp>
        <p:sp>
          <p:nvSpPr>
            <p:cNvPr id="73290" name="Rectangle 586"/>
            <p:cNvSpPr>
              <a:spLocks noChangeArrowheads="1"/>
            </p:cNvSpPr>
            <p:nvPr/>
          </p:nvSpPr>
          <p:spPr bwMode="auto">
            <a:xfrm>
              <a:off x="2084" y="3640"/>
              <a:ext cx="17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2.5</a:t>
              </a:r>
              <a:endParaRPr lang="en-US" sz="1600" i="0"/>
            </a:p>
          </p:txBody>
        </p:sp>
      </p:grpSp>
      <p:sp>
        <p:nvSpPr>
          <p:cNvPr id="73308" name="Rectangle 604"/>
          <p:cNvSpPr>
            <a:spLocks noChangeArrowheads="1"/>
          </p:cNvSpPr>
          <p:nvPr/>
        </p:nvSpPr>
        <p:spPr bwMode="auto">
          <a:xfrm rot="16200000">
            <a:off x="-267493" y="3228181"/>
            <a:ext cx="13890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i="0">
                <a:solidFill>
                  <a:srgbClr val="000000"/>
                </a:solidFill>
              </a:rPr>
              <a:t>CO Yield (g/kg)</a:t>
            </a:r>
            <a:endParaRPr lang="en-US" sz="1600" i="0"/>
          </a:p>
        </p:txBody>
      </p:sp>
      <p:grpSp>
        <p:nvGrpSpPr>
          <p:cNvPr id="73348" name="Group 644"/>
          <p:cNvGrpSpPr>
            <a:grpSpLocks/>
          </p:cNvGrpSpPr>
          <p:nvPr/>
        </p:nvGrpSpPr>
        <p:grpSpPr bwMode="auto">
          <a:xfrm>
            <a:off x="4776788" y="1776413"/>
            <a:ext cx="76200" cy="3659187"/>
            <a:chOff x="3400" y="1111"/>
            <a:chExt cx="48" cy="2305"/>
          </a:xfrm>
        </p:grpSpPr>
        <p:sp>
          <p:nvSpPr>
            <p:cNvPr id="73311" name="Line 607"/>
            <p:cNvSpPr>
              <a:spLocks noChangeShapeType="1"/>
            </p:cNvSpPr>
            <p:nvPr/>
          </p:nvSpPr>
          <p:spPr bwMode="auto">
            <a:xfrm>
              <a:off x="3400" y="3415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12" name="Line 608"/>
            <p:cNvSpPr>
              <a:spLocks noChangeShapeType="1"/>
            </p:cNvSpPr>
            <p:nvPr/>
          </p:nvSpPr>
          <p:spPr bwMode="auto">
            <a:xfrm>
              <a:off x="3400" y="2839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13" name="Line 609"/>
            <p:cNvSpPr>
              <a:spLocks noChangeShapeType="1"/>
            </p:cNvSpPr>
            <p:nvPr/>
          </p:nvSpPr>
          <p:spPr bwMode="auto">
            <a:xfrm>
              <a:off x="3400" y="2263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14" name="Line 610"/>
            <p:cNvSpPr>
              <a:spLocks noChangeShapeType="1"/>
            </p:cNvSpPr>
            <p:nvPr/>
          </p:nvSpPr>
          <p:spPr bwMode="auto">
            <a:xfrm>
              <a:off x="3400" y="1687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15" name="Line 611"/>
            <p:cNvSpPr>
              <a:spLocks noChangeShapeType="1"/>
            </p:cNvSpPr>
            <p:nvPr/>
          </p:nvSpPr>
          <p:spPr bwMode="auto">
            <a:xfrm>
              <a:off x="3400" y="1111"/>
              <a:ext cx="4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16" name="Line 612"/>
            <p:cNvSpPr>
              <a:spLocks noChangeShapeType="1"/>
            </p:cNvSpPr>
            <p:nvPr/>
          </p:nvSpPr>
          <p:spPr bwMode="auto">
            <a:xfrm>
              <a:off x="3400" y="3239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17" name="Line 613"/>
            <p:cNvSpPr>
              <a:spLocks noChangeShapeType="1"/>
            </p:cNvSpPr>
            <p:nvPr/>
          </p:nvSpPr>
          <p:spPr bwMode="auto">
            <a:xfrm>
              <a:off x="3400" y="3143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18" name="Line 614"/>
            <p:cNvSpPr>
              <a:spLocks noChangeShapeType="1"/>
            </p:cNvSpPr>
            <p:nvPr/>
          </p:nvSpPr>
          <p:spPr bwMode="auto">
            <a:xfrm>
              <a:off x="3400" y="3071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19" name="Line 615"/>
            <p:cNvSpPr>
              <a:spLocks noChangeShapeType="1"/>
            </p:cNvSpPr>
            <p:nvPr/>
          </p:nvSpPr>
          <p:spPr bwMode="auto">
            <a:xfrm>
              <a:off x="3400" y="3015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20" name="Line 616"/>
            <p:cNvSpPr>
              <a:spLocks noChangeShapeType="1"/>
            </p:cNvSpPr>
            <p:nvPr/>
          </p:nvSpPr>
          <p:spPr bwMode="auto">
            <a:xfrm>
              <a:off x="3400" y="2967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21" name="Line 617"/>
            <p:cNvSpPr>
              <a:spLocks noChangeShapeType="1"/>
            </p:cNvSpPr>
            <p:nvPr/>
          </p:nvSpPr>
          <p:spPr bwMode="auto">
            <a:xfrm>
              <a:off x="3400" y="2927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22" name="Line 618"/>
            <p:cNvSpPr>
              <a:spLocks noChangeShapeType="1"/>
            </p:cNvSpPr>
            <p:nvPr/>
          </p:nvSpPr>
          <p:spPr bwMode="auto">
            <a:xfrm>
              <a:off x="3400" y="2895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23" name="Line 619"/>
            <p:cNvSpPr>
              <a:spLocks noChangeShapeType="1"/>
            </p:cNvSpPr>
            <p:nvPr/>
          </p:nvSpPr>
          <p:spPr bwMode="auto">
            <a:xfrm>
              <a:off x="3400" y="2863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24" name="Line 620"/>
            <p:cNvSpPr>
              <a:spLocks noChangeShapeType="1"/>
            </p:cNvSpPr>
            <p:nvPr/>
          </p:nvSpPr>
          <p:spPr bwMode="auto">
            <a:xfrm>
              <a:off x="3400" y="2663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25" name="Line 621"/>
            <p:cNvSpPr>
              <a:spLocks noChangeShapeType="1"/>
            </p:cNvSpPr>
            <p:nvPr/>
          </p:nvSpPr>
          <p:spPr bwMode="auto">
            <a:xfrm>
              <a:off x="3400" y="2567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26" name="Line 622"/>
            <p:cNvSpPr>
              <a:spLocks noChangeShapeType="1"/>
            </p:cNvSpPr>
            <p:nvPr/>
          </p:nvSpPr>
          <p:spPr bwMode="auto">
            <a:xfrm>
              <a:off x="3400" y="2495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27" name="Line 623"/>
            <p:cNvSpPr>
              <a:spLocks noChangeShapeType="1"/>
            </p:cNvSpPr>
            <p:nvPr/>
          </p:nvSpPr>
          <p:spPr bwMode="auto">
            <a:xfrm>
              <a:off x="3400" y="2439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28" name="Line 624"/>
            <p:cNvSpPr>
              <a:spLocks noChangeShapeType="1"/>
            </p:cNvSpPr>
            <p:nvPr/>
          </p:nvSpPr>
          <p:spPr bwMode="auto">
            <a:xfrm>
              <a:off x="3400" y="2391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29" name="Line 625"/>
            <p:cNvSpPr>
              <a:spLocks noChangeShapeType="1"/>
            </p:cNvSpPr>
            <p:nvPr/>
          </p:nvSpPr>
          <p:spPr bwMode="auto">
            <a:xfrm>
              <a:off x="3400" y="2351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30" name="Line 626"/>
            <p:cNvSpPr>
              <a:spLocks noChangeShapeType="1"/>
            </p:cNvSpPr>
            <p:nvPr/>
          </p:nvSpPr>
          <p:spPr bwMode="auto">
            <a:xfrm>
              <a:off x="3400" y="2319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31" name="Line 627"/>
            <p:cNvSpPr>
              <a:spLocks noChangeShapeType="1"/>
            </p:cNvSpPr>
            <p:nvPr/>
          </p:nvSpPr>
          <p:spPr bwMode="auto">
            <a:xfrm>
              <a:off x="3400" y="2287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32" name="Line 628"/>
            <p:cNvSpPr>
              <a:spLocks noChangeShapeType="1"/>
            </p:cNvSpPr>
            <p:nvPr/>
          </p:nvSpPr>
          <p:spPr bwMode="auto">
            <a:xfrm>
              <a:off x="3400" y="2087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33" name="Line 629"/>
            <p:cNvSpPr>
              <a:spLocks noChangeShapeType="1"/>
            </p:cNvSpPr>
            <p:nvPr/>
          </p:nvSpPr>
          <p:spPr bwMode="auto">
            <a:xfrm>
              <a:off x="3400" y="1991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34" name="Line 630"/>
            <p:cNvSpPr>
              <a:spLocks noChangeShapeType="1"/>
            </p:cNvSpPr>
            <p:nvPr/>
          </p:nvSpPr>
          <p:spPr bwMode="auto">
            <a:xfrm>
              <a:off x="3400" y="1919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35" name="Line 631"/>
            <p:cNvSpPr>
              <a:spLocks noChangeShapeType="1"/>
            </p:cNvSpPr>
            <p:nvPr/>
          </p:nvSpPr>
          <p:spPr bwMode="auto">
            <a:xfrm>
              <a:off x="3400" y="1863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36" name="Line 632"/>
            <p:cNvSpPr>
              <a:spLocks noChangeShapeType="1"/>
            </p:cNvSpPr>
            <p:nvPr/>
          </p:nvSpPr>
          <p:spPr bwMode="auto">
            <a:xfrm>
              <a:off x="3400" y="1815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37" name="Line 633"/>
            <p:cNvSpPr>
              <a:spLocks noChangeShapeType="1"/>
            </p:cNvSpPr>
            <p:nvPr/>
          </p:nvSpPr>
          <p:spPr bwMode="auto">
            <a:xfrm>
              <a:off x="3400" y="1775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38" name="Line 634"/>
            <p:cNvSpPr>
              <a:spLocks noChangeShapeType="1"/>
            </p:cNvSpPr>
            <p:nvPr/>
          </p:nvSpPr>
          <p:spPr bwMode="auto">
            <a:xfrm>
              <a:off x="3400" y="1743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39" name="Line 635"/>
            <p:cNvSpPr>
              <a:spLocks noChangeShapeType="1"/>
            </p:cNvSpPr>
            <p:nvPr/>
          </p:nvSpPr>
          <p:spPr bwMode="auto">
            <a:xfrm>
              <a:off x="3400" y="1711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40" name="Line 636"/>
            <p:cNvSpPr>
              <a:spLocks noChangeShapeType="1"/>
            </p:cNvSpPr>
            <p:nvPr/>
          </p:nvSpPr>
          <p:spPr bwMode="auto">
            <a:xfrm>
              <a:off x="3400" y="1511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41" name="Line 637"/>
            <p:cNvSpPr>
              <a:spLocks noChangeShapeType="1"/>
            </p:cNvSpPr>
            <p:nvPr/>
          </p:nvSpPr>
          <p:spPr bwMode="auto">
            <a:xfrm>
              <a:off x="3400" y="1415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42" name="Line 638"/>
            <p:cNvSpPr>
              <a:spLocks noChangeShapeType="1"/>
            </p:cNvSpPr>
            <p:nvPr/>
          </p:nvSpPr>
          <p:spPr bwMode="auto">
            <a:xfrm>
              <a:off x="3400" y="1343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43" name="Line 639"/>
            <p:cNvSpPr>
              <a:spLocks noChangeShapeType="1"/>
            </p:cNvSpPr>
            <p:nvPr/>
          </p:nvSpPr>
          <p:spPr bwMode="auto">
            <a:xfrm>
              <a:off x="3400" y="1287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44" name="Line 640"/>
            <p:cNvSpPr>
              <a:spLocks noChangeShapeType="1"/>
            </p:cNvSpPr>
            <p:nvPr/>
          </p:nvSpPr>
          <p:spPr bwMode="auto">
            <a:xfrm>
              <a:off x="3400" y="1239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45" name="Line 641"/>
            <p:cNvSpPr>
              <a:spLocks noChangeShapeType="1"/>
            </p:cNvSpPr>
            <p:nvPr/>
          </p:nvSpPr>
          <p:spPr bwMode="auto">
            <a:xfrm>
              <a:off x="3400" y="1199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46" name="Line 642"/>
            <p:cNvSpPr>
              <a:spLocks noChangeShapeType="1"/>
            </p:cNvSpPr>
            <p:nvPr/>
          </p:nvSpPr>
          <p:spPr bwMode="auto">
            <a:xfrm>
              <a:off x="3400" y="1167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47" name="Line 643"/>
            <p:cNvSpPr>
              <a:spLocks noChangeShapeType="1"/>
            </p:cNvSpPr>
            <p:nvPr/>
          </p:nvSpPr>
          <p:spPr bwMode="auto">
            <a:xfrm>
              <a:off x="3400" y="1135"/>
              <a:ext cx="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375" name="Group 671"/>
          <p:cNvGrpSpPr>
            <a:grpSpLocks/>
          </p:cNvGrpSpPr>
          <p:nvPr/>
        </p:nvGrpSpPr>
        <p:grpSpPr bwMode="auto">
          <a:xfrm>
            <a:off x="4776788" y="5357813"/>
            <a:ext cx="2287587" cy="76200"/>
            <a:chOff x="3400" y="3367"/>
            <a:chExt cx="1441" cy="48"/>
          </a:xfrm>
        </p:grpSpPr>
        <p:sp>
          <p:nvSpPr>
            <p:cNvPr id="73349" name="Line 645"/>
            <p:cNvSpPr>
              <a:spLocks noChangeShapeType="1"/>
            </p:cNvSpPr>
            <p:nvPr/>
          </p:nvSpPr>
          <p:spPr bwMode="auto">
            <a:xfrm flipV="1">
              <a:off x="3400" y="3367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50" name="Line 646"/>
            <p:cNvSpPr>
              <a:spLocks noChangeShapeType="1"/>
            </p:cNvSpPr>
            <p:nvPr/>
          </p:nvSpPr>
          <p:spPr bwMode="auto">
            <a:xfrm flipV="1">
              <a:off x="3688" y="3367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51" name="Line 647"/>
            <p:cNvSpPr>
              <a:spLocks noChangeShapeType="1"/>
            </p:cNvSpPr>
            <p:nvPr/>
          </p:nvSpPr>
          <p:spPr bwMode="auto">
            <a:xfrm flipV="1">
              <a:off x="3976" y="3367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52" name="Line 648"/>
            <p:cNvSpPr>
              <a:spLocks noChangeShapeType="1"/>
            </p:cNvSpPr>
            <p:nvPr/>
          </p:nvSpPr>
          <p:spPr bwMode="auto">
            <a:xfrm flipV="1">
              <a:off x="4264" y="3367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53" name="Line 649"/>
            <p:cNvSpPr>
              <a:spLocks noChangeShapeType="1"/>
            </p:cNvSpPr>
            <p:nvPr/>
          </p:nvSpPr>
          <p:spPr bwMode="auto">
            <a:xfrm flipV="1">
              <a:off x="4552" y="3367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54" name="Line 650"/>
            <p:cNvSpPr>
              <a:spLocks noChangeShapeType="1"/>
            </p:cNvSpPr>
            <p:nvPr/>
          </p:nvSpPr>
          <p:spPr bwMode="auto">
            <a:xfrm flipV="1">
              <a:off x="4840" y="3367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55" name="Line 651"/>
            <p:cNvSpPr>
              <a:spLocks noChangeShapeType="1"/>
            </p:cNvSpPr>
            <p:nvPr/>
          </p:nvSpPr>
          <p:spPr bwMode="auto">
            <a:xfrm flipV="1">
              <a:off x="3456" y="3391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56" name="Line 652"/>
            <p:cNvSpPr>
              <a:spLocks noChangeShapeType="1"/>
            </p:cNvSpPr>
            <p:nvPr/>
          </p:nvSpPr>
          <p:spPr bwMode="auto">
            <a:xfrm flipV="1">
              <a:off x="3512" y="3391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57" name="Line 653"/>
            <p:cNvSpPr>
              <a:spLocks noChangeShapeType="1"/>
            </p:cNvSpPr>
            <p:nvPr/>
          </p:nvSpPr>
          <p:spPr bwMode="auto">
            <a:xfrm flipV="1">
              <a:off x="3576" y="3391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58" name="Line 654"/>
            <p:cNvSpPr>
              <a:spLocks noChangeShapeType="1"/>
            </p:cNvSpPr>
            <p:nvPr/>
          </p:nvSpPr>
          <p:spPr bwMode="auto">
            <a:xfrm flipV="1">
              <a:off x="3632" y="3391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59" name="Line 655"/>
            <p:cNvSpPr>
              <a:spLocks noChangeShapeType="1"/>
            </p:cNvSpPr>
            <p:nvPr/>
          </p:nvSpPr>
          <p:spPr bwMode="auto">
            <a:xfrm flipV="1">
              <a:off x="3744" y="3391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60" name="Line 656"/>
            <p:cNvSpPr>
              <a:spLocks noChangeShapeType="1"/>
            </p:cNvSpPr>
            <p:nvPr/>
          </p:nvSpPr>
          <p:spPr bwMode="auto">
            <a:xfrm flipV="1">
              <a:off x="3800" y="3391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61" name="Line 657"/>
            <p:cNvSpPr>
              <a:spLocks noChangeShapeType="1"/>
            </p:cNvSpPr>
            <p:nvPr/>
          </p:nvSpPr>
          <p:spPr bwMode="auto">
            <a:xfrm flipV="1">
              <a:off x="3864" y="3391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62" name="Line 658"/>
            <p:cNvSpPr>
              <a:spLocks noChangeShapeType="1"/>
            </p:cNvSpPr>
            <p:nvPr/>
          </p:nvSpPr>
          <p:spPr bwMode="auto">
            <a:xfrm flipV="1">
              <a:off x="3920" y="3391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63" name="Line 659"/>
            <p:cNvSpPr>
              <a:spLocks noChangeShapeType="1"/>
            </p:cNvSpPr>
            <p:nvPr/>
          </p:nvSpPr>
          <p:spPr bwMode="auto">
            <a:xfrm flipV="1">
              <a:off x="4032" y="3391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64" name="Line 660"/>
            <p:cNvSpPr>
              <a:spLocks noChangeShapeType="1"/>
            </p:cNvSpPr>
            <p:nvPr/>
          </p:nvSpPr>
          <p:spPr bwMode="auto">
            <a:xfrm flipV="1">
              <a:off x="4088" y="3391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65" name="Line 661"/>
            <p:cNvSpPr>
              <a:spLocks noChangeShapeType="1"/>
            </p:cNvSpPr>
            <p:nvPr/>
          </p:nvSpPr>
          <p:spPr bwMode="auto">
            <a:xfrm flipV="1">
              <a:off x="4152" y="3391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66" name="Line 662"/>
            <p:cNvSpPr>
              <a:spLocks noChangeShapeType="1"/>
            </p:cNvSpPr>
            <p:nvPr/>
          </p:nvSpPr>
          <p:spPr bwMode="auto">
            <a:xfrm flipV="1">
              <a:off x="4208" y="3391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67" name="Line 663"/>
            <p:cNvSpPr>
              <a:spLocks noChangeShapeType="1"/>
            </p:cNvSpPr>
            <p:nvPr/>
          </p:nvSpPr>
          <p:spPr bwMode="auto">
            <a:xfrm flipV="1">
              <a:off x="4320" y="3391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68" name="Line 664"/>
            <p:cNvSpPr>
              <a:spLocks noChangeShapeType="1"/>
            </p:cNvSpPr>
            <p:nvPr/>
          </p:nvSpPr>
          <p:spPr bwMode="auto">
            <a:xfrm flipV="1">
              <a:off x="4376" y="3391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69" name="Line 665"/>
            <p:cNvSpPr>
              <a:spLocks noChangeShapeType="1"/>
            </p:cNvSpPr>
            <p:nvPr/>
          </p:nvSpPr>
          <p:spPr bwMode="auto">
            <a:xfrm flipV="1">
              <a:off x="4440" y="3391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70" name="Line 666"/>
            <p:cNvSpPr>
              <a:spLocks noChangeShapeType="1"/>
            </p:cNvSpPr>
            <p:nvPr/>
          </p:nvSpPr>
          <p:spPr bwMode="auto">
            <a:xfrm flipV="1">
              <a:off x="4496" y="3391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71" name="Line 667"/>
            <p:cNvSpPr>
              <a:spLocks noChangeShapeType="1"/>
            </p:cNvSpPr>
            <p:nvPr/>
          </p:nvSpPr>
          <p:spPr bwMode="auto">
            <a:xfrm flipV="1">
              <a:off x="4608" y="3391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72" name="Line 668"/>
            <p:cNvSpPr>
              <a:spLocks noChangeShapeType="1"/>
            </p:cNvSpPr>
            <p:nvPr/>
          </p:nvSpPr>
          <p:spPr bwMode="auto">
            <a:xfrm flipV="1">
              <a:off x="4664" y="3391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73" name="Line 669"/>
            <p:cNvSpPr>
              <a:spLocks noChangeShapeType="1"/>
            </p:cNvSpPr>
            <p:nvPr/>
          </p:nvSpPr>
          <p:spPr bwMode="auto">
            <a:xfrm flipV="1">
              <a:off x="4728" y="3391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74" name="Line 670"/>
            <p:cNvSpPr>
              <a:spLocks noChangeShapeType="1"/>
            </p:cNvSpPr>
            <p:nvPr/>
          </p:nvSpPr>
          <p:spPr bwMode="auto">
            <a:xfrm flipV="1">
              <a:off x="4784" y="3391"/>
              <a:ext cx="1" cy="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3376" name="Line 672"/>
          <p:cNvSpPr>
            <a:spLocks noChangeShapeType="1"/>
          </p:cNvSpPr>
          <p:nvPr/>
        </p:nvSpPr>
        <p:spPr bwMode="auto">
          <a:xfrm flipV="1">
            <a:off x="4776788" y="1776413"/>
            <a:ext cx="1587" cy="3657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377" name="Line 673"/>
          <p:cNvSpPr>
            <a:spLocks noChangeShapeType="1"/>
          </p:cNvSpPr>
          <p:nvPr/>
        </p:nvSpPr>
        <p:spPr bwMode="auto">
          <a:xfrm>
            <a:off x="4776788" y="5434013"/>
            <a:ext cx="22860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378" name="Oval 674"/>
          <p:cNvSpPr>
            <a:spLocks noChangeArrowheads="1"/>
          </p:cNvSpPr>
          <p:nvPr/>
        </p:nvSpPr>
        <p:spPr bwMode="auto">
          <a:xfrm>
            <a:off x="5360988" y="4735513"/>
            <a:ext cx="114300" cy="114300"/>
          </a:xfrm>
          <a:prstGeom prst="ellipse">
            <a:avLst/>
          </a:prstGeom>
          <a:noFill/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379" name="Oval 675"/>
          <p:cNvSpPr>
            <a:spLocks noChangeArrowheads="1"/>
          </p:cNvSpPr>
          <p:nvPr/>
        </p:nvSpPr>
        <p:spPr bwMode="auto">
          <a:xfrm>
            <a:off x="5373688" y="4532313"/>
            <a:ext cx="114300" cy="114300"/>
          </a:xfrm>
          <a:prstGeom prst="ellipse">
            <a:avLst/>
          </a:prstGeom>
          <a:noFill/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380" name="Oval 676"/>
          <p:cNvSpPr>
            <a:spLocks noChangeArrowheads="1"/>
          </p:cNvSpPr>
          <p:nvPr/>
        </p:nvSpPr>
        <p:spPr bwMode="auto">
          <a:xfrm>
            <a:off x="5449888" y="4224338"/>
            <a:ext cx="114300" cy="114300"/>
          </a:xfrm>
          <a:prstGeom prst="ellipse">
            <a:avLst/>
          </a:prstGeom>
          <a:noFill/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381" name="Oval 677"/>
          <p:cNvSpPr>
            <a:spLocks noChangeArrowheads="1"/>
          </p:cNvSpPr>
          <p:nvPr/>
        </p:nvSpPr>
        <p:spPr bwMode="auto">
          <a:xfrm>
            <a:off x="5703888" y="3135313"/>
            <a:ext cx="114300" cy="114300"/>
          </a:xfrm>
          <a:prstGeom prst="ellipse">
            <a:avLst/>
          </a:prstGeom>
          <a:noFill/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382" name="Oval 678"/>
          <p:cNvSpPr>
            <a:spLocks noChangeArrowheads="1"/>
          </p:cNvSpPr>
          <p:nvPr/>
        </p:nvSpPr>
        <p:spPr bwMode="auto">
          <a:xfrm>
            <a:off x="5703888" y="2805113"/>
            <a:ext cx="114300" cy="114300"/>
          </a:xfrm>
          <a:prstGeom prst="ellipse">
            <a:avLst/>
          </a:prstGeom>
          <a:noFill/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383" name="Oval 679"/>
          <p:cNvSpPr>
            <a:spLocks noChangeArrowheads="1"/>
          </p:cNvSpPr>
          <p:nvPr/>
        </p:nvSpPr>
        <p:spPr bwMode="auto">
          <a:xfrm>
            <a:off x="5818188" y="2487613"/>
            <a:ext cx="114300" cy="114300"/>
          </a:xfrm>
          <a:prstGeom prst="ellipse">
            <a:avLst/>
          </a:prstGeom>
          <a:noFill/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384" name="Oval 680"/>
          <p:cNvSpPr>
            <a:spLocks noChangeArrowheads="1"/>
          </p:cNvSpPr>
          <p:nvPr/>
        </p:nvSpPr>
        <p:spPr bwMode="auto">
          <a:xfrm>
            <a:off x="6008688" y="2309813"/>
            <a:ext cx="114300" cy="114300"/>
          </a:xfrm>
          <a:prstGeom prst="ellipse">
            <a:avLst/>
          </a:prstGeom>
          <a:noFill/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385" name="Oval 681"/>
          <p:cNvSpPr>
            <a:spLocks noChangeArrowheads="1"/>
          </p:cNvSpPr>
          <p:nvPr/>
        </p:nvSpPr>
        <p:spPr bwMode="auto">
          <a:xfrm>
            <a:off x="6097588" y="2246313"/>
            <a:ext cx="114300" cy="114300"/>
          </a:xfrm>
          <a:prstGeom prst="ellipse">
            <a:avLst/>
          </a:prstGeom>
          <a:noFill/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386" name="Oval 682"/>
          <p:cNvSpPr>
            <a:spLocks noChangeArrowheads="1"/>
          </p:cNvSpPr>
          <p:nvPr/>
        </p:nvSpPr>
        <p:spPr bwMode="auto">
          <a:xfrm>
            <a:off x="6046788" y="2157413"/>
            <a:ext cx="114300" cy="114300"/>
          </a:xfrm>
          <a:prstGeom prst="ellipse">
            <a:avLst/>
          </a:prstGeom>
          <a:noFill/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387" name="Oval 683"/>
          <p:cNvSpPr>
            <a:spLocks noChangeArrowheads="1"/>
          </p:cNvSpPr>
          <p:nvPr/>
        </p:nvSpPr>
        <p:spPr bwMode="auto">
          <a:xfrm>
            <a:off x="6097588" y="2068513"/>
            <a:ext cx="114300" cy="114300"/>
          </a:xfrm>
          <a:prstGeom prst="ellipse">
            <a:avLst/>
          </a:prstGeom>
          <a:noFill/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388" name="Oval 684"/>
          <p:cNvSpPr>
            <a:spLocks noChangeArrowheads="1"/>
          </p:cNvSpPr>
          <p:nvPr/>
        </p:nvSpPr>
        <p:spPr bwMode="auto">
          <a:xfrm>
            <a:off x="6262688" y="2157413"/>
            <a:ext cx="114300" cy="114300"/>
          </a:xfrm>
          <a:prstGeom prst="ellipse">
            <a:avLst/>
          </a:prstGeom>
          <a:noFill/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389" name="Oval 685"/>
          <p:cNvSpPr>
            <a:spLocks noChangeArrowheads="1"/>
          </p:cNvSpPr>
          <p:nvPr/>
        </p:nvSpPr>
        <p:spPr bwMode="auto">
          <a:xfrm>
            <a:off x="6643688" y="1865313"/>
            <a:ext cx="114300" cy="114300"/>
          </a:xfrm>
          <a:prstGeom prst="ellipse">
            <a:avLst/>
          </a:prstGeom>
          <a:noFill/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390" name="Oval 686"/>
          <p:cNvSpPr>
            <a:spLocks noChangeArrowheads="1"/>
          </p:cNvSpPr>
          <p:nvPr/>
        </p:nvSpPr>
        <p:spPr bwMode="auto">
          <a:xfrm>
            <a:off x="6592888" y="1941513"/>
            <a:ext cx="114300" cy="114300"/>
          </a:xfrm>
          <a:prstGeom prst="ellipse">
            <a:avLst/>
          </a:prstGeom>
          <a:noFill/>
          <a:ln w="12700">
            <a:solidFill>
              <a:srgbClr val="C3050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391" name="Oval 687"/>
          <p:cNvSpPr>
            <a:spLocks noChangeArrowheads="1"/>
          </p:cNvSpPr>
          <p:nvPr/>
        </p:nvSpPr>
        <p:spPr bwMode="auto">
          <a:xfrm>
            <a:off x="4979988" y="3503613"/>
            <a:ext cx="114300" cy="1143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392" name="Oval 688"/>
          <p:cNvSpPr>
            <a:spLocks noChangeArrowheads="1"/>
          </p:cNvSpPr>
          <p:nvPr/>
        </p:nvSpPr>
        <p:spPr bwMode="auto">
          <a:xfrm>
            <a:off x="5018088" y="3681413"/>
            <a:ext cx="114300" cy="1143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393" name="Oval 689"/>
          <p:cNvSpPr>
            <a:spLocks noChangeArrowheads="1"/>
          </p:cNvSpPr>
          <p:nvPr/>
        </p:nvSpPr>
        <p:spPr bwMode="auto">
          <a:xfrm>
            <a:off x="5068888" y="3554413"/>
            <a:ext cx="114300" cy="1143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394" name="Oval 690"/>
          <p:cNvSpPr>
            <a:spLocks noChangeArrowheads="1"/>
          </p:cNvSpPr>
          <p:nvPr/>
        </p:nvSpPr>
        <p:spPr bwMode="auto">
          <a:xfrm>
            <a:off x="5183188" y="3554413"/>
            <a:ext cx="114300" cy="1143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395" name="Oval 691"/>
          <p:cNvSpPr>
            <a:spLocks noChangeArrowheads="1"/>
          </p:cNvSpPr>
          <p:nvPr/>
        </p:nvSpPr>
        <p:spPr bwMode="auto">
          <a:xfrm>
            <a:off x="5322888" y="3427413"/>
            <a:ext cx="114300" cy="1143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396" name="Oval 692"/>
          <p:cNvSpPr>
            <a:spLocks noChangeArrowheads="1"/>
          </p:cNvSpPr>
          <p:nvPr/>
        </p:nvSpPr>
        <p:spPr bwMode="auto">
          <a:xfrm>
            <a:off x="5462588" y="3503613"/>
            <a:ext cx="114300" cy="1143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397" name="Oval 693"/>
          <p:cNvSpPr>
            <a:spLocks noChangeArrowheads="1"/>
          </p:cNvSpPr>
          <p:nvPr/>
        </p:nvSpPr>
        <p:spPr bwMode="auto">
          <a:xfrm>
            <a:off x="5487988" y="3262313"/>
            <a:ext cx="114300" cy="1143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398" name="Oval 694"/>
          <p:cNvSpPr>
            <a:spLocks noChangeArrowheads="1"/>
          </p:cNvSpPr>
          <p:nvPr/>
        </p:nvSpPr>
        <p:spPr bwMode="auto">
          <a:xfrm>
            <a:off x="5665788" y="3084513"/>
            <a:ext cx="114300" cy="1143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399" name="Oval 695"/>
          <p:cNvSpPr>
            <a:spLocks noChangeArrowheads="1"/>
          </p:cNvSpPr>
          <p:nvPr/>
        </p:nvSpPr>
        <p:spPr bwMode="auto">
          <a:xfrm>
            <a:off x="5767388" y="3008313"/>
            <a:ext cx="114300" cy="1143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400" name="Oval 696"/>
          <p:cNvSpPr>
            <a:spLocks noChangeArrowheads="1"/>
          </p:cNvSpPr>
          <p:nvPr/>
        </p:nvSpPr>
        <p:spPr bwMode="auto">
          <a:xfrm>
            <a:off x="5907088" y="3325813"/>
            <a:ext cx="114300" cy="1143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401" name="Oval 697"/>
          <p:cNvSpPr>
            <a:spLocks noChangeArrowheads="1"/>
          </p:cNvSpPr>
          <p:nvPr/>
        </p:nvSpPr>
        <p:spPr bwMode="auto">
          <a:xfrm>
            <a:off x="6288088" y="3033713"/>
            <a:ext cx="114300" cy="1143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402" name="Oval 698"/>
          <p:cNvSpPr>
            <a:spLocks noChangeArrowheads="1"/>
          </p:cNvSpPr>
          <p:nvPr/>
        </p:nvSpPr>
        <p:spPr bwMode="auto">
          <a:xfrm>
            <a:off x="6440488" y="3008313"/>
            <a:ext cx="114300" cy="1143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403" name="Oval 699"/>
          <p:cNvSpPr>
            <a:spLocks noChangeArrowheads="1"/>
          </p:cNvSpPr>
          <p:nvPr/>
        </p:nvSpPr>
        <p:spPr bwMode="auto">
          <a:xfrm>
            <a:off x="6529388" y="3160713"/>
            <a:ext cx="114300" cy="1143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404" name="Oval 700"/>
          <p:cNvSpPr>
            <a:spLocks noChangeArrowheads="1"/>
          </p:cNvSpPr>
          <p:nvPr/>
        </p:nvSpPr>
        <p:spPr bwMode="auto">
          <a:xfrm>
            <a:off x="6961188" y="2957513"/>
            <a:ext cx="114300" cy="114300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405" name="Oval 701"/>
          <p:cNvSpPr>
            <a:spLocks noChangeArrowheads="1"/>
          </p:cNvSpPr>
          <p:nvPr/>
        </p:nvSpPr>
        <p:spPr bwMode="auto">
          <a:xfrm>
            <a:off x="5221288" y="4011613"/>
            <a:ext cx="114300" cy="114300"/>
          </a:xfrm>
          <a:prstGeom prst="ellipse">
            <a:avLst/>
          </a:prstGeom>
          <a:noFill/>
          <a:ln w="12700">
            <a:solidFill>
              <a:srgbClr val="0000D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406" name="Oval 702"/>
          <p:cNvSpPr>
            <a:spLocks noChangeArrowheads="1"/>
          </p:cNvSpPr>
          <p:nvPr/>
        </p:nvSpPr>
        <p:spPr bwMode="auto">
          <a:xfrm>
            <a:off x="5246688" y="3681413"/>
            <a:ext cx="114300" cy="114300"/>
          </a:xfrm>
          <a:prstGeom prst="ellipse">
            <a:avLst/>
          </a:prstGeom>
          <a:noFill/>
          <a:ln w="12700">
            <a:solidFill>
              <a:srgbClr val="0000D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407" name="Oval 703"/>
          <p:cNvSpPr>
            <a:spLocks noChangeArrowheads="1"/>
          </p:cNvSpPr>
          <p:nvPr/>
        </p:nvSpPr>
        <p:spPr bwMode="auto">
          <a:xfrm>
            <a:off x="5297488" y="3681413"/>
            <a:ext cx="114300" cy="114300"/>
          </a:xfrm>
          <a:prstGeom prst="ellipse">
            <a:avLst/>
          </a:prstGeom>
          <a:noFill/>
          <a:ln w="12700">
            <a:solidFill>
              <a:srgbClr val="0000D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408" name="Oval 704"/>
          <p:cNvSpPr>
            <a:spLocks noChangeArrowheads="1"/>
          </p:cNvSpPr>
          <p:nvPr/>
        </p:nvSpPr>
        <p:spPr bwMode="auto">
          <a:xfrm>
            <a:off x="5335588" y="3173413"/>
            <a:ext cx="114300" cy="114300"/>
          </a:xfrm>
          <a:prstGeom prst="ellipse">
            <a:avLst/>
          </a:prstGeom>
          <a:noFill/>
          <a:ln w="12700">
            <a:solidFill>
              <a:srgbClr val="0000D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409" name="Oval 705"/>
          <p:cNvSpPr>
            <a:spLocks noChangeArrowheads="1"/>
          </p:cNvSpPr>
          <p:nvPr/>
        </p:nvSpPr>
        <p:spPr bwMode="auto">
          <a:xfrm>
            <a:off x="5462588" y="2982913"/>
            <a:ext cx="114300" cy="114300"/>
          </a:xfrm>
          <a:prstGeom prst="ellipse">
            <a:avLst/>
          </a:prstGeom>
          <a:noFill/>
          <a:ln w="12700">
            <a:solidFill>
              <a:srgbClr val="0000D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410" name="Oval 706"/>
          <p:cNvSpPr>
            <a:spLocks noChangeArrowheads="1"/>
          </p:cNvSpPr>
          <p:nvPr/>
        </p:nvSpPr>
        <p:spPr bwMode="auto">
          <a:xfrm>
            <a:off x="5526088" y="3122613"/>
            <a:ext cx="114300" cy="114300"/>
          </a:xfrm>
          <a:prstGeom prst="ellipse">
            <a:avLst/>
          </a:prstGeom>
          <a:noFill/>
          <a:ln w="12700">
            <a:solidFill>
              <a:srgbClr val="0000D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411" name="Oval 707"/>
          <p:cNvSpPr>
            <a:spLocks noChangeArrowheads="1"/>
          </p:cNvSpPr>
          <p:nvPr/>
        </p:nvSpPr>
        <p:spPr bwMode="auto">
          <a:xfrm>
            <a:off x="5716588" y="2614613"/>
            <a:ext cx="114300" cy="114300"/>
          </a:xfrm>
          <a:prstGeom prst="ellipse">
            <a:avLst/>
          </a:prstGeom>
          <a:noFill/>
          <a:ln w="12700">
            <a:solidFill>
              <a:srgbClr val="0000D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412" name="Oval 708"/>
          <p:cNvSpPr>
            <a:spLocks noChangeArrowheads="1"/>
          </p:cNvSpPr>
          <p:nvPr/>
        </p:nvSpPr>
        <p:spPr bwMode="auto">
          <a:xfrm>
            <a:off x="5792788" y="2297113"/>
            <a:ext cx="114300" cy="114300"/>
          </a:xfrm>
          <a:prstGeom prst="ellipse">
            <a:avLst/>
          </a:prstGeom>
          <a:noFill/>
          <a:ln w="12700">
            <a:solidFill>
              <a:srgbClr val="0000D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413" name="Oval 709"/>
          <p:cNvSpPr>
            <a:spLocks noChangeArrowheads="1"/>
          </p:cNvSpPr>
          <p:nvPr/>
        </p:nvSpPr>
        <p:spPr bwMode="auto">
          <a:xfrm>
            <a:off x="5818188" y="2157413"/>
            <a:ext cx="114300" cy="114300"/>
          </a:xfrm>
          <a:prstGeom prst="ellipse">
            <a:avLst/>
          </a:prstGeom>
          <a:noFill/>
          <a:ln w="12700">
            <a:solidFill>
              <a:srgbClr val="0000D4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3419" name="Group 715"/>
          <p:cNvGrpSpPr>
            <a:grpSpLocks/>
          </p:cNvGrpSpPr>
          <p:nvPr/>
        </p:nvGrpSpPr>
        <p:grpSpPr bwMode="auto">
          <a:xfrm>
            <a:off x="4313238" y="1676400"/>
            <a:ext cx="395287" cy="3902075"/>
            <a:chOff x="3164" y="1091"/>
            <a:chExt cx="249" cy="2458"/>
          </a:xfrm>
        </p:grpSpPr>
        <p:sp>
          <p:nvSpPr>
            <p:cNvPr id="73414" name="Rectangle 710"/>
            <p:cNvSpPr>
              <a:spLocks noChangeArrowheads="1"/>
            </p:cNvSpPr>
            <p:nvPr/>
          </p:nvSpPr>
          <p:spPr bwMode="auto">
            <a:xfrm>
              <a:off x="3164" y="3395"/>
              <a:ext cx="24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0.01</a:t>
              </a:r>
              <a:endParaRPr lang="en-US" sz="1600" i="0"/>
            </a:p>
          </p:txBody>
        </p:sp>
        <p:sp>
          <p:nvSpPr>
            <p:cNvPr id="73415" name="Rectangle 711"/>
            <p:cNvSpPr>
              <a:spLocks noChangeArrowheads="1"/>
            </p:cNvSpPr>
            <p:nvPr/>
          </p:nvSpPr>
          <p:spPr bwMode="auto">
            <a:xfrm>
              <a:off x="3220" y="2819"/>
              <a:ext cx="17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0.1</a:t>
              </a:r>
              <a:endParaRPr lang="en-US" sz="1600" i="0"/>
            </a:p>
          </p:txBody>
        </p:sp>
        <p:sp>
          <p:nvSpPr>
            <p:cNvPr id="73416" name="Rectangle 712"/>
            <p:cNvSpPr>
              <a:spLocks noChangeArrowheads="1"/>
            </p:cNvSpPr>
            <p:nvPr/>
          </p:nvSpPr>
          <p:spPr bwMode="auto">
            <a:xfrm>
              <a:off x="3300" y="2243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1</a:t>
              </a:r>
              <a:endParaRPr lang="en-US" sz="1600" i="0"/>
            </a:p>
          </p:txBody>
        </p:sp>
        <p:sp>
          <p:nvSpPr>
            <p:cNvPr id="73417" name="Rectangle 713"/>
            <p:cNvSpPr>
              <a:spLocks noChangeArrowheads="1"/>
            </p:cNvSpPr>
            <p:nvPr/>
          </p:nvSpPr>
          <p:spPr bwMode="auto">
            <a:xfrm>
              <a:off x="3244" y="1667"/>
              <a:ext cx="1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10</a:t>
              </a:r>
              <a:endParaRPr lang="en-US" sz="1600" i="0"/>
            </a:p>
          </p:txBody>
        </p:sp>
        <p:sp>
          <p:nvSpPr>
            <p:cNvPr id="73418" name="Rectangle 714"/>
            <p:cNvSpPr>
              <a:spLocks noChangeArrowheads="1"/>
            </p:cNvSpPr>
            <p:nvPr/>
          </p:nvSpPr>
          <p:spPr bwMode="auto">
            <a:xfrm>
              <a:off x="3188" y="1091"/>
              <a:ext cx="21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100</a:t>
              </a:r>
              <a:endParaRPr lang="en-US" sz="1600" i="0"/>
            </a:p>
          </p:txBody>
        </p:sp>
      </p:grpSp>
      <p:grpSp>
        <p:nvGrpSpPr>
          <p:cNvPr id="73426" name="Group 722"/>
          <p:cNvGrpSpPr>
            <a:grpSpLocks/>
          </p:cNvGrpSpPr>
          <p:nvPr/>
        </p:nvGrpSpPr>
        <p:grpSpPr bwMode="auto">
          <a:xfrm>
            <a:off x="4697413" y="5575300"/>
            <a:ext cx="2505075" cy="244475"/>
            <a:chOff x="3380" y="3635"/>
            <a:chExt cx="1578" cy="154"/>
          </a:xfrm>
        </p:grpSpPr>
        <p:sp>
          <p:nvSpPr>
            <p:cNvPr id="73420" name="Rectangle 716"/>
            <p:cNvSpPr>
              <a:spLocks noChangeArrowheads="1"/>
            </p:cNvSpPr>
            <p:nvPr/>
          </p:nvSpPr>
          <p:spPr bwMode="auto">
            <a:xfrm>
              <a:off x="3380" y="3635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0</a:t>
              </a:r>
              <a:endParaRPr lang="en-US" sz="1600" i="0"/>
            </a:p>
          </p:txBody>
        </p:sp>
        <p:sp>
          <p:nvSpPr>
            <p:cNvPr id="73421" name="Rectangle 717"/>
            <p:cNvSpPr>
              <a:spLocks noChangeArrowheads="1"/>
            </p:cNvSpPr>
            <p:nvPr/>
          </p:nvSpPr>
          <p:spPr bwMode="auto">
            <a:xfrm>
              <a:off x="3628" y="3635"/>
              <a:ext cx="17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0.5</a:t>
              </a:r>
              <a:endParaRPr lang="en-US" sz="1600" i="0"/>
            </a:p>
          </p:txBody>
        </p:sp>
        <p:sp>
          <p:nvSpPr>
            <p:cNvPr id="73422" name="Rectangle 718"/>
            <p:cNvSpPr>
              <a:spLocks noChangeArrowheads="1"/>
            </p:cNvSpPr>
            <p:nvPr/>
          </p:nvSpPr>
          <p:spPr bwMode="auto">
            <a:xfrm>
              <a:off x="3956" y="3635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1</a:t>
              </a:r>
              <a:endParaRPr lang="en-US" sz="1600" i="0"/>
            </a:p>
          </p:txBody>
        </p:sp>
        <p:sp>
          <p:nvSpPr>
            <p:cNvPr id="73423" name="Rectangle 719"/>
            <p:cNvSpPr>
              <a:spLocks noChangeArrowheads="1"/>
            </p:cNvSpPr>
            <p:nvPr/>
          </p:nvSpPr>
          <p:spPr bwMode="auto">
            <a:xfrm>
              <a:off x="4204" y="3635"/>
              <a:ext cx="17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1.5</a:t>
              </a:r>
              <a:endParaRPr lang="en-US" sz="1600" i="0"/>
            </a:p>
          </p:txBody>
        </p:sp>
        <p:sp>
          <p:nvSpPr>
            <p:cNvPr id="73424" name="Rectangle 720"/>
            <p:cNvSpPr>
              <a:spLocks noChangeArrowheads="1"/>
            </p:cNvSpPr>
            <p:nvPr/>
          </p:nvSpPr>
          <p:spPr bwMode="auto">
            <a:xfrm>
              <a:off x="4532" y="3635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2</a:t>
              </a:r>
              <a:endParaRPr lang="en-US" sz="1600" i="0"/>
            </a:p>
          </p:txBody>
        </p:sp>
        <p:sp>
          <p:nvSpPr>
            <p:cNvPr id="73425" name="Rectangle 721"/>
            <p:cNvSpPr>
              <a:spLocks noChangeArrowheads="1"/>
            </p:cNvSpPr>
            <p:nvPr/>
          </p:nvSpPr>
          <p:spPr bwMode="auto">
            <a:xfrm>
              <a:off x="4780" y="3635"/>
              <a:ext cx="17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600" b="0" i="0">
                  <a:solidFill>
                    <a:srgbClr val="000000"/>
                  </a:solidFill>
                </a:rPr>
                <a:t>2.5</a:t>
              </a:r>
              <a:endParaRPr lang="en-US" sz="1600" i="0"/>
            </a:p>
          </p:txBody>
        </p:sp>
      </p:grpSp>
      <p:sp>
        <p:nvSpPr>
          <p:cNvPr id="73438" name="Rectangle 734"/>
          <p:cNvSpPr>
            <a:spLocks noChangeArrowheads="1"/>
          </p:cNvSpPr>
          <p:nvPr/>
        </p:nvSpPr>
        <p:spPr bwMode="auto">
          <a:xfrm rot="16200000">
            <a:off x="3398838" y="3214687"/>
            <a:ext cx="152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b="0" i="0">
                <a:solidFill>
                  <a:srgbClr val="000000"/>
                </a:solidFill>
              </a:rPr>
              <a:t>HCN Yield (g/kg)</a:t>
            </a:r>
            <a:endParaRPr lang="en-US" sz="1600" i="0"/>
          </a:p>
        </p:txBody>
      </p:sp>
      <p:sp>
        <p:nvSpPr>
          <p:cNvPr id="73450" name="Rectangle 746"/>
          <p:cNvSpPr>
            <a:spLocks noChangeArrowheads="1"/>
          </p:cNvSpPr>
          <p:nvPr/>
        </p:nvSpPr>
        <p:spPr bwMode="auto">
          <a:xfrm>
            <a:off x="1606550" y="5894388"/>
            <a:ext cx="1822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 i="0"/>
              <a:t>Equivalence Ratio</a:t>
            </a:r>
          </a:p>
        </p:txBody>
      </p:sp>
      <p:sp>
        <p:nvSpPr>
          <p:cNvPr id="73451" name="Rectangle 747"/>
          <p:cNvSpPr>
            <a:spLocks noChangeArrowheads="1"/>
          </p:cNvSpPr>
          <p:nvPr/>
        </p:nvSpPr>
        <p:spPr bwMode="auto">
          <a:xfrm>
            <a:off x="5111750" y="5894388"/>
            <a:ext cx="1822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 i="0"/>
              <a:t>Equivalence Ratio</a:t>
            </a:r>
          </a:p>
        </p:txBody>
      </p:sp>
      <p:sp>
        <p:nvSpPr>
          <p:cNvPr id="73459" name="Oval 755"/>
          <p:cNvSpPr>
            <a:spLocks noChangeArrowheads="1"/>
          </p:cNvSpPr>
          <p:nvPr/>
        </p:nvSpPr>
        <p:spPr bwMode="auto">
          <a:xfrm>
            <a:off x="1636713" y="4686300"/>
            <a:ext cx="114300" cy="1143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460" name="Oval 756"/>
          <p:cNvSpPr>
            <a:spLocks noChangeArrowheads="1"/>
          </p:cNvSpPr>
          <p:nvPr/>
        </p:nvSpPr>
        <p:spPr bwMode="auto">
          <a:xfrm>
            <a:off x="2093913" y="3429000"/>
            <a:ext cx="114300" cy="1143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461" name="Oval 757"/>
          <p:cNvSpPr>
            <a:spLocks noChangeArrowheads="1"/>
          </p:cNvSpPr>
          <p:nvPr/>
        </p:nvSpPr>
        <p:spPr bwMode="auto">
          <a:xfrm>
            <a:off x="2992438" y="2743200"/>
            <a:ext cx="114300" cy="1143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466" name="Oval 762"/>
          <p:cNvSpPr>
            <a:spLocks noChangeArrowheads="1"/>
          </p:cNvSpPr>
          <p:nvPr/>
        </p:nvSpPr>
        <p:spPr bwMode="auto">
          <a:xfrm>
            <a:off x="5180013" y="3975100"/>
            <a:ext cx="114300" cy="1143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467" name="Oval 763"/>
          <p:cNvSpPr>
            <a:spLocks noChangeArrowheads="1"/>
          </p:cNvSpPr>
          <p:nvPr/>
        </p:nvSpPr>
        <p:spPr bwMode="auto">
          <a:xfrm>
            <a:off x="5637213" y="3517900"/>
            <a:ext cx="114300" cy="1143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468" name="Oval 764"/>
          <p:cNvSpPr>
            <a:spLocks noChangeArrowheads="1"/>
          </p:cNvSpPr>
          <p:nvPr/>
        </p:nvSpPr>
        <p:spPr bwMode="auto">
          <a:xfrm>
            <a:off x="6554788" y="2413000"/>
            <a:ext cx="114300" cy="1143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475" name="Rectangle 771"/>
          <p:cNvSpPr>
            <a:spLocks noChangeArrowheads="1"/>
          </p:cNvSpPr>
          <p:nvPr/>
        </p:nvSpPr>
        <p:spPr bwMode="auto">
          <a:xfrm>
            <a:off x="1524000" y="1295400"/>
            <a:ext cx="211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/>
              <a:t>Carbon Monoxide</a:t>
            </a:r>
          </a:p>
        </p:txBody>
      </p:sp>
      <p:sp>
        <p:nvSpPr>
          <p:cNvPr id="73476" name="Rectangle 772"/>
          <p:cNvSpPr>
            <a:spLocks noChangeArrowheads="1"/>
          </p:cNvSpPr>
          <p:nvPr/>
        </p:nvSpPr>
        <p:spPr bwMode="auto">
          <a:xfrm>
            <a:off x="5619750" y="1295400"/>
            <a:ext cx="220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/>
              <a:t>Hydrogen Cyanide</a:t>
            </a:r>
          </a:p>
        </p:txBody>
      </p:sp>
      <p:sp>
        <p:nvSpPr>
          <p:cNvPr id="73477" name="Rectangle 773"/>
          <p:cNvSpPr>
            <a:spLocks noChangeArrowheads="1"/>
          </p:cNvSpPr>
          <p:nvPr/>
        </p:nvSpPr>
        <p:spPr bwMode="auto">
          <a:xfrm>
            <a:off x="533400" y="228600"/>
            <a:ext cx="7848600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 i="0" dirty="0"/>
              <a:t>Comparison of All Vitiated PA66 Yields</a:t>
            </a:r>
          </a:p>
        </p:txBody>
      </p:sp>
      <p:sp>
        <p:nvSpPr>
          <p:cNvPr id="73482" name="Oval 778"/>
          <p:cNvSpPr>
            <a:spLocks noChangeArrowheads="1"/>
          </p:cNvSpPr>
          <p:nvPr/>
        </p:nvSpPr>
        <p:spPr bwMode="auto">
          <a:xfrm>
            <a:off x="1638300" y="4186238"/>
            <a:ext cx="114300" cy="114300"/>
          </a:xfrm>
          <a:prstGeom prst="ellipse">
            <a:avLst/>
          </a:prstGeom>
          <a:solidFill>
            <a:srgbClr val="C30501"/>
          </a:solidFill>
          <a:ln w="12700">
            <a:solidFill>
              <a:srgbClr val="C3050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483" name="Oval 779"/>
          <p:cNvSpPr>
            <a:spLocks noChangeArrowheads="1"/>
          </p:cNvSpPr>
          <p:nvPr/>
        </p:nvSpPr>
        <p:spPr bwMode="auto">
          <a:xfrm>
            <a:off x="1852613" y="3157538"/>
            <a:ext cx="114300" cy="114300"/>
          </a:xfrm>
          <a:prstGeom prst="ellipse">
            <a:avLst/>
          </a:prstGeom>
          <a:solidFill>
            <a:srgbClr val="C30501"/>
          </a:solidFill>
          <a:ln w="12700">
            <a:solidFill>
              <a:srgbClr val="C3050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484" name="Oval 780"/>
          <p:cNvSpPr>
            <a:spLocks noChangeArrowheads="1"/>
          </p:cNvSpPr>
          <p:nvPr/>
        </p:nvSpPr>
        <p:spPr bwMode="auto">
          <a:xfrm>
            <a:off x="2097088" y="2776538"/>
            <a:ext cx="114300" cy="114300"/>
          </a:xfrm>
          <a:prstGeom prst="ellipse">
            <a:avLst/>
          </a:prstGeom>
          <a:solidFill>
            <a:srgbClr val="C30501"/>
          </a:solidFill>
          <a:ln w="12700">
            <a:solidFill>
              <a:srgbClr val="C3050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485" name="Oval 781"/>
          <p:cNvSpPr>
            <a:spLocks noChangeArrowheads="1"/>
          </p:cNvSpPr>
          <p:nvPr/>
        </p:nvSpPr>
        <p:spPr bwMode="auto">
          <a:xfrm>
            <a:off x="2546350" y="2019300"/>
            <a:ext cx="114300" cy="114300"/>
          </a:xfrm>
          <a:prstGeom prst="ellipse">
            <a:avLst/>
          </a:prstGeom>
          <a:solidFill>
            <a:srgbClr val="C30501"/>
          </a:solidFill>
          <a:ln w="12700">
            <a:solidFill>
              <a:srgbClr val="C3050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487" name="Oval 783"/>
          <p:cNvSpPr>
            <a:spLocks noChangeArrowheads="1"/>
          </p:cNvSpPr>
          <p:nvPr/>
        </p:nvSpPr>
        <p:spPr bwMode="auto">
          <a:xfrm>
            <a:off x="2992438" y="1866900"/>
            <a:ext cx="114300" cy="114300"/>
          </a:xfrm>
          <a:prstGeom prst="ellipse">
            <a:avLst/>
          </a:prstGeom>
          <a:solidFill>
            <a:srgbClr val="C30501"/>
          </a:solidFill>
          <a:ln w="12700">
            <a:solidFill>
              <a:srgbClr val="C30501"/>
            </a:solidFill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3497" name="Group 793"/>
          <p:cNvGrpSpPr>
            <a:grpSpLocks/>
          </p:cNvGrpSpPr>
          <p:nvPr/>
        </p:nvGrpSpPr>
        <p:grpSpPr bwMode="auto">
          <a:xfrm>
            <a:off x="7010400" y="3195638"/>
            <a:ext cx="1828800" cy="2116137"/>
            <a:chOff x="4416" y="2013"/>
            <a:chExt cx="1152" cy="1333"/>
          </a:xfrm>
        </p:grpSpPr>
        <p:sp>
          <p:nvSpPr>
            <p:cNvPr id="73294" name="Rectangle 590"/>
            <p:cNvSpPr>
              <a:spLocks noChangeArrowheads="1"/>
            </p:cNvSpPr>
            <p:nvPr/>
          </p:nvSpPr>
          <p:spPr bwMode="auto">
            <a:xfrm>
              <a:off x="4416" y="2013"/>
              <a:ext cx="1152" cy="1333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95" name="Line 591"/>
            <p:cNvSpPr>
              <a:spLocks noChangeShapeType="1"/>
            </p:cNvSpPr>
            <p:nvPr/>
          </p:nvSpPr>
          <p:spPr bwMode="auto">
            <a:xfrm>
              <a:off x="4496" y="2646"/>
              <a:ext cx="32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96" name="Line 592"/>
            <p:cNvSpPr>
              <a:spLocks noChangeShapeType="1"/>
            </p:cNvSpPr>
            <p:nvPr/>
          </p:nvSpPr>
          <p:spPr bwMode="auto">
            <a:xfrm>
              <a:off x="4560" y="2646"/>
              <a:ext cx="128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97" name="Rectangle 593"/>
            <p:cNvSpPr>
              <a:spLocks noChangeArrowheads="1"/>
            </p:cNvSpPr>
            <p:nvPr/>
          </p:nvSpPr>
          <p:spPr bwMode="auto">
            <a:xfrm>
              <a:off x="4740" y="2602"/>
              <a:ext cx="71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0" i="0">
                  <a:solidFill>
                    <a:srgbClr val="000000"/>
                  </a:solidFill>
                </a:rPr>
                <a:t>Fire Propagation</a:t>
              </a:r>
            </a:p>
            <a:p>
              <a:pPr algn="ctr"/>
              <a:r>
                <a:rPr lang="en-US" sz="1200" b="0" i="0">
                  <a:solidFill>
                    <a:srgbClr val="000000"/>
                  </a:solidFill>
                </a:rPr>
                <a:t>Apparatus</a:t>
              </a:r>
              <a:endParaRPr lang="en-US" i="0"/>
            </a:p>
          </p:txBody>
        </p:sp>
        <p:sp>
          <p:nvSpPr>
            <p:cNvPr id="73298" name="Oval 594"/>
            <p:cNvSpPr>
              <a:spLocks noChangeArrowheads="1"/>
            </p:cNvSpPr>
            <p:nvPr/>
          </p:nvSpPr>
          <p:spPr bwMode="auto">
            <a:xfrm>
              <a:off x="4536" y="2871"/>
              <a:ext cx="72" cy="7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C3050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299" name="Rectangle 595"/>
            <p:cNvSpPr>
              <a:spLocks noChangeArrowheads="1"/>
            </p:cNvSpPr>
            <p:nvPr/>
          </p:nvSpPr>
          <p:spPr bwMode="auto">
            <a:xfrm>
              <a:off x="4740" y="2859"/>
              <a:ext cx="66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 b="0" i="0">
                  <a:solidFill>
                    <a:srgbClr val="C30501"/>
                  </a:solidFill>
                </a:rPr>
                <a:t>Purser Furnace</a:t>
              </a:r>
              <a:endParaRPr lang="en-US" i="0"/>
            </a:p>
          </p:txBody>
        </p:sp>
        <p:sp>
          <p:nvSpPr>
            <p:cNvPr id="73300" name="Oval 596"/>
            <p:cNvSpPr>
              <a:spLocks noChangeArrowheads="1"/>
            </p:cNvSpPr>
            <p:nvPr/>
          </p:nvSpPr>
          <p:spPr bwMode="auto">
            <a:xfrm>
              <a:off x="4536" y="2215"/>
              <a:ext cx="72" cy="72"/>
            </a:xfrm>
            <a:prstGeom prst="ellipse">
              <a:avLst/>
            </a:prstGeom>
            <a:noFill/>
            <a:ln w="12700">
              <a:solidFill>
                <a:srgbClr val="07601A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01" name="Rectangle 597"/>
            <p:cNvSpPr>
              <a:spLocks noChangeArrowheads="1"/>
            </p:cNvSpPr>
            <p:nvPr/>
          </p:nvSpPr>
          <p:spPr bwMode="auto">
            <a:xfrm>
              <a:off x="4740" y="2203"/>
              <a:ext cx="60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 b="0" i="0">
                  <a:solidFill>
                    <a:srgbClr val="07601A"/>
                  </a:solidFill>
                </a:rPr>
                <a:t>1/3 ISO Room</a:t>
              </a:r>
              <a:endParaRPr lang="en-US" i="0"/>
            </a:p>
          </p:txBody>
        </p:sp>
        <p:sp>
          <p:nvSpPr>
            <p:cNvPr id="73302" name="Oval 598"/>
            <p:cNvSpPr>
              <a:spLocks noChangeArrowheads="1"/>
            </p:cNvSpPr>
            <p:nvPr/>
          </p:nvSpPr>
          <p:spPr bwMode="auto">
            <a:xfrm>
              <a:off x="4536" y="2073"/>
              <a:ext cx="72" cy="72"/>
            </a:xfrm>
            <a:prstGeom prst="ellipse">
              <a:avLst/>
            </a:prstGeom>
            <a:noFill/>
            <a:ln w="12700">
              <a:solidFill>
                <a:srgbClr val="0000D4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03" name="Rectangle 599"/>
            <p:cNvSpPr>
              <a:spLocks noChangeArrowheads="1"/>
            </p:cNvSpPr>
            <p:nvPr/>
          </p:nvSpPr>
          <p:spPr bwMode="auto">
            <a:xfrm>
              <a:off x="4740" y="2061"/>
              <a:ext cx="44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 b="0" i="0">
                  <a:solidFill>
                    <a:srgbClr val="0000D4"/>
                  </a:solidFill>
                </a:rPr>
                <a:t>ISO Room</a:t>
              </a:r>
              <a:endParaRPr lang="en-US" i="0"/>
            </a:p>
          </p:txBody>
        </p:sp>
        <p:sp>
          <p:nvSpPr>
            <p:cNvPr id="73304" name="Oval 600"/>
            <p:cNvSpPr>
              <a:spLocks noChangeArrowheads="1"/>
            </p:cNvSpPr>
            <p:nvPr/>
          </p:nvSpPr>
          <p:spPr bwMode="auto">
            <a:xfrm>
              <a:off x="4536" y="2357"/>
              <a:ext cx="72" cy="7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305" name="Rectangle 601"/>
            <p:cNvSpPr>
              <a:spLocks noChangeArrowheads="1"/>
            </p:cNvSpPr>
            <p:nvPr/>
          </p:nvSpPr>
          <p:spPr bwMode="auto">
            <a:xfrm>
              <a:off x="4740" y="2345"/>
              <a:ext cx="75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0" i="0">
                  <a:solidFill>
                    <a:srgbClr val="000000"/>
                  </a:solidFill>
                </a:rPr>
                <a:t>Controlled Atm.</a:t>
              </a:r>
            </a:p>
            <a:p>
              <a:pPr algn="ctr"/>
              <a:r>
                <a:rPr lang="en-US" sz="1200" b="0" i="0">
                  <a:solidFill>
                    <a:srgbClr val="000000"/>
                  </a:solidFill>
                </a:rPr>
                <a:t>Cone Calorimeter</a:t>
              </a:r>
              <a:endParaRPr lang="en-US" i="0"/>
            </a:p>
          </p:txBody>
        </p:sp>
        <p:sp>
          <p:nvSpPr>
            <p:cNvPr id="73446" name="Oval 742"/>
            <p:cNvSpPr>
              <a:spLocks noChangeArrowheads="1"/>
            </p:cNvSpPr>
            <p:nvPr/>
          </p:nvSpPr>
          <p:spPr bwMode="auto">
            <a:xfrm>
              <a:off x="4543" y="3026"/>
              <a:ext cx="72" cy="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447" name="Rectangle 743"/>
            <p:cNvSpPr>
              <a:spLocks noChangeArrowheads="1"/>
            </p:cNvSpPr>
            <p:nvPr/>
          </p:nvSpPr>
          <p:spPr bwMode="auto">
            <a:xfrm>
              <a:off x="4747" y="3002"/>
              <a:ext cx="46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 b="0" i="0"/>
                <a:t>MCC-FTIR</a:t>
              </a:r>
              <a:endParaRPr lang="en-US" i="0"/>
            </a:p>
          </p:txBody>
        </p:sp>
        <p:sp>
          <p:nvSpPr>
            <p:cNvPr id="73488" name="Oval 784"/>
            <p:cNvSpPr>
              <a:spLocks noChangeArrowheads="1"/>
            </p:cNvSpPr>
            <p:nvPr/>
          </p:nvSpPr>
          <p:spPr bwMode="auto">
            <a:xfrm>
              <a:off x="4542" y="3207"/>
              <a:ext cx="72" cy="72"/>
            </a:xfrm>
            <a:prstGeom prst="ellipse">
              <a:avLst/>
            </a:prstGeom>
            <a:solidFill>
              <a:srgbClr val="C30501"/>
            </a:solidFill>
            <a:ln w="12700">
              <a:solidFill>
                <a:srgbClr val="C30501"/>
              </a:solidFill>
              <a:round/>
              <a:headEnd/>
              <a:tailEnd/>
            </a:ln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489" name="Rectangle 785"/>
            <p:cNvSpPr>
              <a:spLocks noChangeArrowheads="1"/>
            </p:cNvSpPr>
            <p:nvPr/>
          </p:nvSpPr>
          <p:spPr bwMode="auto">
            <a:xfrm>
              <a:off x="4746" y="3183"/>
              <a:ext cx="78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 b="0" i="0"/>
                <a:t>MCC-CO analyzer</a:t>
              </a:r>
              <a:endParaRPr lang="en-US" i="0"/>
            </a:p>
          </p:txBody>
        </p:sp>
      </p:grpSp>
      <p:sp>
        <p:nvSpPr>
          <p:cNvPr id="73496" name="Rectangle 792"/>
          <p:cNvSpPr>
            <a:spLocks noChangeArrowheads="1"/>
          </p:cNvSpPr>
          <p:nvPr/>
        </p:nvSpPr>
        <p:spPr bwMode="auto">
          <a:xfrm>
            <a:off x="6242050" y="6477000"/>
            <a:ext cx="2749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0" i="0"/>
              <a:t>(A. Stec &amp; R. Hull, Fire Toxicity, 2010)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73914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latin typeface="Helvetica" charset="0"/>
              </a:rPr>
              <a:t>Combustion Chemistry at </a:t>
            </a:r>
            <a:r>
              <a:rPr lang="en-US" sz="4800" b="1" baseline="16000" dirty="0" smtClean="0">
                <a:latin typeface="Symbol" charset="2"/>
                <a:cs typeface="Symbol" charset="2"/>
              </a:rPr>
              <a:t>c</a:t>
            </a:r>
            <a:endParaRPr lang="en-US" sz="4800" b="1" baseline="16000" dirty="0">
              <a:latin typeface="Symbol" charset="2"/>
              <a:cs typeface="Symbol" charset="2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5800" y="1447800"/>
            <a:ext cx="7772400" cy="495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2800" dirty="0">
              <a:latin typeface="Helvetica" charset="0"/>
            </a:endParaRPr>
          </a:p>
          <a:p>
            <a:pPr eaLnBrk="1" hangingPunct="1"/>
            <a:endParaRPr lang="en-US" sz="2800" dirty="0">
              <a:latin typeface="Helvetica" charset="0"/>
            </a:endParaRPr>
          </a:p>
          <a:p>
            <a:pPr eaLnBrk="1" hangingPunct="1"/>
            <a:endParaRPr lang="en-US" sz="2800" dirty="0">
              <a:latin typeface="Helvetica" charset="0"/>
            </a:endParaRPr>
          </a:p>
        </p:txBody>
      </p:sp>
      <p:pic>
        <p:nvPicPr>
          <p:cNvPr id="5" name="Picture 4" descr="CO CO2 Comparison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9" t="16874" r="18038" b="14678"/>
          <a:stretch/>
        </p:blipFill>
        <p:spPr>
          <a:xfrm>
            <a:off x="505308" y="1205748"/>
            <a:ext cx="6733692" cy="53474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67600" y="1295400"/>
            <a:ext cx="1295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0" dirty="0"/>
              <a:t>POM</a:t>
            </a:r>
          </a:p>
          <a:p>
            <a:r>
              <a:rPr lang="en-US" sz="1000" b="0" i="0" dirty="0"/>
              <a:t>PMMA</a:t>
            </a:r>
          </a:p>
          <a:p>
            <a:r>
              <a:rPr lang="en-US" sz="1000" b="0" i="0" dirty="0"/>
              <a:t>PA66</a:t>
            </a:r>
          </a:p>
          <a:p>
            <a:r>
              <a:rPr lang="en-US" sz="1000" b="0" i="0" dirty="0"/>
              <a:t>PP</a:t>
            </a:r>
          </a:p>
          <a:p>
            <a:r>
              <a:rPr lang="en-US" sz="1000" b="0" i="0" dirty="0"/>
              <a:t>HDPE</a:t>
            </a:r>
          </a:p>
          <a:p>
            <a:r>
              <a:rPr lang="en-US" sz="1000" b="0" i="0" dirty="0"/>
              <a:t>PET</a:t>
            </a:r>
          </a:p>
          <a:p>
            <a:r>
              <a:rPr lang="en-US" sz="1000" b="0" i="0" dirty="0"/>
              <a:t>HIPS</a:t>
            </a:r>
          </a:p>
          <a:p>
            <a:r>
              <a:rPr lang="en-US" sz="1000" b="0" i="0" dirty="0"/>
              <a:t>DER 332</a:t>
            </a:r>
          </a:p>
          <a:p>
            <a:r>
              <a:rPr lang="en-US" sz="1000" b="0" i="0" dirty="0"/>
              <a:t>PC</a:t>
            </a:r>
          </a:p>
          <a:p>
            <a:r>
              <a:rPr lang="en-US" sz="1000" b="0" i="0" dirty="0"/>
              <a:t>ABS</a:t>
            </a:r>
          </a:p>
          <a:p>
            <a:r>
              <a:rPr lang="en-US" sz="1000" b="0" i="0" dirty="0"/>
              <a:t>PEI</a:t>
            </a:r>
          </a:p>
          <a:p>
            <a:r>
              <a:rPr lang="en-US" sz="1000" b="0" i="0" dirty="0"/>
              <a:t> PC 121R</a:t>
            </a:r>
          </a:p>
          <a:p>
            <a:r>
              <a:rPr lang="en-US" sz="1000" b="0" i="0" dirty="0"/>
              <a:t>PC ABS</a:t>
            </a:r>
          </a:p>
          <a:p>
            <a:r>
              <a:rPr lang="en-US" sz="1000" b="0" i="0" dirty="0"/>
              <a:t>PS</a:t>
            </a:r>
          </a:p>
          <a:p>
            <a:r>
              <a:rPr lang="en-US" sz="1000" b="0" i="0" dirty="0"/>
              <a:t>PVDF</a:t>
            </a:r>
          </a:p>
          <a:p>
            <a:r>
              <a:rPr lang="en-US" sz="1000" b="0" i="0" dirty="0"/>
              <a:t>PS FR</a:t>
            </a:r>
          </a:p>
          <a:p>
            <a:r>
              <a:rPr lang="en-US" sz="1000" b="0" i="0" dirty="0"/>
              <a:t>PPS</a:t>
            </a:r>
          </a:p>
          <a:p>
            <a:r>
              <a:rPr lang="en-US" sz="1000" b="0" i="0" dirty="0"/>
              <a:t>10% BBA</a:t>
            </a:r>
          </a:p>
          <a:p>
            <a:r>
              <a:rPr lang="en-US" sz="1000" b="0" i="0" dirty="0"/>
              <a:t>PVC</a:t>
            </a:r>
          </a:p>
          <a:p>
            <a:r>
              <a:rPr lang="en-US" sz="1000" b="0" i="0" dirty="0"/>
              <a:t>PC ABS FR</a:t>
            </a:r>
          </a:p>
          <a:p>
            <a:r>
              <a:rPr lang="en-US" sz="1000" b="0" i="0" dirty="0"/>
              <a:t>20% 542</a:t>
            </a:r>
          </a:p>
          <a:p>
            <a:r>
              <a:rPr lang="en-US" sz="1000" b="0" i="0" dirty="0"/>
              <a:t>20% BBA</a:t>
            </a:r>
          </a:p>
          <a:p>
            <a:r>
              <a:rPr lang="en-US" sz="1000" b="0" i="0" dirty="0"/>
              <a:t>30% BBA</a:t>
            </a:r>
          </a:p>
          <a:p>
            <a:r>
              <a:rPr lang="en-US" sz="1000" b="0" i="0" dirty="0"/>
              <a:t>40% 542</a:t>
            </a:r>
          </a:p>
          <a:p>
            <a:r>
              <a:rPr lang="en-US" sz="1000" b="0" i="0" dirty="0"/>
              <a:t>PH PC 35% F75</a:t>
            </a:r>
          </a:p>
          <a:p>
            <a:r>
              <a:rPr lang="en-US" sz="1000" b="0" i="0" dirty="0"/>
              <a:t>40% BBA</a:t>
            </a:r>
          </a:p>
          <a:p>
            <a:r>
              <a:rPr lang="en-US" sz="1000" b="0" i="0" dirty="0"/>
              <a:t>60% 542</a:t>
            </a:r>
          </a:p>
          <a:p>
            <a:r>
              <a:rPr lang="en-US" sz="1000" b="0" i="0" dirty="0"/>
              <a:t>PH PC 60% F286</a:t>
            </a:r>
          </a:p>
          <a:p>
            <a:r>
              <a:rPr lang="en-US" sz="1000" b="0" i="0" dirty="0"/>
              <a:t>80% 542</a:t>
            </a:r>
          </a:p>
          <a:p>
            <a:r>
              <a:rPr lang="en-US" sz="1000" b="0" i="0" dirty="0"/>
              <a:t>PH F297</a:t>
            </a:r>
          </a:p>
        </p:txBody>
      </p:sp>
    </p:spTree>
    <p:extLst>
      <p:ext uri="{BB962C8B-B14F-4D97-AF65-F5344CB8AC3E}">
        <p14:creationId xmlns:p14="http://schemas.microsoft.com/office/powerpoint/2010/main" val="391426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467600" cy="609600"/>
          </a:xfrm>
        </p:spPr>
        <p:txBody>
          <a:bodyPr/>
          <a:lstStyle/>
          <a:p>
            <a:pPr algn="l"/>
            <a:r>
              <a:rPr lang="en-US" sz="3200" b="1" dirty="0">
                <a:latin typeface="Helvetica" charset="0"/>
              </a:rPr>
              <a:t>Scales of Fire Behavior &amp; Testing</a:t>
            </a:r>
          </a:p>
        </p:txBody>
      </p:sp>
      <p:pic>
        <p:nvPicPr>
          <p:cNvPr id="182290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630487"/>
            <a:ext cx="7429500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2291" name="Text Box 19"/>
          <p:cNvSpPr txBox="1">
            <a:spLocks noChangeArrowheads="1"/>
          </p:cNvSpPr>
          <p:nvPr/>
        </p:nvSpPr>
        <p:spPr bwMode="auto">
          <a:xfrm>
            <a:off x="3625850" y="4648200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Helvetica" charset="0"/>
              </a:rPr>
              <a:t>???</a:t>
            </a:r>
          </a:p>
        </p:txBody>
      </p:sp>
      <p:sp>
        <p:nvSpPr>
          <p:cNvPr id="182292" name="Text Box 20"/>
          <p:cNvSpPr txBox="1">
            <a:spLocks noChangeArrowheads="1"/>
          </p:cNvSpPr>
          <p:nvPr/>
        </p:nvSpPr>
        <p:spPr bwMode="auto">
          <a:xfrm>
            <a:off x="457200" y="1303337"/>
            <a:ext cx="556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800" b="1" i="1">
                <a:solidFill>
                  <a:srgbClr val="FF0000"/>
                </a:solidFill>
                <a:latin typeface="Helvetica" charset="0"/>
              </a:rPr>
              <a:t>No methods available for studying fire behavior at the milligram (lab) size.</a:t>
            </a:r>
          </a:p>
        </p:txBody>
      </p:sp>
      <p:pic>
        <p:nvPicPr>
          <p:cNvPr id="182293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1150937"/>
            <a:ext cx="2662237" cy="243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94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4676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 smtClean="0">
                <a:latin typeface="Helvetica" charset="0"/>
              </a:rPr>
              <a:t>High Temp Combustion Furnace</a:t>
            </a:r>
            <a:endParaRPr lang="en-US" sz="3200" b="1" dirty="0">
              <a:latin typeface="Helvetica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3400" y="1066800"/>
            <a:ext cx="7772400" cy="1524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sz="2800" dirty="0" smtClean="0">
                <a:latin typeface="Helvetica" charset="0"/>
              </a:rPr>
              <a:t>Heater capable of reaching 1700°C</a:t>
            </a:r>
          </a:p>
          <a:p>
            <a:pPr marL="0" indent="0" eaLnBrk="1" hangingPunct="1">
              <a:buNone/>
            </a:pPr>
            <a:r>
              <a:rPr lang="en-US" sz="2400" dirty="0">
                <a:latin typeface="Helvetica" charset="0"/>
              </a:rPr>
              <a:t>	</a:t>
            </a:r>
            <a:r>
              <a:rPr lang="en-US" sz="2400" dirty="0" smtClean="0">
                <a:latin typeface="Helvetica" charset="0"/>
              </a:rPr>
              <a:t>- Approaches flame temperatures</a:t>
            </a:r>
          </a:p>
          <a:p>
            <a:pPr marL="0" indent="0" eaLnBrk="1" hangingPunct="1">
              <a:buNone/>
            </a:pPr>
            <a:r>
              <a:rPr lang="en-US" sz="2400" dirty="0">
                <a:latin typeface="Helvetica" charset="0"/>
              </a:rPr>
              <a:t>	</a:t>
            </a:r>
            <a:r>
              <a:rPr lang="en-US" sz="2400" dirty="0" smtClean="0">
                <a:latin typeface="Helvetica" charset="0"/>
              </a:rPr>
              <a:t>- Recreate flame chemistry</a:t>
            </a:r>
          </a:p>
        </p:txBody>
      </p:sp>
      <p:pic>
        <p:nvPicPr>
          <p:cNvPr id="3" name="Picture 2" descr="MHI Hea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44357"/>
            <a:ext cx="6934200" cy="390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3914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>
                <a:latin typeface="Helvetica" charset="0"/>
              </a:rPr>
              <a:t>MCC w/ FTIR Evolved Gas Analysis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5800" y="1447800"/>
            <a:ext cx="7772400" cy="495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z="2800">
              <a:latin typeface="Helvetica" charset="0"/>
            </a:endParaRPr>
          </a:p>
          <a:p>
            <a:pPr eaLnBrk="1" hangingPunct="1"/>
            <a:endParaRPr lang="en-US" sz="2800">
              <a:latin typeface="Helvetica" charset="0"/>
            </a:endParaRPr>
          </a:p>
          <a:p>
            <a:pPr eaLnBrk="1" hangingPunct="1"/>
            <a:endParaRPr lang="en-US" sz="2800">
              <a:latin typeface="Helvetica" charset="0"/>
            </a:endParaRPr>
          </a:p>
        </p:txBody>
      </p:sp>
      <p:pic>
        <p:nvPicPr>
          <p:cNvPr id="2458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1" y="1219201"/>
            <a:ext cx="7924800" cy="534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63246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4000" b="1" dirty="0" smtClean="0">
                <a:latin typeface="Helvetica" charset="0"/>
              </a:rPr>
              <a:t>Present / Future Work</a:t>
            </a:r>
            <a:endParaRPr lang="en-US" sz="4000" b="1" dirty="0">
              <a:latin typeface="Helvetica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3400" y="1447800"/>
            <a:ext cx="78486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4320" indent="-274320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400" dirty="0" smtClean="0">
                <a:latin typeface="Helvetica" charset="0"/>
              </a:rPr>
              <a:t>Generate new FT-IR calibration spectra &amp; develop method more</a:t>
            </a:r>
          </a:p>
          <a:p>
            <a:pPr marL="274320" indent="-274320" eaLnBrk="1" hangingPunct="1">
              <a:lnSpc>
                <a:spcPct val="90000"/>
              </a:lnSpc>
              <a:buNone/>
            </a:pPr>
            <a:endParaRPr lang="en-US" sz="2400" dirty="0">
              <a:latin typeface="Helvetica" charset="0"/>
            </a:endParaRPr>
          </a:p>
          <a:p>
            <a:pPr marL="274320" indent="-274320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400" dirty="0" smtClean="0">
                <a:latin typeface="Helvetica" charset="0"/>
              </a:rPr>
              <a:t>Test more materials &amp; flame retardants</a:t>
            </a:r>
          </a:p>
          <a:p>
            <a:pPr marL="274320" indent="-274320" eaLnBrk="1" hangingPunct="1">
              <a:lnSpc>
                <a:spcPct val="90000"/>
              </a:lnSpc>
              <a:buFont typeface="Times" charset="0"/>
              <a:buChar char="•"/>
            </a:pPr>
            <a:endParaRPr lang="en-US" sz="2400" dirty="0" smtClean="0">
              <a:latin typeface="Helvetica" charset="0"/>
            </a:endParaRPr>
          </a:p>
          <a:p>
            <a:pPr marL="274320" indent="-274320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400" dirty="0">
                <a:latin typeface="Helvetica" charset="0"/>
              </a:rPr>
              <a:t>Examine higher combustion temperatures</a:t>
            </a:r>
          </a:p>
          <a:p>
            <a:pPr marL="274320" indent="-274320" eaLnBrk="1" hangingPunct="1">
              <a:lnSpc>
                <a:spcPct val="90000"/>
              </a:lnSpc>
              <a:buFont typeface="Times" charset="0"/>
              <a:buChar char="•"/>
            </a:pPr>
            <a:endParaRPr lang="en-US" sz="2400" dirty="0">
              <a:latin typeface="Helvetica" charset="0"/>
            </a:endParaRPr>
          </a:p>
          <a:p>
            <a:pPr marL="274320" indent="-274320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400" dirty="0" smtClean="0">
                <a:latin typeface="Helvetica" charset="0"/>
              </a:rPr>
              <a:t>Derive a toxicity index</a:t>
            </a:r>
          </a:p>
          <a:p>
            <a:pPr marL="274320" indent="-274320" eaLnBrk="1" hangingPunct="1">
              <a:lnSpc>
                <a:spcPct val="90000"/>
              </a:lnSpc>
              <a:buFont typeface="Times" charset="0"/>
              <a:buChar char="•"/>
            </a:pPr>
            <a:endParaRPr lang="en-US" sz="2400" dirty="0">
              <a:latin typeface="Helvetica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35052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4000" b="1" dirty="0">
                <a:latin typeface="Helvetica" charset="0"/>
              </a:rPr>
              <a:t>Conclusions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524000"/>
            <a:ext cx="8305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4320" indent="-274320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400" dirty="0" smtClean="0">
                <a:latin typeface="Helvetica" charset="0"/>
              </a:rPr>
              <a:t>MCC</a:t>
            </a:r>
            <a:r>
              <a:rPr lang="en-US" sz="2400" dirty="0">
                <a:latin typeface="Helvetica" charset="0"/>
              </a:rPr>
              <a:t>-FTIR technique shows promise for monitoring </a:t>
            </a:r>
            <a:r>
              <a:rPr lang="en-US" sz="2400" dirty="0" smtClean="0">
                <a:latin typeface="Helvetica" charset="0"/>
              </a:rPr>
              <a:t>combustion </a:t>
            </a:r>
            <a:r>
              <a:rPr lang="en-US" sz="2400" dirty="0">
                <a:latin typeface="Helvetica" charset="0"/>
              </a:rPr>
              <a:t>gas species using milligram samples in a 15 minute test with accurate control of equivalence ratio.</a:t>
            </a:r>
          </a:p>
          <a:p>
            <a:pPr marL="274320" indent="-274320" eaLnBrk="1" hangingPunct="1">
              <a:lnSpc>
                <a:spcPct val="90000"/>
              </a:lnSpc>
              <a:buFont typeface="Times" charset="0"/>
              <a:buChar char="•"/>
            </a:pPr>
            <a:endParaRPr lang="en-US" sz="2400" dirty="0">
              <a:latin typeface="Helvetica" charset="0"/>
            </a:endParaRPr>
          </a:p>
          <a:p>
            <a:pPr marL="274320" indent="-274320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400" dirty="0" smtClean="0">
                <a:latin typeface="Helvetica" charset="0"/>
              </a:rPr>
              <a:t>The </a:t>
            </a:r>
            <a:r>
              <a:rPr lang="en-US" sz="2400" dirty="0">
                <a:latin typeface="Helvetica" charset="0"/>
              </a:rPr>
              <a:t>MCC-FTIR methodology will be used to screen novel chemical compounds (e.g., organometallics) for gas phase flame inhibition activity.</a:t>
            </a:r>
          </a:p>
          <a:p>
            <a:pPr marL="274320" indent="-274320" eaLnBrk="1" hangingPunct="1">
              <a:lnSpc>
                <a:spcPct val="90000"/>
              </a:lnSpc>
              <a:buFont typeface="Times" charset="0"/>
              <a:buNone/>
            </a:pPr>
            <a:endParaRPr lang="en-US" sz="2400" dirty="0">
              <a:latin typeface="Helvetica" charset="0"/>
            </a:endParaRPr>
          </a:p>
          <a:p>
            <a:pPr marL="274320" indent="-274320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400" dirty="0" smtClean="0">
                <a:latin typeface="Helvetica" charset="0"/>
              </a:rPr>
              <a:t>The </a:t>
            </a:r>
            <a:r>
              <a:rPr lang="en-US" sz="2400" dirty="0">
                <a:latin typeface="Helvetica" charset="0"/>
              </a:rPr>
              <a:t>toxic gas yields may be incorporated into mixture fraction models for CFD.</a:t>
            </a:r>
          </a:p>
        </p:txBody>
      </p:sp>
    </p:spTree>
    <p:extLst>
      <p:ext uri="{BB962C8B-B14F-4D97-AF65-F5344CB8AC3E}">
        <p14:creationId xmlns:p14="http://schemas.microsoft.com/office/powerpoint/2010/main" val="194008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609600" y="228600"/>
            <a:ext cx="251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3600" i="0" dirty="0" smtClean="0">
                <a:solidFill>
                  <a:schemeClr val="tx2"/>
                </a:solidFill>
              </a:rPr>
              <a:t>Approach</a:t>
            </a:r>
            <a:endParaRPr lang="en-US" sz="3600" i="0" dirty="0">
              <a:solidFill>
                <a:schemeClr val="tx2"/>
              </a:solidFill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685800" y="1066800"/>
            <a:ext cx="71628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0" i="0"/>
              <a:t>Develop rapid laboratory test to screen flame retardants and FR plastics for:</a:t>
            </a:r>
          </a:p>
          <a:p>
            <a:pPr lvl="1">
              <a:lnSpc>
                <a:spcPct val="120000"/>
              </a:lnSpc>
              <a:buFont typeface="Times" charset="0"/>
              <a:buChar char="•"/>
            </a:pPr>
            <a:r>
              <a:rPr lang="en-US" sz="2400" b="0" i="0"/>
              <a:t> Gas phase activity</a:t>
            </a:r>
          </a:p>
          <a:p>
            <a:pPr lvl="1">
              <a:lnSpc>
                <a:spcPct val="120000"/>
              </a:lnSpc>
              <a:buFont typeface="Times" charset="0"/>
              <a:buChar char="•"/>
            </a:pPr>
            <a:r>
              <a:rPr lang="en-US" sz="2400" b="0" i="0"/>
              <a:t> Combustion toxicity</a:t>
            </a:r>
          </a:p>
        </p:txBody>
      </p:sp>
      <p:pic>
        <p:nvPicPr>
          <p:cNvPr id="14351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828800"/>
            <a:ext cx="184308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5" name="Picture 19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124200"/>
            <a:ext cx="3200400" cy="2462213"/>
          </a:xfrm>
          <a:prstGeom prst="rect">
            <a:avLst/>
          </a:prstGeom>
          <a:noFill/>
          <a:effectLst/>
        </p:spPr>
      </p:pic>
      <p:pic>
        <p:nvPicPr>
          <p:cNvPr id="14356" name="Picture 20" descr="images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3124200"/>
            <a:ext cx="2667000" cy="2312988"/>
          </a:xfrm>
          <a:prstGeom prst="rect">
            <a:avLst/>
          </a:prstGeom>
          <a:noFill/>
        </p:spPr>
      </p:pic>
      <p:sp>
        <p:nvSpPr>
          <p:cNvPr id="14357" name="AutoShape 21"/>
          <p:cNvSpPr>
            <a:spLocks noChangeArrowheads="1"/>
          </p:cNvSpPr>
          <p:nvPr/>
        </p:nvSpPr>
        <p:spPr bwMode="auto">
          <a:xfrm>
            <a:off x="3429000" y="4505325"/>
            <a:ext cx="838200" cy="523875"/>
          </a:xfrm>
          <a:prstGeom prst="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59" name="AutoShape 23"/>
          <p:cNvSpPr>
            <a:spLocks noChangeArrowheads="1"/>
          </p:cNvSpPr>
          <p:nvPr/>
        </p:nvSpPr>
        <p:spPr bwMode="auto">
          <a:xfrm>
            <a:off x="6477000" y="3733800"/>
            <a:ext cx="838200" cy="457200"/>
          </a:xfrm>
          <a:prstGeom prst="rightArrow">
            <a:avLst>
              <a:gd name="adj1" fmla="val 50000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1436688" y="5867400"/>
            <a:ext cx="925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0"/>
              <a:t>10</a:t>
            </a:r>
            <a:r>
              <a:rPr lang="en-US" i="0" baseline="30000"/>
              <a:t>3</a:t>
            </a:r>
            <a:r>
              <a:rPr lang="en-US" i="0"/>
              <a:t> kg</a:t>
            </a:r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4800600" y="5867400"/>
            <a:ext cx="69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0"/>
              <a:t>1 kg</a:t>
            </a:r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7315200" y="5867400"/>
            <a:ext cx="981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0"/>
              <a:t>10</a:t>
            </a:r>
            <a:r>
              <a:rPr lang="en-US" i="0" baseline="30000"/>
              <a:t>-6</a:t>
            </a:r>
            <a:r>
              <a:rPr lang="en-US" i="0"/>
              <a:t> kg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609600" y="228600"/>
            <a:ext cx="243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3600" i="0" dirty="0">
                <a:solidFill>
                  <a:schemeClr val="tx2"/>
                </a:solidFill>
              </a:rPr>
              <a:t>Strategy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457200" y="2057400"/>
            <a:ext cx="8305800" cy="429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4488" lvl="1" indent="-230188">
              <a:lnSpc>
                <a:spcPct val="140000"/>
              </a:lnSpc>
              <a:buFont typeface="Times" charset="0"/>
              <a:buChar char="•"/>
            </a:pPr>
            <a:r>
              <a:rPr lang="en-US" sz="2400" b="0" i="0" dirty="0" smtClean="0"/>
              <a:t>Examine gas </a:t>
            </a:r>
            <a:r>
              <a:rPr lang="en-US" sz="2400" b="0" i="0" dirty="0"/>
              <a:t>phase combustion chemistry using </a:t>
            </a:r>
            <a:r>
              <a:rPr lang="en-US" sz="2400" b="0" i="0" dirty="0" err="1" smtClean="0"/>
              <a:t>Microscale</a:t>
            </a:r>
            <a:r>
              <a:rPr lang="en-US" sz="2400" b="0" i="0" dirty="0" smtClean="0"/>
              <a:t> Combustion Calorimeter </a:t>
            </a:r>
            <a:r>
              <a:rPr lang="en-US" sz="2400" b="0" i="0" dirty="0"/>
              <a:t>(MCC) to control</a:t>
            </a:r>
          </a:p>
          <a:p>
            <a:pPr lvl="2">
              <a:lnSpc>
                <a:spcPct val="140000"/>
              </a:lnSpc>
              <a:buFont typeface="Wingdings" charset="2"/>
              <a:buChar char="ü"/>
            </a:pPr>
            <a:r>
              <a:rPr lang="en-US" sz="2400" b="0" i="0" dirty="0"/>
              <a:t> Combustion temperature </a:t>
            </a:r>
            <a:r>
              <a:rPr lang="en-US" b="0" i="0" dirty="0" smtClean="0"/>
              <a:t>(</a:t>
            </a:r>
            <a:r>
              <a:rPr lang="en-US" b="0" i="0" dirty="0" err="1" smtClean="0"/>
              <a:t>Safronava</a:t>
            </a:r>
            <a:r>
              <a:rPr lang="en-US" b="0" i="0" dirty="0"/>
              <a:t>, BCC 2016)</a:t>
            </a:r>
          </a:p>
          <a:p>
            <a:pPr lvl="2">
              <a:lnSpc>
                <a:spcPct val="140000"/>
              </a:lnSpc>
              <a:buFont typeface="Wingdings" charset="2"/>
              <a:buChar char="ü"/>
            </a:pPr>
            <a:r>
              <a:rPr lang="en-US" sz="2400" b="0" i="0" dirty="0"/>
              <a:t> Fuel/oxygen (</a:t>
            </a:r>
            <a:r>
              <a:rPr lang="en-US" sz="2800" b="0" i="0" dirty="0">
                <a:sym typeface="Symbol" charset="2"/>
              </a:rPr>
              <a:t></a:t>
            </a:r>
            <a:r>
              <a:rPr lang="en-US" sz="2400" b="0" i="0" dirty="0">
                <a:sym typeface="Symbol" charset="2"/>
              </a:rPr>
              <a:t>) </a:t>
            </a:r>
            <a:r>
              <a:rPr lang="en-US" sz="2400" b="0" i="0" dirty="0" smtClean="0"/>
              <a:t>ratio</a:t>
            </a:r>
            <a:endParaRPr lang="en-US" sz="2400" b="0" i="0" dirty="0"/>
          </a:p>
          <a:p>
            <a:pPr lvl="2">
              <a:lnSpc>
                <a:spcPct val="140000"/>
              </a:lnSpc>
              <a:buFont typeface="Wingdings" charset="2"/>
              <a:buNone/>
            </a:pPr>
            <a:endParaRPr lang="en-US" sz="2400" b="0" i="0" dirty="0"/>
          </a:p>
          <a:p>
            <a:pPr marL="344488" lvl="1" indent="-230188">
              <a:lnSpc>
                <a:spcPct val="140000"/>
              </a:lnSpc>
              <a:buFont typeface="Times" charset="0"/>
              <a:buChar char="•"/>
            </a:pPr>
            <a:r>
              <a:rPr lang="en-US" sz="2400" b="0" i="0" dirty="0"/>
              <a:t>Measure combustion gases using</a:t>
            </a:r>
          </a:p>
          <a:p>
            <a:pPr lvl="2">
              <a:lnSpc>
                <a:spcPct val="140000"/>
              </a:lnSpc>
              <a:buFont typeface="Wingdings" charset="2"/>
              <a:buChar char="ü"/>
            </a:pPr>
            <a:r>
              <a:rPr lang="en-US" sz="2400" b="0" i="0" dirty="0"/>
              <a:t> CO and CO</a:t>
            </a:r>
            <a:r>
              <a:rPr lang="en-US" sz="2400" b="0" i="0" baseline="-25000" dirty="0"/>
              <a:t>2</a:t>
            </a:r>
            <a:r>
              <a:rPr lang="en-US" sz="2400" b="0" i="0" dirty="0"/>
              <a:t> analyzers</a:t>
            </a:r>
          </a:p>
          <a:p>
            <a:pPr lvl="2">
              <a:lnSpc>
                <a:spcPct val="140000"/>
              </a:lnSpc>
              <a:buFont typeface="Wingdings" charset="2"/>
              <a:buChar char="ü"/>
            </a:pPr>
            <a:r>
              <a:rPr lang="en-US" sz="2400" b="0" i="0" dirty="0"/>
              <a:t> Fourier Transform Infrared (FTIR) spectrometer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295400" y="1381780"/>
            <a:ext cx="65503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0" dirty="0">
                <a:solidFill>
                  <a:schemeClr val="tx2"/>
                </a:solidFill>
              </a:rPr>
              <a:t>Measure Fire Effluents at Micro Scale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547602" y="304800"/>
            <a:ext cx="676759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i="0" dirty="0"/>
              <a:t>Background: Full Scale Fire Tests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533400" y="1447800"/>
            <a:ext cx="7450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Generation of Fire Effluents at </a:t>
            </a:r>
            <a:r>
              <a:rPr lang="en-US" sz="2400" u="sng" dirty="0"/>
              <a:t>Full or Large Scale</a:t>
            </a:r>
            <a:r>
              <a:rPr lang="en-US" sz="2400" dirty="0"/>
              <a:t> </a:t>
            </a:r>
          </a:p>
        </p:txBody>
      </p:sp>
      <p:pic>
        <p:nvPicPr>
          <p:cNvPr id="100357" name="Picture 5" descr="images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438400"/>
            <a:ext cx="3276600" cy="2466975"/>
          </a:xfrm>
          <a:prstGeom prst="rect">
            <a:avLst/>
          </a:prstGeom>
          <a:noFill/>
        </p:spPr>
      </p:pic>
      <p:pic>
        <p:nvPicPr>
          <p:cNvPr id="100360" name="Picture 8" descr="images-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438400"/>
            <a:ext cx="1639888" cy="2474913"/>
          </a:xfrm>
          <a:prstGeom prst="rect">
            <a:avLst/>
          </a:prstGeom>
          <a:noFill/>
        </p:spPr>
      </p:pic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685800" y="5382161"/>
            <a:ext cx="2979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i="0" dirty="0"/>
              <a:t>ISO 9705 /ASTM E 2257</a:t>
            </a:r>
          </a:p>
          <a:p>
            <a:pPr algn="ctr"/>
            <a:r>
              <a:rPr lang="en-US" b="0" i="0" dirty="0"/>
              <a:t>Room Corner Test</a:t>
            </a:r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4038600" y="5290086"/>
            <a:ext cx="2057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i="0" dirty="0"/>
              <a:t>ISO 24473</a:t>
            </a:r>
          </a:p>
          <a:p>
            <a:pPr algn="ctr"/>
            <a:r>
              <a:rPr lang="en-US" b="0" i="0" dirty="0"/>
              <a:t>Furniture Calorimeter</a:t>
            </a:r>
          </a:p>
        </p:txBody>
      </p:sp>
      <p:pic>
        <p:nvPicPr>
          <p:cNvPr id="100363" name="Picture 11" descr="images-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1112" y="2438400"/>
            <a:ext cx="2249488" cy="1801813"/>
          </a:xfrm>
          <a:prstGeom prst="rect">
            <a:avLst/>
          </a:prstGeom>
          <a:noFill/>
        </p:spPr>
      </p:pic>
      <p:pic>
        <p:nvPicPr>
          <p:cNvPr id="100358" name="Picture 6" descr="images-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4343400"/>
            <a:ext cx="885825" cy="1106488"/>
          </a:xfrm>
          <a:prstGeom prst="rect">
            <a:avLst/>
          </a:prstGeom>
          <a:noFill/>
        </p:spPr>
      </p:pic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6477000" y="5001161"/>
            <a:ext cx="13493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i="0" dirty="0"/>
              <a:t>EN 1323</a:t>
            </a:r>
          </a:p>
          <a:p>
            <a:pPr algn="ctr"/>
            <a:r>
              <a:rPr lang="en-US" b="0" i="0" dirty="0"/>
              <a:t>Single Burning Item (SBI)</a:t>
            </a:r>
            <a:endParaRPr lang="en-US" i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556219" y="304800"/>
            <a:ext cx="729238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i="0" dirty="0"/>
              <a:t>Background: Bench Scale Fire Tests</a:t>
            </a:r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974725" y="1371600"/>
            <a:ext cx="565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Vitiated Fire Effluents at </a:t>
            </a:r>
            <a:r>
              <a:rPr lang="en-US" sz="2400" u="sng"/>
              <a:t>Bench</a:t>
            </a:r>
            <a:r>
              <a:rPr lang="en-US" sz="2400"/>
              <a:t> </a:t>
            </a:r>
            <a:r>
              <a:rPr lang="en-US" sz="2400" u="sng"/>
              <a:t>Scale</a:t>
            </a:r>
            <a:r>
              <a:rPr lang="en-US" sz="2400"/>
              <a:t> </a:t>
            </a: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403785" y="4999038"/>
            <a:ext cx="2781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i="0" dirty="0"/>
              <a:t>Controlled Atmosphere</a:t>
            </a:r>
          </a:p>
          <a:p>
            <a:pPr algn="ctr"/>
            <a:r>
              <a:rPr lang="en-US" b="0" i="0" dirty="0"/>
              <a:t>Cone Calorimeter</a:t>
            </a:r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3649175" y="4999038"/>
            <a:ext cx="2133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i="0" dirty="0"/>
              <a:t>Fire Propagation</a:t>
            </a:r>
          </a:p>
          <a:p>
            <a:pPr algn="ctr"/>
            <a:r>
              <a:rPr lang="en-US" b="0" i="0" dirty="0"/>
              <a:t>Apparatus</a:t>
            </a:r>
          </a:p>
          <a:p>
            <a:pPr algn="ctr"/>
            <a:r>
              <a:rPr lang="en-US" b="0" i="0" dirty="0"/>
              <a:t>ASTM E 2058</a:t>
            </a:r>
          </a:p>
        </p:txBody>
      </p:sp>
      <p:sp>
        <p:nvSpPr>
          <p:cNvPr id="119818" name="Rectangle 10"/>
          <p:cNvSpPr>
            <a:spLocks noChangeArrowheads="1"/>
          </p:cNvSpPr>
          <p:nvPr/>
        </p:nvSpPr>
        <p:spPr bwMode="auto">
          <a:xfrm>
            <a:off x="6161285" y="4969368"/>
            <a:ext cx="25908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b="0" i="0" dirty="0"/>
              <a:t>Purser (Steady State Tube) Furnace</a:t>
            </a:r>
          </a:p>
          <a:p>
            <a:pPr algn="ctr">
              <a:lnSpc>
                <a:spcPct val="110000"/>
              </a:lnSpc>
            </a:pPr>
            <a:r>
              <a:rPr lang="en-US" b="0" i="0" dirty="0"/>
              <a:t>IEC 60695-7-50</a:t>
            </a:r>
          </a:p>
        </p:txBody>
      </p:sp>
      <p:pic>
        <p:nvPicPr>
          <p:cNvPr id="119822" name="Picture 14" descr="FPA-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476500"/>
            <a:ext cx="2362200" cy="2019300"/>
          </a:xfrm>
          <a:prstGeom prst="rect">
            <a:avLst/>
          </a:prstGeom>
          <a:noFill/>
        </p:spPr>
      </p:pic>
      <p:grpSp>
        <p:nvGrpSpPr>
          <p:cNvPr id="119832" name="Group 24"/>
          <p:cNvGrpSpPr>
            <a:grpSpLocks/>
          </p:cNvGrpSpPr>
          <p:nvPr/>
        </p:nvGrpSpPr>
        <p:grpSpPr bwMode="auto">
          <a:xfrm>
            <a:off x="6172200" y="2698750"/>
            <a:ext cx="2717800" cy="1568450"/>
            <a:chOff x="3888" y="1700"/>
            <a:chExt cx="1712" cy="988"/>
          </a:xfrm>
        </p:grpSpPr>
        <p:pic>
          <p:nvPicPr>
            <p:cNvPr id="119830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88" y="1700"/>
              <a:ext cx="1680" cy="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9831" name="Rectangle 23"/>
            <p:cNvSpPr>
              <a:spLocks noChangeArrowheads="1"/>
            </p:cNvSpPr>
            <p:nvPr/>
          </p:nvSpPr>
          <p:spPr bwMode="auto">
            <a:xfrm>
              <a:off x="5324" y="2344"/>
              <a:ext cx="27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900" b="0" i="0"/>
                <a:t>FTIR</a:t>
              </a:r>
            </a:p>
          </p:txBody>
        </p:sp>
      </p:grpSp>
      <p:pic>
        <p:nvPicPr>
          <p:cNvPr id="119833" name="Picture 25" descr="VitiatedCone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988" y="2224088"/>
            <a:ext cx="2117725" cy="26527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2" name="Rectangle 22"/>
          <p:cNvSpPr>
            <a:spLocks noChangeArrowheads="1"/>
          </p:cNvSpPr>
          <p:nvPr/>
        </p:nvSpPr>
        <p:spPr bwMode="auto">
          <a:xfrm>
            <a:off x="533400" y="2514600"/>
            <a:ext cx="8001000" cy="15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84200" y="228600"/>
            <a:ext cx="73406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l" eaLnBrk="1" hangingPunct="1"/>
            <a:r>
              <a:rPr lang="en-US" sz="2800" b="1" dirty="0">
                <a:latin typeface="Helvetica" charset="0"/>
              </a:rPr>
              <a:t>Fuel / Oxygen Ratio in Full &amp; Bench Scale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676400" y="4648200"/>
            <a:ext cx="5943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lnSpc>
                <a:spcPct val="130000"/>
              </a:lnSpc>
              <a:buFont typeface="Symbol" charset="2"/>
              <a:buNone/>
            </a:pPr>
            <a:r>
              <a:rPr lang="en-US" sz="2400" dirty="0">
                <a:latin typeface="Helvetica" charset="0"/>
                <a:sym typeface="Symbol" charset="2"/>
              </a:rPr>
              <a:t>GER &lt; 1 = Fuel Lean </a:t>
            </a:r>
            <a:r>
              <a:rPr lang="en-US" sz="2400" i="1" dirty="0">
                <a:latin typeface="Helvetica" charset="0"/>
                <a:sym typeface="Symbol" charset="2"/>
              </a:rPr>
              <a:t>(over-ventilated) </a:t>
            </a:r>
          </a:p>
          <a:p>
            <a:pPr eaLnBrk="1" hangingPunct="1">
              <a:lnSpc>
                <a:spcPct val="130000"/>
              </a:lnSpc>
              <a:buFont typeface="Symbol" charset="2"/>
              <a:buNone/>
            </a:pPr>
            <a:r>
              <a:rPr lang="en-US" sz="2400" dirty="0">
                <a:latin typeface="Helvetica" charset="0"/>
                <a:sym typeface="Symbol" charset="2"/>
              </a:rPr>
              <a:t>GER &gt; 1 = Fuel Rich </a:t>
            </a:r>
            <a:r>
              <a:rPr lang="en-US" sz="2400" i="1" dirty="0">
                <a:latin typeface="Helvetica" charset="0"/>
                <a:sym typeface="Symbol" charset="2"/>
              </a:rPr>
              <a:t>(under-ventilated)</a:t>
            </a:r>
            <a:endParaRPr lang="en-US" sz="2400" dirty="0">
              <a:latin typeface="Helvetica" charset="0"/>
              <a:sym typeface="Symbol" charset="2"/>
            </a:endParaRPr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838200" y="3063875"/>
            <a:ext cx="805897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900" b="0" i="0" dirty="0" smtClean="0">
                <a:solidFill>
                  <a:srgbClr val="000000"/>
                </a:solidFill>
              </a:rPr>
              <a:t>GER</a:t>
            </a:r>
            <a:endParaRPr lang="en-US" sz="1800" i="0" dirty="0"/>
          </a:p>
        </p:txBody>
      </p:sp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1752600" y="3063875"/>
            <a:ext cx="20161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900" b="0" i="0" dirty="0">
                <a:solidFill>
                  <a:srgbClr val="000000"/>
                </a:solidFill>
                <a:latin typeface="Symbol" charset="2"/>
                <a:sym typeface="Symbol" charset="2"/>
              </a:rPr>
              <a:t>=</a:t>
            </a:r>
            <a:endParaRPr lang="en-US" sz="1800" i="0" dirty="0"/>
          </a:p>
        </p:txBody>
      </p:sp>
      <p:sp>
        <p:nvSpPr>
          <p:cNvPr id="122889" name="Rectangle 9"/>
          <p:cNvSpPr>
            <a:spLocks noChangeArrowheads="1"/>
          </p:cNvSpPr>
          <p:nvPr/>
        </p:nvSpPr>
        <p:spPr bwMode="auto">
          <a:xfrm>
            <a:off x="2347913" y="2835275"/>
            <a:ext cx="6034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b="0" i="0">
                <a:solidFill>
                  <a:srgbClr val="000000"/>
                </a:solidFill>
              </a:rPr>
              <a:t>Mass Loss Rate (kg-fuel/s)/Ventilation Rate (kg-O</a:t>
            </a:r>
            <a:r>
              <a:rPr lang="en-US" b="0" i="0" baseline="-25000">
                <a:solidFill>
                  <a:srgbClr val="000000"/>
                </a:solidFill>
              </a:rPr>
              <a:t>2</a:t>
            </a:r>
            <a:r>
              <a:rPr lang="en-US" b="0" i="0">
                <a:solidFill>
                  <a:srgbClr val="000000"/>
                </a:solidFill>
              </a:rPr>
              <a:t>/s) </a:t>
            </a:r>
            <a:endParaRPr lang="en-US" i="0"/>
          </a:p>
        </p:txBody>
      </p:sp>
      <p:sp>
        <p:nvSpPr>
          <p:cNvPr id="122894" name="Rectangle 14"/>
          <p:cNvSpPr>
            <a:spLocks noChangeArrowheads="1"/>
          </p:cNvSpPr>
          <p:nvPr/>
        </p:nvSpPr>
        <p:spPr bwMode="auto">
          <a:xfrm>
            <a:off x="3810000" y="3352800"/>
            <a:ext cx="29098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2500" b="0" i="0">
                <a:solidFill>
                  <a:srgbClr val="000000"/>
                </a:solidFill>
              </a:rPr>
              <a:t>(m</a:t>
            </a:r>
            <a:r>
              <a:rPr lang="en-US" sz="2500" b="0" i="0" baseline="-25000">
                <a:solidFill>
                  <a:srgbClr val="000000"/>
                </a:solidFill>
              </a:rPr>
              <a:t>Fuel</a:t>
            </a:r>
            <a:r>
              <a:rPr lang="en-US" sz="2500" b="0" i="0">
                <a:solidFill>
                  <a:srgbClr val="000000"/>
                </a:solidFill>
              </a:rPr>
              <a:t>/m</a:t>
            </a:r>
            <a:r>
              <a:rPr lang="en-US" sz="2500" b="0" i="0" baseline="-25000">
                <a:solidFill>
                  <a:srgbClr val="000000"/>
                </a:solidFill>
              </a:rPr>
              <a:t>O</a:t>
            </a:r>
            <a:r>
              <a:rPr lang="en-US" sz="1800" b="0" i="0" baseline="-41000">
                <a:solidFill>
                  <a:srgbClr val="000000"/>
                </a:solidFill>
              </a:rPr>
              <a:t>2</a:t>
            </a:r>
            <a:r>
              <a:rPr lang="en-US" sz="2500" b="0" i="0">
                <a:solidFill>
                  <a:srgbClr val="000000"/>
                </a:solidFill>
              </a:rPr>
              <a:t> )</a:t>
            </a:r>
            <a:r>
              <a:rPr lang="en-US" sz="2500" b="0" i="0" baseline="-25000">
                <a:solidFill>
                  <a:srgbClr val="000000"/>
                </a:solidFill>
              </a:rPr>
              <a:t>stoichiometric</a:t>
            </a:r>
            <a:endParaRPr lang="en-US" sz="1600" i="0"/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533400" y="1504950"/>
            <a:ext cx="792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Font typeface="Symbol" charset="2"/>
              <a:buNone/>
            </a:pPr>
            <a:r>
              <a:rPr lang="en-US" sz="2800" b="0" i="0" dirty="0">
                <a:sym typeface="Symbol" charset="2"/>
              </a:rPr>
              <a:t>GER </a:t>
            </a:r>
            <a:r>
              <a:rPr lang="en-US" sz="2800" b="0" i="0" dirty="0"/>
              <a:t>is the global equivalence ratio in fire tests</a:t>
            </a:r>
          </a:p>
        </p:txBody>
      </p:sp>
      <p:sp>
        <p:nvSpPr>
          <p:cNvPr id="122901" name="Line 21"/>
          <p:cNvSpPr>
            <a:spLocks noChangeShapeType="1"/>
          </p:cNvSpPr>
          <p:nvPr/>
        </p:nvSpPr>
        <p:spPr bwMode="auto">
          <a:xfrm>
            <a:off x="2438400" y="3251200"/>
            <a:ext cx="586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533400" y="228600"/>
            <a:ext cx="480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eaLnBrk="1" hangingPunct="1"/>
            <a:r>
              <a:rPr lang="en-US" sz="3200" i="0" dirty="0">
                <a:solidFill>
                  <a:schemeClr val="tx2"/>
                </a:solidFill>
              </a:rPr>
              <a:t>Combustion Chemistry</a:t>
            </a:r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533400" y="2787650"/>
            <a:ext cx="800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i="0"/>
              <a:t>Fuel + Some Oxygen  </a:t>
            </a:r>
            <a:r>
              <a:rPr lang="en-US" b="0" i="0">
                <a:sym typeface="Symbol" charset="2"/>
              </a:rPr>
              <a:t>  CO + HCN + Hydrocarbons + Other Toxics </a:t>
            </a:r>
          </a:p>
        </p:txBody>
      </p:sp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457200" y="1158875"/>
            <a:ext cx="739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0" dirty="0"/>
              <a:t>Fires generate toxic combustion products when oxygen becomes depleted (vitiated),</a:t>
            </a:r>
          </a:p>
        </p:txBody>
      </p:sp>
      <p:sp>
        <p:nvSpPr>
          <p:cNvPr id="161797" name="AutoShape 5"/>
          <p:cNvSpPr>
            <a:spLocks/>
          </p:cNvSpPr>
          <p:nvPr/>
        </p:nvSpPr>
        <p:spPr bwMode="auto">
          <a:xfrm rot="5400000" flipV="1">
            <a:off x="5829300" y="190500"/>
            <a:ext cx="304800" cy="4800600"/>
          </a:xfrm>
          <a:prstGeom prst="leftBrace">
            <a:avLst>
              <a:gd name="adj1" fmla="val 13125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3429000" y="2057400"/>
            <a:ext cx="5180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Incomplete &amp; toxic combustion products </a:t>
            </a:r>
          </a:p>
        </p:txBody>
      </p:sp>
      <p:sp>
        <p:nvSpPr>
          <p:cNvPr id="161799" name="AutoShape 7"/>
          <p:cNvSpPr>
            <a:spLocks/>
          </p:cNvSpPr>
          <p:nvPr/>
        </p:nvSpPr>
        <p:spPr bwMode="auto">
          <a:xfrm rot="-5400000">
            <a:off x="4419600" y="4479925"/>
            <a:ext cx="304800" cy="1981200"/>
          </a:xfrm>
          <a:prstGeom prst="leftBrace">
            <a:avLst>
              <a:gd name="adj1" fmla="val 54167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3048000" y="5683250"/>
            <a:ext cx="3200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Complete (less-toxic) combustion products</a:t>
            </a:r>
          </a:p>
        </p:txBody>
      </p:sp>
      <p:sp>
        <p:nvSpPr>
          <p:cNvPr id="161801" name="Line 9"/>
          <p:cNvSpPr>
            <a:spLocks noChangeShapeType="1"/>
          </p:cNvSpPr>
          <p:nvPr/>
        </p:nvSpPr>
        <p:spPr bwMode="auto">
          <a:xfrm>
            <a:off x="4343400" y="3260725"/>
            <a:ext cx="0" cy="1524000"/>
          </a:xfrm>
          <a:prstGeom prst="line">
            <a:avLst/>
          </a:prstGeom>
          <a:noFill/>
          <a:ln w="28575">
            <a:solidFill>
              <a:srgbClr val="07601A"/>
            </a:solidFill>
            <a:round/>
            <a:headEnd/>
            <a:tailEnd type="arrow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802" name="Rectangle 10"/>
          <p:cNvSpPr>
            <a:spLocks noChangeArrowheads="1"/>
          </p:cNvSpPr>
          <p:nvPr/>
        </p:nvSpPr>
        <p:spPr bwMode="auto">
          <a:xfrm>
            <a:off x="3124200" y="3717925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buFont typeface="Times" charset="0"/>
              <a:buNone/>
            </a:pPr>
            <a:r>
              <a:rPr lang="en-US" sz="1800" b="0" i="0">
                <a:solidFill>
                  <a:srgbClr val="07601A"/>
                </a:solidFill>
              </a:rPr>
              <a:t>Excess Oxygen</a:t>
            </a:r>
          </a:p>
        </p:txBody>
      </p:sp>
      <p:sp>
        <p:nvSpPr>
          <p:cNvPr id="161803" name="Rectangle 11"/>
          <p:cNvSpPr>
            <a:spLocks noChangeArrowheads="1"/>
          </p:cNvSpPr>
          <p:nvPr/>
        </p:nvSpPr>
        <p:spPr bwMode="auto">
          <a:xfrm>
            <a:off x="4648200" y="3717925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buFont typeface="Times" charset="0"/>
              <a:buNone/>
            </a:pPr>
            <a:r>
              <a:rPr lang="en-US" sz="1800" b="0" i="0">
                <a:solidFill>
                  <a:srgbClr val="C30501"/>
                </a:solidFill>
              </a:rPr>
              <a:t>Insufficient Oxygen</a:t>
            </a:r>
          </a:p>
        </p:txBody>
      </p:sp>
      <p:sp>
        <p:nvSpPr>
          <p:cNvPr id="161804" name="Rectangle 12"/>
          <p:cNvSpPr>
            <a:spLocks noChangeArrowheads="1"/>
          </p:cNvSpPr>
          <p:nvPr/>
        </p:nvSpPr>
        <p:spPr bwMode="auto">
          <a:xfrm>
            <a:off x="3581400" y="4860925"/>
            <a:ext cx="2076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0" i="0">
                <a:sym typeface="Symbol" charset="2"/>
              </a:rPr>
              <a:t>CO</a:t>
            </a:r>
            <a:r>
              <a:rPr lang="en-US" b="0" i="0" baseline="-25000">
                <a:sym typeface="Symbol" charset="2"/>
              </a:rPr>
              <a:t>2</a:t>
            </a:r>
            <a:r>
              <a:rPr lang="en-US" b="0" i="0">
                <a:sym typeface="Symbol" charset="2"/>
              </a:rPr>
              <a:t> + H</a:t>
            </a:r>
            <a:r>
              <a:rPr lang="en-US" b="0" i="0" baseline="-25000">
                <a:sym typeface="Symbol" charset="2"/>
              </a:rPr>
              <a:t>2</a:t>
            </a:r>
            <a:r>
              <a:rPr lang="en-US" b="0" i="0">
                <a:sym typeface="Symbol" charset="2"/>
              </a:rPr>
              <a:t>O + N</a:t>
            </a:r>
            <a:r>
              <a:rPr lang="en-US" b="0" i="0" baseline="-25000">
                <a:sym typeface="Symbol" charset="2"/>
              </a:rPr>
              <a:t>2  </a:t>
            </a:r>
            <a:endParaRPr lang="en-US" b="0" i="0"/>
          </a:p>
        </p:txBody>
      </p:sp>
      <p:sp>
        <p:nvSpPr>
          <p:cNvPr id="161805" name="Line 13"/>
          <p:cNvSpPr>
            <a:spLocks noChangeShapeType="1"/>
          </p:cNvSpPr>
          <p:nvPr/>
        </p:nvSpPr>
        <p:spPr bwMode="auto">
          <a:xfrm flipV="1">
            <a:off x="4724400" y="3260725"/>
            <a:ext cx="0" cy="1524000"/>
          </a:xfrm>
          <a:prstGeom prst="line">
            <a:avLst/>
          </a:prstGeom>
          <a:noFill/>
          <a:ln w="28575">
            <a:solidFill>
              <a:srgbClr val="C30501"/>
            </a:solidFill>
            <a:round/>
            <a:headEnd/>
            <a:tailEnd type="arrow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1807" name="Picture 15" descr="images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3778250"/>
            <a:ext cx="2667000" cy="2090738"/>
          </a:xfrm>
          <a:prstGeom prst="rect">
            <a:avLst/>
          </a:prstGeom>
          <a:noFill/>
        </p:spPr>
      </p:pic>
      <p:pic>
        <p:nvPicPr>
          <p:cNvPr id="161808" name="Picture 16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7938"/>
            <a:ext cx="2819400" cy="2168525"/>
          </a:xfrm>
          <a:prstGeom prst="rect">
            <a:avLst/>
          </a:prstGeom>
          <a:noFill/>
        </p:spPr>
      </p:pic>
      <p:sp>
        <p:nvSpPr>
          <p:cNvPr id="161809" name="Rectangle 225"/>
          <p:cNvSpPr>
            <a:spLocks noChangeArrowheads="1"/>
          </p:cNvSpPr>
          <p:nvPr/>
        </p:nvSpPr>
        <p:spPr bwMode="auto">
          <a:xfrm>
            <a:off x="6553200" y="5957888"/>
            <a:ext cx="182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457200" eaLnBrk="1" hangingPunct="1"/>
            <a:r>
              <a:rPr lang="en-US" sz="1800" b="0" i="0"/>
              <a:t>Late Stage Fire</a:t>
            </a:r>
          </a:p>
        </p:txBody>
      </p:sp>
      <p:sp>
        <p:nvSpPr>
          <p:cNvPr id="161810" name="Rectangle 226"/>
          <p:cNvSpPr>
            <a:spLocks noChangeArrowheads="1"/>
          </p:cNvSpPr>
          <p:nvPr/>
        </p:nvSpPr>
        <p:spPr bwMode="auto">
          <a:xfrm>
            <a:off x="685800" y="5957888"/>
            <a:ext cx="2057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457200" eaLnBrk="1" hangingPunct="1"/>
            <a:r>
              <a:rPr lang="en-US" sz="1800" b="0" i="0">
                <a:latin typeface="Arial" charset="0"/>
              </a:rPr>
              <a:t>Early Stage Fire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3400" b="1" i="0" u="none" strike="noStrike" cap="none" normalizeH="0" baseline="0">
            <a:ln>
              <a:noFill/>
            </a:ln>
            <a:solidFill>
              <a:srgbClr val="333399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3400" b="1" i="0" u="none" strike="noStrike" cap="none" normalizeH="0" baseline="0">
            <a:ln>
              <a:noFill/>
            </a:ln>
            <a:solidFill>
              <a:srgbClr val="333399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AA_slide_template_whitecover_whitebackground">
  <a:themeElements>
    <a:clrScheme name="FAA_slide_template_whitecover_whitebackgrou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AA_slide_template_whitecover_whitebackground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AA_slide_template_whitecover_whitebackgrou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A_slide_template_whitecover_whitebackgrou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A_slide_template_whitecover_whitebackgrou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A_slide_template_whitecover_whitebackgrou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A_slide_template_whitecover_whitebackgrou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A_slide_template_whitecover_whitebackgrou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A_slide_template_whitecover_whitebackgrou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A_slide_template_whitecover_whitebackgrou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A_slide_template_whitecover_whitebackgrou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A_slide_template_whitecover_whitebackgrou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A_slide_template_whitecover_whitebackgrou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A_slide_template_whitecover_whitebackgrou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7898</TotalTime>
  <Words>1657</Words>
  <Application>Microsoft Office PowerPoint</Application>
  <PresentationFormat>On-screen Show (4:3)</PresentationFormat>
  <Paragraphs>614</Paragraphs>
  <Slides>33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Blank Presentation</vt:lpstr>
      <vt:lpstr>FAA_slide_template_whitecover_whitebackground</vt:lpstr>
      <vt:lpstr>Equation</vt:lpstr>
      <vt:lpstr>Document</vt:lpstr>
      <vt:lpstr>Worksheet</vt:lpstr>
      <vt:lpstr>PowerPoint Presentation</vt:lpstr>
      <vt:lpstr>PowerPoint Presentation</vt:lpstr>
      <vt:lpstr>Scales of Fire Behavior &amp; Testing</vt:lpstr>
      <vt:lpstr>PowerPoint Presentation</vt:lpstr>
      <vt:lpstr>PowerPoint Presentation</vt:lpstr>
      <vt:lpstr>PowerPoint Presentation</vt:lpstr>
      <vt:lpstr>PowerPoint Presentation</vt:lpstr>
      <vt:lpstr>Fuel / Oxygen Ratio in Full &amp; Bench Scale</vt:lpstr>
      <vt:lpstr>PowerPoint Presentation</vt:lpstr>
      <vt:lpstr>PowerPoint Presentation</vt:lpstr>
      <vt:lpstr>Combustion Process of Solid Polymers</vt:lpstr>
      <vt:lpstr>PowerPoint Presentation</vt:lpstr>
      <vt:lpstr>PowerPoint Presentation</vt:lpstr>
      <vt:lpstr>Standard Test ASTM D 7309 (Method A)</vt:lpstr>
      <vt:lpstr>PowerPoint Presentation</vt:lpstr>
      <vt:lpstr>Fuel / Oxygen Ratio in MCC</vt:lpstr>
      <vt:lpstr>PowerPoint Presentation</vt:lpstr>
      <vt:lpstr>Fuel / Oxygen Ratio in Flame</vt:lpstr>
      <vt:lpstr>Method of Controlling  in MCC </vt:lpstr>
      <vt:lpstr>Fuel / O2 Control and Measurement</vt:lpstr>
      <vt:lpstr>Combustion Gas Analysis</vt:lpstr>
      <vt:lpstr>Maximum Gas Yields</vt:lpstr>
      <vt:lpstr>PowerPoint Presentation</vt:lpstr>
      <vt:lpstr>MCC Combustion Gas Histories</vt:lpstr>
      <vt:lpstr>PowerPoint Presentation</vt:lpstr>
      <vt:lpstr>PowerPoint Presentation</vt:lpstr>
      <vt:lpstr>PowerPoint Presentation</vt:lpstr>
      <vt:lpstr>PowerPoint Presentation</vt:lpstr>
      <vt:lpstr>Combustion Chemistry at c</vt:lpstr>
      <vt:lpstr>High Temp Combustion Furnace</vt:lpstr>
      <vt:lpstr>MCC w/ FTIR Evolved Gas Analysis</vt:lpstr>
      <vt:lpstr>Present / Future Work</vt:lpstr>
      <vt:lpstr>Conclusions</vt:lpstr>
    </vt:vector>
  </TitlesOfParts>
  <Company>Richard Walters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MicroCalorPhiMeter Controlled Fuel-Oxygen Ratios in the MCC</dc:title>
  <dc:creator>Richard Walters</dc:creator>
  <cp:lastModifiedBy>Horner, April CTR (FAA)</cp:lastModifiedBy>
  <cp:revision>220</cp:revision>
  <cp:lastPrinted>2016-08-08T15:08:17Z</cp:lastPrinted>
  <dcterms:created xsi:type="dcterms:W3CDTF">2016-05-20T21:11:20Z</dcterms:created>
  <dcterms:modified xsi:type="dcterms:W3CDTF">2016-10-17T19:38:34Z</dcterms:modified>
</cp:coreProperties>
</file>