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310" r:id="rId3"/>
    <p:sldId id="361" r:id="rId4"/>
    <p:sldId id="293" r:id="rId5"/>
    <p:sldId id="350" r:id="rId6"/>
    <p:sldId id="258" r:id="rId7"/>
    <p:sldId id="329" r:id="rId8"/>
    <p:sldId id="296" r:id="rId9"/>
    <p:sldId id="336" r:id="rId10"/>
    <p:sldId id="280" r:id="rId11"/>
    <p:sldId id="339" r:id="rId12"/>
    <p:sldId id="352" r:id="rId13"/>
    <p:sldId id="353" r:id="rId14"/>
    <p:sldId id="362" r:id="rId15"/>
    <p:sldId id="355" r:id="rId16"/>
    <p:sldId id="342" r:id="rId17"/>
    <p:sldId id="298" r:id="rId18"/>
    <p:sldId id="289" r:id="rId19"/>
    <p:sldId id="356" r:id="rId20"/>
    <p:sldId id="338" r:id="rId21"/>
    <p:sldId id="299" r:id="rId22"/>
    <p:sldId id="300" r:id="rId23"/>
    <p:sldId id="359" r:id="rId24"/>
    <p:sldId id="358" r:id="rId25"/>
    <p:sldId id="364" r:id="rId26"/>
    <p:sldId id="366" r:id="rId27"/>
    <p:sldId id="367" r:id="rId28"/>
    <p:sldId id="365" r:id="rId29"/>
    <p:sldId id="277" r:id="rId30"/>
    <p:sldId id="331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9pPr>
  </p:defaultTextStyle>
  <p:extLst>
    <p:ext uri="{521415D9-36F7-43E2-AB2F-B90AF26B5E84}">
      <p14:sectionLst xmlns:p14="http://schemas.microsoft.com/office/powerpoint/2010/main">
        <p14:section name="Untitled Section" id="{ED0D5C41-A3D3-4B93-8533-BA8BDBF47223}">
          <p14:sldIdLst>
            <p14:sldId id="310"/>
            <p14:sldId id="361"/>
            <p14:sldId id="293"/>
            <p14:sldId id="350"/>
            <p14:sldId id="258"/>
            <p14:sldId id="329"/>
            <p14:sldId id="296"/>
            <p14:sldId id="336"/>
            <p14:sldId id="280"/>
            <p14:sldId id="339"/>
            <p14:sldId id="352"/>
            <p14:sldId id="353"/>
            <p14:sldId id="362"/>
            <p14:sldId id="355"/>
            <p14:sldId id="342"/>
            <p14:sldId id="298"/>
            <p14:sldId id="289"/>
            <p14:sldId id="356"/>
            <p14:sldId id="338"/>
            <p14:sldId id="299"/>
            <p14:sldId id="300"/>
            <p14:sldId id="359"/>
            <p14:sldId id="358"/>
            <p14:sldId id="364"/>
            <p14:sldId id="366"/>
            <p14:sldId id="367"/>
            <p14:sldId id="365"/>
            <p14:sldId id="277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501C"/>
    <a:srgbClr val="F27900"/>
    <a:srgbClr val="FF8B1A"/>
    <a:srgbClr val="00A5FF"/>
    <a:srgbClr val="FF8A19"/>
    <a:srgbClr val="6815D4"/>
    <a:srgbClr val="9816D4"/>
    <a:srgbClr val="C30501"/>
    <a:srgbClr val="206BFF"/>
    <a:srgbClr val="00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4031" autoAdjust="0"/>
  </p:normalViewPr>
  <p:slideViewPr>
    <p:cSldViewPr>
      <p:cViewPr>
        <p:scale>
          <a:sx n="120" d="100"/>
          <a:sy n="120" d="100"/>
        </p:scale>
        <p:origin x="-12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04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FBEF85-7895-3745-B181-16135DE2BFC8}" type="datetime1">
              <a:rPr lang="en-US"/>
              <a:pPr/>
              <a:t>10/25/2016</a:t>
            </a:fld>
            <a:endParaRPr lang="en-US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632072-B26E-CB4E-AA7F-05A52526889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6A9A0B8E-0EE6-7743-BF23-5641C3B67B44}" type="datetime1">
              <a:rPr lang="en-US"/>
              <a:pPr/>
              <a:t>10/25/2016</a:t>
            </a:fld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9E23040-BAEE-8545-BDB4-934B1A617F9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BE693-5C3E-B54E-BD1E-12ADA36D0A58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6367068"/>
            <a:ext cx="5140960" cy="2792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8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1447800" y="228600"/>
            <a:ext cx="6326916" cy="6324600"/>
          </a:xfrm>
          <a:prstGeom prst="rect">
            <a:avLst/>
          </a:prstGeom>
        </p:spPr>
      </p:pic>
      <p:sp>
        <p:nvSpPr>
          <p:cNvPr id="64516" name="Rectangle 2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i="0" dirty="0" smtClean="0">
                <a:solidFill>
                  <a:schemeClr val="tx2"/>
                </a:solidFill>
                <a:sym typeface="Symbol" charset="2"/>
              </a:rPr>
              <a:t>POLYMER COMBUSTION PRODUCTS AT CONSTANT FUEL/OXYGEN RATIOS</a:t>
            </a:r>
            <a:endParaRPr lang="en-US" sz="4400" i="0" dirty="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64517" name="Rectangle 3"/>
          <p:cNvSpPr>
            <a:spLocks noChangeArrowheads="1"/>
          </p:cNvSpPr>
          <p:nvPr userDrawn="1"/>
        </p:nvSpPr>
        <p:spPr bwMode="auto">
          <a:xfrm>
            <a:off x="1676400" y="4495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800" b="1" i="0" dirty="0"/>
              <a:t>Federal Aviation Administration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William J Hughes Technical Center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Fire Safety Branch ANG-E21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Atlantic City </a:t>
            </a:r>
            <a:r>
              <a:rPr lang="en-US" sz="1800" b="1" i="0" dirty="0" smtClean="0"/>
              <a:t>International </a:t>
            </a:r>
            <a:r>
              <a:rPr lang="en-US" sz="1800" b="1" i="0" dirty="0"/>
              <a:t>Airport, NJ 08405</a:t>
            </a:r>
          </a:p>
        </p:txBody>
      </p:sp>
      <p:sp>
        <p:nvSpPr>
          <p:cNvPr id="64518" name="Rectangle 6"/>
          <p:cNvSpPr>
            <a:spLocks noChangeArrowheads="1"/>
          </p:cNvSpPr>
          <p:nvPr userDrawn="1"/>
        </p:nvSpPr>
        <p:spPr bwMode="auto">
          <a:xfrm>
            <a:off x="609600" y="3505200"/>
            <a:ext cx="8055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u="sng" baseline="0" dirty="0" smtClean="0"/>
              <a:t>Louise Speitel</a:t>
            </a:r>
            <a:r>
              <a:rPr lang="en-US" sz="2400" i="0" u="none" baseline="0" dirty="0" smtClean="0"/>
              <a:t>, </a:t>
            </a:r>
            <a:r>
              <a:rPr lang="en-US" sz="2400" i="0" u="none" dirty="0" smtClean="0"/>
              <a:t>Richard N. Walters</a:t>
            </a:r>
            <a:r>
              <a:rPr lang="en-US" sz="2400" i="0" dirty="0" smtClean="0"/>
              <a:t>, </a:t>
            </a:r>
            <a:r>
              <a:rPr lang="en-US" sz="2400" i="0" u="none" baseline="0" dirty="0" smtClean="0"/>
              <a:t> </a:t>
            </a:r>
            <a:r>
              <a:rPr lang="en-US" sz="2400" i="0" dirty="0"/>
              <a:t>&amp; </a:t>
            </a:r>
            <a:r>
              <a:rPr lang="en-US" sz="2400" i="0" u="none" dirty="0"/>
              <a:t>Richard E. Lyon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1408542" y="266700"/>
            <a:ext cx="6326916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066800"/>
            <a:ext cx="8077200" cy="1470025"/>
          </a:xfrm>
        </p:spPr>
        <p:txBody>
          <a:bodyPr/>
          <a:lstStyle>
            <a:lvl1pPr>
              <a:defRPr sz="3500" b="1" i="0" baseline="0"/>
            </a:lvl1pPr>
          </a:lstStyle>
          <a:p>
            <a:r>
              <a:rPr lang="en-US" dirty="0" smtClean="0"/>
              <a:t>Toxicity Assessment of Polymers at Constant Fuel/Oxygen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048000"/>
            <a:ext cx="8458200" cy="1752600"/>
          </a:xfrm>
        </p:spPr>
        <p:txBody>
          <a:bodyPr/>
          <a:lstStyle>
            <a:lvl1pPr marL="0" indent="0" algn="ctr">
              <a:buNone/>
              <a:defRPr sz="2400" b="1" i="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Louise C. Speitel, Richard N. Walters, &amp; Richard E. Lyon</a:t>
            </a: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304800" y="4648200"/>
            <a:ext cx="8458200" cy="1524000"/>
          </a:xfr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200" b="0" i="0" dirty="0" smtClean="0"/>
          </a:p>
          <a:p>
            <a:r>
              <a:rPr lang="en-US" sz="2000" b="0" i="0" kern="0" dirty="0" smtClean="0"/>
              <a:t>The 8</a:t>
            </a:r>
            <a:r>
              <a:rPr lang="en-US" sz="2000" b="0" i="0" kern="0" baseline="30000" dirty="0" smtClean="0"/>
              <a:t>th</a:t>
            </a:r>
            <a:r>
              <a:rPr lang="en-US" sz="2000" b="0" i="0" kern="0" dirty="0" smtClean="0"/>
              <a:t> Triennial Int’l Fire &amp; Cabin Safety Conference</a:t>
            </a:r>
          </a:p>
          <a:p>
            <a:r>
              <a:rPr lang="en-US" sz="2000" b="0" i="0" kern="0" dirty="0" smtClean="0"/>
              <a:t>Atlantic City, NJ</a:t>
            </a:r>
          </a:p>
          <a:p>
            <a:r>
              <a:rPr lang="en-US" sz="2000" b="0" i="0" kern="0" dirty="0" smtClean="0"/>
              <a:t>October 24-27, 2016</a:t>
            </a:r>
            <a:endParaRPr lang="en-US" sz="2000" b="0" i="0" kern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3657600"/>
            <a:ext cx="7772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0" dirty="0" smtClean="0"/>
              <a:t>Federal </a:t>
            </a:r>
            <a:r>
              <a:rPr lang="en-US" sz="2200" b="1" i="0" baseline="0" dirty="0" smtClean="0"/>
              <a:t>Aviation Administration, Fire Safety Branch</a:t>
            </a:r>
          </a:p>
          <a:p>
            <a:pPr algn="ctr"/>
            <a:r>
              <a:rPr lang="en-US" sz="2200" b="1" i="0" baseline="0" dirty="0" smtClean="0"/>
              <a:t>http:/www.fire.tc.faa.gov</a:t>
            </a:r>
          </a:p>
          <a:p>
            <a:endParaRPr lang="en-US" sz="2000" b="0" i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609600" y="9906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152707"/>
            <a:ext cx="838200" cy="837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09600" y="9906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7200" y="152400"/>
            <a:ext cx="8385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38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0" dirty="0" smtClean="0">
                <a:latin typeface="+mn-lt"/>
              </a:rPr>
              <a:t>Combustion Products of Polymers at Constant Fuel/Oxygen Ratios</a:t>
            </a:r>
          </a:p>
          <a:p>
            <a:pPr algn="ctr"/>
            <a:endParaRPr lang="en-US" sz="2400" i="0" dirty="0">
              <a:latin typeface="+mn-lt"/>
            </a:endParaRPr>
          </a:p>
          <a:p>
            <a:pPr algn="ctr"/>
            <a:r>
              <a:rPr lang="en-US" sz="2400" i="0" dirty="0" smtClean="0">
                <a:latin typeface="+mn-lt"/>
              </a:rPr>
              <a:t>Louise C. Speitel, Richard N. Walters, &amp; Richard E. Lyon</a:t>
            </a:r>
            <a:endParaRPr lang="en-US" sz="2400" i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b="1" dirty="0" smtClean="0">
                <a:latin typeface="Helvetica" charset="0"/>
              </a:rPr>
              <a:t>Multi-Point Calibration</a:t>
            </a:r>
            <a:endParaRPr lang="en-US" sz="3600" b="1" dirty="0"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Helvetica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" y="1295400"/>
            <a:ext cx="8991600" cy="534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3302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i="0" dirty="0" smtClean="0"/>
              <a:t>Spectra for 15 Combustion </a:t>
            </a:r>
            <a:r>
              <a:rPr lang="en-US" sz="3200" i="0" dirty="0"/>
              <a:t>Gases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366097" cy="565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152400"/>
            <a:ext cx="762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dirty="0"/>
              <a:t>Spectral Regions </a:t>
            </a:r>
            <a:r>
              <a:rPr lang="en-US" sz="2800" i="0" dirty="0" smtClean="0"/>
              <a:t>for Combustion Gases:</a:t>
            </a:r>
          </a:p>
          <a:p>
            <a:pPr algn="ctr"/>
            <a:r>
              <a:rPr lang="en-US" sz="2400" i="0" dirty="0" smtClean="0"/>
              <a:t>Method 1</a:t>
            </a:r>
            <a:endParaRPr lang="en-US" sz="2400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7437"/>
            <a:ext cx="8686800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152400"/>
            <a:ext cx="7620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 dirty="0"/>
              <a:t>Spectral Regions </a:t>
            </a:r>
            <a:r>
              <a:rPr lang="en-US" sz="2800" i="0" dirty="0" smtClean="0"/>
              <a:t>for Combustion Gases:</a:t>
            </a:r>
          </a:p>
          <a:p>
            <a:pPr algn="ctr"/>
            <a:r>
              <a:rPr lang="en-US" sz="2400" i="0" dirty="0" smtClean="0"/>
              <a:t>Method 2</a:t>
            </a:r>
            <a:endParaRPr lang="en-US" sz="2400" i="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6" y="1073150"/>
            <a:ext cx="91440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dirty="0" smtClean="0">
                <a:latin typeface="Helvetica" charset="0"/>
              </a:rPr>
              <a:t>Multi-Point Calibration Spectral Regions</a:t>
            </a:r>
            <a:endParaRPr lang="en-US" sz="2800" b="1" dirty="0"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39620"/>
            <a:ext cx="8077200" cy="55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Helvetica" charset="0"/>
              </a:rPr>
              <a:t>Multi-Point Calibration</a:t>
            </a:r>
            <a:endParaRPr lang="en-US" sz="3200" b="1" dirty="0"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467600" cy="55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93" name="Rectangle 561"/>
          <p:cNvSpPr>
            <a:spLocks noChangeArrowheads="1"/>
          </p:cNvSpPr>
          <p:nvPr/>
        </p:nvSpPr>
        <p:spPr bwMode="auto">
          <a:xfrm>
            <a:off x="609600" y="258762"/>
            <a:ext cx="6416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HF From Polyvinylflouride (PVF)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734425" cy="5214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96900" y="228600"/>
            <a:ext cx="69339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FTIR of Sulfurous Gases from PPS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094514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37" name="Rectangle 289"/>
          <p:cNvSpPr>
            <a:spLocks noChangeArrowheads="1"/>
          </p:cNvSpPr>
          <p:nvPr/>
        </p:nvSpPr>
        <p:spPr bwMode="auto">
          <a:xfrm>
            <a:off x="609600" y="376535"/>
            <a:ext cx="752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dirty="0"/>
              <a:t>Sulfurous Product </a:t>
            </a:r>
            <a:r>
              <a:rPr lang="en-US" sz="2400" i="0" dirty="0" smtClean="0"/>
              <a:t>Yields </a:t>
            </a:r>
            <a:r>
              <a:rPr lang="en-US" sz="2400" i="0" dirty="0" smtClean="0">
                <a:sym typeface="Symbol" charset="2"/>
              </a:rPr>
              <a:t> </a:t>
            </a:r>
            <a:r>
              <a:rPr lang="en-US" sz="2400" i="0" dirty="0">
                <a:sym typeface="Symbol" charset="2"/>
              </a:rPr>
              <a:t>Weight Fraction Sulfur</a:t>
            </a:r>
            <a:endParaRPr lang="en-US" sz="2400" i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8425"/>
            <a:ext cx="3703637" cy="459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03" y="1397327"/>
            <a:ext cx="3673301" cy="456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HCN vs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elvetica" charset="0"/>
                <a:sym typeface="Symbol" charset="2"/>
              </a:rPr>
              <a:t>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elvetica" charset="0"/>
              </a:rPr>
              <a:t> for N-Containing Polymers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6" y="1219200"/>
            <a:ext cx="8650984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228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i="0" dirty="0" smtClean="0">
                <a:solidFill>
                  <a:schemeClr val="tx2"/>
                </a:solidFill>
              </a:rPr>
              <a:t>Approach</a:t>
            </a:r>
            <a:endParaRPr lang="en-US" sz="3600" i="0" dirty="0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1066800"/>
            <a:ext cx="7162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/>
              <a:t>Develop rapid laboratory test to screen flame retardants and FR plastics for:</a:t>
            </a:r>
          </a:p>
          <a:p>
            <a:pPr lvl="1">
              <a:lnSpc>
                <a:spcPct val="120000"/>
              </a:lnSpc>
              <a:buFont typeface="Times" charset="0"/>
              <a:buChar char="•"/>
            </a:pPr>
            <a:r>
              <a:rPr lang="en-US" sz="2400" b="0" i="0"/>
              <a:t> Gas phase activity</a:t>
            </a:r>
          </a:p>
          <a:p>
            <a:pPr lvl="1">
              <a:lnSpc>
                <a:spcPct val="120000"/>
              </a:lnSpc>
              <a:buFont typeface="Times" charset="0"/>
              <a:buChar char="•"/>
            </a:pPr>
            <a:r>
              <a:rPr lang="en-US" sz="2400" b="0" i="0"/>
              <a:t> Combustion toxicity</a:t>
            </a:r>
          </a:p>
        </p:txBody>
      </p:sp>
      <p:pic>
        <p:nvPicPr>
          <p:cNvPr id="1435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828800"/>
            <a:ext cx="1843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200400" cy="2462213"/>
          </a:xfrm>
          <a:prstGeom prst="rect">
            <a:avLst/>
          </a:prstGeom>
          <a:noFill/>
          <a:effectLst/>
        </p:spPr>
      </p:pic>
      <p:pic>
        <p:nvPicPr>
          <p:cNvPr id="14356" name="Picture 20" descr="imag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24200"/>
            <a:ext cx="2667000" cy="2312988"/>
          </a:xfrm>
          <a:prstGeom prst="rect">
            <a:avLst/>
          </a:prstGeom>
          <a:noFill/>
        </p:spPr>
      </p:pic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429000" y="4505325"/>
            <a:ext cx="838200" cy="5238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6477000" y="3733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436688" y="5867400"/>
            <a:ext cx="92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10</a:t>
            </a:r>
            <a:r>
              <a:rPr lang="en-US" i="0" baseline="30000"/>
              <a:t>3</a:t>
            </a:r>
            <a:r>
              <a:rPr lang="en-US" i="0"/>
              <a:t> kg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800600" y="58674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 kg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7315200" y="58674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10</a:t>
            </a:r>
            <a:r>
              <a:rPr lang="en-US" i="0" baseline="30000"/>
              <a:t>-6</a:t>
            </a:r>
            <a:r>
              <a:rPr lang="en-US" i="0"/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31294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77" name="Rectangle 773"/>
          <p:cNvSpPr>
            <a:spLocks noChangeArrowheads="1"/>
          </p:cNvSpPr>
          <p:nvPr/>
        </p:nvSpPr>
        <p:spPr bwMode="auto">
          <a:xfrm>
            <a:off x="533400" y="228600"/>
            <a:ext cx="78486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i="0" dirty="0"/>
              <a:t>Comparison of All Vitiated PA66 Yields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626630" cy="541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35" name="Rectangle 507"/>
          <p:cNvSpPr>
            <a:spLocks noChangeArrowheads="1"/>
          </p:cNvSpPr>
          <p:nvPr/>
        </p:nvSpPr>
        <p:spPr bwMode="auto">
          <a:xfrm>
            <a:off x="457200" y="381000"/>
            <a:ext cx="7784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 smtClean="0"/>
              <a:t>Toxic Gas </a:t>
            </a:r>
            <a:r>
              <a:rPr lang="en-US" sz="2800" i="0" dirty="0"/>
              <a:t>Yields for </a:t>
            </a:r>
            <a:r>
              <a:rPr lang="en-US" sz="2800" i="0" dirty="0" smtClean="0"/>
              <a:t>p-Polyaramid (KEVLAR)</a:t>
            </a:r>
            <a:endParaRPr lang="en-US" sz="28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7" y="1219200"/>
            <a:ext cx="8889833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35" name="Rectangle 507"/>
          <p:cNvSpPr>
            <a:spLocks noChangeArrowheads="1"/>
          </p:cNvSpPr>
          <p:nvPr/>
        </p:nvSpPr>
        <p:spPr bwMode="auto">
          <a:xfrm>
            <a:off x="762000" y="381000"/>
            <a:ext cx="72378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 smtClean="0"/>
              <a:t>Toxic Gas </a:t>
            </a:r>
            <a:r>
              <a:rPr lang="en-US" sz="2800" i="0" dirty="0"/>
              <a:t>Yields for </a:t>
            </a:r>
            <a:r>
              <a:rPr lang="en-US" sz="2800" i="0" dirty="0" smtClean="0"/>
              <a:t>Polyimide (KAPTON)</a:t>
            </a:r>
            <a:endParaRPr lang="en-US" sz="28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382000" cy="54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35" name="Rectangle 507"/>
          <p:cNvSpPr>
            <a:spLocks noChangeArrowheads="1"/>
          </p:cNvSpPr>
          <p:nvPr/>
        </p:nvSpPr>
        <p:spPr bwMode="auto">
          <a:xfrm>
            <a:off x="381000" y="380999"/>
            <a:ext cx="7818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 smtClean="0"/>
              <a:t>Toxic Gas </a:t>
            </a:r>
            <a:r>
              <a:rPr lang="en-US" sz="2800" i="0" dirty="0"/>
              <a:t>Yields for </a:t>
            </a:r>
            <a:r>
              <a:rPr lang="en-US" sz="2800" i="0" dirty="0" smtClean="0"/>
              <a:t>Polyetherimide (ULTEM)</a:t>
            </a:r>
            <a:endParaRPr lang="en-US" sz="28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458200" cy="53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0" dirty="0"/>
              <a:t>Toxic Gas </a:t>
            </a:r>
            <a:r>
              <a:rPr lang="en-US" sz="2800" i="0" dirty="0" smtClean="0"/>
              <a:t>Yields (FTIR): Weight Basis</a:t>
            </a:r>
            <a:endParaRPr lang="en-US" sz="2800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296100"/>
              </p:ext>
            </p:extLst>
          </p:nvPr>
        </p:nvGraphicFramePr>
        <p:xfrm>
          <a:off x="838200" y="1066785"/>
          <a:ext cx="7315200" cy="5545695"/>
        </p:xfrm>
        <a:graphic>
          <a:graphicData uri="http://schemas.openxmlformats.org/drawingml/2006/table">
            <a:tbl>
              <a:tblPr/>
              <a:tblGrid>
                <a:gridCol w="423662"/>
                <a:gridCol w="1383957"/>
                <a:gridCol w="564881"/>
                <a:gridCol w="494270"/>
                <a:gridCol w="494270"/>
                <a:gridCol w="494270"/>
                <a:gridCol w="536636"/>
                <a:gridCol w="494270"/>
                <a:gridCol w="494270"/>
                <a:gridCol w="522514"/>
                <a:gridCol w="497800"/>
                <a:gridCol w="457200"/>
                <a:gridCol w="457200"/>
              </a:tblGrid>
              <a:tr h="533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  (g/g)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   (g/g)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COF2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HBr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HCN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HCl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HF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NO2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4.397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AModelA-1002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AModelA-1002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2.377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AModelA-1002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101.50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AModelAF-1133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AModelAF-1133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AModelAF-1133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38.91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Boltaron 9815E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401.47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Boltaron 9815E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387.16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Boltaron 9815E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4.448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Isoplast PU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Isoplast PU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2.339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Isoplast PU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E-1230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E-1230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Kadel E-1230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6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0" dirty="0"/>
              <a:t>Toxic Gas </a:t>
            </a:r>
            <a:r>
              <a:rPr lang="en-US" sz="2800" i="0" dirty="0" smtClean="0"/>
              <a:t>Yields (FTIR): Weight Basis</a:t>
            </a:r>
            <a:endParaRPr lang="en-US" sz="2800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38626"/>
              </p:ext>
            </p:extLst>
          </p:nvPr>
        </p:nvGraphicFramePr>
        <p:xfrm>
          <a:off x="685800" y="1066800"/>
          <a:ext cx="7277100" cy="5477928"/>
        </p:xfrm>
        <a:graphic>
          <a:graphicData uri="http://schemas.openxmlformats.org/drawingml/2006/table">
            <a:tbl>
              <a:tblPr/>
              <a:tblGrid>
                <a:gridCol w="381000"/>
                <a:gridCol w="1295400"/>
                <a:gridCol w="450508"/>
                <a:gridCol w="580303"/>
                <a:gridCol w="507766"/>
                <a:gridCol w="507766"/>
                <a:gridCol w="551287"/>
                <a:gridCol w="507766"/>
                <a:gridCol w="507766"/>
                <a:gridCol w="536780"/>
                <a:gridCol w="498258"/>
                <a:gridCol w="457200"/>
                <a:gridCol w="49530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  (g/g)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   (g/g)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COF2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HBr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HCN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HCl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HF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NO2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   (g/kg)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Kevlar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Kevlar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Kevlar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3.169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31.99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2.735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PA66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Polybromo3styrene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Polybromo3styrene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Polybromo3styrene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0.817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36.52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1.343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777.48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757.49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PPS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306.87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PVF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270.02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PVF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2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PVF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230.64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315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0" dirty="0"/>
              <a:t>Toxic Gas </a:t>
            </a:r>
            <a:r>
              <a:rPr lang="en-US" sz="2800" i="0" dirty="0" smtClean="0"/>
              <a:t>Yields (FTIR): Weight Basis</a:t>
            </a:r>
            <a:endParaRPr lang="en-US" sz="2800" i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14162"/>
              </p:ext>
            </p:extLst>
          </p:nvPr>
        </p:nvGraphicFramePr>
        <p:xfrm>
          <a:off x="685802" y="1142996"/>
          <a:ext cx="7391398" cy="5294380"/>
        </p:xfrm>
        <a:graphic>
          <a:graphicData uri="http://schemas.openxmlformats.org/drawingml/2006/table">
            <a:tbl>
              <a:tblPr/>
              <a:tblGrid>
                <a:gridCol w="369809"/>
                <a:gridCol w="1380626"/>
                <a:gridCol w="563521"/>
                <a:gridCol w="563521"/>
                <a:gridCol w="493080"/>
                <a:gridCol w="493080"/>
                <a:gridCol w="535345"/>
                <a:gridCol w="493080"/>
                <a:gridCol w="493080"/>
                <a:gridCol w="521257"/>
                <a:gridCol w="494399"/>
                <a:gridCol w="457200"/>
                <a:gridCol w="533400"/>
              </a:tblGrid>
              <a:tr h="533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Phi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  (g/g)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   (g/g)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COF2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 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HBr 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HCN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HCl 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HF 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NO2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SO2   (g/kg)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R5200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241.19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R5200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236.54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R5200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198.52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R7200 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171.70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R7200 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190.16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R7200 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175.44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R7700GY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256.45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R7700GY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267.21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Radel R7700GY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230.79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Tedlar TCW20BE5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111.21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Tedlar TCW20BE5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1.234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138.32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Tedlar TCW20BE5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143.90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 4203L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 4203L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17.39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Torlon 4203L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Ultem 9075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Ultem 9075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1.212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Ultem 9075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Ultem 9075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Xydar G930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1.286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Xydar G930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4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Xydar G930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71938" y="745980"/>
            <a:ext cx="8526586" cy="557823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buNone/>
            </a:pPr>
            <a:endParaRPr lang="en-US" sz="1800" b="0" i="0" kern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b="1" i="0" kern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i="0" kern="0" dirty="0" smtClean="0"/>
              <a:t>Fractional effective dose (FED): FED</a:t>
            </a:r>
            <a:r>
              <a:rPr lang="en-US" sz="2000" b="1" i="0" kern="0" baseline="-25000" dirty="0" smtClean="0"/>
              <a:t>I </a:t>
            </a:r>
            <a:r>
              <a:rPr lang="en-US" sz="2000" b="1" i="0" kern="0" dirty="0" smtClean="0"/>
              <a:t>=  ∑</a:t>
            </a:r>
            <a:r>
              <a:rPr lang="en-US" sz="2000" b="1" i="0" kern="0" dirty="0" smtClean="0"/>
              <a:t>FED</a:t>
            </a:r>
            <a:r>
              <a:rPr lang="en-US" sz="2000" b="1" i="0" kern="0" baseline="-25000" dirty="0" smtClean="0"/>
              <a:t>I </a:t>
            </a:r>
            <a:r>
              <a:rPr lang="en-US" sz="2000" b="1" i="0" kern="0" baseline="-25000" dirty="0" smtClean="0"/>
              <a:t>Gases </a:t>
            </a:r>
            <a:endParaRPr lang="en-US" sz="2000" b="1" i="0" kern="0" dirty="0" smtClean="0"/>
          </a:p>
          <a:p>
            <a:pPr marL="113665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b="0" i="0" kern="0" dirty="0" smtClean="0"/>
              <a:t>“Incapacitation” (50%) occurs when </a:t>
            </a:r>
            <a:r>
              <a:rPr lang="en-US" sz="2000" b="0" i="0" kern="0" dirty="0" err="1" smtClean="0"/>
              <a:t>FED</a:t>
            </a:r>
            <a:r>
              <a:rPr lang="en-US" sz="2000" b="0" i="0" kern="0" baseline="-25000" dirty="0" err="1" smtClean="0"/>
              <a:t>Incapacitation</a:t>
            </a:r>
            <a:r>
              <a:rPr lang="en-US" sz="2000" b="0" i="0" kern="0" baseline="-25000" dirty="0" smtClean="0"/>
              <a:t> </a:t>
            </a:r>
            <a:r>
              <a:rPr lang="en-US" sz="2000" b="0" i="0" kern="0" dirty="0" smtClean="0"/>
              <a:t>= 1</a:t>
            </a:r>
          </a:p>
          <a:p>
            <a:pPr marL="1603375" lvl="3" indent="-350838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b="0" i="0" kern="0" dirty="0" smtClean="0"/>
              <a:t>CO, CO</a:t>
            </a:r>
            <a:r>
              <a:rPr lang="en-US" b="0" i="0" kern="0" baseline="-25000" dirty="0" smtClean="0"/>
              <a:t>2</a:t>
            </a:r>
            <a:r>
              <a:rPr lang="en-US" b="0" i="0" kern="0" dirty="0" smtClean="0"/>
              <a:t>, HCN </a:t>
            </a:r>
          </a:p>
          <a:p>
            <a:pPr marL="1603375" lvl="3" indent="-350838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b="0" i="0" kern="0" dirty="0" smtClean="0"/>
              <a:t>Do not include contribution of acid gases to incapacitation</a:t>
            </a:r>
          </a:p>
          <a:p>
            <a:pPr marL="1136650" lvl="1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b="0" i="0" kern="0" dirty="0" smtClean="0"/>
              <a:t>Lethality or post-exposure lethality (50%) occurs when </a:t>
            </a:r>
            <a:r>
              <a:rPr lang="en-US" sz="2000" b="0" i="0" kern="0" dirty="0" err="1" smtClean="0"/>
              <a:t>FED</a:t>
            </a:r>
            <a:r>
              <a:rPr lang="en-US" sz="2000" b="0" i="0" kern="0" baseline="-25000" dirty="0" err="1" smtClean="0"/>
              <a:t>Lethality</a:t>
            </a:r>
            <a:r>
              <a:rPr lang="en-US" sz="2000" b="0" i="0" kern="0" dirty="0" smtClean="0"/>
              <a:t>  = 1</a:t>
            </a:r>
          </a:p>
          <a:p>
            <a:pPr marL="1603375" lvl="3" indent="-350838">
              <a:buClr>
                <a:srgbClr val="00B050"/>
              </a:buClr>
              <a:buFont typeface="Wingdings" panose="05000000000000000000" pitchFamily="2" charset="2"/>
              <a:buChar char="q"/>
              <a:tabLst>
                <a:tab pos="1603375" algn="l"/>
              </a:tabLst>
            </a:pPr>
            <a:r>
              <a:rPr lang="en-US" b="0" i="0" kern="0" dirty="0" smtClean="0"/>
              <a:t>Acid gases: HF, HCl, HBr, NO</a:t>
            </a:r>
            <a:r>
              <a:rPr lang="en-US" b="0" i="0" kern="0" baseline="-25000" dirty="0" smtClean="0"/>
              <a:t>2</a:t>
            </a:r>
            <a:r>
              <a:rPr lang="en-US" b="0" i="0" kern="0" dirty="0" smtClean="0"/>
              <a:t>. SO</a:t>
            </a:r>
            <a:r>
              <a:rPr lang="en-US" b="0" i="0" kern="0" baseline="-25000" dirty="0" smtClean="0"/>
              <a:t>2 </a:t>
            </a:r>
          </a:p>
          <a:p>
            <a:pPr marL="1249363" lvl="1" indent="2413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000" b="0" i="0" kern="0" dirty="0" smtClean="0"/>
              <a:t> Sensory irritation occurs well before lethality</a:t>
            </a:r>
          </a:p>
          <a:p>
            <a:pPr marL="1249363" lvl="1" indent="241300"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en-US" sz="2000" b="0" i="0" kern="0" dirty="0" smtClean="0"/>
          </a:p>
          <a:p>
            <a:pPr marL="80645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b="1" i="0" kern="0" dirty="0" smtClean="0"/>
              <a:t>Sensory Irritant Model: Acid Gases: HF, HCl, HBr, NO</a:t>
            </a:r>
            <a:r>
              <a:rPr lang="en-US" sz="2000" b="1" i="0" kern="0" baseline="-25000" dirty="0" smtClean="0"/>
              <a:t>2</a:t>
            </a:r>
            <a:r>
              <a:rPr lang="en-US" sz="2000" b="1" i="0" kern="0" dirty="0" smtClean="0"/>
              <a:t>, SO</a:t>
            </a:r>
            <a:r>
              <a:rPr lang="en-US" sz="2000" b="1" i="0" kern="0" baseline="-25000" dirty="0" smtClean="0"/>
              <a:t>2</a:t>
            </a:r>
            <a:endParaRPr lang="en-US" sz="2000" b="1" i="0" kern="0" dirty="0" smtClean="0"/>
          </a:p>
          <a:p>
            <a:pPr marL="1249363" lvl="1" indent="2413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sz="2000" b="0" i="0" kern="0" dirty="0" smtClean="0"/>
              <a:t> Sensory irritants may impede escape or cause irreversible damage.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28779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0" dirty="0" smtClean="0"/>
              <a:t>Toxicity Modeling for MCC at Various </a:t>
            </a:r>
            <a:r>
              <a:rPr lang="el-GR" sz="2800" i="0" dirty="0" smtClean="0"/>
              <a:t>Φ</a:t>
            </a:r>
            <a:r>
              <a:rPr lang="en-US" sz="2800" i="0" dirty="0" smtClean="0"/>
              <a:t>s 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3030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6324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 smtClean="0">
                <a:latin typeface="Helvetica" charset="0"/>
              </a:rPr>
              <a:t>Present / Future Work</a:t>
            </a:r>
            <a:endParaRPr lang="en-US" sz="4000" b="1" dirty="0">
              <a:latin typeface="Helvetica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Generate new FT-IR calibration spectra &amp; develop method more</a:t>
            </a:r>
          </a:p>
          <a:p>
            <a:pPr marL="274320" indent="-274320" eaLnBrk="1" hangingPunct="1">
              <a:lnSpc>
                <a:spcPct val="90000"/>
              </a:lnSpc>
              <a:buNone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Test more materials &amp; flame retardants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 smtClean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Helvetica" charset="0"/>
              </a:rPr>
              <a:t>Examine higher combustion temperatures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Update toxicity models for </a:t>
            </a:r>
            <a:r>
              <a:rPr lang="en-US" sz="2400" dirty="0" err="1" smtClean="0">
                <a:latin typeface="Helvetica" charset="0"/>
              </a:rPr>
              <a:t>asphyxiant</a:t>
            </a:r>
            <a:r>
              <a:rPr lang="en-US" sz="2400" dirty="0" smtClean="0">
                <a:latin typeface="Helvetica" charset="0"/>
              </a:rPr>
              <a:t> and irritant gases:</a:t>
            </a:r>
          </a:p>
          <a:p>
            <a:pPr marL="800100" indent="-27305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Consider applying ISO 13571 </a:t>
            </a:r>
            <a:r>
              <a:rPr lang="en-US" sz="2400" dirty="0" smtClean="0">
                <a:latin typeface="Helvetica" charset="0"/>
              </a:rPr>
              <a:t>standard</a:t>
            </a:r>
          </a:p>
          <a:p>
            <a:pPr marL="800100" indent="-27305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</a:rPr>
              <a:t>Consider </a:t>
            </a:r>
            <a:r>
              <a:rPr lang="en-US" sz="2400" dirty="0">
                <a:latin typeface="Helvetica" panose="020B0604020202020204" pitchFamily="34" charset="0"/>
              </a:rPr>
              <a:t>using a sensory irritation model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Apply toxicity model to MCC-</a:t>
            </a:r>
            <a:r>
              <a:rPr lang="el-GR" sz="2400" dirty="0" smtClean="0">
                <a:latin typeface="Helvetica" charset="0"/>
              </a:rPr>
              <a:t>Φ</a:t>
            </a:r>
            <a:r>
              <a:rPr lang="en-US" sz="2400" dirty="0" smtClean="0">
                <a:latin typeface="Helvetica" charset="0"/>
              </a:rPr>
              <a:t> gas yields</a:t>
            </a:r>
            <a:endParaRPr lang="en-US" sz="2400" dirty="0"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3505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>
                <a:latin typeface="Helvetica" charset="0"/>
              </a:rPr>
              <a:t>Conclusions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305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MCC</a:t>
            </a:r>
            <a:r>
              <a:rPr lang="en-US" sz="2400" dirty="0">
                <a:latin typeface="Helvetica" charset="0"/>
              </a:rPr>
              <a:t>-FTIR technique shows promise for monitoring </a:t>
            </a:r>
            <a:r>
              <a:rPr lang="en-US" sz="2400" dirty="0" smtClean="0">
                <a:latin typeface="Helvetica" charset="0"/>
              </a:rPr>
              <a:t>combustion </a:t>
            </a:r>
            <a:r>
              <a:rPr lang="en-US" sz="2400" dirty="0">
                <a:latin typeface="Helvetica" charset="0"/>
              </a:rPr>
              <a:t>gas species using milligram samples in a 15 minute test with accurate control of equivalence ratio.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The </a:t>
            </a:r>
            <a:r>
              <a:rPr lang="en-US" sz="2400" dirty="0">
                <a:latin typeface="Helvetica" charset="0"/>
              </a:rPr>
              <a:t>MCC-FTIR methodology will be used to screen novel chemical </a:t>
            </a:r>
            <a:r>
              <a:rPr lang="en-US" sz="2400" dirty="0" smtClean="0">
                <a:latin typeface="Helvetica" charset="0"/>
              </a:rPr>
              <a:t>compounds (e.g., organometallics) </a:t>
            </a:r>
            <a:r>
              <a:rPr lang="en-US" sz="2400" dirty="0">
                <a:latin typeface="Helvetica" charset="0"/>
              </a:rPr>
              <a:t>for gas phase flame inhibition activity.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The </a:t>
            </a:r>
            <a:r>
              <a:rPr lang="en-US" sz="2400" dirty="0">
                <a:latin typeface="Helvetica" charset="0"/>
              </a:rPr>
              <a:t>toxic gas yields may be incorporated into mixture fraction models for t</a:t>
            </a:r>
            <a:r>
              <a:rPr lang="en-US" sz="2400" dirty="0" smtClean="0">
                <a:latin typeface="Helvetica" charset="0"/>
              </a:rPr>
              <a:t>oxicity assessments.</a:t>
            </a:r>
            <a:endParaRPr lang="en-US" sz="24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2286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i="0" dirty="0">
                <a:solidFill>
                  <a:schemeClr val="tx2"/>
                </a:solidFill>
              </a:rPr>
              <a:t>Strategy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1818620"/>
            <a:ext cx="8305800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r>
              <a:rPr lang="en-US" sz="2400" b="0" i="0" dirty="0" smtClean="0"/>
              <a:t>Generate fire effluents in the the Microscale Combustion Calorimeter (MCC) at various fuel/oxygen </a:t>
            </a:r>
            <a:r>
              <a:rPr lang="en-US" sz="2400" b="0" i="0" dirty="0"/>
              <a:t>(</a:t>
            </a:r>
            <a:r>
              <a:rPr lang="en-US" sz="2800" b="0" i="0" dirty="0">
                <a:sym typeface="Symbol" charset="2"/>
              </a:rPr>
              <a:t></a:t>
            </a:r>
            <a:r>
              <a:rPr lang="en-US" sz="2400" b="0" i="0" dirty="0">
                <a:sym typeface="Symbol" charset="2"/>
              </a:rPr>
              <a:t>) </a:t>
            </a:r>
            <a:r>
              <a:rPr lang="en-US" sz="2400" b="0" i="0" dirty="0" smtClean="0"/>
              <a:t>ratios</a:t>
            </a:r>
          </a:p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endParaRPr lang="en-US" sz="1800" b="0" i="0" dirty="0" smtClean="0"/>
          </a:p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r>
              <a:rPr lang="en-US" sz="2400" b="0" i="0" dirty="0" smtClean="0"/>
              <a:t>Measure </a:t>
            </a:r>
            <a:r>
              <a:rPr lang="en-US" sz="2400" b="0" i="0" dirty="0"/>
              <a:t>combustion gases using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CO and CO</a:t>
            </a:r>
            <a:r>
              <a:rPr lang="en-US" sz="2400" b="0" i="0" baseline="-25000" dirty="0"/>
              <a:t>2</a:t>
            </a:r>
            <a:r>
              <a:rPr lang="en-US" sz="2400" b="0" i="0" dirty="0"/>
              <a:t> analyzers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Fourier Transform Infrared (FTIR) </a:t>
            </a:r>
            <a:r>
              <a:rPr lang="en-US" sz="2400" b="0" i="0" dirty="0" smtClean="0"/>
              <a:t>spectrometer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endParaRPr lang="en-US" sz="1800" b="0" i="0" dirty="0"/>
          </a:p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r>
              <a:rPr lang="en-US" sz="2400" b="0" i="0" dirty="0" smtClean="0"/>
              <a:t>Develop FTIR method/s for those combustion gases</a:t>
            </a:r>
            <a:endParaRPr lang="en-US" sz="2400" b="0" i="0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95400" y="1143000"/>
            <a:ext cx="655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</a:rPr>
              <a:t>Measure Fire Effluents at Micro Scale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533400" y="302131"/>
            <a:ext cx="7543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Helvetica" charset="0"/>
                <a:cs typeface="ＭＳ Ｐゴシック" charset="0"/>
              </a:rPr>
              <a:t>Microscale Combustion Calorimeter</a:t>
            </a:r>
            <a:endParaRPr lang="en-US" sz="3200" b="1" i="0" dirty="0">
              <a:solidFill>
                <a:schemeClr val="accent4">
                  <a:lumMod val="95000"/>
                  <a:lumOff val="5000"/>
                </a:schemeClr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61170" y="11798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79802"/>
            <a:ext cx="6835775" cy="532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64008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600" b="1" dirty="0">
                <a:latin typeface="Helvetica" charset="0"/>
              </a:rPr>
              <a:t>Fuel / Oxygen Ratio in MCC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indent="-288925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247185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Fuel / O</a:t>
            </a:r>
            <a:r>
              <a:rPr lang="en-US" sz="3200" b="1" baseline="-25000" dirty="0">
                <a:latin typeface="Helvetica" charset="0"/>
              </a:rPr>
              <a:t>2</a:t>
            </a:r>
            <a:r>
              <a:rPr lang="en-US" sz="3200" b="1" dirty="0">
                <a:latin typeface="Helvetica" charset="0"/>
              </a:rPr>
              <a:t> Control and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458200" cy="55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72" name="Title 1"/>
          <p:cNvSpPr>
            <a:spLocks/>
          </p:cNvSpPr>
          <p:nvPr/>
        </p:nvSpPr>
        <p:spPr bwMode="auto">
          <a:xfrm>
            <a:off x="558800" y="304800"/>
            <a:ext cx="7543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400" i="0" dirty="0"/>
              <a:t>Combustion Chemistry Changes with Fire Stage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32988"/>
            <a:ext cx="7416800" cy="5488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28600"/>
            <a:ext cx="7239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dirty="0">
                <a:latin typeface="Helvetica" charset="0"/>
              </a:rPr>
              <a:t>Schematic MCC-FTIR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71761"/>
            <a:ext cx="8439150" cy="55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MCC w/ FTIR Evolved Gas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219201"/>
            <a:ext cx="7924800" cy="534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400" b="1" i="0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400" b="1" i="0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19408</TotalTime>
  <Words>1538</Words>
  <Application>Microsoft Office PowerPoint</Application>
  <PresentationFormat>On-screen Show (4:3)</PresentationFormat>
  <Paragraphs>1029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Blank Presentation</vt:lpstr>
      <vt:lpstr>FAA_slide_template_whitecover_whitebackground</vt:lpstr>
      <vt:lpstr>PowerPoint Presentation</vt:lpstr>
      <vt:lpstr>PowerPoint Presentation</vt:lpstr>
      <vt:lpstr>PowerPoint Presentation</vt:lpstr>
      <vt:lpstr>PowerPoint Presentation</vt:lpstr>
      <vt:lpstr>Fuel / Oxygen Ratio in MCC</vt:lpstr>
      <vt:lpstr>Fuel / O2 Control and Measurement</vt:lpstr>
      <vt:lpstr>PowerPoint Presentation</vt:lpstr>
      <vt:lpstr>Schematic MCC-FTIR</vt:lpstr>
      <vt:lpstr>MCC w/ FTIR Evolved Gas Analysis</vt:lpstr>
      <vt:lpstr>Multi-Point Calibration</vt:lpstr>
      <vt:lpstr>PowerPoint Presentation</vt:lpstr>
      <vt:lpstr>PowerPoint Presentation</vt:lpstr>
      <vt:lpstr>PowerPoint Presentation</vt:lpstr>
      <vt:lpstr>Multi-Point Calibration Spectral Regions</vt:lpstr>
      <vt:lpstr>Multi-Point Calibration</vt:lpstr>
      <vt:lpstr>PowerPoint Presentation</vt:lpstr>
      <vt:lpstr>PowerPoint Presentation</vt:lpstr>
      <vt:lpstr>PowerPoint Presentation</vt:lpstr>
      <vt:lpstr>HCN vs  for N-Containing Polymers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/ Future Work</vt:lpstr>
      <vt:lpstr>Conclusions</vt:lpstr>
    </vt:vector>
  </TitlesOfParts>
  <Company>Richard Walters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MicroCalorPhiMeter Controlled Fuel-Oxygen Ratios in the MCC</dc:title>
  <dc:creator>Richard Walters</dc:creator>
  <cp:lastModifiedBy>Speitel, Louise (FAA)</cp:lastModifiedBy>
  <cp:revision>317</cp:revision>
  <cp:lastPrinted>2016-10-25T17:48:18Z</cp:lastPrinted>
  <dcterms:created xsi:type="dcterms:W3CDTF">2016-05-20T21:11:20Z</dcterms:created>
  <dcterms:modified xsi:type="dcterms:W3CDTF">2016-10-25T18:00:13Z</dcterms:modified>
</cp:coreProperties>
</file>