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14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CA5F-CEB7-4C43-B8E7-AB4383B0E8C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D477-82F6-2548-900D-D6FE0C99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D477-82F6-2548-900D-D6FE0C996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F1C2CF2-676E-D945-A0F3-9419181B8F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111A505-7B3F-584F-8190-7302E5D651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0.png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10" Type="http://schemas.openxmlformats.org/officeDocument/2006/relationships/image" Target="../media/image19.e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emf"/><Relationship Id="rId7" Type="http://schemas.openxmlformats.org/officeDocument/2006/relationships/image" Target="../media/image24.emf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10" Type="http://schemas.openxmlformats.org/officeDocument/2006/relationships/image" Target="../media/image25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emf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Threat-based Flammability Requirements for Military Vehicle Interior Ceilings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J. G. Quintiere, C. Houston, L. </a:t>
            </a:r>
            <a:r>
              <a:rPr lang="en-US" dirty="0" err="1" smtClean="0"/>
              <a:t>Speitel</a:t>
            </a:r>
            <a:r>
              <a:rPr lang="en-US" dirty="0" smtClean="0"/>
              <a:t>, S. Crowley, R. Lyon, H. </a:t>
            </a:r>
            <a:r>
              <a:rPr lang="en-US" dirty="0" err="1" smtClean="0"/>
              <a:t>Guo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Sponsored by</a:t>
            </a:r>
          </a:p>
          <a:p>
            <a:r>
              <a:rPr lang="en-US" dirty="0"/>
              <a:t>United States Army Tank Automotive Research Development and Engineering Center (TARDEC)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ardec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96" y="5072263"/>
            <a:ext cx="954157" cy="9144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072263"/>
            <a:ext cx="887767" cy="914400"/>
          </a:xfrm>
          <a:prstGeom prst="rect">
            <a:avLst/>
          </a:prstGeom>
        </p:spPr>
      </p:pic>
      <p:pic>
        <p:nvPicPr>
          <p:cNvPr id="6" name="Picture 5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50" y="5072263"/>
            <a:ext cx="96686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Grey Foam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39" y="1799514"/>
            <a:ext cx="3328708" cy="2411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4" y="1799514"/>
            <a:ext cx="2842953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109" y="1799514"/>
            <a:ext cx="2805545" cy="27432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562652"/>
              </p:ext>
            </p:extLst>
          </p:nvPr>
        </p:nvGraphicFramePr>
        <p:xfrm>
          <a:off x="900113" y="4770438"/>
          <a:ext cx="6096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7" imgW="6096000" imgH="1574800" progId="Word.Document.12">
                  <p:embed/>
                </p:oleObj>
              </mc:Choice>
              <mc:Fallback>
                <p:oleObj name="Document" r:id="rId7" imgW="60960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113" y="4770438"/>
                        <a:ext cx="60960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34047"/>
              </p:ext>
            </p:extLst>
          </p:nvPr>
        </p:nvGraphicFramePr>
        <p:xfrm>
          <a:off x="4651907" y="5149238"/>
          <a:ext cx="4298280" cy="93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9" imgW="2108200" imgH="457200" progId="Equation.3">
                  <p:embed/>
                </p:oleObj>
              </mc:Choice>
              <mc:Fallback>
                <p:oleObj name="Equation" r:id="rId9" imgW="210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1907" y="5149238"/>
                        <a:ext cx="4298280" cy="93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67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Grey Foam prediction in other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FAA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OSU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ISO 9705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UL 94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ASTM E84</a:t>
            </a:r>
            <a:r>
              <a:rPr lang="en-US" dirty="0" smtClean="0"/>
              <a:t>: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23" y="2133602"/>
            <a:ext cx="4127655" cy="4618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70636"/>
              </p:ext>
            </p:extLst>
          </p:nvPr>
        </p:nvGraphicFramePr>
        <p:xfrm>
          <a:off x="1920899" y="2752723"/>
          <a:ext cx="5816189" cy="46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99" y="2752723"/>
                        <a:ext cx="5816189" cy="46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71575"/>
              </p:ext>
            </p:extLst>
          </p:nvPr>
        </p:nvGraphicFramePr>
        <p:xfrm>
          <a:off x="1930479" y="3837994"/>
          <a:ext cx="5953867" cy="53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3225800" imgH="241300" progId="Equation.3">
                  <p:embed/>
                </p:oleObj>
              </mc:Choice>
              <mc:Fallback>
                <p:oleObj name="Equation" r:id="rId6" imgW="3225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0479" y="3837994"/>
                        <a:ext cx="5953867" cy="53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518" y="4585934"/>
            <a:ext cx="5462337" cy="457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886923" y="4238361"/>
            <a:ext cx="731658" cy="4549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23264"/>
              </p:ext>
            </p:extLst>
          </p:nvPr>
        </p:nvGraphicFramePr>
        <p:xfrm>
          <a:off x="3009461" y="5271807"/>
          <a:ext cx="4297539" cy="44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9" imgW="2336800" imgH="241300" progId="Equation.3">
                  <p:embed/>
                </p:oleObj>
              </mc:Choice>
              <mc:Fallback>
                <p:oleObj name="Equation" r:id="rId9" imgW="2336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9461" y="5271807"/>
                        <a:ext cx="4297539" cy="44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89122"/>
              </p:ext>
            </p:extLst>
          </p:nvPr>
        </p:nvGraphicFramePr>
        <p:xfrm>
          <a:off x="1527145" y="5784603"/>
          <a:ext cx="6258710" cy="45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1" imgW="3289300" imgH="241300" progId="Equation.3">
                  <p:embed/>
                </p:oleObj>
              </mc:Choice>
              <mc:Fallback>
                <p:oleObj name="Equation" r:id="rId11" imgW="328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7145" y="5784603"/>
                        <a:ext cx="6258710" cy="45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5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design of test protocol for fire hazard.</a:t>
            </a:r>
          </a:p>
          <a:p>
            <a:r>
              <a:rPr lang="en-US" dirty="0" smtClean="0"/>
              <a:t>Rationale for test performance is transparent.</a:t>
            </a:r>
          </a:p>
          <a:p>
            <a:r>
              <a:rPr lang="en-US" dirty="0" smtClean="0"/>
              <a:t>Methodology can be improved with new knowledge.</a:t>
            </a:r>
          </a:p>
          <a:p>
            <a:r>
              <a:rPr lang="en-US" dirty="0" smtClean="0"/>
              <a:t>Material fire properties can be used to judge performance in a fire scenario.</a:t>
            </a:r>
          </a:p>
          <a:p>
            <a:r>
              <a:rPr lang="en-US" dirty="0" smtClean="0"/>
              <a:t>This process is superior to existing fire tests and regulations.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768" y="457200"/>
            <a:ext cx="887767" cy="914400"/>
          </a:xfrm>
          <a:prstGeom prst="rect">
            <a:avLst/>
          </a:prstGeom>
        </p:spPr>
      </p:pic>
      <p:pic>
        <p:nvPicPr>
          <p:cNvPr id="5" name="Picture 4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3" y="457200"/>
            <a:ext cx="966866" cy="914400"/>
          </a:xfrm>
          <a:prstGeom prst="rect">
            <a:avLst/>
          </a:prstGeom>
        </p:spPr>
      </p:pic>
      <p:pic>
        <p:nvPicPr>
          <p:cNvPr id="6" name="Picture 5" descr="tardec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403" y="5369167"/>
            <a:ext cx="95415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test protocol to measure the fire </a:t>
            </a:r>
            <a:r>
              <a:rPr lang="en-US" dirty="0" smtClean="0">
                <a:solidFill>
                  <a:srgbClr val="FF0000"/>
                </a:solidFill>
              </a:rPr>
              <a:t>thermal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toxicity hazard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ceiling cushioning materials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the occupant compartment of an armored military vehicle subject to </a:t>
            </a:r>
            <a:r>
              <a:rPr lang="en-US" dirty="0" smtClean="0">
                <a:solidFill>
                  <a:srgbClr val="FF0000"/>
                </a:solidFill>
              </a:rPr>
              <a:t>accidental or war fire ignition incidents</a:t>
            </a:r>
            <a:r>
              <a:rPr lang="en-US" cap="all" dirty="0" smtClean="0"/>
              <a:t>.  </a:t>
            </a:r>
          </a:p>
          <a:p>
            <a:r>
              <a:rPr lang="en-US" dirty="0" smtClean="0"/>
              <a:t>The ignition threat should not be of significant hazard to the occupants, and </a:t>
            </a:r>
          </a:p>
          <a:p>
            <a:r>
              <a:rPr lang="en-US" dirty="0" smtClean="0"/>
              <a:t>Material acceptance criteria must be </a:t>
            </a:r>
            <a:r>
              <a:rPr lang="en-US" dirty="0" smtClean="0">
                <a:solidFill>
                  <a:srgbClr val="FF0000"/>
                </a:solidFill>
              </a:rPr>
              <a:t>established with a foundational rationale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adopt standard relative ranking test without </a:t>
            </a:r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to scenario</a:t>
            </a:r>
          </a:p>
          <a:p>
            <a:r>
              <a:rPr lang="en-US" dirty="0" smtClean="0"/>
              <a:t>Use material fire properties</a:t>
            </a:r>
          </a:p>
          <a:p>
            <a:pPr lvl="1"/>
            <a:r>
              <a:rPr lang="en-US" dirty="0" smtClean="0"/>
              <a:t>Extensive listings in reference texts</a:t>
            </a:r>
          </a:p>
          <a:p>
            <a:pPr lvl="1"/>
            <a:r>
              <a:rPr lang="en-US" dirty="0" smtClean="0"/>
              <a:t>Basis for modeling</a:t>
            </a:r>
          </a:p>
          <a:p>
            <a:pPr lvl="1"/>
            <a:r>
              <a:rPr lang="en-US" dirty="0" smtClean="0"/>
              <a:t>Underlie material performance in fire</a:t>
            </a:r>
          </a:p>
          <a:p>
            <a:r>
              <a:rPr lang="en-US" dirty="0" smtClean="0"/>
              <a:t>Establish ignition threat and toxicity exposure</a:t>
            </a:r>
          </a:p>
        </p:txBody>
      </p:sp>
    </p:spTree>
    <p:extLst>
      <p:ext uri="{BB962C8B-B14F-4D97-AF65-F5344CB8AC3E}">
        <p14:creationId xmlns:p14="http://schemas.microsoft.com/office/powerpoint/2010/main" val="346194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933115"/>
              </p:ext>
            </p:extLst>
          </p:nvPr>
        </p:nvGraphicFramePr>
        <p:xfrm>
          <a:off x="1530350" y="1763713"/>
          <a:ext cx="60833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5" imgW="6083300" imgH="4546600" progId="Word.Document.12">
                  <p:embed/>
                </p:oleObj>
              </mc:Choice>
              <mc:Fallback>
                <p:oleObj name="Document" r:id="rId5" imgW="6083300" imgH="454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0350" y="1763713"/>
                        <a:ext cx="6083300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6" y="244158"/>
            <a:ext cx="7345362" cy="1339850"/>
          </a:xfrm>
        </p:spPr>
        <p:txBody>
          <a:bodyPr/>
          <a:lstStyle/>
          <a:p>
            <a:r>
              <a:rPr lang="en-US" dirty="0" smtClean="0"/>
              <a:t>Defined Scenario</a:t>
            </a:r>
            <a:endParaRPr lang="en-US" dirty="0"/>
          </a:p>
        </p:txBody>
      </p:sp>
      <p:pic>
        <p:nvPicPr>
          <p:cNvPr id="3" name="Picture 2" descr="IMG_046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832" y="2049129"/>
            <a:ext cx="28511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04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643" y="2734929"/>
            <a:ext cx="182245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Flam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588" y="2532388"/>
            <a:ext cx="6146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18722" y="1706730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Ceiling Alone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8564" y="186446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Fire below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01" y="4283029"/>
            <a:ext cx="3556981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4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Ignitability</a:t>
            </a:r>
            <a:r>
              <a:rPr lang="en-US" dirty="0" smtClean="0"/>
              <a:t>				           </a:t>
            </a:r>
            <a:r>
              <a:rPr lang="en-US" dirty="0" smtClean="0">
                <a:solidFill>
                  <a:srgbClr val="FF0000"/>
                </a:solidFill>
              </a:rPr>
              <a:t>Safety Factor</a:t>
            </a:r>
          </a:p>
          <a:p>
            <a:pPr lvl="1"/>
            <a:r>
              <a:rPr lang="en-US" dirty="0" smtClean="0"/>
              <a:t>No ignition:  </a:t>
            </a:r>
            <a:r>
              <a:rPr lang="en-US" dirty="0"/>
              <a:t>CHF &gt; </a:t>
            </a:r>
            <a:r>
              <a:rPr lang="en-US" dirty="0" err="1"/>
              <a:t>CHF</a:t>
            </a:r>
            <a:r>
              <a:rPr lang="en-US" baseline="-25000" dirty="0" err="1"/>
              <a:t>crit</a:t>
            </a:r>
            <a:r>
              <a:rPr lang="en-US" dirty="0"/>
              <a:t> = </a:t>
            </a:r>
            <a:r>
              <a:rPr lang="en-US" dirty="0">
                <a:solidFill>
                  <a:srgbClr val="3366FF"/>
                </a:solidFill>
              </a:rPr>
              <a:t>25</a:t>
            </a:r>
            <a:r>
              <a:rPr lang="en-US" dirty="0"/>
              <a:t> kW/m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                    30</a:t>
            </a:r>
          </a:p>
          <a:p>
            <a:pPr lvl="1"/>
            <a:r>
              <a:rPr lang="en-US" dirty="0" smtClean="0"/>
              <a:t>Ignition after 2 min: TRP &gt; </a:t>
            </a:r>
            <a:r>
              <a:rPr lang="en-US" dirty="0" err="1" smtClean="0"/>
              <a:t>TRP</a:t>
            </a:r>
            <a:r>
              <a:rPr lang="en-US" baseline="-25000" dirty="0" err="1" smtClean="0"/>
              <a:t>crit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3366FF"/>
                </a:solidFill>
              </a:rPr>
              <a:t>274</a:t>
            </a:r>
            <a:r>
              <a:rPr lang="en-US" dirty="0" smtClean="0"/>
              <a:t> kW-s</a:t>
            </a:r>
            <a:r>
              <a:rPr lang="en-US" baseline="30000" dirty="0" smtClean="0"/>
              <a:t>1/2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,     							350 </a:t>
            </a:r>
          </a:p>
          <a:p>
            <a:pPr marL="35083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flame spread over ceiling</a:t>
            </a:r>
          </a:p>
          <a:p>
            <a:pPr lvl="1"/>
            <a:r>
              <a:rPr lang="en-US" dirty="0"/>
              <a:t>HRP &lt; </a:t>
            </a:r>
            <a:r>
              <a:rPr lang="en-US" dirty="0" err="1"/>
              <a:t>HRP</a:t>
            </a:r>
            <a:r>
              <a:rPr lang="en-US" baseline="-25000" dirty="0" err="1"/>
              <a:t>crit</a:t>
            </a:r>
            <a:r>
              <a:rPr lang="en-US" dirty="0"/>
              <a:t> = </a:t>
            </a:r>
            <a:r>
              <a:rPr lang="en-US" dirty="0">
                <a:solidFill>
                  <a:srgbClr val="3366FF"/>
                </a:solidFill>
              </a:rPr>
              <a:t>140</a:t>
            </a:r>
            <a:r>
              <a:rPr lang="en-US" dirty="0"/>
              <a:t>/(30 kW/m</a:t>
            </a:r>
            <a:r>
              <a:rPr lang="en-US" baseline="30000" dirty="0"/>
              <a:t>2</a:t>
            </a:r>
            <a:r>
              <a:rPr lang="en-US" dirty="0"/>
              <a:t> –CHF</a:t>
            </a:r>
            <a:r>
              <a:rPr lang="en-US" dirty="0" smtClean="0"/>
              <a:t>)                       70</a:t>
            </a:r>
          </a:p>
          <a:p>
            <a:pPr lvl="1"/>
            <a:r>
              <a:rPr lang="en-US" dirty="0"/>
              <a:t>AEP &lt; </a:t>
            </a:r>
            <a:r>
              <a:rPr lang="en-US" dirty="0" err="1"/>
              <a:t>AEP</a:t>
            </a:r>
            <a:r>
              <a:rPr lang="en-US" baseline="-25000" dirty="0" err="1"/>
              <a:t>crit</a:t>
            </a:r>
            <a:r>
              <a:rPr lang="en-US" dirty="0"/>
              <a:t> = TRP</a:t>
            </a:r>
            <a:r>
              <a:rPr lang="en-US" baseline="30000" dirty="0"/>
              <a:t>2</a:t>
            </a:r>
            <a:r>
              <a:rPr lang="en-US" dirty="0"/>
              <a:t>(30-CHF)HRP/900 kJ/m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350838" lvl="1" indent="0">
              <a:buNone/>
            </a:pPr>
            <a:r>
              <a:rPr lang="en-US" dirty="0" smtClean="0"/>
              <a:t>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toxic hazard in 5 minutes </a:t>
            </a:r>
            <a:r>
              <a:rPr lang="en-US" dirty="0" smtClean="0">
                <a:solidFill>
                  <a:schemeClr val="tx1"/>
                </a:solidFill>
              </a:rPr>
              <a:t>(Narcotic and acid gases)</a:t>
            </a:r>
          </a:p>
          <a:p>
            <a:pPr lvl="1"/>
            <a:r>
              <a:rPr lang="en-US" dirty="0"/>
              <a:t>FED</a:t>
            </a:r>
            <a:r>
              <a:rPr lang="en-US" baseline="-25000" dirty="0"/>
              <a:t>I</a:t>
            </a:r>
            <a:r>
              <a:rPr lang="en-US" dirty="0"/>
              <a:t> &lt; FED</a:t>
            </a:r>
            <a:r>
              <a:rPr lang="en-US" baseline="-25000" dirty="0"/>
              <a:t>I </a:t>
            </a:r>
            <a:r>
              <a:rPr lang="en-US" baseline="-25000" dirty="0" err="1"/>
              <a:t>crit</a:t>
            </a:r>
            <a:r>
              <a:rPr lang="en-US" dirty="0"/>
              <a:t> &lt; 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FEC &lt; </a:t>
            </a:r>
            <a:r>
              <a:rPr lang="en-US" dirty="0" err="1"/>
              <a:t>FEC</a:t>
            </a:r>
            <a:r>
              <a:rPr lang="en-US" baseline="-25000" dirty="0" err="1"/>
              <a:t>crit</a:t>
            </a:r>
            <a:r>
              <a:rPr lang="en-US" dirty="0"/>
              <a:t> &lt; 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dirty="0"/>
              <a:t> </a:t>
            </a:r>
            <a:r>
              <a:rPr lang="en-US" dirty="0" smtClean="0"/>
              <a:t>                   0.3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695363" y="2573069"/>
            <a:ext cx="572902" cy="1699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695362" y="3175319"/>
            <a:ext cx="538390" cy="138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02268" y="4349369"/>
            <a:ext cx="538390" cy="151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16618" y="5771921"/>
            <a:ext cx="538390" cy="1513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Scenario 1: fire below greater hazard than 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Ignition fire</a:t>
            </a:r>
          </a:p>
          <a:p>
            <a:pPr lvl="1"/>
            <a:r>
              <a:rPr lang="en-US" dirty="0" smtClean="0"/>
              <a:t>No thermal or toxic hazard to occupants</a:t>
            </a:r>
          </a:p>
          <a:p>
            <a:pPr lvl="1"/>
            <a:r>
              <a:rPr lang="en-US" dirty="0" smtClean="0"/>
              <a:t>Must impinge on ceiling with flame extension</a:t>
            </a:r>
          </a:p>
          <a:p>
            <a:pPr lvl="2"/>
            <a:r>
              <a:rPr lang="en-US" dirty="0" smtClean="0"/>
              <a:t>65 kW heptane pool fire 0.3 m dia., 0.76 m below, flame radial extension 0.32 m.</a:t>
            </a:r>
          </a:p>
          <a:p>
            <a:pPr lvl="2"/>
            <a:r>
              <a:rPr lang="en-US" dirty="0" smtClean="0"/>
              <a:t>Need to obtain heat flux by this flame to ceiling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Cabin Size</a:t>
            </a:r>
          </a:p>
          <a:p>
            <a:pPr lvl="1"/>
            <a:r>
              <a:rPr lang="en-US" dirty="0" smtClean="0"/>
              <a:t>Smallest (2.2 </a:t>
            </a:r>
            <a:r>
              <a:rPr lang="en-US" dirty="0"/>
              <a:t>x 3.2 x 2 m </a:t>
            </a:r>
            <a:r>
              <a:rPr lang="en-US" dirty="0" smtClean="0"/>
              <a:t>high) </a:t>
            </a:r>
            <a:r>
              <a:rPr lang="en-US" dirty="0"/>
              <a:t>with </a:t>
            </a:r>
            <a:r>
              <a:rPr lang="en-US" dirty="0" smtClean="0"/>
              <a:t>with smallest vents (61 </a:t>
            </a:r>
            <a:r>
              <a:rPr lang="en-US" dirty="0"/>
              <a:t>x 15.3 </a:t>
            </a:r>
            <a:r>
              <a:rPr lang="en-US" dirty="0" smtClean="0"/>
              <a:t>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Ignition Flame Heat Flux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05" y="1651223"/>
            <a:ext cx="249457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663" y="1584008"/>
            <a:ext cx="432196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44" y="3773368"/>
            <a:ext cx="2952750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51572"/>
              </p:ext>
            </p:extLst>
          </p:nvPr>
        </p:nvGraphicFramePr>
        <p:xfrm>
          <a:off x="3756080" y="5713744"/>
          <a:ext cx="7651098" cy="65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7" imgW="5943600" imgH="508000" progId="Word.Document.12">
                  <p:embed/>
                </p:oleObj>
              </mc:Choice>
              <mc:Fallback>
                <p:oleObj name="Document" r:id="rId7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6080" y="5713744"/>
                        <a:ext cx="7651098" cy="653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40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Flame Spread Critical Energy and Heat Flux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Minimum energy release rate per unit area needed to sustain flame spread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Flame heat flux in spread</a:t>
            </a:r>
          </a:p>
          <a:p>
            <a:pPr marL="579438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	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00" y="3057152"/>
            <a:ext cx="554355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76134"/>
            <a:ext cx="7818120" cy="8229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58782" y="3813647"/>
            <a:ext cx="1412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94144" y="5770674"/>
            <a:ext cx="1412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7006950" y="3479046"/>
            <a:ext cx="477966" cy="151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09845" y="3258147"/>
            <a:ext cx="550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85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824</TotalTime>
  <Words>332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Capital</vt:lpstr>
      <vt:lpstr>Document</vt:lpstr>
      <vt:lpstr>Equation</vt:lpstr>
      <vt:lpstr>Threat-based Flammability Requirements for Military Vehicle Interior Ceilings</vt:lpstr>
      <vt:lpstr>Objectives</vt:lpstr>
      <vt:lpstr>Approach</vt:lpstr>
      <vt:lpstr>Material Properties</vt:lpstr>
      <vt:lpstr>Defined Scenario</vt:lpstr>
      <vt:lpstr>Acceptance Criteria</vt:lpstr>
      <vt:lpstr>Design Details</vt:lpstr>
      <vt:lpstr>Ignition Flame Heat Flux</vt:lpstr>
      <vt:lpstr>Flame Spread Critical Energy and Heat Flux</vt:lpstr>
      <vt:lpstr>Example: Grey Foam</vt:lpstr>
      <vt:lpstr>Performance of Grey Foam prediction in other tests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TARDEC update</dc:title>
  <dc:creator>James Quintiere</dc:creator>
  <cp:lastModifiedBy>Horner, April CTR (FAA)</cp:lastModifiedBy>
  <cp:revision>49</cp:revision>
  <dcterms:created xsi:type="dcterms:W3CDTF">2016-07-28T13:55:17Z</dcterms:created>
  <dcterms:modified xsi:type="dcterms:W3CDTF">2016-10-17T17:42:03Z</dcterms:modified>
</cp:coreProperties>
</file>