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5" r:id="rId3"/>
    <p:sldId id="296" r:id="rId4"/>
    <p:sldId id="317" r:id="rId5"/>
    <p:sldId id="272" r:id="rId6"/>
    <p:sldId id="306" r:id="rId7"/>
    <p:sldId id="283" r:id="rId8"/>
    <p:sldId id="291" r:id="rId9"/>
    <p:sldId id="307" r:id="rId10"/>
    <p:sldId id="318" r:id="rId11"/>
    <p:sldId id="308" r:id="rId12"/>
    <p:sldId id="260" r:id="rId13"/>
    <p:sldId id="311" r:id="rId14"/>
    <p:sldId id="268" r:id="rId15"/>
    <p:sldId id="273" r:id="rId16"/>
    <p:sldId id="274" r:id="rId17"/>
    <p:sldId id="276" r:id="rId18"/>
    <p:sldId id="275" r:id="rId19"/>
    <p:sldId id="323" r:id="rId20"/>
    <p:sldId id="324" r:id="rId21"/>
    <p:sldId id="325" r:id="rId22"/>
    <p:sldId id="319" r:id="rId23"/>
    <p:sldId id="316" r:id="rId24"/>
    <p:sldId id="293" r:id="rId25"/>
    <p:sldId id="267" r:id="rId26"/>
    <p:sldId id="326" r:id="rId2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99B859"/>
    <a:srgbClr val="0000D4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24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Relationship Id="rId3" Type="http://schemas.openxmlformats.org/officeDocument/2006/relationships/image" Target="../media/image2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1546B7-552D-5147-A046-B9199A022A4E}" type="datetime1">
              <a:rPr lang="en-US"/>
              <a:pPr>
                <a:defRPr/>
              </a:pPr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19DB07-3893-9D41-B108-5882C27A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802A77-A214-9E4E-A2B9-2E0C6750B323}" type="datetime1">
              <a:rPr lang="en-US"/>
              <a:pPr>
                <a:defRPr/>
              </a:pPr>
              <a:t>10/24/16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95A670-8B73-D640-9472-471D9F78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0C56-8DD5-5044-AD79-410F91839FD6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8" Type="http://schemas.openxmlformats.org/officeDocument/2006/relationships/image" Target="../media/image21.pdf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48.pdf"/><Relationship Id="rId7" Type="http://schemas.openxmlformats.org/officeDocument/2006/relationships/image" Target="../media/image49.png"/><Relationship Id="rId8" Type="http://schemas.openxmlformats.org/officeDocument/2006/relationships/image" Target="../media/image50.pdf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47700" y="922281"/>
            <a:ext cx="7772400" cy="1041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cap="none" dirty="0">
                <a:solidFill>
                  <a:schemeClr val="tx2"/>
                </a:solidFill>
              </a:rPr>
              <a:t>A NATURALLY VENTILATED BENCH SCALE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FIRE CALORIMETER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8650" y="5304374"/>
            <a:ext cx="78105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1800" cap="none" spc="0" dirty="0" smtClean="0">
                <a:solidFill>
                  <a:schemeClr val="tx1"/>
                </a:solidFill>
                <a:latin typeface="Arial" charset="0"/>
              </a:rPr>
              <a:t>FAA Fire Safety Branch, Atlantic City International Airport, NJ</a:t>
            </a:r>
          </a:p>
          <a:p>
            <a:pPr algn="ctr" eaLnBrk="1" hangingPunct="1">
              <a:defRPr/>
            </a:pPr>
            <a:r>
              <a:rPr lang="en-US" sz="1800" cap="none" spc="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800" cap="none" spc="0" dirty="0" smtClean="0">
                <a:solidFill>
                  <a:schemeClr val="tx1"/>
                </a:solidFill>
                <a:latin typeface="Arial" charset="0"/>
              </a:rPr>
              <a:t>University of Maryland, College Park</a:t>
            </a:r>
          </a:p>
          <a:p>
            <a:pPr algn="ctr" eaLnBrk="1" hangingPunct="1">
              <a:defRPr/>
            </a:pPr>
            <a:r>
              <a:rPr lang="en-US" sz="1800" cap="none" spc="0" baseline="30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 cap="none" spc="0" dirty="0" smtClean="0">
                <a:solidFill>
                  <a:schemeClr val="tx1"/>
                </a:solidFill>
                <a:latin typeface="Arial" charset="0"/>
              </a:rPr>
              <a:t>C-</a:t>
            </a:r>
            <a:r>
              <a:rPr lang="en-US" sz="1800" cap="none" spc="0" dirty="0" smtClean="0">
                <a:solidFill>
                  <a:schemeClr val="tx1"/>
                </a:solidFill>
                <a:latin typeface="Arial" charset="0"/>
              </a:rPr>
              <a:t>FAR </a:t>
            </a:r>
            <a:r>
              <a:rPr lang="en-US" sz="1800" cap="none" spc="0" dirty="0" smtClean="0">
                <a:solidFill>
                  <a:schemeClr val="tx1"/>
                </a:solidFill>
                <a:latin typeface="Arial" charset="0"/>
              </a:rPr>
              <a:t>Services, Marmora, NJ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689100" y="4120143"/>
            <a:ext cx="568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James </a:t>
            </a:r>
            <a:r>
              <a:rPr lang="en-US" sz="2400" b="1" dirty="0"/>
              <a:t>G. Quintiere</a:t>
            </a:r>
            <a:r>
              <a:rPr lang="en-US" sz="2400" b="1" baseline="30000" dirty="0"/>
              <a:t>1</a:t>
            </a:r>
            <a:r>
              <a:rPr lang="en-US" sz="2400" b="1" dirty="0"/>
              <a:t>, Sean Crowley, </a:t>
            </a:r>
            <a:r>
              <a:rPr lang="en-US" sz="2400" b="1" dirty="0" err="1"/>
              <a:t>Haiqing</a:t>
            </a:r>
            <a:r>
              <a:rPr lang="en-US" sz="2400" b="1" dirty="0"/>
              <a:t> </a:t>
            </a:r>
            <a:r>
              <a:rPr lang="en-US" sz="2400" b="1" dirty="0" smtClean="0"/>
              <a:t>Guo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, </a:t>
            </a:r>
            <a:r>
              <a:rPr lang="en-US" sz="2400" b="1" u="sng" dirty="0" smtClean="0"/>
              <a:t>Richard E. Lyon</a:t>
            </a:r>
            <a:r>
              <a:rPr lang="en-US" sz="2400" b="1" dirty="0" smtClean="0"/>
              <a:t> </a:t>
            </a:r>
            <a:endParaRPr lang="en-US" sz="2400" b="1" baseline="30000" dirty="0"/>
          </a:p>
        </p:txBody>
      </p:sp>
      <p:pic>
        <p:nvPicPr>
          <p:cNvPr id="6" name="Picture 5" descr="FAALogo_05_300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790" y="2591076"/>
            <a:ext cx="1274220" cy="127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34055" r="4721"/>
              <a:stretch>
                <a:fillRect/>
              </a:stretch>
            </p:blipFill>
          </mc:Choice>
          <mc:Fallback>
            <p:blipFill>
              <a:blip r:embed="rId3"/>
              <a:srcRect t="34055" r="4721"/>
              <a:stretch>
                <a:fillRect/>
              </a:stretch>
            </p:blipFill>
          </mc:Fallback>
        </mc:AlternateContent>
        <p:spPr bwMode="auto">
          <a:xfrm>
            <a:off x="636588" y="1550988"/>
            <a:ext cx="36909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26086" r="7423"/>
              <a:stretch>
                <a:fillRect/>
              </a:stretch>
            </p:blipFill>
          </mc:Choice>
          <mc:Fallback>
            <p:blipFill>
              <a:blip r:embed="rId5"/>
              <a:srcRect t="26086" r="7423"/>
              <a:stretch>
                <a:fillRect/>
              </a:stretch>
            </p:blipFill>
          </mc:Fallback>
        </mc:AlternateContent>
        <p:spPr bwMode="auto">
          <a:xfrm>
            <a:off x="4986338" y="1439863"/>
            <a:ext cx="34210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3673475" y="4064000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Nozzle</a:t>
            </a:r>
          </a:p>
        </p:txBody>
      </p:sp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3689350" y="5011738"/>
            <a:ext cx="895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 Nozzle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7905750" y="4064000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Nozzle</a:t>
            </a:r>
          </a:p>
        </p:txBody>
      </p:sp>
      <p:sp>
        <p:nvSpPr>
          <p:cNvPr id="29703" name="TextBox 13"/>
          <p:cNvSpPr txBox="1">
            <a:spLocks noChangeArrowheads="1"/>
          </p:cNvSpPr>
          <p:nvPr/>
        </p:nvSpPr>
        <p:spPr bwMode="auto">
          <a:xfrm>
            <a:off x="7864475" y="5207000"/>
            <a:ext cx="893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 Nozzle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6559550" y="1803400"/>
            <a:ext cx="655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Nozzle</a:t>
            </a:r>
          </a:p>
        </p:txBody>
      </p:sp>
      <p:sp>
        <p:nvSpPr>
          <p:cNvPr id="29705" name="TextBox 15"/>
          <p:cNvSpPr txBox="1">
            <a:spLocks noChangeArrowheads="1"/>
          </p:cNvSpPr>
          <p:nvPr/>
        </p:nvSpPr>
        <p:spPr bwMode="auto">
          <a:xfrm>
            <a:off x="6899275" y="2633663"/>
            <a:ext cx="8937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 Nozzle</a:t>
            </a:r>
          </a:p>
        </p:txBody>
      </p:sp>
      <p:sp>
        <p:nvSpPr>
          <p:cNvPr id="29706" name="TextBox 16"/>
          <p:cNvSpPr txBox="1">
            <a:spLocks noChangeArrowheads="1"/>
          </p:cNvSpPr>
          <p:nvPr/>
        </p:nvSpPr>
        <p:spPr bwMode="auto">
          <a:xfrm>
            <a:off x="1828800" y="1277938"/>
            <a:ext cx="248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90"/>
                </a:solidFill>
              </a:rPr>
              <a:t>Exhaust Temperatures</a:t>
            </a:r>
          </a:p>
        </p:txBody>
      </p:sp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5838825" y="1277938"/>
            <a:ext cx="2405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Oxygen Consumption</a:t>
            </a:r>
          </a:p>
        </p:txBody>
      </p:sp>
      <p:sp>
        <p:nvSpPr>
          <p:cNvPr id="29708" name="Title 1"/>
          <p:cNvSpPr>
            <a:spLocks/>
          </p:cNvSpPr>
          <p:nvPr/>
        </p:nvSpPr>
        <p:spPr bwMode="auto">
          <a:xfrm>
            <a:off x="1333500" y="415925"/>
            <a:ext cx="6629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Black" charset="0"/>
              </a:rPr>
              <a:t>Methane Calibrations</a:t>
            </a:r>
          </a:p>
          <a:p>
            <a:pPr algn="ctr"/>
            <a:r>
              <a:rPr lang="en-US" sz="2400" i="1">
                <a:solidFill>
                  <a:schemeClr val="tx2"/>
                </a:solidFill>
                <a:latin typeface="Arial Black" charset="0"/>
              </a:rPr>
              <a:t>6-inch Chimney, Nozzle vs. No Nozzle</a:t>
            </a:r>
            <a:endParaRPr lang="en-US" sz="3200" i="1">
              <a:solidFill>
                <a:schemeClr val="tx2"/>
              </a:solidFill>
              <a:latin typeface="Arial Black" charset="0"/>
            </a:endParaRPr>
          </a:p>
        </p:txBody>
      </p:sp>
      <p:pic>
        <p:nvPicPr>
          <p:cNvPr id="29709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t="28287" r="4784"/>
              <a:stretch>
                <a:fillRect/>
              </a:stretch>
            </p:blipFill>
          </mc:Choice>
          <mc:Fallback>
            <p:blipFill>
              <a:blip r:embed="rId7"/>
              <a:srcRect t="28287" r="4784"/>
              <a:stretch>
                <a:fillRect/>
              </a:stretch>
            </p:blipFill>
          </mc:Fallback>
        </mc:AlternateContent>
        <p:spPr bwMode="auto">
          <a:xfrm>
            <a:off x="636588" y="4037013"/>
            <a:ext cx="36401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t="33267" r="7500"/>
              <a:stretch>
                <a:fillRect/>
              </a:stretch>
            </p:blipFill>
          </mc:Choice>
          <mc:Fallback>
            <p:blipFill>
              <a:blip r:embed="rId9"/>
              <a:srcRect t="33267" r="7500"/>
              <a:stretch>
                <a:fillRect/>
              </a:stretch>
            </p:blipFill>
          </mc:Fallback>
        </mc:AlternateContent>
        <p:spPr bwMode="auto">
          <a:xfrm>
            <a:off x="4986338" y="4019550"/>
            <a:ext cx="33845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82575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2820988"/>
            <a:ext cx="36576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971550" y="1300163"/>
            <a:ext cx="35702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 6-inch Chimney with Nozzle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 Methane Diffusion Flame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 Steady State Measurements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534988" y="373063"/>
            <a:ext cx="7981950" cy="7397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cap="none" dirty="0" smtClean="0"/>
              <a:t>Chimney Gases Are Well Mixed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 rot="-5400000">
            <a:off x="3234532" y="4369594"/>
            <a:ext cx="33274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Oxygen Concentration (%, v/v)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 rot="-5400000">
            <a:off x="-974725" y="4278313"/>
            <a:ext cx="3198813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Exiting Gas Temperature (°C)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5292731" y="6158973"/>
            <a:ext cx="324961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Distance from Centerline (cm)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971550" y="6102350"/>
            <a:ext cx="325120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Distance from Centerline (cm)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217613" y="3332163"/>
            <a:ext cx="2820987" cy="158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2275" y="4518025"/>
            <a:ext cx="2820988" cy="158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4" name="TextBox 19"/>
          <p:cNvSpPr txBox="1">
            <a:spLocks noChangeArrowheads="1"/>
          </p:cNvSpPr>
          <p:nvPr/>
        </p:nvSpPr>
        <p:spPr bwMode="auto">
          <a:xfrm>
            <a:off x="5105404" y="1417631"/>
            <a:ext cx="3233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000090"/>
                </a:solidFill>
              </a:rPr>
              <a:t>Uniform Temperature and Oxygen </a:t>
            </a:r>
            <a:r>
              <a:rPr lang="en-US" sz="2000" b="1" i="1" dirty="0" smtClean="0">
                <a:solidFill>
                  <a:srgbClr val="000090"/>
                </a:solidFill>
              </a:rPr>
              <a:t>Profiles for Mixing Length L = 8d</a:t>
            </a:r>
            <a:endParaRPr lang="en-US" sz="2000" b="1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57188" y="327025"/>
            <a:ext cx="8355012" cy="685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cap="none" dirty="0" smtClean="0"/>
              <a:t>Calibrating Chimney Mass Flow Rate 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484188" y="1406525"/>
            <a:ext cx="681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From methane flow and oxygen consumption</a:t>
            </a:r>
          </a:p>
        </p:txBody>
      </p:sp>
      <p:sp>
        <p:nvSpPr>
          <p:cNvPr id="30727" name="TextBox 3"/>
          <p:cNvSpPr txBox="1">
            <a:spLocks noChangeArrowheads="1"/>
          </p:cNvSpPr>
          <p:nvPr/>
        </p:nvSpPr>
        <p:spPr bwMode="auto">
          <a:xfrm>
            <a:off x="484188" y="3232150"/>
            <a:ext cx="6686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From</a:t>
            </a:r>
            <a:r>
              <a:rPr lang="en-US" sz="2400" b="1" dirty="0" smtClean="0"/>
              <a:t> buoyant gas </a:t>
            </a:r>
            <a:r>
              <a:rPr lang="en-US" sz="2400" b="1" dirty="0"/>
              <a:t>temperature </a:t>
            </a:r>
            <a:r>
              <a:rPr lang="en-US" sz="2400" b="1" i="1" dirty="0"/>
              <a:t>T</a:t>
            </a:r>
            <a:r>
              <a:rPr lang="en-US" sz="2400" b="1" dirty="0"/>
              <a:t> in chimney</a:t>
            </a:r>
          </a:p>
        </p:txBody>
      </p:sp>
      <p:grpSp>
        <p:nvGrpSpPr>
          <p:cNvPr id="30728" name="Group 18"/>
          <p:cNvGrpSpPr>
            <a:grpSpLocks/>
          </p:cNvGrpSpPr>
          <p:nvPr/>
        </p:nvGrpSpPr>
        <p:grpSpPr bwMode="auto">
          <a:xfrm>
            <a:off x="1252537" y="3908426"/>
            <a:ext cx="2737369" cy="934502"/>
            <a:chOff x="2327301" y="3792372"/>
            <a:chExt cx="2386013" cy="814553"/>
          </a:xfrm>
        </p:grpSpPr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2327301" y="3846513"/>
            <a:ext cx="2386013" cy="760412"/>
          </p:xfrm>
          <a:graphic>
            <a:graphicData uri="http://schemas.openxmlformats.org/presentationml/2006/ole">
              <p:oleObj spid="_x0000_s30724" name="Equation" r:id="rId4" imgW="1397000" imgH="444500" progId="Equation.3">
                <p:embed/>
              </p:oleObj>
            </a:graphicData>
          </a:graphic>
        </p:graphicFrame>
        <p:sp>
          <p:nvSpPr>
            <p:cNvPr id="30738" name="Rectangle 15"/>
            <p:cNvSpPr>
              <a:spLocks noChangeArrowheads="1"/>
            </p:cNvSpPr>
            <p:nvPr/>
          </p:nvSpPr>
          <p:spPr bwMode="auto">
            <a:xfrm>
              <a:off x="2358992" y="3792372"/>
              <a:ext cx="268288" cy="402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30729" name="Group 17"/>
          <p:cNvGrpSpPr>
            <a:grpSpLocks/>
          </p:cNvGrpSpPr>
          <p:nvPr/>
        </p:nvGrpSpPr>
        <p:grpSpPr bwMode="auto">
          <a:xfrm>
            <a:off x="1262063" y="2090738"/>
            <a:ext cx="3430587" cy="925512"/>
            <a:chOff x="1498600" y="2090738"/>
            <a:chExt cx="3430588" cy="925512"/>
          </a:xfrm>
        </p:grpSpPr>
        <p:grpSp>
          <p:nvGrpSpPr>
            <p:cNvPr id="30735" name="Group 23"/>
            <p:cNvGrpSpPr>
              <a:grpSpLocks/>
            </p:cNvGrpSpPr>
            <p:nvPr/>
          </p:nvGrpSpPr>
          <p:grpSpPr bwMode="auto">
            <a:xfrm>
              <a:off x="1498600" y="2090738"/>
              <a:ext cx="3430588" cy="925512"/>
              <a:chOff x="944" y="1317"/>
              <a:chExt cx="2161" cy="583"/>
            </a:xfrm>
          </p:grpSpPr>
          <p:graphicFrame>
            <p:nvGraphicFramePr>
              <p:cNvPr id="30723" name="Object 3"/>
              <p:cNvGraphicFramePr>
                <a:graphicFrameLocks noChangeAspect="1"/>
              </p:cNvGraphicFramePr>
              <p:nvPr/>
            </p:nvGraphicFramePr>
            <p:xfrm>
              <a:off x="944" y="1348"/>
              <a:ext cx="2161" cy="552"/>
            </p:xfrm>
            <a:graphic>
              <a:graphicData uri="http://schemas.openxmlformats.org/presentationml/2006/ole">
                <p:oleObj spid="_x0000_s30723" name="Equation" r:id="rId5" imgW="1739900" imgH="444500" progId="Equation.3">
                  <p:embed/>
                </p:oleObj>
              </a:graphicData>
            </a:graphic>
          </p:graphicFrame>
          <p:sp>
            <p:nvSpPr>
              <p:cNvPr id="30737" name="Rectangle 11"/>
              <p:cNvSpPr>
                <a:spLocks noChangeArrowheads="1"/>
              </p:cNvSpPr>
              <p:nvPr/>
            </p:nvSpPr>
            <p:spPr bwMode="auto">
              <a:xfrm>
                <a:off x="1607" y="1317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/>
                  <a:t>.</a:t>
                </a:r>
              </a:p>
            </p:txBody>
          </p:sp>
        </p:grpSp>
        <p:sp>
          <p:nvSpPr>
            <p:cNvPr id="30736" name="Rectangle 12"/>
            <p:cNvSpPr>
              <a:spLocks noChangeArrowheads="1"/>
            </p:cNvSpPr>
            <p:nvPr/>
          </p:nvSpPr>
          <p:spPr bwMode="auto">
            <a:xfrm>
              <a:off x="1577439" y="2090738"/>
              <a:ext cx="268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.</a:t>
              </a:r>
            </a:p>
          </p:txBody>
        </p:sp>
      </p:grpSp>
      <p:sp>
        <p:nvSpPr>
          <p:cNvPr id="30730" name="Rectangle 19"/>
          <p:cNvSpPr>
            <a:spLocks noChangeArrowheads="1"/>
          </p:cNvSpPr>
          <p:nvPr/>
        </p:nvSpPr>
        <p:spPr bwMode="auto">
          <a:xfrm>
            <a:off x="5148263" y="2241550"/>
            <a:ext cx="36909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Y</a:t>
            </a:r>
            <a:r>
              <a:rPr lang="en-US" sz="1600" baseline="-25000"/>
              <a:t>ox</a:t>
            </a:r>
            <a:r>
              <a:rPr lang="en-US" sz="1600"/>
              <a:t> = mass fraction of O</a:t>
            </a:r>
            <a:r>
              <a:rPr lang="en-US" sz="1600" baseline="-25000"/>
              <a:t>2</a:t>
            </a:r>
            <a:r>
              <a:rPr lang="en-US" sz="1600"/>
              <a:t> in mixture</a:t>
            </a:r>
          </a:p>
          <a:p>
            <a:pPr algn="ctr"/>
            <a:r>
              <a:rPr lang="en-US" sz="1600" i="1"/>
              <a:t>r</a:t>
            </a:r>
            <a:r>
              <a:rPr lang="en-US" sz="1600" baseline="-25000"/>
              <a:t>0</a:t>
            </a:r>
            <a:r>
              <a:rPr lang="en-US" sz="1600" i="1"/>
              <a:t> </a:t>
            </a:r>
            <a:r>
              <a:rPr lang="en-US" sz="1600"/>
              <a:t>= stoichiometric ratio = 4 g-ox/g-CH</a:t>
            </a:r>
            <a:r>
              <a:rPr lang="en-US" sz="1600" baseline="-25000"/>
              <a:t>4</a:t>
            </a:r>
            <a:r>
              <a:rPr lang="en-US" sz="1600"/>
              <a:t> </a:t>
            </a:r>
          </a:p>
          <a:p>
            <a:pPr algn="ctr"/>
            <a:endParaRPr lang="en-US" sz="1600"/>
          </a:p>
        </p:txBody>
      </p:sp>
      <p:sp>
        <p:nvSpPr>
          <p:cNvPr id="30731" name="Rectangle 20"/>
          <p:cNvSpPr>
            <a:spLocks noChangeArrowheads="1"/>
          </p:cNvSpPr>
          <p:nvPr/>
        </p:nvSpPr>
        <p:spPr bwMode="auto">
          <a:xfrm>
            <a:off x="4808538" y="5775325"/>
            <a:ext cx="316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= 58 g/s (</a:t>
            </a:r>
            <a:r>
              <a:rPr lang="en-US" sz="2000" i="1"/>
              <a:t>measured</a:t>
            </a:r>
            <a:r>
              <a:rPr lang="en-US" sz="2000"/>
              <a:t>) 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440113" y="5122863"/>
          <a:ext cx="1690687" cy="654050"/>
        </p:xfrm>
        <a:graphic>
          <a:graphicData uri="http://schemas.openxmlformats.org/presentationml/2006/ole">
            <p:oleObj spid="_x0000_s30722" name="Equation" r:id="rId6" imgW="901700" imgH="381000" progId="Equation.3">
              <p:embed/>
            </p:oleObj>
          </a:graphicData>
        </a:graphic>
      </p:graphicFrame>
      <p:sp>
        <p:nvSpPr>
          <p:cNvPr id="30732" name="TextBox 27"/>
          <p:cNvSpPr txBox="1">
            <a:spLocks noChangeArrowheads="1"/>
          </p:cNvSpPr>
          <p:nvPr/>
        </p:nvSpPr>
        <p:spPr bwMode="auto">
          <a:xfrm>
            <a:off x="5183187" y="5262563"/>
            <a:ext cx="2275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≈</a:t>
            </a:r>
            <a:r>
              <a:rPr lang="en-US" sz="2000" dirty="0" smtClean="0"/>
              <a:t> 116 </a:t>
            </a:r>
            <a:r>
              <a:rPr lang="en-US" sz="2000" dirty="0" err="1"/>
              <a:t>g/s</a:t>
            </a:r>
            <a:r>
              <a:rPr lang="en-US" sz="2000" dirty="0"/>
              <a:t> (</a:t>
            </a:r>
            <a:r>
              <a:rPr lang="en-US" sz="2000" i="1" dirty="0"/>
              <a:t>theory</a:t>
            </a:r>
            <a:r>
              <a:rPr lang="en-US" sz="2000" dirty="0"/>
              <a:t>)</a:t>
            </a:r>
          </a:p>
        </p:txBody>
      </p:sp>
      <p:sp>
        <p:nvSpPr>
          <p:cNvPr id="30733" name="TextBox 19"/>
          <p:cNvSpPr txBox="1">
            <a:spLocks noChangeArrowheads="1"/>
          </p:cNvSpPr>
          <p:nvPr/>
        </p:nvSpPr>
        <p:spPr bwMode="auto">
          <a:xfrm>
            <a:off x="871538" y="5224463"/>
            <a:ext cx="2646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C</a:t>
            </a:r>
            <a:r>
              <a:rPr lang="en-US" sz="2000"/>
              <a:t> = Flow coefficient =</a:t>
            </a:r>
          </a:p>
        </p:txBody>
      </p:sp>
      <p:sp>
        <p:nvSpPr>
          <p:cNvPr id="30734" name="TextBox 20"/>
          <p:cNvSpPr txBox="1">
            <a:spLocks noChangeArrowheads="1"/>
          </p:cNvSpPr>
          <p:nvPr/>
        </p:nvSpPr>
        <p:spPr bwMode="auto">
          <a:xfrm>
            <a:off x="4783130" y="4130675"/>
            <a:ext cx="3307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baseline="-25000" dirty="0"/>
              <a:t>∞</a:t>
            </a:r>
            <a:r>
              <a:rPr lang="en-US" sz="2000" dirty="0"/>
              <a:t> =</a:t>
            </a:r>
            <a:r>
              <a:rPr lang="en-US" sz="2000" dirty="0" smtClean="0"/>
              <a:t> Ambient temperature)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30200"/>
            <a:ext cx="7558087" cy="10588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cap="none" dirty="0" smtClean="0"/>
              <a:t>Mass Flow In 6-inch Chimney From ∆O</a:t>
            </a:r>
            <a:r>
              <a:rPr lang="en-US" sz="3200" cap="none" baseline="-25000" dirty="0" smtClean="0"/>
              <a:t>2</a:t>
            </a:r>
            <a:r>
              <a:rPr lang="en-US" sz="3200" cap="none" dirty="0" smtClean="0"/>
              <a:t> Vs. Temperature (T</a:t>
            </a:r>
            <a:r>
              <a:rPr lang="en-US" sz="3200" cap="none" baseline="-25000" dirty="0" smtClean="0"/>
              <a:t>∞</a:t>
            </a:r>
            <a:r>
              <a:rPr lang="en-US" sz="3200" cap="none" dirty="0" smtClean="0"/>
              <a:t>/T)</a:t>
            </a:r>
            <a:endParaRPr lang="en-US" sz="3200" cap="none" dirty="0"/>
          </a:p>
        </p:txBody>
      </p:sp>
      <p:sp>
        <p:nvSpPr>
          <p:cNvPr id="32772" name="Content Placeholder 7"/>
          <p:cNvSpPr>
            <a:spLocks noGrp="1"/>
          </p:cNvSpPr>
          <p:nvPr>
            <p:ph idx="1"/>
          </p:nvPr>
        </p:nvSpPr>
        <p:spPr bwMode="auto">
          <a:xfrm>
            <a:off x="285750" y="2246313"/>
            <a:ext cx="7620000" cy="4373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 </a:t>
            </a:r>
          </a:p>
          <a:p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2689758"/>
            <a:ext cx="4400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2808820"/>
            <a:ext cx="42084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9"/>
          <p:cNvSpPr txBox="1">
            <a:spLocks noChangeArrowheads="1"/>
          </p:cNvSpPr>
          <p:nvPr/>
        </p:nvSpPr>
        <p:spPr bwMode="auto">
          <a:xfrm>
            <a:off x="7219405" y="4746082"/>
            <a:ext cx="1770862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/>
              <a:t>No 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O correction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7397750" y="2583395"/>
            <a:ext cx="1458913" cy="668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7021513" y="3259670"/>
            <a:ext cx="566737" cy="55880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7458075" y="3129495"/>
            <a:ext cx="26193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775" idx="1"/>
          </p:cNvCxnSpPr>
          <p:nvPr/>
        </p:nvCxnSpPr>
        <p:spPr>
          <a:xfrm rot="10800000" flipV="1">
            <a:off x="6944767" y="4899971"/>
            <a:ext cx="274638" cy="9534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TextBox 23"/>
          <p:cNvSpPr txBox="1">
            <a:spLocks noChangeArrowheads="1"/>
          </p:cNvSpPr>
          <p:nvPr/>
        </p:nvSpPr>
        <p:spPr bwMode="auto">
          <a:xfrm>
            <a:off x="6332538" y="6010808"/>
            <a:ext cx="74771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T</a:t>
            </a:r>
            <a:r>
              <a:rPr lang="en-US" baseline="-25000"/>
              <a:t>∞ </a:t>
            </a:r>
            <a:r>
              <a:rPr lang="en-US"/>
              <a:t>/</a:t>
            </a:r>
            <a:r>
              <a:rPr lang="en-US" i="1"/>
              <a:t>T</a:t>
            </a:r>
          </a:p>
        </p:txBody>
      </p:sp>
      <p:sp>
        <p:nvSpPr>
          <p:cNvPr id="32783" name="TextBox 24"/>
          <p:cNvSpPr txBox="1">
            <a:spLocks noChangeArrowheads="1"/>
          </p:cNvSpPr>
          <p:nvPr/>
        </p:nvSpPr>
        <p:spPr bwMode="auto">
          <a:xfrm>
            <a:off x="2200275" y="6060020"/>
            <a:ext cx="746125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T</a:t>
            </a:r>
            <a:r>
              <a:rPr lang="en-US" baseline="-25000"/>
              <a:t>∞ </a:t>
            </a:r>
            <a:r>
              <a:rPr lang="en-US"/>
              <a:t>/</a:t>
            </a:r>
            <a:r>
              <a:rPr lang="en-US" i="1"/>
              <a:t>T</a:t>
            </a:r>
          </a:p>
        </p:txBody>
      </p:sp>
      <p:sp>
        <p:nvSpPr>
          <p:cNvPr id="32784" name="TextBox 25"/>
          <p:cNvSpPr txBox="1">
            <a:spLocks noChangeArrowheads="1"/>
          </p:cNvSpPr>
          <p:nvPr/>
        </p:nvSpPr>
        <p:spPr bwMode="auto">
          <a:xfrm rot="-5400000">
            <a:off x="-1323181" y="4119302"/>
            <a:ext cx="346868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Duct Mass Flow From ∆O</a:t>
            </a:r>
            <a:r>
              <a:rPr lang="en-US" baseline="-25000"/>
              <a:t>2</a:t>
            </a:r>
            <a:r>
              <a:rPr lang="en-US"/>
              <a:t> (g/s)</a:t>
            </a:r>
          </a:p>
        </p:txBody>
      </p:sp>
      <p:sp>
        <p:nvSpPr>
          <p:cNvPr id="32785" name="TextBox 26"/>
          <p:cNvSpPr txBox="1">
            <a:spLocks noChangeArrowheads="1"/>
          </p:cNvSpPr>
          <p:nvPr/>
        </p:nvSpPr>
        <p:spPr bwMode="auto">
          <a:xfrm rot="-5400000">
            <a:off x="2716213" y="4169308"/>
            <a:ext cx="3468687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Duct Mass Flow From ∆O</a:t>
            </a:r>
            <a:r>
              <a:rPr lang="en-US" baseline="-25000"/>
              <a:t>2</a:t>
            </a:r>
            <a:r>
              <a:rPr lang="en-US"/>
              <a:t> (g/s)</a:t>
            </a:r>
          </a:p>
        </p:txBody>
      </p:sp>
      <p:sp>
        <p:nvSpPr>
          <p:cNvPr id="32786" name="TextBox 27"/>
          <p:cNvSpPr txBox="1">
            <a:spLocks noChangeArrowheads="1"/>
          </p:cNvSpPr>
          <p:nvPr/>
        </p:nvSpPr>
        <p:spPr bwMode="auto">
          <a:xfrm>
            <a:off x="1506538" y="2613558"/>
            <a:ext cx="2271712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000090"/>
                </a:solidFill>
              </a:rPr>
              <a:t>No Nozzle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(2X higher flow)</a:t>
            </a:r>
          </a:p>
        </p:txBody>
      </p:sp>
      <p:sp>
        <p:nvSpPr>
          <p:cNvPr id="32787" name="TextBox 28"/>
          <p:cNvSpPr txBox="1">
            <a:spLocks noChangeArrowheads="1"/>
          </p:cNvSpPr>
          <p:nvPr/>
        </p:nvSpPr>
        <p:spPr bwMode="auto">
          <a:xfrm>
            <a:off x="5795963" y="2632608"/>
            <a:ext cx="12255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000090"/>
                </a:solidFill>
              </a:rPr>
              <a:t>Nozzle</a:t>
            </a:r>
          </a:p>
        </p:txBody>
      </p:sp>
      <p:sp>
        <p:nvSpPr>
          <p:cNvPr id="22" name="Oval 21"/>
          <p:cNvSpPr/>
          <p:nvPr/>
        </p:nvSpPr>
        <p:spPr>
          <a:xfrm>
            <a:off x="3371850" y="4080408"/>
            <a:ext cx="768350" cy="533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97476" y="5141388"/>
            <a:ext cx="768350" cy="533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97750" y="4029608"/>
            <a:ext cx="768350" cy="5334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681163" y="4304245"/>
            <a:ext cx="971550" cy="31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828800" y="5445658"/>
            <a:ext cx="674687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3" name="TextBox 29"/>
          <p:cNvSpPr txBox="1">
            <a:spLocks noChangeArrowheads="1"/>
          </p:cNvSpPr>
          <p:nvPr/>
        </p:nvSpPr>
        <p:spPr bwMode="auto">
          <a:xfrm>
            <a:off x="1219200" y="4791608"/>
            <a:ext cx="1944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/>
              <a:t>Theoretical Maximum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5065713" y="4610633"/>
            <a:ext cx="2395537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5" name="TextBox 6"/>
          <p:cNvSpPr txBox="1">
            <a:spLocks noChangeArrowheads="1"/>
          </p:cNvSpPr>
          <p:nvPr/>
        </p:nvSpPr>
        <p:spPr bwMode="auto">
          <a:xfrm>
            <a:off x="6851650" y="2689758"/>
            <a:ext cx="1707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/>
              <a:t>Corrected </a:t>
            </a:r>
            <a:r>
              <a:rPr lang="en-US" sz="1400" b="1" dirty="0"/>
              <a:t>for 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2738" y="1456795"/>
            <a:ext cx="8371352" cy="738187"/>
            <a:chOff x="202667" y="1490663"/>
            <a:chExt cx="8371352" cy="738187"/>
          </a:xfrm>
        </p:grpSpPr>
        <p:graphicFrame>
          <p:nvGraphicFramePr>
            <p:cNvPr id="32770" name="Object 2"/>
            <p:cNvGraphicFramePr>
              <a:graphicFrameLocks noChangeAspect="1"/>
            </p:cNvGraphicFramePr>
            <p:nvPr/>
          </p:nvGraphicFramePr>
          <p:xfrm>
            <a:off x="2817813" y="1609725"/>
            <a:ext cx="3584575" cy="619125"/>
          </p:xfrm>
          <a:graphic>
            <a:graphicData uri="http://schemas.openxmlformats.org/presentationml/2006/ole">
              <p:oleObj spid="_x0000_s32770" name="Equation" r:id="rId5" imgW="2590800" imgH="444500" progId="Equation.3">
                <p:embed/>
              </p:oleObj>
            </a:graphicData>
          </a:graphic>
        </p:graphicFrame>
        <p:sp>
          <p:nvSpPr>
            <p:cNvPr id="32780" name="TextBox 21"/>
            <p:cNvSpPr txBox="1">
              <a:spLocks noChangeArrowheads="1"/>
            </p:cNvSpPr>
            <p:nvPr/>
          </p:nvSpPr>
          <p:spPr bwMode="auto">
            <a:xfrm>
              <a:off x="202667" y="1733550"/>
              <a:ext cx="26336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Solid lines are best fit of </a:t>
              </a:r>
            </a:p>
          </p:txBody>
        </p:sp>
        <p:sp>
          <p:nvSpPr>
            <p:cNvPr id="32781" name="TextBox 22"/>
            <p:cNvSpPr txBox="1">
              <a:spLocks noChangeArrowheads="1"/>
            </p:cNvSpPr>
            <p:nvPr/>
          </p:nvSpPr>
          <p:spPr bwMode="auto">
            <a:xfrm>
              <a:off x="6465882" y="1733550"/>
              <a:ext cx="21081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for </a:t>
              </a:r>
              <a:r>
                <a:rPr lang="en-US" dirty="0"/>
                <a:t>measured </a:t>
              </a:r>
              <a:r>
                <a:rPr lang="en-US" i="1" dirty="0"/>
                <a:t>T</a:t>
              </a:r>
              <a:r>
                <a:rPr lang="en-US" baseline="-25000" dirty="0"/>
                <a:t>∞</a:t>
              </a:r>
              <a:r>
                <a:rPr lang="en-US" dirty="0"/>
                <a:t>/</a:t>
              </a:r>
              <a:r>
                <a:rPr lang="en-US" i="1" dirty="0"/>
                <a:t>T</a:t>
              </a:r>
            </a:p>
          </p:txBody>
        </p:sp>
        <p:sp>
          <p:nvSpPr>
            <p:cNvPr id="32796" name="TextBox 34"/>
            <p:cNvSpPr txBox="1">
              <a:spLocks noChangeArrowheads="1"/>
            </p:cNvSpPr>
            <p:nvPr/>
          </p:nvSpPr>
          <p:spPr bwMode="auto">
            <a:xfrm>
              <a:off x="2810905" y="1490663"/>
              <a:ext cx="2698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66738" y="194731"/>
            <a:ext cx="8153400" cy="6667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cap="none" dirty="0" smtClean="0"/>
              <a:t>BCFC Heat Release Rate Calculation</a:t>
            </a: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4421800" y="612316"/>
            <a:ext cx="304800" cy="3873264"/>
          </a:xfrm>
          <a:prstGeom prst="leftBrace">
            <a:avLst>
              <a:gd name="adj1" fmla="val 16681"/>
              <a:gd name="adj2" fmla="val 50000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9" name="TextBox 10"/>
          <p:cNvSpPr txBox="1">
            <a:spLocks noChangeArrowheads="1"/>
          </p:cNvSpPr>
          <p:nvPr/>
        </p:nvSpPr>
        <p:spPr bwMode="auto">
          <a:xfrm>
            <a:off x="2650554" y="1714816"/>
            <a:ext cx="4782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smtClean="0"/>
              <a:t>Mass </a:t>
            </a:r>
            <a:r>
              <a:rPr lang="en-US" i="1" dirty="0"/>
              <a:t>flow rate </a:t>
            </a:r>
            <a:r>
              <a:rPr lang="en-US" i="1" dirty="0" smtClean="0"/>
              <a:t>of oxygen</a:t>
            </a:r>
          </a:p>
          <a:p>
            <a:pPr algn="ctr"/>
            <a:r>
              <a:rPr lang="en-US" i="1" dirty="0" smtClean="0"/>
              <a:t>in combustion gases</a:t>
            </a:r>
            <a:r>
              <a:rPr lang="en-US" i="1" dirty="0" smtClean="0"/>
              <a:t> (</a:t>
            </a:r>
            <a:r>
              <a:rPr lang="en-US" spc="70" dirty="0" smtClean="0"/>
              <a:t>g</a:t>
            </a:r>
            <a:r>
              <a:rPr lang="en-US" spc="70" dirty="0" smtClean="0"/>
              <a:t>-O</a:t>
            </a:r>
            <a:r>
              <a:rPr lang="en-US" spc="70" baseline="-25000" dirty="0" smtClean="0"/>
              <a:t>2</a:t>
            </a:r>
            <a:r>
              <a:rPr lang="en-US" spc="70" dirty="0" smtClean="0"/>
              <a:t>/</a:t>
            </a:r>
            <a:r>
              <a:rPr lang="en-US" spc="70" dirty="0" smtClean="0"/>
              <a:t>s</a:t>
            </a:r>
            <a:r>
              <a:rPr lang="en-US" i="1" dirty="0" smtClean="0"/>
              <a:t>) </a:t>
            </a:r>
            <a:r>
              <a:rPr lang="en-US" dirty="0" smtClean="0"/>
              <a:t>= </a:t>
            </a:r>
            <a:r>
              <a:rPr lang="en-US" i="1" spc="70" dirty="0" smtClean="0"/>
              <a:t>f</a:t>
            </a:r>
            <a:r>
              <a:rPr lang="en-US" spc="70" dirty="0" smtClean="0"/>
              <a:t>(</a:t>
            </a:r>
            <a:r>
              <a:rPr lang="en-US" i="1" spc="70" dirty="0" smtClean="0"/>
              <a:t>T</a:t>
            </a:r>
            <a:r>
              <a:rPr lang="en-US" spc="70" dirty="0" smtClean="0"/>
              <a:t>)</a:t>
            </a:r>
            <a:r>
              <a:rPr lang="en-US" i="1" spc="70" dirty="0" smtClean="0"/>
              <a:t>g</a:t>
            </a:r>
            <a:r>
              <a:rPr lang="en-US" spc="70" dirty="0" smtClean="0"/>
              <a:t>(</a:t>
            </a:r>
            <a:r>
              <a:rPr lang="en-US" i="1" spc="70" dirty="0" smtClean="0"/>
              <a:t>X</a:t>
            </a:r>
            <a:r>
              <a:rPr lang="en-US" spc="70" baseline="-25000" dirty="0" smtClean="0"/>
              <a:t>O</a:t>
            </a:r>
            <a:r>
              <a:rPr lang="en-US" sz="1600" spc="70" baseline="-45000" dirty="0" smtClean="0"/>
              <a:t>2</a:t>
            </a:r>
            <a:r>
              <a:rPr lang="en-US" spc="70" dirty="0" smtClean="0"/>
              <a:t>)</a:t>
            </a:r>
            <a:endParaRPr lang="en-US" spc="70" dirty="0"/>
          </a:p>
        </p:txBody>
      </p:sp>
      <p:sp>
        <p:nvSpPr>
          <p:cNvPr id="33801" name="TextBox 12"/>
          <p:cNvSpPr txBox="1">
            <a:spLocks noChangeArrowheads="1"/>
          </p:cNvSpPr>
          <p:nvPr/>
        </p:nvSpPr>
        <p:spPr bwMode="auto">
          <a:xfrm>
            <a:off x="4689505" y="4106030"/>
            <a:ext cx="4003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Heat of combustion of O</a:t>
            </a:r>
            <a:r>
              <a:rPr lang="en-US" i="1" baseline="-25000" dirty="0"/>
              <a:t>2</a:t>
            </a:r>
            <a:r>
              <a:rPr lang="en-US" i="1" dirty="0"/>
              <a:t> with common </a:t>
            </a:r>
            <a:r>
              <a:rPr lang="en-US" i="1" dirty="0" smtClean="0"/>
              <a:t>fuels = 13.1 kJ/g-O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532982" y="3823343"/>
            <a:ext cx="563788" cy="158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3" name="TextBox 25"/>
          <p:cNvSpPr txBox="1">
            <a:spLocks noChangeArrowheads="1"/>
          </p:cNvSpPr>
          <p:nvPr/>
        </p:nvSpPr>
        <p:spPr bwMode="auto">
          <a:xfrm>
            <a:off x="2190203" y="6290739"/>
            <a:ext cx="4648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=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 volume correction factor = 0.7 ±0.3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04" name="TextBox 26"/>
          <p:cNvSpPr txBox="1">
            <a:spLocks noChangeArrowheads="1"/>
          </p:cNvSpPr>
          <p:nvPr/>
        </p:nvSpPr>
        <p:spPr bwMode="auto">
          <a:xfrm>
            <a:off x="1848181" y="5867402"/>
            <a:ext cx="5806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Mass </a:t>
            </a:r>
            <a:r>
              <a:rPr lang="en-US" dirty="0"/>
              <a:t>of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ass of combustion gases = 1.11 (air)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14363" y="4906421"/>
            <a:ext cx="7962900" cy="158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435100" y="2768082"/>
            <a:ext cx="5529263" cy="1087956"/>
            <a:chOff x="1435100" y="2497138"/>
            <a:chExt cx="5529263" cy="1087956"/>
          </a:xfrm>
        </p:grpSpPr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1435100" y="2497656"/>
            <a:ext cx="5529263" cy="1087438"/>
          </p:xfrm>
          <a:graphic>
            <a:graphicData uri="http://schemas.openxmlformats.org/presentationml/2006/ole">
              <p:oleObj spid="_x0000_s33794" name="Equation" r:id="rId4" imgW="2527300" imgH="495300" progId="Equation.3">
                <p:embed/>
              </p:oleObj>
            </a:graphicData>
          </a:graphic>
        </p:graphicFrame>
        <p:sp>
          <p:nvSpPr>
            <p:cNvPr id="33808" name="TextBox 32"/>
            <p:cNvSpPr txBox="1">
              <a:spLocks noChangeArrowheads="1"/>
            </p:cNvSpPr>
            <p:nvPr/>
          </p:nvSpPr>
          <p:spPr bwMode="auto">
            <a:xfrm>
              <a:off x="1524562" y="2497138"/>
              <a:ext cx="2698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33809" name="Group 34"/>
          <p:cNvGrpSpPr>
            <a:grpSpLocks/>
          </p:cNvGrpSpPr>
          <p:nvPr/>
        </p:nvGrpSpPr>
        <p:grpSpPr bwMode="auto">
          <a:xfrm>
            <a:off x="615424" y="759370"/>
            <a:ext cx="7580312" cy="736201"/>
            <a:chOff x="614890" y="648766"/>
            <a:chExt cx="7579993" cy="736750"/>
          </a:xfrm>
        </p:grpSpPr>
        <p:sp>
          <p:nvSpPr>
            <p:cNvPr id="33810" name="TextBox 24"/>
            <p:cNvSpPr txBox="1">
              <a:spLocks noChangeArrowheads="1"/>
            </p:cNvSpPr>
            <p:nvPr/>
          </p:nvSpPr>
          <p:spPr bwMode="auto">
            <a:xfrm>
              <a:off x="614890" y="923507"/>
              <a:ext cx="7579993" cy="46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90"/>
                  </a:solidFill>
                </a:rPr>
                <a:t>Heat Release Rate Q (W</a:t>
              </a:r>
              <a:r>
                <a:rPr lang="en-US" sz="2400" b="1" dirty="0" smtClean="0">
                  <a:solidFill>
                    <a:srgbClr val="000090"/>
                  </a:solidFill>
                </a:rPr>
                <a:t>) from </a:t>
              </a:r>
              <a:r>
                <a:rPr lang="en-US" sz="2400" b="1" dirty="0">
                  <a:solidFill>
                    <a:srgbClr val="000090"/>
                  </a:solidFill>
                </a:rPr>
                <a:t>O</a:t>
              </a:r>
              <a:r>
                <a:rPr lang="en-US" sz="2400" b="1" baseline="-25000" dirty="0">
                  <a:solidFill>
                    <a:srgbClr val="000090"/>
                  </a:solidFill>
                </a:rPr>
                <a:t>2</a:t>
              </a:r>
              <a:r>
                <a:rPr lang="en-US" sz="2400" b="1" dirty="0">
                  <a:solidFill>
                    <a:srgbClr val="000090"/>
                  </a:solidFill>
                </a:rPr>
                <a:t> and </a:t>
              </a:r>
              <a:r>
                <a:rPr lang="en-US" sz="2400" b="1" i="1" dirty="0">
                  <a:solidFill>
                    <a:srgbClr val="000090"/>
                  </a:solidFill>
                </a:rPr>
                <a:t>T</a:t>
              </a:r>
              <a:r>
                <a:rPr lang="en-US" sz="2400" b="1" dirty="0">
                  <a:solidFill>
                    <a:srgbClr val="000090"/>
                  </a:solidFill>
                </a:rPr>
                <a:t> </a:t>
              </a:r>
              <a:r>
                <a:rPr lang="en-US" sz="2400" b="1" u="sng" dirty="0">
                  <a:solidFill>
                    <a:srgbClr val="000090"/>
                  </a:solidFill>
                </a:rPr>
                <a:t>only</a:t>
              </a:r>
              <a:endParaRPr lang="en-US" sz="2400" b="1" i="1" u="sng" dirty="0">
                <a:solidFill>
                  <a:srgbClr val="000090"/>
                </a:solidFill>
              </a:endParaRPr>
            </a:p>
          </p:txBody>
        </p:sp>
        <p:sp>
          <p:nvSpPr>
            <p:cNvPr id="33811" name="TextBox 33"/>
            <p:cNvSpPr txBox="1">
              <a:spLocks noChangeArrowheads="1"/>
            </p:cNvSpPr>
            <p:nvPr/>
          </p:nvSpPr>
          <p:spPr bwMode="auto">
            <a:xfrm>
              <a:off x="3949273" y="648766"/>
              <a:ext cx="270176" cy="46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90"/>
                  </a:solidFill>
                </a:rPr>
                <a:t>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95167" y="5444066"/>
            <a:ext cx="583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sz="1600" baseline="-25000" dirty="0" smtClean="0"/>
              <a:t>O</a:t>
            </a:r>
            <a:r>
              <a:rPr lang="en-US" sz="1400" baseline="-45000" dirty="0" smtClean="0"/>
              <a:t>2</a:t>
            </a:r>
            <a:r>
              <a:rPr lang="en-US" dirty="0" smtClean="0"/>
              <a:t> = Volume (mole) fraction of O</a:t>
            </a:r>
            <a:r>
              <a:rPr lang="en-US" baseline="-25000" dirty="0" smtClean="0"/>
              <a:t>2</a:t>
            </a:r>
            <a:r>
              <a:rPr lang="en-US" dirty="0" smtClean="0"/>
              <a:t> in combustion gases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45555" y="5020730"/>
            <a:ext cx="412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dirty="0" smtClean="0"/>
              <a:t> = Empirical flow coefficient (</a:t>
            </a:r>
            <a:r>
              <a:rPr lang="en-US" i="1" dirty="0" err="1" smtClean="0"/>
              <a:t>g-gas</a:t>
            </a:r>
            <a:r>
              <a:rPr lang="en-US" dirty="0" err="1" smtClean="0"/>
              <a:t>/</a:t>
            </a:r>
            <a:r>
              <a:rPr lang="en-US" i="1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MG_09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426402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6113" y="744538"/>
            <a:ext cx="7759700" cy="6461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cap="none" dirty="0" smtClean="0"/>
              <a:t>Comparing 4-inch &amp; 6-inch Diameter Chimneys with Nozzles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2032000"/>
            <a:ext cx="485775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IMG_089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3" y="1828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157663" y="1531938"/>
            <a:ext cx="364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666666"/>
                </a:solidFill>
              </a:rPr>
              <a:t>Polyoxymethylene/POM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604000" y="3548063"/>
            <a:ext cx="515938" cy="158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21600" y="2176463"/>
            <a:ext cx="209550" cy="375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7069138" y="3335338"/>
            <a:ext cx="81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6-inch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3200" y="2090738"/>
            <a:ext cx="3870325" cy="119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215063" y="2311400"/>
            <a:ext cx="592137" cy="100013"/>
          </a:xfrm>
          <a:prstGeom prst="straightConnector1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1"/>
          </p:cNvCxnSpPr>
          <p:nvPr/>
        </p:nvCxnSpPr>
        <p:spPr>
          <a:xfrm rot="10800000" flipV="1">
            <a:off x="6299200" y="2419350"/>
            <a:ext cx="508000" cy="171450"/>
          </a:xfrm>
          <a:prstGeom prst="straightConnector1">
            <a:avLst/>
          </a:prstGeom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7200" y="2235200"/>
            <a:ext cx="812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4-inch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24325" y="2278063"/>
            <a:ext cx="1641475" cy="650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3" name="TextBox 17"/>
          <p:cNvSpPr txBox="1">
            <a:spLocks noChangeArrowheads="1"/>
          </p:cNvSpPr>
          <p:nvPr/>
        </p:nvSpPr>
        <p:spPr bwMode="auto">
          <a:xfrm rot="-5400000">
            <a:off x="1679575" y="3783013"/>
            <a:ext cx="3378200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Heat Release Rate, Q (kW/m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37904" name="TextBox 18"/>
          <p:cNvSpPr txBox="1">
            <a:spLocks noChangeArrowheads="1"/>
          </p:cNvSpPr>
          <p:nvPr/>
        </p:nvSpPr>
        <p:spPr bwMode="auto">
          <a:xfrm>
            <a:off x="781050" y="3654425"/>
            <a:ext cx="2020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/>
              <a:t>Before Ignition</a:t>
            </a:r>
            <a:endParaRPr lang="en-US" baseline="-25000"/>
          </a:p>
        </p:txBody>
      </p:sp>
      <p:sp>
        <p:nvSpPr>
          <p:cNvPr id="37905" name="TextBox 20"/>
          <p:cNvSpPr txBox="1">
            <a:spLocks noChangeArrowheads="1"/>
          </p:cNvSpPr>
          <p:nvPr/>
        </p:nvSpPr>
        <p:spPr bwMode="auto">
          <a:xfrm>
            <a:off x="900113" y="6100763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/>
              <a:t>After Ignition</a:t>
            </a:r>
            <a:endParaRPr lang="en-US" baseline="-25000"/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7045325" y="4084638"/>
            <a:ext cx="1343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000000"/>
                </a:solidFill>
              </a:rPr>
              <a:t>Irradiance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36 kW/m</a:t>
            </a:r>
            <a:r>
              <a:rPr lang="en-US" b="1" i="1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2035175"/>
            <a:ext cx="4802188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G_0906.jpg"/>
          <p:cNvPicPr>
            <a:picLocks noChangeAspect="1"/>
          </p:cNvPicPr>
          <p:nvPr/>
        </p:nvPicPr>
        <p:blipFill>
          <a:blip r:embed="rId4"/>
          <a:srcRect b="26651"/>
          <a:stretch>
            <a:fillRect/>
          </a:stretch>
        </p:blipFill>
        <p:spPr bwMode="auto">
          <a:xfrm>
            <a:off x="658813" y="4062413"/>
            <a:ext cx="20574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IMG_0911.jpg"/>
          <p:cNvPicPr>
            <a:picLocks noChangeAspect="1"/>
          </p:cNvPicPr>
          <p:nvPr/>
        </p:nvPicPr>
        <p:blipFill>
          <a:blip r:embed="rId5"/>
          <a:srcRect t="22653"/>
          <a:stretch>
            <a:fillRect/>
          </a:stretch>
        </p:blipFill>
        <p:spPr bwMode="auto">
          <a:xfrm>
            <a:off x="717550" y="1420813"/>
            <a:ext cx="1955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452813" y="1446213"/>
            <a:ext cx="495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666666"/>
                </a:solidFill>
              </a:rPr>
              <a:t>Poly(methylmethacrylate)/PMMA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541338" y="3446463"/>
            <a:ext cx="2366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Smoke exiting nozzle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363538" y="608806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PMMA Sample Burning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 rot="-5400000">
            <a:off x="1898650" y="3900488"/>
            <a:ext cx="3379787" cy="3698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Heat Release Rate, Q (kW/m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053138" y="2420938"/>
            <a:ext cx="644525" cy="1587"/>
          </a:xfrm>
          <a:prstGeom prst="straightConnector1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6" name="TextBox 11"/>
          <p:cNvSpPr txBox="1">
            <a:spLocks noChangeArrowheads="1"/>
          </p:cNvSpPr>
          <p:nvPr/>
        </p:nvSpPr>
        <p:spPr bwMode="auto">
          <a:xfrm>
            <a:off x="6697663" y="2238375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4-inch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375400" y="4741863"/>
            <a:ext cx="642938" cy="36353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8" name="TextBox 14"/>
          <p:cNvSpPr txBox="1">
            <a:spLocks noChangeArrowheads="1"/>
          </p:cNvSpPr>
          <p:nvPr/>
        </p:nvSpPr>
        <p:spPr bwMode="auto">
          <a:xfrm>
            <a:off x="6951663" y="4506913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6-inch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4000" y="2179638"/>
            <a:ext cx="204788" cy="370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6400" y="2103438"/>
            <a:ext cx="3862388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 bwMode="auto">
          <a:xfrm>
            <a:off x="646113" y="609600"/>
            <a:ext cx="7759700" cy="64611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b="1" cap="none" dirty="0" smtClean="0"/>
              <a:t>Comparing 4-inch &amp; 6-inch Diameter Chimneys with Nozzles</a:t>
            </a:r>
          </a:p>
        </p:txBody>
      </p:sp>
      <p:sp>
        <p:nvSpPr>
          <p:cNvPr id="39952" name="TextBox 19"/>
          <p:cNvSpPr txBox="1">
            <a:spLocks noChangeArrowheads="1"/>
          </p:cNvSpPr>
          <p:nvPr/>
        </p:nvSpPr>
        <p:spPr bwMode="auto">
          <a:xfrm>
            <a:off x="6427788" y="3398838"/>
            <a:ext cx="1609725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/>
              <a:t>Irradiance</a:t>
            </a:r>
          </a:p>
          <a:p>
            <a:pPr algn="ctr"/>
            <a:r>
              <a:rPr lang="en-US" b="1" i="1"/>
              <a:t>36 kW/m</a:t>
            </a:r>
            <a:r>
              <a:rPr lang="en-US" b="1" i="1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47675" y="736600"/>
            <a:ext cx="8285163" cy="5746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cap="none" dirty="0" smtClean="0"/>
              <a:t>BCFC Test Of Aircraft Panel By ∆O</a:t>
            </a:r>
            <a:r>
              <a:rPr lang="en-US" sz="3200" cap="none" baseline="-25000" dirty="0" smtClean="0"/>
              <a:t>2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1858963"/>
            <a:ext cx="608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 rot="-5400000">
            <a:off x="-176212" y="3784600"/>
            <a:ext cx="3379788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Heat Release Rate, Q (kW/m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5563633" y="2617788"/>
            <a:ext cx="2156934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>
                <a:solidFill>
                  <a:srgbClr val="000090"/>
                </a:solidFill>
              </a:rPr>
              <a:t>4-inch Chimney</a:t>
            </a:r>
          </a:p>
          <a:p>
            <a:pPr algn="ctr"/>
            <a:r>
              <a:rPr lang="en-US" sz="2000" b="1" i="1" dirty="0">
                <a:solidFill>
                  <a:srgbClr val="000090"/>
                </a:solidFill>
              </a:rPr>
              <a:t>with Nozzle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471738" y="3487738"/>
            <a:ext cx="18542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Schneller</a:t>
            </a:r>
            <a:endParaRPr lang="en-US" dirty="0"/>
          </a:p>
          <a:p>
            <a:pPr algn="ctr"/>
            <a:r>
              <a:rPr lang="en-US" dirty="0"/>
              <a:t>glass/</a:t>
            </a:r>
            <a:r>
              <a:rPr lang="en-US" dirty="0" err="1" smtClean="0"/>
              <a:t>phenolic</a:t>
            </a:r>
            <a:endParaRPr lang="en-US" dirty="0" smtClean="0"/>
          </a:p>
          <a:p>
            <a:pPr algn="ctr"/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6156325" y="3567113"/>
            <a:ext cx="1343025" cy="646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000000"/>
                </a:solidFill>
              </a:rPr>
              <a:t>Irradiance</a:t>
            </a:r>
          </a:p>
          <a:p>
            <a:pPr algn="ctr"/>
            <a:r>
              <a:rPr lang="en-US" b="1" i="1">
                <a:solidFill>
                  <a:srgbClr val="000000"/>
                </a:solidFill>
              </a:rPr>
              <a:t>35 kW/m</a:t>
            </a:r>
            <a:r>
              <a:rPr lang="en-US" b="1" i="1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43493" y="673108"/>
            <a:ext cx="7806266" cy="7397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cap="none" dirty="0" smtClean="0"/>
              <a:t>ASTM E 1354 (Cone Calorimeter)</a:t>
            </a:r>
            <a:br>
              <a:rPr lang="en-US" sz="3200" cap="none" dirty="0" smtClean="0"/>
            </a:br>
            <a:r>
              <a:rPr lang="en-US" sz="3200" cap="none" dirty="0" smtClean="0"/>
              <a:t>Versus BCFC</a:t>
            </a:r>
            <a:endParaRPr lang="en-US" sz="3200" cap="none" baseline="30000" dirty="0" smtClean="0"/>
          </a:p>
        </p:txBody>
      </p:sp>
      <p:pic>
        <p:nvPicPr>
          <p:cNvPr id="44035" name="Content Placeholder 3" descr="IMG_0915.jpg"/>
          <p:cNvPicPr>
            <a:picLocks noGrp="1" noChangeAspect="1"/>
          </p:cNvPicPr>
          <p:nvPr>
            <p:ph idx="1"/>
          </p:nvPr>
        </p:nvPicPr>
        <p:blipFill>
          <a:blip r:embed="rId3"/>
          <a:srcRect t="28477" b="28477"/>
          <a:stretch>
            <a:fillRect/>
          </a:stretch>
        </p:blipFill>
        <p:spPr bwMode="auto">
          <a:xfrm>
            <a:off x="295275" y="2057400"/>
            <a:ext cx="4779963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4036" name="Picture 4" descr="IMG_09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75" y="2363788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295275" y="4986338"/>
            <a:ext cx="4833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HIPS in Buoyancy Controlled Fire Calorimeter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5595938" y="1878013"/>
            <a:ext cx="281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HIPS in Cone Calorimeter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27063" y="5715000"/>
            <a:ext cx="396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000090"/>
                </a:solidFill>
              </a:rPr>
              <a:t>Irradiance = 36 kW/m</a:t>
            </a:r>
            <a:r>
              <a:rPr lang="en-US" sz="2800" b="1" i="1" baseline="30000">
                <a:solidFill>
                  <a:srgbClr val="000090"/>
                </a:solidFill>
              </a:rPr>
              <a:t>2</a:t>
            </a:r>
            <a:endParaRPr lang="en-US" sz="2800" b="1" i="1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50" y="473073"/>
            <a:ext cx="6661150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cap="none" dirty="0" smtClean="0"/>
              <a:t>High Impact Polystyrene (HIPS) in Cone Calorimeter &amp; BCFC</a:t>
            </a:r>
            <a:endParaRPr lang="en-US" sz="3200" cap="none" baseline="30000" dirty="0"/>
          </a:p>
        </p:txBody>
      </p:sp>
      <p:pic>
        <p:nvPicPr>
          <p:cNvPr id="46083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82750"/>
            <a:ext cx="73152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237163" y="3352800"/>
            <a:ext cx="2513012" cy="83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3-mm thick HIPS</a:t>
            </a:r>
          </a:p>
          <a:p>
            <a:pPr algn="ctr"/>
            <a:r>
              <a:rPr lang="en-US" i="1"/>
              <a:t>Irradiance = 36 kW/m</a:t>
            </a:r>
            <a:r>
              <a:rPr lang="en-US" i="1" baseline="30000"/>
              <a:t>2</a:t>
            </a:r>
          </a:p>
          <a:p>
            <a:pPr algn="ctr"/>
            <a:endParaRPr lang="en-US" i="1" baseline="3000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979863" y="2633663"/>
            <a:ext cx="1143000" cy="158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5122863" y="2449513"/>
            <a:ext cx="262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BCFC (6-inch w/nozzle)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693987" y="3074988"/>
            <a:ext cx="504825" cy="406400"/>
          </a:xfrm>
          <a:prstGeom prst="straightConnector1">
            <a:avLst/>
          </a:prstGeom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579688" y="3079750"/>
            <a:ext cx="623888" cy="515937"/>
          </a:xfrm>
          <a:prstGeom prst="straightConnector1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2028825" y="2378075"/>
            <a:ext cx="1327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Cone</a:t>
            </a:r>
          </a:p>
          <a:p>
            <a:pPr algn="ctr"/>
            <a:r>
              <a:rPr lang="en-US"/>
              <a:t>calorimeter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277" y="444493"/>
            <a:ext cx="3640137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cap="none" dirty="0" smtClean="0"/>
              <a:t>Background?</a:t>
            </a:r>
            <a:endParaRPr lang="en-US" cap="none" dirty="0"/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282" y="1104883"/>
            <a:ext cx="6817783" cy="550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706950" y="1337725"/>
            <a:ext cx="325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Constantine (Gus) </a:t>
            </a:r>
            <a:r>
              <a:rPr lang="en-US" dirty="0" err="1">
                <a:solidFill>
                  <a:schemeClr val="bg1"/>
                </a:solidFill>
              </a:rPr>
              <a:t>Sarkos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Working on an Unrelated Project 1974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cap="none" dirty="0" smtClean="0"/>
              <a:t>PMMA in Cone Calorimeter &amp; BCFC</a:t>
            </a:r>
            <a:endParaRPr lang="en-US" cap="none" baseline="30000" dirty="0"/>
          </a:p>
        </p:txBody>
      </p:sp>
      <p:pic>
        <p:nvPicPr>
          <p:cNvPr id="47107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44663"/>
            <a:ext cx="731520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59400" y="3189288"/>
            <a:ext cx="2470150" cy="830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3-mm thick PMMA</a:t>
            </a:r>
          </a:p>
          <a:p>
            <a:pPr algn="ctr"/>
            <a:r>
              <a:rPr lang="en-US" i="1"/>
              <a:t>Irradiance = 36 kW/m</a:t>
            </a:r>
            <a:r>
              <a:rPr lang="en-US" i="1" baseline="30000"/>
              <a:t>2</a:t>
            </a:r>
            <a:endParaRPr lang="en-US" i="1"/>
          </a:p>
          <a:p>
            <a:pPr algn="ctr"/>
            <a:endParaRPr lang="en-US" i="1" baseline="3000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11663" y="2557463"/>
            <a:ext cx="1143000" cy="158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5554663" y="2373313"/>
            <a:ext cx="268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BCFC (6-inch w/ nozzle)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81650" y="4641851"/>
            <a:ext cx="504825" cy="406400"/>
          </a:xfrm>
          <a:prstGeom prst="straightConnector1">
            <a:avLst/>
          </a:prstGeom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745957" y="4653756"/>
            <a:ext cx="623888" cy="517525"/>
          </a:xfrm>
          <a:prstGeom prst="straightConnector1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6316663" y="4395788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Cone</a:t>
            </a:r>
          </a:p>
          <a:p>
            <a:pPr algn="ctr"/>
            <a:r>
              <a:rPr lang="en-US"/>
              <a:t>calorimeter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37263" y="4592638"/>
            <a:ext cx="625475" cy="158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2463" y="481013"/>
            <a:ext cx="7813675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cap="none" dirty="0" smtClean="0"/>
              <a:t>Polyoxymethylene/POM in Cone Calorimeter &amp; BCFC</a:t>
            </a:r>
            <a:endParaRPr lang="en-US" cap="none" baseline="30000" dirty="0"/>
          </a:p>
        </p:txBody>
      </p:sp>
      <p:pic>
        <p:nvPicPr>
          <p:cNvPr id="4813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82750"/>
            <a:ext cx="73152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338763" y="3341688"/>
            <a:ext cx="2511425" cy="830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3-mm thick PMMA</a:t>
            </a:r>
          </a:p>
          <a:p>
            <a:pPr algn="ctr"/>
            <a:r>
              <a:rPr lang="en-US" i="1"/>
              <a:t>Irradiance = 36 kW/m</a:t>
            </a:r>
            <a:r>
              <a:rPr lang="en-US" i="1" baseline="30000"/>
              <a:t>2</a:t>
            </a:r>
            <a:endParaRPr lang="en-US" i="1"/>
          </a:p>
          <a:p>
            <a:pPr algn="ctr"/>
            <a:endParaRPr lang="en-US" i="1" baseline="3000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4208463" y="2786063"/>
            <a:ext cx="1143000" cy="158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5351463" y="2601913"/>
            <a:ext cx="268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BCFC (6-inch w/ nozzle)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581650" y="4946651"/>
            <a:ext cx="504825" cy="406400"/>
          </a:xfrm>
          <a:prstGeom prst="straightConnector1">
            <a:avLst/>
          </a:prstGeom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835651" y="4937125"/>
            <a:ext cx="419100" cy="339725"/>
          </a:xfrm>
          <a:prstGeom prst="straightConnector1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7" name="TextBox 9"/>
          <p:cNvSpPr txBox="1">
            <a:spLocks noChangeArrowheads="1"/>
          </p:cNvSpPr>
          <p:nvPr/>
        </p:nvSpPr>
        <p:spPr bwMode="auto">
          <a:xfrm>
            <a:off x="6316663" y="4700588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Cone</a:t>
            </a:r>
          </a:p>
          <a:p>
            <a:pPr algn="ctr"/>
            <a:r>
              <a:rPr lang="en-US"/>
              <a:t>calorimeter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37263" y="4897438"/>
            <a:ext cx="625475" cy="158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9843"/>
              <a:stretch>
                <a:fillRect/>
              </a:stretch>
            </p:blipFill>
          </mc:Choice>
          <mc:Fallback>
            <p:blipFill>
              <a:blip r:embed="rId3"/>
              <a:srcRect t="19843"/>
              <a:stretch>
                <a:fillRect/>
              </a:stretch>
            </p:blipFill>
          </mc:Fallback>
        </mc:AlternateContent>
        <p:spPr bwMode="auto">
          <a:xfrm>
            <a:off x="4697410" y="1474788"/>
            <a:ext cx="4241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19843"/>
              <a:stretch>
                <a:fillRect/>
              </a:stretch>
            </p:blipFill>
          </mc:Choice>
          <mc:Fallback>
            <p:blipFill>
              <a:blip r:embed="rId5"/>
              <a:srcRect t="19843"/>
              <a:stretch>
                <a:fillRect/>
              </a:stretch>
            </p:blipFill>
          </mc:Fallback>
        </mc:AlternateContent>
        <p:spPr bwMode="auto">
          <a:xfrm>
            <a:off x="185735" y="1465263"/>
            <a:ext cx="42291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t="22858"/>
              <a:stretch>
                <a:fillRect/>
              </a:stretch>
            </p:blipFill>
          </mc:Choice>
          <mc:Fallback>
            <p:blipFill>
              <a:blip r:embed="rId7"/>
              <a:srcRect t="22858"/>
              <a:stretch>
                <a:fillRect/>
              </a:stretch>
            </p:blipFill>
          </mc:Fallback>
        </mc:AlternateContent>
        <p:spPr bwMode="auto">
          <a:xfrm>
            <a:off x="4756147" y="4215874"/>
            <a:ext cx="41910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t="22327"/>
              <a:stretch>
                <a:fillRect/>
              </a:stretch>
            </p:blipFill>
          </mc:Choice>
          <mc:Fallback>
            <p:blipFill>
              <a:blip r:embed="rId9"/>
              <a:srcRect t="22327"/>
              <a:stretch>
                <a:fillRect/>
              </a:stretch>
            </p:blipFill>
          </mc:Fallback>
        </mc:AlternateContent>
        <p:spPr bwMode="auto">
          <a:xfrm>
            <a:off x="279397" y="4222224"/>
            <a:ext cx="41148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9"/>
          <p:cNvSpPr txBox="1">
            <a:spLocks noChangeArrowheads="1"/>
          </p:cNvSpPr>
          <p:nvPr/>
        </p:nvSpPr>
        <p:spPr bwMode="auto">
          <a:xfrm>
            <a:off x="1100135" y="1143000"/>
            <a:ext cx="263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90"/>
                </a:solidFill>
              </a:rPr>
              <a:t>BCFC Heater ∆T ≈ 20K</a:t>
            </a:r>
          </a:p>
        </p:txBody>
      </p:sp>
      <p:sp>
        <p:nvSpPr>
          <p:cNvPr id="49159" name="TextBox 10"/>
          <p:cNvSpPr txBox="1">
            <a:spLocks noChangeArrowheads="1"/>
          </p:cNvSpPr>
          <p:nvPr/>
        </p:nvSpPr>
        <p:spPr bwMode="auto">
          <a:xfrm>
            <a:off x="5029197" y="1143000"/>
            <a:ext cx="322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90"/>
                </a:solidFill>
              </a:rPr>
              <a:t>ASTM E1354 heater ∆T ≤ 1K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 bwMode="auto">
          <a:xfrm>
            <a:off x="1096416" y="364067"/>
            <a:ext cx="6816725" cy="61753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400" cap="none" dirty="0" smtClean="0"/>
              <a:t>Higher Peak HRR In BCFC May be Due To Lack Of Heater Temperature Control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5735" y="4093635"/>
            <a:ext cx="8585729" cy="952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371475"/>
            <a:ext cx="8285162" cy="137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cap="none" dirty="0" smtClean="0"/>
              <a:t>Total Heat Release in BCFC &amp; ASTM E 1354</a:t>
            </a:r>
            <a:endParaRPr lang="en-US" cap="none" baseline="-25000" dirty="0"/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795338" y="4838700"/>
            <a:ext cx="786606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Discrepancy in the heat release rate history</a:t>
            </a:r>
            <a:r>
              <a:rPr lang="en-US" sz="2400" i="1" dirty="0" smtClean="0"/>
              <a:t> may be </a:t>
            </a:r>
            <a:r>
              <a:rPr lang="en-US" sz="2400" i="1" dirty="0"/>
              <a:t>due to the uncontrolled heater temperature in BCFC.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i="1" dirty="0"/>
              <a:t>Total heat release is the same.</a:t>
            </a:r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846138" y="2641600"/>
            <a:ext cx="7159625" cy="1803400"/>
            <a:chOff x="846649" y="2641560"/>
            <a:chExt cx="7159873" cy="1802956"/>
          </a:xfrm>
        </p:grpSpPr>
        <p:sp>
          <p:nvSpPr>
            <p:cNvPr id="50182" name="TextBox 4"/>
            <p:cNvSpPr txBox="1">
              <a:spLocks noChangeArrowheads="1"/>
            </p:cNvSpPr>
            <p:nvPr/>
          </p:nvSpPr>
          <p:spPr bwMode="auto">
            <a:xfrm>
              <a:off x="3888935" y="3090299"/>
              <a:ext cx="706443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2400"/>
                <a:t>104</a:t>
              </a:r>
            </a:p>
            <a:p>
              <a:pPr algn="r">
                <a:spcAft>
                  <a:spcPts val="600"/>
                </a:spcAft>
              </a:pPr>
              <a:r>
                <a:rPr lang="en-US" sz="2400"/>
                <a:t>105</a:t>
              </a:r>
            </a:p>
            <a:p>
              <a:pPr algn="r">
                <a:spcAft>
                  <a:spcPts val="600"/>
                </a:spcAft>
              </a:pPr>
              <a:r>
                <a:rPr lang="en-US" sz="2400"/>
                <a:t>0%</a:t>
              </a:r>
            </a:p>
          </p:txBody>
        </p:sp>
        <p:sp>
          <p:nvSpPr>
            <p:cNvPr id="50183" name="TextBox 5"/>
            <p:cNvSpPr txBox="1">
              <a:spLocks noChangeArrowheads="1"/>
            </p:cNvSpPr>
            <p:nvPr/>
          </p:nvSpPr>
          <p:spPr bwMode="auto">
            <a:xfrm>
              <a:off x="5532500" y="3090299"/>
              <a:ext cx="777827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2400"/>
                <a:t>69</a:t>
              </a:r>
            </a:p>
            <a:p>
              <a:pPr algn="r">
                <a:spcAft>
                  <a:spcPts val="600"/>
                </a:spcAft>
              </a:pPr>
              <a:r>
                <a:rPr lang="en-US" sz="2400"/>
                <a:t>77</a:t>
              </a:r>
            </a:p>
            <a:p>
              <a:pPr algn="r">
                <a:spcAft>
                  <a:spcPts val="600"/>
                </a:spcAft>
              </a:pPr>
              <a:r>
                <a:rPr lang="en-US" sz="2400"/>
                <a:t>11%</a:t>
              </a:r>
            </a:p>
          </p:txBody>
        </p:sp>
        <p:sp>
          <p:nvSpPr>
            <p:cNvPr id="50184" name="TextBox 6"/>
            <p:cNvSpPr txBox="1">
              <a:spLocks noChangeArrowheads="1"/>
            </p:cNvSpPr>
            <p:nvPr/>
          </p:nvSpPr>
          <p:spPr bwMode="auto">
            <a:xfrm>
              <a:off x="7239184" y="3090299"/>
              <a:ext cx="706443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2400"/>
                <a:t>102</a:t>
              </a:r>
            </a:p>
            <a:p>
              <a:pPr algn="r">
                <a:spcAft>
                  <a:spcPts val="600"/>
                </a:spcAft>
              </a:pPr>
              <a:r>
                <a:rPr lang="en-US" sz="2400"/>
                <a:t>107</a:t>
              </a:r>
            </a:p>
            <a:p>
              <a:pPr algn="r">
                <a:spcAft>
                  <a:spcPts val="600"/>
                </a:spcAft>
              </a:pPr>
              <a:r>
                <a:rPr lang="en-US" sz="2400"/>
                <a:t>4%</a:t>
              </a:r>
            </a:p>
          </p:txBody>
        </p:sp>
        <p:sp>
          <p:nvSpPr>
            <p:cNvPr id="50185" name="TextBox 7"/>
            <p:cNvSpPr txBox="1">
              <a:spLocks noChangeArrowheads="1"/>
            </p:cNvSpPr>
            <p:nvPr/>
          </p:nvSpPr>
          <p:spPr bwMode="auto">
            <a:xfrm>
              <a:off x="846649" y="3090299"/>
              <a:ext cx="2113429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/>
                <a:t>ASTM E 1354</a:t>
              </a:r>
            </a:p>
            <a:p>
              <a:pPr>
                <a:spcAft>
                  <a:spcPts val="600"/>
                </a:spcAft>
              </a:pPr>
              <a:r>
                <a:rPr lang="en-US" sz="2400"/>
                <a:t>BCFC</a:t>
              </a:r>
            </a:p>
            <a:p>
              <a:pPr>
                <a:spcAft>
                  <a:spcPts val="600"/>
                </a:spcAft>
              </a:pPr>
              <a:r>
                <a:rPr lang="en-US" sz="2400"/>
                <a:t>Difference</a:t>
              </a:r>
            </a:p>
          </p:txBody>
        </p:sp>
        <p:sp>
          <p:nvSpPr>
            <p:cNvPr id="50186" name="TextBox 8"/>
            <p:cNvSpPr txBox="1">
              <a:spLocks noChangeArrowheads="1"/>
            </p:cNvSpPr>
            <p:nvPr/>
          </p:nvSpPr>
          <p:spPr bwMode="auto">
            <a:xfrm>
              <a:off x="3708381" y="2641560"/>
              <a:ext cx="1120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PMMA</a:t>
              </a:r>
            </a:p>
          </p:txBody>
        </p:sp>
        <p:sp>
          <p:nvSpPr>
            <p:cNvPr id="50187" name="TextBox 9"/>
            <p:cNvSpPr txBox="1">
              <a:spLocks noChangeArrowheads="1"/>
            </p:cNvSpPr>
            <p:nvPr/>
          </p:nvSpPr>
          <p:spPr bwMode="auto">
            <a:xfrm>
              <a:off x="5359374" y="2641560"/>
              <a:ext cx="88572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POM</a:t>
              </a:r>
            </a:p>
          </p:txBody>
        </p:sp>
        <p:sp>
          <p:nvSpPr>
            <p:cNvPr id="50188" name="TextBox 10"/>
            <p:cNvSpPr txBox="1">
              <a:spLocks noChangeArrowheads="1"/>
            </p:cNvSpPr>
            <p:nvPr/>
          </p:nvSpPr>
          <p:spPr bwMode="auto">
            <a:xfrm>
              <a:off x="7103510" y="2641560"/>
              <a:ext cx="9030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HIPS</a:t>
              </a:r>
            </a:p>
          </p:txBody>
        </p:sp>
      </p:grpSp>
      <p:sp>
        <p:nvSpPr>
          <p:cNvPr id="50181" name="TextBox 11"/>
          <p:cNvSpPr txBox="1">
            <a:spLocks noChangeArrowheads="1"/>
          </p:cNvSpPr>
          <p:nvPr/>
        </p:nvSpPr>
        <p:spPr bwMode="auto">
          <a:xfrm>
            <a:off x="2235219" y="1853672"/>
            <a:ext cx="4740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Total Heat Release (MJ/m</a:t>
            </a:r>
            <a:r>
              <a:rPr lang="en-US" sz="2800" b="1" baseline="30000" dirty="0" smtClean="0">
                <a:solidFill>
                  <a:srgbClr val="000090"/>
                </a:solidFill>
              </a:rPr>
              <a:t>2</a:t>
            </a:r>
            <a:r>
              <a:rPr lang="en-US" sz="2800" b="1" dirty="0" smtClean="0">
                <a:solidFill>
                  <a:srgbClr val="000090"/>
                </a:solidFill>
              </a:rPr>
              <a:t>)</a:t>
            </a:r>
            <a:endParaRPr lang="en-US" sz="2800" b="1" dirty="0">
              <a:solidFill>
                <a:srgbClr val="00009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63618" y="4021645"/>
            <a:ext cx="7142145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 bwMode="auto">
          <a:xfrm>
            <a:off x="6206057" y="4903790"/>
            <a:ext cx="601663" cy="625475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Striped Right Arrow 86"/>
          <p:cNvSpPr/>
          <p:nvPr/>
        </p:nvSpPr>
        <p:spPr>
          <a:xfrm>
            <a:off x="4641314" y="4933919"/>
            <a:ext cx="3749143" cy="625475"/>
          </a:xfrm>
          <a:prstGeom prst="stripedRightArrow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rapezoid 3"/>
          <p:cNvSpPr/>
          <p:nvPr/>
        </p:nvSpPr>
        <p:spPr>
          <a:xfrm>
            <a:off x="2259534" y="4254502"/>
            <a:ext cx="1358900" cy="431800"/>
          </a:xfrm>
          <a:prstGeom prst="trapezoid">
            <a:avLst>
              <a:gd name="adj" fmla="val 1132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4359" y="1981202"/>
            <a:ext cx="333375" cy="2286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729434" y="1981202"/>
            <a:ext cx="412750" cy="2286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996134" y="2198690"/>
            <a:ext cx="495300" cy="46037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6" name="TextBox 64"/>
          <p:cNvSpPr txBox="1">
            <a:spLocks noChangeArrowheads="1"/>
          </p:cNvSpPr>
          <p:nvPr/>
        </p:nvSpPr>
        <p:spPr bwMode="auto">
          <a:xfrm>
            <a:off x="3491434" y="2014540"/>
            <a:ext cx="116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∆T &amp; ∆O</a:t>
            </a:r>
            <a:r>
              <a:rPr lang="en-US" baseline="-25000" dirty="0"/>
              <a:t>2</a:t>
            </a:r>
          </a:p>
        </p:txBody>
      </p:sp>
      <p:sp>
        <p:nvSpPr>
          <p:cNvPr id="51207" name="TextBox 109"/>
          <p:cNvSpPr txBox="1">
            <a:spLocks noChangeArrowheads="1"/>
          </p:cNvSpPr>
          <p:nvPr/>
        </p:nvSpPr>
        <p:spPr bwMode="auto">
          <a:xfrm>
            <a:off x="2267472" y="1455740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Side View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4478857" y="4903790"/>
            <a:ext cx="603250" cy="625475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 bwMode="auto">
          <a:xfrm>
            <a:off x="5342457" y="4903790"/>
            <a:ext cx="601663" cy="625475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/>
          <p:nvPr/>
        </p:nvSpPr>
        <p:spPr bwMode="auto">
          <a:xfrm>
            <a:off x="7068070" y="4903790"/>
            <a:ext cx="603250" cy="625475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Trapezoid 73"/>
          <p:cNvSpPr/>
          <p:nvPr/>
        </p:nvSpPr>
        <p:spPr>
          <a:xfrm>
            <a:off x="5806009" y="4270377"/>
            <a:ext cx="1358900" cy="431800"/>
          </a:xfrm>
          <a:prstGeom prst="trapezoid">
            <a:avLst>
              <a:gd name="adj" fmla="val 1132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312422" y="1997077"/>
            <a:ext cx="331787" cy="2286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75909" y="1997077"/>
            <a:ext cx="412750" cy="2286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475934" y="2189165"/>
            <a:ext cx="66675" cy="6667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0" name="TextBox 110"/>
          <p:cNvSpPr txBox="1">
            <a:spLocks noChangeArrowheads="1"/>
          </p:cNvSpPr>
          <p:nvPr/>
        </p:nvSpPr>
        <p:spPr bwMode="auto">
          <a:xfrm>
            <a:off x="5866334" y="1455740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Front View</a:t>
            </a:r>
          </a:p>
        </p:txBody>
      </p:sp>
      <p:sp>
        <p:nvSpPr>
          <p:cNvPr id="51221" name="TextBox 116"/>
          <p:cNvSpPr txBox="1">
            <a:spLocks noChangeArrowheads="1"/>
          </p:cNvSpPr>
          <p:nvPr/>
        </p:nvSpPr>
        <p:spPr bwMode="auto">
          <a:xfrm>
            <a:off x="914400" y="431800"/>
            <a:ext cx="724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D1282E"/>
                </a:solidFill>
                <a:latin typeface="Arial Black" charset="0"/>
              </a:rPr>
              <a:t>High Throughput HRR Testing?</a:t>
            </a:r>
          </a:p>
        </p:txBody>
      </p:sp>
      <p:grpSp>
        <p:nvGrpSpPr>
          <p:cNvPr id="51222" name="Group 43"/>
          <p:cNvGrpSpPr>
            <a:grpSpLocks/>
          </p:cNvGrpSpPr>
          <p:nvPr/>
        </p:nvGrpSpPr>
        <p:grpSpPr bwMode="auto">
          <a:xfrm flipH="1">
            <a:off x="692672" y="4837115"/>
            <a:ext cx="2760662" cy="1374775"/>
            <a:chOff x="1217613" y="4794250"/>
            <a:chExt cx="2760662" cy="1374777"/>
          </a:xfrm>
        </p:grpSpPr>
        <p:sp>
          <p:nvSpPr>
            <p:cNvPr id="45" name="Trapezoid 44"/>
            <p:cNvSpPr/>
            <p:nvPr/>
          </p:nvSpPr>
          <p:spPr>
            <a:xfrm rot="5400000">
              <a:off x="1716087" y="5054601"/>
              <a:ext cx="723901" cy="203200"/>
            </a:xfrm>
            <a:prstGeom prst="trapezoid">
              <a:avLst>
                <a:gd name="adj" fmla="val 77941"/>
              </a:avLst>
            </a:prstGeom>
            <a:solidFill>
              <a:srgbClr val="D1282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77988" y="4827587"/>
              <a:ext cx="82550" cy="631826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6200000" flipH="1">
              <a:off x="1758950" y="5089525"/>
              <a:ext cx="615951" cy="8255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841500" y="5094287"/>
              <a:ext cx="546101" cy="635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1662907" y="5149057"/>
              <a:ext cx="665163" cy="127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1971675" y="5106987"/>
              <a:ext cx="374651" cy="508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1824832" y="5185570"/>
              <a:ext cx="430214" cy="762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30" name="Group 62"/>
            <p:cNvGrpSpPr>
              <a:grpSpLocks/>
            </p:cNvGrpSpPr>
            <p:nvPr/>
          </p:nvGrpSpPr>
          <p:grpSpPr bwMode="auto">
            <a:xfrm>
              <a:off x="1762190" y="5370530"/>
              <a:ext cx="890598" cy="223839"/>
              <a:chOff x="5193264" y="4074773"/>
              <a:chExt cx="890037" cy="224467"/>
            </a:xfrm>
          </p:grpSpPr>
          <p:sp>
            <p:nvSpPr>
              <p:cNvPr id="63" name="Teardrop 62"/>
              <p:cNvSpPr>
                <a:spLocks noChangeAspect="1"/>
              </p:cNvSpPr>
              <p:nvPr/>
            </p:nvSpPr>
            <p:spPr>
              <a:xfrm rot="5400000">
                <a:off x="5156524" y="4111430"/>
                <a:ext cx="108253" cy="34903"/>
              </a:xfrm>
              <a:prstGeom prst="teardrop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5" name="Elbow Connector 64"/>
              <p:cNvCxnSpPr/>
              <p:nvPr/>
            </p:nvCxnSpPr>
            <p:spPr>
              <a:xfrm>
                <a:off x="5228102" y="4175050"/>
                <a:ext cx="157064" cy="1225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375647" y="4297629"/>
                <a:ext cx="707579" cy="159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rot="5400000">
              <a:off x="1170780" y="5328444"/>
              <a:ext cx="1009651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674813" y="5721351"/>
              <a:ext cx="193675" cy="10318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3" name="TextBox 117"/>
            <p:cNvSpPr txBox="1">
              <a:spLocks noChangeArrowheads="1"/>
            </p:cNvSpPr>
            <p:nvPr/>
          </p:nvSpPr>
          <p:spPr bwMode="auto">
            <a:xfrm>
              <a:off x="2582863" y="5376863"/>
              <a:ext cx="12620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Pilot flame</a:t>
              </a:r>
            </a:p>
          </p:txBody>
        </p:sp>
        <p:sp>
          <p:nvSpPr>
            <p:cNvPr id="51234" name="TextBox 118"/>
            <p:cNvSpPr txBox="1">
              <a:spLocks noChangeArrowheads="1"/>
            </p:cNvSpPr>
            <p:nvPr/>
          </p:nvSpPr>
          <p:spPr bwMode="auto">
            <a:xfrm>
              <a:off x="1217613" y="5799140"/>
              <a:ext cx="10572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Drip pan</a:t>
              </a:r>
            </a:p>
          </p:txBody>
        </p:sp>
        <p:sp>
          <p:nvSpPr>
            <p:cNvPr id="51235" name="TextBox 119"/>
            <p:cNvSpPr txBox="1">
              <a:spLocks noChangeArrowheads="1"/>
            </p:cNvSpPr>
            <p:nvPr/>
          </p:nvSpPr>
          <p:spPr bwMode="auto">
            <a:xfrm>
              <a:off x="2241550" y="4960938"/>
              <a:ext cx="17367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Radiant Heater</a:t>
              </a:r>
            </a:p>
          </p:txBody>
        </p:sp>
      </p:grpSp>
      <p:sp>
        <p:nvSpPr>
          <p:cNvPr id="43" name="TextBox 64"/>
          <p:cNvSpPr txBox="1">
            <a:spLocks noChangeArrowheads="1"/>
          </p:cNvSpPr>
          <p:nvPr/>
        </p:nvSpPr>
        <p:spPr bwMode="auto">
          <a:xfrm>
            <a:off x="6776624" y="2014534"/>
            <a:ext cx="116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∆T &amp; ∆O</a:t>
            </a:r>
            <a:r>
              <a:rPr lang="en-US" baseline="-25000" dirty="0"/>
              <a:t>2</a:t>
            </a:r>
          </a:p>
        </p:txBody>
      </p:sp>
      <p:sp>
        <p:nvSpPr>
          <p:cNvPr id="48" name="Freeform 47"/>
          <p:cNvSpPr/>
          <p:nvPr/>
        </p:nvSpPr>
        <p:spPr>
          <a:xfrm>
            <a:off x="6214524" y="4216402"/>
            <a:ext cx="619655" cy="1312333"/>
          </a:xfrm>
          <a:custGeom>
            <a:avLst/>
            <a:gdLst>
              <a:gd name="connsiteX0" fmla="*/ 8466 w 619655"/>
              <a:gd name="connsiteY0" fmla="*/ 1295400 h 1312333"/>
              <a:gd name="connsiteX1" fmla="*/ 0 w 619655"/>
              <a:gd name="connsiteY1" fmla="*/ 1261533 h 1312333"/>
              <a:gd name="connsiteX2" fmla="*/ 8466 w 619655"/>
              <a:gd name="connsiteY2" fmla="*/ 1202267 h 1312333"/>
              <a:gd name="connsiteX3" fmla="*/ 25400 w 619655"/>
              <a:gd name="connsiteY3" fmla="*/ 1143000 h 1312333"/>
              <a:gd name="connsiteX4" fmla="*/ 16933 w 619655"/>
              <a:gd name="connsiteY4" fmla="*/ 1058333 h 1312333"/>
              <a:gd name="connsiteX5" fmla="*/ 8466 w 619655"/>
              <a:gd name="connsiteY5" fmla="*/ 1016000 h 1312333"/>
              <a:gd name="connsiteX6" fmla="*/ 25400 w 619655"/>
              <a:gd name="connsiteY6" fmla="*/ 855133 h 1312333"/>
              <a:gd name="connsiteX7" fmla="*/ 42333 w 619655"/>
              <a:gd name="connsiteY7" fmla="*/ 804333 h 1312333"/>
              <a:gd name="connsiteX8" fmla="*/ 50800 w 619655"/>
              <a:gd name="connsiteY8" fmla="*/ 778933 h 1312333"/>
              <a:gd name="connsiteX9" fmla="*/ 67733 w 619655"/>
              <a:gd name="connsiteY9" fmla="*/ 685800 h 1312333"/>
              <a:gd name="connsiteX10" fmla="*/ 101600 w 619655"/>
              <a:gd name="connsiteY10" fmla="*/ 643467 h 1312333"/>
              <a:gd name="connsiteX11" fmla="*/ 118533 w 619655"/>
              <a:gd name="connsiteY11" fmla="*/ 592667 h 1312333"/>
              <a:gd name="connsiteX12" fmla="*/ 143933 w 619655"/>
              <a:gd name="connsiteY12" fmla="*/ 491067 h 1312333"/>
              <a:gd name="connsiteX13" fmla="*/ 160866 w 619655"/>
              <a:gd name="connsiteY13" fmla="*/ 474133 h 1312333"/>
              <a:gd name="connsiteX14" fmla="*/ 177800 w 619655"/>
              <a:gd name="connsiteY14" fmla="*/ 406400 h 1312333"/>
              <a:gd name="connsiteX15" fmla="*/ 186266 w 619655"/>
              <a:gd name="connsiteY15" fmla="*/ 381000 h 1312333"/>
              <a:gd name="connsiteX16" fmla="*/ 203200 w 619655"/>
              <a:gd name="connsiteY16" fmla="*/ 355600 h 1312333"/>
              <a:gd name="connsiteX17" fmla="*/ 203200 w 619655"/>
              <a:gd name="connsiteY17" fmla="*/ 127000 h 1312333"/>
              <a:gd name="connsiteX18" fmla="*/ 220133 w 619655"/>
              <a:gd name="connsiteY18" fmla="*/ 25400 h 1312333"/>
              <a:gd name="connsiteX19" fmla="*/ 228600 w 619655"/>
              <a:gd name="connsiteY19" fmla="*/ 0 h 1312333"/>
              <a:gd name="connsiteX20" fmla="*/ 237066 w 619655"/>
              <a:gd name="connsiteY20" fmla="*/ 25400 h 1312333"/>
              <a:gd name="connsiteX21" fmla="*/ 262466 w 619655"/>
              <a:gd name="connsiteY21" fmla="*/ 67733 h 1312333"/>
              <a:gd name="connsiteX22" fmla="*/ 270933 w 619655"/>
              <a:gd name="connsiteY22" fmla="*/ 110067 h 1312333"/>
              <a:gd name="connsiteX23" fmla="*/ 279400 w 619655"/>
              <a:gd name="connsiteY23" fmla="*/ 169333 h 1312333"/>
              <a:gd name="connsiteX24" fmla="*/ 296333 w 619655"/>
              <a:gd name="connsiteY24" fmla="*/ 203200 h 1312333"/>
              <a:gd name="connsiteX25" fmla="*/ 313266 w 619655"/>
              <a:gd name="connsiteY25" fmla="*/ 279400 h 1312333"/>
              <a:gd name="connsiteX26" fmla="*/ 338666 w 619655"/>
              <a:gd name="connsiteY26" fmla="*/ 296333 h 1312333"/>
              <a:gd name="connsiteX27" fmla="*/ 347133 w 619655"/>
              <a:gd name="connsiteY27" fmla="*/ 499533 h 1312333"/>
              <a:gd name="connsiteX28" fmla="*/ 355600 w 619655"/>
              <a:gd name="connsiteY28" fmla="*/ 524933 h 1312333"/>
              <a:gd name="connsiteX29" fmla="*/ 389466 w 619655"/>
              <a:gd name="connsiteY29" fmla="*/ 575733 h 1312333"/>
              <a:gd name="connsiteX30" fmla="*/ 423333 w 619655"/>
              <a:gd name="connsiteY30" fmla="*/ 643467 h 1312333"/>
              <a:gd name="connsiteX31" fmla="*/ 440266 w 619655"/>
              <a:gd name="connsiteY31" fmla="*/ 668867 h 1312333"/>
              <a:gd name="connsiteX32" fmla="*/ 465666 w 619655"/>
              <a:gd name="connsiteY32" fmla="*/ 677333 h 1312333"/>
              <a:gd name="connsiteX33" fmla="*/ 482600 w 619655"/>
              <a:gd name="connsiteY33" fmla="*/ 694267 h 1312333"/>
              <a:gd name="connsiteX34" fmla="*/ 499533 w 619655"/>
              <a:gd name="connsiteY34" fmla="*/ 745067 h 1312333"/>
              <a:gd name="connsiteX35" fmla="*/ 491066 w 619655"/>
              <a:gd name="connsiteY35" fmla="*/ 838200 h 1312333"/>
              <a:gd name="connsiteX36" fmla="*/ 499533 w 619655"/>
              <a:gd name="connsiteY36" fmla="*/ 863600 h 1312333"/>
              <a:gd name="connsiteX37" fmla="*/ 524933 w 619655"/>
              <a:gd name="connsiteY37" fmla="*/ 948267 h 1312333"/>
              <a:gd name="connsiteX38" fmla="*/ 533400 w 619655"/>
              <a:gd name="connsiteY38" fmla="*/ 973667 h 1312333"/>
              <a:gd name="connsiteX39" fmla="*/ 541866 w 619655"/>
              <a:gd name="connsiteY39" fmla="*/ 999067 h 1312333"/>
              <a:gd name="connsiteX40" fmla="*/ 558800 w 619655"/>
              <a:gd name="connsiteY40" fmla="*/ 1016000 h 1312333"/>
              <a:gd name="connsiteX41" fmla="*/ 567266 w 619655"/>
              <a:gd name="connsiteY41" fmla="*/ 1041400 h 1312333"/>
              <a:gd name="connsiteX42" fmla="*/ 584200 w 619655"/>
              <a:gd name="connsiteY42" fmla="*/ 1058333 h 1312333"/>
              <a:gd name="connsiteX43" fmla="*/ 601133 w 619655"/>
              <a:gd name="connsiteY43" fmla="*/ 1109133 h 1312333"/>
              <a:gd name="connsiteX44" fmla="*/ 609600 w 619655"/>
              <a:gd name="connsiteY44" fmla="*/ 1185333 h 1312333"/>
              <a:gd name="connsiteX45" fmla="*/ 618066 w 619655"/>
              <a:gd name="connsiteY45" fmla="*/ 1227667 h 1312333"/>
              <a:gd name="connsiteX46" fmla="*/ 601133 w 619655"/>
              <a:gd name="connsiteY46" fmla="*/ 1261533 h 1312333"/>
              <a:gd name="connsiteX47" fmla="*/ 558800 w 619655"/>
              <a:gd name="connsiteY47" fmla="*/ 1286933 h 1312333"/>
              <a:gd name="connsiteX48" fmla="*/ 177800 w 619655"/>
              <a:gd name="connsiteY48" fmla="*/ 1303867 h 1312333"/>
              <a:gd name="connsiteX49" fmla="*/ 152400 w 619655"/>
              <a:gd name="connsiteY49" fmla="*/ 1312333 h 1312333"/>
              <a:gd name="connsiteX50" fmla="*/ 8466 w 619655"/>
              <a:gd name="connsiteY50" fmla="*/ 1295400 h 1312333"/>
              <a:gd name="connsiteX51" fmla="*/ 16933 w 619655"/>
              <a:gd name="connsiteY51" fmla="*/ 124460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19655" h="1312333">
                <a:moveTo>
                  <a:pt x="8466" y="1295400"/>
                </a:moveTo>
                <a:cubicBezTo>
                  <a:pt x="5644" y="1284111"/>
                  <a:pt x="0" y="1273169"/>
                  <a:pt x="0" y="1261533"/>
                </a:cubicBezTo>
                <a:cubicBezTo>
                  <a:pt x="0" y="1241577"/>
                  <a:pt x="4896" y="1221901"/>
                  <a:pt x="8466" y="1202267"/>
                </a:cubicBezTo>
                <a:cubicBezTo>
                  <a:pt x="12718" y="1178879"/>
                  <a:pt x="18146" y="1164762"/>
                  <a:pt x="25400" y="1143000"/>
                </a:cubicBezTo>
                <a:cubicBezTo>
                  <a:pt x="22578" y="1114778"/>
                  <a:pt x="20682" y="1086447"/>
                  <a:pt x="16933" y="1058333"/>
                </a:cubicBezTo>
                <a:cubicBezTo>
                  <a:pt x="15031" y="1044069"/>
                  <a:pt x="7867" y="1030378"/>
                  <a:pt x="8466" y="1016000"/>
                </a:cubicBezTo>
                <a:cubicBezTo>
                  <a:pt x="10711" y="962128"/>
                  <a:pt x="16881" y="908374"/>
                  <a:pt x="25400" y="855133"/>
                </a:cubicBezTo>
                <a:cubicBezTo>
                  <a:pt x="28220" y="837508"/>
                  <a:pt x="36689" y="821266"/>
                  <a:pt x="42333" y="804333"/>
                </a:cubicBezTo>
                <a:lnTo>
                  <a:pt x="50800" y="778933"/>
                </a:lnTo>
                <a:cubicBezTo>
                  <a:pt x="52763" y="765194"/>
                  <a:pt x="59178" y="705763"/>
                  <a:pt x="67733" y="685800"/>
                </a:cubicBezTo>
                <a:cubicBezTo>
                  <a:pt x="75744" y="667107"/>
                  <a:pt x="87943" y="657123"/>
                  <a:pt x="101600" y="643467"/>
                </a:cubicBezTo>
                <a:cubicBezTo>
                  <a:pt x="107244" y="626534"/>
                  <a:pt x="115598" y="610273"/>
                  <a:pt x="118533" y="592667"/>
                </a:cubicBezTo>
                <a:cubicBezTo>
                  <a:pt x="121331" y="575878"/>
                  <a:pt x="130517" y="504484"/>
                  <a:pt x="143933" y="491067"/>
                </a:cubicBezTo>
                <a:lnTo>
                  <a:pt x="160866" y="474133"/>
                </a:lnTo>
                <a:cubicBezTo>
                  <a:pt x="166511" y="451555"/>
                  <a:pt x="171677" y="428853"/>
                  <a:pt x="177800" y="406400"/>
                </a:cubicBezTo>
                <a:cubicBezTo>
                  <a:pt x="180148" y="397790"/>
                  <a:pt x="182275" y="388982"/>
                  <a:pt x="186266" y="381000"/>
                </a:cubicBezTo>
                <a:cubicBezTo>
                  <a:pt x="190817" y="371898"/>
                  <a:pt x="197555" y="364067"/>
                  <a:pt x="203200" y="355600"/>
                </a:cubicBezTo>
                <a:cubicBezTo>
                  <a:pt x="234266" y="262396"/>
                  <a:pt x="203200" y="365631"/>
                  <a:pt x="203200" y="127000"/>
                </a:cubicBezTo>
                <a:cubicBezTo>
                  <a:pt x="203200" y="96075"/>
                  <a:pt x="211215" y="56612"/>
                  <a:pt x="220133" y="25400"/>
                </a:cubicBezTo>
                <a:cubicBezTo>
                  <a:pt x="222585" y="16819"/>
                  <a:pt x="225778" y="8467"/>
                  <a:pt x="228600" y="0"/>
                </a:cubicBezTo>
                <a:cubicBezTo>
                  <a:pt x="231422" y="8467"/>
                  <a:pt x="232474" y="17747"/>
                  <a:pt x="237066" y="25400"/>
                </a:cubicBezTo>
                <a:cubicBezTo>
                  <a:pt x="262740" y="68190"/>
                  <a:pt x="248760" y="12907"/>
                  <a:pt x="262466" y="67733"/>
                </a:cubicBezTo>
                <a:cubicBezTo>
                  <a:pt x="265956" y="81694"/>
                  <a:pt x="268567" y="95872"/>
                  <a:pt x="270933" y="110067"/>
                </a:cubicBezTo>
                <a:cubicBezTo>
                  <a:pt x="274214" y="129751"/>
                  <a:pt x="274149" y="150080"/>
                  <a:pt x="279400" y="169333"/>
                </a:cubicBezTo>
                <a:cubicBezTo>
                  <a:pt x="282721" y="181510"/>
                  <a:pt x="290689" y="191911"/>
                  <a:pt x="296333" y="203200"/>
                </a:cubicBezTo>
                <a:cubicBezTo>
                  <a:pt x="296419" y="203715"/>
                  <a:pt x="304492" y="268432"/>
                  <a:pt x="313266" y="279400"/>
                </a:cubicBezTo>
                <a:cubicBezTo>
                  <a:pt x="319623" y="287346"/>
                  <a:pt x="330199" y="290689"/>
                  <a:pt x="338666" y="296333"/>
                </a:cubicBezTo>
                <a:cubicBezTo>
                  <a:pt x="341488" y="364066"/>
                  <a:pt x="342125" y="431926"/>
                  <a:pt x="347133" y="499533"/>
                </a:cubicBezTo>
                <a:cubicBezTo>
                  <a:pt x="347792" y="508433"/>
                  <a:pt x="351266" y="517131"/>
                  <a:pt x="355600" y="524933"/>
                </a:cubicBezTo>
                <a:cubicBezTo>
                  <a:pt x="365483" y="542723"/>
                  <a:pt x="383030" y="556426"/>
                  <a:pt x="389466" y="575733"/>
                </a:cubicBezTo>
                <a:cubicBezTo>
                  <a:pt x="418365" y="662428"/>
                  <a:pt x="389557" y="601245"/>
                  <a:pt x="423333" y="643467"/>
                </a:cubicBezTo>
                <a:cubicBezTo>
                  <a:pt x="429690" y="651413"/>
                  <a:pt x="432320" y="662510"/>
                  <a:pt x="440266" y="668867"/>
                </a:cubicBezTo>
                <a:cubicBezTo>
                  <a:pt x="447235" y="674442"/>
                  <a:pt x="457199" y="674511"/>
                  <a:pt x="465666" y="677333"/>
                </a:cubicBezTo>
                <a:cubicBezTo>
                  <a:pt x="471311" y="682978"/>
                  <a:pt x="479030" y="687127"/>
                  <a:pt x="482600" y="694267"/>
                </a:cubicBezTo>
                <a:cubicBezTo>
                  <a:pt x="490582" y="710232"/>
                  <a:pt x="499533" y="745067"/>
                  <a:pt x="499533" y="745067"/>
                </a:cubicBezTo>
                <a:cubicBezTo>
                  <a:pt x="496711" y="776111"/>
                  <a:pt x="491066" y="807028"/>
                  <a:pt x="491066" y="838200"/>
                </a:cubicBezTo>
                <a:cubicBezTo>
                  <a:pt x="491066" y="847125"/>
                  <a:pt x="497081" y="855019"/>
                  <a:pt x="499533" y="863600"/>
                </a:cubicBezTo>
                <a:cubicBezTo>
                  <a:pt x="525127" y="953175"/>
                  <a:pt x="484690" y="827538"/>
                  <a:pt x="524933" y="948267"/>
                </a:cubicBezTo>
                <a:lnTo>
                  <a:pt x="533400" y="973667"/>
                </a:lnTo>
                <a:cubicBezTo>
                  <a:pt x="536222" y="982134"/>
                  <a:pt x="535555" y="992757"/>
                  <a:pt x="541866" y="999067"/>
                </a:cubicBezTo>
                <a:lnTo>
                  <a:pt x="558800" y="1016000"/>
                </a:lnTo>
                <a:cubicBezTo>
                  <a:pt x="561622" y="1024467"/>
                  <a:pt x="562674" y="1033747"/>
                  <a:pt x="567266" y="1041400"/>
                </a:cubicBezTo>
                <a:cubicBezTo>
                  <a:pt x="571373" y="1048245"/>
                  <a:pt x="580630" y="1051193"/>
                  <a:pt x="584200" y="1058333"/>
                </a:cubicBezTo>
                <a:cubicBezTo>
                  <a:pt x="592183" y="1074298"/>
                  <a:pt x="601133" y="1109133"/>
                  <a:pt x="601133" y="1109133"/>
                </a:cubicBezTo>
                <a:cubicBezTo>
                  <a:pt x="603955" y="1134533"/>
                  <a:pt x="605986" y="1160034"/>
                  <a:pt x="609600" y="1185333"/>
                </a:cubicBezTo>
                <a:cubicBezTo>
                  <a:pt x="611635" y="1199579"/>
                  <a:pt x="619655" y="1213364"/>
                  <a:pt x="618066" y="1227667"/>
                </a:cubicBezTo>
                <a:cubicBezTo>
                  <a:pt x="616672" y="1240211"/>
                  <a:pt x="608134" y="1251032"/>
                  <a:pt x="601133" y="1261533"/>
                </a:cubicBezTo>
                <a:cubicBezTo>
                  <a:pt x="591529" y="1275939"/>
                  <a:pt x="576523" y="1285825"/>
                  <a:pt x="558800" y="1286933"/>
                </a:cubicBezTo>
                <a:cubicBezTo>
                  <a:pt x="431922" y="1294863"/>
                  <a:pt x="304800" y="1298222"/>
                  <a:pt x="177800" y="1303867"/>
                </a:cubicBezTo>
                <a:cubicBezTo>
                  <a:pt x="169333" y="1306689"/>
                  <a:pt x="161325" y="1312333"/>
                  <a:pt x="152400" y="1312333"/>
                </a:cubicBezTo>
                <a:cubicBezTo>
                  <a:pt x="84763" y="1312333"/>
                  <a:pt x="63669" y="1306441"/>
                  <a:pt x="8466" y="1295400"/>
                </a:cubicBezTo>
                <a:cubicBezTo>
                  <a:pt x="19610" y="1261968"/>
                  <a:pt x="16933" y="1278925"/>
                  <a:pt x="16933" y="1244600"/>
                </a:cubicBezTo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rgbClr val="FFFFFF">
                  <a:alpha val="4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 cap="flat" cmpd="sng" algn="ctr">
            <a:solidFill>
              <a:schemeClr val="accent2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6209231" y="4921781"/>
            <a:ext cx="590550" cy="590550"/>
            <a:chOff x="6454774" y="4870979"/>
            <a:chExt cx="590550" cy="590550"/>
          </a:xfrm>
        </p:grpSpPr>
        <p:sp>
          <p:nvSpPr>
            <p:cNvPr id="68" name="Oval 67"/>
            <p:cNvSpPr/>
            <p:nvPr/>
          </p:nvSpPr>
          <p:spPr>
            <a:xfrm>
              <a:off x="6492081" y="4909608"/>
              <a:ext cx="520700" cy="520700"/>
            </a:xfrm>
            <a:prstGeom prst="ellips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454774" y="4870979"/>
              <a:ext cx="590550" cy="590550"/>
            </a:xfrm>
            <a:prstGeom prst="ellips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523037" y="4939771"/>
              <a:ext cx="458788" cy="460375"/>
            </a:xfrm>
            <a:prstGeom prst="ellipse">
              <a:avLst/>
            </a:prstGeom>
            <a:noFill/>
            <a:ln w="28575" cap="flat" cmpd="sng" algn="ctr">
              <a:solidFill>
                <a:srgbClr val="D1282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" name="Oval 66"/>
          <p:cNvSpPr>
            <a:spLocks noChangeAspect="1"/>
          </p:cNvSpPr>
          <p:nvPr/>
        </p:nvSpPr>
        <p:spPr>
          <a:xfrm>
            <a:off x="6317110" y="5027616"/>
            <a:ext cx="379556" cy="377823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6345760" y="5058836"/>
            <a:ext cx="330198" cy="32869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10800000">
            <a:off x="4656659" y="2227793"/>
            <a:ext cx="1619250" cy="158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48884" y="324376"/>
            <a:ext cx="5791200" cy="727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cap="none" dirty="0" smtClean="0"/>
              <a:t>Conclusions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xfrm>
            <a:off x="330200" y="1231898"/>
            <a:ext cx="8534396" cy="3738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Aft>
                <a:spcPts val="1800"/>
              </a:spcAft>
              <a:buFont typeface="Arial"/>
              <a:buChar char="•"/>
            </a:pPr>
            <a:r>
              <a:rPr lang="en-US" b="0" dirty="0" smtClean="0"/>
              <a:t>Only O</a:t>
            </a:r>
            <a:r>
              <a:rPr lang="en-US" b="0" baseline="-25000" dirty="0" smtClean="0"/>
              <a:t>2</a:t>
            </a:r>
            <a:r>
              <a:rPr lang="en-US" b="0" dirty="0" smtClean="0"/>
              <a:t> and </a:t>
            </a:r>
            <a:r>
              <a:rPr lang="en-US" b="0" i="1" dirty="0" smtClean="0"/>
              <a:t>T</a:t>
            </a:r>
            <a:r>
              <a:rPr lang="en-US" b="0" dirty="0" smtClean="0"/>
              <a:t> of gases are needed for HRR.</a:t>
            </a:r>
          </a:p>
          <a:p>
            <a:pPr marL="228600" indent="-228600" eaLnBrk="1" hangingPunct="1">
              <a:spcAft>
                <a:spcPts val="1800"/>
              </a:spcAft>
              <a:buFont typeface="Arial"/>
              <a:buChar char="•"/>
            </a:pPr>
            <a:r>
              <a:rPr lang="en-US" b="0" dirty="0" smtClean="0"/>
              <a:t>BCFC ≈ ASTM </a:t>
            </a:r>
            <a:r>
              <a:rPr lang="en-US" b="0" dirty="0" smtClean="0"/>
              <a:t>E1354 </a:t>
            </a:r>
            <a:r>
              <a:rPr lang="en-US" b="0" dirty="0" smtClean="0"/>
              <a:t>for peak HRR.</a:t>
            </a:r>
          </a:p>
          <a:p>
            <a:pPr marL="228600" indent="-228600" eaLnBrk="1" hangingPunct="1">
              <a:spcAft>
                <a:spcPts val="1800"/>
              </a:spcAft>
              <a:buFont typeface="Arial"/>
              <a:buChar char="•"/>
            </a:pPr>
            <a:r>
              <a:rPr lang="en-US" b="0" dirty="0" smtClean="0"/>
              <a:t>BCFC = ASTM </a:t>
            </a:r>
            <a:r>
              <a:rPr lang="en-US" b="0" dirty="0" smtClean="0"/>
              <a:t>E1354 </a:t>
            </a:r>
            <a:r>
              <a:rPr lang="en-US" b="0" dirty="0" smtClean="0"/>
              <a:t>for total HR.</a:t>
            </a:r>
          </a:p>
          <a:p>
            <a:pPr marL="228600" indent="-228600" eaLnBrk="1" hangingPunct="1">
              <a:spcAft>
                <a:spcPts val="1800"/>
              </a:spcAft>
              <a:buFont typeface="Arial"/>
              <a:buChar char="•"/>
            </a:pPr>
            <a:r>
              <a:rPr lang="en-US" b="0" dirty="0" smtClean="0"/>
              <a:t>Small chimney and/or nozzle = large ∆O</a:t>
            </a:r>
            <a:r>
              <a:rPr lang="en-US" b="0" baseline="-25000" dirty="0" smtClean="0"/>
              <a:t>2</a:t>
            </a:r>
            <a:r>
              <a:rPr lang="en-US" b="0" dirty="0" smtClean="0"/>
              <a:t> and ∆</a:t>
            </a:r>
            <a:r>
              <a:rPr lang="en-US" b="0" i="1" dirty="0" smtClean="0"/>
              <a:t>T </a:t>
            </a:r>
            <a:r>
              <a:rPr lang="en-US" b="0" dirty="0" smtClean="0"/>
              <a:t>(low HRR materials).</a:t>
            </a:r>
          </a:p>
          <a:p>
            <a:pPr marL="228600" lvl="1" eaLnBrk="1" hangingPunct="1">
              <a:spcAft>
                <a:spcPts val="1800"/>
              </a:spcAft>
              <a:buClrTx/>
              <a:buFont typeface="Arial"/>
              <a:buChar char="•"/>
            </a:pPr>
            <a:r>
              <a:rPr lang="en-US" dirty="0" smtClean="0"/>
              <a:t>Large and/or straight chimney = small ∆O</a:t>
            </a:r>
            <a:r>
              <a:rPr lang="en-US" baseline="-25000" dirty="0" smtClean="0"/>
              <a:t>2</a:t>
            </a:r>
            <a:r>
              <a:rPr lang="en-US" dirty="0" smtClean="0"/>
              <a:t> and ∆</a:t>
            </a:r>
            <a:r>
              <a:rPr lang="en-US" i="1" dirty="0" smtClean="0"/>
              <a:t>T </a:t>
            </a:r>
            <a:r>
              <a:rPr lang="en-US" dirty="0" smtClean="0"/>
              <a:t>(high HRR materials)</a:t>
            </a:r>
          </a:p>
          <a:p>
            <a:pPr marL="228600" lvl="1" eaLnBrk="1" hangingPunct="1">
              <a:spcAft>
                <a:spcPts val="1800"/>
              </a:spcAft>
              <a:buClrTx/>
              <a:buFont typeface="Arial"/>
              <a:buChar char="•"/>
            </a:pPr>
            <a:r>
              <a:rPr lang="en-US" dirty="0" smtClean="0"/>
              <a:t>Nozzle is less accurate than straight chimney because efficiency is </a:t>
            </a:r>
            <a:r>
              <a:rPr lang="en-US" i="1" dirty="0" smtClean="0"/>
              <a:t>T</a:t>
            </a:r>
            <a:r>
              <a:rPr lang="en-US" dirty="0" smtClean="0"/>
              <a:t> dependent.</a:t>
            </a:r>
          </a:p>
          <a:p>
            <a:pPr marL="228600" lvl="1" eaLnBrk="1" hangingPunct="1">
              <a:spcAft>
                <a:spcPts val="1200"/>
              </a:spcAft>
              <a:buClrTx/>
              <a:buFont typeface="Arial"/>
              <a:buChar char="•"/>
            </a:pPr>
            <a:r>
              <a:rPr lang="en-US" dirty="0" smtClean="0"/>
              <a:t>Thermal method is inaccurate (radiation losses) and irreproducible (BCFC thermal dynamics).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31950" y="417513"/>
            <a:ext cx="5791200" cy="727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cap="none" dirty="0" smtClean="0"/>
              <a:t>Future Work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xfrm>
            <a:off x="609611" y="1384304"/>
            <a:ext cx="8026387" cy="15282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Aft>
                <a:spcPts val="2400"/>
              </a:spcAft>
              <a:buFont typeface="Times" charset="0"/>
              <a:buChar char="•"/>
            </a:pPr>
            <a:r>
              <a:rPr lang="en-US" sz="2800" b="0" dirty="0" smtClean="0"/>
              <a:t>Variable and controlled external heat flux (Irradiance)</a:t>
            </a:r>
          </a:p>
          <a:p>
            <a:pPr marL="228600" indent="-228600" eaLnBrk="1" hangingPunct="1">
              <a:spcAft>
                <a:spcPts val="2400"/>
              </a:spcAft>
              <a:buFont typeface="Times" charset="0"/>
              <a:buChar char="•"/>
            </a:pPr>
            <a:r>
              <a:rPr lang="en-US" sz="2800" b="0" dirty="0" smtClean="0"/>
              <a:t> Mass loss measurements</a:t>
            </a:r>
          </a:p>
          <a:p>
            <a:pPr marL="228600" indent="-228600" eaLnBrk="1" hangingPunct="1">
              <a:spcAft>
                <a:spcPts val="2400"/>
              </a:spcAft>
              <a:buFont typeface="Times" charset="0"/>
              <a:buChar char="•"/>
            </a:pPr>
            <a:r>
              <a:rPr lang="en-US" sz="2800" b="0" dirty="0" smtClean="0"/>
              <a:t>Optimize design for low HRR</a:t>
            </a:r>
          </a:p>
          <a:p>
            <a:pPr marL="1028700" lvl="2" eaLnBrk="1" hangingPunct="1">
              <a:spcAft>
                <a:spcPts val="2400"/>
              </a:spcAft>
              <a:buClrTx/>
              <a:buFont typeface="Wingdings" charset="2"/>
              <a:buChar char="ü"/>
            </a:pPr>
            <a:r>
              <a:rPr lang="en-US" sz="2600" dirty="0" smtClean="0"/>
              <a:t> S</a:t>
            </a:r>
            <a:r>
              <a:rPr lang="en-US" sz="2600" b="0" dirty="0" smtClean="0"/>
              <a:t>moldering combustion of structural composites</a:t>
            </a:r>
          </a:p>
          <a:p>
            <a:pPr marL="1028700" lvl="2" eaLnBrk="1" hangingPunct="1">
              <a:spcAft>
                <a:spcPts val="2400"/>
              </a:spcAft>
              <a:buClrTx/>
              <a:buFont typeface="Wingdings" charset="2"/>
              <a:buChar char="ü"/>
            </a:pPr>
            <a:r>
              <a:rPr lang="en-US" sz="2600" b="0" dirty="0" smtClean="0"/>
              <a:t> Combustion toxicity of aircraft materials </a:t>
            </a:r>
            <a:r>
              <a:rPr lang="en-US" sz="2600" dirty="0" smtClean="0"/>
              <a:t>with</a:t>
            </a:r>
            <a:r>
              <a:rPr lang="en-US" sz="2600" b="0" dirty="0" smtClean="0"/>
              <a:t> natural ventilation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27"/>
          <p:cNvGrpSpPr>
            <a:grpSpLocks/>
          </p:cNvGrpSpPr>
          <p:nvPr/>
        </p:nvGrpSpPr>
        <p:grpSpPr bwMode="auto">
          <a:xfrm>
            <a:off x="1447800" y="1524000"/>
            <a:ext cx="6829425" cy="4845050"/>
            <a:chOff x="1295400" y="1524000"/>
            <a:chExt cx="6829425" cy="4845050"/>
          </a:xfrm>
        </p:grpSpPr>
        <p:pic>
          <p:nvPicPr>
            <p:cNvPr id="67" name="Picture 3" descr="FAA_BCFC_198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1938" y="1524000"/>
              <a:ext cx="5880100" cy="479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Freeform 67"/>
            <p:cNvSpPr/>
            <p:nvPr/>
          </p:nvSpPr>
          <p:spPr>
            <a:xfrm>
              <a:off x="4313238" y="4240213"/>
              <a:ext cx="200025" cy="1130300"/>
            </a:xfrm>
            <a:custGeom>
              <a:avLst/>
              <a:gdLst>
                <a:gd name="connsiteX0" fmla="*/ 21255 w 199055"/>
                <a:gd name="connsiteY0" fmla="*/ 1128232 h 1131350"/>
                <a:gd name="connsiteX1" fmla="*/ 46655 w 199055"/>
                <a:gd name="connsiteY1" fmla="*/ 1077432 h 1131350"/>
                <a:gd name="connsiteX2" fmla="*/ 55121 w 199055"/>
                <a:gd name="connsiteY2" fmla="*/ 1052032 h 1131350"/>
                <a:gd name="connsiteX3" fmla="*/ 88988 w 199055"/>
                <a:gd name="connsiteY3" fmla="*/ 1009698 h 1131350"/>
                <a:gd name="connsiteX4" fmla="*/ 114388 w 199055"/>
                <a:gd name="connsiteY4" fmla="*/ 1001232 h 1131350"/>
                <a:gd name="connsiteX5" fmla="*/ 131321 w 199055"/>
                <a:gd name="connsiteY5" fmla="*/ 950432 h 1131350"/>
                <a:gd name="connsiteX6" fmla="*/ 114388 w 199055"/>
                <a:gd name="connsiteY6" fmla="*/ 789565 h 1131350"/>
                <a:gd name="connsiteX7" fmla="*/ 122855 w 199055"/>
                <a:gd name="connsiteY7" fmla="*/ 679498 h 1131350"/>
                <a:gd name="connsiteX8" fmla="*/ 131321 w 199055"/>
                <a:gd name="connsiteY8" fmla="*/ 654098 h 1131350"/>
                <a:gd name="connsiteX9" fmla="*/ 139788 w 199055"/>
                <a:gd name="connsiteY9" fmla="*/ 527098 h 1131350"/>
                <a:gd name="connsiteX10" fmla="*/ 165188 w 199055"/>
                <a:gd name="connsiteY10" fmla="*/ 450898 h 1131350"/>
                <a:gd name="connsiteX11" fmla="*/ 173655 w 199055"/>
                <a:gd name="connsiteY11" fmla="*/ 425498 h 1131350"/>
                <a:gd name="connsiteX12" fmla="*/ 199055 w 199055"/>
                <a:gd name="connsiteY12" fmla="*/ 374698 h 1131350"/>
                <a:gd name="connsiteX13" fmla="*/ 182121 w 199055"/>
                <a:gd name="connsiteY13" fmla="*/ 323898 h 1131350"/>
                <a:gd name="connsiteX14" fmla="*/ 173655 w 199055"/>
                <a:gd name="connsiteY14" fmla="*/ 298498 h 1131350"/>
                <a:gd name="connsiteX15" fmla="*/ 148255 w 199055"/>
                <a:gd name="connsiteY15" fmla="*/ 281565 h 1131350"/>
                <a:gd name="connsiteX16" fmla="*/ 139788 w 199055"/>
                <a:gd name="connsiteY16" fmla="*/ 247698 h 1131350"/>
                <a:gd name="connsiteX17" fmla="*/ 131321 w 199055"/>
                <a:gd name="connsiteY17" fmla="*/ 222298 h 1131350"/>
                <a:gd name="connsiteX18" fmla="*/ 148255 w 199055"/>
                <a:gd name="connsiteY18" fmla="*/ 95298 h 1131350"/>
                <a:gd name="connsiteX19" fmla="*/ 139788 w 199055"/>
                <a:gd name="connsiteY19" fmla="*/ 27565 h 1131350"/>
                <a:gd name="connsiteX20" fmla="*/ 131321 w 199055"/>
                <a:gd name="connsiteY20" fmla="*/ 2165 h 1131350"/>
                <a:gd name="connsiteX21" fmla="*/ 105921 w 199055"/>
                <a:gd name="connsiteY21" fmla="*/ 36032 h 1131350"/>
                <a:gd name="connsiteX22" fmla="*/ 105921 w 199055"/>
                <a:gd name="connsiteY22" fmla="*/ 120698 h 1131350"/>
                <a:gd name="connsiteX23" fmla="*/ 97455 w 199055"/>
                <a:gd name="connsiteY23" fmla="*/ 213832 h 1131350"/>
                <a:gd name="connsiteX24" fmla="*/ 80521 w 199055"/>
                <a:gd name="connsiteY24" fmla="*/ 264632 h 1131350"/>
                <a:gd name="connsiteX25" fmla="*/ 72055 w 199055"/>
                <a:gd name="connsiteY25" fmla="*/ 290032 h 1131350"/>
                <a:gd name="connsiteX26" fmla="*/ 63588 w 199055"/>
                <a:gd name="connsiteY26" fmla="*/ 315432 h 1131350"/>
                <a:gd name="connsiteX27" fmla="*/ 55121 w 199055"/>
                <a:gd name="connsiteY27" fmla="*/ 374698 h 1131350"/>
                <a:gd name="connsiteX28" fmla="*/ 46655 w 199055"/>
                <a:gd name="connsiteY28" fmla="*/ 400098 h 1131350"/>
                <a:gd name="connsiteX29" fmla="*/ 21255 w 199055"/>
                <a:gd name="connsiteY29" fmla="*/ 408565 h 1131350"/>
                <a:gd name="connsiteX30" fmla="*/ 29721 w 199055"/>
                <a:gd name="connsiteY30" fmla="*/ 654098 h 1131350"/>
                <a:gd name="connsiteX31" fmla="*/ 46655 w 199055"/>
                <a:gd name="connsiteY31" fmla="*/ 704898 h 1131350"/>
                <a:gd name="connsiteX32" fmla="*/ 29721 w 199055"/>
                <a:gd name="connsiteY32" fmla="*/ 848832 h 1131350"/>
                <a:gd name="connsiteX33" fmla="*/ 21255 w 199055"/>
                <a:gd name="connsiteY33" fmla="*/ 874232 h 1131350"/>
                <a:gd name="connsiteX34" fmla="*/ 4321 w 199055"/>
                <a:gd name="connsiteY34" fmla="*/ 933498 h 1131350"/>
                <a:gd name="connsiteX35" fmla="*/ 12788 w 199055"/>
                <a:gd name="connsiteY35" fmla="*/ 1001232 h 1131350"/>
                <a:gd name="connsiteX36" fmla="*/ 21255 w 199055"/>
                <a:gd name="connsiteY36" fmla="*/ 1026632 h 113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9055" h="1131350">
                  <a:moveTo>
                    <a:pt x="21255" y="1128232"/>
                  </a:moveTo>
                  <a:cubicBezTo>
                    <a:pt x="42136" y="1044701"/>
                    <a:pt x="14304" y="1131350"/>
                    <a:pt x="46655" y="1077432"/>
                  </a:cubicBezTo>
                  <a:cubicBezTo>
                    <a:pt x="51247" y="1069779"/>
                    <a:pt x="51130" y="1060014"/>
                    <a:pt x="55121" y="1052032"/>
                  </a:cubicBezTo>
                  <a:cubicBezTo>
                    <a:pt x="60064" y="1042147"/>
                    <a:pt x="77740" y="1016447"/>
                    <a:pt x="88988" y="1009698"/>
                  </a:cubicBezTo>
                  <a:cubicBezTo>
                    <a:pt x="96641" y="1005106"/>
                    <a:pt x="105921" y="1004054"/>
                    <a:pt x="114388" y="1001232"/>
                  </a:cubicBezTo>
                  <a:cubicBezTo>
                    <a:pt x="120032" y="984299"/>
                    <a:pt x="133292" y="968172"/>
                    <a:pt x="131321" y="950432"/>
                  </a:cubicBezTo>
                  <a:cubicBezTo>
                    <a:pt x="119723" y="846042"/>
                    <a:pt x="125398" y="899661"/>
                    <a:pt x="114388" y="789565"/>
                  </a:cubicBezTo>
                  <a:cubicBezTo>
                    <a:pt x="117210" y="752876"/>
                    <a:pt x="118291" y="716011"/>
                    <a:pt x="122855" y="679498"/>
                  </a:cubicBezTo>
                  <a:cubicBezTo>
                    <a:pt x="123962" y="670642"/>
                    <a:pt x="130335" y="662968"/>
                    <a:pt x="131321" y="654098"/>
                  </a:cubicBezTo>
                  <a:cubicBezTo>
                    <a:pt x="136006" y="611930"/>
                    <a:pt x="133788" y="569099"/>
                    <a:pt x="139788" y="527098"/>
                  </a:cubicBezTo>
                  <a:cubicBezTo>
                    <a:pt x="139789" y="527092"/>
                    <a:pt x="160954" y="463601"/>
                    <a:pt x="165188" y="450898"/>
                  </a:cubicBezTo>
                  <a:cubicBezTo>
                    <a:pt x="168010" y="442431"/>
                    <a:pt x="168705" y="432924"/>
                    <a:pt x="173655" y="425498"/>
                  </a:cubicBezTo>
                  <a:cubicBezTo>
                    <a:pt x="195538" y="392672"/>
                    <a:pt x="187370" y="409751"/>
                    <a:pt x="199055" y="374698"/>
                  </a:cubicBezTo>
                  <a:lnTo>
                    <a:pt x="182121" y="323898"/>
                  </a:lnTo>
                  <a:cubicBezTo>
                    <a:pt x="179299" y="315431"/>
                    <a:pt x="181081" y="303448"/>
                    <a:pt x="173655" y="298498"/>
                  </a:cubicBezTo>
                  <a:lnTo>
                    <a:pt x="148255" y="281565"/>
                  </a:lnTo>
                  <a:cubicBezTo>
                    <a:pt x="145433" y="270276"/>
                    <a:pt x="142985" y="258887"/>
                    <a:pt x="139788" y="247698"/>
                  </a:cubicBezTo>
                  <a:cubicBezTo>
                    <a:pt x="137336" y="239117"/>
                    <a:pt x="131321" y="231223"/>
                    <a:pt x="131321" y="222298"/>
                  </a:cubicBezTo>
                  <a:cubicBezTo>
                    <a:pt x="131321" y="155657"/>
                    <a:pt x="135781" y="145191"/>
                    <a:pt x="148255" y="95298"/>
                  </a:cubicBezTo>
                  <a:cubicBezTo>
                    <a:pt x="145433" y="72720"/>
                    <a:pt x="143858" y="49951"/>
                    <a:pt x="139788" y="27565"/>
                  </a:cubicBezTo>
                  <a:cubicBezTo>
                    <a:pt x="138191" y="18784"/>
                    <a:pt x="139979" y="0"/>
                    <a:pt x="131321" y="2165"/>
                  </a:cubicBezTo>
                  <a:cubicBezTo>
                    <a:pt x="117631" y="5588"/>
                    <a:pt x="114388" y="24743"/>
                    <a:pt x="105921" y="36032"/>
                  </a:cubicBezTo>
                  <a:cubicBezTo>
                    <a:pt x="86257" y="114694"/>
                    <a:pt x="105921" y="16903"/>
                    <a:pt x="105921" y="120698"/>
                  </a:cubicBezTo>
                  <a:cubicBezTo>
                    <a:pt x="105921" y="151871"/>
                    <a:pt x="102872" y="183134"/>
                    <a:pt x="97455" y="213832"/>
                  </a:cubicBezTo>
                  <a:cubicBezTo>
                    <a:pt x="94353" y="231410"/>
                    <a:pt x="86165" y="247699"/>
                    <a:pt x="80521" y="264632"/>
                  </a:cubicBezTo>
                  <a:lnTo>
                    <a:pt x="72055" y="290032"/>
                  </a:lnTo>
                  <a:lnTo>
                    <a:pt x="63588" y="315432"/>
                  </a:lnTo>
                  <a:cubicBezTo>
                    <a:pt x="60766" y="335187"/>
                    <a:pt x="59035" y="355130"/>
                    <a:pt x="55121" y="374698"/>
                  </a:cubicBezTo>
                  <a:cubicBezTo>
                    <a:pt x="53371" y="383449"/>
                    <a:pt x="52966" y="393787"/>
                    <a:pt x="46655" y="400098"/>
                  </a:cubicBezTo>
                  <a:cubicBezTo>
                    <a:pt x="40344" y="406409"/>
                    <a:pt x="29722" y="405743"/>
                    <a:pt x="21255" y="408565"/>
                  </a:cubicBezTo>
                  <a:cubicBezTo>
                    <a:pt x="24077" y="490409"/>
                    <a:pt x="22727" y="572504"/>
                    <a:pt x="29721" y="654098"/>
                  </a:cubicBezTo>
                  <a:cubicBezTo>
                    <a:pt x="31245" y="671882"/>
                    <a:pt x="45717" y="687073"/>
                    <a:pt x="46655" y="704898"/>
                  </a:cubicBezTo>
                  <a:cubicBezTo>
                    <a:pt x="49385" y="756765"/>
                    <a:pt x="43290" y="801340"/>
                    <a:pt x="29721" y="848832"/>
                  </a:cubicBezTo>
                  <a:cubicBezTo>
                    <a:pt x="27269" y="857413"/>
                    <a:pt x="23707" y="865651"/>
                    <a:pt x="21255" y="874232"/>
                  </a:cubicBezTo>
                  <a:cubicBezTo>
                    <a:pt x="0" y="948624"/>
                    <a:pt x="24615" y="872617"/>
                    <a:pt x="4321" y="933498"/>
                  </a:cubicBezTo>
                  <a:cubicBezTo>
                    <a:pt x="7143" y="956076"/>
                    <a:pt x="8718" y="978845"/>
                    <a:pt x="12788" y="1001232"/>
                  </a:cubicBezTo>
                  <a:cubicBezTo>
                    <a:pt x="14385" y="1010013"/>
                    <a:pt x="21255" y="1026632"/>
                    <a:pt x="21255" y="102663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Box 4"/>
            <p:cNvSpPr txBox="1">
              <a:spLocks noChangeArrowheads="1"/>
            </p:cNvSpPr>
            <p:nvPr/>
          </p:nvSpPr>
          <p:spPr bwMode="auto">
            <a:xfrm>
              <a:off x="4552950" y="5722938"/>
              <a:ext cx="977900" cy="646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Ignition</a:t>
              </a:r>
            </a:p>
            <a:p>
              <a:pPr algn="ctr"/>
              <a:r>
                <a:rPr lang="en-US"/>
                <a:t>Source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V="1">
              <a:off x="4214813" y="5513387"/>
              <a:ext cx="566738" cy="207963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895850" y="2006600"/>
              <a:ext cx="1389063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TextBox 10"/>
            <p:cNvSpPr txBox="1">
              <a:spLocks noChangeArrowheads="1"/>
            </p:cNvSpPr>
            <p:nvPr/>
          </p:nvSpPr>
          <p:spPr bwMode="auto">
            <a:xfrm>
              <a:off x="1938338" y="4764088"/>
              <a:ext cx="2100262" cy="3698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Test Specimen      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4297363" y="4973638"/>
              <a:ext cx="820737" cy="1587"/>
            </a:xfrm>
            <a:prstGeom prst="line">
              <a:avLst/>
            </a:prstGeom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3"/>
            <p:cNvSpPr txBox="1">
              <a:spLocks noChangeArrowheads="1"/>
            </p:cNvSpPr>
            <p:nvPr/>
          </p:nvSpPr>
          <p:spPr bwMode="auto">
            <a:xfrm>
              <a:off x="1295400" y="3124200"/>
              <a:ext cx="18240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Thermocouples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0800000">
              <a:off x="3548063" y="3386138"/>
              <a:ext cx="131762" cy="1587"/>
            </a:xfrm>
            <a:prstGeom prst="line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16"/>
            <p:cNvSpPr txBox="1">
              <a:spLocks noChangeArrowheads="1"/>
            </p:cNvSpPr>
            <p:nvPr/>
          </p:nvSpPr>
          <p:spPr bwMode="auto">
            <a:xfrm>
              <a:off x="6494463" y="5578475"/>
              <a:ext cx="1376362" cy="646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Methane</a:t>
              </a:r>
            </a:p>
            <a:p>
              <a:pPr algn="ctr"/>
              <a:r>
                <a:rPr lang="en-US"/>
                <a:t>Flow Meter</a:t>
              </a:r>
            </a:p>
          </p:txBody>
        </p:sp>
        <p:sp>
          <p:nvSpPr>
            <p:cNvPr id="77" name="TextBox 17"/>
            <p:cNvSpPr txBox="1">
              <a:spLocks noChangeArrowheads="1"/>
            </p:cNvSpPr>
            <p:nvPr/>
          </p:nvSpPr>
          <p:spPr bwMode="auto">
            <a:xfrm>
              <a:off x="4811713" y="4629150"/>
              <a:ext cx="803275" cy="738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Radiant</a:t>
              </a:r>
            </a:p>
            <a:p>
              <a:pPr algn="ctr"/>
              <a:r>
                <a:rPr lang="en-US" sz="1400"/>
                <a:t>Heat</a:t>
              </a:r>
            </a:p>
            <a:p>
              <a:pPr algn="ctr"/>
              <a:r>
                <a:rPr lang="en-US" sz="1400"/>
                <a:t>Source</a:t>
              </a:r>
            </a:p>
          </p:txBody>
        </p:sp>
        <p:sp>
          <p:nvSpPr>
            <p:cNvPr id="78" name="TextBox 25"/>
            <p:cNvSpPr txBox="1">
              <a:spLocks noChangeArrowheads="1"/>
            </p:cNvSpPr>
            <p:nvPr/>
          </p:nvSpPr>
          <p:spPr bwMode="auto">
            <a:xfrm>
              <a:off x="6524625" y="2509838"/>
              <a:ext cx="1600200" cy="6461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Air Injection</a:t>
              </a:r>
            </a:p>
            <a:p>
              <a:pPr algn="ctr"/>
              <a:r>
                <a:rPr lang="en-US"/>
                <a:t>Tube (smoke)</a:t>
              </a:r>
            </a:p>
          </p:txBody>
        </p:sp>
        <p:sp>
          <p:nvSpPr>
            <p:cNvPr id="79" name="TextBox 27"/>
            <p:cNvSpPr txBox="1">
              <a:spLocks noChangeArrowheads="1"/>
            </p:cNvSpPr>
            <p:nvPr/>
          </p:nvSpPr>
          <p:spPr bwMode="auto">
            <a:xfrm>
              <a:off x="3524250" y="2108200"/>
              <a:ext cx="27733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Light 	        Transmission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54500" y="4572000"/>
              <a:ext cx="101600" cy="803275"/>
            </a:xfrm>
            <a:prstGeom prst="rect">
              <a:avLst/>
            </a:prstGeom>
            <a:blipFill rotWithShape="1"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3548063" y="4989513"/>
              <a:ext cx="685800" cy="1587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V="1">
              <a:off x="6078538" y="2760663"/>
              <a:ext cx="330200" cy="10795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24"/>
            <p:cNvGrpSpPr>
              <a:grpSpLocks/>
            </p:cNvGrpSpPr>
            <p:nvPr/>
          </p:nvGrpSpPr>
          <p:grpSpPr bwMode="auto">
            <a:xfrm>
              <a:off x="4406900" y="4679950"/>
              <a:ext cx="279400" cy="611188"/>
              <a:chOff x="1253043" y="4385745"/>
              <a:chExt cx="279424" cy="611188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rot="10800000">
                <a:off x="1253043" y="4385745"/>
                <a:ext cx="279424" cy="1588"/>
              </a:xfrm>
              <a:prstGeom prst="straightConnector1">
                <a:avLst/>
              </a:prstGeom>
              <a:ln w="12700" cap="flat" cmpd="sng" algn="ctr">
                <a:solidFill>
                  <a:srgbClr val="C3050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10800000">
                <a:off x="1253043" y="4538145"/>
                <a:ext cx="279424" cy="1588"/>
              </a:xfrm>
              <a:prstGeom prst="straightConnector1">
                <a:avLst/>
              </a:prstGeom>
              <a:ln w="12700" cap="flat" cmpd="sng" algn="ctr">
                <a:solidFill>
                  <a:srgbClr val="C3050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rot="10800000">
                <a:off x="1253043" y="4690545"/>
                <a:ext cx="279424" cy="1588"/>
              </a:xfrm>
              <a:prstGeom prst="straightConnector1">
                <a:avLst/>
              </a:prstGeom>
              <a:ln w="12700" cap="flat" cmpd="sng" algn="ctr">
                <a:solidFill>
                  <a:srgbClr val="C3050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10800000">
                <a:off x="1253043" y="4842945"/>
                <a:ext cx="279424" cy="1588"/>
              </a:xfrm>
              <a:prstGeom prst="straightConnector1">
                <a:avLst/>
              </a:prstGeom>
              <a:ln w="12700" cap="flat" cmpd="sng" algn="ctr">
                <a:solidFill>
                  <a:srgbClr val="C3050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10800000">
                <a:off x="1253043" y="4995345"/>
                <a:ext cx="279424" cy="1588"/>
              </a:xfrm>
              <a:prstGeom prst="straightConnector1">
                <a:avLst/>
              </a:prstGeom>
              <a:ln w="12700" cap="flat" cmpd="sng" algn="ctr">
                <a:solidFill>
                  <a:srgbClr val="C3050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9"/>
            <p:cNvSpPr txBox="1">
              <a:spLocks noChangeArrowheads="1"/>
            </p:cNvSpPr>
            <p:nvPr/>
          </p:nvSpPr>
          <p:spPr bwMode="auto">
            <a:xfrm>
              <a:off x="4052888" y="3595688"/>
              <a:ext cx="952500" cy="64611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Smoke</a:t>
              </a:r>
            </a:p>
            <a:p>
              <a:pPr algn="ctr"/>
              <a:r>
                <a:rPr lang="en-US"/>
                <a:t>Hood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6284913" y="2971800"/>
              <a:ext cx="225425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Up Arrow 90"/>
          <p:cNvSpPr/>
          <p:nvPr/>
        </p:nvSpPr>
        <p:spPr>
          <a:xfrm>
            <a:off x="4465638" y="1201738"/>
            <a:ext cx="395287" cy="4165600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rgbClr val="000000"/>
              </a:gs>
            </a:gsLst>
            <a:lin ang="178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1116522" y="381000"/>
            <a:ext cx="7129463" cy="863600"/>
          </a:xfrm>
        </p:spPr>
        <p:txBody>
          <a:bodyPr/>
          <a:lstStyle/>
          <a:p>
            <a:pPr algn="ctr" eaLnBrk="0" hangingPunct="0">
              <a:spcAft>
                <a:spcPts val="0"/>
              </a:spcAft>
              <a:defRPr/>
            </a:pPr>
            <a:r>
              <a:rPr lang="en-US" sz="2400" spc="-60" dirty="0" smtClean="0">
                <a:solidFill>
                  <a:schemeClr val="tx2"/>
                </a:solidFill>
                <a:latin typeface="+mj-lt"/>
              </a:rPr>
              <a:t>FAA Concept for a Naturally</a:t>
            </a:r>
            <a:r>
              <a:rPr lang="en-US" sz="2400" spc="-60" dirty="0">
                <a:solidFill>
                  <a:schemeClr val="tx2"/>
                </a:solidFill>
                <a:latin typeface="+mj-lt"/>
              </a:rPr>
              <a:t>-ventilated, Bench-</a:t>
            </a:r>
            <a:r>
              <a:rPr lang="en-US" sz="2400" spc="-60" dirty="0" smtClean="0">
                <a:solidFill>
                  <a:schemeClr val="tx2"/>
                </a:solidFill>
                <a:latin typeface="+mj-lt"/>
              </a:rPr>
              <a:t>scale Fire Calorimeter (circa 1985)</a:t>
            </a:r>
            <a:endParaRPr lang="en-US" sz="2400" spc="-6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6"/>
          <p:cNvSpPr>
            <a:spLocks/>
          </p:cNvSpPr>
          <p:nvPr/>
        </p:nvSpPr>
        <p:spPr bwMode="auto">
          <a:xfrm>
            <a:off x="465138" y="3959225"/>
            <a:ext cx="83915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en-US" sz="2400" b="1" dirty="0"/>
              <a:t>Buoyancy driven flow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en-US" sz="2400" b="1" dirty="0"/>
              <a:t>Low cost oxygen consumption calorimetry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US" sz="2000" b="1" dirty="0"/>
              <a:t>Mass flow rate from gas temperature only</a:t>
            </a:r>
            <a:endParaRPr lang="en-US" sz="2000" b="1" dirty="0" smtClean="0"/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US" sz="2000" b="1" dirty="0" smtClean="0"/>
              <a:t>Large oxygen consumption = low cost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sensor</a:t>
            </a:r>
          </a:p>
          <a:p>
            <a:pPr marL="800100" lvl="1" indent="-342900">
              <a:lnSpc>
                <a:spcPct val="13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US" sz="2000" b="1" dirty="0" smtClean="0"/>
              <a:t>Off-the-shelf (OTS) gas conditioning system</a:t>
            </a:r>
            <a:endParaRPr lang="en-US" sz="20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5138" y="523875"/>
            <a:ext cx="8251825" cy="863600"/>
          </a:xfrm>
        </p:spPr>
        <p:txBody>
          <a:bodyPr/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n-US" sz="3600" spc="-60" dirty="0">
                <a:solidFill>
                  <a:schemeClr val="tx2"/>
                </a:solidFill>
                <a:latin typeface="+mj-lt"/>
              </a:rPr>
              <a:t>2016 Redesign Objectives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58800" y="1408113"/>
            <a:ext cx="304442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 Low Cost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 Low Maintenance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 smtClean="0"/>
              <a:t> Flexible operation</a:t>
            </a:r>
            <a:endParaRPr lang="en-U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0950" y="3081338"/>
            <a:ext cx="3803650" cy="863600"/>
          </a:xfrm>
        </p:spPr>
        <p:txBody>
          <a:bodyPr/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n-US" sz="3600" spc="-60" dirty="0">
                <a:solidFill>
                  <a:schemeClr val="tx2"/>
                </a:solidFill>
                <a:latin typeface="+mj-lt"/>
              </a:rPr>
              <a:t>Approach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522663" y="1408113"/>
            <a:ext cx="51609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 b="1"/>
              <a:t> High Accuracy and Repeatability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 b="1"/>
              <a:t> High throughput for QC?</a:t>
            </a:r>
          </a:p>
        </p:txBody>
      </p:sp>
      <p:pic>
        <p:nvPicPr>
          <p:cNvPr id="18439" name="Picture 3" descr="Buoyancy_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511420"/>
            <a:ext cx="26352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 bwMode="auto">
          <a:xfrm>
            <a:off x="1978007" y="301625"/>
            <a:ext cx="5167842" cy="700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Variables</a:t>
            </a:r>
            <a:endParaRPr lang="en-US" sz="3600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2763" y="1864278"/>
            <a:ext cx="8283575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 smtClean="0"/>
              <a:t>Heat </a:t>
            </a:r>
            <a:r>
              <a:rPr lang="en-US" sz="2400" dirty="0"/>
              <a:t>release method</a:t>
            </a:r>
            <a:endParaRPr lang="en-US" sz="2400" dirty="0" smtClean="0"/>
          </a:p>
          <a:p>
            <a:pPr marL="1257300" lvl="2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Thermal method (e.g., OSU)</a:t>
            </a:r>
            <a:endParaRPr lang="en-US" strike="sngStrike" dirty="0" smtClean="0"/>
          </a:p>
          <a:p>
            <a:pPr marL="1257300" lvl="2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/>
              <a:t>Oxygen consumption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/>
              <a:t>Chimney Diameter</a:t>
            </a:r>
            <a:endParaRPr lang="en-US" sz="2400" dirty="0" smtClean="0"/>
          </a:p>
          <a:p>
            <a:pPr marL="1371600" lvl="2" indent="-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4</a:t>
            </a:r>
            <a:r>
              <a:rPr lang="en-US" sz="2400" dirty="0"/>
              <a:t>-</a:t>
            </a:r>
            <a:r>
              <a:rPr lang="en-US" sz="2400" dirty="0" smtClean="0"/>
              <a:t>inch</a:t>
            </a:r>
            <a:endParaRPr lang="en-US" i="1" strike="sngStrike" dirty="0" smtClean="0"/>
          </a:p>
          <a:p>
            <a:pPr marL="1371600" lvl="2" indent="-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/>
              <a:t>6-inch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/>
              <a:t>Exit Flow </a:t>
            </a:r>
            <a:r>
              <a:rPr lang="en-US" sz="2400" dirty="0" smtClean="0"/>
              <a:t>Control on Chimney</a:t>
            </a:r>
          </a:p>
          <a:p>
            <a:pPr marL="1257300" lvl="2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Nozzle</a:t>
            </a:r>
            <a:endParaRPr lang="en-US" i="1" strike="sngStrike" dirty="0" smtClean="0"/>
          </a:p>
          <a:p>
            <a:pPr marL="1257300" lvl="2" indent="-3429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No Nozzle</a:t>
            </a:r>
          </a:p>
        </p:txBody>
      </p:sp>
      <p:pic>
        <p:nvPicPr>
          <p:cNvPr id="20484" name="Picture 5" descr="BCFC_close_low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1413" y="2954338"/>
            <a:ext cx="2465387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6594" y="1203865"/>
            <a:ext cx="753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Buoyancy Controlled Fire Calorimeter/BCFC </a:t>
            </a:r>
            <a:r>
              <a:rPr lang="en-US" sz="2400" dirty="0" smtClean="0">
                <a:solidFill>
                  <a:srgbClr val="000090"/>
                </a:solidFill>
              </a:rPr>
              <a:t>(FAA)</a:t>
            </a:r>
          </a:p>
        </p:txBody>
      </p:sp>
      <p:sp>
        <p:nvSpPr>
          <p:cNvPr id="7" name="Right Brace 6"/>
          <p:cNvSpPr/>
          <p:nvPr/>
        </p:nvSpPr>
        <p:spPr>
          <a:xfrm>
            <a:off x="2624657" y="3920068"/>
            <a:ext cx="262467" cy="7789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02048" y="4097866"/>
            <a:ext cx="186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Standard HVAC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39850"/>
            <a:ext cx="7918450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b="0" smtClean="0"/>
              <a:t>POM, PMMA, HIPS, Phenolic Aircraft Panel (low HRR)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b="0" smtClean="0"/>
              <a:t>Commercial FAA database polymers, 3-mm thick, 10-cm x 10-cm</a:t>
            </a: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b="0" smtClean="0"/>
              <a:t>High (99.99%) purity gases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 bwMode="auto">
          <a:xfrm>
            <a:off x="2384425" y="450850"/>
            <a:ext cx="3906838" cy="7000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ea typeface="+mj-ea"/>
                <a:cs typeface="+mj-cs"/>
              </a:rPr>
              <a:t>Materials</a:t>
            </a:r>
            <a:endParaRPr lang="en-US" cap="none" dirty="0">
              <a:ea typeface="+mj-ea"/>
              <a:cs typeface="+mj-cs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auto">
          <a:xfrm>
            <a:off x="1919288" y="3117850"/>
            <a:ext cx="5387975" cy="7000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spc="-6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BCFC Components</a:t>
            </a:r>
          </a:p>
        </p:txBody>
      </p: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457200" y="3981450"/>
            <a:ext cx="7918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Galvanized HVAC ducting </a:t>
            </a:r>
            <a:r>
              <a:rPr lang="en-US" sz="2000" dirty="0" smtClean="0"/>
              <a:t>(4” and 6” diameter from Home </a:t>
            </a:r>
            <a:r>
              <a:rPr lang="en-US" sz="2000" dirty="0"/>
              <a:t>Depot)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Micro Fuel Cell Oxygen Sensor (Teledyne 22A)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Sample gas conditioning system (</a:t>
            </a:r>
            <a:r>
              <a:rPr lang="en-US" sz="2000" dirty="0" err="1"/>
              <a:t>PermaPure</a:t>
            </a:r>
            <a:r>
              <a:rPr lang="en-US" sz="2000" dirty="0"/>
              <a:t>, Model 4S-9AA)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dirty="0"/>
              <a:t>Conical radiant heater (ASTM E 1354) with</a:t>
            </a:r>
            <a:r>
              <a:rPr lang="en-US" sz="2000" dirty="0" smtClean="0"/>
              <a:t> constant voltage from 208V </a:t>
            </a:r>
            <a:r>
              <a:rPr lang="en-US" sz="2000" dirty="0"/>
              <a:t>VARIAC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607348" y="1882776"/>
            <a:ext cx="263525" cy="635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830810" y="3770314"/>
            <a:ext cx="5576887" cy="1588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 descr="Granite"/>
          <p:cNvSpPr>
            <a:spLocks noChangeArrowheads="1"/>
          </p:cNvSpPr>
          <p:nvPr/>
        </p:nvSpPr>
        <p:spPr bwMode="auto">
          <a:xfrm flipH="1">
            <a:off x="2670723" y="1771651"/>
            <a:ext cx="681037" cy="3902075"/>
          </a:xfrm>
          <a:custGeom>
            <a:avLst/>
            <a:gdLst>
              <a:gd name="T0" fmla="*/ 14371 w 716117"/>
              <a:gd name="T1" fmla="*/ 13510 h 4363721"/>
              <a:gd name="T2" fmla="*/ 0 w 716117"/>
              <a:gd name="T3" fmla="*/ 3566633 h 4363721"/>
              <a:gd name="T4" fmla="*/ 632291 w 716117"/>
              <a:gd name="T5" fmla="*/ 3944912 h 4363721"/>
              <a:gd name="T6" fmla="*/ 632291 w 716117"/>
              <a:gd name="T7" fmla="*/ 4363721 h 4363721"/>
              <a:gd name="T8" fmla="*/ 761623 w 716117"/>
              <a:gd name="T9" fmla="*/ 4363721 h 4363721"/>
              <a:gd name="T10" fmla="*/ 747253 w 716117"/>
              <a:gd name="T11" fmla="*/ 3796303 h 4363721"/>
              <a:gd name="T12" fmla="*/ 129332 w 716117"/>
              <a:gd name="T13" fmla="*/ 3445043 h 4363721"/>
              <a:gd name="T14" fmla="*/ 129332 w 716117"/>
              <a:gd name="T15" fmla="*/ 0 h 4363721"/>
              <a:gd name="T16" fmla="*/ 14371 w 716117"/>
              <a:gd name="T17" fmla="*/ 13510 h 43637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6117"/>
              <a:gd name="T28" fmla="*/ 0 h 4363721"/>
              <a:gd name="T29" fmla="*/ 716117 w 716117"/>
              <a:gd name="T30" fmla="*/ 4363721 h 43637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6117" h="4363721">
                <a:moveTo>
                  <a:pt x="13512" y="13510"/>
                </a:moveTo>
                <a:lnTo>
                  <a:pt x="0" y="3566633"/>
                </a:lnTo>
                <a:lnTo>
                  <a:pt x="594512" y="3944912"/>
                </a:lnTo>
                <a:lnTo>
                  <a:pt x="594512" y="4363721"/>
                </a:lnTo>
                <a:lnTo>
                  <a:pt x="716117" y="4363721"/>
                </a:lnTo>
                <a:lnTo>
                  <a:pt x="702606" y="3796303"/>
                </a:lnTo>
                <a:lnTo>
                  <a:pt x="121605" y="3445043"/>
                </a:lnTo>
                <a:lnTo>
                  <a:pt x="121605" y="0"/>
                </a:lnTo>
                <a:lnTo>
                  <a:pt x="13512" y="1351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>
            <a:outerShdw blurRad="39999" dist="23000" algn="b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n 4"/>
          <p:cNvSpPr>
            <a:spLocks noChangeArrowheads="1"/>
          </p:cNvSpPr>
          <p:nvPr/>
        </p:nvSpPr>
        <p:spPr bwMode="auto">
          <a:xfrm>
            <a:off x="3353348" y="1685926"/>
            <a:ext cx="531812" cy="3357563"/>
          </a:xfrm>
          <a:prstGeom prst="can">
            <a:avLst>
              <a:gd name="adj" fmla="val 24974"/>
            </a:avLst>
          </a:prstGeom>
          <a:gradFill rotWithShape="1">
            <a:gsLst>
              <a:gs pos="0">
                <a:srgbClr val="7A7A7A">
                  <a:alpha val="50000"/>
                </a:srgb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777777"/>
            </a:solidFill>
            <a:round/>
            <a:headEnd/>
            <a:tailEnd/>
          </a:ln>
          <a:effectLst>
            <a:outerShdw blurRad="39999" dist="23000" algn="b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an 6"/>
          <p:cNvSpPr>
            <a:spLocks noChangeArrowheads="1"/>
          </p:cNvSpPr>
          <p:nvPr/>
        </p:nvSpPr>
        <p:spPr bwMode="auto">
          <a:xfrm>
            <a:off x="2759623" y="5273676"/>
            <a:ext cx="1665287" cy="4016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A7A7A">
                  <a:alpha val="50000"/>
                </a:srgb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777777"/>
            </a:solidFill>
            <a:round/>
            <a:headEnd/>
            <a:tailEnd/>
          </a:ln>
          <a:effectLst>
            <a:outerShdw blurRad="39999" dist="23000" algn="b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2781848" y="4983164"/>
            <a:ext cx="568325" cy="382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H="1" flipV="1">
            <a:off x="3870873" y="4973639"/>
            <a:ext cx="569912" cy="384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2781848" y="4959351"/>
            <a:ext cx="1655762" cy="411163"/>
          </a:xfrm>
          <a:custGeom>
            <a:avLst/>
            <a:gdLst>
              <a:gd name="T0" fmla="*/ 1248312 w 1864606"/>
              <a:gd name="T1" fmla="*/ 0 h 459339"/>
              <a:gd name="T2" fmla="*/ 1852334 w 1864606"/>
              <a:gd name="T3" fmla="*/ 391789 h 459339"/>
              <a:gd name="T4" fmla="*/ 1664416 w 1864606"/>
              <a:gd name="T5" fmla="*/ 418809 h 459339"/>
              <a:gd name="T6" fmla="*/ 1140930 w 1864606"/>
              <a:gd name="T7" fmla="*/ 459339 h 459339"/>
              <a:gd name="T8" fmla="*/ 832207 w 1864606"/>
              <a:gd name="T9" fmla="*/ 459339 h 459339"/>
              <a:gd name="T10" fmla="*/ 510063 w 1864606"/>
              <a:gd name="T11" fmla="*/ 459339 h 459339"/>
              <a:gd name="T12" fmla="*/ 187918 w 1864606"/>
              <a:gd name="T13" fmla="*/ 432319 h 459339"/>
              <a:gd name="T14" fmla="*/ 0 w 1864606"/>
              <a:gd name="T15" fmla="*/ 391789 h 459339"/>
              <a:gd name="T16" fmla="*/ 630867 w 1864606"/>
              <a:gd name="T17" fmla="*/ 27020 h 459339"/>
              <a:gd name="T18" fmla="*/ 765094 w 1864606"/>
              <a:gd name="T19" fmla="*/ 54040 h 459339"/>
              <a:gd name="T20" fmla="*/ 953012 w 1864606"/>
              <a:gd name="T21" fmla="*/ 67550 h 459339"/>
              <a:gd name="T22" fmla="*/ 1073817 w 1864606"/>
              <a:gd name="T23" fmla="*/ 54040 h 459339"/>
              <a:gd name="T24" fmla="*/ 1194621 w 1864606"/>
              <a:gd name="T25" fmla="*/ 27020 h 459339"/>
              <a:gd name="T26" fmla="*/ 1248312 w 1864606"/>
              <a:gd name="T27" fmla="*/ 0 h 4593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64606"/>
              <a:gd name="T43" fmla="*/ 0 h 459339"/>
              <a:gd name="T44" fmla="*/ 1864606 w 1864606"/>
              <a:gd name="T45" fmla="*/ 459339 h 45933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64606" h="459339">
                <a:moveTo>
                  <a:pt x="1256582" y="0"/>
                </a:moveTo>
                <a:lnTo>
                  <a:pt x="1864606" y="391789"/>
                </a:lnTo>
                <a:lnTo>
                  <a:pt x="1675443" y="418809"/>
                </a:lnTo>
                <a:lnTo>
                  <a:pt x="1148489" y="459339"/>
                </a:lnTo>
                <a:lnTo>
                  <a:pt x="837721" y="459339"/>
                </a:lnTo>
                <a:lnTo>
                  <a:pt x="513442" y="459339"/>
                </a:lnTo>
                <a:lnTo>
                  <a:pt x="189163" y="432319"/>
                </a:lnTo>
                <a:lnTo>
                  <a:pt x="0" y="391789"/>
                </a:lnTo>
                <a:lnTo>
                  <a:pt x="635047" y="27020"/>
                </a:lnTo>
                <a:lnTo>
                  <a:pt x="770163" y="54040"/>
                </a:lnTo>
                <a:lnTo>
                  <a:pt x="959326" y="67550"/>
                </a:lnTo>
                <a:lnTo>
                  <a:pt x="1080931" y="54040"/>
                </a:lnTo>
                <a:lnTo>
                  <a:pt x="1202536" y="27020"/>
                </a:lnTo>
                <a:lnTo>
                  <a:pt x="1256582" y="0"/>
                </a:lnTo>
                <a:close/>
              </a:path>
            </a:pathLst>
          </a:custGeom>
          <a:gradFill rotWithShape="1">
            <a:gsLst>
              <a:gs pos="0">
                <a:srgbClr val="7A7A7A">
                  <a:alpha val="50000"/>
                </a:srgb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rgbClr val="777777"/>
            </a:solidFill>
            <a:miter lim="800000"/>
            <a:headEnd/>
            <a:tailEnd/>
          </a:ln>
          <a:effectLst>
            <a:outerShdw blurRad="39999" dist="23000" algn="b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2637385" y="1894424"/>
            <a:ext cx="56832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651673" y="4938714"/>
            <a:ext cx="569912" cy="158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4" name="TextBox 20"/>
          <p:cNvSpPr txBox="1">
            <a:spLocks noChangeArrowheads="1"/>
          </p:cNvSpPr>
          <p:nvPr/>
        </p:nvSpPr>
        <p:spPr bwMode="auto">
          <a:xfrm>
            <a:off x="1287493" y="3127903"/>
            <a:ext cx="1803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/>
              <a:t>Mixing Section</a:t>
            </a:r>
            <a:endParaRPr lang="en-US" dirty="0"/>
          </a:p>
        </p:txBody>
      </p:sp>
      <p:sp>
        <p:nvSpPr>
          <p:cNvPr id="25" name="Freeform 24" descr="Granite"/>
          <p:cNvSpPr>
            <a:spLocks noChangeArrowheads="1"/>
          </p:cNvSpPr>
          <p:nvPr/>
        </p:nvSpPr>
        <p:spPr bwMode="auto">
          <a:xfrm>
            <a:off x="3894685" y="1757364"/>
            <a:ext cx="639763" cy="3902075"/>
          </a:xfrm>
          <a:custGeom>
            <a:avLst/>
            <a:gdLst>
              <a:gd name="T0" fmla="*/ 13512 w 716117"/>
              <a:gd name="T1" fmla="*/ 13510 h 4363721"/>
              <a:gd name="T2" fmla="*/ 0 w 716117"/>
              <a:gd name="T3" fmla="*/ 3566633 h 4363721"/>
              <a:gd name="T4" fmla="*/ 594512 w 716117"/>
              <a:gd name="T5" fmla="*/ 3944912 h 4363721"/>
              <a:gd name="T6" fmla="*/ 594512 w 716117"/>
              <a:gd name="T7" fmla="*/ 4363721 h 4363721"/>
              <a:gd name="T8" fmla="*/ 716117 w 716117"/>
              <a:gd name="T9" fmla="*/ 4363721 h 4363721"/>
              <a:gd name="T10" fmla="*/ 702606 w 716117"/>
              <a:gd name="T11" fmla="*/ 3796303 h 4363721"/>
              <a:gd name="T12" fmla="*/ 121605 w 716117"/>
              <a:gd name="T13" fmla="*/ 3445043 h 4363721"/>
              <a:gd name="T14" fmla="*/ 121605 w 716117"/>
              <a:gd name="T15" fmla="*/ 0 h 4363721"/>
              <a:gd name="T16" fmla="*/ 13512 w 716117"/>
              <a:gd name="T17" fmla="*/ 13510 h 43637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6117"/>
              <a:gd name="T28" fmla="*/ 0 h 4363721"/>
              <a:gd name="T29" fmla="*/ 716117 w 716117"/>
              <a:gd name="T30" fmla="*/ 4363721 h 43637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6117" h="4363721">
                <a:moveTo>
                  <a:pt x="13512" y="13510"/>
                </a:moveTo>
                <a:lnTo>
                  <a:pt x="0" y="3566633"/>
                </a:lnTo>
                <a:lnTo>
                  <a:pt x="594512" y="3944912"/>
                </a:lnTo>
                <a:lnTo>
                  <a:pt x="594512" y="4363721"/>
                </a:lnTo>
                <a:lnTo>
                  <a:pt x="716117" y="4363721"/>
                </a:lnTo>
                <a:lnTo>
                  <a:pt x="702606" y="3796303"/>
                </a:lnTo>
                <a:lnTo>
                  <a:pt x="121605" y="3445043"/>
                </a:lnTo>
                <a:lnTo>
                  <a:pt x="121605" y="0"/>
                </a:lnTo>
                <a:lnTo>
                  <a:pt x="13512" y="1351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>
            <a:outerShdw blurRad="39999" dist="23000" algn="b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3615815" y="3316315"/>
            <a:ext cx="665162" cy="482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1" name="TextBox 32"/>
          <p:cNvSpPr txBox="1">
            <a:spLocks noChangeArrowheads="1"/>
          </p:cNvSpPr>
          <p:nvPr/>
        </p:nvSpPr>
        <p:spPr bwMode="auto">
          <a:xfrm>
            <a:off x="4468843" y="3133225"/>
            <a:ext cx="2321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Insulated Chimney</a:t>
            </a:r>
          </a:p>
        </p:txBody>
      </p:sp>
      <p:sp>
        <p:nvSpPr>
          <p:cNvPr id="23572" name="TextBox 34"/>
          <p:cNvSpPr txBox="1">
            <a:spLocks noChangeArrowheads="1"/>
          </p:cNvSpPr>
          <p:nvPr/>
        </p:nvSpPr>
        <p:spPr bwMode="auto">
          <a:xfrm>
            <a:off x="4413798" y="1163639"/>
            <a:ext cx="401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Optional Reducing </a:t>
            </a:r>
            <a:r>
              <a:rPr lang="en-US" dirty="0" smtClean="0"/>
              <a:t>Nozzle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870873" y="1871664"/>
            <a:ext cx="1385887" cy="7461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2008735" y="1473201"/>
            <a:ext cx="47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5" name="TextBox 54"/>
          <p:cNvSpPr txBox="1">
            <a:spLocks noChangeArrowheads="1"/>
          </p:cNvSpPr>
          <p:nvPr/>
        </p:nvSpPr>
        <p:spPr bwMode="auto">
          <a:xfrm>
            <a:off x="5159923" y="1706564"/>
            <a:ext cx="3038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Aspirated port for O</a:t>
            </a:r>
            <a:r>
              <a:rPr lang="en-US" baseline="-25000" dirty="0"/>
              <a:t>2</a:t>
            </a:r>
            <a:r>
              <a:rPr lang="en-US" dirty="0"/>
              <a:t> and gas temperature, </a:t>
            </a:r>
            <a:r>
              <a:rPr lang="en-US" i="1" dirty="0"/>
              <a:t>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262860" y="5922964"/>
            <a:ext cx="714375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80" name="TextBox 76"/>
          <p:cNvSpPr txBox="1">
            <a:spLocks noChangeArrowheads="1"/>
          </p:cNvSpPr>
          <p:nvPr/>
        </p:nvSpPr>
        <p:spPr bwMode="auto">
          <a:xfrm>
            <a:off x="956732" y="5676901"/>
            <a:ext cx="1752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/>
              <a:t>Radiant heater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678660" y="5580064"/>
            <a:ext cx="527050" cy="2349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2109541" y="4228308"/>
            <a:ext cx="140652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6200000" flipV="1">
            <a:off x="2190504" y="2504281"/>
            <a:ext cx="1244600" cy="158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>
            <a:spLocks noChangeAspect="1"/>
          </p:cNvSpPr>
          <p:nvPr/>
        </p:nvSpPr>
        <p:spPr>
          <a:xfrm>
            <a:off x="3315248" y="1885951"/>
            <a:ext cx="60325" cy="6032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2812009" y="1474789"/>
            <a:ext cx="525464" cy="436563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87" name="TextBox 97"/>
          <p:cNvSpPr txBox="1">
            <a:spLocks noChangeArrowheads="1"/>
          </p:cNvSpPr>
          <p:nvPr/>
        </p:nvSpPr>
        <p:spPr bwMode="auto">
          <a:xfrm>
            <a:off x="677869" y="994785"/>
            <a:ext cx="182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Chimney temperature, </a:t>
            </a:r>
            <a:r>
              <a:rPr lang="en-US" i="1" dirty="0" err="1"/>
              <a:t>T</a:t>
            </a:r>
            <a:r>
              <a:rPr lang="en-US" baseline="-25000" dirty="0" err="1"/>
              <a:t>c</a:t>
            </a:r>
            <a:endParaRPr lang="en-US" dirty="0"/>
          </a:p>
        </p:txBody>
      </p:sp>
      <p:sp>
        <p:nvSpPr>
          <p:cNvPr id="20527" name="Freeform 47"/>
          <p:cNvSpPr>
            <a:spLocks/>
          </p:cNvSpPr>
          <p:nvPr/>
        </p:nvSpPr>
        <p:spPr bwMode="auto">
          <a:xfrm>
            <a:off x="3346998" y="1398589"/>
            <a:ext cx="547687" cy="449262"/>
          </a:xfrm>
          <a:custGeom>
            <a:avLst/>
            <a:gdLst/>
            <a:ahLst/>
            <a:cxnLst>
              <a:cxn ang="0">
                <a:pos x="0" y="262"/>
              </a:cxn>
              <a:cxn ang="0">
                <a:pos x="26" y="288"/>
              </a:cxn>
              <a:cxn ang="0">
                <a:pos x="67" y="312"/>
              </a:cxn>
              <a:cxn ang="0">
                <a:pos x="124" y="326"/>
              </a:cxn>
              <a:cxn ang="0">
                <a:pos x="182" y="330"/>
              </a:cxn>
              <a:cxn ang="0">
                <a:pos x="236" y="326"/>
              </a:cxn>
              <a:cxn ang="0">
                <a:pos x="266" y="322"/>
              </a:cxn>
              <a:cxn ang="0">
                <a:pos x="318" y="310"/>
              </a:cxn>
              <a:cxn ang="0">
                <a:pos x="348" y="290"/>
              </a:cxn>
              <a:cxn ang="0">
                <a:pos x="386" y="264"/>
              </a:cxn>
              <a:cxn ang="0">
                <a:pos x="292" y="0"/>
              </a:cxn>
              <a:cxn ang="0">
                <a:pos x="120" y="2"/>
              </a:cxn>
              <a:cxn ang="0">
                <a:pos x="0" y="262"/>
              </a:cxn>
            </a:cxnLst>
            <a:rect l="0" t="0" r="r" b="b"/>
            <a:pathLst>
              <a:path w="386" h="330">
                <a:moveTo>
                  <a:pt x="0" y="262"/>
                </a:moveTo>
                <a:lnTo>
                  <a:pt x="26" y="288"/>
                </a:lnTo>
                <a:lnTo>
                  <a:pt x="67" y="312"/>
                </a:lnTo>
                <a:lnTo>
                  <a:pt x="124" y="326"/>
                </a:lnTo>
                <a:cubicBezTo>
                  <a:pt x="147" y="326"/>
                  <a:pt x="162" y="330"/>
                  <a:pt x="182" y="330"/>
                </a:cubicBezTo>
                <a:lnTo>
                  <a:pt x="236" y="326"/>
                </a:lnTo>
                <a:lnTo>
                  <a:pt x="266" y="322"/>
                </a:lnTo>
                <a:lnTo>
                  <a:pt x="318" y="310"/>
                </a:lnTo>
                <a:lnTo>
                  <a:pt x="348" y="290"/>
                </a:lnTo>
                <a:lnTo>
                  <a:pt x="386" y="264"/>
                </a:lnTo>
                <a:lnTo>
                  <a:pt x="292" y="0"/>
                </a:lnTo>
                <a:lnTo>
                  <a:pt x="120" y="2"/>
                </a:lnTo>
                <a:lnTo>
                  <a:pt x="0" y="262"/>
                </a:lnTo>
                <a:close/>
              </a:path>
            </a:pathLst>
          </a:custGeom>
          <a:gradFill rotWithShape="0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56078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20035" y="1373189"/>
            <a:ext cx="230188" cy="412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591" name="Straight Arrow Connector 33"/>
          <p:cNvCxnSpPr>
            <a:cxnSpLocks noChangeShapeType="1"/>
            <a:stCxn id="23572" idx="1"/>
          </p:cNvCxnSpPr>
          <p:nvPr/>
        </p:nvCxnSpPr>
        <p:spPr bwMode="auto">
          <a:xfrm rot="10800000" flipV="1">
            <a:off x="3743873" y="1347789"/>
            <a:ext cx="669925" cy="3079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3592" name="Group 65"/>
          <p:cNvGrpSpPr>
            <a:grpSpLocks/>
          </p:cNvGrpSpPr>
          <p:nvPr/>
        </p:nvGrpSpPr>
        <p:grpSpPr bwMode="auto">
          <a:xfrm>
            <a:off x="3208885" y="5273676"/>
            <a:ext cx="787400" cy="306388"/>
            <a:chOff x="393700" y="4679950"/>
            <a:chExt cx="881063" cy="342900"/>
          </a:xfrm>
        </p:grpSpPr>
        <p:sp>
          <p:nvSpPr>
            <p:cNvPr id="45" name="Trapezoid 44"/>
            <p:cNvSpPr/>
            <p:nvPr/>
          </p:nvSpPr>
          <p:spPr>
            <a:xfrm>
              <a:off x="393700" y="4679950"/>
              <a:ext cx="881063" cy="342900"/>
            </a:xfrm>
            <a:prstGeom prst="trapezoid">
              <a:avLst>
                <a:gd name="adj" fmla="val 6697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36332" y="4955336"/>
              <a:ext cx="824220" cy="37310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03833" y="4887822"/>
              <a:ext cx="699877" cy="37310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46465" y="4811424"/>
              <a:ext cx="595073" cy="39087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05085" y="4751017"/>
              <a:ext cx="506255" cy="39087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13966" y="4692387"/>
              <a:ext cx="429873" cy="39087"/>
            </a:xfrm>
            <a:prstGeom prst="line">
              <a:avLst/>
            </a:prstGeom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itle 1"/>
          <p:cNvSpPr txBox="1">
            <a:spLocks/>
          </p:cNvSpPr>
          <p:nvPr/>
        </p:nvSpPr>
        <p:spPr>
          <a:xfrm>
            <a:off x="228600" y="338138"/>
            <a:ext cx="8551863" cy="863600"/>
          </a:xfrm>
        </p:spPr>
        <p:txBody>
          <a:bodyPr/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n-US" sz="3200" spc="-60" dirty="0">
                <a:solidFill>
                  <a:schemeClr val="tx2"/>
                </a:solidFill>
                <a:latin typeface="+mj-lt"/>
              </a:rPr>
              <a:t>Naturally-ventilated Fire Calorimeter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5312329" y="4266147"/>
            <a:ext cx="2962275" cy="660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/>
              <a:t>FAA concept</a:t>
            </a:r>
            <a:br>
              <a:rPr lang="en-US" sz="2400" dirty="0" smtClean="0"/>
            </a:br>
            <a:r>
              <a:rPr lang="en-US" sz="2400" dirty="0" smtClean="0"/>
              <a:t>circa 2016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3262860" y="5918201"/>
            <a:ext cx="714375" cy="46038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5400000" flipH="1" flipV="1">
            <a:off x="3244604" y="6086212"/>
            <a:ext cx="390524" cy="1730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97" name="TextBox 76"/>
          <p:cNvSpPr txBox="1">
            <a:spLocks noChangeArrowheads="1"/>
          </p:cNvSpPr>
          <p:nvPr/>
        </p:nvSpPr>
        <p:spPr bwMode="auto">
          <a:xfrm>
            <a:off x="1858452" y="6150511"/>
            <a:ext cx="1046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Sample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2759623" y="6367993"/>
            <a:ext cx="5937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80977" y="3316315"/>
            <a:ext cx="37570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2362219" y="1474789"/>
            <a:ext cx="45138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3552815" y="5766822"/>
            <a:ext cx="1154662" cy="104278"/>
            <a:chOff x="3281871" y="5741421"/>
            <a:chExt cx="1154662" cy="104278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384550" y="5792766"/>
              <a:ext cx="1051983" cy="15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32-Point Star 101"/>
            <p:cNvSpPr/>
            <p:nvPr/>
          </p:nvSpPr>
          <p:spPr>
            <a:xfrm>
              <a:off x="3281871" y="5741421"/>
              <a:ext cx="132821" cy="104278"/>
            </a:xfrm>
            <a:prstGeom prst="star32">
              <a:avLst/>
            </a:prstGeom>
            <a:solidFill>
              <a:srgbClr val="FF6600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76"/>
          <p:cNvSpPr txBox="1">
            <a:spLocks noChangeArrowheads="1"/>
          </p:cNvSpPr>
          <p:nvPr/>
        </p:nvSpPr>
        <p:spPr bwMode="auto">
          <a:xfrm>
            <a:off x="4631877" y="5604669"/>
            <a:ext cx="1046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Igniter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BCFC_tall_l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857250"/>
            <a:ext cx="4167188" cy="555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5022850" y="5214938"/>
            <a:ext cx="3333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Times" charset="0"/>
              <a:buNone/>
            </a:pPr>
            <a:r>
              <a:rPr lang="en-US"/>
              <a:t>Combustion Gas Extraction and Conditioning With Chemical O</a:t>
            </a:r>
            <a:r>
              <a:rPr lang="en-US" baseline="-25000"/>
              <a:t>2</a:t>
            </a:r>
            <a:r>
              <a:rPr lang="en-US"/>
              <a:t> Sensor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857750" y="3363913"/>
            <a:ext cx="3846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 Conical Radiant Heater (36 kW/m</a:t>
            </a:r>
            <a:r>
              <a:rPr lang="en-US" baseline="30000"/>
              <a:t>2</a:t>
            </a:r>
            <a:r>
              <a:rPr lang="en-US"/>
              <a:t>)</a:t>
            </a:r>
          </a:p>
          <a:p>
            <a:pPr algn="ctr"/>
            <a:r>
              <a:rPr lang="en-US"/>
              <a:t>Pilot flame (CH</a:t>
            </a:r>
            <a:r>
              <a:rPr lang="en-US" baseline="-25000"/>
              <a:t>4</a:t>
            </a:r>
            <a:r>
              <a:rPr lang="en-US"/>
              <a:t>) igniter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5149850" y="2244725"/>
            <a:ext cx="3736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1.5-m insulated </a:t>
            </a:r>
            <a:r>
              <a:rPr lang="en-US" dirty="0"/>
              <a:t>chimney (1 inch mineral wool covered with aluminum foil)</a:t>
            </a:r>
          </a:p>
        </p:txBody>
      </p:sp>
      <p:sp>
        <p:nvSpPr>
          <p:cNvPr id="25606" name="Title 3"/>
          <p:cNvSpPr>
            <a:spLocks/>
          </p:cNvSpPr>
          <p:nvPr/>
        </p:nvSpPr>
        <p:spPr bwMode="auto">
          <a:xfrm>
            <a:off x="2500313" y="133350"/>
            <a:ext cx="46053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3200">
                <a:solidFill>
                  <a:schemeClr val="tx2"/>
                </a:solidFill>
                <a:latin typeface="Arial Black" charset="0"/>
              </a:rPr>
              <a:t>BCFC Prototype</a:t>
            </a: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5099050" y="1589088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Sampling port (gas temperature, O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3022600" y="1530350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09" name="Rectangle 20"/>
          <p:cNvSpPr>
            <a:spLocks noChangeArrowheads="1"/>
          </p:cNvSpPr>
          <p:nvPr/>
        </p:nvSpPr>
        <p:spPr bwMode="auto">
          <a:xfrm>
            <a:off x="5600700" y="952500"/>
            <a:ext cx="297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Optional Nozzle (d/D = 1/2)</a:t>
            </a: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>
            <a:off x="3365500" y="1771650"/>
            <a:ext cx="15446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3365500" y="1530350"/>
            <a:ext cx="0" cy="2413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2895600" y="1143000"/>
            <a:ext cx="20145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2997200" y="2414588"/>
            <a:ext cx="19129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14" name="Rectangle 27"/>
          <p:cNvSpPr>
            <a:spLocks noChangeArrowheads="1"/>
          </p:cNvSpPr>
          <p:nvPr/>
        </p:nvSpPr>
        <p:spPr bwMode="auto">
          <a:xfrm>
            <a:off x="5226050" y="413702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Mass Balance</a:t>
            </a:r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2940050" y="3613150"/>
            <a:ext cx="685800" cy="1666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2990850" y="4324350"/>
            <a:ext cx="1919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2" name="AutoShape 30"/>
          <p:cNvSpPr>
            <a:spLocks/>
          </p:cNvSpPr>
          <p:nvPr/>
        </p:nvSpPr>
        <p:spPr bwMode="auto">
          <a:xfrm>
            <a:off x="3784600" y="4768850"/>
            <a:ext cx="209550" cy="1276350"/>
          </a:xfrm>
          <a:prstGeom prst="rightBrace">
            <a:avLst>
              <a:gd name="adj1" fmla="val 5075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H="1">
            <a:off x="3994150" y="5403850"/>
            <a:ext cx="9159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flipH="1">
            <a:off x="4910138" y="5403850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 flipH="1">
            <a:off x="4910138" y="4324350"/>
            <a:ext cx="36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3625850" y="3779838"/>
            <a:ext cx="1284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7" name="Line 35"/>
          <p:cNvSpPr>
            <a:spLocks noChangeShapeType="1"/>
          </p:cNvSpPr>
          <p:nvPr/>
        </p:nvSpPr>
        <p:spPr bwMode="auto">
          <a:xfrm>
            <a:off x="4910138" y="3779838"/>
            <a:ext cx="37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>
            <a:off x="4910138" y="2414588"/>
            <a:ext cx="37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>
            <a:off x="4910138" y="1771650"/>
            <a:ext cx="239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>
            <a:off x="4897438" y="1143000"/>
            <a:ext cx="760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triped Right Arrow 70"/>
          <p:cNvSpPr/>
          <p:nvPr/>
        </p:nvSpPr>
        <p:spPr>
          <a:xfrm rot="16200000">
            <a:off x="2318545" y="1375047"/>
            <a:ext cx="652462" cy="441325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9038" y="1974329"/>
            <a:ext cx="352425" cy="262096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1708150" y="4595291"/>
            <a:ext cx="1828800" cy="579438"/>
          </a:xfrm>
          <a:prstGeom prst="trapezoid">
            <a:avLst>
              <a:gd name="adj" fmla="val 12879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5"/>
          <p:cNvSpPr txBox="1">
            <a:spLocks noChangeArrowheads="1"/>
          </p:cNvSpPr>
          <p:nvPr/>
        </p:nvSpPr>
        <p:spPr bwMode="auto">
          <a:xfrm>
            <a:off x="550863" y="5906566"/>
            <a:ext cx="4113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3D5185"/>
                </a:solidFill>
              </a:rPr>
              <a:t>Ambient air      at </a:t>
            </a:r>
            <a:r>
              <a:rPr lang="en-US" sz="2400" b="1" i="1">
                <a:solidFill>
                  <a:srgbClr val="3D5185"/>
                </a:solidFill>
              </a:rPr>
              <a:t>T</a:t>
            </a:r>
            <a:r>
              <a:rPr lang="en-US" sz="2400" b="1" baseline="-25000">
                <a:solidFill>
                  <a:srgbClr val="3D5185"/>
                </a:solidFill>
              </a:rPr>
              <a:t>∞</a:t>
            </a:r>
            <a:r>
              <a:rPr lang="en-US" sz="2400" b="1">
                <a:solidFill>
                  <a:srgbClr val="3D5185"/>
                </a:solidFill>
              </a:rPr>
              <a:t>, </a:t>
            </a:r>
            <a:r>
              <a:rPr lang="en-US" sz="2400" b="1" i="1">
                <a:solidFill>
                  <a:srgbClr val="3D5185"/>
                </a:solidFill>
              </a:rPr>
              <a:t>v</a:t>
            </a:r>
            <a:r>
              <a:rPr lang="en-US" sz="2400" b="1" baseline="-25000">
                <a:solidFill>
                  <a:srgbClr val="3D5185"/>
                </a:solidFill>
              </a:rPr>
              <a:t>∞,</a:t>
            </a:r>
            <a:r>
              <a:rPr lang="en-US" sz="2400" b="1">
                <a:solidFill>
                  <a:srgbClr val="3D5185"/>
                </a:solidFill>
              </a:rPr>
              <a:t> ρ</a:t>
            </a:r>
            <a:r>
              <a:rPr lang="en-US" sz="2400" b="1" baseline="-25000">
                <a:solidFill>
                  <a:srgbClr val="3D5185"/>
                </a:solidFill>
              </a:rPr>
              <a:t>∞</a:t>
            </a:r>
          </a:p>
        </p:txBody>
      </p:sp>
      <p:sp>
        <p:nvSpPr>
          <p:cNvPr id="32778" name="TextBox 7"/>
          <p:cNvSpPr txBox="1">
            <a:spLocks noChangeArrowheads="1"/>
          </p:cNvSpPr>
          <p:nvPr/>
        </p:nvSpPr>
        <p:spPr bwMode="auto">
          <a:xfrm>
            <a:off x="355600" y="1429816"/>
            <a:ext cx="3565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Hot Gases at     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i="1" dirty="0" err="1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ρ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6175" y="5027091"/>
            <a:ext cx="392113" cy="88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1243008" y="2219870"/>
            <a:ext cx="112766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-39686" y="3694386"/>
            <a:ext cx="296068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1243008" y="3397780"/>
            <a:ext cx="40058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H</a:t>
            </a:r>
            <a:r>
              <a:rPr lang="en-US" dirty="0"/>
              <a:t>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568950" y="1825104"/>
          <a:ext cx="1833563" cy="293687"/>
        </p:xfrm>
        <a:graphic>
          <a:graphicData uri="http://schemas.openxmlformats.org/presentationml/2006/ole">
            <p:oleObj spid="_x0000_s27650" name="Equation" r:id="rId3" imgW="1016000" imgH="177800" progId="Equation.3">
              <p:embed/>
            </p:oleObj>
          </a:graphicData>
        </a:graphic>
      </p:graphicFrame>
      <p:sp>
        <p:nvSpPr>
          <p:cNvPr id="27663" name="TextBox 22"/>
          <p:cNvSpPr txBox="1">
            <a:spLocks noChangeArrowheads="1"/>
          </p:cNvSpPr>
          <p:nvPr/>
        </p:nvSpPr>
        <p:spPr bwMode="auto">
          <a:xfrm>
            <a:off x="4635500" y="1286941"/>
            <a:ext cx="3700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>
                <a:solidFill>
                  <a:srgbClr val="000090"/>
                </a:solidFill>
              </a:rPr>
              <a:t>Conservation of Mass</a:t>
            </a:r>
          </a:p>
        </p:txBody>
      </p:sp>
      <p:sp>
        <p:nvSpPr>
          <p:cNvPr id="27664" name="TextBox 26"/>
          <p:cNvSpPr txBox="1">
            <a:spLocks noChangeArrowheads="1"/>
          </p:cNvSpPr>
          <p:nvPr/>
        </p:nvSpPr>
        <p:spPr bwMode="auto">
          <a:xfrm>
            <a:off x="4192588" y="4449241"/>
            <a:ext cx="458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>
                <a:solidFill>
                  <a:srgbClr val="000090"/>
                </a:solidFill>
              </a:rPr>
              <a:t>Mass Flow Rate for (d/D)</a:t>
            </a:r>
            <a:r>
              <a:rPr lang="en-US" sz="2400" b="1" i="1" baseline="30000">
                <a:solidFill>
                  <a:srgbClr val="000090"/>
                </a:solidFill>
              </a:rPr>
              <a:t>4</a:t>
            </a:r>
            <a:r>
              <a:rPr lang="en-US" sz="2400" b="1" i="1">
                <a:solidFill>
                  <a:srgbClr val="000090"/>
                </a:solidFill>
              </a:rPr>
              <a:t> &lt;&lt; 1</a:t>
            </a:r>
            <a:endParaRPr lang="en-US" sz="2400" b="1" i="1" baseline="30000">
              <a:solidFill>
                <a:srgbClr val="0000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7163" y="2214040"/>
            <a:ext cx="779462" cy="457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6" name="TextBox 19"/>
          <p:cNvSpPr txBox="1">
            <a:spLocks noChangeArrowheads="1"/>
          </p:cNvSpPr>
          <p:nvPr/>
        </p:nvSpPr>
        <p:spPr bwMode="auto">
          <a:xfrm>
            <a:off x="3431132" y="2065875"/>
            <a:ext cx="76834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T, ∆O</a:t>
            </a:r>
            <a:r>
              <a:rPr lang="en-US" sz="1600" baseline="-25000" dirty="0"/>
              <a:t>2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6200000">
            <a:off x="3421856" y="5351735"/>
            <a:ext cx="37147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1464469" y="5361260"/>
            <a:ext cx="371475" cy="158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1884314" y="4357694"/>
            <a:ext cx="34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d</a:t>
            </a:r>
            <a:endParaRPr lang="en-US" i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67467" y="4581004"/>
            <a:ext cx="288396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2820990" y="4579416"/>
            <a:ext cx="61014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2" name="TextBox 30"/>
          <p:cNvSpPr txBox="1">
            <a:spLocks noChangeArrowheads="1"/>
          </p:cNvSpPr>
          <p:nvPr/>
        </p:nvSpPr>
        <p:spPr bwMode="auto">
          <a:xfrm>
            <a:off x="2357438" y="5204891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/>
              <a:t>D</a:t>
            </a:r>
          </a:p>
        </p:txBody>
      </p:sp>
      <p:sp>
        <p:nvSpPr>
          <p:cNvPr id="27673" name="TextBox 22"/>
          <p:cNvSpPr txBox="1">
            <a:spLocks noChangeArrowheads="1"/>
          </p:cNvSpPr>
          <p:nvPr/>
        </p:nvSpPr>
        <p:spPr bwMode="auto">
          <a:xfrm>
            <a:off x="4457700" y="2194991"/>
            <a:ext cx="405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>
                <a:solidFill>
                  <a:srgbClr val="000090"/>
                </a:solidFill>
              </a:rPr>
              <a:t>Conservation of Energy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94313" y="3972991"/>
          <a:ext cx="2384425" cy="400050"/>
        </p:xfrm>
        <a:graphic>
          <a:graphicData uri="http://schemas.openxmlformats.org/presentationml/2006/ole">
            <p:oleObj spid="_x0000_s27651" name="Equation" r:id="rId4" imgW="1320800" imgH="241300" progId="Equation.3">
              <p:embed/>
            </p:oleObj>
          </a:graphicData>
        </a:graphic>
      </p:graphicFrame>
      <p:cxnSp>
        <p:nvCxnSpPr>
          <p:cNvPr id="40" name="Straight Connector 39"/>
          <p:cNvCxnSpPr/>
          <p:nvPr/>
        </p:nvCxnSpPr>
        <p:spPr>
          <a:xfrm rot="10800000">
            <a:off x="1126068" y="5166791"/>
            <a:ext cx="472549" cy="952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978400" y="2733154"/>
          <a:ext cx="3016250" cy="627062"/>
        </p:xfrm>
        <a:graphic>
          <a:graphicData uri="http://schemas.openxmlformats.org/presentationml/2006/ole">
            <p:oleObj spid="_x0000_s27652" name="Equation" r:id="rId5" imgW="1574800" imgH="355600" progId="Equation.3">
              <p:embed/>
            </p:oleObj>
          </a:graphicData>
        </a:graphic>
      </p:graphicFrame>
      <p:sp>
        <p:nvSpPr>
          <p:cNvPr id="27676" name="TextBox 22"/>
          <p:cNvSpPr txBox="1">
            <a:spLocks noChangeArrowheads="1"/>
          </p:cNvSpPr>
          <p:nvPr/>
        </p:nvSpPr>
        <p:spPr bwMode="auto">
          <a:xfrm>
            <a:off x="4875213" y="3436416"/>
            <a:ext cx="322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>
                <a:solidFill>
                  <a:srgbClr val="000090"/>
                </a:solidFill>
              </a:rPr>
              <a:t>Buoyant Pressure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1685925" y="5369991"/>
            <a:ext cx="685800" cy="952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706688" y="5371579"/>
            <a:ext cx="908050" cy="7937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Striped Right Arrow 69"/>
          <p:cNvSpPr/>
          <p:nvPr/>
        </p:nvSpPr>
        <p:spPr>
          <a:xfrm rot="16200000">
            <a:off x="2151857" y="5905772"/>
            <a:ext cx="966788" cy="415925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468563" y="4563541"/>
            <a:ext cx="334962" cy="49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24113" y="4549254"/>
            <a:ext cx="385762" cy="471487"/>
          </a:xfrm>
          <a:custGeom>
            <a:avLst/>
            <a:gdLst>
              <a:gd name="connsiteX0" fmla="*/ 0 w 408185"/>
              <a:gd name="connsiteY0" fmla="*/ 543919 h 543919"/>
              <a:gd name="connsiteX1" fmla="*/ 16933 w 408185"/>
              <a:gd name="connsiteY1" fmla="*/ 518519 h 543919"/>
              <a:gd name="connsiteX2" fmla="*/ 33867 w 408185"/>
              <a:gd name="connsiteY2" fmla="*/ 501586 h 543919"/>
              <a:gd name="connsiteX3" fmla="*/ 42333 w 408185"/>
              <a:gd name="connsiteY3" fmla="*/ 459252 h 543919"/>
              <a:gd name="connsiteX4" fmla="*/ 93133 w 408185"/>
              <a:gd name="connsiteY4" fmla="*/ 433852 h 543919"/>
              <a:gd name="connsiteX5" fmla="*/ 101600 w 408185"/>
              <a:gd name="connsiteY5" fmla="*/ 374586 h 543919"/>
              <a:gd name="connsiteX6" fmla="*/ 84667 w 408185"/>
              <a:gd name="connsiteY6" fmla="*/ 323786 h 543919"/>
              <a:gd name="connsiteX7" fmla="*/ 110067 w 408185"/>
              <a:gd name="connsiteY7" fmla="*/ 281452 h 543919"/>
              <a:gd name="connsiteX8" fmla="*/ 135467 w 408185"/>
              <a:gd name="connsiteY8" fmla="*/ 272986 h 543919"/>
              <a:gd name="connsiteX9" fmla="*/ 143933 w 408185"/>
              <a:gd name="connsiteY9" fmla="*/ 247586 h 543919"/>
              <a:gd name="connsiteX10" fmla="*/ 152400 w 408185"/>
              <a:gd name="connsiteY10" fmla="*/ 213719 h 543919"/>
              <a:gd name="connsiteX11" fmla="*/ 169333 w 408185"/>
              <a:gd name="connsiteY11" fmla="*/ 188319 h 543919"/>
              <a:gd name="connsiteX12" fmla="*/ 177800 w 408185"/>
              <a:gd name="connsiteY12" fmla="*/ 162919 h 543919"/>
              <a:gd name="connsiteX13" fmla="*/ 177800 w 408185"/>
              <a:gd name="connsiteY13" fmla="*/ 61319 h 543919"/>
              <a:gd name="connsiteX14" fmla="*/ 203200 w 408185"/>
              <a:gd name="connsiteY14" fmla="*/ 52852 h 543919"/>
              <a:gd name="connsiteX15" fmla="*/ 237067 w 408185"/>
              <a:gd name="connsiteY15" fmla="*/ 35919 h 543919"/>
              <a:gd name="connsiteX16" fmla="*/ 254000 w 408185"/>
              <a:gd name="connsiteY16" fmla="*/ 86719 h 543919"/>
              <a:gd name="connsiteX17" fmla="*/ 262467 w 408185"/>
              <a:gd name="connsiteY17" fmla="*/ 112119 h 543919"/>
              <a:gd name="connsiteX18" fmla="*/ 254000 w 408185"/>
              <a:gd name="connsiteY18" fmla="*/ 188319 h 543919"/>
              <a:gd name="connsiteX19" fmla="*/ 245533 w 408185"/>
              <a:gd name="connsiteY19" fmla="*/ 213719 h 543919"/>
              <a:gd name="connsiteX20" fmla="*/ 254000 w 408185"/>
              <a:gd name="connsiteY20" fmla="*/ 281452 h 543919"/>
              <a:gd name="connsiteX21" fmla="*/ 279400 w 408185"/>
              <a:gd name="connsiteY21" fmla="*/ 323786 h 543919"/>
              <a:gd name="connsiteX22" fmla="*/ 304800 w 408185"/>
              <a:gd name="connsiteY22" fmla="*/ 332252 h 543919"/>
              <a:gd name="connsiteX23" fmla="*/ 330200 w 408185"/>
              <a:gd name="connsiteY23" fmla="*/ 374586 h 543919"/>
              <a:gd name="connsiteX24" fmla="*/ 355600 w 408185"/>
              <a:gd name="connsiteY24" fmla="*/ 383052 h 543919"/>
              <a:gd name="connsiteX25" fmla="*/ 364067 w 408185"/>
              <a:gd name="connsiteY25" fmla="*/ 433852 h 543919"/>
              <a:gd name="connsiteX26" fmla="*/ 381000 w 408185"/>
              <a:gd name="connsiteY26" fmla="*/ 450786 h 543919"/>
              <a:gd name="connsiteX27" fmla="*/ 397933 w 408185"/>
              <a:gd name="connsiteY27" fmla="*/ 501586 h 543919"/>
              <a:gd name="connsiteX28" fmla="*/ 406400 w 408185"/>
              <a:gd name="connsiteY28" fmla="*/ 543919 h 54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8185" h="543919">
                <a:moveTo>
                  <a:pt x="0" y="543919"/>
                </a:moveTo>
                <a:cubicBezTo>
                  <a:pt x="5644" y="535452"/>
                  <a:pt x="10576" y="526465"/>
                  <a:pt x="16933" y="518519"/>
                </a:cubicBezTo>
                <a:cubicBezTo>
                  <a:pt x="21920" y="512286"/>
                  <a:pt x="30723" y="508923"/>
                  <a:pt x="33867" y="501586"/>
                </a:cubicBezTo>
                <a:cubicBezTo>
                  <a:pt x="39536" y="488359"/>
                  <a:pt x="35193" y="471747"/>
                  <a:pt x="42333" y="459252"/>
                </a:cubicBezTo>
                <a:cubicBezTo>
                  <a:pt x="50056" y="445737"/>
                  <a:pt x="80097" y="438198"/>
                  <a:pt x="93133" y="433852"/>
                </a:cubicBezTo>
                <a:cubicBezTo>
                  <a:pt x="118653" y="408333"/>
                  <a:pt x="114499" y="421881"/>
                  <a:pt x="101600" y="374586"/>
                </a:cubicBezTo>
                <a:cubicBezTo>
                  <a:pt x="96904" y="357366"/>
                  <a:pt x="84667" y="323786"/>
                  <a:pt x="84667" y="323786"/>
                </a:cubicBezTo>
                <a:cubicBezTo>
                  <a:pt x="91326" y="303806"/>
                  <a:pt x="90696" y="293074"/>
                  <a:pt x="110067" y="281452"/>
                </a:cubicBezTo>
                <a:cubicBezTo>
                  <a:pt x="117720" y="276860"/>
                  <a:pt x="127000" y="275808"/>
                  <a:pt x="135467" y="272986"/>
                </a:cubicBezTo>
                <a:cubicBezTo>
                  <a:pt x="138289" y="264519"/>
                  <a:pt x="141481" y="256167"/>
                  <a:pt x="143933" y="247586"/>
                </a:cubicBezTo>
                <a:cubicBezTo>
                  <a:pt x="147130" y="236397"/>
                  <a:pt x="147816" y="224415"/>
                  <a:pt x="152400" y="213719"/>
                </a:cubicBezTo>
                <a:cubicBezTo>
                  <a:pt x="156408" y="204366"/>
                  <a:pt x="164782" y="197420"/>
                  <a:pt x="169333" y="188319"/>
                </a:cubicBezTo>
                <a:cubicBezTo>
                  <a:pt x="173324" y="180337"/>
                  <a:pt x="174978" y="171386"/>
                  <a:pt x="177800" y="162919"/>
                </a:cubicBezTo>
                <a:cubicBezTo>
                  <a:pt x="174367" y="138891"/>
                  <a:pt x="160321" y="87537"/>
                  <a:pt x="177800" y="61319"/>
                </a:cubicBezTo>
                <a:cubicBezTo>
                  <a:pt x="182751" y="53893"/>
                  <a:pt x="194733" y="55674"/>
                  <a:pt x="203200" y="52852"/>
                </a:cubicBezTo>
                <a:cubicBezTo>
                  <a:pt x="206279" y="43615"/>
                  <a:pt x="211411" y="0"/>
                  <a:pt x="237067" y="35919"/>
                </a:cubicBezTo>
                <a:cubicBezTo>
                  <a:pt x="247442" y="50444"/>
                  <a:pt x="248356" y="69786"/>
                  <a:pt x="254000" y="86719"/>
                </a:cubicBezTo>
                <a:lnTo>
                  <a:pt x="262467" y="112119"/>
                </a:lnTo>
                <a:cubicBezTo>
                  <a:pt x="259645" y="137519"/>
                  <a:pt x="258202" y="163110"/>
                  <a:pt x="254000" y="188319"/>
                </a:cubicBezTo>
                <a:cubicBezTo>
                  <a:pt x="252533" y="197122"/>
                  <a:pt x="245533" y="204794"/>
                  <a:pt x="245533" y="213719"/>
                </a:cubicBezTo>
                <a:cubicBezTo>
                  <a:pt x="245533" y="236472"/>
                  <a:pt x="249930" y="259066"/>
                  <a:pt x="254000" y="281452"/>
                </a:cubicBezTo>
                <a:cubicBezTo>
                  <a:pt x="257262" y="299391"/>
                  <a:pt x="263070" y="313988"/>
                  <a:pt x="279400" y="323786"/>
                </a:cubicBezTo>
                <a:cubicBezTo>
                  <a:pt x="287053" y="328378"/>
                  <a:pt x="296333" y="329430"/>
                  <a:pt x="304800" y="332252"/>
                </a:cubicBezTo>
                <a:cubicBezTo>
                  <a:pt x="311459" y="352229"/>
                  <a:pt x="310831" y="362965"/>
                  <a:pt x="330200" y="374586"/>
                </a:cubicBezTo>
                <a:cubicBezTo>
                  <a:pt x="337853" y="379178"/>
                  <a:pt x="347133" y="380230"/>
                  <a:pt x="355600" y="383052"/>
                </a:cubicBezTo>
                <a:cubicBezTo>
                  <a:pt x="358422" y="399985"/>
                  <a:pt x="358039" y="417778"/>
                  <a:pt x="364067" y="433852"/>
                </a:cubicBezTo>
                <a:cubicBezTo>
                  <a:pt x="366870" y="441326"/>
                  <a:pt x="377430" y="443646"/>
                  <a:pt x="381000" y="450786"/>
                </a:cubicBezTo>
                <a:cubicBezTo>
                  <a:pt x="388982" y="466751"/>
                  <a:pt x="392289" y="484653"/>
                  <a:pt x="397933" y="501586"/>
                </a:cubicBezTo>
                <a:cubicBezTo>
                  <a:pt x="408185" y="532342"/>
                  <a:pt x="406400" y="518061"/>
                  <a:pt x="406400" y="543919"/>
                </a:cubicBezTo>
              </a:path>
            </a:pathLst>
          </a:cu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27003" y="303746"/>
            <a:ext cx="8991600" cy="576792"/>
          </a:xfrm>
        </p:spPr>
        <p:txBody>
          <a:bodyPr/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n-US" sz="3200" spc="-60" dirty="0">
                <a:solidFill>
                  <a:schemeClr val="tx2"/>
                </a:solidFill>
                <a:latin typeface="+mj-lt"/>
              </a:rPr>
              <a:t>Mass Flow Rate From Gas Temperature</a:t>
            </a:r>
          </a:p>
        </p:txBody>
      </p:sp>
      <p:grpSp>
        <p:nvGrpSpPr>
          <p:cNvPr id="27685" name="Group 44"/>
          <p:cNvGrpSpPr>
            <a:grpSpLocks/>
          </p:cNvGrpSpPr>
          <p:nvPr/>
        </p:nvGrpSpPr>
        <p:grpSpPr bwMode="auto">
          <a:xfrm>
            <a:off x="4781550" y="5046141"/>
            <a:ext cx="3576638" cy="854075"/>
            <a:chOff x="4697822" y="4741071"/>
            <a:chExt cx="3576353" cy="854822"/>
          </a:xfrm>
        </p:grpSpPr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4697822" y="4792107"/>
            <a:ext cx="3576353" cy="803786"/>
          </p:xfrm>
          <a:graphic>
            <a:graphicData uri="http://schemas.openxmlformats.org/presentationml/2006/ole">
              <p:oleObj spid="_x0000_s27653" name="Equation" r:id="rId6" imgW="1816100" imgH="444500" progId="Equation.3">
                <p:embed/>
              </p:oleObj>
            </a:graphicData>
          </a:graphic>
        </p:graphicFrame>
        <p:sp>
          <p:nvSpPr>
            <p:cNvPr id="27686" name="TextBox 43"/>
            <p:cNvSpPr txBox="1">
              <a:spLocks noChangeArrowheads="1"/>
            </p:cNvSpPr>
            <p:nvPr/>
          </p:nvSpPr>
          <p:spPr bwMode="auto">
            <a:xfrm>
              <a:off x="4747848" y="4741071"/>
              <a:ext cx="2701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.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5400000">
            <a:off x="2017484" y="3427922"/>
            <a:ext cx="233474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2876595" y="3228434"/>
            <a:ext cx="98901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smtClean="0"/>
              <a:t>L = 8d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3079</TotalTime>
  <Words>1264</Words>
  <Application>Microsoft Macintosh PowerPoint</Application>
  <PresentationFormat>On-screen Show (4:3)</PresentationFormat>
  <Paragraphs>238</Paragraphs>
  <Slides>26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Essential</vt:lpstr>
      <vt:lpstr>Equation</vt:lpstr>
      <vt:lpstr>A NATURALLY VENTILATED BENCH SCALE FIRE CALORIMETER </vt:lpstr>
      <vt:lpstr>Background?</vt:lpstr>
      <vt:lpstr>Slide 3</vt:lpstr>
      <vt:lpstr>Slide 4</vt:lpstr>
      <vt:lpstr>Slide 5</vt:lpstr>
      <vt:lpstr>Materials</vt:lpstr>
      <vt:lpstr>FAA concept circa 2016</vt:lpstr>
      <vt:lpstr>Slide 8</vt:lpstr>
      <vt:lpstr>Slide 9</vt:lpstr>
      <vt:lpstr>Slide 10</vt:lpstr>
      <vt:lpstr>Chimney Gases Are Well Mixed</vt:lpstr>
      <vt:lpstr>Calibrating Chimney Mass Flow Rate </vt:lpstr>
      <vt:lpstr>Mass Flow In 6-inch Chimney From ∆O2 Vs. Temperature (T∞/T)</vt:lpstr>
      <vt:lpstr>BCFC Heat Release Rate Calculation</vt:lpstr>
      <vt:lpstr>Comparing 4-inch &amp; 6-inch Diameter Chimneys with Nozzles</vt:lpstr>
      <vt:lpstr>Comparing 4-inch &amp; 6-inch Diameter Chimneys with Nozzles</vt:lpstr>
      <vt:lpstr>BCFC Test Of Aircraft Panel By ∆O2</vt:lpstr>
      <vt:lpstr>ASTM E 1354 (Cone Calorimeter) Versus BCFC</vt:lpstr>
      <vt:lpstr>High Impact Polystyrene (HIPS) in Cone Calorimeter &amp; BCFC</vt:lpstr>
      <vt:lpstr>PMMA in Cone Calorimeter &amp; BCFC</vt:lpstr>
      <vt:lpstr>Polyoxymethylene/POM in Cone Calorimeter &amp; BCFC</vt:lpstr>
      <vt:lpstr>Higher Peak HRR In BCFC May be Due To Lack Of Heater Temperature Control</vt:lpstr>
      <vt:lpstr>Total Heat Release in BCFC &amp; ASTM E 1354</vt:lpstr>
      <vt:lpstr>Slide 24</vt:lpstr>
      <vt:lpstr>Conclusions</vt:lpstr>
      <vt:lpstr>Future Work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Buoyancy Driven Thermal Calorimeter </dc:title>
  <dc:creator>James Quintiere</dc:creator>
  <cp:lastModifiedBy>Richard E. Lyon</cp:lastModifiedBy>
  <cp:revision>100</cp:revision>
  <cp:lastPrinted>2016-10-22T20:27:36Z</cp:lastPrinted>
  <dcterms:created xsi:type="dcterms:W3CDTF">2016-10-24T19:44:55Z</dcterms:created>
  <dcterms:modified xsi:type="dcterms:W3CDTF">2016-10-24T19:53:08Z</dcterms:modified>
</cp:coreProperties>
</file>