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68" r:id="rId2"/>
  </p:sldMasterIdLst>
  <p:notesMasterIdLst>
    <p:notesMasterId r:id="rId20"/>
  </p:notesMasterIdLst>
  <p:handoutMasterIdLst>
    <p:handoutMasterId r:id="rId21"/>
  </p:handoutMasterIdLst>
  <p:sldIdLst>
    <p:sldId id="286" r:id="rId3"/>
    <p:sldId id="304" r:id="rId4"/>
    <p:sldId id="287" r:id="rId5"/>
    <p:sldId id="288" r:id="rId6"/>
    <p:sldId id="300" r:id="rId7"/>
    <p:sldId id="309" r:id="rId8"/>
    <p:sldId id="271" r:id="rId9"/>
    <p:sldId id="305" r:id="rId10"/>
    <p:sldId id="310" r:id="rId11"/>
    <p:sldId id="312" r:id="rId12"/>
    <p:sldId id="307" r:id="rId13"/>
    <p:sldId id="308" r:id="rId14"/>
    <p:sldId id="306" r:id="rId15"/>
    <p:sldId id="292" r:id="rId16"/>
    <p:sldId id="293" r:id="rId17"/>
    <p:sldId id="276" r:id="rId18"/>
    <p:sldId id="311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5794"/>
    <a:srgbClr val="0A4A87"/>
    <a:srgbClr val="595B5D"/>
    <a:srgbClr val="E40025"/>
    <a:srgbClr val="CD0924"/>
    <a:srgbClr val="5E463B"/>
    <a:srgbClr val="E5E5E5"/>
    <a:srgbClr val="CC006A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5" autoAdjust="0"/>
    <p:restoredTop sz="94660"/>
  </p:normalViewPr>
  <p:slideViewPr>
    <p:cSldViewPr snapToObjects="1">
      <p:cViewPr varScale="1">
        <p:scale>
          <a:sx n="105" d="100"/>
          <a:sy n="105" d="100"/>
        </p:scale>
        <p:origin x="-78" y="-6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0DQNZZ\Documents\Projects\1645_FR%20Barrier%20NPI\EAR%20Blankets%20Transmission%20Loss%20_forEAR_DRedi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A0DQNZZ\Documents\Useful\Standards\AC6A%20profi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94281669461854"/>
          <c:y val="9.0244081758520542E-2"/>
          <c:w val="0.81460969213481638"/>
          <c:h val="0.70999108429220248"/>
        </c:manualLayout>
      </c:layout>
      <c:scatterChart>
        <c:scatterStyle val="lineMarker"/>
        <c:varyColors val="0"/>
        <c:ser>
          <c:idx val="30"/>
          <c:order val="0"/>
          <c:spPr>
            <a:ln w="34925">
              <a:solidFill>
                <a:schemeClr val="tx1"/>
              </a:solidFill>
              <a:prstDash val="lgDashDot"/>
            </a:ln>
          </c:spPr>
          <c:marker>
            <c:symbol val="none"/>
          </c:marker>
          <c:xVal>
            <c:numRef>
              <c:f>'1174'!$P$3:$P$23</c:f>
              <c:numCache>
                <c:formatCode>0</c:formatCode>
                <c:ptCount val="21"/>
                <c:pt idx="0">
                  <c:v>63</c:v>
                </c:pt>
                <c:pt idx="1">
                  <c:v>80</c:v>
                </c:pt>
                <c:pt idx="2">
                  <c:v>100</c:v>
                </c:pt>
                <c:pt idx="3">
                  <c:v>125</c:v>
                </c:pt>
                <c:pt idx="4">
                  <c:v>160</c:v>
                </c:pt>
                <c:pt idx="5">
                  <c:v>200</c:v>
                </c:pt>
                <c:pt idx="6">
                  <c:v>250</c:v>
                </c:pt>
                <c:pt idx="7">
                  <c:v>315</c:v>
                </c:pt>
                <c:pt idx="8">
                  <c:v>400</c:v>
                </c:pt>
                <c:pt idx="9">
                  <c:v>500</c:v>
                </c:pt>
                <c:pt idx="10">
                  <c:v>630</c:v>
                </c:pt>
                <c:pt idx="11">
                  <c:v>800</c:v>
                </c:pt>
                <c:pt idx="12">
                  <c:v>1000</c:v>
                </c:pt>
                <c:pt idx="13">
                  <c:v>1250</c:v>
                </c:pt>
                <c:pt idx="14">
                  <c:v>1600</c:v>
                </c:pt>
                <c:pt idx="15">
                  <c:v>2000</c:v>
                </c:pt>
                <c:pt idx="16">
                  <c:v>2500</c:v>
                </c:pt>
                <c:pt idx="17">
                  <c:v>3150</c:v>
                </c:pt>
                <c:pt idx="18">
                  <c:v>4000</c:v>
                </c:pt>
                <c:pt idx="19">
                  <c:v>5000</c:v>
                </c:pt>
                <c:pt idx="20">
                  <c:v>6300</c:v>
                </c:pt>
              </c:numCache>
            </c:numRef>
          </c:xVal>
          <c:yVal>
            <c:numRef>
              <c:f>'1174'!$AH$3:$AH$23</c:f>
              <c:numCache>
                <c:formatCode>0</c:formatCode>
                <c:ptCount val="21"/>
                <c:pt idx="0">
                  <c:v>-1.0546526066441062</c:v>
                </c:pt>
                <c:pt idx="1">
                  <c:v>1.9386868917956908</c:v>
                </c:pt>
                <c:pt idx="2">
                  <c:v>1.346224564421231</c:v>
                </c:pt>
                <c:pt idx="3">
                  <c:v>0.48792668614728341</c:v>
                </c:pt>
                <c:pt idx="4">
                  <c:v>2.2051576241504236</c:v>
                </c:pt>
                <c:pt idx="5">
                  <c:v>1.8657989386914695</c:v>
                </c:pt>
                <c:pt idx="6">
                  <c:v>2.5372447095391015</c:v>
                </c:pt>
                <c:pt idx="7">
                  <c:v>6.1934903700766437</c:v>
                </c:pt>
                <c:pt idx="8">
                  <c:v>8.6334560740256236</c:v>
                </c:pt>
                <c:pt idx="9">
                  <c:v>9.2648985814205282</c:v>
                </c:pt>
                <c:pt idx="10">
                  <c:v>13.375749050732392</c:v>
                </c:pt>
                <c:pt idx="11">
                  <c:v>13.218170303083658</c:v>
                </c:pt>
                <c:pt idx="12">
                  <c:v>14.944154670645776</c:v>
                </c:pt>
                <c:pt idx="13">
                  <c:v>16.146110759169158</c:v>
                </c:pt>
                <c:pt idx="14">
                  <c:v>18.325683492060534</c:v>
                </c:pt>
                <c:pt idx="15">
                  <c:v>21.011073262831374</c:v>
                </c:pt>
                <c:pt idx="16">
                  <c:v>22.896025576706492</c:v>
                </c:pt>
                <c:pt idx="17">
                  <c:v>24.501976704204701</c:v>
                </c:pt>
                <c:pt idx="18">
                  <c:v>26.623629011358432</c:v>
                </c:pt>
                <c:pt idx="19">
                  <c:v>29.016512725882752</c:v>
                </c:pt>
                <c:pt idx="20">
                  <c:v>32.387253100537727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'1174'!$AH$2</c15:sqref>
                        </c15:formulaRef>
                      </c:ext>
                    </c:extLst>
                    <c:strCache>
                      <c:ptCount val="1"/>
                      <c:pt idx="0">
                        <c:v>QL-20</c:v>
                      </c:pt>
                    </c:strCache>
                  </c:strRef>
                </c15:tx>
              </c15:filteredSeriesTitle>
            </c:ext>
          </c:extLst>
        </c:ser>
        <c:ser>
          <c:idx val="31"/>
          <c:order val="1"/>
          <c:spPr>
            <a:ln w="3492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'1174'!$P$3:$P$23</c:f>
              <c:numCache>
                <c:formatCode>0</c:formatCode>
                <c:ptCount val="21"/>
                <c:pt idx="0">
                  <c:v>63</c:v>
                </c:pt>
                <c:pt idx="1">
                  <c:v>80</c:v>
                </c:pt>
                <c:pt idx="2">
                  <c:v>100</c:v>
                </c:pt>
                <c:pt idx="3">
                  <c:v>125</c:v>
                </c:pt>
                <c:pt idx="4">
                  <c:v>160</c:v>
                </c:pt>
                <c:pt idx="5">
                  <c:v>200</c:v>
                </c:pt>
                <c:pt idx="6">
                  <c:v>250</c:v>
                </c:pt>
                <c:pt idx="7">
                  <c:v>315</c:v>
                </c:pt>
                <c:pt idx="8">
                  <c:v>400</c:v>
                </c:pt>
                <c:pt idx="9">
                  <c:v>500</c:v>
                </c:pt>
                <c:pt idx="10">
                  <c:v>630</c:v>
                </c:pt>
                <c:pt idx="11">
                  <c:v>800</c:v>
                </c:pt>
                <c:pt idx="12">
                  <c:v>1000</c:v>
                </c:pt>
                <c:pt idx="13">
                  <c:v>1250</c:v>
                </c:pt>
                <c:pt idx="14">
                  <c:v>1600</c:v>
                </c:pt>
                <c:pt idx="15">
                  <c:v>2000</c:v>
                </c:pt>
                <c:pt idx="16">
                  <c:v>2500</c:v>
                </c:pt>
                <c:pt idx="17">
                  <c:v>3150</c:v>
                </c:pt>
                <c:pt idx="18">
                  <c:v>4000</c:v>
                </c:pt>
                <c:pt idx="19">
                  <c:v>5000</c:v>
                </c:pt>
                <c:pt idx="20">
                  <c:v>6300</c:v>
                </c:pt>
              </c:numCache>
              <c:extLst xmlns:c15="http://schemas.microsoft.com/office/drawing/2012/chart"/>
            </c:numRef>
          </c:xVal>
          <c:yVal>
            <c:numRef>
              <c:f>'1174'!$AI$3:$AI$23</c:f>
              <c:numCache>
                <c:formatCode>0</c:formatCode>
                <c:ptCount val="21"/>
                <c:pt idx="0">
                  <c:v>1.2501065478009536</c:v>
                </c:pt>
                <c:pt idx="1">
                  <c:v>4.0767154574805158</c:v>
                </c:pt>
                <c:pt idx="2">
                  <c:v>3.5180712990096445</c:v>
                </c:pt>
                <c:pt idx="3">
                  <c:v>2.7659339653581609</c:v>
                </c:pt>
                <c:pt idx="4">
                  <c:v>5.6598946875932876</c:v>
                </c:pt>
                <c:pt idx="5">
                  <c:v>5.2195069662326565</c:v>
                </c:pt>
                <c:pt idx="6">
                  <c:v>6.6760413629430548</c:v>
                </c:pt>
                <c:pt idx="7">
                  <c:v>10.562130280767462</c:v>
                </c:pt>
                <c:pt idx="8">
                  <c:v>13.228754914491656</c:v>
                </c:pt>
                <c:pt idx="9">
                  <c:v>13.547756769263216</c:v>
                </c:pt>
                <c:pt idx="10">
                  <c:v>18.581581856442192</c:v>
                </c:pt>
                <c:pt idx="11">
                  <c:v>17.943677865765739</c:v>
                </c:pt>
                <c:pt idx="12">
                  <c:v>19.450630268069613</c:v>
                </c:pt>
                <c:pt idx="13">
                  <c:v>20.673383041016709</c:v>
                </c:pt>
                <c:pt idx="14">
                  <c:v>23.131110405931317</c:v>
                </c:pt>
                <c:pt idx="15">
                  <c:v>25.932779996416539</c:v>
                </c:pt>
                <c:pt idx="16">
                  <c:v>28.11058647076624</c:v>
                </c:pt>
                <c:pt idx="17">
                  <c:v>29.941034231319151</c:v>
                </c:pt>
                <c:pt idx="18">
                  <c:v>32.236694329653879</c:v>
                </c:pt>
                <c:pt idx="19">
                  <c:v>34.877011458735659</c:v>
                </c:pt>
                <c:pt idx="20">
                  <c:v>38.264749946960784</c:v>
                </c:pt>
              </c:numCache>
              <c:extLst xmlns:c15="http://schemas.microsoft.com/office/drawing/2012/chart"/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'1174'!$AI$2</c15:sqref>
                        </c15:formulaRef>
                      </c:ext>
                    </c:extLst>
                    <c:strCache>
                      <c:ptCount val="1"/>
                      <c:pt idx="0">
                        <c:v>QL-40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56800"/>
        <c:axId val="34958720"/>
        <c:extLst/>
      </c:scatterChart>
      <c:valAx>
        <c:axId val="34956800"/>
        <c:scaling>
          <c:logBase val="10"/>
          <c:orientation val="minMax"/>
          <c:max val="10000"/>
          <c:min val="100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min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Frequency (Hz)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out"/>
        <c:tickLblPos val="nextTo"/>
        <c:spPr>
          <a:ln/>
        </c:spPr>
        <c:crossAx val="34958720"/>
        <c:crosses val="autoZero"/>
        <c:crossBetween val="midCat"/>
      </c:valAx>
      <c:valAx>
        <c:axId val="34958720"/>
        <c:scaling>
          <c:orientation val="minMax"/>
          <c:max val="4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Transmission</a:t>
                </a:r>
                <a:r>
                  <a:rPr lang="en-US" sz="1400" baseline="0"/>
                  <a:t> Loss</a:t>
                </a:r>
                <a:r>
                  <a:rPr lang="en-US" sz="1400"/>
                  <a:t> (dB)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ln/>
        </c:spPr>
        <c:crossAx val="34956800"/>
        <c:crosses val="autoZero"/>
        <c:crossBetween val="midCat"/>
      </c:valAx>
      <c:spPr>
        <a:noFill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Sheet1!$I$27:$N$27</c:f>
              <c:numCache>
                <c:formatCode>0.0%</c:formatCode>
                <c:ptCount val="6"/>
                <c:pt idx="0">
                  <c:v>0</c:v>
                </c:pt>
                <c:pt idx="1">
                  <c:v>-5.0000000000000001E-3</c:v>
                </c:pt>
                <c:pt idx="2">
                  <c:v>0</c:v>
                </c:pt>
                <c:pt idx="3">
                  <c:v>-5.0000000000000001E-3</c:v>
                </c:pt>
                <c:pt idx="4">
                  <c:v>0</c:v>
                </c:pt>
                <c:pt idx="5">
                  <c:v>-4.0000000000000001E-3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Sheet1!$H$27</c15:sqref>
                        </c15:formulaRef>
                      </c:ext>
                    </c:extLst>
                    <c:strCache>
                      <c:ptCount val="1"/>
                      <c:pt idx="0">
                        <c:v>Machine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Sheet1!$I$25:$N$26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Enviromental Cycle</c:v>
                        </c:pt>
                        <c:pt idx="1">
                          <c:v>Aging cycle</c:v>
                        </c:pt>
                        <c:pt idx="2">
                          <c:v>Enviromental Cycle</c:v>
                        </c:pt>
                        <c:pt idx="3">
                          <c:v>Aging cycle</c:v>
                        </c:pt>
                        <c:pt idx="4">
                          <c:v>Enviromental Cycle</c:v>
                        </c:pt>
                        <c:pt idx="5">
                          <c:v>Aging cycle</c:v>
                        </c:pt>
                      </c:lvl>
                      <c:lvl>
                        <c:pt idx="0">
                          <c:v>0.11 lb/ft2</c:v>
                        </c:pt>
                        <c:pt idx="2">
                          <c:v>0.20 lb/ft2</c:v>
                        </c:pt>
                        <c:pt idx="4">
                          <c:v>0.40 lb/ft2</c:v>
                        </c:pt>
                      </c:lvl>
                    </c:multiLvlStrCache>
                  </c:multiLvlStr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Sheet1!$I$28:$N$28</c:f>
              <c:numCache>
                <c:formatCode>0.0%</c:formatCode>
                <c:ptCount val="6"/>
                <c:pt idx="0">
                  <c:v>-1E-3</c:v>
                </c:pt>
                <c:pt idx="1">
                  <c:v>-6.0000000000000001E-3</c:v>
                </c:pt>
                <c:pt idx="2">
                  <c:v>-1E-3</c:v>
                </c:pt>
                <c:pt idx="3">
                  <c:v>-6.0000000000000001E-3</c:v>
                </c:pt>
                <c:pt idx="4">
                  <c:v>1E-3</c:v>
                </c:pt>
                <c:pt idx="5">
                  <c:v>-4.0000000000000001E-3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Sheet1!$H$28</c15:sqref>
                        </c15:formulaRef>
                      </c:ext>
                    </c:extLst>
                    <c:strCache>
                      <c:ptCount val="1"/>
                      <c:pt idx="0">
                        <c:v>Web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Sheet1!$I$25:$N$26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Enviromental Cycle</c:v>
                        </c:pt>
                        <c:pt idx="1">
                          <c:v>Aging cycle</c:v>
                        </c:pt>
                        <c:pt idx="2">
                          <c:v>Enviromental Cycle</c:v>
                        </c:pt>
                        <c:pt idx="3">
                          <c:v>Aging cycle</c:v>
                        </c:pt>
                        <c:pt idx="4">
                          <c:v>Enviromental Cycle</c:v>
                        </c:pt>
                        <c:pt idx="5">
                          <c:v>Aging cycle</c:v>
                        </c:pt>
                      </c:lvl>
                      <c:lvl>
                        <c:pt idx="0">
                          <c:v>0.11 lb/ft2</c:v>
                        </c:pt>
                        <c:pt idx="2">
                          <c:v>0.20 lb/ft2</c:v>
                        </c:pt>
                        <c:pt idx="4">
                          <c:v>0.40 lb/ft2</c:v>
                        </c:pt>
                      </c:lvl>
                    </c:multiLvlStrCache>
                  </c:multiLvl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601920"/>
        <c:axId val="89603456"/>
      </c:barChart>
      <c:catAx>
        <c:axId val="89601920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03456"/>
        <c:crosses val="autoZero"/>
        <c:auto val="1"/>
        <c:lblAlgn val="ctr"/>
        <c:lblOffset val="100"/>
        <c:tickLblSkip val="1"/>
        <c:noMultiLvlLbl val="0"/>
      </c:catAx>
      <c:valAx>
        <c:axId val="89603456"/>
        <c:scaling>
          <c:orientation val="minMax"/>
          <c:max val="3.0000000000000006E-2"/>
          <c:min val="-3.0000000000000006E-2"/>
        </c:scaling>
        <c:delete val="0"/>
        <c:axPos val="l"/>
        <c:majorGridlines>
          <c:spPr>
            <a:ln w="15875" cap="flat" cmpd="sng" algn="ctr">
              <a:solidFill>
                <a:schemeClr val="bg2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Change</a:t>
                </a:r>
              </a:p>
            </c:rich>
          </c:tx>
          <c:layout>
            <c:manualLayout>
              <c:xMode val="edge"/>
              <c:yMode val="edge"/>
              <c:x val="4.8888888888888891E-2"/>
              <c:y val="0.301651501895596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01920"/>
        <c:crossesAt val="1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Sheet1!$B$2:$B$148</c:f>
              <c:numCache>
                <c:formatCode>General</c:formatCode>
                <c:ptCount val="14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</c:numCache>
            </c:numRef>
          </c:xVal>
          <c:yVal>
            <c:numRef>
              <c:f>Sheet1!$C$2:$C$148</c:f>
              <c:numCache>
                <c:formatCode>General</c:formatCode>
                <c:ptCount val="147"/>
                <c:pt idx="0">
                  <c:v>20</c:v>
                </c:pt>
                <c:pt idx="1">
                  <c:v>10</c:v>
                </c:pt>
                <c:pt idx="2">
                  <c:v>0</c:v>
                </c:pt>
                <c:pt idx="3">
                  <c:v>-10</c:v>
                </c:pt>
                <c:pt idx="4">
                  <c:v>-20</c:v>
                </c:pt>
                <c:pt idx="5">
                  <c:v>-20</c:v>
                </c:pt>
                <c:pt idx="6">
                  <c:v>-20</c:v>
                </c:pt>
                <c:pt idx="7">
                  <c:v>-20</c:v>
                </c:pt>
                <c:pt idx="8">
                  <c:v>-30</c:v>
                </c:pt>
                <c:pt idx="9">
                  <c:v>-30</c:v>
                </c:pt>
                <c:pt idx="10">
                  <c:v>-30</c:v>
                </c:pt>
                <c:pt idx="11">
                  <c:v>-30</c:v>
                </c:pt>
                <c:pt idx="12">
                  <c:v>-40</c:v>
                </c:pt>
                <c:pt idx="13">
                  <c:v>-40</c:v>
                </c:pt>
                <c:pt idx="14">
                  <c:v>-40</c:v>
                </c:pt>
                <c:pt idx="15">
                  <c:v>-40</c:v>
                </c:pt>
                <c:pt idx="16">
                  <c:v>-30</c:v>
                </c:pt>
                <c:pt idx="17">
                  <c:v>-20</c:v>
                </c:pt>
                <c:pt idx="18">
                  <c:v>-10</c:v>
                </c:pt>
                <c:pt idx="19">
                  <c:v>0</c:v>
                </c:pt>
                <c:pt idx="20">
                  <c:v>10</c:v>
                </c:pt>
                <c:pt idx="21">
                  <c:v>20</c:v>
                </c:pt>
                <c:pt idx="22">
                  <c:v>30</c:v>
                </c:pt>
                <c:pt idx="23">
                  <c:v>40</c:v>
                </c:pt>
                <c:pt idx="24">
                  <c:v>50</c:v>
                </c:pt>
                <c:pt idx="25">
                  <c:v>60</c:v>
                </c:pt>
                <c:pt idx="26">
                  <c:v>70</c:v>
                </c:pt>
                <c:pt idx="27">
                  <c:v>70</c:v>
                </c:pt>
                <c:pt idx="28">
                  <c:v>70</c:v>
                </c:pt>
                <c:pt idx="29">
                  <c:v>70</c:v>
                </c:pt>
                <c:pt idx="30">
                  <c:v>70</c:v>
                </c:pt>
                <c:pt idx="31">
                  <c:v>58.75</c:v>
                </c:pt>
                <c:pt idx="32">
                  <c:v>47.5</c:v>
                </c:pt>
                <c:pt idx="33">
                  <c:v>36.25</c:v>
                </c:pt>
                <c:pt idx="34">
                  <c:v>25</c:v>
                </c:pt>
                <c:pt idx="35">
                  <c:v>13.75</c:v>
                </c:pt>
                <c:pt idx="36">
                  <c:v>2.5</c:v>
                </c:pt>
                <c:pt idx="37">
                  <c:v>-8.75</c:v>
                </c:pt>
                <c:pt idx="38">
                  <c:v>-20</c:v>
                </c:pt>
                <c:pt idx="39">
                  <c:v>-20</c:v>
                </c:pt>
                <c:pt idx="40">
                  <c:v>-20</c:v>
                </c:pt>
                <c:pt idx="41">
                  <c:v>-20</c:v>
                </c:pt>
                <c:pt idx="42">
                  <c:v>-30</c:v>
                </c:pt>
                <c:pt idx="43">
                  <c:v>-30</c:v>
                </c:pt>
                <c:pt idx="44">
                  <c:v>-30</c:v>
                </c:pt>
                <c:pt idx="45">
                  <c:v>-30</c:v>
                </c:pt>
                <c:pt idx="46">
                  <c:v>-40</c:v>
                </c:pt>
                <c:pt idx="47">
                  <c:v>-40</c:v>
                </c:pt>
                <c:pt idx="48">
                  <c:v>-40</c:v>
                </c:pt>
                <c:pt idx="49">
                  <c:v>-40</c:v>
                </c:pt>
                <c:pt idx="50">
                  <c:v>-30</c:v>
                </c:pt>
                <c:pt idx="51">
                  <c:v>-20</c:v>
                </c:pt>
                <c:pt idx="52">
                  <c:v>-10</c:v>
                </c:pt>
                <c:pt idx="53">
                  <c:v>0</c:v>
                </c:pt>
                <c:pt idx="54">
                  <c:v>10</c:v>
                </c:pt>
                <c:pt idx="55">
                  <c:v>20</c:v>
                </c:pt>
                <c:pt idx="56">
                  <c:v>30</c:v>
                </c:pt>
                <c:pt idx="57">
                  <c:v>40</c:v>
                </c:pt>
                <c:pt idx="58">
                  <c:v>50</c:v>
                </c:pt>
                <c:pt idx="59">
                  <c:v>60</c:v>
                </c:pt>
                <c:pt idx="60">
                  <c:v>70</c:v>
                </c:pt>
                <c:pt idx="61">
                  <c:v>70</c:v>
                </c:pt>
                <c:pt idx="62">
                  <c:v>70</c:v>
                </c:pt>
                <c:pt idx="63">
                  <c:v>70</c:v>
                </c:pt>
                <c:pt idx="64">
                  <c:v>70</c:v>
                </c:pt>
                <c:pt idx="65">
                  <c:v>58.75</c:v>
                </c:pt>
                <c:pt idx="66">
                  <c:v>47.5</c:v>
                </c:pt>
                <c:pt idx="67">
                  <c:v>36.25</c:v>
                </c:pt>
                <c:pt idx="68">
                  <c:v>25</c:v>
                </c:pt>
                <c:pt idx="69">
                  <c:v>13.75</c:v>
                </c:pt>
                <c:pt idx="70">
                  <c:v>2.5</c:v>
                </c:pt>
                <c:pt idx="71">
                  <c:v>-8.75</c:v>
                </c:pt>
                <c:pt idx="72">
                  <c:v>-20</c:v>
                </c:pt>
                <c:pt idx="73">
                  <c:v>-20</c:v>
                </c:pt>
                <c:pt idx="74">
                  <c:v>-20</c:v>
                </c:pt>
                <c:pt idx="75">
                  <c:v>-20</c:v>
                </c:pt>
                <c:pt idx="76">
                  <c:v>-30</c:v>
                </c:pt>
                <c:pt idx="77">
                  <c:v>-30</c:v>
                </c:pt>
                <c:pt idx="78">
                  <c:v>-30</c:v>
                </c:pt>
                <c:pt idx="79">
                  <c:v>-30</c:v>
                </c:pt>
                <c:pt idx="80">
                  <c:v>-40</c:v>
                </c:pt>
                <c:pt idx="81">
                  <c:v>-40</c:v>
                </c:pt>
                <c:pt idx="82">
                  <c:v>-40</c:v>
                </c:pt>
                <c:pt idx="83">
                  <c:v>-40</c:v>
                </c:pt>
                <c:pt idx="84">
                  <c:v>-30</c:v>
                </c:pt>
                <c:pt idx="85">
                  <c:v>-20</c:v>
                </c:pt>
                <c:pt idx="86">
                  <c:v>-10</c:v>
                </c:pt>
                <c:pt idx="87">
                  <c:v>0</c:v>
                </c:pt>
                <c:pt idx="88">
                  <c:v>10</c:v>
                </c:pt>
                <c:pt idx="89">
                  <c:v>20</c:v>
                </c:pt>
                <c:pt idx="90">
                  <c:v>30</c:v>
                </c:pt>
                <c:pt idx="91">
                  <c:v>40</c:v>
                </c:pt>
                <c:pt idx="92">
                  <c:v>50</c:v>
                </c:pt>
                <c:pt idx="93">
                  <c:v>60</c:v>
                </c:pt>
                <c:pt idx="94">
                  <c:v>70</c:v>
                </c:pt>
                <c:pt idx="95">
                  <c:v>70</c:v>
                </c:pt>
                <c:pt idx="96">
                  <c:v>70</c:v>
                </c:pt>
                <c:pt idx="97">
                  <c:v>70</c:v>
                </c:pt>
                <c:pt idx="98">
                  <c:v>70</c:v>
                </c:pt>
                <c:pt idx="99">
                  <c:v>58.75</c:v>
                </c:pt>
                <c:pt idx="100">
                  <c:v>47.5</c:v>
                </c:pt>
                <c:pt idx="101">
                  <c:v>36.25</c:v>
                </c:pt>
                <c:pt idx="102">
                  <c:v>25</c:v>
                </c:pt>
                <c:pt idx="103">
                  <c:v>13.75</c:v>
                </c:pt>
                <c:pt idx="104">
                  <c:v>2.5</c:v>
                </c:pt>
                <c:pt idx="105">
                  <c:v>-8.75</c:v>
                </c:pt>
                <c:pt idx="106">
                  <c:v>-20</c:v>
                </c:pt>
                <c:pt idx="107">
                  <c:v>-20</c:v>
                </c:pt>
                <c:pt idx="108">
                  <c:v>-20</c:v>
                </c:pt>
                <c:pt idx="109">
                  <c:v>-20</c:v>
                </c:pt>
                <c:pt idx="110">
                  <c:v>-30</c:v>
                </c:pt>
                <c:pt idx="111">
                  <c:v>-30</c:v>
                </c:pt>
                <c:pt idx="112">
                  <c:v>-30</c:v>
                </c:pt>
                <c:pt idx="113">
                  <c:v>-30</c:v>
                </c:pt>
                <c:pt idx="114">
                  <c:v>-40</c:v>
                </c:pt>
                <c:pt idx="115">
                  <c:v>-40</c:v>
                </c:pt>
                <c:pt idx="116">
                  <c:v>-40</c:v>
                </c:pt>
                <c:pt idx="117">
                  <c:v>-40</c:v>
                </c:pt>
                <c:pt idx="118">
                  <c:v>-30</c:v>
                </c:pt>
                <c:pt idx="119">
                  <c:v>-20</c:v>
                </c:pt>
                <c:pt idx="120">
                  <c:v>-10</c:v>
                </c:pt>
                <c:pt idx="121">
                  <c:v>0</c:v>
                </c:pt>
                <c:pt idx="122">
                  <c:v>10</c:v>
                </c:pt>
                <c:pt idx="123">
                  <c:v>20</c:v>
                </c:pt>
                <c:pt idx="124">
                  <c:v>30</c:v>
                </c:pt>
                <c:pt idx="125">
                  <c:v>40</c:v>
                </c:pt>
                <c:pt idx="126">
                  <c:v>50</c:v>
                </c:pt>
                <c:pt idx="127">
                  <c:v>60</c:v>
                </c:pt>
                <c:pt idx="128">
                  <c:v>70</c:v>
                </c:pt>
                <c:pt idx="129">
                  <c:v>70</c:v>
                </c:pt>
                <c:pt idx="130">
                  <c:v>70</c:v>
                </c:pt>
                <c:pt idx="131">
                  <c:v>70</c:v>
                </c:pt>
                <c:pt idx="132">
                  <c:v>70</c:v>
                </c:pt>
                <c:pt idx="133">
                  <c:v>58.75</c:v>
                </c:pt>
                <c:pt idx="134">
                  <c:v>47.5</c:v>
                </c:pt>
                <c:pt idx="135">
                  <c:v>36.25</c:v>
                </c:pt>
                <c:pt idx="136">
                  <c:v>25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Temp (°C)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645824"/>
        <c:axId val="89647744"/>
      </c:scatterChart>
      <c:valAx>
        <c:axId val="896458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low"/>
        <c:crossAx val="89647744"/>
        <c:crosses val="autoZero"/>
        <c:crossBetween val="midCat"/>
      </c:valAx>
      <c:valAx>
        <c:axId val="89647744"/>
        <c:scaling>
          <c:orientation val="minMax"/>
          <c:min val="-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45824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0.54177</cdr:x>
      <cdr:y>0.25326</cdr:y>
    </cdr:from>
    <cdr:to>
      <cdr:x>0.62899</cdr:x>
      <cdr:y>0.59971</cdr:y>
    </cdr:to>
    <cdr:sp macro="" textlink="">
      <cdr:nvSpPr>
        <cdr:cNvPr id="2" name="Up Arrow 1"/>
        <cdr:cNvSpPr/>
      </cdr:nvSpPr>
      <cdr:spPr>
        <a:xfrm xmlns:a="http://schemas.openxmlformats.org/drawingml/2006/main" rot="19494932">
          <a:off x="2764561" y="784011"/>
          <a:ext cx="445040" cy="1072473"/>
        </a:xfrm>
        <a:prstGeom xmlns:a="http://schemas.openxmlformats.org/drawingml/2006/main" prst="upArrow">
          <a:avLst/>
        </a:prstGeom>
        <a:gradFill xmlns:a="http://schemas.openxmlformats.org/drawingml/2006/main">
          <a:gsLst>
            <a:gs pos="19000">
              <a:schemeClr val="accent2"/>
            </a:gs>
            <a:gs pos="100000">
              <a:schemeClr val="accent2">
                <a:lumMod val="40000"/>
                <a:lumOff val="60000"/>
              </a:schemeClr>
            </a:gs>
          </a:gsLst>
        </a:gradFill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0.28371</cdr:x>
      <cdr:y>0.15488</cdr:y>
    </cdr:from>
    <cdr:to>
      <cdr:x>0.63912</cdr:x>
      <cdr:y>0.29488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47703" y="479460"/>
          <a:ext cx="1813615" cy="433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rgbClr val="C00000"/>
              </a:solidFill>
            </a:rPr>
            <a:t>Higher = Better</a:t>
          </a:r>
          <a:endParaRPr lang="en-US" sz="2000" b="1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8C32D-D0B7-4FDC-A3AC-1D93533026F2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953C3-9BDB-4836-A075-A2D452ED2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8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7E28F-C1E5-1344-BABC-FBADEC27FD61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CED7-761F-EC45-9BEC-0236C935AE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2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3684"/>
            <a:ext cx="4038600" cy="37254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3684"/>
            <a:ext cx="4038600" cy="37254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2400" y="470535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490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4727"/>
            <a:ext cx="4040188" cy="26586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490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4727"/>
            <a:ext cx="4041775" cy="26586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3815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38150"/>
            <a:ext cx="5111750" cy="38850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09688"/>
            <a:ext cx="3008313" cy="3013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480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4350"/>
            <a:ext cx="5486400" cy="2933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8731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30134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90550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90550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1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457701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4717018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0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28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63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59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35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91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69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6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BB9151C-01B8-384B-AC7D-DFD5C78A05AE}" type="datetimeFigureOut">
              <a:rPr lang="en-US" smtClean="0">
                <a:solidFill>
                  <a:prstClr val="black"/>
                </a:solidFill>
              </a:rPr>
              <a:pPr/>
              <a:t>10/3/2016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69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559" y="284560"/>
            <a:ext cx="8568928" cy="6172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84558" y="971551"/>
            <a:ext cx="8572500" cy="371475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  <a:lvl2pPr marL="136922" marR="0" indent="-136922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2pPr>
            <a:lvl3pPr marL="267891" marR="0" indent="-130969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3pPr>
            <a:lvl4pPr marL="404813" marR="0" indent="-136922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4pPr>
            <a:lvl5pPr marL="535781" marR="0" indent="-130969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5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4434781" y="4856560"/>
            <a:ext cx="274439" cy="146018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35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93109" y="4947301"/>
            <a:ext cx="16401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600" smtClean="0">
                <a:solidFill>
                  <a:prstClr val="black"/>
                </a:solidFill>
              </a:rPr>
              <a:pPr algn="r"/>
              <a:t>‹#›</a:t>
            </a:fld>
            <a:endParaRPr lang="en-US" sz="600" dirty="0" err="1" smtClean="0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198065" y="4947301"/>
            <a:ext cx="1610421" cy="138116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684610" eaLnBrk="1" fontAlgn="base" hangingPunct="1">
                  <a:spcBef>
                    <a:spcPct val="0"/>
                  </a:spcBef>
                  <a:spcAft>
                    <a:spcPct val="0"/>
                  </a:spcAft>
                  <a:tabLst>
                    <a:tab pos="598885" algn="r"/>
                  </a:tabLst>
                  <a:defRPr/>
                </a:pPr>
                <a:r>
                  <a:rPr lang="en-US" sz="600" kern="0" dirty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defTabSz="68461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6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defTabSz="68461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3 October 2016</a:t>
                </a:fld>
                <a:endParaRPr lang="en-US" sz="600" kern="0" dirty="0" smtClean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461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600" kern="0" smtClea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kern="0" dirty="0" smtClean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458712" y="4947301"/>
            <a:ext cx="75438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4011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6385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4909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239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1"/>
            <a:ext cx="8229600" cy="3562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6200" y="4781550"/>
            <a:ext cx="403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ontserrat-Bold"/>
          <a:ea typeface="+mj-ea"/>
          <a:cs typeface="Montserra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3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474"/>
            <a:ext cx="8229600" cy="339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0147" y="45059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B26B8-EFB7-0748-8187-B84066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AR PPT Blue Header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425196"/>
          </a:xfrm>
          <a:prstGeom prst="rect">
            <a:avLst/>
          </a:prstGeom>
        </p:spPr>
      </p:pic>
      <p:pic>
        <p:nvPicPr>
          <p:cNvPr id="8" name="Picture 7" descr="EAR PPT Foote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779789"/>
            <a:ext cx="9144000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ontserrat"/>
          <a:ea typeface="+mj-ea"/>
          <a:cs typeface="Montserra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package" Target="../embeddings/Microsoft_Excel_Worksheet1.xls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876550"/>
            <a:ext cx="861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ontserrat-Bold"/>
              </a:rPr>
              <a:t>Challenges and Unexpected Benefits of Developing an Acoustic Barrier </a:t>
            </a:r>
            <a:r>
              <a:rPr lang="en-US" sz="2800" dirty="0" smtClean="0">
                <a:latin typeface="Montserrat-Bold"/>
              </a:rPr>
              <a:t>Film</a:t>
            </a:r>
          </a:p>
          <a:p>
            <a:pPr algn="ctr"/>
            <a:endParaRPr lang="en-US" dirty="0" smtClean="0">
              <a:latin typeface="Montserrat-Bold"/>
            </a:endParaRPr>
          </a:p>
          <a:p>
            <a:pPr algn="ctr"/>
            <a:r>
              <a:rPr lang="en-US" dirty="0" smtClean="0">
                <a:latin typeface="Montserrat-Bold"/>
              </a:rPr>
              <a:t>8</a:t>
            </a:r>
            <a:r>
              <a:rPr lang="en-US" baseline="30000" dirty="0" smtClean="0">
                <a:latin typeface="Montserrat-Bold"/>
              </a:rPr>
              <a:t>th</a:t>
            </a:r>
            <a:r>
              <a:rPr lang="en-US" dirty="0" smtClean="0">
                <a:latin typeface="Montserrat-Bold"/>
              </a:rPr>
              <a:t> Triennial International Aircraft Fire and Cabin Safety Research Conference</a:t>
            </a:r>
          </a:p>
          <a:p>
            <a:pPr algn="ctr"/>
            <a:r>
              <a:rPr lang="en-US" dirty="0" smtClean="0">
                <a:latin typeface="Montserrat-Bold"/>
              </a:rPr>
              <a:t>October 27, 2016</a:t>
            </a:r>
          </a:p>
          <a:p>
            <a:pPr algn="ctr"/>
            <a:r>
              <a:rPr lang="en-US" dirty="0" smtClean="0">
                <a:latin typeface="Montserrat-Bold"/>
              </a:rPr>
              <a:t>Fredrick Vance, Greg Simon, Daniel Robinson</a:t>
            </a:r>
          </a:p>
        </p:txBody>
      </p:sp>
    </p:spTree>
    <p:extLst>
      <p:ext uri="{BB962C8B-B14F-4D97-AF65-F5344CB8AC3E}">
        <p14:creationId xmlns:p14="http://schemas.microsoft.com/office/powerpoint/2010/main" val="14823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9" y="0"/>
            <a:ext cx="7393969" cy="36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Required Additives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Flame retardant fillers</a:t>
            </a:r>
          </a:p>
          <a:p>
            <a:pPr lvl="1"/>
            <a:r>
              <a:rPr lang="en-US" dirty="0" smtClean="0"/>
              <a:t>Regulatory drivers push toward inorganic oxides</a:t>
            </a:r>
          </a:p>
          <a:p>
            <a:r>
              <a:rPr lang="en-US" dirty="0" smtClean="0"/>
              <a:t>Pigments</a:t>
            </a:r>
          </a:p>
          <a:p>
            <a:r>
              <a:rPr lang="en-US" dirty="0" smtClean="0"/>
              <a:t>Processing aids</a:t>
            </a:r>
          </a:p>
          <a:p>
            <a:pPr lvl="1"/>
            <a:r>
              <a:rPr lang="en-US" dirty="0" smtClean="0"/>
              <a:t>Plasticizers for material flow</a:t>
            </a:r>
          </a:p>
          <a:p>
            <a:pPr lvl="1"/>
            <a:r>
              <a:rPr lang="en-US" dirty="0" smtClean="0"/>
              <a:t>Surface energy modifiers to control sticking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19050"/>
            <a:ext cx="7681912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Radiant Panel After-flame Example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Unprotected material subjected to test under </a:t>
            </a:r>
            <a:r>
              <a:rPr lang="en-US" dirty="0"/>
              <a:t>Appendix F, part VI, of US Federal Aviation Regulations § 25.856(a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Door left open for demonstration purpose</a:t>
            </a:r>
          </a:p>
          <a:p>
            <a:r>
              <a:rPr lang="en-US" dirty="0" smtClean="0"/>
              <a:t>For this reference material, the flame continues to burn more than a few seconds after source removed</a:t>
            </a:r>
            <a:endParaRPr lang="en-US" dirty="0"/>
          </a:p>
        </p:txBody>
      </p:sp>
      <p:pic>
        <p:nvPicPr>
          <p:cNvPr id="6" name="FAR 25856a fail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125095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724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19050"/>
            <a:ext cx="7681912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Self-Extinguishing Radiant Panel Burn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Unprotected material subjected to test under </a:t>
            </a:r>
            <a:r>
              <a:rPr lang="en-US" dirty="0"/>
              <a:t>Appendix F, part VI, of US Federal Aviation Regulations § 25.856(a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Door left open for demonstration purpose</a:t>
            </a:r>
          </a:p>
          <a:p>
            <a:r>
              <a:rPr lang="en-US" dirty="0" smtClean="0"/>
              <a:t>For new material, flame stops immediately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New material passes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FAR 25856a pas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125095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94666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36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Acoustic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2987082" cy="310533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Higher transmission loss is better, increases sound attenuation</a:t>
            </a:r>
          </a:p>
          <a:p>
            <a:r>
              <a:rPr lang="en-US" sz="2000" dirty="0" smtClean="0"/>
              <a:t>Increases with areal mass</a:t>
            </a:r>
          </a:p>
          <a:p>
            <a:r>
              <a:rPr lang="en-US" sz="2000" dirty="0" smtClean="0"/>
              <a:t>Experiment matches theoretical predictions</a:t>
            </a:r>
          </a:p>
          <a:p>
            <a:pPr lvl="1"/>
            <a:r>
              <a:rPr lang="en-US" sz="1600" b="1" dirty="0" smtClean="0">
                <a:solidFill>
                  <a:srgbClr val="00B050"/>
                </a:solidFill>
              </a:rPr>
              <a:t>Physics Works!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3583982" y="841340"/>
          <a:ext cx="5102818" cy="309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095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Montserrat"/>
                <a:ea typeface="+mj-ea"/>
                <a:cs typeface="Montserrat"/>
              </a:defRPr>
            </a:lvl1pPr>
          </a:lstStyle>
          <a:p>
            <a:r>
              <a:rPr lang="en-US" smtClean="0"/>
              <a:t>Acoustic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5588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Dimensional Stability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6" y="1050472"/>
            <a:ext cx="2808514" cy="20415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Aging 100 </a:t>
            </a:r>
            <a:r>
              <a:rPr lang="en-US" sz="2000" dirty="0" err="1" smtClean="0"/>
              <a:t>hrs</a:t>
            </a:r>
            <a:r>
              <a:rPr lang="en-US" sz="2000" dirty="0" smtClean="0"/>
              <a:t> @ 90C</a:t>
            </a:r>
          </a:p>
          <a:p>
            <a:r>
              <a:rPr lang="en-US" sz="2100" dirty="0" smtClean="0"/>
              <a:t>Environmental cycle</a:t>
            </a:r>
          </a:p>
          <a:p>
            <a:pPr lvl="1"/>
            <a:r>
              <a:rPr lang="en-US" sz="1700" dirty="0" smtClean="0"/>
              <a:t>100 cycles, 8 </a:t>
            </a:r>
            <a:r>
              <a:rPr lang="en-US" sz="1700" dirty="0" err="1" smtClean="0"/>
              <a:t>hrs</a:t>
            </a:r>
            <a:r>
              <a:rPr lang="en-US" sz="1700" dirty="0" smtClean="0"/>
              <a:t> each</a:t>
            </a:r>
          </a:p>
          <a:p>
            <a:pPr lvl="1"/>
            <a:r>
              <a:rPr lang="en-US" sz="1700" dirty="0" smtClean="0"/>
              <a:t>Temps of 70 to -40 °C</a:t>
            </a:r>
          </a:p>
          <a:p>
            <a:pPr lvl="1"/>
            <a:r>
              <a:rPr lang="en-US" sz="1700" dirty="0" smtClean="0"/>
              <a:t>RH of 95% @ 70 </a:t>
            </a:r>
            <a:r>
              <a:rPr lang="en-US" sz="1700" dirty="0"/>
              <a:t>°C</a:t>
            </a:r>
            <a:endParaRPr lang="en-US" sz="1700" dirty="0" smtClean="0"/>
          </a:p>
          <a:p>
            <a:pPr lvl="1"/>
            <a:endParaRPr lang="en-US" sz="1700" dirty="0" smtClean="0"/>
          </a:p>
          <a:p>
            <a:endParaRPr lang="en-US" sz="1600" dirty="0"/>
          </a:p>
        </p:txBody>
      </p:sp>
      <p:sp>
        <p:nvSpPr>
          <p:cNvPr id="4" name="Striped Right Arrow 3"/>
          <p:cNvSpPr/>
          <p:nvPr/>
        </p:nvSpPr>
        <p:spPr bwMode="auto">
          <a:xfrm rot="16200000">
            <a:off x="2828193" y="1182102"/>
            <a:ext cx="949569" cy="633046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Arial" charset="0"/>
                <a:cs typeface="Arial" charset="0"/>
              </a:rPr>
              <a:t>Grow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" name="Striped Right Arrow 4"/>
          <p:cNvSpPr/>
          <p:nvPr/>
        </p:nvSpPr>
        <p:spPr bwMode="auto">
          <a:xfrm rot="16200000" flipH="1">
            <a:off x="2831820" y="2510125"/>
            <a:ext cx="949569" cy="633046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Arial" charset="0"/>
                <a:cs typeface="Arial" charset="0"/>
              </a:rPr>
              <a:t>Shrink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Arial" charset="0"/>
              <a:cs typeface="Arial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937108"/>
              </p:ext>
            </p:extLst>
          </p:nvPr>
        </p:nvGraphicFramePr>
        <p:xfrm>
          <a:off x="3200400" y="742950"/>
          <a:ext cx="5715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038600" y="1276350"/>
            <a:ext cx="4648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8600" y="2876550"/>
            <a:ext cx="472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4800" y="1047750"/>
            <a:ext cx="114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Upper limit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876550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Lower limit</a:t>
            </a:r>
            <a:endParaRPr lang="en-US" sz="800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452178"/>
              </p:ext>
            </p:extLst>
          </p:nvPr>
        </p:nvGraphicFramePr>
        <p:xfrm>
          <a:off x="34609" y="3077905"/>
          <a:ext cx="2951845" cy="176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0" y="432435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Stability measured exceeds design targets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8272"/>
            <a:ext cx="7696200" cy="37164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Unexpected!  Enables simple design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3006" y="1123950"/>
            <a:ext cx="2870200" cy="666255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2-sided Blanket</a:t>
            </a:r>
          </a:p>
          <a:p>
            <a:pPr algn="ctr"/>
            <a:r>
              <a:rPr lang="en-US" sz="2000" dirty="0" smtClean="0"/>
              <a:t>5 layer stack-up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918154" y="1123950"/>
            <a:ext cx="2847882" cy="66625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1-sided Blanket</a:t>
            </a:r>
          </a:p>
          <a:p>
            <a:pPr algn="ctr"/>
            <a:r>
              <a:rPr lang="en-US" dirty="0" smtClean="0"/>
              <a:t>2 layer stack-up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0542" y="2354702"/>
            <a:ext cx="2689412" cy="1613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533400" y="2560972"/>
            <a:ext cx="2689412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2652678"/>
            <a:ext cx="2689412" cy="16136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97389" y="2589398"/>
            <a:ext cx="2689412" cy="161365"/>
          </a:xfrm>
          <a:prstGeom prst="rect">
            <a:avLst/>
          </a:prstGeom>
          <a:gradFill>
            <a:gsLst>
              <a:gs pos="22000">
                <a:schemeClr val="tx1">
                  <a:lumMod val="85000"/>
                  <a:lumOff val="15000"/>
                </a:schemeClr>
              </a:gs>
              <a:gs pos="100000">
                <a:schemeClr val="bg1"/>
              </a:gs>
            </a:gsLst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5997389" y="2534233"/>
            <a:ext cx="2689412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17100" y="2388599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Septum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05836" y="1663087"/>
            <a:ext cx="53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Felt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05837" y="3114111"/>
            <a:ext cx="53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Felt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>
            <a:off x="3327400" y="2573265"/>
            <a:ext cx="789700" cy="0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327400" y="1847753"/>
            <a:ext cx="940336" cy="445530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1"/>
          </p:cNvCxnSpPr>
          <p:nvPr/>
        </p:nvCxnSpPr>
        <p:spPr>
          <a:xfrm flipH="1" flipV="1">
            <a:off x="3327400" y="2834130"/>
            <a:ext cx="978437" cy="464647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</p:cNvCxnSpPr>
          <p:nvPr/>
        </p:nvCxnSpPr>
        <p:spPr>
          <a:xfrm>
            <a:off x="5026901" y="2573265"/>
            <a:ext cx="865899" cy="16133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</p:cNvCxnSpPr>
          <p:nvPr/>
        </p:nvCxnSpPr>
        <p:spPr>
          <a:xfrm flipV="1">
            <a:off x="4838162" y="2757931"/>
            <a:ext cx="1054638" cy="540846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05836" y="2032419"/>
            <a:ext cx="58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05836" y="2757931"/>
            <a:ext cx="58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PSA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2" idx="1"/>
          </p:cNvCxnSpPr>
          <p:nvPr/>
        </p:nvCxnSpPr>
        <p:spPr>
          <a:xfrm flipH="1">
            <a:off x="3327400" y="2217085"/>
            <a:ext cx="978436" cy="275235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" idx="1"/>
          </p:cNvCxnSpPr>
          <p:nvPr/>
        </p:nvCxnSpPr>
        <p:spPr>
          <a:xfrm flipH="1" flipV="1">
            <a:off x="3327400" y="2643963"/>
            <a:ext cx="978436" cy="298634"/>
          </a:xfrm>
          <a:prstGeom prst="straightConnector1">
            <a:avLst/>
          </a:prstGeom>
          <a:ln>
            <a:solidFill>
              <a:schemeClr val="accent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10199" y="3638550"/>
            <a:ext cx="327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*Up to 100 pounds weight saving on a medium sized Business Jet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33400" y="2630245"/>
            <a:ext cx="26894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3400" y="2540786"/>
            <a:ext cx="26894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2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669"/>
            <a:ext cx="7543800" cy="42148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038599"/>
          </a:xfrm>
        </p:spPr>
        <p:txBody>
          <a:bodyPr/>
          <a:lstStyle/>
          <a:p>
            <a:r>
              <a:rPr lang="en-US" dirty="0" smtClean="0"/>
              <a:t>Goals for material design are often in conflict</a:t>
            </a:r>
          </a:p>
          <a:p>
            <a:pPr lvl="1"/>
            <a:r>
              <a:rPr lang="en-US" dirty="0" smtClean="0"/>
              <a:t>Regulatory vs. engineering flexibility</a:t>
            </a:r>
          </a:p>
          <a:p>
            <a:pPr lvl="1"/>
            <a:r>
              <a:rPr lang="en-US" dirty="0" smtClean="0"/>
              <a:t>Weight vs. acoustic performance</a:t>
            </a:r>
          </a:p>
          <a:p>
            <a:pPr lvl="1"/>
            <a:r>
              <a:rPr lang="en-US" dirty="0" smtClean="0"/>
              <a:t>Cost vs. performance</a:t>
            </a:r>
          </a:p>
          <a:p>
            <a:r>
              <a:rPr lang="en-US" dirty="0" smtClean="0"/>
              <a:t>Highly filled vulcanized rubber system can meet advanced goals for acoustic barriers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Fredrick Vance, Ph.D.</a:t>
            </a:r>
          </a:p>
          <a:p>
            <a:r>
              <a:rPr lang="en-US" dirty="0" smtClean="0"/>
              <a:t>fwvance@mmm.com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4381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acoustic </a:t>
            </a:r>
            <a:r>
              <a:rPr lang="en-US" dirty="0"/>
              <a:t>s</a:t>
            </a:r>
            <a:r>
              <a:rPr lang="en-US" dirty="0" smtClean="0"/>
              <a:t>ystems</a:t>
            </a:r>
          </a:p>
          <a:p>
            <a:r>
              <a:rPr lang="en-US" dirty="0" smtClean="0"/>
              <a:t>Impact of global regulations on materials</a:t>
            </a:r>
          </a:p>
          <a:p>
            <a:r>
              <a:rPr lang="en-US" dirty="0" smtClean="0"/>
              <a:t>Vulcanization primer and challenges</a:t>
            </a:r>
          </a:p>
          <a:p>
            <a:r>
              <a:rPr lang="en-US" dirty="0" smtClean="0"/>
              <a:t>Flame, acoustic and other test results</a:t>
            </a:r>
          </a:p>
          <a:p>
            <a:r>
              <a:rPr lang="en-US" dirty="0" smtClean="0"/>
              <a:t>Conclusions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36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Acoustic System Overview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104565"/>
            <a:ext cx="4540824" cy="3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1999" y="1104564"/>
            <a:ext cx="4427621" cy="3455403"/>
          </a:xfrm>
        </p:spPr>
        <p:txBody>
          <a:bodyPr/>
          <a:lstStyle/>
          <a:p>
            <a:r>
              <a:rPr lang="en-US" dirty="0" smtClean="0"/>
              <a:t>Skin Damping</a:t>
            </a:r>
          </a:p>
          <a:p>
            <a:r>
              <a:rPr lang="en-US" dirty="0" smtClean="0"/>
              <a:t>Primary Insulation</a:t>
            </a:r>
          </a:p>
          <a:p>
            <a:r>
              <a:rPr lang="en-US" dirty="0" err="1" smtClean="0"/>
              <a:t>Overframe</a:t>
            </a:r>
            <a:r>
              <a:rPr lang="en-US" dirty="0" smtClean="0"/>
              <a:t> Blanket</a:t>
            </a:r>
          </a:p>
          <a:p>
            <a:r>
              <a:rPr lang="en-US" dirty="0" smtClean="0"/>
              <a:t>Carpet Pad</a:t>
            </a:r>
          </a:p>
          <a:p>
            <a:r>
              <a:rPr lang="en-US" dirty="0" smtClean="0"/>
              <a:t>Installation aids</a:t>
            </a:r>
          </a:p>
          <a:p>
            <a:pPr lvl="1"/>
            <a:r>
              <a:rPr lang="en-US" dirty="0" smtClean="0"/>
              <a:t>Movable stringer spikes</a:t>
            </a:r>
          </a:p>
          <a:p>
            <a:pPr lvl="1"/>
            <a:r>
              <a:rPr lang="en-US" dirty="0" smtClean="0"/>
              <a:t>Performance lap joints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5112"/>
            <a:ext cx="7620000" cy="3670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Acoustic System Components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2081391"/>
            <a:ext cx="2194560" cy="1920240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/>
          <a:stretch/>
        </p:blipFill>
        <p:spPr>
          <a:xfrm>
            <a:off x="207169" y="2081391"/>
            <a:ext cx="3053107" cy="1521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484" y="2081391"/>
            <a:ext cx="1920240" cy="1737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600" y="895350"/>
            <a:ext cx="8534400" cy="1200329"/>
          </a:xfrm>
          <a:prstGeom prst="rect">
            <a:avLst/>
          </a:prstGeom>
          <a:noFill/>
        </p:spPr>
        <p:txBody>
          <a:bodyPr wrap="square" numCol="3" spcCol="182880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Skin damping is applied to hull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Primary installation bags are installed over spikes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Overframe</a:t>
            </a:r>
            <a:r>
              <a:rPr lang="en-US" dirty="0" smtClean="0"/>
              <a:t> blanket is installed and secured with retaining disks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-3979"/>
            <a:ext cx="7620000" cy="42862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Overframe</a:t>
            </a:r>
            <a:r>
              <a:rPr lang="en-US" dirty="0" smtClean="0">
                <a:solidFill>
                  <a:schemeClr val="bg1"/>
                </a:solidFill>
              </a:rPr>
              <a:t> Blanket Components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320826" y="1100440"/>
            <a:ext cx="4483169" cy="3300110"/>
            <a:chOff x="5620871" y="1741236"/>
            <a:chExt cx="3065930" cy="27356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0871" y="1741236"/>
              <a:ext cx="3065930" cy="27356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10745" y="1952958"/>
              <a:ext cx="401781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4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FELT</a:t>
              </a:r>
              <a:endParaRPr lang="en-US" sz="900" spc="4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38454" y="2514001"/>
              <a:ext cx="401781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FELT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402782" y="1953490"/>
              <a:ext cx="138545" cy="151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05800" y="2473036"/>
              <a:ext cx="138545" cy="151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409709" y="3380508"/>
              <a:ext cx="138545" cy="151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88183" y="2247698"/>
              <a:ext cx="360218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SEPTUM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5109" y="3688571"/>
              <a:ext cx="422563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SEPTUM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7436" y="1942898"/>
              <a:ext cx="727364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SURFACE FINISH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69727" y="2551899"/>
              <a:ext cx="727364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SURFACE FINISH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63245" y="3389762"/>
              <a:ext cx="727364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SURFACE FINISH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97436" y="3979516"/>
              <a:ext cx="727364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SURFACE FINISH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10744" y="3390062"/>
              <a:ext cx="401781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FELT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8454" y="3989070"/>
              <a:ext cx="401781" cy="110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/>
              <a:r>
                <a:rPr lang="en-US" sz="600" spc="2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FELT</a:t>
              </a:r>
              <a:endParaRPr lang="en-US" sz="900" spc="2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47364" y="3955471"/>
              <a:ext cx="138545" cy="151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1171" y="1200150"/>
            <a:ext cx="38237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business jet </a:t>
            </a:r>
            <a:r>
              <a:rPr lang="en-US" dirty="0" err="1"/>
              <a:t>o</a:t>
            </a:r>
            <a:r>
              <a:rPr lang="en-US" dirty="0" err="1" smtClean="0"/>
              <a:t>verframe</a:t>
            </a:r>
            <a:r>
              <a:rPr lang="en-US" dirty="0" smtClean="0"/>
              <a:t> blanket specifies 5 layers</a:t>
            </a:r>
          </a:p>
          <a:p>
            <a:pPr marL="342900" indent="-342900">
              <a:buAutoNum type="arabicPeriod"/>
            </a:pPr>
            <a:r>
              <a:rPr lang="en-US" dirty="0" smtClean="0"/>
              <a:t>Exterior felt</a:t>
            </a:r>
          </a:p>
          <a:p>
            <a:pPr marL="342900" indent="-342900">
              <a:buAutoNum type="arabicPeriod"/>
            </a:pPr>
            <a:r>
              <a:rPr lang="en-US" dirty="0" smtClean="0"/>
              <a:t>Pressure sensitive adhesive (PSA)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Septum, or weighted barrier</a:t>
            </a:r>
          </a:p>
          <a:p>
            <a:pPr marL="342900" indent="-342900">
              <a:buAutoNum type="arabicPeriod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PSA</a:t>
            </a:r>
          </a:p>
          <a:p>
            <a:pPr marL="342900" indent="-342900">
              <a:buAutoNum type="arabicPeriod"/>
            </a:pPr>
            <a:r>
              <a:rPr lang="en-US" dirty="0" smtClean="0"/>
              <a:t>Interior Felt</a:t>
            </a:r>
          </a:p>
          <a:p>
            <a:endParaRPr lang="en-US" dirty="0"/>
          </a:p>
          <a:p>
            <a:r>
              <a:rPr lang="en-US" dirty="0" smtClean="0"/>
              <a:t>Optionally may also include specific flame retardant 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7239000" cy="36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Product Stewardship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90550"/>
            <a:ext cx="8382000" cy="4191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/>
              <a:t>Global regulations drive corporate compliance </a:t>
            </a:r>
            <a:r>
              <a:rPr lang="en-US" sz="4400" b="1" dirty="0" smtClean="0"/>
              <a:t>standards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/>
              <a:t>Restriction of Hazardous Substances (RoHS) </a:t>
            </a:r>
            <a:r>
              <a:rPr lang="en-US" dirty="0"/>
              <a:t>- Directive on the restriction of the use of certain hazardous substances in electrical and electronic equipment, was adopted in February 2003 by the European Union.  Last updated March 31, </a:t>
            </a:r>
            <a:r>
              <a:rPr lang="en-US" dirty="0" smtClean="0"/>
              <a:t>2015</a:t>
            </a:r>
          </a:p>
          <a:p>
            <a:pPr lvl="1"/>
            <a:r>
              <a:rPr lang="en-US" dirty="0"/>
              <a:t>Lead (</a:t>
            </a:r>
            <a:r>
              <a:rPr lang="en-US" dirty="0" err="1"/>
              <a:t>Pb</a:t>
            </a:r>
            <a:r>
              <a:rPr lang="en-US" dirty="0"/>
              <a:t>), Mercury (Hg), Cadmium (Cd), Hexavalent Chromium (Cr</a:t>
            </a:r>
            <a:r>
              <a:rPr lang="en-US" baseline="30000" dirty="0"/>
              <a:t>6+</a:t>
            </a:r>
            <a:r>
              <a:rPr lang="en-US" dirty="0"/>
              <a:t>), </a:t>
            </a:r>
            <a:r>
              <a:rPr lang="en-US" dirty="0" err="1"/>
              <a:t>Polybromonated</a:t>
            </a:r>
            <a:r>
              <a:rPr lang="en-US" dirty="0"/>
              <a:t> biphenyl ether (PBDE), </a:t>
            </a:r>
            <a:r>
              <a:rPr lang="en-US" dirty="0" err="1"/>
              <a:t>Polybromonated</a:t>
            </a:r>
            <a:r>
              <a:rPr lang="en-US" dirty="0"/>
              <a:t> biphenyls (PBB), </a:t>
            </a:r>
            <a:r>
              <a:rPr lang="en-US" dirty="0" err="1"/>
              <a:t>Bis</a:t>
            </a:r>
            <a:r>
              <a:rPr lang="en-US" dirty="0"/>
              <a:t>(2-ethylhexyl) phthalate, Butyl benzyl phthalate, </a:t>
            </a:r>
            <a:r>
              <a:rPr lang="en-US" dirty="0" err="1"/>
              <a:t>Dibutyl</a:t>
            </a:r>
            <a:r>
              <a:rPr lang="en-US" dirty="0"/>
              <a:t> phthalate, </a:t>
            </a:r>
            <a:r>
              <a:rPr lang="en-US" dirty="0" err="1"/>
              <a:t>Diisobutyl</a:t>
            </a:r>
            <a:r>
              <a:rPr lang="en-US" dirty="0"/>
              <a:t> </a:t>
            </a:r>
            <a:r>
              <a:rPr lang="en-US" dirty="0" smtClean="0"/>
              <a:t>phthalate</a:t>
            </a:r>
          </a:p>
          <a:p>
            <a:r>
              <a:rPr lang="en-US" b="1" dirty="0"/>
              <a:t>Registration, Evaluation, Authorization, and Restriction of Chemicals (REACH)  </a:t>
            </a:r>
            <a:r>
              <a:rPr lang="en-US" dirty="0"/>
              <a:t>European Union regulation (December 18, 2006).   REACH addresses the production and use of chemical substances,  and their potential impacts on both human health and the </a:t>
            </a:r>
            <a:r>
              <a:rPr lang="en-US" dirty="0" smtClean="0"/>
              <a:t>environment </a:t>
            </a:r>
          </a:p>
          <a:p>
            <a:pPr lvl="1"/>
            <a:r>
              <a:rPr lang="en-US" dirty="0"/>
              <a:t>Substances of Very High Concern (SVHC) - Official recommendation from the European Chemical Agency (ECHA).  Currently the List comprises a total of 168 SVHCs.  Last updated June, </a:t>
            </a:r>
            <a:r>
              <a:rPr lang="en-US" dirty="0" smtClean="0"/>
              <a:t>2016</a:t>
            </a:r>
          </a:p>
          <a:p>
            <a:pPr lvl="1"/>
            <a:endParaRPr lang="en-US" b="1" dirty="0"/>
          </a:p>
          <a:p>
            <a:pPr marL="0" indent="0">
              <a:buNone/>
            </a:pPr>
            <a:r>
              <a:rPr lang="en-US" sz="4400" b="1" dirty="0" smtClean="0"/>
              <a:t>Desire to develop materials free from these chemicals</a:t>
            </a:r>
            <a:endParaRPr lang="en-US" sz="4400" b="1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559536"/>
              </p:ext>
            </p:extLst>
          </p:nvPr>
        </p:nvGraphicFramePr>
        <p:xfrm>
          <a:off x="7467600" y="39433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67600" y="39433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2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4381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Goals for an Advanced Barrier Film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892973"/>
            <a:ext cx="2895600" cy="3809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Compliance Driven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RoHS </a:t>
            </a:r>
            <a:r>
              <a:rPr lang="en-US" sz="1800" dirty="0"/>
              <a:t>and REACH compliant and free of </a:t>
            </a:r>
            <a:r>
              <a:rPr lang="en-US" sz="1800" dirty="0" smtClean="0"/>
              <a:t>SVHC’s</a:t>
            </a:r>
          </a:p>
          <a:p>
            <a:pPr marL="457200" lvl="1" indent="0">
              <a:buNone/>
            </a:pPr>
            <a:r>
              <a:rPr lang="en-US" sz="1800" dirty="0" smtClean="0"/>
              <a:t>*</a:t>
            </a:r>
            <a:r>
              <a:rPr lang="en-US" sz="1400" dirty="0" smtClean="0"/>
              <a:t>RoHS </a:t>
            </a:r>
            <a:r>
              <a:rPr lang="en-US" sz="1400" dirty="0"/>
              <a:t>(EU) 2015/863, REACH (EC 1907/2006), SVHC – June </a:t>
            </a:r>
            <a:r>
              <a:rPr lang="en-US" sz="1400" dirty="0" smtClean="0"/>
              <a:t>2016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Ability </a:t>
            </a:r>
            <a:r>
              <a:rPr lang="en-US" sz="1800" dirty="0"/>
              <a:t>to pass </a:t>
            </a:r>
            <a:r>
              <a:rPr lang="en-US" sz="1800" dirty="0" smtClean="0"/>
              <a:t>FAR </a:t>
            </a:r>
            <a:r>
              <a:rPr lang="en-US" sz="1800" dirty="0"/>
              <a:t>§ </a:t>
            </a:r>
            <a:r>
              <a:rPr lang="en-US" sz="1800" dirty="0" smtClean="0"/>
              <a:t> 25.853(a</a:t>
            </a:r>
            <a:r>
              <a:rPr lang="en-US" sz="1800" dirty="0"/>
              <a:t>) 12 second vertical </a:t>
            </a:r>
            <a:r>
              <a:rPr lang="en-US" sz="1800" dirty="0" smtClean="0"/>
              <a:t>and </a:t>
            </a:r>
            <a:r>
              <a:rPr lang="en-US" sz="1800" dirty="0"/>
              <a:t>§ </a:t>
            </a:r>
            <a:r>
              <a:rPr lang="en-US" sz="1800" dirty="0" smtClean="0"/>
              <a:t>25.856(a</a:t>
            </a:r>
            <a:r>
              <a:rPr lang="en-US" sz="1800" dirty="0"/>
              <a:t>) radiant panel as a stand alone </a:t>
            </a:r>
            <a:r>
              <a:rPr lang="en-US" sz="1800" dirty="0" smtClean="0"/>
              <a:t>film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162300" y="892974"/>
            <a:ext cx="2895600" cy="3809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Design Driven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Low modulus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Available in multiple areal weights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Ability to combine with acoustic absorbers to produce </a:t>
            </a:r>
            <a:r>
              <a:rPr lang="en-US" sz="1800" dirty="0" err="1" smtClean="0"/>
              <a:t>overframe</a:t>
            </a:r>
            <a:r>
              <a:rPr lang="en-US" sz="1800" dirty="0" smtClean="0"/>
              <a:t> blankets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19800" y="892973"/>
            <a:ext cx="2895600" cy="3805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Market Driven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Black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D</a:t>
            </a:r>
            <a:r>
              <a:rPr lang="en-US" sz="1800" dirty="0" smtClean="0"/>
              <a:t>imensionally stable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Low odor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Low cost</a:t>
            </a:r>
          </a:p>
        </p:txBody>
      </p:sp>
    </p:spTree>
    <p:extLst>
      <p:ext uri="{BB962C8B-B14F-4D97-AF65-F5344CB8AC3E}">
        <p14:creationId xmlns:p14="http://schemas.microsoft.com/office/powerpoint/2010/main" val="42817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4287"/>
            <a:ext cx="7543800" cy="4238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Approach : Vulcanization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0357" y="750039"/>
            <a:ext cx="8229601" cy="659607"/>
          </a:xfrm>
        </p:spPr>
        <p:txBody>
          <a:bodyPr anchor="t">
            <a:normAutofit fontScale="92500" lnSpcReduction="20000"/>
          </a:bodyPr>
          <a:lstStyle/>
          <a:p>
            <a:r>
              <a:rPr lang="en-US" b="0" dirty="0"/>
              <a:t>Process by which individual polymer chains within the rubber compound are linked together to form a 3 dimensions network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2000" y="1495680"/>
            <a:ext cx="4040188" cy="263247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Dimensional stability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Elasticity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Shape retention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Reduced Creep and Set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Temperature resistance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Strength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04950"/>
            <a:ext cx="2601185" cy="23674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15000" y="310515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15200" y="3105150"/>
            <a:ext cx="457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idx="1"/>
          </p:nvPr>
        </p:nvSpPr>
        <p:spPr>
          <a:xfrm>
            <a:off x="533400" y="4019550"/>
            <a:ext cx="8229601" cy="659607"/>
          </a:xfrm>
        </p:spPr>
        <p:txBody>
          <a:bodyPr anchor="t">
            <a:normAutofit fontScale="92500" lnSpcReduction="20000"/>
          </a:bodyPr>
          <a:lstStyle/>
          <a:p>
            <a:r>
              <a:rPr lang="en-US" b="0" dirty="0" smtClean="0"/>
              <a:t>Charles Goodyear and Nathaniel Hayward discovered reaction of sulfur with rubber in the 1830’s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4381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Vulcanization Details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" y="666750"/>
            <a:ext cx="6629400" cy="4038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Accelerators and retarders </a:t>
            </a:r>
          </a:p>
          <a:p>
            <a:pPr lvl="1"/>
            <a:r>
              <a:rPr lang="en-US" dirty="0" smtClean="0"/>
              <a:t>Accelerator </a:t>
            </a:r>
            <a:r>
              <a:rPr lang="en-US" dirty="0"/>
              <a:t>/ promoter </a:t>
            </a:r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Imidazolidine-2-thione (ethylene </a:t>
            </a:r>
            <a:r>
              <a:rPr lang="en-US" dirty="0" err="1" smtClean="0"/>
              <a:t>thiourea</a:t>
            </a:r>
            <a:r>
              <a:rPr lang="en-US" dirty="0" smtClean="0"/>
              <a:t>, ETU)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zinc </a:t>
            </a:r>
            <a:r>
              <a:rPr lang="en-US" dirty="0" err="1" smtClean="0"/>
              <a:t>dimethyldithiocarbamate</a:t>
            </a:r>
            <a:endParaRPr lang="en-US" dirty="0" smtClean="0"/>
          </a:p>
          <a:p>
            <a:pPr lvl="1"/>
            <a:r>
              <a:rPr lang="en-US" dirty="0" smtClean="0"/>
              <a:t>Retarder example: polyethylene glycol</a:t>
            </a:r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alance package for desired attributes in processing and finished good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87" y="522723"/>
            <a:ext cx="1708428" cy="132943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509896"/>
              </p:ext>
            </p:extLst>
          </p:nvPr>
        </p:nvGraphicFramePr>
        <p:xfrm>
          <a:off x="6991349" y="1902389"/>
          <a:ext cx="187642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r:id="rId4" imgW="1876343" imgH="2143260" progId="">
                  <p:embed/>
                </p:oleObj>
              </mc:Choice>
              <mc:Fallback>
                <p:oleObj r:id="rId4" imgW="1876343" imgH="21432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91349" y="1902389"/>
                        <a:ext cx="1876425" cy="214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912273"/>
              </p:ext>
            </p:extLst>
          </p:nvPr>
        </p:nvGraphicFramePr>
        <p:xfrm>
          <a:off x="7010400" y="4095750"/>
          <a:ext cx="18383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6" imgW="1838255" imgH="704970" progId="">
                  <p:embed/>
                </p:oleObj>
              </mc:Choice>
              <mc:Fallback>
                <p:oleObj r:id="rId6" imgW="1838255" imgH="70497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10400" y="4095750"/>
                        <a:ext cx="183832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20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AR PowerPoint Template Smalle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715</Words>
  <Application>Microsoft Office PowerPoint</Application>
  <PresentationFormat>On-screen Show (16:9)</PresentationFormat>
  <Paragraphs>147</Paragraphs>
  <Slides>17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1_Office Theme</vt:lpstr>
      <vt:lpstr>EAR PowerPoint Template Smaller2</vt:lpstr>
      <vt:lpstr>Worksheet</vt:lpstr>
      <vt:lpstr>PowerPoint Presentation</vt:lpstr>
      <vt:lpstr>Outline</vt:lpstr>
      <vt:lpstr>Acoustic System Overview</vt:lpstr>
      <vt:lpstr>Acoustic System Components</vt:lpstr>
      <vt:lpstr>Overframe Blanket Components</vt:lpstr>
      <vt:lpstr>Product Stewardship</vt:lpstr>
      <vt:lpstr>Goals for an Advanced Barrier Film</vt:lpstr>
      <vt:lpstr>Approach : Vulcanization</vt:lpstr>
      <vt:lpstr>Vulcanization Details</vt:lpstr>
      <vt:lpstr>Required Additives</vt:lpstr>
      <vt:lpstr>Radiant Panel After-flame Example</vt:lpstr>
      <vt:lpstr>Self-Extinguishing Radiant Panel Burn</vt:lpstr>
      <vt:lpstr>Acoustic Results</vt:lpstr>
      <vt:lpstr>Dimensional Stability</vt:lpstr>
      <vt:lpstr>Unexpected!  Enables simple design</vt:lpstr>
      <vt:lpstr>Conclusions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2016-10-02T03:11:06Z</dcterms:created>
  <dcterms:modified xsi:type="dcterms:W3CDTF">2016-10-03T19:37:15Z</dcterms:modified>
</cp:coreProperties>
</file>