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321" r:id="rId4"/>
    <p:sldId id="381" r:id="rId5"/>
    <p:sldId id="425" r:id="rId6"/>
    <p:sldId id="426" r:id="rId7"/>
    <p:sldId id="398" r:id="rId8"/>
    <p:sldId id="356" r:id="rId9"/>
    <p:sldId id="420" r:id="rId10"/>
    <p:sldId id="435" r:id="rId11"/>
    <p:sldId id="427" r:id="rId12"/>
    <p:sldId id="432" r:id="rId13"/>
    <p:sldId id="424" r:id="rId14"/>
    <p:sldId id="418" r:id="rId15"/>
    <p:sldId id="422" r:id="rId16"/>
    <p:sldId id="436" r:id="rId17"/>
    <p:sldId id="413" r:id="rId18"/>
    <p:sldId id="430" r:id="rId19"/>
    <p:sldId id="421" r:id="rId20"/>
    <p:sldId id="437" r:id="rId21"/>
    <p:sldId id="438" r:id="rId22"/>
    <p:sldId id="414" r:id="rId23"/>
    <p:sldId id="433" r:id="rId24"/>
    <p:sldId id="434" r:id="rId25"/>
    <p:sldId id="431" r:id="rId2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McKinnon" initials="MM" lastIdx="4" clrIdx="0">
    <p:extLst/>
  </p:cmAuthor>
  <p:cmAuthor id="2" name="Mark" initials="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364" autoAdjust="0"/>
  </p:normalViewPr>
  <p:slideViewPr>
    <p:cSldViewPr>
      <p:cViewPr>
        <p:scale>
          <a:sx n="100" d="100"/>
          <a:sy n="100" d="100"/>
        </p:scale>
        <p:origin x="-23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A5BA-F856-4863-BAF0-706524119EBF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7154-B736-4437-B6CC-3742A0D6F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92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6B0BA0-937B-4CFB-88DB-62F441EA1B84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72D8C7-DE39-4FD4-BCA1-6E7F4B8230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85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7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56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72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81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22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7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36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9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78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48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39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73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2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77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9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6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2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4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D8C7-DE39-4FD4-BCA1-6E7F4B8230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3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795B-F927-4FD5-A7B5-4251CDCE4E1F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FD64-C679-4959-A71B-ED8458407D68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BA278-3972-4072-B92B-5977A47F7C9E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, withou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8763000" cy="4602163"/>
          </a:xfrm>
        </p:spPr>
        <p:txBody>
          <a:bodyPr/>
          <a:lstStyle>
            <a:lvl1pPr>
              <a:defRPr sz="3200" baseline="0">
                <a:latin typeface="Levenim MT" pitchFamily="2" charset="-79"/>
                <a:cs typeface="Levenim MT" pitchFamily="2" charset="-79"/>
              </a:defRPr>
            </a:lvl1pPr>
            <a:lvl2pPr>
              <a:defRPr sz="2800">
                <a:latin typeface="Levenim MT" pitchFamily="2" charset="-79"/>
                <a:cs typeface="Levenim MT" pitchFamily="2" charset="-79"/>
              </a:defRPr>
            </a:lvl2pPr>
            <a:lvl3pPr>
              <a:defRPr sz="2400">
                <a:latin typeface="Levenim MT" pitchFamily="2" charset="-79"/>
                <a:cs typeface="Levenim MT" pitchFamily="2" charset="-79"/>
              </a:defRPr>
            </a:lvl3pPr>
            <a:lvl4pPr>
              <a:defRPr sz="2000">
                <a:latin typeface="Levenim MT" pitchFamily="2" charset="-79"/>
                <a:cs typeface="Levenim MT" pitchFamily="2" charset="-79"/>
              </a:defRPr>
            </a:lvl4pPr>
            <a:lvl5pPr>
              <a:defRPr sz="2000">
                <a:latin typeface="Levenim MT" pitchFamily="2" charset="-79"/>
                <a:cs typeface="Levenim MT" pitchFamily="2" charset="-79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1F541-BEB6-4B62-9F68-30CB68AB362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14th International Fire and Materials Conference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6CB86-E45A-47C6-BDB6-3C127197BA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3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2C9A-93CF-4433-886A-B81A327AEE8A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91670-19D4-43E9-8EA1-BDEABF9E3540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8928-F461-4B50-9556-D2816BD36BBE}" type="datetime1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4306-906C-4ECE-B0A2-DA808601223E}" type="datetime1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24E8-4A29-4F75-A7BC-F291868FE718}" type="datetime1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094AA-167B-4010-ABDD-ED13A34B85E4}" type="datetime1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CCC-7F5A-4C39-B4AA-CF9D96E4D304}" type="datetime1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D301-FAC4-4B30-8486-50F35358BF2F}" type="datetime1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Triennial Fire and Cabin Safety Conference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B9D17-1C99-4AC2-9B8B-8F195746722E}" type="datetime1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8th Triennial Fire and Cabin Safety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BEE4-D810-4DFA-998F-64296D93E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F830D-C93D-4600-8392-AD967EE4524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14th International Fire and Materials Conference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9C7AE-8D00-4010-AD60-76C19D7F9F7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34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jpe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20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8991600" cy="236390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onstantia" pitchFamily="18" charset="0"/>
              </a:rPr>
              <a:t>Controlled Atmosphere Pyrolysis Apparatus II (CAPA II)</a:t>
            </a:r>
            <a:endParaRPr lang="en-US" sz="3200" b="1" dirty="0">
              <a:latin typeface="Constantia" panose="02030602050306030303" pitchFamily="18" charset="0"/>
              <a:cs typeface="Levenim MT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7351" y="2743200"/>
            <a:ext cx="4341697" cy="2438400"/>
          </a:xfrm>
        </p:spPr>
        <p:txBody>
          <a:bodyPr>
            <a:normAutofit/>
          </a:bodyPr>
          <a:lstStyle/>
          <a:p>
            <a:r>
              <a:rPr lang="en-US" u="sng" dirty="0">
                <a:latin typeface="Constantia" panose="02030602050306030303" pitchFamily="18" charset="0"/>
                <a:cs typeface="Levenim MT" pitchFamily="2" charset="-79"/>
              </a:rPr>
              <a:t>Josh Swann</a:t>
            </a:r>
          </a:p>
          <a:p>
            <a:r>
              <a:rPr lang="en-US" dirty="0">
                <a:latin typeface="Constantia" panose="02030602050306030303" pitchFamily="18" charset="0"/>
                <a:cs typeface="Levenim MT" pitchFamily="2" charset="-79"/>
              </a:rPr>
              <a:t>Yan Ding</a:t>
            </a:r>
          </a:p>
          <a:p>
            <a:r>
              <a:rPr lang="en-US" dirty="0">
                <a:latin typeface="Constantia" panose="02030602050306030303" pitchFamily="18" charset="0"/>
                <a:cs typeface="Levenim MT" pitchFamily="2" charset="-79"/>
              </a:rPr>
              <a:t>Mark McKinnon</a:t>
            </a:r>
          </a:p>
          <a:p>
            <a:r>
              <a:rPr lang="en-US" dirty="0">
                <a:latin typeface="Constantia" panose="02030602050306030303" pitchFamily="18" charset="0"/>
                <a:cs typeface="Levenim MT" pitchFamily="2" charset="-79"/>
              </a:rPr>
              <a:t>Stanislav Stoliarov</a:t>
            </a:r>
          </a:p>
          <a:p>
            <a:endParaRPr lang="en-US" dirty="0">
              <a:latin typeface="Constantia" panose="02030602050306030303" pitchFamily="18" charset="0"/>
              <a:cs typeface="Levenim MT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5410200"/>
            <a:ext cx="1239998" cy="12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http://www.studentorg.umd.edu/predent/umd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" y="5181600"/>
            <a:ext cx="1619250" cy="161925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257800"/>
            <a:ext cx="1426670" cy="142667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2514600"/>
            <a:ext cx="9144000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Image result for fa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0"/>
            <a:ext cx="1317220" cy="13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6397" y="270224"/>
            <a:ext cx="662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Radiation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4914" r="6674"/>
          <a:stretch/>
        </p:blipFill>
        <p:spPr>
          <a:xfrm>
            <a:off x="590451" y="3124200"/>
            <a:ext cx="2457549" cy="2103120"/>
          </a:xfrm>
          <a:prstGeom prst="round1Rect">
            <a:avLst>
              <a:gd name="adj" fmla="val 0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5249" r="3540"/>
          <a:stretch/>
        </p:blipFill>
        <p:spPr>
          <a:xfrm>
            <a:off x="559326" y="1066800"/>
            <a:ext cx="2564874" cy="2103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97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6397" y="270224"/>
            <a:ext cx="662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64941" y="5300219"/>
                <a:ext cx="6614118" cy="643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41" y="5300219"/>
                <a:ext cx="6614118" cy="6433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15478" y="6230779"/>
                <a:ext cx="310764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478" y="6230779"/>
                <a:ext cx="3107646" cy="246221"/>
              </a:xfrm>
              <a:prstGeom prst="rect">
                <a:avLst/>
              </a:prstGeom>
              <a:blipFill>
                <a:blip r:embed="rId5"/>
                <a:stretch>
                  <a:fillRect l="-589" t="-156098" b="-24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26122" y="6459379"/>
                <a:ext cx="30886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122" y="6459379"/>
                <a:ext cx="3088666" cy="246221"/>
              </a:xfrm>
              <a:prstGeom prst="rect">
                <a:avLst/>
              </a:prstGeom>
              <a:blipFill>
                <a:blip r:embed="rId6"/>
                <a:stretch>
                  <a:fillRect l="-394" t="-162500" b="-2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4914" r="6674"/>
          <a:stretch/>
        </p:blipFill>
        <p:spPr>
          <a:xfrm>
            <a:off x="590451" y="3124200"/>
            <a:ext cx="2457549" cy="2103120"/>
          </a:xfrm>
          <a:prstGeom prst="round1Rect">
            <a:avLst>
              <a:gd name="adj" fmla="val 0"/>
            </a:avLst>
          </a:prstGeom>
        </p:spPr>
      </p:pic>
      <p:sp>
        <p:nvSpPr>
          <p:cNvPr id="36" name="Rounded Rectangle 35"/>
          <p:cNvSpPr/>
          <p:nvPr/>
        </p:nvSpPr>
        <p:spPr>
          <a:xfrm>
            <a:off x="1219200" y="5242561"/>
            <a:ext cx="6659859" cy="1539240"/>
          </a:xfrm>
          <a:prstGeom prst="roundRect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5249" r="3540"/>
          <a:stretch/>
        </p:blipFill>
        <p:spPr>
          <a:xfrm>
            <a:off x="559326" y="1066800"/>
            <a:ext cx="2564874" cy="2103120"/>
          </a:xfrm>
          <a:prstGeom prst="rect">
            <a:avLst/>
          </a:prstGeom>
        </p:spPr>
      </p:pic>
      <p:sp>
        <p:nvSpPr>
          <p:cNvPr id="40" name="Left Brace 39"/>
          <p:cNvSpPr/>
          <p:nvPr/>
        </p:nvSpPr>
        <p:spPr>
          <a:xfrm rot="-5400000">
            <a:off x="4478709" y="4935907"/>
            <a:ext cx="186583" cy="18288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-5400000">
            <a:off x="6666890" y="4942089"/>
            <a:ext cx="158878" cy="18997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64140" y="5812523"/>
                <a:ext cx="1210321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𝑟𝑎𝑑𝑖𝑢𝑠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140" y="5812523"/>
                <a:ext cx="1210321" cy="338747"/>
              </a:xfrm>
              <a:prstGeom prst="rect">
                <a:avLst/>
              </a:prstGeom>
              <a:blipFill>
                <a:blip r:embed="rId9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114788" y="5839120"/>
                <a:ext cx="1210321" cy="366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h𝑒𝑖𝑔h𝑡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788" y="5839120"/>
                <a:ext cx="1210321" cy="366832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098329"/>
            <a:ext cx="5325112" cy="3993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2151" y="446016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r/R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1425" y="451141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r/R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48932" y="1600200"/>
                <a:ext cx="99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932" y="1600200"/>
                <a:ext cx="993028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993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36" grpId="0" animBg="1"/>
      <p:bldP spid="40" grpId="0" animBg="1"/>
      <p:bldP spid="41" grpId="0" animBg="1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6397" y="270224"/>
            <a:ext cx="662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5800" y="4902201"/>
                <a:ext cx="3426515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02201"/>
                <a:ext cx="3426515" cy="5841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82354" y="5666601"/>
                <a:ext cx="33896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354" y="5666601"/>
                <a:ext cx="3389646" cy="276999"/>
              </a:xfrm>
              <a:prstGeom prst="rect">
                <a:avLst/>
              </a:prstGeom>
              <a:blipFill>
                <a:blip r:embed="rId5"/>
                <a:stretch>
                  <a:fillRect l="-540" t="-175556" b="-2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03642" y="6047601"/>
                <a:ext cx="33683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642" y="6047601"/>
                <a:ext cx="3368358" cy="276999"/>
              </a:xfrm>
              <a:prstGeom prst="rect">
                <a:avLst/>
              </a:prstGeom>
              <a:blipFill>
                <a:blip r:embed="rId6"/>
                <a:stretch>
                  <a:fillRect l="-542" t="-169565" r="-181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6" y="1524000"/>
            <a:ext cx="3482170" cy="3106695"/>
          </a:xfrm>
          <a:prstGeom prst="snip2Diag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7037" r="5691"/>
          <a:stretch/>
        </p:blipFill>
        <p:spPr>
          <a:xfrm>
            <a:off x="5181600" y="1295400"/>
            <a:ext cx="3200400" cy="2665264"/>
          </a:xfrm>
          <a:prstGeom prst="round2Diag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7087" r="6106"/>
          <a:stretch/>
        </p:blipFill>
        <p:spPr>
          <a:xfrm>
            <a:off x="5210175" y="3927326"/>
            <a:ext cx="3200400" cy="2707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1143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Angular radiation coefficient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9600" y="4724400"/>
            <a:ext cx="4156870" cy="1814512"/>
          </a:xfrm>
          <a:prstGeom prst="roundRect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7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3851" y="270224"/>
            <a:ext cx="6945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Convection</a:t>
            </a:r>
          </a:p>
        </p:txBody>
      </p:sp>
      <p:pic>
        <p:nvPicPr>
          <p:cNvPr id="7" name="Picture 6" descr="C:\Users\Yan Ding\Dropbox\Yan\Ai\Schematic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1" y="1524000"/>
            <a:ext cx="3222329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:\Research\FDS\Illustrate\20160410_Yan_FDS_4 MODELS_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218196" cy="28080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1371600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Axisymmetric DNS model in FDS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Radiation was neglected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Constant wall temperatures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Insulator properties the same as sample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Neglected opening between outer chamber wall and heater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Three modeled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03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YANDING\Dropbox\FDS\pro\grid convergence_0.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3633" r="-9"/>
          <a:stretch/>
        </p:blipFill>
        <p:spPr bwMode="auto">
          <a:xfrm>
            <a:off x="4867833" y="3453322"/>
            <a:ext cx="3784818" cy="3108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3851" y="270224"/>
            <a:ext cx="6945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Convection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3" y="1171708"/>
            <a:ext cx="2981300" cy="5184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889" y="62600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0 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1869" y="626006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18 s</a:t>
            </a:r>
          </a:p>
        </p:txBody>
      </p:sp>
      <p:pic>
        <p:nvPicPr>
          <p:cNvPr id="15" name="Picture 14" descr="C:\Users\Yan Ding\Dropbox\Yan\Ai\One period_14s to 6s\ON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2" t="9129" r="2593"/>
          <a:stretch/>
        </p:blipFill>
        <p:spPr bwMode="auto">
          <a:xfrm>
            <a:off x="3505200" y="1466910"/>
            <a:ext cx="913419" cy="475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733800" y="1066800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 [K]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64834" y="2895600"/>
                <a:ext cx="2390718" cy="476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ba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834" y="2895600"/>
                <a:ext cx="2390718" cy="476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648200" y="25262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Period-averaged convection coefficient: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2341" y="1918001"/>
                <a:ext cx="124021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341" y="1918001"/>
                <a:ext cx="1240211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41505" y="1847789"/>
                <a:ext cx="1545295" cy="590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505" y="1847789"/>
                <a:ext cx="1545295" cy="5906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648200" y="1219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Convective heat flux, q’’, and convection coefficient, </a:t>
            </a:r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:</a:t>
            </a:r>
          </a:p>
        </p:txBody>
      </p:sp>
      <p:sp>
        <p:nvSpPr>
          <p:cNvPr id="6" name="Oval 5"/>
          <p:cNvSpPr/>
          <p:nvPr/>
        </p:nvSpPr>
        <p:spPr>
          <a:xfrm>
            <a:off x="5943600" y="3657600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6577" r="6328"/>
          <a:stretch/>
        </p:blipFill>
        <p:spPr bwMode="auto">
          <a:xfrm>
            <a:off x="4800600" y="3521228"/>
            <a:ext cx="3631749" cy="3108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3851" y="270224"/>
            <a:ext cx="6945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Convection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3" y="1171708"/>
            <a:ext cx="2981300" cy="5184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889" y="62600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0 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1869" y="626006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18 s</a:t>
            </a:r>
          </a:p>
        </p:txBody>
      </p:sp>
      <p:pic>
        <p:nvPicPr>
          <p:cNvPr id="15" name="Picture 14" descr="C:\Users\Yan Ding\Dropbox\Yan\Ai\One period_14s to 6s\ON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2" t="9129" r="2593"/>
          <a:stretch/>
        </p:blipFill>
        <p:spPr bwMode="auto">
          <a:xfrm>
            <a:off x="3505200" y="1466910"/>
            <a:ext cx="913419" cy="475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733800" y="1066800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 [K]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64834" y="2895600"/>
                <a:ext cx="2390718" cy="476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ba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834" y="2895600"/>
                <a:ext cx="2390718" cy="476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648200" y="25262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Period-averaged convection coefficient: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2341" y="1918001"/>
                <a:ext cx="124021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341" y="1918001"/>
                <a:ext cx="1240211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41505" y="1847789"/>
                <a:ext cx="1545295" cy="590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505" y="1847789"/>
                <a:ext cx="1545295" cy="5906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648200" y="1219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Convective heat flux, q’’, and convection coefficient, </a:t>
            </a:r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0" y="2769807"/>
            <a:ext cx="4790080" cy="3657600"/>
            <a:chOff x="2757121" y="1242483"/>
            <a:chExt cx="3262679" cy="24913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121" y="1242483"/>
              <a:ext cx="3262679" cy="2491317"/>
            </a:xfrm>
            <a:prstGeom prst="snip2Same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03531" y="2899744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30 kW m</a:t>
              </a:r>
              <a:r>
                <a:rPr lang="en-US" sz="1600" baseline="30000" dirty="0"/>
                <a:t>-2</a:t>
              </a:r>
              <a:endParaRPr lang="en-US" sz="1600" dirty="0"/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495800" y="2807644"/>
            <a:ext cx="4790080" cy="3657600"/>
            <a:chOff x="2819400" y="3837055"/>
            <a:chExt cx="3157946" cy="24113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3837055"/>
              <a:ext cx="3157946" cy="2411345"/>
            </a:xfrm>
            <a:prstGeom prst="snip2DiagRect">
              <a:avLst>
                <a:gd name="adj1" fmla="val 1515"/>
                <a:gd name="adj2" fmla="val 16667"/>
              </a:avLst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70529" y="5221784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60 kW m</a:t>
              </a:r>
              <a:r>
                <a:rPr lang="en-US" sz="1600" baseline="30000" dirty="0"/>
                <a:t>-2</a:t>
              </a:r>
              <a:endParaRPr lang="en-US" sz="1600" dirty="0"/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21507" y="270224"/>
            <a:ext cx="4889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PVC Case Study – Mass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524000"/>
            <a:ext cx="373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Poly(vinyl chloride) samples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6.35 mm thick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Conditioned in desiccator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81600" y="1472832"/>
            <a:ext cx="3581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Two step decomposition for lower fluxes as seen in TGA for PVC [7]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586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57965" y="270224"/>
            <a:ext cx="641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PVC Case Study – Temperature 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-228600" y="2819400"/>
            <a:ext cx="4790080" cy="3657600"/>
            <a:chOff x="5850830" y="1208495"/>
            <a:chExt cx="3293170" cy="2514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830" y="1208495"/>
              <a:ext cx="3293170" cy="2514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705600" y="1524000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30 kW m</a:t>
              </a:r>
              <a:r>
                <a:rPr lang="en-US" sz="1600" baseline="30000" dirty="0"/>
                <a:t>-2</a:t>
              </a:r>
              <a:endParaRPr lang="en-US" sz="1600" dirty="0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267200" y="2819400"/>
            <a:ext cx="4838720" cy="3657600"/>
            <a:chOff x="5791200" y="3810000"/>
            <a:chExt cx="3326622" cy="2514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37" r="-1"/>
            <a:stretch/>
          </p:blipFill>
          <p:spPr>
            <a:xfrm>
              <a:off x="5791200" y="3810000"/>
              <a:ext cx="3326622" cy="2514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05599" y="4145534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60 kW m</a:t>
              </a:r>
              <a:r>
                <a:rPr lang="en-US" sz="1600" baseline="30000" dirty="0"/>
                <a:t>-2</a:t>
              </a:r>
              <a:endParaRPr lang="en-US" sz="16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600" y="1368384"/>
            <a:ext cx="4055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Infrared Camera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Non-invasive measurements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Samples painted with high emissivity paint (≈0.95)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78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10476" y="270224"/>
            <a:ext cx="491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PVC Case Study - Shape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65" y="1153315"/>
            <a:ext cx="2985835" cy="3108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15" y="4343400"/>
            <a:ext cx="2983585" cy="2103120"/>
          </a:xfrm>
          <a:prstGeom prst="round2Diag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8906" y="1027375"/>
            <a:ext cx="1201695" cy="401479"/>
          </a:xfrm>
          <a:prstGeom prst="snip2Same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kW m</a:t>
            </a:r>
            <a:r>
              <a:rPr lang="en-US" baseline="30000" dirty="0"/>
              <a:t>-2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" y="1450799"/>
            <a:ext cx="2743200" cy="1543050"/>
          </a:xfrm>
          <a:prstGeom prst="roundRect">
            <a:avLst>
              <a:gd name="adj" fmla="val 4569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3228977"/>
            <a:ext cx="2743200" cy="1543050"/>
          </a:xfrm>
          <a:prstGeom prst="roundRect">
            <a:avLst>
              <a:gd name="adj" fmla="val 45690"/>
            </a:avLst>
          </a:prstGeom>
        </p:spPr>
      </p:pic>
      <p:sp>
        <p:nvSpPr>
          <p:cNvPr id="14" name="TextBox 13"/>
          <p:cNvSpPr txBox="1"/>
          <p:nvPr/>
        </p:nvSpPr>
        <p:spPr>
          <a:xfrm>
            <a:off x="206707" y="1906819"/>
            <a:ext cx="93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t=50s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05" y="3687259"/>
            <a:ext cx="93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t=300s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" y="5057777"/>
            <a:ext cx="2743200" cy="1543050"/>
          </a:xfrm>
          <a:prstGeom prst="roundRect">
            <a:avLst>
              <a:gd name="adj" fmla="val 43535"/>
            </a:avLst>
          </a:prstGeom>
        </p:spPr>
      </p:pic>
      <p:sp>
        <p:nvSpPr>
          <p:cNvPr id="20" name="TextBox 19"/>
          <p:cNvSpPr txBox="1"/>
          <p:nvPr/>
        </p:nvSpPr>
        <p:spPr>
          <a:xfrm>
            <a:off x="101918" y="5517072"/>
            <a:ext cx="93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t=420s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4" y="1428854"/>
            <a:ext cx="2743200" cy="1543050"/>
          </a:xfrm>
          <a:prstGeom prst="roundRect">
            <a:avLst>
              <a:gd name="adj" fmla="val 42458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4" y="3228977"/>
            <a:ext cx="2743200" cy="1543050"/>
          </a:xfrm>
          <a:prstGeom prst="roundRect">
            <a:avLst>
              <a:gd name="adj" fmla="val 42525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4" y="5057777"/>
            <a:ext cx="2743200" cy="1543050"/>
          </a:xfrm>
          <a:prstGeom prst="roundRect">
            <a:avLst>
              <a:gd name="adj" fmla="val 42526"/>
            </a:avLst>
          </a:prstGeom>
        </p:spPr>
      </p:pic>
      <p:sp>
        <p:nvSpPr>
          <p:cNvPr id="18" name="TextBox 17"/>
          <p:cNvSpPr txBox="1"/>
          <p:nvPr/>
        </p:nvSpPr>
        <p:spPr>
          <a:xfrm>
            <a:off x="3048000" y="3776246"/>
            <a:ext cx="93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t=300s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5524442"/>
            <a:ext cx="93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t=480s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5511" y="1967277"/>
            <a:ext cx="93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t=240s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3800" y="1046321"/>
            <a:ext cx="1201695" cy="401479"/>
          </a:xfrm>
          <a:prstGeom prst="snip2Same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kW m</a:t>
            </a:r>
            <a:r>
              <a:rPr lang="en-US" baseline="30000" dirty="0"/>
              <a:t>-2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08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6732" y="270224"/>
            <a:ext cx="769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PVC Case Study – Projected Heat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" y="5105400"/>
                <a:ext cx="8822928" cy="871392"/>
              </a:xfrm>
              <a:prstGeom prst="rect">
                <a:avLst/>
              </a:prstGeom>
              <a:ln w="50800">
                <a:solidFill>
                  <a:srgbClr val="0070C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105400"/>
                <a:ext cx="8822928" cy="8713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08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048000" y="1600200"/>
            <a:ext cx="3162868" cy="2971800"/>
            <a:chOff x="2342866" y="1905000"/>
            <a:chExt cx="3162868" cy="29718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38734" y="1905000"/>
              <a:ext cx="2667000" cy="2667000"/>
              <a:chOff x="2838734" y="1905000"/>
              <a:chExt cx="2667000" cy="2667000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2841192" y="1905000"/>
                <a:ext cx="0" cy="2667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2838734" y="4572000"/>
                <a:ext cx="2667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: Shape 18"/>
              <p:cNvSpPr/>
              <p:nvPr/>
            </p:nvSpPr>
            <p:spPr>
              <a:xfrm>
                <a:off x="2838734" y="2374710"/>
                <a:ext cx="2156347" cy="2197290"/>
              </a:xfrm>
              <a:custGeom>
                <a:avLst/>
                <a:gdLst>
                  <a:gd name="connsiteX0" fmla="*/ 0 w 2156347"/>
                  <a:gd name="connsiteY0" fmla="*/ 0 h 2197290"/>
                  <a:gd name="connsiteX1" fmla="*/ 1146412 w 2156347"/>
                  <a:gd name="connsiteY1" fmla="*/ 286603 h 2197290"/>
                  <a:gd name="connsiteX2" fmla="*/ 1801505 w 2156347"/>
                  <a:gd name="connsiteY2" fmla="*/ 982639 h 2197290"/>
                  <a:gd name="connsiteX3" fmla="*/ 2156347 w 2156347"/>
                  <a:gd name="connsiteY3" fmla="*/ 2197290 h 219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6347" h="2197290">
                    <a:moveTo>
                      <a:pt x="0" y="0"/>
                    </a:moveTo>
                    <a:cubicBezTo>
                      <a:pt x="423080" y="61415"/>
                      <a:pt x="846161" y="122830"/>
                      <a:pt x="1146412" y="286603"/>
                    </a:cubicBezTo>
                    <a:cubicBezTo>
                      <a:pt x="1446663" y="450376"/>
                      <a:pt x="1633183" y="664191"/>
                      <a:pt x="1801505" y="982639"/>
                    </a:cubicBezTo>
                    <a:cubicBezTo>
                      <a:pt x="1969828" y="1301087"/>
                      <a:pt x="2063087" y="1749188"/>
                      <a:pt x="2156347" y="2197290"/>
                    </a:cubicBez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267200" y="2857116"/>
                <a:ext cx="228600" cy="25918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267200" y="4572000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2342866" y="3116303"/>
              <a:ext cx="705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h/H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10000" y="4495800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r/R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126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44162" y="304800"/>
            <a:ext cx="1561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Constantia" panose="02030602050306030303" pitchFamily="18" charset="0"/>
              </a:rPr>
              <a:t>Outline</a:t>
            </a:r>
            <a:endParaRPr lang="en-US" sz="3200" dirty="0"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981200"/>
            <a:ext cx="75983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Constantia" panose="02030602050306030303" pitchFamily="18" charset="0"/>
              </a:rPr>
              <a:t>Background and Objectives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Constantia" panose="02030602050306030303" pitchFamily="18" charset="0"/>
              </a:rPr>
              <a:t>Experimental Setup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Constantia" panose="02030602050306030303" pitchFamily="18" charset="0"/>
              </a:rPr>
              <a:t>Quantification of Boundary Conditions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Constantia" panose="02030602050306030303" pitchFamily="18" charset="0"/>
              </a:rPr>
              <a:t>PVC Case Study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Constantia" panose="02030602050306030303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48138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6732" y="270224"/>
            <a:ext cx="769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PVC Case Study – Projected Heat Flux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25124" y="1524000"/>
            <a:ext cx="4294476" cy="3383280"/>
            <a:chOff x="5331460" y="1511071"/>
            <a:chExt cx="2669540" cy="2103121"/>
          </a:xfrm>
        </p:grpSpPr>
        <p:pic>
          <p:nvPicPr>
            <p:cNvPr id="14" name="Picture 13" descr="C:\Users\YANDING\Dropbox\CAPA\Origin\projection heat flux 30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7662" r="6025" b="1791"/>
            <a:stretch/>
          </p:blipFill>
          <p:spPr bwMode="auto">
            <a:xfrm>
              <a:off x="5331460" y="1511071"/>
              <a:ext cx="2669540" cy="210312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946100" y="3031095"/>
              <a:ext cx="732861" cy="2325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kW m</a:t>
              </a:r>
              <a:r>
                <a:rPr lang="en-US" sz="1600" baseline="30000" dirty="0"/>
                <a:t>-2</a:t>
              </a:r>
              <a:endParaRPr lang="en-US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" y="5105400"/>
                <a:ext cx="8822928" cy="871392"/>
              </a:xfrm>
              <a:prstGeom prst="rect">
                <a:avLst/>
              </a:prstGeom>
              <a:ln w="50800">
                <a:solidFill>
                  <a:srgbClr val="0070C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105400"/>
                <a:ext cx="8822928" cy="8713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724400" y="1524000"/>
            <a:ext cx="4280177" cy="3383280"/>
            <a:chOff x="4724400" y="1524000"/>
            <a:chExt cx="4280177" cy="3383280"/>
          </a:xfrm>
        </p:grpSpPr>
        <p:pic>
          <p:nvPicPr>
            <p:cNvPr id="15" name="Picture 14" descr="C:\Users\YANDING\Dropbox\CAPA\Origin\projection heat flux 60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6" t="7657" r="6298" b="2109"/>
            <a:stretch/>
          </p:blipFill>
          <p:spPr bwMode="auto">
            <a:xfrm>
              <a:off x="4724400" y="1524000"/>
              <a:ext cx="4280177" cy="3383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662793" y="3975378"/>
              <a:ext cx="1201695" cy="368022"/>
            </a:xfrm>
            <a:prstGeom prst="snip2Same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60 kW m</a:t>
              </a:r>
              <a:r>
                <a:rPr lang="en-US" sz="1600" baseline="30000" dirty="0"/>
                <a:t>-2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4146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50662" y="270224"/>
            <a:ext cx="263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Conclusions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5270" y="1828800"/>
            <a:ext cx="8560130" cy="429895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onstantia" panose="02030602050306030303" pitchFamily="18" charset="0"/>
              </a:rPr>
              <a:t>A new experiment was designed to provide highly accurate mass, spatially-resolved temperature, and multi-dimensional shape profile diagnostics for highly intumescent materials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onstantia" panose="02030602050306030303" pitchFamily="18" charset="0"/>
              </a:rPr>
              <a:t>Well-defined boundary conditions throughout the gasification chamber were achieved to account for the evolution of sample shape during pyrolysis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onstantia" panose="02030602050306030303" pitchFamily="18" charset="0"/>
              </a:rPr>
              <a:t>Results indicate a multi-dimensional framework is required to fully capture the thermal transport and swelling dynamics of highly intumescent materials</a:t>
            </a:r>
          </a:p>
          <a:p>
            <a:endParaRPr lang="en-US" sz="2000" dirty="0">
              <a:latin typeface="Constantia" panose="02030602050306030303" pitchFamily="18" charset="0"/>
            </a:endParaRPr>
          </a:p>
          <a:p>
            <a:endParaRPr lang="en-US" sz="2000" dirty="0">
              <a:latin typeface="Constantia" panose="02030602050306030303" pitchFamily="18" charset="0"/>
            </a:endParaRPr>
          </a:p>
          <a:p>
            <a:endParaRPr lang="en-US" sz="2000" dirty="0">
              <a:latin typeface="Constantia" panose="02030602050306030303" pitchFamily="18" charset="0"/>
            </a:endParaRPr>
          </a:p>
          <a:p>
            <a:endParaRPr lang="en-US" sz="2000" dirty="0">
              <a:latin typeface="Constantia" panose="0203060205030603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347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20301" y="270224"/>
            <a:ext cx="4092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Acknowledgements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5270" y="1447800"/>
            <a:ext cx="8560130" cy="2506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Constantia" panose="02030602050306030303" pitchFamily="18" charset="0"/>
              </a:rPr>
              <a:t>This and ongoing work is made possible by funding from:</a:t>
            </a:r>
          </a:p>
          <a:p>
            <a:pPr marL="0" indent="0">
              <a:buNone/>
            </a:pPr>
            <a:endParaRPr lang="en-US" sz="28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n-US" sz="2600" dirty="0">
                <a:latin typeface="Constantia" panose="02030602050306030303" pitchFamily="18" charset="0"/>
              </a:rPr>
              <a:t>The National Science Foundation CAREER Award #1347196 under the grant monitor Dr. </a:t>
            </a:r>
            <a:r>
              <a:rPr lang="en-US" sz="2600" dirty="0" err="1">
                <a:latin typeface="Constantia" panose="02030602050306030303" pitchFamily="18" charset="0"/>
              </a:rPr>
              <a:t>Ruey</a:t>
            </a:r>
            <a:r>
              <a:rPr lang="en-US" sz="2600" dirty="0">
                <a:latin typeface="Constantia" panose="02030602050306030303" pitchFamily="18" charset="0"/>
              </a:rPr>
              <a:t>-Hung Chen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88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04263" y="270224"/>
            <a:ext cx="2324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References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5270" y="1447800"/>
            <a:ext cx="8560130" cy="250644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[1] M.R. Semmes, X. Liu, M.B. </a:t>
            </a:r>
            <a:r>
              <a:rPr lang="en-US" sz="1600" dirty="0" err="1"/>
              <a:t>Mckinnon</a:t>
            </a:r>
            <a:r>
              <a:rPr lang="en-US" sz="1600" dirty="0"/>
              <a:t>, S.I. Stoliarov, A. </a:t>
            </a:r>
            <a:r>
              <a:rPr lang="en-US" sz="1600" dirty="0" err="1"/>
              <a:t>Witkowski</a:t>
            </a:r>
            <a:r>
              <a:rPr lang="en-US" sz="1600" dirty="0"/>
              <a:t>, A Model for Oxidative Pyrolysis of Corrugated Cardboard, Fire </a:t>
            </a:r>
            <a:r>
              <a:rPr lang="en-US" sz="1600" dirty="0" err="1"/>
              <a:t>Saf</a:t>
            </a:r>
            <a:r>
              <a:rPr lang="en-US" sz="1600" dirty="0"/>
              <a:t>. Sci. 11 (2014) 111–123. doi:10.3801/IAFSS.FSS.11-111.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[2] J. Li, J. Gong, S.I. Stoliarov, Gasification experiments for pyrolysis model parameterization and validation, Int. J. Heat Mass Transf. 77 (2014) 738–744.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[3] J. Li, J. Gong, S.I. Stoliarov, Development of pyrolysis models for charring polymers, </a:t>
            </a:r>
            <a:r>
              <a:rPr lang="en-US" sz="1600" dirty="0" err="1"/>
              <a:t>Polym</a:t>
            </a:r>
            <a:r>
              <a:rPr lang="en-US" sz="1600" dirty="0"/>
              <a:t>. </a:t>
            </a:r>
            <a:r>
              <a:rPr lang="en-US" sz="1600" dirty="0" err="1"/>
              <a:t>Degrad</a:t>
            </a:r>
            <a:r>
              <a:rPr lang="en-US" sz="1600" dirty="0"/>
              <a:t>. Stab. 115 (2015) 138–152.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[4] M.B. </a:t>
            </a:r>
            <a:r>
              <a:rPr lang="en-US" sz="1600" dirty="0" err="1"/>
              <a:t>Mckinnon</a:t>
            </a:r>
            <a:r>
              <a:rPr lang="en-US" sz="1600" dirty="0"/>
              <a:t>, S.I. Stoliarov, Pyrolysis model development for a multilayer floor covering, Materials (Basel). 8 (2015) 6117–6153.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[5] I.T. Leventon, J. Li, S.I. Stoliarov, A flame spread simulation based on a comprehensive solid pyrolysis model coupled with a detailed empirical flame structure representation, Combust. Flame. 162 (2015) 3884–3895. doi:10.1016/j.combustflame.2015.07.025.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[6] S.I. Stoliarov, R.E. Lyon, FAA Technical Note; DOT/FAA/AR-TN08/17.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[7] S.I. Stoliarov, S. Crowley, R.E. Lyon, G.T. </a:t>
            </a:r>
            <a:r>
              <a:rPr lang="en-US" sz="1600" dirty="0" err="1"/>
              <a:t>Linteris</a:t>
            </a:r>
            <a:r>
              <a:rPr lang="en-US" sz="1600" dirty="0"/>
              <a:t>, Prediction of the burning rates of charring polymers, Combust. Flame. 157 (2010) 2024–2034. doi:10.1016/j.combustflame.2008.11.010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259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>
                <a:latin typeface="Constantia" panose="02030602050306030303" pitchFamily="18" charset="0"/>
              </a:rPr>
              <a:pPr/>
              <a:t>24</a:t>
            </a:fld>
            <a:endParaRPr lang="en-US">
              <a:latin typeface="Constantia" panose="02030602050306030303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5270" y="2895600"/>
            <a:ext cx="8483930" cy="10586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Constantia" panose="02030602050306030303" pitchFamily="18" charset="0"/>
              </a:rPr>
              <a:t>Thank you!</a:t>
            </a:r>
            <a:endParaRPr lang="en-US" sz="3600" b="1" dirty="0">
              <a:latin typeface="Constantia" panose="0203060205030603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5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86A2BEE4-D810-4DFA-998F-64296D93E7C6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90319" y="270224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nstantia" panose="02030602050306030303" pitchFamily="18" charset="0"/>
              </a:rPr>
              <a:t>Methodology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8753" y="2133600"/>
            <a:ext cx="23622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nstantia" panose="02030602050306030303" pitchFamily="18" charset="0"/>
              </a:rPr>
              <a:t>Milligram-scale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034" y="3962400"/>
            <a:ext cx="23622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nstantia" panose="02030602050306030303" pitchFamily="18" charset="0"/>
              </a:rPr>
              <a:t>Gram-scale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514600" y="1828800"/>
                <a:ext cx="2545080" cy="129540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828800"/>
                <a:ext cx="2545080" cy="12954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514600" y="3657600"/>
                <a:ext cx="2545080" cy="1224352"/>
              </a:xfrm>
              <a:prstGeom prst="ellips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𝑇𝑟𝑎𝑛𝑠𝑝𝑜𝑟𝑡</m:t>
                      </m:r>
                    </m:oMath>
                  </m:oMathPara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657600"/>
                <a:ext cx="2545080" cy="122435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/>
          <p:cNvSpPr/>
          <p:nvPr/>
        </p:nvSpPr>
        <p:spPr>
          <a:xfrm>
            <a:off x="5135880" y="2209800"/>
            <a:ext cx="731520" cy="48463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135880" y="4038600"/>
            <a:ext cx="731520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943600" y="1371600"/>
            <a:ext cx="3048000" cy="36339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nstantia" panose="02030602050306030303" pitchFamily="18" charset="0"/>
              </a:rPr>
              <a:t>Comprehensive Pyrolysis Model</a:t>
            </a:r>
          </a:p>
        </p:txBody>
      </p:sp>
      <p:sp>
        <p:nvSpPr>
          <p:cNvPr id="18" name="Right Arrow 17"/>
          <p:cNvSpPr/>
          <p:nvPr/>
        </p:nvSpPr>
        <p:spPr>
          <a:xfrm rot="5400000">
            <a:off x="7373015" y="4972908"/>
            <a:ext cx="495492" cy="7604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43400" y="5646003"/>
            <a:ext cx="495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</a:rPr>
              <a:t>Rates of gasification, burning, and flame spread on bench-scale </a:t>
            </a:r>
            <a:r>
              <a:rPr lang="en-US" sz="1400" dirty="0">
                <a:latin typeface="Constantia" panose="02030602050306030303" pitchFamily="18" charset="0"/>
              </a:rPr>
              <a:t>[1-6]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1940004"/>
                <a:ext cx="254508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𝐾𝑖𝑛𝑒𝑡𝑖𝑐𝑠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𝑇h𝑒𝑟𝑚𝑜𝑑𝑦𝑛𝑎𝑚𝑖𝑐𝑠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940004"/>
                <a:ext cx="2545080" cy="1107996"/>
              </a:xfrm>
              <a:prstGeom prst="rect">
                <a:avLst/>
              </a:prstGeom>
              <a:blipFill>
                <a:blip r:embed="rId6"/>
                <a:stretch>
                  <a:fillRect l="-2158" r="-3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794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79810" y="38714"/>
            <a:ext cx="61086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nstantia" panose="02030602050306030303" pitchFamily="18" charset="0"/>
              </a:rPr>
              <a:t>Controlled Atmosphere Pyrolysis </a:t>
            </a:r>
          </a:p>
          <a:p>
            <a:pPr algn="ctr"/>
            <a:r>
              <a:rPr lang="en-US" sz="3200" dirty="0">
                <a:latin typeface="Constantia" panose="02030602050306030303" pitchFamily="18" charset="0"/>
              </a:rPr>
              <a:t>Apparatus (CAPA)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05551"/>
            <a:ext cx="4335892" cy="350097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724400" cy="5029200"/>
          </a:xfrm>
        </p:spPr>
        <p:txBody>
          <a:bodyPr>
            <a:normAutofit/>
          </a:bodyPr>
          <a:lstStyle/>
          <a:p>
            <a:pPr marL="168275" indent="-168275"/>
            <a:r>
              <a:rPr lang="en-US" sz="2000" dirty="0"/>
              <a:t>Augmentation to standard cone calorimeter</a:t>
            </a:r>
          </a:p>
          <a:p>
            <a:pPr marL="166688" indent="-166688"/>
            <a:r>
              <a:rPr lang="en-US" sz="2000" dirty="0"/>
              <a:t>Sample size: </a:t>
            </a:r>
          </a:p>
          <a:p>
            <a:pPr marL="166688" indent="296863">
              <a:buNone/>
            </a:pPr>
            <a:r>
              <a:rPr lang="en-US" sz="2000" dirty="0"/>
              <a:t>80 mm x 80 mm</a:t>
            </a:r>
          </a:p>
          <a:p>
            <a:pPr marL="166688" indent="-166688"/>
            <a:r>
              <a:rPr lang="en-US" sz="2000" dirty="0"/>
              <a:t>Well-defined boundary conditions:</a:t>
            </a:r>
          </a:p>
          <a:p>
            <a:pPr marL="566738" lvl="1" indent="-166688"/>
            <a:r>
              <a:rPr lang="en-US" sz="1600" dirty="0"/>
              <a:t>Typical heat flux range</a:t>
            </a:r>
          </a:p>
          <a:p>
            <a:pPr marL="166688" indent="401638">
              <a:buNone/>
            </a:pPr>
            <a:r>
              <a:rPr lang="en-US" sz="1600" dirty="0"/>
              <a:t>Up to 80 kW 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‾</a:t>
            </a:r>
            <a:r>
              <a:rPr lang="en-US" sz="1600" dirty="0"/>
              <a:t>²</a:t>
            </a:r>
          </a:p>
          <a:p>
            <a:pPr marL="566738" lvl="1" indent="-166688"/>
            <a:r>
              <a:rPr lang="en-US" sz="1600" dirty="0"/>
              <a:t>O</a:t>
            </a:r>
            <a:r>
              <a:rPr lang="en-US" sz="1600" dirty="0">
                <a:latin typeface="Cambria Math"/>
                <a:ea typeface="Cambria Math"/>
              </a:rPr>
              <a:t>₂ </a:t>
            </a:r>
            <a:r>
              <a:rPr lang="en-US" sz="1600" dirty="0">
                <a:ea typeface="Cambria Math"/>
              </a:rPr>
              <a:t>Concentration at surface </a:t>
            </a:r>
          </a:p>
          <a:p>
            <a:pPr marL="400050" lvl="1" indent="166688">
              <a:buNone/>
            </a:pPr>
            <a:r>
              <a:rPr lang="en-US" sz="1600" dirty="0">
                <a:latin typeface="Cambria Math"/>
                <a:ea typeface="Cambria Math"/>
              </a:rPr>
              <a:t>∼ </a:t>
            </a:r>
            <a:r>
              <a:rPr lang="en-US" sz="1600" dirty="0">
                <a:ea typeface="Cambria Math"/>
              </a:rPr>
              <a:t>2.3 vol.% (225 SLPM N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₂</a:t>
            </a:r>
            <a:r>
              <a:rPr lang="en-US" sz="1600" dirty="0">
                <a:ea typeface="Cambria Math" panose="02040503050406030204" pitchFamily="18" charset="0"/>
              </a:rPr>
              <a:t>)</a:t>
            </a:r>
            <a:endParaRPr lang="en-US" sz="1600" dirty="0">
              <a:ea typeface="Cambria Math"/>
            </a:endParaRPr>
          </a:p>
          <a:p>
            <a:pPr marL="566738" lvl="1" indent="-166688"/>
            <a:r>
              <a:rPr lang="en-US" sz="1600" dirty="0">
                <a:ea typeface="Cambria Math"/>
              </a:rPr>
              <a:t>Convection coefficient for top and bottom surfaces determined through inverse analysis</a:t>
            </a:r>
            <a:endParaRPr lang="en-US" sz="1600" dirty="0"/>
          </a:p>
          <a:p>
            <a:pPr marL="166688" indent="-166688"/>
            <a:r>
              <a:rPr lang="en-US" sz="2000" dirty="0"/>
              <a:t>Simultaneously measure sample </a:t>
            </a:r>
            <a:r>
              <a:rPr lang="en-US" sz="2000" b="1" dirty="0"/>
              <a:t>temperatures  </a:t>
            </a:r>
            <a:r>
              <a:rPr lang="en-US" sz="2000" dirty="0"/>
              <a:t>and </a:t>
            </a:r>
            <a:r>
              <a:rPr lang="en-US" sz="2000" b="1" dirty="0"/>
              <a:t>mass loss rate </a:t>
            </a:r>
            <a:r>
              <a:rPr lang="en-US" sz="2000" dirty="0"/>
              <a:t>(for model validation)</a:t>
            </a:r>
            <a:endParaRPr lang="en-US" sz="1800" b="1" dirty="0"/>
          </a:p>
          <a:p>
            <a:pPr marL="166688" indent="296863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7216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79810" y="38714"/>
            <a:ext cx="61086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nstantia" panose="02030602050306030303" pitchFamily="18" charset="0"/>
              </a:rPr>
              <a:t>Controlled Atmosphere Pyrolysis </a:t>
            </a:r>
          </a:p>
          <a:p>
            <a:pPr algn="ctr"/>
            <a:r>
              <a:rPr lang="en-US" sz="3200" dirty="0">
                <a:latin typeface="Constantia" panose="02030602050306030303" pitchFamily="18" charset="0"/>
              </a:rPr>
              <a:t>Apparatus (CAPA)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05551"/>
            <a:ext cx="4335892" cy="350097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648200" cy="5029200"/>
          </a:xfrm>
        </p:spPr>
        <p:txBody>
          <a:bodyPr>
            <a:normAutofit/>
          </a:bodyPr>
          <a:lstStyle/>
          <a:p>
            <a:pPr marL="168275" indent="-168275"/>
            <a:r>
              <a:rPr lang="en-US" sz="2000" dirty="0"/>
              <a:t>Excellent mass and temperature measurements for non-swelling materials at relatively lower levels of radiation</a:t>
            </a:r>
            <a:br>
              <a:rPr lang="en-US" sz="2000" dirty="0"/>
            </a:br>
            <a:endParaRPr lang="en-US" sz="2000" dirty="0"/>
          </a:p>
          <a:p>
            <a:pPr marL="168275" indent="-168275"/>
            <a:r>
              <a:rPr lang="en-US" sz="2000" dirty="0"/>
              <a:t>Limitations for charring and intumescent materials:</a:t>
            </a:r>
          </a:p>
          <a:p>
            <a:pPr marL="568325" lvl="1" indent="-168275"/>
            <a:r>
              <a:rPr lang="en-US" sz="1600" dirty="0"/>
              <a:t>Unstable boundary conditions </a:t>
            </a:r>
          </a:p>
          <a:p>
            <a:pPr marL="968375" lvl="2" indent="-168275"/>
            <a:r>
              <a:rPr lang="en-US" sz="1600" dirty="0"/>
              <a:t>Non-thermally stable chamber walls</a:t>
            </a:r>
          </a:p>
          <a:p>
            <a:pPr marL="968375" lvl="2" indent="-168275"/>
            <a:r>
              <a:rPr lang="en-US" sz="1600" dirty="0"/>
              <a:t>Non-uniform gaseous conditions above sample surface</a:t>
            </a:r>
          </a:p>
          <a:p>
            <a:pPr marL="568325" lvl="1" indent="-168275"/>
            <a:r>
              <a:rPr lang="en-US" sz="1600" dirty="0"/>
              <a:t>Deviates from 1-D modeling framework</a:t>
            </a:r>
          </a:p>
          <a:p>
            <a:pPr marL="968375" lvl="2" indent="-168275"/>
            <a:r>
              <a:rPr lang="en-US" sz="1600" dirty="0"/>
              <a:t>Unable to quantitatively measure the intumescing sample shape profiles</a:t>
            </a:r>
          </a:p>
          <a:p>
            <a:pPr marL="968375" lvl="2" indent="-168275"/>
            <a:r>
              <a:rPr lang="en-US" sz="1600" dirty="0"/>
              <a:t>3-D behavior is very computationally expensive</a:t>
            </a:r>
          </a:p>
          <a:p>
            <a:pPr marL="568325" lvl="1" indent="-168275"/>
            <a:endParaRPr lang="en-US" sz="2000" dirty="0"/>
          </a:p>
          <a:p>
            <a:pPr marL="166688" indent="296863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212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5561" y="318647"/>
            <a:ext cx="2049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nstantia" panose="02030602050306030303" pitchFamily="18" charset="0"/>
              </a:rPr>
              <a:t>Objectives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301" y="2286000"/>
            <a:ext cx="886739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onstantia" panose="02030602050306030303" pitchFamily="18" charset="0"/>
              </a:rPr>
              <a:t>Extend the current methodology to charring and intumescent materials</a:t>
            </a:r>
            <a:br>
              <a:rPr lang="en-US" sz="2800" dirty="0">
                <a:latin typeface="Constantia" panose="02030602050306030303" pitchFamily="18" charset="0"/>
              </a:rPr>
            </a:br>
            <a:endParaRPr lang="en-US" sz="2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marL="457200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onstantia" panose="02030602050306030303" pitchFamily="18" charset="0"/>
              </a:rPr>
              <a:t>Investigate the importance of multi-dimensional behavior</a:t>
            </a:r>
            <a:endParaRPr lang="en-US" sz="2400" dirty="0">
              <a:latin typeface="Constantia" panose="0203060205030603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682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0" y="27022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Experimental Setup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077141"/>
            <a:ext cx="6172200" cy="35710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4666580"/>
            <a:ext cx="39624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Well-defined boundary conditions:</a:t>
            </a:r>
          </a:p>
          <a:p>
            <a:pPr marL="742950" lvl="1" indent="-28575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Oxygen concentration below             1 vol.% (185 SLPM N</a:t>
            </a:r>
            <a:r>
              <a:rPr lang="en-US" sz="1600" baseline="-25000" dirty="0"/>
              <a:t>2</a:t>
            </a:r>
            <a:r>
              <a:rPr lang="en-US" sz="1600" dirty="0"/>
              <a:t>)</a:t>
            </a:r>
          </a:p>
          <a:p>
            <a:pPr marL="742950" lvl="1" indent="-28575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Axisymmetric radiation mapping, including angular variations</a:t>
            </a:r>
          </a:p>
          <a:p>
            <a:pPr marL="742950" lvl="1" indent="-28575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Top and bottom surface convective losses from FDS modeling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4863348"/>
            <a:ext cx="354724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Simultaneous measurements of: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/>
              <a:t>Mass</a:t>
            </a:r>
            <a:r>
              <a:rPr lang="en-US" sz="1600" dirty="0"/>
              <a:t> (1 mg resolution)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Back surface </a:t>
            </a:r>
            <a:r>
              <a:rPr lang="en-US" sz="1600" b="1" dirty="0"/>
              <a:t>temperature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Quantitative </a:t>
            </a:r>
            <a:r>
              <a:rPr lang="en-US" sz="1600" b="1" dirty="0"/>
              <a:t>shape profile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Sample size: 0.07 m diameter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436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495800" y="3070539"/>
            <a:ext cx="4464950" cy="3177861"/>
            <a:chOff x="4376164" y="3228147"/>
            <a:chExt cx="4464950" cy="3177861"/>
          </a:xfrm>
        </p:grpSpPr>
        <p:grpSp>
          <p:nvGrpSpPr>
            <p:cNvPr id="67" name="Group 66"/>
            <p:cNvGrpSpPr/>
            <p:nvPr/>
          </p:nvGrpSpPr>
          <p:grpSpPr>
            <a:xfrm>
              <a:off x="4376164" y="3228147"/>
              <a:ext cx="4464950" cy="3173289"/>
              <a:chOff x="1802767" y="4141855"/>
              <a:chExt cx="3110589" cy="228244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802767" y="4141855"/>
                <a:ext cx="3110589" cy="2282440"/>
                <a:chOff x="1802767" y="4141855"/>
                <a:chExt cx="3110589" cy="228244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1802767" y="4191000"/>
                  <a:ext cx="3110589" cy="2233295"/>
                  <a:chOff x="1802767" y="4396105"/>
                  <a:chExt cx="3110589" cy="2233295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2154615" y="4396105"/>
                    <a:ext cx="2758741" cy="2233295"/>
                    <a:chOff x="2154615" y="4396105"/>
                    <a:chExt cx="2758741" cy="2233295"/>
                  </a:xfrm>
                </p:grpSpPr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2154615" y="4396105"/>
                      <a:ext cx="2758741" cy="2233295"/>
                      <a:chOff x="2154615" y="4396105"/>
                      <a:chExt cx="2758741" cy="2233295"/>
                    </a:xfrm>
                  </p:grpSpPr>
                  <p:sp>
                    <p:nvSpPr>
                      <p:cNvPr id="5" name="Oval 4"/>
                      <p:cNvSpPr/>
                      <p:nvPr/>
                    </p:nvSpPr>
                    <p:spPr>
                      <a:xfrm>
                        <a:off x="2162891" y="5771970"/>
                        <a:ext cx="2743200" cy="404495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Oval 58"/>
                      <p:cNvSpPr/>
                      <p:nvPr/>
                    </p:nvSpPr>
                    <p:spPr>
                      <a:xfrm>
                        <a:off x="2170156" y="4396105"/>
                        <a:ext cx="2743200" cy="404495"/>
                      </a:xfrm>
                      <a:prstGeom prst="ellipse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Oval 59"/>
                      <p:cNvSpPr/>
                      <p:nvPr/>
                    </p:nvSpPr>
                    <p:spPr>
                      <a:xfrm>
                        <a:off x="2158754" y="4853305"/>
                        <a:ext cx="2743200" cy="404495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/>
                            </a:solidFill>
                          </a:rPr>
                          <a:t>Bottom of heater</a:t>
                        </a:r>
                      </a:p>
                    </p:txBody>
                  </p:sp>
                  <p:sp>
                    <p:nvSpPr>
                      <p:cNvPr id="62" name="Oval 61"/>
                      <p:cNvSpPr/>
                      <p:nvPr/>
                    </p:nvSpPr>
                    <p:spPr>
                      <a:xfrm>
                        <a:off x="2158753" y="5312667"/>
                        <a:ext cx="2743200" cy="404495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Oval 60"/>
                      <p:cNvSpPr/>
                      <p:nvPr/>
                    </p:nvSpPr>
                    <p:spPr>
                      <a:xfrm>
                        <a:off x="2154615" y="6224905"/>
                        <a:ext cx="2743200" cy="404495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7" name="Straight Connector 6"/>
                    <p:cNvCxnSpPr>
                      <a:stCxn id="59" idx="2"/>
                      <a:endCxn id="61" idx="2"/>
                    </p:cNvCxnSpPr>
                    <p:nvPr/>
                  </p:nvCxnSpPr>
                  <p:spPr>
                    <a:xfrm flipH="1">
                      <a:off x="2154615" y="4598353"/>
                      <a:ext cx="15541" cy="18288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H="1">
                      <a:off x="4896168" y="4598352"/>
                      <a:ext cx="15541" cy="18288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802767" y="5386126"/>
                    <a:ext cx="5405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h/H</a:t>
                    </a:r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3526215" y="4141855"/>
                  <a:ext cx="4796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r/R</a:t>
                  </a:r>
                </a:p>
              </p:txBody>
            </p:sp>
          </p:grpSp>
          <p:cxnSp>
            <p:nvCxnSpPr>
              <p:cNvPr id="65" name="Straight Arrow Connector 64"/>
              <p:cNvCxnSpPr/>
              <p:nvPr/>
            </p:nvCxnSpPr>
            <p:spPr>
              <a:xfrm>
                <a:off x="3541756" y="4393246"/>
                <a:ext cx="135605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4615626" y="5950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76164" y="33805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1.25</a:t>
              </a:r>
              <a:endParaRPr lang="en-US" dirty="0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6863614" y="6097717"/>
              <a:ext cx="27432" cy="274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6872315" y="5836597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872315" y="5918102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6872315" y="600286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6872315" y="6396864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8163145" y="629737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7517730" y="600107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6239644" y="600286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6872315" y="629931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872315" y="620176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4890982" y="610196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5596371" y="6097389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6238134" y="6097389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8796498" y="6102044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7517730" y="6097389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8166455" y="6092817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7519385" y="5913897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6238134" y="591545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8166455" y="5918102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8164652" y="619719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7517730" y="629808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8163145" y="6007435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7517730" y="620176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5596029" y="591545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5596029" y="600107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5595536" y="619668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6237886" y="619719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593392" y="6299313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6237886" y="6298081"/>
              <a:ext cx="9144" cy="91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6397" y="270224"/>
            <a:ext cx="662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Radiation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1600200"/>
            <a:ext cx="80772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Measured with Schmidt-Boelter heat flux transducer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Normalized height, h/H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H = distance to bottom of heater from initial sample surface (0.04 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Normalized radius, r/R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R = radius of sample (0.035 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Measurements</a:t>
            </a:r>
            <a:r>
              <a:rPr lang="en-US" dirty="0"/>
              <a:t> </a:t>
            </a:r>
            <a:r>
              <a:rPr lang="en-US" sz="2000" dirty="0"/>
              <a:t>taken at equally </a:t>
            </a:r>
            <a:br>
              <a:rPr lang="en-US" sz="2000" dirty="0"/>
            </a:br>
            <a:r>
              <a:rPr lang="en-US" sz="2000" dirty="0"/>
              <a:t>spaced positions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69" y="4242317"/>
            <a:ext cx="2598843" cy="2310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3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BEE4-D810-4DFA-998F-64296D93E7C6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44131"/>
            <a:ext cx="91440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6397" y="270224"/>
            <a:ext cx="662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nstantia" panose="02030602050306030303" pitchFamily="18" charset="0"/>
              </a:rPr>
              <a:t>Boundary Conditions: Radiation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247585"/>
            <a:ext cx="3108960" cy="2373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55476"/>
            <a:ext cx="3108960" cy="2373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258643"/>
            <a:ext cx="3108960" cy="2373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260"/>
            <a:ext cx="3108960" cy="2373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98260"/>
            <a:ext cx="3108960" cy="2373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4914" r="6674"/>
          <a:stretch/>
        </p:blipFill>
        <p:spPr>
          <a:xfrm>
            <a:off x="6324600" y="3933670"/>
            <a:ext cx="2651760" cy="2269321"/>
          </a:xfrm>
          <a:prstGeom prst="round1Rect">
            <a:avLst>
              <a:gd name="adj" fmla="val 0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1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5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17402</TotalTime>
  <Words>1409</Words>
  <Application>Microsoft Office PowerPoint</Application>
  <PresentationFormat>On-screen Show (4:3)</PresentationFormat>
  <Paragraphs>204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Controlled Atmosphere Pyrolysis Apparatus II (CAPA II)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Horner, April CTR (FAA)</cp:lastModifiedBy>
  <cp:revision>972</cp:revision>
  <cp:lastPrinted>2016-09-26T15:40:24Z</cp:lastPrinted>
  <dcterms:created xsi:type="dcterms:W3CDTF">2013-03-03T02:54:45Z</dcterms:created>
  <dcterms:modified xsi:type="dcterms:W3CDTF">2016-09-28T18:09:49Z</dcterms:modified>
</cp:coreProperties>
</file>