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1" r:id="rId2"/>
  </p:sldMasterIdLst>
  <p:notesMasterIdLst>
    <p:notesMasterId r:id="rId12"/>
  </p:notesMasterIdLst>
  <p:handoutMasterIdLst>
    <p:handoutMasterId r:id="rId13"/>
  </p:handoutMasterIdLst>
  <p:sldIdLst>
    <p:sldId id="273" r:id="rId3"/>
    <p:sldId id="274" r:id="rId4"/>
    <p:sldId id="282" r:id="rId5"/>
    <p:sldId id="275" r:id="rId6"/>
    <p:sldId id="280" r:id="rId7"/>
    <p:sldId id="281" r:id="rId8"/>
    <p:sldId id="276" r:id="rId9"/>
    <p:sldId id="277" r:id="rId10"/>
    <p:sldId id="278" r:id="rId11"/>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274"/>
            <p14:sldId id="282"/>
            <p14:sldId id="275"/>
            <p14:sldId id="280"/>
            <p14:sldId id="281"/>
            <p14:sldId id="276"/>
            <p14:sldId id="277"/>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178" autoAdjust="0"/>
    <p:restoredTop sz="94717" autoAdjust="0"/>
  </p:normalViewPr>
  <p:slideViewPr>
    <p:cSldViewPr snapToGrid="0">
      <p:cViewPr varScale="1">
        <p:scale>
          <a:sx n="109" d="100"/>
          <a:sy n="109" d="100"/>
        </p:scale>
        <p:origin x="-624" y="-90"/>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79" name="Rectangle 3"/>
          <p:cNvSpPr>
            <a:spLocks noGrp="1" noChangeArrowheads="1"/>
          </p:cNvSpPr>
          <p:nvPr>
            <p:ph type="dt" sz="quarter" idx="1"/>
          </p:nvPr>
        </p:nvSpPr>
        <p:spPr bwMode="auto">
          <a:xfrm>
            <a:off x="397256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4580" name="Rectangle 4"/>
          <p:cNvSpPr>
            <a:spLocks noGrp="1" noChangeArrowheads="1"/>
          </p:cNvSpPr>
          <p:nvPr>
            <p:ph type="ftr" sz="quarter" idx="2"/>
          </p:nvPr>
        </p:nvSpPr>
        <p:spPr bwMode="auto">
          <a:xfrm>
            <a:off x="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81" name="Rectangle 5"/>
          <p:cNvSpPr>
            <a:spLocks noGrp="1" noChangeArrowheads="1"/>
          </p:cNvSpPr>
          <p:nvPr>
            <p:ph type="sldNum" sz="quarter" idx="3"/>
          </p:nvPr>
        </p:nvSpPr>
        <p:spPr bwMode="auto">
          <a:xfrm>
            <a:off x="397256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07" name="Rectangle 3"/>
          <p:cNvSpPr>
            <a:spLocks noGrp="1" noChangeArrowheads="1"/>
          </p:cNvSpPr>
          <p:nvPr>
            <p:ph type="dt" idx="1"/>
          </p:nvPr>
        </p:nvSpPr>
        <p:spPr bwMode="auto">
          <a:xfrm>
            <a:off x="397256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1508"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34720" y="4416426"/>
            <a:ext cx="514096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11" name="Rectangle 7"/>
          <p:cNvSpPr>
            <a:spLocks noGrp="1" noChangeArrowheads="1"/>
          </p:cNvSpPr>
          <p:nvPr>
            <p:ph type="sldNum" sz="quarter" idx="5"/>
          </p:nvPr>
        </p:nvSpPr>
        <p:spPr bwMode="auto">
          <a:xfrm>
            <a:off x="397256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2</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5</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PPT template photo_3.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1523" y="10411"/>
            <a:ext cx="4761999" cy="6858000"/>
          </a:xfrm>
          <a:prstGeom prst="rect">
            <a:avLst/>
          </a:prstGeom>
        </p:spPr>
      </p:pic>
      <p:sp>
        <p:nvSpPr>
          <p:cNvPr id="63490" name="Rectangle 1026"/>
          <p:cNvSpPr>
            <a:spLocks noGrp="1" noChangeArrowheads="1"/>
          </p:cNvSpPr>
          <p:nvPr>
            <p:ph type="ctrTitle"/>
          </p:nvPr>
        </p:nvSpPr>
        <p:spPr>
          <a:xfrm>
            <a:off x="227476" y="354380"/>
            <a:ext cx="4134369" cy="1395412"/>
          </a:xfrm>
        </p:spPr>
        <p:txBody>
          <a:bodyPr anchor="t"/>
          <a:lstStyle>
            <a:lvl1pPr>
              <a:defRPr/>
            </a:lvl1pPr>
          </a:lstStyle>
          <a:p>
            <a:pPr lvl="0"/>
            <a:r>
              <a:rPr lang="en-US" noProof="0" dirty="0" smtClean="0"/>
              <a:t>Select to edit master title</a:t>
            </a:r>
          </a:p>
        </p:txBody>
      </p:sp>
      <p:sp>
        <p:nvSpPr>
          <p:cNvPr id="63491" name="Rectangle 1027"/>
          <p:cNvSpPr>
            <a:spLocks noGrp="1" noChangeArrowheads="1"/>
          </p:cNvSpPr>
          <p:nvPr>
            <p:ph type="subTitle" idx="1"/>
          </p:nvPr>
        </p:nvSpPr>
        <p:spPr>
          <a:xfrm>
            <a:off x="230651" y="1795830"/>
            <a:ext cx="4108027" cy="1067092"/>
          </a:xfrm>
        </p:spPr>
        <p:txBody>
          <a:bodyPr/>
          <a:lstStyle>
            <a:lvl1pPr marL="0" indent="0">
              <a:buFontTx/>
              <a:buNone/>
              <a:defRPr sz="3200">
                <a:solidFill>
                  <a:schemeClr val="bg2"/>
                </a:solidFill>
              </a:defRPr>
            </a:lvl1pPr>
          </a:lstStyle>
          <a:p>
            <a:pPr lvl="0"/>
            <a:r>
              <a:rPr lang="en-US" noProof="0" dirty="0" smtClean="0"/>
              <a:t>Select to edit master subtitle</a:t>
            </a:r>
          </a:p>
        </p:txBody>
      </p:sp>
      <p:sp>
        <p:nvSpPr>
          <p:cNvPr id="63515" name="Text Box 1051"/>
          <p:cNvSpPr txBox="1">
            <a:spLocks noChangeArrowheads="1"/>
          </p:cNvSpPr>
          <p:nvPr userDrawn="1"/>
        </p:nvSpPr>
        <p:spPr bwMode="auto">
          <a:xfrm>
            <a:off x="270886" y="3393862"/>
            <a:ext cx="405973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600" dirty="0">
                <a:solidFill>
                  <a:srgbClr val="1D2F68"/>
                </a:solidFill>
              </a:rPr>
              <a:t>Presented to:</a:t>
            </a:r>
          </a:p>
          <a:p>
            <a:pPr>
              <a:buFontTx/>
              <a:buNone/>
            </a:pPr>
            <a:r>
              <a:rPr lang="en-US" sz="1600" dirty="0">
                <a:solidFill>
                  <a:srgbClr val="1D2F68"/>
                </a:solidFill>
              </a:rPr>
              <a:t>By:</a:t>
            </a:r>
          </a:p>
          <a:p>
            <a:pPr>
              <a:buFontTx/>
              <a:buNone/>
            </a:pPr>
            <a:r>
              <a:rPr lang="en-US" sz="1600" dirty="0">
                <a:solidFill>
                  <a:srgbClr val="1D2F68"/>
                </a:solidFill>
              </a:rPr>
              <a:t>Date:</a:t>
            </a:r>
          </a:p>
        </p:txBody>
      </p:sp>
      <p:grpSp>
        <p:nvGrpSpPr>
          <p:cNvPr id="63544" name="Group 1080"/>
          <p:cNvGrpSpPr>
            <a:grpSpLocks/>
          </p:cNvGrpSpPr>
          <p:nvPr userDrawn="1"/>
        </p:nvGrpSpPr>
        <p:grpSpPr bwMode="auto">
          <a:xfrm>
            <a:off x="5977852" y="177768"/>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chemeClr val="bg1"/>
                  </a:solidFill>
                </a:rPr>
                <a:t>Federal Aviation</a:t>
              </a:r>
            </a:p>
            <a:p>
              <a:pPr>
                <a:lnSpc>
                  <a:spcPct val="85000"/>
                </a:lnSpc>
                <a:spcBef>
                  <a:spcPct val="0"/>
                </a:spcBef>
                <a:buFontTx/>
                <a:buNone/>
              </a:pPr>
              <a:r>
                <a:rPr lang="en-US" sz="1800" b="1">
                  <a:solidFill>
                    <a:schemeClr val="bg1"/>
                  </a:solidFill>
                </a:rPr>
                <a:t>Administration</a:t>
              </a:r>
            </a:p>
          </p:txBody>
        </p:sp>
      </p:grpSp>
      <p:grpSp>
        <p:nvGrpSpPr>
          <p:cNvPr id="9" name="Group 25"/>
          <p:cNvGrpSpPr>
            <a:grpSpLocks/>
          </p:cNvGrpSpPr>
          <p:nvPr userDrawn="1"/>
        </p:nvGrpSpPr>
        <p:grpSpPr bwMode="auto">
          <a:xfrm>
            <a:off x="6997474" y="6097937"/>
            <a:ext cx="2047875" cy="660400"/>
            <a:chOff x="3596" y="3859"/>
            <a:chExt cx="1290" cy="416"/>
          </a:xfrm>
        </p:grpSpPr>
        <p:pic>
          <p:nvPicPr>
            <p:cNvPr id="10" name="Picture 26"/>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11" name="Footer Placeholder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12" name="Slide Number Placeholder 11"/>
          <p:cNvSpPr>
            <a:spLocks noGrp="1" noChangeArrowheads="1"/>
          </p:cNvSpPr>
          <p:nvPr>
            <p:ph type="sldNum" sz="quarter" idx="4"/>
          </p:nvPr>
        </p:nvSpPr>
        <p:spPr bwMode="auto">
          <a:xfrm>
            <a:off x="7478889" y="6248400"/>
            <a:ext cx="10772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bg1">
                    <a:lumMod val="65000"/>
                  </a:schemeClr>
                </a:solidFill>
                <a:latin typeface="Helvetica Neue Medium"/>
                <a:cs typeface="Helvetica Neue Medium"/>
              </a:defRPr>
            </a:lvl1pPr>
          </a:lstStyle>
          <a:p>
            <a:fld id="{74438B1A-AF1B-4C8B-993E-1BADE62A2451}" type="slidenum">
              <a:rPr lang="en-US" smtClean="0"/>
              <a:pPr/>
              <a:t>‹#›</a:t>
            </a:fld>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478889" y="6248400"/>
            <a:ext cx="10772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bg1">
                    <a:lumMod val="65000"/>
                  </a:schemeClr>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492289"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507110" y="6248400"/>
            <a:ext cx="104905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accent6"/>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492289"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archsoftwarequality.techtarget.com/definition/user-acceptance-testing-UA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hatis.techtarget.com/definition/end-us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whatis.techtarget.com/definition/end-user"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earchsoftwarequality.techtarget.com/definition/user-acceptance-testing-UA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hatis.techtarget.com/definition/end-user"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fire.tc.faa.gov/preview/ConeCalorimeterDataMining/calorimeter.asp"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a:xfrm>
            <a:off x="0" y="354380"/>
            <a:ext cx="4449536" cy="1395412"/>
          </a:xfrm>
        </p:spPr>
        <p:txBody>
          <a:bodyPr/>
          <a:lstStyle/>
          <a:p>
            <a:r>
              <a:rPr lang="en-US" sz="2800" dirty="0" smtClean="0"/>
              <a:t>Materials Flammability Performance Open Database Overview</a:t>
            </a:r>
            <a:endParaRPr lang="en-US" sz="2800" dirty="0"/>
          </a:p>
        </p:txBody>
      </p:sp>
      <p:sp>
        <p:nvSpPr>
          <p:cNvPr id="32780" name="Rectangle 12"/>
          <p:cNvSpPr>
            <a:spLocks noGrp="1" noChangeArrowheads="1"/>
          </p:cNvSpPr>
          <p:nvPr>
            <p:ph type="subTitle" idx="1"/>
          </p:nvPr>
        </p:nvSpPr>
        <p:spPr>
          <a:xfrm>
            <a:off x="115605" y="1923333"/>
            <a:ext cx="4108027" cy="604157"/>
          </a:xfrm>
        </p:spPr>
        <p:txBody>
          <a:bodyPr/>
          <a:lstStyle/>
          <a:p>
            <a:r>
              <a:rPr lang="en-US" sz="2400" dirty="0" smtClean="0"/>
              <a:t> </a:t>
            </a:r>
            <a:endParaRPr lang="en-US" sz="2400" dirty="0">
              <a:solidFill>
                <a:schemeClr val="tx1"/>
              </a:solidFill>
            </a:endParaRPr>
          </a:p>
        </p:txBody>
      </p:sp>
      <p:sp>
        <p:nvSpPr>
          <p:cNvPr id="32785" name="Text Box 17"/>
          <p:cNvSpPr txBox="1">
            <a:spLocks noChangeArrowheads="1"/>
          </p:cNvSpPr>
          <p:nvPr/>
        </p:nvSpPr>
        <p:spPr bwMode="auto">
          <a:xfrm>
            <a:off x="1603520" y="3327007"/>
            <a:ext cx="278151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200" dirty="0" smtClean="0"/>
              <a:t>The 8</a:t>
            </a:r>
            <a:r>
              <a:rPr lang="en-US" sz="1200" baseline="30000" dirty="0" smtClean="0"/>
              <a:t>th</a:t>
            </a:r>
            <a:r>
              <a:rPr lang="en-US" sz="1200" dirty="0" smtClean="0"/>
              <a:t> Triennial International Fire and Cabin Safety Research </a:t>
            </a:r>
            <a:r>
              <a:rPr lang="en-US" sz="1400" dirty="0" smtClean="0"/>
              <a:t>Conference</a:t>
            </a:r>
            <a:endParaRPr lang="en-US" sz="1200" dirty="0"/>
          </a:p>
        </p:txBody>
      </p:sp>
      <p:sp>
        <p:nvSpPr>
          <p:cNvPr id="32786" name="Text Box 18"/>
          <p:cNvSpPr txBox="1">
            <a:spLocks noChangeArrowheads="1"/>
          </p:cNvSpPr>
          <p:nvPr/>
        </p:nvSpPr>
        <p:spPr bwMode="auto">
          <a:xfrm>
            <a:off x="703119" y="3790761"/>
            <a:ext cx="34655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smtClean="0"/>
              <a:t>Carleen Houston and Sean Crowley</a:t>
            </a:r>
            <a:endParaRPr lang="en-US" sz="1200" dirty="0"/>
          </a:p>
        </p:txBody>
      </p:sp>
      <p:sp>
        <p:nvSpPr>
          <p:cNvPr id="32787" name="Text Box 19"/>
          <p:cNvSpPr txBox="1">
            <a:spLocks noChangeArrowheads="1"/>
          </p:cNvSpPr>
          <p:nvPr/>
        </p:nvSpPr>
        <p:spPr bwMode="auto">
          <a:xfrm>
            <a:off x="919021" y="4152817"/>
            <a:ext cx="30337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200" dirty="0" smtClean="0"/>
              <a:t>Thursday, October 27, 2016</a:t>
            </a:r>
            <a:endParaRPr lang="en-US" sz="12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1800" dirty="0"/>
              <a:t>Materials Flammability Performance Open Database Overview</a:t>
            </a:r>
          </a:p>
        </p:txBody>
      </p:sp>
      <p:sp>
        <p:nvSpPr>
          <p:cNvPr id="80899" name="Rectangle 3"/>
          <p:cNvSpPr>
            <a:spLocks noGrp="1" noChangeArrowheads="1"/>
          </p:cNvSpPr>
          <p:nvPr>
            <p:ph idx="1"/>
          </p:nvPr>
        </p:nvSpPr>
        <p:spPr>
          <a:xfrm>
            <a:off x="1020535" y="1257300"/>
            <a:ext cx="6947808" cy="4057220"/>
          </a:xfrm>
        </p:spPr>
        <p:txBody>
          <a:bodyPr/>
          <a:lstStyle/>
          <a:p>
            <a:r>
              <a:rPr lang="en-US" sz="1200" b="0" dirty="0"/>
              <a:t>In software development, a beta test is the second phase of software testing in which a sampling of the intended audience tries the product out.</a:t>
            </a:r>
          </a:p>
          <a:p>
            <a:r>
              <a:rPr lang="en-US" sz="1200" b="0" dirty="0"/>
              <a:t>Beta is the second letter of the Greek alphabet. Originally, the term </a:t>
            </a:r>
            <a:r>
              <a:rPr lang="en-US" sz="1200" b="0" i="1" dirty="0"/>
              <a:t>alpha test</a:t>
            </a:r>
            <a:r>
              <a:rPr lang="en-US" sz="1200" b="0" dirty="0"/>
              <a:t> meant the first phase of testing in a software development process. The first phase includes unit testing, component testing, and system testing. Beta testing can be considered "pre-release testing."</a:t>
            </a:r>
          </a:p>
          <a:p>
            <a:r>
              <a:rPr lang="en-US" sz="1200" b="0" dirty="0"/>
              <a:t>Beta testing is also sometimes referred to as user acceptance testing (</a:t>
            </a:r>
            <a:r>
              <a:rPr lang="en-US" sz="1200" b="0" u="sng" dirty="0">
                <a:hlinkClick r:id="rId3"/>
              </a:rPr>
              <a:t>UAT</a:t>
            </a:r>
            <a:r>
              <a:rPr lang="en-US" sz="1200" b="0" dirty="0"/>
              <a:t>) or </a:t>
            </a:r>
            <a:r>
              <a:rPr lang="en-US" sz="1200" b="0" u="sng" dirty="0">
                <a:hlinkClick r:id="rId4"/>
              </a:rPr>
              <a:t>end user</a:t>
            </a:r>
            <a:r>
              <a:rPr lang="en-US" sz="1200" b="0" dirty="0"/>
              <a:t> testing. In this phase of software development, applications are subjected to real world testing by the intended audience for the software. The experiences of the early users are forwarded back to the developers who make final changes before releasing the software commercially.</a:t>
            </a:r>
          </a:p>
          <a:p>
            <a:r>
              <a:rPr lang="en-US" sz="1200" b="0" dirty="0"/>
              <a:t>For in-house testing, volunteers or paid test subjects use the software. For widely-distributed software, developers may make the test version available for downloading and free trial over the Web. Another purpose of making software widely available in this way is to provide a preview and possibly create some buzz for the final product.</a:t>
            </a:r>
          </a:p>
          <a:p>
            <a:endParaRPr lang="en-US" sz="1200" dirty="0"/>
          </a:p>
        </p:txBody>
      </p:sp>
      <p:sp>
        <p:nvSpPr>
          <p:cNvPr id="4" name="Slide Number Placeholder 5"/>
          <p:cNvSpPr>
            <a:spLocks noGrp="1"/>
          </p:cNvSpPr>
          <p:nvPr>
            <p:ph type="sldNum" sz="quarter" idx="4"/>
          </p:nvPr>
        </p:nvSpPr>
        <p:spPr>
          <a:xfrm>
            <a:off x="6636504" y="6248400"/>
            <a:ext cx="1905000" cy="457200"/>
          </a:xfrm>
        </p:spPr>
        <p:txBody>
          <a:bodyPr/>
          <a:lstStyle/>
          <a:p>
            <a:fld id="{B3B1794D-CE01-4982-8A1C-98D478D9AB49}" type="slidenum">
              <a:rPr lang="en-US"/>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579F915-29B1-4ADF-B1F4-B9108899500C}" type="slidenum">
              <a:rPr lang="en-US" smtClean="0"/>
              <a:pPr/>
              <a:t>3</a:t>
            </a:fld>
            <a:endParaRPr lang="en-US"/>
          </a:p>
        </p:txBody>
      </p:sp>
      <p:sp>
        <p:nvSpPr>
          <p:cNvPr id="3" name="Subtitle 2"/>
          <p:cNvSpPr txBox="1">
            <a:spLocks/>
          </p:cNvSpPr>
          <p:nvPr/>
        </p:nvSpPr>
        <p:spPr>
          <a:xfrm>
            <a:off x="598141" y="398761"/>
            <a:ext cx="6851125" cy="3782499"/>
          </a:xfrm>
          <a:prstGeom prst="rect">
            <a:avLst/>
          </a:prstGeom>
        </p:spPr>
        <p:txBody>
          <a:bodyPr>
            <a:normAutofit/>
          </a:bodyPr>
          <a:lst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kern="0" dirty="0" smtClean="0"/>
              <a:t>“OPEN’</a:t>
            </a:r>
          </a:p>
          <a:p>
            <a:pPr marL="0" indent="0">
              <a:buNone/>
            </a:pPr>
            <a:endParaRPr lang="en-US" kern="0" dirty="0" smtClean="0"/>
          </a:p>
          <a:p>
            <a:pPr marL="457200" indent="-457200">
              <a:buFont typeface="Arial" pitchFamily="34" charset="0"/>
              <a:buChar char="•"/>
            </a:pPr>
            <a:r>
              <a:rPr lang="en-US" kern="0" dirty="0" smtClean="0"/>
              <a:t>available, </a:t>
            </a:r>
          </a:p>
          <a:p>
            <a:pPr marL="457200" indent="-457200">
              <a:buFont typeface="Arial" pitchFamily="34" charset="0"/>
              <a:buChar char="•"/>
            </a:pPr>
            <a:r>
              <a:rPr lang="en-US" kern="0" dirty="0" smtClean="0"/>
              <a:t>Discoverable (TP- retrievable), and</a:t>
            </a:r>
          </a:p>
          <a:p>
            <a:pPr marL="457200" indent="-457200">
              <a:buFont typeface="Arial" pitchFamily="34" charset="0"/>
              <a:buChar char="•"/>
            </a:pPr>
            <a:r>
              <a:rPr lang="en-US" kern="0" dirty="0" smtClean="0"/>
              <a:t> usable (</a:t>
            </a:r>
            <a:r>
              <a:rPr lang="en-US" kern="0" dirty="0" smtClean="0">
                <a:solidFill>
                  <a:srgbClr val="FF0000"/>
                </a:solidFill>
              </a:rPr>
              <a:t>TP-</a:t>
            </a:r>
            <a:r>
              <a:rPr lang="en-US" i="1" kern="0" dirty="0" smtClean="0">
                <a:solidFill>
                  <a:srgbClr val="FF0000"/>
                </a:solidFill>
              </a:rPr>
              <a:t>mangling for further processing and analysis</a:t>
            </a:r>
            <a:r>
              <a:rPr lang="en-US" i="1" kern="0" dirty="0" smtClean="0"/>
              <a:t>)</a:t>
            </a:r>
            <a:endParaRPr lang="en-US" i="1" kern="0" dirty="0"/>
          </a:p>
        </p:txBody>
      </p:sp>
    </p:spTree>
    <p:extLst>
      <p:ext uri="{BB962C8B-B14F-4D97-AF65-F5344CB8AC3E}">
        <p14:creationId xmlns:p14="http://schemas.microsoft.com/office/powerpoint/2010/main" val="1670921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579F915-29B1-4ADF-B1F4-B9108899500C}" type="slidenum">
              <a:rPr lang="en-US" smtClean="0"/>
              <a:pPr/>
              <a:t>4</a:t>
            </a:fld>
            <a:endParaRPr lang="en-US"/>
          </a:p>
        </p:txBody>
      </p:sp>
      <p:sp>
        <p:nvSpPr>
          <p:cNvPr id="3" name="Rectangle 2"/>
          <p:cNvSpPr/>
          <p:nvPr/>
        </p:nvSpPr>
        <p:spPr>
          <a:xfrm>
            <a:off x="1036863" y="481043"/>
            <a:ext cx="6245679" cy="1692771"/>
          </a:xfrm>
          <a:prstGeom prst="rect">
            <a:avLst/>
          </a:prstGeom>
        </p:spPr>
        <p:txBody>
          <a:bodyPr wrap="square">
            <a:spAutoFit/>
          </a:bodyPr>
          <a:lstStyle/>
          <a:p>
            <a:r>
              <a:rPr lang="en-US" sz="1600" dirty="0"/>
              <a:t>Acknowledging continuous value of this fire performance data for the public, government and industry fire research community, the FAA Fire Research Lab recently embarked on development of a new, online relational database management system contingent to an SQL server for fire test results and materials flammability performance</a:t>
            </a:r>
            <a:r>
              <a:rPr lang="en-US" dirty="0"/>
              <a:t>. </a:t>
            </a:r>
          </a:p>
        </p:txBody>
      </p:sp>
      <p:sp>
        <p:nvSpPr>
          <p:cNvPr id="4" name="TextBox 3"/>
          <p:cNvSpPr txBox="1"/>
          <p:nvPr/>
        </p:nvSpPr>
        <p:spPr bwMode="auto">
          <a:xfrm>
            <a:off x="1216479" y="2694214"/>
            <a:ext cx="647427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200" dirty="0"/>
              <a:t>This web accessible research tool will initially showcase the expansive, cataloged consolidation of legacy and recent Cone Calorimeter test data generated at the FAA Fire research laboratory over the past decade. The retrievable raw file (.csv and .</a:t>
            </a:r>
            <a:r>
              <a:rPr lang="en-US" sz="1200" dirty="0" err="1"/>
              <a:t>xls</a:t>
            </a:r>
            <a:r>
              <a:rPr lang="en-US" sz="1200" dirty="0"/>
              <a:t>) and report (.pdf) formats evolved from cone analysis performed at various heat flux conditions on numerous samples of pedigreed, pure and fire resistant polymers including thermoplastics; thermoset resins; textile fibers and elastomers.</a:t>
            </a:r>
            <a:endParaRPr lang="en-US" sz="1200" b="1" dirty="0">
              <a:solidFill>
                <a:srgbClr val="C0C0C0"/>
              </a:solidFill>
            </a:endParaRPr>
          </a:p>
        </p:txBody>
      </p:sp>
      <p:sp>
        <p:nvSpPr>
          <p:cNvPr id="5" name="TextBox 4"/>
          <p:cNvSpPr txBox="1"/>
          <p:nvPr/>
        </p:nvSpPr>
        <p:spPr bwMode="auto">
          <a:xfrm>
            <a:off x="1273629" y="4310743"/>
            <a:ext cx="6417128"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100" dirty="0"/>
              <a:t>In software development, user acceptance testing (UAT) - also called beta testing, application testing, and </a:t>
            </a:r>
            <a:r>
              <a:rPr lang="en-US" sz="1100" u="sng" dirty="0">
                <a:hlinkClick r:id="rId2"/>
              </a:rPr>
              <a:t>end user</a:t>
            </a:r>
            <a:r>
              <a:rPr lang="en-US" sz="1100" dirty="0"/>
              <a:t> testing - is a phase of software development in which the software is tested in the "real world" by the intended audience. UAT can be done by in-house testing in which volunteers or paid test subjects use the software or, more typically for widely-distributed software, by making the test version available for downloading and free trial over the Web. The experiences of the early users are forwarded back to the developers who make final changes before releasing the software commercially.</a:t>
            </a:r>
            <a:endParaRPr lang="en-US" sz="1100" b="1" dirty="0">
              <a:solidFill>
                <a:srgbClr val="C0C0C0"/>
              </a:solidFill>
            </a:endParaRPr>
          </a:p>
        </p:txBody>
      </p:sp>
    </p:spTree>
    <p:extLst>
      <p:ext uri="{BB962C8B-B14F-4D97-AF65-F5344CB8AC3E}">
        <p14:creationId xmlns:p14="http://schemas.microsoft.com/office/powerpoint/2010/main" val="274672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dirty="0"/>
              <a:t>&lt;Slide Title&gt;</a:t>
            </a:r>
          </a:p>
        </p:txBody>
      </p:sp>
      <p:sp>
        <p:nvSpPr>
          <p:cNvPr id="80899" name="Rectangle 3"/>
          <p:cNvSpPr>
            <a:spLocks noGrp="1" noChangeArrowheads="1"/>
          </p:cNvSpPr>
          <p:nvPr>
            <p:ph idx="1"/>
          </p:nvPr>
        </p:nvSpPr>
        <p:spPr>
          <a:xfrm>
            <a:off x="1020536" y="1257300"/>
            <a:ext cx="5949270" cy="2764064"/>
          </a:xfrm>
        </p:spPr>
        <p:txBody>
          <a:bodyPr/>
          <a:lstStyle/>
          <a:p>
            <a:r>
              <a:rPr lang="en-US" sz="1200" b="0" dirty="0"/>
              <a:t>In software development, a beta test is the second phase of software testing in which a sampling of the intended audience tries the product out.</a:t>
            </a:r>
          </a:p>
          <a:p>
            <a:r>
              <a:rPr lang="en-US" sz="1200" b="0" dirty="0"/>
              <a:t>Beta is the second letter of the Greek alphabet. Originally, the term </a:t>
            </a:r>
            <a:r>
              <a:rPr lang="en-US" sz="1200" b="0" i="1" dirty="0"/>
              <a:t>alpha test</a:t>
            </a:r>
            <a:r>
              <a:rPr lang="en-US" sz="1200" b="0" dirty="0"/>
              <a:t> meant the first phase of testing in a software development process. The first phase includes unit testing, component testing, and system testing. Beta testing can be considered "pre-release testing."</a:t>
            </a:r>
          </a:p>
          <a:p>
            <a:r>
              <a:rPr lang="en-US" sz="1200" b="0" dirty="0"/>
              <a:t>Beta testing is also sometimes referred to as user acceptance testing (</a:t>
            </a:r>
            <a:r>
              <a:rPr lang="en-US" sz="1200" b="0" u="sng" dirty="0">
                <a:hlinkClick r:id="rId3"/>
              </a:rPr>
              <a:t>UAT</a:t>
            </a:r>
            <a:r>
              <a:rPr lang="en-US" sz="1200" b="0" dirty="0"/>
              <a:t>) or </a:t>
            </a:r>
            <a:r>
              <a:rPr lang="en-US" sz="1200" b="0" u="sng" dirty="0">
                <a:hlinkClick r:id="rId4"/>
              </a:rPr>
              <a:t>end user</a:t>
            </a:r>
            <a:r>
              <a:rPr lang="en-US" sz="1200" b="0" dirty="0"/>
              <a:t> testing. In this phase of software development, applications are subjected to real world testing by the intended audience for the software. The experiences of the early users are forwarded back to the developers who make final changes before releasing the software commercially.</a:t>
            </a:r>
          </a:p>
          <a:p>
            <a:r>
              <a:rPr lang="en-US" sz="1200" b="0" dirty="0"/>
              <a:t>For in-house testing, volunteers or paid test subjects use the software. For widely-distributed software, developers may make the test version available for downloading and free trial over the Web. Another purpose of making software widely available in this way is to provide a preview and possibly create some buzz for the final product.</a:t>
            </a:r>
          </a:p>
          <a:p>
            <a:endParaRPr lang="en-US" sz="1200" dirty="0"/>
          </a:p>
        </p:txBody>
      </p:sp>
      <p:sp>
        <p:nvSpPr>
          <p:cNvPr id="4" name="Slide Number Placeholder 5"/>
          <p:cNvSpPr>
            <a:spLocks noGrp="1"/>
          </p:cNvSpPr>
          <p:nvPr>
            <p:ph type="sldNum" sz="quarter" idx="4"/>
          </p:nvPr>
        </p:nvSpPr>
        <p:spPr>
          <a:xfrm>
            <a:off x="6636504" y="6248400"/>
            <a:ext cx="1905000" cy="457200"/>
          </a:xfrm>
        </p:spPr>
        <p:txBody>
          <a:bodyPr/>
          <a:lstStyle/>
          <a:p>
            <a:fld id="{B3B1794D-CE01-4982-8A1C-98D478D9AB49}" type="slidenum">
              <a:rPr lang="en-US"/>
              <a:pPr/>
              <a:t>5</a:t>
            </a:fld>
            <a:endParaRPr lang="en-US"/>
          </a:p>
        </p:txBody>
      </p:sp>
    </p:spTree>
    <p:extLst>
      <p:ext uri="{BB962C8B-B14F-4D97-AF65-F5344CB8AC3E}">
        <p14:creationId xmlns:p14="http://schemas.microsoft.com/office/powerpoint/2010/main" val="2736060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579F915-29B1-4ADF-B1F4-B9108899500C}" type="slidenum">
              <a:rPr lang="en-US" smtClean="0"/>
              <a:pPr/>
              <a:t>6</a:t>
            </a:fld>
            <a:endParaRPr lang="en-US"/>
          </a:p>
        </p:txBody>
      </p:sp>
      <p:sp>
        <p:nvSpPr>
          <p:cNvPr id="3" name="Rectangle 2"/>
          <p:cNvSpPr/>
          <p:nvPr/>
        </p:nvSpPr>
        <p:spPr>
          <a:xfrm>
            <a:off x="1856301" y="1436914"/>
            <a:ext cx="5001699" cy="1200329"/>
          </a:xfrm>
          <a:prstGeom prst="rect">
            <a:avLst/>
          </a:prstGeom>
        </p:spPr>
        <p:txBody>
          <a:bodyPr wrap="square">
            <a:spAutoFit/>
          </a:bodyPr>
          <a:lstStyle/>
          <a:p>
            <a:r>
              <a:rPr lang="en-US" u="sng" dirty="0">
                <a:hlinkClick r:id="rId2"/>
              </a:rPr>
              <a:t>http://www.fire.tc.faa.gov/preview/ConeCalorimeterDataMining/calorimeter.asp</a:t>
            </a:r>
            <a:endParaRPr lang="en-US" dirty="0"/>
          </a:p>
        </p:txBody>
      </p:sp>
    </p:spTree>
    <p:extLst>
      <p:ext uri="{BB962C8B-B14F-4D97-AF65-F5344CB8AC3E}">
        <p14:creationId xmlns:p14="http://schemas.microsoft.com/office/powerpoint/2010/main" val="243415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579F915-29B1-4ADF-B1F4-B9108899500C}" type="slidenum">
              <a:rPr lang="en-US" smtClean="0"/>
              <a:pPr/>
              <a:t>7</a:t>
            </a:fld>
            <a:endParaRPr lang="en-US"/>
          </a:p>
        </p:txBody>
      </p:sp>
      <p:sp>
        <p:nvSpPr>
          <p:cNvPr id="3" name="TextBox 2"/>
          <p:cNvSpPr txBox="1"/>
          <p:nvPr/>
        </p:nvSpPr>
        <p:spPr bwMode="auto">
          <a:xfrm>
            <a:off x="488138" y="453762"/>
            <a:ext cx="78583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200" b="1" dirty="0" smtClean="0">
                <a:solidFill>
                  <a:srgbClr val="C0C0C0"/>
                </a:solidFill>
              </a:rPr>
              <a:t>It’s not where you start, It’s where you finish…..</a:t>
            </a:r>
            <a:endParaRPr lang="en-US" sz="1200" b="1" dirty="0">
              <a:solidFill>
                <a:srgbClr val="C0C0C0"/>
              </a:solidFill>
            </a:endParaRPr>
          </a:p>
        </p:txBody>
      </p:sp>
      <p:pic>
        <p:nvPicPr>
          <p:cNvPr id="4" name="Picture 3"/>
          <p:cNvPicPr/>
          <p:nvPr/>
        </p:nvPicPr>
        <p:blipFill>
          <a:blip r:embed="rId2"/>
          <a:stretch>
            <a:fillRect/>
          </a:stretch>
        </p:blipFill>
        <p:spPr>
          <a:xfrm>
            <a:off x="1189408" y="797523"/>
            <a:ext cx="6572679" cy="4523872"/>
          </a:xfrm>
          <a:prstGeom prst="rect">
            <a:avLst/>
          </a:prstGeom>
        </p:spPr>
      </p:pic>
    </p:spTree>
    <p:extLst>
      <p:ext uri="{BB962C8B-B14F-4D97-AF65-F5344CB8AC3E}">
        <p14:creationId xmlns:p14="http://schemas.microsoft.com/office/powerpoint/2010/main" val="317376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579F915-29B1-4ADF-B1F4-B9108899500C}" type="slidenum">
              <a:rPr lang="en-US" smtClean="0"/>
              <a:pPr/>
              <a:t>8</a:t>
            </a:fld>
            <a:endParaRPr lang="en-US"/>
          </a:p>
        </p:txBody>
      </p:sp>
      <p:sp>
        <p:nvSpPr>
          <p:cNvPr id="4" name="AutoShape 2" descr="Image result for we need you image han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18000" contrast="54000"/>
                    </a14:imgEffect>
                  </a14:imgLayer>
                </a14:imgProps>
              </a:ext>
              <a:ext uri="{28A0092B-C50C-407E-A947-70E740481C1C}">
                <a14:useLocalDpi xmlns:a14="http://schemas.microsoft.com/office/drawing/2010/main" val="0"/>
              </a:ext>
            </a:extLst>
          </a:blip>
          <a:srcRect/>
          <a:stretch>
            <a:fillRect/>
          </a:stretch>
        </p:blipFill>
        <p:spPr bwMode="auto">
          <a:xfrm>
            <a:off x="2302669" y="792638"/>
            <a:ext cx="3940969" cy="3254889"/>
          </a:xfrm>
          <a:prstGeom prst="rect">
            <a:avLst/>
          </a:prstGeom>
          <a:noFill/>
          <a:ln>
            <a:noFill/>
          </a:ln>
          <a:scene3d>
            <a:camera prst="orthographicFront">
              <a:rot lat="0" lon="1800000" rev="0"/>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462" y="338932"/>
            <a:ext cx="5210175" cy="523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bwMode="auto">
          <a:xfrm>
            <a:off x="460375" y="440012"/>
            <a:ext cx="36991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200" b="1" dirty="0" smtClean="0">
                <a:solidFill>
                  <a:srgbClr val="C0C0C0"/>
                </a:solidFill>
              </a:rPr>
              <a:t>Beta Testing </a:t>
            </a:r>
            <a:endParaRPr lang="en-US" sz="1200" b="1" dirty="0">
              <a:solidFill>
                <a:srgbClr val="C0C0C0"/>
              </a:solidFill>
            </a:endParaRPr>
          </a:p>
        </p:txBody>
      </p:sp>
    </p:spTree>
    <p:extLst>
      <p:ext uri="{BB962C8B-B14F-4D97-AF65-F5344CB8AC3E}">
        <p14:creationId xmlns:p14="http://schemas.microsoft.com/office/powerpoint/2010/main" val="1701094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579F915-29B1-4ADF-B1F4-B9108899500C}" type="slidenum">
              <a:rPr lang="en-US" smtClean="0"/>
              <a:pPr/>
              <a:t>9</a:t>
            </a:fld>
            <a:endParaRPr lang="en-US"/>
          </a:p>
        </p:txBody>
      </p:sp>
      <p:sp>
        <p:nvSpPr>
          <p:cNvPr id="3" name="TextBox 2"/>
          <p:cNvSpPr txBox="1"/>
          <p:nvPr/>
        </p:nvSpPr>
        <p:spPr bwMode="auto">
          <a:xfrm>
            <a:off x="5715000" y="1207293"/>
            <a:ext cx="193595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9600" b="1" dirty="0" smtClean="0">
                <a:solidFill>
                  <a:srgbClr val="C0C0C0"/>
                </a:solidFill>
                <a:latin typeface="Bernard MT Condensed" panose="02050806060905020404" pitchFamily="18" charset="0"/>
              </a:rPr>
              <a:t>?</a:t>
            </a:r>
            <a:endParaRPr lang="en-US" sz="9600" b="1" dirty="0">
              <a:solidFill>
                <a:srgbClr val="C0C0C0"/>
              </a:solidFill>
              <a:latin typeface="Bernard MT Condensed" panose="02050806060905020404" pitchFamily="18" charset="0"/>
            </a:endParaRPr>
          </a:p>
        </p:txBody>
      </p:sp>
    </p:spTree>
    <p:extLst>
      <p:ext uri="{BB962C8B-B14F-4D97-AF65-F5344CB8AC3E}">
        <p14:creationId xmlns:p14="http://schemas.microsoft.com/office/powerpoint/2010/main" val="3705521317"/>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3152</TotalTime>
  <Words>321</Words>
  <Application>Microsoft Office PowerPoint</Application>
  <PresentationFormat>On-screen Show (4:3)</PresentationFormat>
  <Paragraphs>38</Paragraphs>
  <Slides>9</Slides>
  <Notes>3</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1_Custom Design</vt:lpstr>
      <vt:lpstr>2_Custom Design</vt:lpstr>
      <vt:lpstr>Materials Flammability Performance Open Database Overview</vt:lpstr>
      <vt:lpstr>Materials Flammability Performance Open Database Overview</vt:lpstr>
      <vt:lpstr>PowerPoint Presentation</vt:lpstr>
      <vt:lpstr>PowerPoint Presentation</vt:lpstr>
      <vt:lpstr>&lt;Slide Title&gt;</vt:lpstr>
      <vt:lpstr>PowerPoint Presentation</vt:lpstr>
      <vt:lpstr>PowerPoint Presentation</vt:lpstr>
      <vt:lpstr>PowerPoint Presentation</vt:lpstr>
      <vt:lpstr>PowerPoint Presentation</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Horner, April CTR (FAA)</cp:lastModifiedBy>
  <cp:revision>152</cp:revision>
  <cp:lastPrinted>2016-10-17T17:39:46Z</cp:lastPrinted>
  <dcterms:created xsi:type="dcterms:W3CDTF">2005-01-28T20:32:53Z</dcterms:created>
  <dcterms:modified xsi:type="dcterms:W3CDTF">2016-10-18T14:05:22Z</dcterms:modified>
</cp:coreProperties>
</file>