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15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16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7" r:id="rId2"/>
    <p:sldId id="257" r:id="rId3"/>
    <p:sldId id="293" r:id="rId4"/>
    <p:sldId id="259" r:id="rId5"/>
    <p:sldId id="260" r:id="rId6"/>
    <p:sldId id="278" r:id="rId7"/>
    <p:sldId id="305" r:id="rId8"/>
    <p:sldId id="306" r:id="rId9"/>
    <p:sldId id="307" r:id="rId10"/>
    <p:sldId id="308" r:id="rId11"/>
    <p:sldId id="309" r:id="rId12"/>
    <p:sldId id="310" r:id="rId13"/>
    <p:sldId id="279" r:id="rId14"/>
    <p:sldId id="267" r:id="rId15"/>
    <p:sldId id="268" r:id="rId16"/>
    <p:sldId id="269" r:id="rId17"/>
    <p:sldId id="270" r:id="rId18"/>
    <p:sldId id="280" r:id="rId19"/>
    <p:sldId id="312" r:id="rId20"/>
    <p:sldId id="283" r:id="rId21"/>
    <p:sldId id="286" r:id="rId22"/>
    <p:sldId id="287" r:id="rId23"/>
    <p:sldId id="288" r:id="rId24"/>
    <p:sldId id="30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ED"/>
    <a:srgbClr val="FFFFFF"/>
    <a:srgbClr val="9C9E9F"/>
    <a:srgbClr val="70717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3606" autoAdjust="0"/>
  </p:normalViewPr>
  <p:slideViewPr>
    <p:cSldViewPr snapToGrid="0" snapToObjects="1" showGuides="1">
      <p:cViewPr>
        <p:scale>
          <a:sx n="71" d="100"/>
          <a:sy n="71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51182-8F19-4E2C-96BC-E0F91BCB517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4EA849-ABFC-48C5-908D-E5E0341F4D8D}">
      <dgm:prSet custT="1"/>
      <dgm:spPr>
        <a:solidFill>
          <a:srgbClr val="003263">
            <a:alpha val="69804"/>
          </a:srgbClr>
        </a:solidFill>
        <a:ln w="22225">
          <a:noFill/>
        </a:ln>
      </dgm:spPr>
      <dgm:t>
        <a:bodyPr/>
        <a:lstStyle/>
        <a:p>
          <a:pPr rtl="0"/>
          <a:r>
            <a:rPr lang="de-CH" sz="2000" b="1" dirty="0" smtClean="0">
              <a:solidFill>
                <a:schemeClr val="bg1">
                  <a:lumMod val="95000"/>
                </a:schemeClr>
              </a:solidFill>
            </a:rPr>
            <a:t>FST</a:t>
          </a:r>
          <a:endParaRPr lang="en-US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9223F127-C412-4A62-993C-A061F4E5B82B}" type="sibTrans" cxnId="{1C0D7650-319A-4133-A924-708B4B938229}">
      <dgm:prSet/>
      <dgm:spPr/>
      <dgm:t>
        <a:bodyPr/>
        <a:lstStyle/>
        <a:p>
          <a:endParaRPr lang="en-US"/>
        </a:p>
      </dgm:t>
    </dgm:pt>
    <dgm:pt modelId="{0C797815-7C71-40FE-A47B-91BE2F6A92D6}" type="parTrans" cxnId="{1C0D7650-319A-4133-A924-708B4B938229}">
      <dgm:prSet/>
      <dgm:spPr/>
      <dgm:t>
        <a:bodyPr/>
        <a:lstStyle/>
        <a:p>
          <a:endParaRPr lang="en-US"/>
        </a:p>
      </dgm:t>
    </dgm:pt>
    <dgm:pt modelId="{1E450702-A9F5-4DBB-AB1B-D3B3C4D248B3}">
      <dgm:prSet custT="1"/>
      <dgm:spPr>
        <a:solidFill>
          <a:srgbClr val="003263">
            <a:alpha val="69804"/>
          </a:srgbClr>
        </a:solidFill>
        <a:ln w="19050">
          <a:noFill/>
        </a:ln>
      </dgm:spPr>
      <dgm:t>
        <a:bodyPr/>
        <a:lstStyle/>
        <a:p>
          <a:pPr rtl="0"/>
          <a:r>
            <a:rPr lang="de-CH" sz="2000" b="1" dirty="0" smtClean="0">
              <a:solidFill>
                <a:schemeClr val="bg1">
                  <a:lumMod val="95000"/>
                </a:schemeClr>
              </a:solidFill>
            </a:rPr>
            <a:t>Design complexity</a:t>
          </a:r>
          <a:endParaRPr lang="en-US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BBFFD30F-B6AD-4447-A496-B56AED81699E}" type="sibTrans" cxnId="{0227C9F1-4049-485C-B81D-130462AA6DF2}">
      <dgm:prSet/>
      <dgm:spPr/>
      <dgm:t>
        <a:bodyPr/>
        <a:lstStyle/>
        <a:p>
          <a:endParaRPr lang="en-US"/>
        </a:p>
      </dgm:t>
    </dgm:pt>
    <dgm:pt modelId="{DDD351BC-ABA0-4B6E-9D55-5D3E6B88AA85}" type="parTrans" cxnId="{0227C9F1-4049-485C-B81D-130462AA6DF2}">
      <dgm:prSet/>
      <dgm:spPr/>
      <dgm:t>
        <a:bodyPr/>
        <a:lstStyle/>
        <a:p>
          <a:endParaRPr lang="en-US"/>
        </a:p>
      </dgm:t>
    </dgm:pt>
    <dgm:pt modelId="{40C6A7CE-7BE7-4242-8A11-0CF65BF1F8C4}">
      <dgm:prSet custT="1"/>
      <dgm:spPr>
        <a:solidFill>
          <a:srgbClr val="003263">
            <a:alpha val="69804"/>
          </a:srgbClr>
        </a:solidFill>
        <a:ln w="22225">
          <a:noFill/>
        </a:ln>
      </dgm:spPr>
      <dgm:t>
        <a:bodyPr/>
        <a:lstStyle/>
        <a:p>
          <a:pPr rtl="0"/>
          <a:r>
            <a:rPr lang="de-CH" sz="2000" b="1" dirty="0" smtClean="0">
              <a:solidFill>
                <a:schemeClr val="bg1">
                  <a:lumMod val="95000"/>
                </a:schemeClr>
              </a:solidFill>
            </a:rPr>
            <a:t>Structural</a:t>
          </a:r>
          <a:endParaRPr lang="en-US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E11D3C93-527E-46EB-AB9D-270BFF1899A5}" type="sibTrans" cxnId="{96435D51-282F-4D39-9FAF-384BE952E318}">
      <dgm:prSet/>
      <dgm:spPr/>
      <dgm:t>
        <a:bodyPr/>
        <a:lstStyle/>
        <a:p>
          <a:endParaRPr lang="en-US"/>
        </a:p>
      </dgm:t>
    </dgm:pt>
    <dgm:pt modelId="{FB099427-D792-4C45-9E19-90BA17D1677A}" type="parTrans" cxnId="{96435D51-282F-4D39-9FAF-384BE952E318}">
      <dgm:prSet/>
      <dgm:spPr/>
      <dgm:t>
        <a:bodyPr/>
        <a:lstStyle/>
        <a:p>
          <a:endParaRPr lang="en-US"/>
        </a:p>
      </dgm:t>
    </dgm:pt>
    <dgm:pt modelId="{37FDBAAA-99A9-420B-B553-1FD5CC291759}" type="pres">
      <dgm:prSet presAssocID="{0F051182-8F19-4E2C-96BC-E0F91BCB517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85E4FC-88D6-4E59-AC74-EBCA44DAF096}" type="pres">
      <dgm:prSet presAssocID="{084EA849-ABFC-48C5-908D-E5E0341F4D8D}" presName="circ1" presStyleLbl="vennNode1" presStyleIdx="0" presStyleCnt="3" custLinFactNeighborX="2278" custLinFactNeighborY="-15961"/>
      <dgm:spPr/>
      <dgm:t>
        <a:bodyPr/>
        <a:lstStyle/>
        <a:p>
          <a:endParaRPr lang="en-US"/>
        </a:p>
      </dgm:t>
    </dgm:pt>
    <dgm:pt modelId="{4475BB42-AA26-4F3D-9A9F-01F162F06524}" type="pres">
      <dgm:prSet presAssocID="{084EA849-ABFC-48C5-908D-E5E0341F4D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4BFF0-09A7-40AE-A3F5-914902DBA44B}" type="pres">
      <dgm:prSet presAssocID="{40C6A7CE-7BE7-4242-8A11-0CF65BF1F8C4}" presName="circ2" presStyleLbl="vennNode1" presStyleIdx="1" presStyleCnt="3" custLinFactNeighborX="1757" custLinFactNeighborY="-8761"/>
      <dgm:spPr/>
      <dgm:t>
        <a:bodyPr/>
        <a:lstStyle/>
        <a:p>
          <a:endParaRPr lang="en-US"/>
        </a:p>
      </dgm:t>
    </dgm:pt>
    <dgm:pt modelId="{33513132-077A-495C-B1C0-886456B527AE}" type="pres">
      <dgm:prSet presAssocID="{40C6A7CE-7BE7-4242-8A11-0CF65BF1F8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AC097-6E27-4126-9BAC-612FA2655FEA}" type="pres">
      <dgm:prSet presAssocID="{1E450702-A9F5-4DBB-AB1B-D3B3C4D248B3}" presName="circ3" presStyleLbl="vennNode1" presStyleIdx="2" presStyleCnt="3" custLinFactNeighborX="5616" custLinFactNeighborY="-8761"/>
      <dgm:spPr/>
      <dgm:t>
        <a:bodyPr/>
        <a:lstStyle/>
        <a:p>
          <a:endParaRPr lang="en-US"/>
        </a:p>
      </dgm:t>
    </dgm:pt>
    <dgm:pt modelId="{F5D62E5B-989B-4597-B299-2233AA1C761F}" type="pres">
      <dgm:prSet presAssocID="{1E450702-A9F5-4DBB-AB1B-D3B3C4D248B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0308C-D6FB-4912-A0B2-B9F97AB9ED51}" type="presOf" srcId="{084EA849-ABFC-48C5-908D-E5E0341F4D8D}" destId="{B785E4FC-88D6-4E59-AC74-EBCA44DAF096}" srcOrd="0" destOrd="0" presId="urn:microsoft.com/office/officeart/2005/8/layout/venn1"/>
    <dgm:cxn modelId="{519EF023-33B5-4DEA-8B43-B5E98AC5EE15}" type="presOf" srcId="{0F051182-8F19-4E2C-96BC-E0F91BCB5174}" destId="{37FDBAAA-99A9-420B-B553-1FD5CC291759}" srcOrd="0" destOrd="0" presId="urn:microsoft.com/office/officeart/2005/8/layout/venn1"/>
    <dgm:cxn modelId="{ED0A7325-95D5-4A4A-BCE2-D3989E06BD24}" type="presOf" srcId="{1E450702-A9F5-4DBB-AB1B-D3B3C4D248B3}" destId="{F5D62E5B-989B-4597-B299-2233AA1C761F}" srcOrd="1" destOrd="0" presId="urn:microsoft.com/office/officeart/2005/8/layout/venn1"/>
    <dgm:cxn modelId="{1C0D7650-319A-4133-A924-708B4B938229}" srcId="{0F051182-8F19-4E2C-96BC-E0F91BCB5174}" destId="{084EA849-ABFC-48C5-908D-E5E0341F4D8D}" srcOrd="0" destOrd="0" parTransId="{0C797815-7C71-40FE-A47B-91BE2F6A92D6}" sibTransId="{9223F127-C412-4A62-993C-A061F4E5B82B}"/>
    <dgm:cxn modelId="{0227C9F1-4049-485C-B81D-130462AA6DF2}" srcId="{0F051182-8F19-4E2C-96BC-E0F91BCB5174}" destId="{1E450702-A9F5-4DBB-AB1B-D3B3C4D248B3}" srcOrd="2" destOrd="0" parTransId="{DDD351BC-ABA0-4B6E-9D55-5D3E6B88AA85}" sibTransId="{BBFFD30F-B6AD-4447-A496-B56AED81699E}"/>
    <dgm:cxn modelId="{32E311EF-35D5-44F7-A1A3-128B4866209A}" type="presOf" srcId="{1E450702-A9F5-4DBB-AB1B-D3B3C4D248B3}" destId="{BD3AC097-6E27-4126-9BAC-612FA2655FEA}" srcOrd="0" destOrd="0" presId="urn:microsoft.com/office/officeart/2005/8/layout/venn1"/>
    <dgm:cxn modelId="{B042410A-9B35-4991-8388-D97058E3B9EA}" type="presOf" srcId="{40C6A7CE-7BE7-4242-8A11-0CF65BF1F8C4}" destId="{33513132-077A-495C-B1C0-886456B527AE}" srcOrd="1" destOrd="0" presId="urn:microsoft.com/office/officeart/2005/8/layout/venn1"/>
    <dgm:cxn modelId="{505BB8F3-AB71-493A-A638-CEE39A0C4CE5}" type="presOf" srcId="{084EA849-ABFC-48C5-908D-E5E0341F4D8D}" destId="{4475BB42-AA26-4F3D-9A9F-01F162F06524}" srcOrd="1" destOrd="0" presId="urn:microsoft.com/office/officeart/2005/8/layout/venn1"/>
    <dgm:cxn modelId="{0595748D-6291-41DB-921E-41C70A394FFB}" type="presOf" srcId="{40C6A7CE-7BE7-4242-8A11-0CF65BF1F8C4}" destId="{0E54BFF0-09A7-40AE-A3F5-914902DBA44B}" srcOrd="0" destOrd="0" presId="urn:microsoft.com/office/officeart/2005/8/layout/venn1"/>
    <dgm:cxn modelId="{96435D51-282F-4D39-9FAF-384BE952E318}" srcId="{0F051182-8F19-4E2C-96BC-E0F91BCB5174}" destId="{40C6A7CE-7BE7-4242-8A11-0CF65BF1F8C4}" srcOrd="1" destOrd="0" parTransId="{FB099427-D792-4C45-9E19-90BA17D1677A}" sibTransId="{E11D3C93-527E-46EB-AB9D-270BFF1899A5}"/>
    <dgm:cxn modelId="{93BEAD6E-17FF-4DA7-93C9-E33DC95CFDA4}" type="presParOf" srcId="{37FDBAAA-99A9-420B-B553-1FD5CC291759}" destId="{B785E4FC-88D6-4E59-AC74-EBCA44DAF096}" srcOrd="0" destOrd="0" presId="urn:microsoft.com/office/officeart/2005/8/layout/venn1"/>
    <dgm:cxn modelId="{D5C13CDA-6998-4F53-9BA0-0A73D73358A8}" type="presParOf" srcId="{37FDBAAA-99A9-420B-B553-1FD5CC291759}" destId="{4475BB42-AA26-4F3D-9A9F-01F162F06524}" srcOrd="1" destOrd="0" presId="urn:microsoft.com/office/officeart/2005/8/layout/venn1"/>
    <dgm:cxn modelId="{BE410C47-EB9B-4473-AB07-D738B067B4E6}" type="presParOf" srcId="{37FDBAAA-99A9-420B-B553-1FD5CC291759}" destId="{0E54BFF0-09A7-40AE-A3F5-914902DBA44B}" srcOrd="2" destOrd="0" presId="urn:microsoft.com/office/officeart/2005/8/layout/venn1"/>
    <dgm:cxn modelId="{ECA3101C-8822-4AFF-A8BA-C1E8D08BC5E8}" type="presParOf" srcId="{37FDBAAA-99A9-420B-B553-1FD5CC291759}" destId="{33513132-077A-495C-B1C0-886456B527AE}" srcOrd="3" destOrd="0" presId="urn:microsoft.com/office/officeart/2005/8/layout/venn1"/>
    <dgm:cxn modelId="{44E5EA64-DE08-4A3F-9C49-B65DBE729282}" type="presParOf" srcId="{37FDBAAA-99A9-420B-B553-1FD5CC291759}" destId="{BD3AC097-6E27-4126-9BAC-612FA2655FEA}" srcOrd="4" destOrd="0" presId="urn:microsoft.com/office/officeart/2005/8/layout/venn1"/>
    <dgm:cxn modelId="{39EB5254-1E3F-445C-9E58-20F30463C27C}" type="presParOf" srcId="{37FDBAAA-99A9-420B-B553-1FD5CC291759}" destId="{F5D62E5B-989B-4597-B299-2233AA1C761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Liquid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739F3BE-2A10-43F2-B451-BC64F58A3CFD}" type="sibTrans" cxnId="{56EDE4FA-EF2F-4096-BB96-C51D81AFEBF9}">
      <dgm:prSet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err="1" smtClean="0">
              <a:solidFill>
                <a:schemeClr val="bg1"/>
              </a:solidFill>
            </a:rPr>
            <a:t>Prepreg</a:t>
          </a:r>
          <a:r>
            <a:rPr lang="en-US" sz="1000" b="1" dirty="0" smtClean="0">
              <a:solidFill>
                <a:schemeClr val="bg1"/>
              </a:solidFill>
            </a:rPr>
            <a:t> w/w and w/o</a:t>
          </a:r>
        </a:p>
        <a:p>
          <a:pPr algn="l"/>
          <a:r>
            <a:rPr lang="en-US" sz="1000" b="1" dirty="0" smtClean="0">
              <a:solidFill>
                <a:schemeClr val="bg1"/>
              </a:solidFill>
            </a:rPr>
            <a:t>solvent &amp; </a:t>
          </a:r>
        </a:p>
        <a:p>
          <a:pPr algn="l"/>
          <a:r>
            <a:rPr lang="en-US" sz="1000" b="1" dirty="0" smtClean="0">
              <a:solidFill>
                <a:schemeClr val="bg1"/>
              </a:solidFill>
            </a:rPr>
            <a:t>Liquid Process</a:t>
          </a:r>
          <a:endParaRPr lang="en-US" sz="1000" b="1" dirty="0">
            <a:solidFill>
              <a:schemeClr val="bg1"/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F9A38C-ED10-4857-9B26-8A63FF556A4F}" type="presOf" srcId="{D739F3BE-2A10-43F2-B451-BC64F58A3CFD}" destId="{F8AB737B-105D-4B57-8962-0731B9C3987F}" srcOrd="1" destOrd="0" presId="urn:microsoft.com/office/officeart/2005/8/layout/process1"/>
    <dgm:cxn modelId="{A5344F21-52B0-41D0-B6FA-FC2A6B271204}" type="presOf" srcId="{E05C3A45-62BC-461F-8D37-57EB5E74BBB6}" destId="{6962B4CF-D403-43C6-AF21-5FBE005A2926}" srcOrd="0" destOrd="0" presId="urn:microsoft.com/office/officeart/2005/8/layout/process1"/>
    <dgm:cxn modelId="{AD4DE2E6-9986-40D1-92EB-4B2C230DA746}" type="presOf" srcId="{B8757398-52D8-43ED-83F5-86343830B80F}" destId="{C320C6D9-1239-44A1-B7AB-E56B065975C5}" srcOrd="0" destOrd="0" presId="urn:microsoft.com/office/officeart/2005/8/layout/process1"/>
    <dgm:cxn modelId="{19152703-ED1B-4EDA-88B3-54292693A9C9}" type="presOf" srcId="{D739F3BE-2A10-43F2-B451-BC64F58A3CFD}" destId="{FA6A8602-3744-4920-B750-919FE993817F}" srcOrd="0" destOrd="0" presId="urn:microsoft.com/office/officeart/2005/8/layout/process1"/>
    <dgm:cxn modelId="{36A2A666-E416-443F-B166-95442E1F164E}" type="presOf" srcId="{2AFCBF3A-BC1B-4000-8E5D-6B170094B00C}" destId="{D294E50D-8B88-4608-A7FB-4A1D62C1C500}" srcOrd="0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52CBBC9E-FB91-4571-B991-56AF8C4FFB56}" type="presParOf" srcId="{C320C6D9-1239-44A1-B7AB-E56B065975C5}" destId="{D294E50D-8B88-4608-A7FB-4A1D62C1C500}" srcOrd="0" destOrd="0" presId="urn:microsoft.com/office/officeart/2005/8/layout/process1"/>
    <dgm:cxn modelId="{B675D0D5-CE3C-43C5-9CBA-F5B510F5650C}" type="presParOf" srcId="{C320C6D9-1239-44A1-B7AB-E56B065975C5}" destId="{FA6A8602-3744-4920-B750-919FE993817F}" srcOrd="1" destOrd="0" presId="urn:microsoft.com/office/officeart/2005/8/layout/process1"/>
    <dgm:cxn modelId="{1BAE56E2-A0D8-41AE-900B-98EBEB7D4382}" type="presParOf" srcId="{FA6A8602-3744-4920-B750-919FE993817F}" destId="{F8AB737B-105D-4B57-8962-0731B9C3987F}" srcOrd="0" destOrd="0" presId="urn:microsoft.com/office/officeart/2005/8/layout/process1"/>
    <dgm:cxn modelId="{9092C67E-4040-4598-AD77-AB269AC6483D}" type="presParOf" srcId="{C320C6D9-1239-44A1-B7AB-E56B065975C5}" destId="{6962B4CF-D403-43C6-AF21-5FBE005A29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Medium Mechanicals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739F3BE-2A10-43F2-B451-BC64F58A3CFD}" type="sibTrans" cxnId="{56EDE4FA-EF2F-4096-BB96-C51D81AFEBF9}">
      <dgm:prSet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Semi Structural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 custLinFactNeighborY="9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0E45C0-FF1D-4BCB-98DC-0FF2F85596AC}" type="presOf" srcId="{E05C3A45-62BC-461F-8D37-57EB5E74BBB6}" destId="{6962B4CF-D403-43C6-AF21-5FBE005A2926}" srcOrd="0" destOrd="0" presId="urn:microsoft.com/office/officeart/2005/8/layout/process1"/>
    <dgm:cxn modelId="{643DB248-03F3-49A0-9081-C18748A17DB5}" type="presOf" srcId="{2AFCBF3A-BC1B-4000-8E5D-6B170094B00C}" destId="{D294E50D-8B88-4608-A7FB-4A1D62C1C500}" srcOrd="0" destOrd="0" presId="urn:microsoft.com/office/officeart/2005/8/layout/process1"/>
    <dgm:cxn modelId="{13417D18-5CA2-4580-AFF9-54FFC8360144}" type="presOf" srcId="{D739F3BE-2A10-43F2-B451-BC64F58A3CFD}" destId="{FA6A8602-3744-4920-B750-919FE993817F}" srcOrd="0" destOrd="0" presId="urn:microsoft.com/office/officeart/2005/8/layout/process1"/>
    <dgm:cxn modelId="{5EFC6197-F709-46C3-8501-BA988BB58F3C}" type="presOf" srcId="{B8757398-52D8-43ED-83F5-86343830B80F}" destId="{C320C6D9-1239-44A1-B7AB-E56B065975C5}" srcOrd="0" destOrd="0" presId="urn:microsoft.com/office/officeart/2005/8/layout/process1"/>
    <dgm:cxn modelId="{E62E8939-B633-4593-A433-7F683AF0EE17}" type="presOf" srcId="{D739F3BE-2A10-43F2-B451-BC64F58A3CFD}" destId="{F8AB737B-105D-4B57-8962-0731B9C3987F}" srcOrd="1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E8894F8A-7E8F-4C89-B244-56A38E439450}" type="presParOf" srcId="{C320C6D9-1239-44A1-B7AB-E56B065975C5}" destId="{D294E50D-8B88-4608-A7FB-4A1D62C1C500}" srcOrd="0" destOrd="0" presId="urn:microsoft.com/office/officeart/2005/8/layout/process1"/>
    <dgm:cxn modelId="{2F09B3B1-B693-4FBB-87EF-8192F33E44CD}" type="presParOf" srcId="{C320C6D9-1239-44A1-B7AB-E56B065975C5}" destId="{FA6A8602-3744-4920-B750-919FE993817F}" srcOrd="1" destOrd="0" presId="urn:microsoft.com/office/officeart/2005/8/layout/process1"/>
    <dgm:cxn modelId="{AE6DBEA5-52A6-42B3-85DA-61542E2A82B4}" type="presParOf" srcId="{FA6A8602-3744-4920-B750-919FE993817F}" destId="{F8AB737B-105D-4B57-8962-0731B9C3987F}" srcOrd="0" destOrd="0" presId="urn:microsoft.com/office/officeart/2005/8/layout/process1"/>
    <dgm:cxn modelId="{58B0CBC8-E394-43CB-92E9-905D813A3E8F}" type="presParOf" srcId="{C320C6D9-1239-44A1-B7AB-E56B065975C5}" destId="{6962B4CF-D403-43C6-AF21-5FBE005A29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Cost effective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739F3BE-2A10-43F2-B451-BC64F58A3CFD}" type="sibTrans" cxnId="{56EDE4FA-EF2F-4096-BB96-C51D81AFEBF9}">
      <dgm:prSet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Competitive to</a:t>
          </a:r>
        </a:p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Phenolics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 custLinFactNeighborX="117" custLinFactNeighborY="9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6050B8-1479-4F80-89DC-14C9AE3F2DDE}" type="presOf" srcId="{B8757398-52D8-43ED-83F5-86343830B80F}" destId="{C320C6D9-1239-44A1-B7AB-E56B065975C5}" srcOrd="0" destOrd="0" presId="urn:microsoft.com/office/officeart/2005/8/layout/process1"/>
    <dgm:cxn modelId="{37EA9DC0-5ED1-41E4-9E2C-F459D82346A8}" type="presOf" srcId="{D739F3BE-2A10-43F2-B451-BC64F58A3CFD}" destId="{F8AB737B-105D-4B57-8962-0731B9C3987F}" srcOrd="1" destOrd="0" presId="urn:microsoft.com/office/officeart/2005/8/layout/process1"/>
    <dgm:cxn modelId="{1C2AF7BC-4664-4C26-A522-5762D9864089}" type="presOf" srcId="{2AFCBF3A-BC1B-4000-8E5D-6B170094B00C}" destId="{D294E50D-8B88-4608-A7FB-4A1D62C1C500}" srcOrd="0" destOrd="0" presId="urn:microsoft.com/office/officeart/2005/8/layout/process1"/>
    <dgm:cxn modelId="{DDF2D86F-4D4F-4EED-B1EB-FA75797BA4F1}" type="presOf" srcId="{D739F3BE-2A10-43F2-B451-BC64F58A3CFD}" destId="{FA6A8602-3744-4920-B750-919FE993817F}" srcOrd="0" destOrd="0" presId="urn:microsoft.com/office/officeart/2005/8/layout/process1"/>
    <dgm:cxn modelId="{344E87A9-0912-46CB-8500-D394368B925C}" type="presOf" srcId="{E05C3A45-62BC-461F-8D37-57EB5E74BBB6}" destId="{6962B4CF-D403-43C6-AF21-5FBE005A2926}" srcOrd="0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D8915141-670B-40BA-94B3-BA49BB8F6A40}" type="presParOf" srcId="{C320C6D9-1239-44A1-B7AB-E56B065975C5}" destId="{D294E50D-8B88-4608-A7FB-4A1D62C1C500}" srcOrd="0" destOrd="0" presId="urn:microsoft.com/office/officeart/2005/8/layout/process1"/>
    <dgm:cxn modelId="{3369B51F-A86D-4742-9B77-CEFF2587C6E8}" type="presParOf" srcId="{C320C6D9-1239-44A1-B7AB-E56B065975C5}" destId="{FA6A8602-3744-4920-B750-919FE993817F}" srcOrd="1" destOrd="0" presId="urn:microsoft.com/office/officeart/2005/8/layout/process1"/>
    <dgm:cxn modelId="{533CDFD0-0D57-4F50-A5CB-48EDFB8EE913}" type="presParOf" srcId="{FA6A8602-3744-4920-B750-919FE993817F}" destId="{F8AB737B-105D-4B57-8962-0731B9C3987F}" srcOrd="0" destOrd="0" presId="urn:microsoft.com/office/officeart/2005/8/layout/process1"/>
    <dgm:cxn modelId="{D40C5972-B8EF-445B-A400-8907A3CD3FE3}" type="presParOf" srcId="{C320C6D9-1239-44A1-B7AB-E56B065975C5}" destId="{6962B4CF-D403-43C6-AF21-5FBE005A29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No Volatile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739F3BE-2A10-43F2-B451-BC64F58A3CFD}" type="sibTrans" cxnId="{56EDE4FA-EF2F-4096-BB96-C51D81AFEBF9}">
      <dgm:prSet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EHS friendly</a:t>
          </a:r>
        </a:p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No porosity &amp; high</a:t>
          </a:r>
        </a:p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laminate quality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 custLinFactNeighborY="9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E23F0D87-9E4C-46F3-BEC7-74DBCCD16B85}" type="presOf" srcId="{E05C3A45-62BC-461F-8D37-57EB5E74BBB6}" destId="{6962B4CF-D403-43C6-AF21-5FBE005A2926}" srcOrd="0" destOrd="0" presId="urn:microsoft.com/office/officeart/2005/8/layout/process1"/>
    <dgm:cxn modelId="{29ADF8E8-73F8-4E5D-8581-5457A6470AEE}" type="presOf" srcId="{B8757398-52D8-43ED-83F5-86343830B80F}" destId="{C320C6D9-1239-44A1-B7AB-E56B065975C5}" srcOrd="0" destOrd="0" presId="urn:microsoft.com/office/officeart/2005/8/layout/process1"/>
    <dgm:cxn modelId="{DB1BE2B7-51D1-42E7-A548-EFCE562B9652}" type="presOf" srcId="{D739F3BE-2A10-43F2-B451-BC64F58A3CFD}" destId="{F8AB737B-105D-4B57-8962-0731B9C3987F}" srcOrd="1" destOrd="0" presId="urn:microsoft.com/office/officeart/2005/8/layout/process1"/>
    <dgm:cxn modelId="{E6354EB5-CE6E-4119-B983-5FD2A5733D4E}" type="presOf" srcId="{D739F3BE-2A10-43F2-B451-BC64F58A3CFD}" destId="{FA6A8602-3744-4920-B750-919FE993817F}" srcOrd="0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096D341A-B933-4066-B5D1-BF13D6700EEF}" type="presOf" srcId="{2AFCBF3A-BC1B-4000-8E5D-6B170094B00C}" destId="{D294E50D-8B88-4608-A7FB-4A1D62C1C500}" srcOrd="0" destOrd="0" presId="urn:microsoft.com/office/officeart/2005/8/layout/process1"/>
    <dgm:cxn modelId="{BB82D4FC-DEFD-4B28-9DF7-773B9C51457E}" type="presParOf" srcId="{C320C6D9-1239-44A1-B7AB-E56B065975C5}" destId="{D294E50D-8B88-4608-A7FB-4A1D62C1C500}" srcOrd="0" destOrd="0" presId="urn:microsoft.com/office/officeart/2005/8/layout/process1"/>
    <dgm:cxn modelId="{0F70744F-F894-4559-8FB6-726DA971B4B2}" type="presParOf" srcId="{C320C6D9-1239-44A1-B7AB-E56B065975C5}" destId="{FA6A8602-3744-4920-B750-919FE993817F}" srcOrd="1" destOrd="0" presId="urn:microsoft.com/office/officeart/2005/8/layout/process1"/>
    <dgm:cxn modelId="{2FF63349-8EFB-47FC-A182-7B3FDCE3F6F4}" type="presParOf" srcId="{FA6A8602-3744-4920-B750-919FE993817F}" destId="{F8AB737B-105D-4B57-8962-0731B9C3987F}" srcOrd="0" destOrd="0" presId="urn:microsoft.com/office/officeart/2005/8/layout/process1"/>
    <dgm:cxn modelId="{C6EA545B-1ECA-4A66-84B7-7D44AC102AD5}" type="presParOf" srcId="{C320C6D9-1239-44A1-B7AB-E56B065975C5}" destId="{6962B4CF-D403-43C6-AF21-5FBE005A29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800" b="1" dirty="0" smtClean="0">
              <a:solidFill>
                <a:schemeClr val="bg1">
                  <a:lumMod val="95000"/>
                </a:schemeClr>
              </a:solidFill>
            </a:rPr>
            <a:t>Liquid</a:t>
          </a:r>
          <a:endParaRPr lang="en-US" sz="800" b="1" dirty="0">
            <a:solidFill>
              <a:schemeClr val="bg1">
                <a:lumMod val="95000"/>
              </a:schemeClr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D739F3BE-2A10-43F2-B451-BC64F58A3CFD}" type="sibTrans" cxnId="{56EDE4FA-EF2F-4096-BB96-C51D81AFEBF9}">
      <dgm:prSet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800" b="1" dirty="0" err="1" smtClean="0">
              <a:solidFill>
                <a:schemeClr val="bg1"/>
              </a:solidFill>
            </a:rPr>
            <a:t>Prepreg</a:t>
          </a:r>
          <a:r>
            <a:rPr lang="en-US" sz="800" b="1" dirty="0" smtClean="0">
              <a:solidFill>
                <a:schemeClr val="bg1"/>
              </a:solidFill>
            </a:rPr>
            <a:t> w/w and w/o</a:t>
          </a:r>
        </a:p>
        <a:p>
          <a:pPr algn="l"/>
          <a:r>
            <a:rPr lang="en-US" sz="800" b="1" dirty="0" smtClean="0">
              <a:solidFill>
                <a:schemeClr val="bg1"/>
              </a:solidFill>
            </a:rPr>
            <a:t>solvent &amp; </a:t>
          </a:r>
        </a:p>
        <a:p>
          <a:pPr algn="l"/>
          <a:r>
            <a:rPr lang="en-US" sz="800" b="1" dirty="0" smtClean="0">
              <a:solidFill>
                <a:schemeClr val="bg1"/>
              </a:solidFill>
            </a:rPr>
            <a:t>Liquid Process</a:t>
          </a:r>
          <a:endParaRPr lang="en-US" sz="800" b="1" dirty="0">
            <a:solidFill>
              <a:schemeClr val="bg1"/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 custLinFactNeighborX="-3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 custLinFactNeighborY="9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A43F4222-5ED1-4E8C-9890-9A1DAF1F4B27}" type="presOf" srcId="{D739F3BE-2A10-43F2-B451-BC64F58A3CFD}" destId="{FA6A8602-3744-4920-B750-919FE993817F}" srcOrd="0" destOrd="0" presId="urn:microsoft.com/office/officeart/2005/8/layout/process1"/>
    <dgm:cxn modelId="{3861157A-6B98-4999-AD7B-A22E640ECAA1}" type="presOf" srcId="{2AFCBF3A-BC1B-4000-8E5D-6B170094B00C}" destId="{D294E50D-8B88-4608-A7FB-4A1D62C1C500}" srcOrd="0" destOrd="0" presId="urn:microsoft.com/office/officeart/2005/8/layout/process1"/>
    <dgm:cxn modelId="{E702630E-3E13-4637-B1DD-E57442660477}" type="presOf" srcId="{D739F3BE-2A10-43F2-B451-BC64F58A3CFD}" destId="{F8AB737B-105D-4B57-8962-0731B9C3987F}" srcOrd="1" destOrd="0" presId="urn:microsoft.com/office/officeart/2005/8/layout/process1"/>
    <dgm:cxn modelId="{EF692A0F-E5D7-429D-8BE8-29167B814428}" type="presOf" srcId="{B8757398-52D8-43ED-83F5-86343830B80F}" destId="{C320C6D9-1239-44A1-B7AB-E56B065975C5}" srcOrd="0" destOrd="0" presId="urn:microsoft.com/office/officeart/2005/8/layout/process1"/>
    <dgm:cxn modelId="{E828DB2A-8118-4F60-9F5C-167D4F584B4F}" type="presOf" srcId="{E05C3A45-62BC-461F-8D37-57EB5E74BBB6}" destId="{6962B4CF-D403-43C6-AF21-5FBE005A2926}" srcOrd="0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031C908C-B012-4DC7-8516-573B0DB257F1}" type="presParOf" srcId="{C320C6D9-1239-44A1-B7AB-E56B065975C5}" destId="{D294E50D-8B88-4608-A7FB-4A1D62C1C500}" srcOrd="0" destOrd="0" presId="urn:microsoft.com/office/officeart/2005/8/layout/process1"/>
    <dgm:cxn modelId="{03432943-540D-4A4F-810F-129692306E82}" type="presParOf" srcId="{C320C6D9-1239-44A1-B7AB-E56B065975C5}" destId="{FA6A8602-3744-4920-B750-919FE993817F}" srcOrd="1" destOrd="0" presId="urn:microsoft.com/office/officeart/2005/8/layout/process1"/>
    <dgm:cxn modelId="{FD77C1DA-6BE4-4F4E-A2F6-2B689CBF4532}" type="presParOf" srcId="{FA6A8602-3744-4920-B750-919FE993817F}" destId="{F8AB737B-105D-4B57-8962-0731B9C3987F}" srcOrd="0" destOrd="0" presId="urn:microsoft.com/office/officeart/2005/8/layout/process1"/>
    <dgm:cxn modelId="{631612A8-3E1C-4192-AA30-15001BC2B828}" type="presParOf" srcId="{C320C6D9-1239-44A1-B7AB-E56B065975C5}" destId="{6962B4CF-D403-43C6-AF21-5FBE005A29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800" b="1" dirty="0" smtClean="0">
              <a:solidFill>
                <a:schemeClr val="bg1">
                  <a:lumMod val="95000"/>
                </a:schemeClr>
              </a:solidFill>
            </a:rPr>
            <a:t>Cost effective</a:t>
          </a:r>
          <a:endParaRPr lang="en-US" sz="800" b="1" dirty="0">
            <a:solidFill>
              <a:schemeClr val="bg1">
                <a:lumMod val="95000"/>
              </a:schemeClr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D739F3BE-2A10-43F2-B451-BC64F58A3CFD}" type="sibTrans" cxnId="{56EDE4FA-EF2F-4096-BB96-C51D81AFEBF9}">
      <dgm:prSet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800" b="1" dirty="0" smtClean="0">
              <a:solidFill>
                <a:schemeClr val="bg1">
                  <a:lumMod val="95000"/>
                </a:schemeClr>
              </a:solidFill>
            </a:rPr>
            <a:t>Competitive to</a:t>
          </a:r>
        </a:p>
        <a:p>
          <a:pPr algn="l"/>
          <a:r>
            <a:rPr lang="en-US" sz="800" b="1" dirty="0" err="1" smtClean="0">
              <a:solidFill>
                <a:schemeClr val="bg1">
                  <a:lumMod val="95000"/>
                </a:schemeClr>
              </a:solidFill>
            </a:rPr>
            <a:t>Phenolics</a:t>
          </a:r>
          <a:endParaRPr lang="en-US" sz="800" b="1" dirty="0">
            <a:solidFill>
              <a:schemeClr val="bg1"/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 custLinFactNeighborX="-3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 custLinFactNeighborY="9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4F4CA29D-94C7-4CA5-9E9F-D4337AAD0495}" type="presOf" srcId="{D739F3BE-2A10-43F2-B451-BC64F58A3CFD}" destId="{F8AB737B-105D-4B57-8962-0731B9C3987F}" srcOrd="1" destOrd="0" presId="urn:microsoft.com/office/officeart/2005/8/layout/process1"/>
    <dgm:cxn modelId="{4187A055-D70C-4832-A825-5A3C14685B3E}" type="presOf" srcId="{2AFCBF3A-BC1B-4000-8E5D-6B170094B00C}" destId="{D294E50D-8B88-4608-A7FB-4A1D62C1C500}" srcOrd="0" destOrd="0" presId="urn:microsoft.com/office/officeart/2005/8/layout/process1"/>
    <dgm:cxn modelId="{6A44BE50-7E47-4125-BA37-3C920784D33C}" type="presOf" srcId="{D739F3BE-2A10-43F2-B451-BC64F58A3CFD}" destId="{FA6A8602-3744-4920-B750-919FE993817F}" srcOrd="0" destOrd="0" presId="urn:microsoft.com/office/officeart/2005/8/layout/process1"/>
    <dgm:cxn modelId="{6677D182-A2FA-49E1-B0BB-6316CBDBC62F}" type="presOf" srcId="{B8757398-52D8-43ED-83F5-86343830B80F}" destId="{C320C6D9-1239-44A1-B7AB-E56B065975C5}" srcOrd="0" destOrd="0" presId="urn:microsoft.com/office/officeart/2005/8/layout/process1"/>
    <dgm:cxn modelId="{E132E0CD-73DF-4AD7-B8C8-C8FFBBE1FA63}" type="presOf" srcId="{E05C3A45-62BC-461F-8D37-57EB5E74BBB6}" destId="{6962B4CF-D403-43C6-AF21-5FBE005A2926}" srcOrd="0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F106B81D-11DC-4CF8-A4DA-9BB0A7CFB44D}" type="presParOf" srcId="{C320C6D9-1239-44A1-B7AB-E56B065975C5}" destId="{D294E50D-8B88-4608-A7FB-4A1D62C1C500}" srcOrd="0" destOrd="0" presId="urn:microsoft.com/office/officeart/2005/8/layout/process1"/>
    <dgm:cxn modelId="{104A741E-A341-4466-8093-BD275A35D992}" type="presParOf" srcId="{C320C6D9-1239-44A1-B7AB-E56B065975C5}" destId="{FA6A8602-3744-4920-B750-919FE993817F}" srcOrd="1" destOrd="0" presId="urn:microsoft.com/office/officeart/2005/8/layout/process1"/>
    <dgm:cxn modelId="{4A439B67-FCD7-42FB-9706-564F67802849}" type="presParOf" srcId="{FA6A8602-3744-4920-B750-919FE993817F}" destId="{F8AB737B-105D-4B57-8962-0731B9C3987F}" srcOrd="0" destOrd="0" presId="urn:microsoft.com/office/officeart/2005/8/layout/process1"/>
    <dgm:cxn modelId="{DECB5404-8FFC-46EE-9442-99B7C25F705E}" type="presParOf" srcId="{C320C6D9-1239-44A1-B7AB-E56B065975C5}" destId="{6962B4CF-D403-43C6-AF21-5FBE005A29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800" b="1" dirty="0" smtClean="0">
              <a:solidFill>
                <a:schemeClr val="bg1"/>
              </a:solidFill>
            </a:rPr>
            <a:t>Inherently Flame </a:t>
          </a:r>
        </a:p>
        <a:p>
          <a:pPr algn="l"/>
          <a:r>
            <a:rPr lang="en-US" sz="800" b="1" dirty="0" smtClean="0">
              <a:solidFill>
                <a:schemeClr val="bg1"/>
              </a:solidFill>
            </a:rPr>
            <a:t>Retardant</a:t>
          </a:r>
          <a:endParaRPr lang="en-US" sz="800" b="1" dirty="0">
            <a:solidFill>
              <a:schemeClr val="bg1">
                <a:lumMod val="95000"/>
              </a:schemeClr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D739F3BE-2A10-43F2-B451-BC64F58A3CFD}" type="sibTrans" cxnId="{56EDE4FA-EF2F-4096-BB96-C51D81AFEBF9}">
      <dgm:prSet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800" b="1" dirty="0" smtClean="0">
              <a:solidFill>
                <a:schemeClr val="bg1">
                  <a:lumMod val="95000"/>
                </a:schemeClr>
              </a:solidFill>
            </a:rPr>
            <a:t>FST &amp; heat release </a:t>
          </a:r>
        </a:p>
        <a:p>
          <a:pPr algn="l"/>
          <a:r>
            <a:rPr lang="en-US" sz="800" b="1" dirty="0" smtClean="0">
              <a:solidFill>
                <a:schemeClr val="bg1">
                  <a:lumMod val="95000"/>
                </a:schemeClr>
              </a:solidFill>
            </a:rPr>
            <a:t>FAR 25.853 &amp; </a:t>
          </a:r>
        </a:p>
        <a:p>
          <a:pPr algn="l"/>
          <a:r>
            <a:rPr lang="en-US" sz="800" b="1" dirty="0" smtClean="0">
              <a:solidFill>
                <a:schemeClr val="bg1">
                  <a:lumMod val="95000"/>
                </a:schemeClr>
              </a:solidFill>
            </a:rPr>
            <a:t>ABD 0031</a:t>
          </a:r>
          <a:endParaRPr lang="en-US" sz="800" b="1" dirty="0">
            <a:solidFill>
              <a:schemeClr val="bg1"/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 custLinFactNeighborX="-3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 custLinFactNeighborY="9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9F946E-1610-410D-8C67-B5EFA9252771}" type="presOf" srcId="{D739F3BE-2A10-43F2-B451-BC64F58A3CFD}" destId="{F8AB737B-105D-4B57-8962-0731B9C3987F}" srcOrd="1" destOrd="0" presId="urn:microsoft.com/office/officeart/2005/8/layout/process1"/>
    <dgm:cxn modelId="{CFB1649F-25D3-4ECA-86BA-D328844B2AEE}" type="presOf" srcId="{E05C3A45-62BC-461F-8D37-57EB5E74BBB6}" destId="{6962B4CF-D403-43C6-AF21-5FBE005A2926}" srcOrd="0" destOrd="0" presId="urn:microsoft.com/office/officeart/2005/8/layout/process1"/>
    <dgm:cxn modelId="{FAE07AB2-5A18-47A3-A600-9C1F21EA4276}" type="presOf" srcId="{D739F3BE-2A10-43F2-B451-BC64F58A3CFD}" destId="{FA6A8602-3744-4920-B750-919FE993817F}" srcOrd="0" destOrd="0" presId="urn:microsoft.com/office/officeart/2005/8/layout/process1"/>
    <dgm:cxn modelId="{43B9C7D5-F497-459F-AFF3-2B4CEC216709}" type="presOf" srcId="{B8757398-52D8-43ED-83F5-86343830B80F}" destId="{C320C6D9-1239-44A1-B7AB-E56B065975C5}" srcOrd="0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D1E7B4DE-5647-44C8-9F05-689765BD5FDA}" type="presOf" srcId="{2AFCBF3A-BC1B-4000-8E5D-6B170094B00C}" destId="{D294E50D-8B88-4608-A7FB-4A1D62C1C500}" srcOrd="0" destOrd="0" presId="urn:microsoft.com/office/officeart/2005/8/layout/process1"/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556FEA50-1527-44FD-8BDA-4F21A63A1CE1}" type="presParOf" srcId="{C320C6D9-1239-44A1-B7AB-E56B065975C5}" destId="{D294E50D-8B88-4608-A7FB-4A1D62C1C500}" srcOrd="0" destOrd="0" presId="urn:microsoft.com/office/officeart/2005/8/layout/process1"/>
    <dgm:cxn modelId="{0B3009A2-49B1-4FF7-85CF-FDBCD953AEE6}" type="presParOf" srcId="{C320C6D9-1239-44A1-B7AB-E56B065975C5}" destId="{FA6A8602-3744-4920-B750-919FE993817F}" srcOrd="1" destOrd="0" presId="urn:microsoft.com/office/officeart/2005/8/layout/process1"/>
    <dgm:cxn modelId="{1A953568-4680-4E6A-AD10-E31BF2C3119A}" type="presParOf" srcId="{FA6A8602-3744-4920-B750-919FE993817F}" destId="{F8AB737B-105D-4B57-8962-0731B9C3987F}" srcOrd="0" destOrd="0" presId="urn:microsoft.com/office/officeart/2005/8/layout/process1"/>
    <dgm:cxn modelId="{75D81ACC-92C5-4C0E-BA78-8BEDD5F7156E}" type="presParOf" srcId="{C320C6D9-1239-44A1-B7AB-E56B065975C5}" destId="{6962B4CF-D403-43C6-AF21-5FBE005A29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800" b="1" smtClean="0">
              <a:solidFill>
                <a:schemeClr val="bg1">
                  <a:lumMod val="95000"/>
                </a:schemeClr>
              </a:solidFill>
            </a:rPr>
            <a:t>Medium Mechanicals</a:t>
          </a:r>
          <a:endParaRPr lang="en-US" sz="800" b="1" dirty="0">
            <a:solidFill>
              <a:schemeClr val="bg1">
                <a:lumMod val="95000"/>
              </a:schemeClr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D739F3BE-2A10-43F2-B451-BC64F58A3CFD}" type="sibTrans" cxnId="{56EDE4FA-EF2F-4096-BB96-C51D81AFEBF9}">
      <dgm:prSet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800" b="1" dirty="0" smtClean="0">
              <a:solidFill>
                <a:schemeClr val="bg1">
                  <a:lumMod val="95000"/>
                </a:schemeClr>
              </a:solidFill>
            </a:rPr>
            <a:t>Semi Structural applications</a:t>
          </a:r>
          <a:endParaRPr lang="en-US" sz="800" b="1" dirty="0">
            <a:solidFill>
              <a:schemeClr val="bg1"/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 sz="800">
            <a:solidFill>
              <a:schemeClr val="bg1"/>
            </a:solidFill>
          </a:endParaRPr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 custLinFactNeighborX="-3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 custLinFactNeighborY="9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B1AEE-E515-4693-AEA8-72A87D59DC55}" type="presOf" srcId="{D739F3BE-2A10-43F2-B451-BC64F58A3CFD}" destId="{FA6A8602-3744-4920-B750-919FE993817F}" srcOrd="0" destOrd="0" presId="urn:microsoft.com/office/officeart/2005/8/layout/process1"/>
    <dgm:cxn modelId="{99DB01B0-1CD4-450D-9079-830515230F42}" type="presOf" srcId="{B8757398-52D8-43ED-83F5-86343830B80F}" destId="{C320C6D9-1239-44A1-B7AB-E56B065975C5}" srcOrd="0" destOrd="0" presId="urn:microsoft.com/office/officeart/2005/8/layout/process1"/>
    <dgm:cxn modelId="{398A18B2-08C1-467F-8A35-BBB033311091}" type="presOf" srcId="{E05C3A45-62BC-461F-8D37-57EB5E74BBB6}" destId="{6962B4CF-D403-43C6-AF21-5FBE005A2926}" srcOrd="0" destOrd="0" presId="urn:microsoft.com/office/officeart/2005/8/layout/process1"/>
    <dgm:cxn modelId="{F98AF3A0-4180-4496-93B5-FB06DEB354CA}" type="presOf" srcId="{D739F3BE-2A10-43F2-B451-BC64F58A3CFD}" destId="{F8AB737B-105D-4B57-8962-0731B9C3987F}" srcOrd="1" destOrd="0" presId="urn:microsoft.com/office/officeart/2005/8/layout/process1"/>
    <dgm:cxn modelId="{667100DE-084F-4F71-9060-D19ADF922CCA}" type="presOf" srcId="{2AFCBF3A-BC1B-4000-8E5D-6B170094B00C}" destId="{D294E50D-8B88-4608-A7FB-4A1D62C1C500}" srcOrd="0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AD91B6E7-CF21-4076-858E-1A2AC2A8EB9E}" type="presParOf" srcId="{C320C6D9-1239-44A1-B7AB-E56B065975C5}" destId="{D294E50D-8B88-4608-A7FB-4A1D62C1C500}" srcOrd="0" destOrd="0" presId="urn:microsoft.com/office/officeart/2005/8/layout/process1"/>
    <dgm:cxn modelId="{23954DC8-7538-4F92-9CF4-0F73DF48EBC3}" type="presParOf" srcId="{C320C6D9-1239-44A1-B7AB-E56B065975C5}" destId="{FA6A8602-3744-4920-B750-919FE993817F}" srcOrd="1" destOrd="0" presId="urn:microsoft.com/office/officeart/2005/8/layout/process1"/>
    <dgm:cxn modelId="{116A1CE6-34EA-4DAC-BB4F-A85D6EE896B6}" type="presParOf" srcId="{FA6A8602-3744-4920-B750-919FE993817F}" destId="{F8AB737B-105D-4B57-8962-0731B9C3987F}" srcOrd="0" destOrd="0" presId="urn:microsoft.com/office/officeart/2005/8/layout/process1"/>
    <dgm:cxn modelId="{9F48482D-C4B0-4425-BD41-6D1CF1BC680B}" type="presParOf" srcId="{C320C6D9-1239-44A1-B7AB-E56B065975C5}" destId="{6962B4CF-D403-43C6-AF21-5FBE005A29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/>
              </a:solidFill>
            </a:rPr>
            <a:t>Inherently flame </a:t>
          </a:r>
        </a:p>
        <a:p>
          <a:pPr algn="l"/>
          <a:r>
            <a:rPr lang="en-US" sz="1000" b="1" dirty="0" smtClean="0">
              <a:solidFill>
                <a:schemeClr val="bg1"/>
              </a:solidFill>
            </a:rPr>
            <a:t>retardant</a:t>
          </a:r>
          <a:endParaRPr lang="en-US" sz="1000" b="1" dirty="0">
            <a:solidFill>
              <a:schemeClr val="bg1"/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/>
        </a:p>
      </dgm:t>
    </dgm:pt>
    <dgm:pt modelId="{D739F3BE-2A10-43F2-B451-BC64F58A3CFD}" type="sibTrans" cxnId="{56EDE4FA-EF2F-4096-BB96-C51D81AFEBF9}">
      <dgm:prSet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FST according to</a:t>
          </a:r>
        </a:p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FAR 25.853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/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/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 custScaleY="71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D2BA7634-08FD-43B9-AABF-2E765E9F84DD}" type="presOf" srcId="{D739F3BE-2A10-43F2-B451-BC64F58A3CFD}" destId="{F8AB737B-105D-4B57-8962-0731B9C3987F}" srcOrd="1" destOrd="0" presId="urn:microsoft.com/office/officeart/2005/8/layout/process1"/>
    <dgm:cxn modelId="{084F1F97-B542-4441-B406-4F11A2EDA54B}" type="presOf" srcId="{D739F3BE-2A10-43F2-B451-BC64F58A3CFD}" destId="{FA6A8602-3744-4920-B750-919FE993817F}" srcOrd="0" destOrd="0" presId="urn:microsoft.com/office/officeart/2005/8/layout/process1"/>
    <dgm:cxn modelId="{68955CA4-0DBA-47E0-97CF-4AE33B08E99F}" type="presOf" srcId="{B8757398-52D8-43ED-83F5-86343830B80F}" destId="{C320C6D9-1239-44A1-B7AB-E56B065975C5}" srcOrd="0" destOrd="0" presId="urn:microsoft.com/office/officeart/2005/8/layout/process1"/>
    <dgm:cxn modelId="{5820CFCF-6DA1-42DF-AF93-1CFBB2ECCF90}" type="presOf" srcId="{E05C3A45-62BC-461F-8D37-57EB5E74BBB6}" destId="{6962B4CF-D403-43C6-AF21-5FBE005A2926}" srcOrd="0" destOrd="0" presId="urn:microsoft.com/office/officeart/2005/8/layout/process1"/>
    <dgm:cxn modelId="{A62805C9-7B5A-4EEA-8DE1-1C6016F4532E}" type="presOf" srcId="{2AFCBF3A-BC1B-4000-8E5D-6B170094B00C}" destId="{D294E50D-8B88-4608-A7FB-4A1D62C1C500}" srcOrd="0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D8614EF0-4CF6-4F74-9E0B-4F2589D9D0A8}" type="presParOf" srcId="{C320C6D9-1239-44A1-B7AB-E56B065975C5}" destId="{D294E50D-8B88-4608-A7FB-4A1D62C1C500}" srcOrd="0" destOrd="0" presId="urn:microsoft.com/office/officeart/2005/8/layout/process1"/>
    <dgm:cxn modelId="{F36A6D96-A2C3-46DF-8A67-BB3199558221}" type="presParOf" srcId="{C320C6D9-1239-44A1-B7AB-E56B065975C5}" destId="{FA6A8602-3744-4920-B750-919FE993817F}" srcOrd="1" destOrd="0" presId="urn:microsoft.com/office/officeart/2005/8/layout/process1"/>
    <dgm:cxn modelId="{0A540672-AF5C-4265-86BD-B4298E2FEBF1}" type="presParOf" srcId="{FA6A8602-3744-4920-B750-919FE993817F}" destId="{F8AB737B-105D-4B57-8962-0731B9C3987F}" srcOrd="0" destOrd="0" presId="urn:microsoft.com/office/officeart/2005/8/layout/process1"/>
    <dgm:cxn modelId="{84F6BD8C-AC71-4C11-906D-E7F117BE9509}" type="presParOf" srcId="{C320C6D9-1239-44A1-B7AB-E56B065975C5}" destId="{6962B4CF-D403-43C6-AF21-5FBE005A2926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Unfilled</a:t>
          </a:r>
        </a:p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Low viscosity</a:t>
          </a:r>
        </a:p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Latent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 sz="1000">
            <a:solidFill>
              <a:schemeClr val="bg1"/>
            </a:solidFill>
          </a:endParaRPr>
        </a:p>
      </dgm:t>
    </dgm:pt>
    <dgm:pt modelId="{D739F3BE-2A10-43F2-B451-BC64F58A3CFD}" type="sibTrans" cxnId="{56EDE4FA-EF2F-4096-BB96-C51D81AFEBF9}">
      <dgm:prSet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 sz="1000">
            <a:solidFill>
              <a:schemeClr val="bg1"/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/>
              </a:solidFill>
            </a:rPr>
            <a:t>Design complexity</a:t>
          </a:r>
        </a:p>
        <a:p>
          <a:pPr algn="l"/>
          <a:r>
            <a:rPr lang="en-US" sz="1000" b="1" dirty="0" smtClean="0">
              <a:solidFill>
                <a:schemeClr val="bg1"/>
              </a:solidFill>
            </a:rPr>
            <a:t>RTM &amp; Infusion</a:t>
          </a:r>
          <a:endParaRPr lang="en-US" sz="1000" b="1" dirty="0">
            <a:solidFill>
              <a:schemeClr val="bg1"/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 sz="1000">
            <a:solidFill>
              <a:schemeClr val="bg1"/>
            </a:solidFill>
          </a:endParaRPr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 sz="1000">
            <a:solidFill>
              <a:schemeClr val="bg1"/>
            </a:solidFill>
          </a:endParaRPr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 custLinFactNeighborY="-1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E288CE72-163D-49BF-98C2-DBC408838823}" type="presOf" srcId="{E05C3A45-62BC-461F-8D37-57EB5E74BBB6}" destId="{6962B4CF-D403-43C6-AF21-5FBE005A2926}" srcOrd="0" destOrd="0" presId="urn:microsoft.com/office/officeart/2005/8/layout/process1"/>
    <dgm:cxn modelId="{A95BF2C3-DB2E-470A-B0E4-BD2054C68570}" type="presOf" srcId="{2AFCBF3A-BC1B-4000-8E5D-6B170094B00C}" destId="{D294E50D-8B88-4608-A7FB-4A1D62C1C500}" srcOrd="0" destOrd="0" presId="urn:microsoft.com/office/officeart/2005/8/layout/process1"/>
    <dgm:cxn modelId="{5C09D259-EFC4-474D-8529-542570E4946F}" type="presOf" srcId="{D739F3BE-2A10-43F2-B451-BC64F58A3CFD}" destId="{FA6A8602-3744-4920-B750-919FE993817F}" srcOrd="0" destOrd="0" presId="urn:microsoft.com/office/officeart/2005/8/layout/process1"/>
    <dgm:cxn modelId="{7378D6A6-18EA-442F-8D41-DE76DD0E1B56}" type="presOf" srcId="{B8757398-52D8-43ED-83F5-86343830B80F}" destId="{C320C6D9-1239-44A1-B7AB-E56B065975C5}" srcOrd="0" destOrd="0" presId="urn:microsoft.com/office/officeart/2005/8/layout/process1"/>
    <dgm:cxn modelId="{2558EC65-AAE0-4136-B0B4-7B84539C644D}" type="presOf" srcId="{D739F3BE-2A10-43F2-B451-BC64F58A3CFD}" destId="{F8AB737B-105D-4B57-8962-0731B9C3987F}" srcOrd="1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F638F948-0F65-4E27-82CA-79C2DD441DD1}" type="presParOf" srcId="{C320C6D9-1239-44A1-B7AB-E56B065975C5}" destId="{D294E50D-8B88-4608-A7FB-4A1D62C1C500}" srcOrd="0" destOrd="0" presId="urn:microsoft.com/office/officeart/2005/8/layout/process1"/>
    <dgm:cxn modelId="{5EF92CD9-7EC9-42D3-B283-08F317FBB777}" type="presParOf" srcId="{C320C6D9-1239-44A1-B7AB-E56B065975C5}" destId="{FA6A8602-3744-4920-B750-919FE993817F}" srcOrd="1" destOrd="0" presId="urn:microsoft.com/office/officeart/2005/8/layout/process1"/>
    <dgm:cxn modelId="{9FFAACCF-B92C-47DF-9EE1-5B855164C3E0}" type="presParOf" srcId="{FA6A8602-3744-4920-B750-919FE993817F}" destId="{F8AB737B-105D-4B57-8962-0731B9C3987F}" srcOrd="0" destOrd="0" presId="urn:microsoft.com/office/officeart/2005/8/layout/process1"/>
    <dgm:cxn modelId="{2B8D21E1-29E1-4741-B01A-D38079F2C447}" type="presParOf" srcId="{C320C6D9-1239-44A1-B7AB-E56B065975C5}" destId="{6962B4CF-D403-43C6-AF21-5FBE005A29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High mechanicals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 sz="1000">
            <a:solidFill>
              <a:schemeClr val="bg1">
                <a:lumMod val="95000"/>
              </a:schemeClr>
            </a:solidFill>
          </a:endParaRPr>
        </a:p>
      </dgm:t>
    </dgm:pt>
    <dgm:pt modelId="{D739F3BE-2A10-43F2-B451-BC64F58A3CFD}" type="sibTrans" cxnId="{56EDE4FA-EF2F-4096-BB96-C51D81AFEBF9}">
      <dgm:prSet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 sz="1000">
            <a:solidFill>
              <a:schemeClr val="bg1">
                <a:lumMod val="95000"/>
              </a:schemeClr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Structural applications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 sz="1000">
            <a:solidFill>
              <a:schemeClr val="bg1">
                <a:lumMod val="95000"/>
              </a:schemeClr>
            </a:solidFill>
          </a:endParaRPr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 sz="1000">
            <a:solidFill>
              <a:schemeClr val="bg1">
                <a:lumMod val="95000"/>
              </a:schemeClr>
            </a:solidFill>
          </a:endParaRPr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7816B516-786D-42F8-8373-399885BC9D8C}" type="presOf" srcId="{B8757398-52D8-43ED-83F5-86343830B80F}" destId="{C320C6D9-1239-44A1-B7AB-E56B065975C5}" srcOrd="0" destOrd="0" presId="urn:microsoft.com/office/officeart/2005/8/layout/process1"/>
    <dgm:cxn modelId="{BA8CAE62-7C01-4291-A7DB-7E512E4860F3}" type="presOf" srcId="{2AFCBF3A-BC1B-4000-8E5D-6B170094B00C}" destId="{D294E50D-8B88-4608-A7FB-4A1D62C1C500}" srcOrd="0" destOrd="0" presId="urn:microsoft.com/office/officeart/2005/8/layout/process1"/>
    <dgm:cxn modelId="{FFB6636B-51FF-4D0B-B5A4-3D9603F4CAB9}" type="presOf" srcId="{E05C3A45-62BC-461F-8D37-57EB5E74BBB6}" destId="{6962B4CF-D403-43C6-AF21-5FBE005A2926}" srcOrd="0" destOrd="0" presId="urn:microsoft.com/office/officeart/2005/8/layout/process1"/>
    <dgm:cxn modelId="{C07463B2-8082-4229-99AD-A66A461B91FF}" type="presOf" srcId="{D739F3BE-2A10-43F2-B451-BC64F58A3CFD}" destId="{FA6A8602-3744-4920-B750-919FE993817F}" srcOrd="0" destOrd="0" presId="urn:microsoft.com/office/officeart/2005/8/layout/process1"/>
    <dgm:cxn modelId="{0E5F1773-C598-4F2E-BA56-35EA91CC71B2}" type="presOf" srcId="{D739F3BE-2A10-43F2-B451-BC64F58A3CFD}" destId="{F8AB737B-105D-4B57-8962-0731B9C3987F}" srcOrd="1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28FF655F-1337-440E-B309-DE6F19AE9E3C}" type="presParOf" srcId="{C320C6D9-1239-44A1-B7AB-E56B065975C5}" destId="{D294E50D-8B88-4608-A7FB-4A1D62C1C500}" srcOrd="0" destOrd="0" presId="urn:microsoft.com/office/officeart/2005/8/layout/process1"/>
    <dgm:cxn modelId="{217FE80E-7436-4064-B9ED-2BEF37025CBA}" type="presParOf" srcId="{C320C6D9-1239-44A1-B7AB-E56B065975C5}" destId="{FA6A8602-3744-4920-B750-919FE993817F}" srcOrd="1" destOrd="0" presId="urn:microsoft.com/office/officeart/2005/8/layout/process1"/>
    <dgm:cxn modelId="{913739A2-0455-42FC-8514-D816AB56EFA6}" type="presParOf" srcId="{FA6A8602-3744-4920-B750-919FE993817F}" destId="{F8AB737B-105D-4B57-8962-0731B9C3987F}" srcOrd="0" destOrd="0" presId="urn:microsoft.com/office/officeart/2005/8/layout/process1"/>
    <dgm:cxn modelId="{7E2216DD-EE69-4314-A474-0FAC5F6B9A7A}" type="presParOf" srcId="{C320C6D9-1239-44A1-B7AB-E56B065975C5}" destId="{6962B4CF-D403-43C6-AF21-5FBE005A29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Fast cure </a:t>
          </a:r>
        </a:p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Low exotherm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739F3BE-2A10-43F2-B451-BC64F58A3CFD}" type="sibTrans" cxnId="{56EDE4FA-EF2F-4096-BB96-C51D81AFEBF9}">
      <dgm:prSet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High</a:t>
          </a:r>
          <a:r>
            <a:rPr lang="en-US" sz="1200" b="1" dirty="0" smtClean="0">
              <a:solidFill>
                <a:schemeClr val="bg1">
                  <a:lumMod val="95000"/>
                </a:schemeClr>
              </a:solidFill>
            </a:rPr>
            <a:t> p</a:t>
          </a:r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roductivity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452A2-606B-426A-BAF8-D04CFBF9D195}" type="presOf" srcId="{D739F3BE-2A10-43F2-B451-BC64F58A3CFD}" destId="{FA6A8602-3744-4920-B750-919FE993817F}" srcOrd="0" destOrd="0" presId="urn:microsoft.com/office/officeart/2005/8/layout/process1"/>
    <dgm:cxn modelId="{1AFFE503-FB55-4750-A845-64030EFD3CA1}" type="presOf" srcId="{B8757398-52D8-43ED-83F5-86343830B80F}" destId="{C320C6D9-1239-44A1-B7AB-E56B065975C5}" srcOrd="0" destOrd="0" presId="urn:microsoft.com/office/officeart/2005/8/layout/process1"/>
    <dgm:cxn modelId="{124380F7-D48B-4BBF-87F7-D71C90357767}" type="presOf" srcId="{D739F3BE-2A10-43F2-B451-BC64F58A3CFD}" destId="{F8AB737B-105D-4B57-8962-0731B9C3987F}" srcOrd="1" destOrd="0" presId="urn:microsoft.com/office/officeart/2005/8/layout/process1"/>
    <dgm:cxn modelId="{40A12EC0-DABE-4163-9CE8-2ED8D0C779B7}" type="presOf" srcId="{2AFCBF3A-BC1B-4000-8E5D-6B170094B00C}" destId="{D294E50D-8B88-4608-A7FB-4A1D62C1C500}" srcOrd="0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D8F71F46-56DC-4DA9-AE47-B140D8DB5116}" type="presOf" srcId="{E05C3A45-62BC-461F-8D37-57EB5E74BBB6}" destId="{6962B4CF-D403-43C6-AF21-5FBE005A2926}" srcOrd="0" destOrd="0" presId="urn:microsoft.com/office/officeart/2005/8/layout/process1"/>
    <dgm:cxn modelId="{51978580-CB47-4DC8-8794-7E2CB7BC2258}" type="presParOf" srcId="{C320C6D9-1239-44A1-B7AB-E56B065975C5}" destId="{D294E50D-8B88-4608-A7FB-4A1D62C1C500}" srcOrd="0" destOrd="0" presId="urn:microsoft.com/office/officeart/2005/8/layout/process1"/>
    <dgm:cxn modelId="{4679B927-9B63-4568-AC5F-E45521C4E6FD}" type="presParOf" srcId="{C320C6D9-1239-44A1-B7AB-E56B065975C5}" destId="{FA6A8602-3744-4920-B750-919FE993817F}" srcOrd="1" destOrd="0" presId="urn:microsoft.com/office/officeart/2005/8/layout/process1"/>
    <dgm:cxn modelId="{625BE184-B400-443C-9748-5C433EBC0D4D}" type="presParOf" srcId="{FA6A8602-3744-4920-B750-919FE993817F}" destId="{F8AB737B-105D-4B57-8962-0731B9C3987F}" srcOrd="0" destOrd="0" presId="urn:microsoft.com/office/officeart/2005/8/layout/process1"/>
    <dgm:cxn modelId="{0EDE5D82-7E58-40F9-AF56-E71F33C1C819}" type="presParOf" srcId="{C320C6D9-1239-44A1-B7AB-E56B065975C5}" destId="{6962B4CF-D403-43C6-AF21-5FBE005A292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B6B1D7-AEFA-4D15-9BA9-968B236E93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B7FFD1-FF43-4532-B186-1A6397B2D76C}">
      <dgm:prSet phldrT="[Text]" custT="1"/>
      <dgm:spPr>
        <a:solidFill>
          <a:srgbClr val="003263">
            <a:alpha val="89804"/>
          </a:srgbClr>
        </a:solidFill>
      </dgm:spPr>
      <dgm:t>
        <a:bodyPr/>
        <a:lstStyle/>
        <a:p>
          <a:pPr algn="l"/>
          <a:r>
            <a:rPr lang="de-CH" sz="1000" b="1" dirty="0" smtClean="0">
              <a:solidFill>
                <a:schemeClr val="bg1"/>
              </a:solidFill>
            </a:rPr>
            <a:t>E</a:t>
          </a:r>
          <a:r>
            <a:rPr lang="en-US" sz="1000" b="1" dirty="0" smtClean="0">
              <a:solidFill>
                <a:schemeClr val="bg1"/>
              </a:solidFill>
            </a:rPr>
            <a:t>fficient </a:t>
          </a:r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production</a:t>
          </a:r>
          <a:r>
            <a:rPr lang="en-US" sz="1000" b="1" dirty="0" smtClean="0">
              <a:solidFill>
                <a:schemeClr val="bg1"/>
              </a:solidFill>
            </a:rPr>
            <a:t> of interior </a:t>
          </a:r>
        </a:p>
        <a:p>
          <a:pPr algn="l"/>
          <a:r>
            <a:rPr lang="en-US" sz="1000" b="1" dirty="0" smtClean="0">
              <a:solidFill>
                <a:schemeClr val="bg1"/>
              </a:solidFill>
            </a:rPr>
            <a:t>structural CFRP / GFRP</a:t>
          </a:r>
        </a:p>
        <a:p>
          <a:pPr algn="l"/>
          <a:r>
            <a:rPr lang="en-US" sz="1000" b="1" dirty="0" smtClean="0">
              <a:solidFill>
                <a:schemeClr val="bg1"/>
              </a:solidFill>
            </a:rPr>
            <a:t>with maximized weight savings</a:t>
          </a:r>
          <a:endParaRPr lang="en-US" sz="1000" b="1" dirty="0">
            <a:solidFill>
              <a:schemeClr val="bg1"/>
            </a:solidFill>
          </a:endParaRPr>
        </a:p>
      </dgm:t>
    </dgm:pt>
    <dgm:pt modelId="{69DC8E50-88AE-4E90-8310-67A67F8F9912}" type="parTrans" cxnId="{65C3D8D4-ABFB-4745-A20C-F54532FA5199}">
      <dgm:prSet/>
      <dgm:spPr/>
      <dgm:t>
        <a:bodyPr/>
        <a:lstStyle/>
        <a:p>
          <a:endParaRPr lang="en-US"/>
        </a:p>
      </dgm:t>
    </dgm:pt>
    <dgm:pt modelId="{9174E9AA-1317-42BD-A9EC-CFD0AC687850}" type="sibTrans" cxnId="{65C3D8D4-ABFB-4745-A20C-F54532FA5199}">
      <dgm:prSet/>
      <dgm:spPr/>
      <dgm:t>
        <a:bodyPr/>
        <a:lstStyle/>
        <a:p>
          <a:endParaRPr lang="en-US"/>
        </a:p>
      </dgm:t>
    </dgm:pt>
    <dgm:pt modelId="{7FB0F3BD-9A30-4BD8-8A5D-850B051D03F1}" type="pres">
      <dgm:prSet presAssocID="{91B6B1D7-AEFA-4D15-9BA9-968B236E93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E1423-67EC-47D2-BF8B-1691EAEA93E2}" type="pres">
      <dgm:prSet presAssocID="{63B7FFD1-FF43-4532-B186-1A6397B2D76C}" presName="linNode" presStyleCnt="0"/>
      <dgm:spPr/>
    </dgm:pt>
    <dgm:pt modelId="{6F1620B4-0B1C-44BF-9644-3AC62136C466}" type="pres">
      <dgm:prSet presAssocID="{63B7FFD1-FF43-4532-B186-1A6397B2D76C}" presName="parentText" presStyleLbl="node1" presStyleIdx="0" presStyleCnt="1" custScaleX="193051" custScaleY="57054" custLinFactNeighborX="2513" custLinFactNeighborY="-7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3D8D4-ABFB-4745-A20C-F54532FA5199}" srcId="{91B6B1D7-AEFA-4D15-9BA9-968B236E93E9}" destId="{63B7FFD1-FF43-4532-B186-1A6397B2D76C}" srcOrd="0" destOrd="0" parTransId="{69DC8E50-88AE-4E90-8310-67A67F8F9912}" sibTransId="{9174E9AA-1317-42BD-A9EC-CFD0AC687850}"/>
    <dgm:cxn modelId="{75076D6F-1BA9-49E0-AD70-384820D8CD80}" type="presOf" srcId="{91B6B1D7-AEFA-4D15-9BA9-968B236E93E9}" destId="{7FB0F3BD-9A30-4BD8-8A5D-850B051D03F1}" srcOrd="0" destOrd="0" presId="urn:microsoft.com/office/officeart/2005/8/layout/vList5"/>
    <dgm:cxn modelId="{60945C6B-4C5B-47DF-BDA8-D0A34EF06B90}" type="presOf" srcId="{63B7FFD1-FF43-4532-B186-1A6397B2D76C}" destId="{6F1620B4-0B1C-44BF-9644-3AC62136C466}" srcOrd="0" destOrd="0" presId="urn:microsoft.com/office/officeart/2005/8/layout/vList5"/>
    <dgm:cxn modelId="{493280F6-0B77-44F4-9475-C41932522AFA}" type="presParOf" srcId="{7FB0F3BD-9A30-4BD8-8A5D-850B051D03F1}" destId="{398E1423-67EC-47D2-BF8B-1691EAEA93E2}" srcOrd="0" destOrd="0" presId="urn:microsoft.com/office/officeart/2005/8/layout/vList5"/>
    <dgm:cxn modelId="{8E7318D6-5F52-4AB9-9E95-FF0B5D9F5A17}" type="presParOf" srcId="{398E1423-67EC-47D2-BF8B-1691EAEA93E2}" destId="{6F1620B4-0B1C-44BF-9644-3AC62136C46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B6B1D7-AEFA-4D15-9BA9-968B236E93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B7FFD1-FF43-4532-B186-1A6397B2D76C}">
      <dgm:prSet phldrT="[Text]" custT="1"/>
      <dgm:spPr>
        <a:solidFill>
          <a:srgbClr val="003263">
            <a:alpha val="89804"/>
          </a:srgbClr>
        </a:solidFill>
      </dgm:spPr>
      <dgm:t>
        <a:bodyPr/>
        <a:lstStyle/>
        <a:p>
          <a:pPr algn="l"/>
          <a:r>
            <a:rPr lang="de-CH" sz="1000" b="1" dirty="0" smtClean="0">
              <a:solidFill>
                <a:schemeClr val="bg1">
                  <a:lumMod val="95000"/>
                </a:schemeClr>
              </a:solidFill>
            </a:rPr>
            <a:t>Complex </a:t>
          </a:r>
          <a:r>
            <a:rPr lang="de-CH" sz="1000" b="1" dirty="0" err="1" smtClean="0">
              <a:solidFill>
                <a:schemeClr val="bg1">
                  <a:lumMod val="95000"/>
                </a:schemeClr>
              </a:solidFill>
            </a:rPr>
            <a:t>parts</a:t>
          </a:r>
          <a:r>
            <a:rPr lang="de-CH" sz="1000" b="1" dirty="0" smtClean="0">
              <a:solidFill>
                <a:schemeClr val="bg1">
                  <a:lumMod val="95000"/>
                </a:schemeClr>
              </a:solidFill>
            </a:rPr>
            <a:t> &amp; </a:t>
          </a:r>
        </a:p>
        <a:p>
          <a:pPr algn="l"/>
          <a:r>
            <a:rPr lang="de-CH" sz="1000" b="1" dirty="0" err="1" smtClean="0">
              <a:solidFill>
                <a:schemeClr val="bg1">
                  <a:lumMod val="95000"/>
                </a:schemeClr>
              </a:solidFill>
            </a:rPr>
            <a:t>function</a:t>
          </a:r>
          <a:r>
            <a:rPr lang="de-CH" sz="1000" b="1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de-CH" sz="1000" b="1" dirty="0" err="1" smtClean="0">
              <a:solidFill>
                <a:schemeClr val="bg1">
                  <a:lumMod val="95000"/>
                </a:schemeClr>
              </a:solidFill>
            </a:rPr>
            <a:t>integration</a:t>
          </a:r>
          <a:r>
            <a:rPr lang="de-CH" sz="1000" b="1" dirty="0" smtClean="0">
              <a:solidFill>
                <a:schemeClr val="bg1">
                  <a:lumMod val="95000"/>
                </a:schemeClr>
              </a:solidFill>
            </a:rPr>
            <a:t> </a:t>
          </a:r>
        </a:p>
      </dgm:t>
    </dgm:pt>
    <dgm:pt modelId="{69DC8E50-88AE-4E90-8310-67A67F8F9912}" type="parTrans" cxnId="{65C3D8D4-ABFB-4745-A20C-F54532FA5199}">
      <dgm:prSet/>
      <dgm:spPr/>
      <dgm:t>
        <a:bodyPr/>
        <a:lstStyle/>
        <a:p>
          <a:pPr algn="l"/>
          <a:endParaRPr lang="en-US" sz="1200" b="1">
            <a:solidFill>
              <a:schemeClr val="bg1">
                <a:lumMod val="95000"/>
              </a:schemeClr>
            </a:solidFill>
          </a:endParaRPr>
        </a:p>
      </dgm:t>
    </dgm:pt>
    <dgm:pt modelId="{9174E9AA-1317-42BD-A9EC-CFD0AC687850}" type="sibTrans" cxnId="{65C3D8D4-ABFB-4745-A20C-F54532FA5199}">
      <dgm:prSet/>
      <dgm:spPr/>
      <dgm:t>
        <a:bodyPr/>
        <a:lstStyle/>
        <a:p>
          <a:pPr algn="l"/>
          <a:endParaRPr lang="en-US" sz="1200" b="1">
            <a:solidFill>
              <a:schemeClr val="bg1">
                <a:lumMod val="95000"/>
              </a:schemeClr>
            </a:solidFill>
          </a:endParaRPr>
        </a:p>
      </dgm:t>
    </dgm:pt>
    <dgm:pt modelId="{AA3E4B85-E951-4F1E-988B-F9C6A8B313B0}">
      <dgm:prSet phldrT="[Text]" custT="1"/>
      <dgm:spPr>
        <a:solidFill>
          <a:srgbClr val="003263">
            <a:alpha val="89804"/>
          </a:srgbClr>
        </a:solidFill>
      </dgm:spPr>
      <dgm:t>
        <a:bodyPr/>
        <a:lstStyle/>
        <a:p>
          <a:pPr algn="l"/>
          <a:r>
            <a:rPr lang="en-GB" sz="1000" b="1" dirty="0" smtClean="0">
              <a:solidFill>
                <a:schemeClr val="bg1">
                  <a:lumMod val="95000"/>
                </a:schemeClr>
              </a:solidFill>
            </a:rPr>
            <a:t>High productivity of </a:t>
          </a:r>
        </a:p>
        <a:p>
          <a:pPr algn="l"/>
          <a:r>
            <a:rPr lang="en-GB" sz="1000" b="1" dirty="0" smtClean="0">
              <a:solidFill>
                <a:schemeClr val="bg1">
                  <a:lumMod val="95000"/>
                </a:schemeClr>
              </a:solidFill>
            </a:rPr>
            <a:t>small / medium parts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E0FDF5D6-819B-416A-BFBB-86D9D4A3A6E5}" type="parTrans" cxnId="{4DA1C266-1609-469B-96FC-CE93EAD2E119}">
      <dgm:prSet/>
      <dgm:spPr/>
      <dgm:t>
        <a:bodyPr/>
        <a:lstStyle/>
        <a:p>
          <a:pPr algn="l"/>
          <a:endParaRPr lang="en-US" sz="1200" b="1">
            <a:solidFill>
              <a:schemeClr val="bg1">
                <a:lumMod val="95000"/>
              </a:schemeClr>
            </a:solidFill>
          </a:endParaRPr>
        </a:p>
      </dgm:t>
    </dgm:pt>
    <dgm:pt modelId="{C43D5B8D-A3F9-40CB-A05C-AB0F7599AC33}" type="sibTrans" cxnId="{4DA1C266-1609-469B-96FC-CE93EAD2E119}">
      <dgm:prSet/>
      <dgm:spPr/>
      <dgm:t>
        <a:bodyPr/>
        <a:lstStyle/>
        <a:p>
          <a:pPr algn="l"/>
          <a:endParaRPr lang="en-US" sz="1200" b="1">
            <a:solidFill>
              <a:schemeClr val="bg1">
                <a:lumMod val="95000"/>
              </a:schemeClr>
            </a:solidFill>
          </a:endParaRPr>
        </a:p>
      </dgm:t>
    </dgm:pt>
    <dgm:pt modelId="{60DFF8E0-1F57-491E-8652-AF14952571BC}">
      <dgm:prSet phldrT="[Text]" custT="1"/>
      <dgm:spPr>
        <a:solidFill>
          <a:srgbClr val="003263">
            <a:alpha val="89804"/>
          </a:srgbClr>
        </a:solidFill>
      </dgm:spPr>
      <dgm:t>
        <a:bodyPr/>
        <a:lstStyle/>
        <a:p>
          <a:pPr algn="l"/>
          <a:r>
            <a:rPr lang="en-GB" sz="1000" b="1" dirty="0" smtClean="0">
              <a:solidFill>
                <a:schemeClr val="bg1">
                  <a:lumMod val="95000"/>
                </a:schemeClr>
              </a:solidFill>
            </a:rPr>
            <a:t>Large parts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210580E7-D44F-4C3F-9E5C-2A42109F8FB3}" type="parTrans" cxnId="{ACB788CC-EFB4-43AF-A433-D5FF77560C6A}">
      <dgm:prSet/>
      <dgm:spPr/>
      <dgm:t>
        <a:bodyPr/>
        <a:lstStyle/>
        <a:p>
          <a:pPr algn="l"/>
          <a:endParaRPr lang="en-US" sz="1200" b="1">
            <a:solidFill>
              <a:schemeClr val="bg1">
                <a:lumMod val="95000"/>
              </a:schemeClr>
            </a:solidFill>
          </a:endParaRPr>
        </a:p>
      </dgm:t>
    </dgm:pt>
    <dgm:pt modelId="{BD05A3FC-49BB-4B1B-A835-17EDC2A107C2}" type="sibTrans" cxnId="{ACB788CC-EFB4-43AF-A433-D5FF77560C6A}">
      <dgm:prSet/>
      <dgm:spPr/>
      <dgm:t>
        <a:bodyPr/>
        <a:lstStyle/>
        <a:p>
          <a:pPr algn="l"/>
          <a:endParaRPr lang="en-US" sz="1200" b="1">
            <a:solidFill>
              <a:schemeClr val="bg1">
                <a:lumMod val="95000"/>
              </a:schemeClr>
            </a:solidFill>
          </a:endParaRPr>
        </a:p>
      </dgm:t>
    </dgm:pt>
    <dgm:pt modelId="{75939D47-241E-4749-9A19-D2DAAE6C7F60}">
      <dgm:prSet phldrT="[Text]" custT="1"/>
      <dgm:spPr>
        <a:solidFill>
          <a:srgbClr val="003263">
            <a:alpha val="89804"/>
          </a:srgbClr>
        </a:solidFill>
      </dgm:spPr>
      <dgm:t>
        <a:bodyPr/>
        <a:lstStyle/>
        <a:p>
          <a:pPr algn="l"/>
          <a:r>
            <a:rPr lang="en-GB" sz="1000" b="1" dirty="0" smtClean="0">
              <a:solidFill>
                <a:schemeClr val="bg1">
                  <a:lumMod val="95000"/>
                </a:schemeClr>
              </a:solidFill>
            </a:rPr>
            <a:t>High thickness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61D6592E-4825-4F16-B0CE-AC8B33A1AACF}" type="parTrans" cxnId="{76384D7C-9080-4258-A70B-73B3558D7D02}">
      <dgm:prSet/>
      <dgm:spPr/>
      <dgm:t>
        <a:bodyPr/>
        <a:lstStyle/>
        <a:p>
          <a:pPr algn="l"/>
          <a:endParaRPr lang="en-US" sz="1200" b="1">
            <a:solidFill>
              <a:schemeClr val="bg1">
                <a:lumMod val="95000"/>
              </a:schemeClr>
            </a:solidFill>
          </a:endParaRPr>
        </a:p>
      </dgm:t>
    </dgm:pt>
    <dgm:pt modelId="{D34BBB65-02A6-4415-8593-AD3C1150A1F4}" type="sibTrans" cxnId="{76384D7C-9080-4258-A70B-73B3558D7D02}">
      <dgm:prSet/>
      <dgm:spPr/>
      <dgm:t>
        <a:bodyPr/>
        <a:lstStyle/>
        <a:p>
          <a:pPr algn="l"/>
          <a:endParaRPr lang="en-US" sz="1200" b="1">
            <a:solidFill>
              <a:schemeClr val="bg1">
                <a:lumMod val="95000"/>
              </a:schemeClr>
            </a:solidFill>
          </a:endParaRPr>
        </a:p>
      </dgm:t>
    </dgm:pt>
    <dgm:pt modelId="{7FB0F3BD-9A30-4BD8-8A5D-850B051D03F1}" type="pres">
      <dgm:prSet presAssocID="{91B6B1D7-AEFA-4D15-9BA9-968B236E93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E1423-67EC-47D2-BF8B-1691EAEA93E2}" type="pres">
      <dgm:prSet presAssocID="{63B7FFD1-FF43-4532-B186-1A6397B2D76C}" presName="linNode" presStyleCnt="0"/>
      <dgm:spPr/>
    </dgm:pt>
    <dgm:pt modelId="{6F1620B4-0B1C-44BF-9644-3AC62136C466}" type="pres">
      <dgm:prSet presAssocID="{63B7FFD1-FF43-4532-B186-1A6397B2D76C}" presName="parentText" presStyleLbl="node1" presStyleIdx="0" presStyleCnt="4" custScaleX="222908" custScaleY="25274" custLinFactNeighborY="11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D6B2C-8165-49DF-B132-6A08BFF425BB}" type="pres">
      <dgm:prSet presAssocID="{9174E9AA-1317-42BD-A9EC-CFD0AC687850}" presName="sp" presStyleCnt="0"/>
      <dgm:spPr/>
    </dgm:pt>
    <dgm:pt modelId="{18730BEF-D962-44F6-9CEB-3D7D3A1229DC}" type="pres">
      <dgm:prSet presAssocID="{AA3E4B85-E951-4F1E-988B-F9C6A8B313B0}" presName="linNode" presStyleCnt="0"/>
      <dgm:spPr/>
    </dgm:pt>
    <dgm:pt modelId="{628D95AD-93FC-42AC-875F-0F7A8456CE81}" type="pres">
      <dgm:prSet presAssocID="{AA3E4B85-E951-4F1E-988B-F9C6A8B313B0}" presName="parentText" presStyleLbl="node1" presStyleIdx="1" presStyleCnt="4" custScaleX="222908" custScaleY="25274" custLinFactNeighborY="-24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5267F-E2F3-4B58-A1A5-62A0A5C2AA4A}" type="pres">
      <dgm:prSet presAssocID="{C43D5B8D-A3F9-40CB-A05C-AB0F7599AC33}" presName="sp" presStyleCnt="0"/>
      <dgm:spPr/>
    </dgm:pt>
    <dgm:pt modelId="{A298BEA1-80D9-456B-AA3B-FD8B95A9CAA8}" type="pres">
      <dgm:prSet presAssocID="{60DFF8E0-1F57-491E-8652-AF14952571BC}" presName="linNode" presStyleCnt="0"/>
      <dgm:spPr/>
    </dgm:pt>
    <dgm:pt modelId="{97458BDA-D807-4F31-9472-66495A8EC199}" type="pres">
      <dgm:prSet presAssocID="{60DFF8E0-1F57-491E-8652-AF14952571BC}" presName="parentText" presStyleLbl="node1" presStyleIdx="2" presStyleCnt="4" custScaleX="222908" custScaleY="25274" custLinFactNeighborY="-62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B7837-3979-4413-891C-965CB534A73B}" type="pres">
      <dgm:prSet presAssocID="{BD05A3FC-49BB-4B1B-A835-17EDC2A107C2}" presName="sp" presStyleCnt="0"/>
      <dgm:spPr/>
    </dgm:pt>
    <dgm:pt modelId="{45218BD3-6F42-480F-8416-78F30229B674}" type="pres">
      <dgm:prSet presAssocID="{75939D47-241E-4749-9A19-D2DAAE6C7F60}" presName="linNode" presStyleCnt="0"/>
      <dgm:spPr/>
    </dgm:pt>
    <dgm:pt modelId="{E6BCB129-3DE8-42DE-AB86-E0CBC9BD2A2A}" type="pres">
      <dgm:prSet presAssocID="{75939D47-241E-4749-9A19-D2DAAE6C7F60}" presName="parentText" presStyleLbl="node1" presStyleIdx="3" presStyleCnt="4" custScaleX="222908" custScaleY="25274" custLinFactNeighborY="-99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AFC74-8AE3-4770-BAD6-85DB2D80A3C3}" type="presOf" srcId="{91B6B1D7-AEFA-4D15-9BA9-968B236E93E9}" destId="{7FB0F3BD-9A30-4BD8-8A5D-850B051D03F1}" srcOrd="0" destOrd="0" presId="urn:microsoft.com/office/officeart/2005/8/layout/vList5"/>
    <dgm:cxn modelId="{A29F7C32-5EEC-4B8F-8688-4B22924B1833}" type="presOf" srcId="{60DFF8E0-1F57-491E-8652-AF14952571BC}" destId="{97458BDA-D807-4F31-9472-66495A8EC199}" srcOrd="0" destOrd="0" presId="urn:microsoft.com/office/officeart/2005/8/layout/vList5"/>
    <dgm:cxn modelId="{D48BED22-EC2A-4F8A-A50E-377A55CE4081}" type="presOf" srcId="{63B7FFD1-FF43-4532-B186-1A6397B2D76C}" destId="{6F1620B4-0B1C-44BF-9644-3AC62136C466}" srcOrd="0" destOrd="0" presId="urn:microsoft.com/office/officeart/2005/8/layout/vList5"/>
    <dgm:cxn modelId="{76384D7C-9080-4258-A70B-73B3558D7D02}" srcId="{91B6B1D7-AEFA-4D15-9BA9-968B236E93E9}" destId="{75939D47-241E-4749-9A19-D2DAAE6C7F60}" srcOrd="3" destOrd="0" parTransId="{61D6592E-4825-4F16-B0CE-AC8B33A1AACF}" sibTransId="{D34BBB65-02A6-4415-8593-AD3C1150A1F4}"/>
    <dgm:cxn modelId="{65C3D8D4-ABFB-4745-A20C-F54532FA5199}" srcId="{91B6B1D7-AEFA-4D15-9BA9-968B236E93E9}" destId="{63B7FFD1-FF43-4532-B186-1A6397B2D76C}" srcOrd="0" destOrd="0" parTransId="{69DC8E50-88AE-4E90-8310-67A67F8F9912}" sibTransId="{9174E9AA-1317-42BD-A9EC-CFD0AC687850}"/>
    <dgm:cxn modelId="{88305C0F-812F-4B4A-B836-488F87058A11}" type="presOf" srcId="{AA3E4B85-E951-4F1E-988B-F9C6A8B313B0}" destId="{628D95AD-93FC-42AC-875F-0F7A8456CE81}" srcOrd="0" destOrd="0" presId="urn:microsoft.com/office/officeart/2005/8/layout/vList5"/>
    <dgm:cxn modelId="{0D67DFDC-4F3B-4587-85C8-03FD318C16B7}" type="presOf" srcId="{75939D47-241E-4749-9A19-D2DAAE6C7F60}" destId="{E6BCB129-3DE8-42DE-AB86-E0CBC9BD2A2A}" srcOrd="0" destOrd="0" presId="urn:microsoft.com/office/officeart/2005/8/layout/vList5"/>
    <dgm:cxn modelId="{4DA1C266-1609-469B-96FC-CE93EAD2E119}" srcId="{91B6B1D7-AEFA-4D15-9BA9-968B236E93E9}" destId="{AA3E4B85-E951-4F1E-988B-F9C6A8B313B0}" srcOrd="1" destOrd="0" parTransId="{E0FDF5D6-819B-416A-BFBB-86D9D4A3A6E5}" sibTransId="{C43D5B8D-A3F9-40CB-A05C-AB0F7599AC33}"/>
    <dgm:cxn modelId="{ACB788CC-EFB4-43AF-A433-D5FF77560C6A}" srcId="{91B6B1D7-AEFA-4D15-9BA9-968B236E93E9}" destId="{60DFF8E0-1F57-491E-8652-AF14952571BC}" srcOrd="2" destOrd="0" parTransId="{210580E7-D44F-4C3F-9E5C-2A42109F8FB3}" sibTransId="{BD05A3FC-49BB-4B1B-A835-17EDC2A107C2}"/>
    <dgm:cxn modelId="{DBC11233-EE23-4ABF-9D0B-0AEEEB70E56F}" type="presParOf" srcId="{7FB0F3BD-9A30-4BD8-8A5D-850B051D03F1}" destId="{398E1423-67EC-47D2-BF8B-1691EAEA93E2}" srcOrd="0" destOrd="0" presId="urn:microsoft.com/office/officeart/2005/8/layout/vList5"/>
    <dgm:cxn modelId="{99BD35AA-00CB-40CF-96AE-17D1A5DB50B6}" type="presParOf" srcId="{398E1423-67EC-47D2-BF8B-1691EAEA93E2}" destId="{6F1620B4-0B1C-44BF-9644-3AC62136C466}" srcOrd="0" destOrd="0" presId="urn:microsoft.com/office/officeart/2005/8/layout/vList5"/>
    <dgm:cxn modelId="{567B49B4-BE37-4E1F-AE0C-22CE86B9F8A0}" type="presParOf" srcId="{7FB0F3BD-9A30-4BD8-8A5D-850B051D03F1}" destId="{0BED6B2C-8165-49DF-B132-6A08BFF425BB}" srcOrd="1" destOrd="0" presId="urn:microsoft.com/office/officeart/2005/8/layout/vList5"/>
    <dgm:cxn modelId="{724A78FB-3267-4576-A2A1-C9BA7F52D0C2}" type="presParOf" srcId="{7FB0F3BD-9A30-4BD8-8A5D-850B051D03F1}" destId="{18730BEF-D962-44F6-9CEB-3D7D3A1229DC}" srcOrd="2" destOrd="0" presId="urn:microsoft.com/office/officeart/2005/8/layout/vList5"/>
    <dgm:cxn modelId="{25E1384D-4230-4C2B-A84C-81FE5C67B447}" type="presParOf" srcId="{18730BEF-D962-44F6-9CEB-3D7D3A1229DC}" destId="{628D95AD-93FC-42AC-875F-0F7A8456CE81}" srcOrd="0" destOrd="0" presId="urn:microsoft.com/office/officeart/2005/8/layout/vList5"/>
    <dgm:cxn modelId="{64B0E9B0-5257-4D66-802B-6316E4C0692C}" type="presParOf" srcId="{7FB0F3BD-9A30-4BD8-8A5D-850B051D03F1}" destId="{C7C5267F-E2F3-4B58-A1A5-62A0A5C2AA4A}" srcOrd="3" destOrd="0" presId="urn:microsoft.com/office/officeart/2005/8/layout/vList5"/>
    <dgm:cxn modelId="{4931974D-E69B-4470-BF2E-E847C2DDED90}" type="presParOf" srcId="{7FB0F3BD-9A30-4BD8-8A5D-850B051D03F1}" destId="{A298BEA1-80D9-456B-AA3B-FD8B95A9CAA8}" srcOrd="4" destOrd="0" presId="urn:microsoft.com/office/officeart/2005/8/layout/vList5"/>
    <dgm:cxn modelId="{F79ACB22-4808-4AA7-90EF-3EEFC27D713D}" type="presParOf" srcId="{A298BEA1-80D9-456B-AA3B-FD8B95A9CAA8}" destId="{97458BDA-D807-4F31-9472-66495A8EC199}" srcOrd="0" destOrd="0" presId="urn:microsoft.com/office/officeart/2005/8/layout/vList5"/>
    <dgm:cxn modelId="{658359BB-2D03-4BA6-A893-4A05578D25B5}" type="presParOf" srcId="{7FB0F3BD-9A30-4BD8-8A5D-850B051D03F1}" destId="{D40B7837-3979-4413-891C-965CB534A73B}" srcOrd="5" destOrd="0" presId="urn:microsoft.com/office/officeart/2005/8/layout/vList5"/>
    <dgm:cxn modelId="{C8DD6E7E-717B-4B95-8C54-BF4B58C6A861}" type="presParOf" srcId="{7FB0F3BD-9A30-4BD8-8A5D-850B051D03F1}" destId="{45218BD3-6F42-480F-8416-78F30229B674}" srcOrd="6" destOrd="0" presId="urn:microsoft.com/office/officeart/2005/8/layout/vList5"/>
    <dgm:cxn modelId="{6460052D-FC99-47BE-8384-D26170A651F4}" type="presParOf" srcId="{45218BD3-6F42-480F-8416-78F30229B674}" destId="{E6BCB129-3DE8-42DE-AB86-E0CBC9BD2A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051182-8F19-4E2C-96BC-E0F91BCB517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4EA849-ABFC-48C5-908D-E5E0341F4D8D}">
      <dgm:prSet custT="1"/>
      <dgm:spPr>
        <a:solidFill>
          <a:srgbClr val="003263">
            <a:alpha val="69804"/>
          </a:srgbClr>
        </a:solidFill>
        <a:ln w="22225">
          <a:noFill/>
        </a:ln>
      </dgm:spPr>
      <dgm:t>
        <a:bodyPr/>
        <a:lstStyle/>
        <a:p>
          <a:pPr rtl="0"/>
          <a:r>
            <a:rPr lang="de-CH" sz="2000" b="1" dirty="0" smtClean="0">
              <a:solidFill>
                <a:schemeClr val="bg1">
                  <a:lumMod val="95000"/>
                </a:schemeClr>
              </a:solidFill>
            </a:rPr>
            <a:t>FST</a:t>
          </a:r>
          <a:endParaRPr lang="en-US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0C797815-7C71-40FE-A47B-91BE2F6A92D6}" type="parTrans" cxnId="{1C0D7650-319A-4133-A924-708B4B938229}">
      <dgm:prSet/>
      <dgm:spPr/>
      <dgm:t>
        <a:bodyPr/>
        <a:lstStyle/>
        <a:p>
          <a:endParaRPr lang="en-US"/>
        </a:p>
      </dgm:t>
    </dgm:pt>
    <dgm:pt modelId="{9223F127-C412-4A62-993C-A061F4E5B82B}" type="sibTrans" cxnId="{1C0D7650-319A-4133-A924-708B4B938229}">
      <dgm:prSet/>
      <dgm:spPr/>
      <dgm:t>
        <a:bodyPr/>
        <a:lstStyle/>
        <a:p>
          <a:endParaRPr lang="en-US"/>
        </a:p>
      </dgm:t>
    </dgm:pt>
    <dgm:pt modelId="{40C6A7CE-7BE7-4242-8A11-0CF65BF1F8C4}">
      <dgm:prSet custT="1"/>
      <dgm:spPr>
        <a:solidFill>
          <a:srgbClr val="003263">
            <a:alpha val="69804"/>
          </a:srgbClr>
        </a:solidFill>
        <a:ln w="22225">
          <a:noFill/>
        </a:ln>
      </dgm:spPr>
      <dgm:t>
        <a:bodyPr/>
        <a:lstStyle/>
        <a:p>
          <a:pPr rtl="0"/>
          <a:r>
            <a:rPr lang="de-CH" sz="2000" b="1" dirty="0" smtClean="0">
              <a:solidFill>
                <a:schemeClr val="bg1">
                  <a:lumMod val="95000"/>
                </a:schemeClr>
              </a:solidFill>
            </a:rPr>
            <a:t>EHS</a:t>
          </a:r>
          <a:endParaRPr lang="en-US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FB099427-D792-4C45-9E19-90BA17D1677A}" type="parTrans" cxnId="{96435D51-282F-4D39-9FAF-384BE952E318}">
      <dgm:prSet/>
      <dgm:spPr/>
      <dgm:t>
        <a:bodyPr/>
        <a:lstStyle/>
        <a:p>
          <a:endParaRPr lang="en-US"/>
        </a:p>
      </dgm:t>
    </dgm:pt>
    <dgm:pt modelId="{E11D3C93-527E-46EB-AB9D-270BFF1899A5}" type="sibTrans" cxnId="{96435D51-282F-4D39-9FAF-384BE952E318}">
      <dgm:prSet/>
      <dgm:spPr/>
      <dgm:t>
        <a:bodyPr/>
        <a:lstStyle/>
        <a:p>
          <a:endParaRPr lang="en-US"/>
        </a:p>
      </dgm:t>
    </dgm:pt>
    <dgm:pt modelId="{1E450702-A9F5-4DBB-AB1B-D3B3C4D248B3}">
      <dgm:prSet custT="1"/>
      <dgm:spPr>
        <a:solidFill>
          <a:srgbClr val="003263">
            <a:alpha val="69804"/>
          </a:srgbClr>
        </a:solidFill>
        <a:ln w="19050">
          <a:noFill/>
        </a:ln>
      </dgm:spPr>
      <dgm:t>
        <a:bodyPr/>
        <a:lstStyle/>
        <a:p>
          <a:pPr rtl="0"/>
          <a:r>
            <a:rPr lang="de-CH" sz="2000" b="1" dirty="0" smtClean="0">
              <a:solidFill>
                <a:schemeClr val="bg1">
                  <a:lumMod val="95000"/>
                </a:schemeClr>
              </a:solidFill>
            </a:rPr>
            <a:t>Cost</a:t>
          </a:r>
          <a:endParaRPr lang="en-US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DDD351BC-ABA0-4B6E-9D55-5D3E6B88AA85}" type="parTrans" cxnId="{0227C9F1-4049-485C-B81D-130462AA6DF2}">
      <dgm:prSet/>
      <dgm:spPr/>
      <dgm:t>
        <a:bodyPr/>
        <a:lstStyle/>
        <a:p>
          <a:endParaRPr lang="en-US"/>
        </a:p>
      </dgm:t>
    </dgm:pt>
    <dgm:pt modelId="{BBFFD30F-B6AD-4447-A496-B56AED81699E}" type="sibTrans" cxnId="{0227C9F1-4049-485C-B81D-130462AA6DF2}">
      <dgm:prSet/>
      <dgm:spPr/>
      <dgm:t>
        <a:bodyPr/>
        <a:lstStyle/>
        <a:p>
          <a:endParaRPr lang="en-US"/>
        </a:p>
      </dgm:t>
    </dgm:pt>
    <dgm:pt modelId="{37FDBAAA-99A9-420B-B553-1FD5CC291759}" type="pres">
      <dgm:prSet presAssocID="{0F051182-8F19-4E2C-96BC-E0F91BCB517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85E4FC-88D6-4E59-AC74-EBCA44DAF096}" type="pres">
      <dgm:prSet presAssocID="{084EA849-ABFC-48C5-908D-E5E0341F4D8D}" presName="circ1" presStyleLbl="vennNode1" presStyleIdx="0" presStyleCnt="3" custLinFactNeighborX="2278" custLinFactNeighborY="-15961"/>
      <dgm:spPr/>
      <dgm:t>
        <a:bodyPr/>
        <a:lstStyle/>
        <a:p>
          <a:endParaRPr lang="en-US"/>
        </a:p>
      </dgm:t>
    </dgm:pt>
    <dgm:pt modelId="{4475BB42-AA26-4F3D-9A9F-01F162F06524}" type="pres">
      <dgm:prSet presAssocID="{084EA849-ABFC-48C5-908D-E5E0341F4D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4BFF0-09A7-40AE-A3F5-914902DBA44B}" type="pres">
      <dgm:prSet presAssocID="{40C6A7CE-7BE7-4242-8A11-0CF65BF1F8C4}" presName="circ2" presStyleLbl="vennNode1" presStyleIdx="1" presStyleCnt="3" custLinFactNeighborX="1757" custLinFactNeighborY="-8761"/>
      <dgm:spPr/>
      <dgm:t>
        <a:bodyPr/>
        <a:lstStyle/>
        <a:p>
          <a:endParaRPr lang="en-US"/>
        </a:p>
      </dgm:t>
    </dgm:pt>
    <dgm:pt modelId="{33513132-077A-495C-B1C0-886456B527AE}" type="pres">
      <dgm:prSet presAssocID="{40C6A7CE-7BE7-4242-8A11-0CF65BF1F8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AC097-6E27-4126-9BAC-612FA2655FEA}" type="pres">
      <dgm:prSet presAssocID="{1E450702-A9F5-4DBB-AB1B-D3B3C4D248B3}" presName="circ3" presStyleLbl="vennNode1" presStyleIdx="2" presStyleCnt="3" custLinFactNeighborX="5616" custLinFactNeighborY="-8761"/>
      <dgm:spPr/>
      <dgm:t>
        <a:bodyPr/>
        <a:lstStyle/>
        <a:p>
          <a:endParaRPr lang="en-US"/>
        </a:p>
      </dgm:t>
    </dgm:pt>
    <dgm:pt modelId="{F5D62E5B-989B-4597-B299-2233AA1C761F}" type="pres">
      <dgm:prSet presAssocID="{1E450702-A9F5-4DBB-AB1B-D3B3C4D248B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9C9CC0-C8A4-401A-B148-281F3B2D17B5}" type="presOf" srcId="{084EA849-ABFC-48C5-908D-E5E0341F4D8D}" destId="{B785E4FC-88D6-4E59-AC74-EBCA44DAF096}" srcOrd="0" destOrd="0" presId="urn:microsoft.com/office/officeart/2005/8/layout/venn1"/>
    <dgm:cxn modelId="{4E0DBD12-635B-4812-8377-1BD1FB219721}" type="presOf" srcId="{1E450702-A9F5-4DBB-AB1B-D3B3C4D248B3}" destId="{F5D62E5B-989B-4597-B299-2233AA1C761F}" srcOrd="1" destOrd="0" presId="urn:microsoft.com/office/officeart/2005/8/layout/venn1"/>
    <dgm:cxn modelId="{53FB723D-41AF-4929-B4E5-6E39555DD16B}" type="presOf" srcId="{40C6A7CE-7BE7-4242-8A11-0CF65BF1F8C4}" destId="{33513132-077A-495C-B1C0-886456B527AE}" srcOrd="1" destOrd="0" presId="urn:microsoft.com/office/officeart/2005/8/layout/venn1"/>
    <dgm:cxn modelId="{E263C4E2-7111-4F62-8846-2A17121D9597}" type="presOf" srcId="{40C6A7CE-7BE7-4242-8A11-0CF65BF1F8C4}" destId="{0E54BFF0-09A7-40AE-A3F5-914902DBA44B}" srcOrd="0" destOrd="0" presId="urn:microsoft.com/office/officeart/2005/8/layout/venn1"/>
    <dgm:cxn modelId="{D0F79A83-85BA-416F-AA38-19291DEAEEF0}" type="presOf" srcId="{084EA849-ABFC-48C5-908D-E5E0341F4D8D}" destId="{4475BB42-AA26-4F3D-9A9F-01F162F06524}" srcOrd="1" destOrd="0" presId="urn:microsoft.com/office/officeart/2005/8/layout/venn1"/>
    <dgm:cxn modelId="{0227C9F1-4049-485C-B81D-130462AA6DF2}" srcId="{0F051182-8F19-4E2C-96BC-E0F91BCB5174}" destId="{1E450702-A9F5-4DBB-AB1B-D3B3C4D248B3}" srcOrd="2" destOrd="0" parTransId="{DDD351BC-ABA0-4B6E-9D55-5D3E6B88AA85}" sibTransId="{BBFFD30F-B6AD-4447-A496-B56AED81699E}"/>
    <dgm:cxn modelId="{DA6C2DB3-CD75-40D2-B84E-E6F39022C60D}" type="presOf" srcId="{1E450702-A9F5-4DBB-AB1B-D3B3C4D248B3}" destId="{BD3AC097-6E27-4126-9BAC-612FA2655FEA}" srcOrd="0" destOrd="0" presId="urn:microsoft.com/office/officeart/2005/8/layout/venn1"/>
    <dgm:cxn modelId="{DA1A300C-B637-4063-B184-42BF06BCB024}" type="presOf" srcId="{0F051182-8F19-4E2C-96BC-E0F91BCB5174}" destId="{37FDBAAA-99A9-420B-B553-1FD5CC291759}" srcOrd="0" destOrd="0" presId="urn:microsoft.com/office/officeart/2005/8/layout/venn1"/>
    <dgm:cxn modelId="{1C0D7650-319A-4133-A924-708B4B938229}" srcId="{0F051182-8F19-4E2C-96BC-E0F91BCB5174}" destId="{084EA849-ABFC-48C5-908D-E5E0341F4D8D}" srcOrd="0" destOrd="0" parTransId="{0C797815-7C71-40FE-A47B-91BE2F6A92D6}" sibTransId="{9223F127-C412-4A62-993C-A061F4E5B82B}"/>
    <dgm:cxn modelId="{96435D51-282F-4D39-9FAF-384BE952E318}" srcId="{0F051182-8F19-4E2C-96BC-E0F91BCB5174}" destId="{40C6A7CE-7BE7-4242-8A11-0CF65BF1F8C4}" srcOrd="1" destOrd="0" parTransId="{FB099427-D792-4C45-9E19-90BA17D1677A}" sibTransId="{E11D3C93-527E-46EB-AB9D-270BFF1899A5}"/>
    <dgm:cxn modelId="{1EDA0872-0443-4E45-936A-706C492F42EF}" type="presParOf" srcId="{37FDBAAA-99A9-420B-B553-1FD5CC291759}" destId="{B785E4FC-88D6-4E59-AC74-EBCA44DAF096}" srcOrd="0" destOrd="0" presId="urn:microsoft.com/office/officeart/2005/8/layout/venn1"/>
    <dgm:cxn modelId="{38FD2F73-9EDC-4B30-80D3-2D2CC1B78510}" type="presParOf" srcId="{37FDBAAA-99A9-420B-B553-1FD5CC291759}" destId="{4475BB42-AA26-4F3D-9A9F-01F162F06524}" srcOrd="1" destOrd="0" presId="urn:microsoft.com/office/officeart/2005/8/layout/venn1"/>
    <dgm:cxn modelId="{890B5E32-79C7-4BCB-A9CA-FFBDAB0FA148}" type="presParOf" srcId="{37FDBAAA-99A9-420B-B553-1FD5CC291759}" destId="{0E54BFF0-09A7-40AE-A3F5-914902DBA44B}" srcOrd="2" destOrd="0" presId="urn:microsoft.com/office/officeart/2005/8/layout/venn1"/>
    <dgm:cxn modelId="{7733771A-104B-4411-AD94-0175F69710A6}" type="presParOf" srcId="{37FDBAAA-99A9-420B-B553-1FD5CC291759}" destId="{33513132-077A-495C-B1C0-886456B527AE}" srcOrd="3" destOrd="0" presId="urn:microsoft.com/office/officeart/2005/8/layout/venn1"/>
    <dgm:cxn modelId="{1CC1B3A1-3ADB-404B-AE73-E7DD2784241B}" type="presParOf" srcId="{37FDBAAA-99A9-420B-B553-1FD5CC291759}" destId="{BD3AC097-6E27-4126-9BAC-612FA2655FEA}" srcOrd="4" destOrd="0" presId="urn:microsoft.com/office/officeart/2005/8/layout/venn1"/>
    <dgm:cxn modelId="{2A7822D3-E401-47F8-A03A-6B1451F64EB4}" type="presParOf" srcId="{37FDBAAA-99A9-420B-B553-1FD5CC291759}" destId="{F5D62E5B-989B-4597-B299-2233AA1C761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757398-52D8-43ED-83F5-86343830B8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FCBF3A-BC1B-4000-8E5D-6B170094B00C}">
      <dgm:prSet phldrT="[Text]" custT="1"/>
      <dgm:spPr>
        <a:solidFill>
          <a:srgbClr val="003263">
            <a:alpha val="50196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/>
              </a:solidFill>
            </a:rPr>
            <a:t>Inherently Flame </a:t>
          </a:r>
        </a:p>
        <a:p>
          <a:pPr algn="l"/>
          <a:r>
            <a:rPr lang="en-US" sz="1000" b="1" dirty="0" smtClean="0">
              <a:solidFill>
                <a:schemeClr val="bg1"/>
              </a:solidFill>
            </a:rPr>
            <a:t>Retardant</a:t>
          </a:r>
          <a:endParaRPr lang="en-US" sz="1000" b="1" dirty="0">
            <a:solidFill>
              <a:schemeClr val="bg1"/>
            </a:solidFill>
          </a:endParaRPr>
        </a:p>
      </dgm:t>
    </dgm:pt>
    <dgm:pt modelId="{59655D2A-2A30-4AA2-970A-716C13E2AA7B}" type="parTrans" cxnId="{56EDE4FA-EF2F-4096-BB96-C51D81AFEBF9}">
      <dgm:prSet/>
      <dgm:spPr/>
      <dgm:t>
        <a:bodyPr/>
        <a:lstStyle/>
        <a:p>
          <a:endParaRPr lang="en-US" sz="1000"/>
        </a:p>
      </dgm:t>
    </dgm:pt>
    <dgm:pt modelId="{D739F3BE-2A10-43F2-B451-BC64F58A3CFD}" type="sibTrans" cxnId="{56EDE4FA-EF2F-4096-BB96-C51D81AFEBF9}">
      <dgm:prSet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endParaRPr lang="en-US" sz="1000">
            <a:solidFill>
              <a:schemeClr val="bg1">
                <a:lumMod val="85000"/>
              </a:schemeClr>
            </a:solidFill>
          </a:endParaRPr>
        </a:p>
      </dgm:t>
    </dgm:pt>
    <dgm:pt modelId="{E05C3A45-62BC-461F-8D37-57EB5E74BBB6}">
      <dgm:prSet phldrT="[Text]" custT="1"/>
      <dgm:spPr>
        <a:solidFill>
          <a:srgbClr val="003263">
            <a:alpha val="69804"/>
          </a:srgbClr>
        </a:solidFill>
        <a:ln>
          <a:noFill/>
        </a:ln>
      </dgm:spPr>
      <dgm:t>
        <a:bodyPr/>
        <a:lstStyle/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FST &amp; heat release </a:t>
          </a:r>
        </a:p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FAR 25.853 &amp; </a:t>
          </a:r>
        </a:p>
        <a:p>
          <a:pPr algn="l"/>
          <a:r>
            <a:rPr lang="en-US" sz="1000" b="1" dirty="0" smtClean="0">
              <a:solidFill>
                <a:schemeClr val="bg1">
                  <a:lumMod val="95000"/>
                </a:schemeClr>
              </a:solidFill>
            </a:rPr>
            <a:t>ABD 0031</a:t>
          </a:r>
          <a:endParaRPr lang="en-US" sz="1000" b="1" dirty="0">
            <a:solidFill>
              <a:schemeClr val="bg1">
                <a:lumMod val="95000"/>
              </a:schemeClr>
            </a:solidFill>
          </a:endParaRPr>
        </a:p>
      </dgm:t>
    </dgm:pt>
    <dgm:pt modelId="{3F77A53D-A773-40CB-A030-B5EBF0DF2280}" type="parTrans" cxnId="{6870ECEF-658F-4B70-A4A9-C117702298FC}">
      <dgm:prSet/>
      <dgm:spPr/>
      <dgm:t>
        <a:bodyPr/>
        <a:lstStyle/>
        <a:p>
          <a:endParaRPr lang="en-US" sz="1000"/>
        </a:p>
      </dgm:t>
    </dgm:pt>
    <dgm:pt modelId="{D1211702-8D08-4B36-914A-86197C01A7D0}" type="sibTrans" cxnId="{6870ECEF-658F-4B70-A4A9-C117702298FC}">
      <dgm:prSet/>
      <dgm:spPr/>
      <dgm:t>
        <a:bodyPr/>
        <a:lstStyle/>
        <a:p>
          <a:endParaRPr lang="en-US" sz="1000"/>
        </a:p>
      </dgm:t>
    </dgm:pt>
    <dgm:pt modelId="{C320C6D9-1239-44A1-B7AB-E56B065975C5}" type="pres">
      <dgm:prSet presAssocID="{B8757398-52D8-43ED-83F5-86343830B80F}" presName="Name0" presStyleCnt="0">
        <dgm:presLayoutVars>
          <dgm:dir/>
          <dgm:resizeHandles val="exact"/>
        </dgm:presLayoutVars>
      </dgm:prSet>
      <dgm:spPr/>
    </dgm:pt>
    <dgm:pt modelId="{D294E50D-8B88-4608-A7FB-4A1D62C1C500}" type="pres">
      <dgm:prSet presAssocID="{2AFCBF3A-BC1B-4000-8E5D-6B170094B00C}" presName="node" presStyleLbl="node1" presStyleIdx="0" presStyleCnt="2" custLinFactNeighborY="11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A8602-3744-4920-B750-919FE993817F}" type="pres">
      <dgm:prSet presAssocID="{D739F3BE-2A10-43F2-B451-BC64F58A3CF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8AB737B-105D-4B57-8962-0731B9C3987F}" type="pres">
      <dgm:prSet presAssocID="{D739F3BE-2A10-43F2-B451-BC64F58A3CF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962B4CF-D403-43C6-AF21-5FBE005A2926}" type="pres">
      <dgm:prSet presAssocID="{E05C3A45-62BC-461F-8D37-57EB5E74BBB6}" presName="node" presStyleLbl="node1" presStyleIdx="1" presStyleCnt="2" custLinFactNeighborY="6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583D55-AC7E-4878-AE93-14AB4B05FA92}" type="presOf" srcId="{D739F3BE-2A10-43F2-B451-BC64F58A3CFD}" destId="{F8AB737B-105D-4B57-8962-0731B9C3987F}" srcOrd="1" destOrd="0" presId="urn:microsoft.com/office/officeart/2005/8/layout/process1"/>
    <dgm:cxn modelId="{98CA1F53-6423-411E-ADC9-01FD68B1FB4F}" type="presOf" srcId="{B8757398-52D8-43ED-83F5-86343830B80F}" destId="{C320C6D9-1239-44A1-B7AB-E56B065975C5}" srcOrd="0" destOrd="0" presId="urn:microsoft.com/office/officeart/2005/8/layout/process1"/>
    <dgm:cxn modelId="{6D5EDFA6-52EE-48F1-A727-563E06DAC683}" type="presOf" srcId="{D739F3BE-2A10-43F2-B451-BC64F58A3CFD}" destId="{FA6A8602-3744-4920-B750-919FE993817F}" srcOrd="0" destOrd="0" presId="urn:microsoft.com/office/officeart/2005/8/layout/process1"/>
    <dgm:cxn modelId="{E15390C1-986F-4FA4-8166-B2A540555613}" type="presOf" srcId="{E05C3A45-62BC-461F-8D37-57EB5E74BBB6}" destId="{6962B4CF-D403-43C6-AF21-5FBE005A2926}" srcOrd="0" destOrd="0" presId="urn:microsoft.com/office/officeart/2005/8/layout/process1"/>
    <dgm:cxn modelId="{6870ECEF-658F-4B70-A4A9-C117702298FC}" srcId="{B8757398-52D8-43ED-83F5-86343830B80F}" destId="{E05C3A45-62BC-461F-8D37-57EB5E74BBB6}" srcOrd="1" destOrd="0" parTransId="{3F77A53D-A773-40CB-A030-B5EBF0DF2280}" sibTransId="{D1211702-8D08-4B36-914A-86197C01A7D0}"/>
    <dgm:cxn modelId="{56EDE4FA-EF2F-4096-BB96-C51D81AFEBF9}" srcId="{B8757398-52D8-43ED-83F5-86343830B80F}" destId="{2AFCBF3A-BC1B-4000-8E5D-6B170094B00C}" srcOrd="0" destOrd="0" parTransId="{59655D2A-2A30-4AA2-970A-716C13E2AA7B}" sibTransId="{D739F3BE-2A10-43F2-B451-BC64F58A3CFD}"/>
    <dgm:cxn modelId="{C9F29375-FE6C-458B-B83F-5D878AD2AEF9}" type="presOf" srcId="{2AFCBF3A-BC1B-4000-8E5D-6B170094B00C}" destId="{D294E50D-8B88-4608-A7FB-4A1D62C1C500}" srcOrd="0" destOrd="0" presId="urn:microsoft.com/office/officeart/2005/8/layout/process1"/>
    <dgm:cxn modelId="{C3453A7D-AEFE-4D88-9B29-A8CEA1E8AB47}" type="presParOf" srcId="{C320C6D9-1239-44A1-B7AB-E56B065975C5}" destId="{D294E50D-8B88-4608-A7FB-4A1D62C1C500}" srcOrd="0" destOrd="0" presId="urn:microsoft.com/office/officeart/2005/8/layout/process1"/>
    <dgm:cxn modelId="{C8737459-C0C7-4F22-A41D-AF4ED90BCE25}" type="presParOf" srcId="{C320C6D9-1239-44A1-B7AB-E56B065975C5}" destId="{FA6A8602-3744-4920-B750-919FE993817F}" srcOrd="1" destOrd="0" presId="urn:microsoft.com/office/officeart/2005/8/layout/process1"/>
    <dgm:cxn modelId="{11562CBF-CFE0-414E-BA83-17F00E387F7E}" type="presParOf" srcId="{FA6A8602-3744-4920-B750-919FE993817F}" destId="{F8AB737B-105D-4B57-8962-0731B9C3987F}" srcOrd="0" destOrd="0" presId="urn:microsoft.com/office/officeart/2005/8/layout/process1"/>
    <dgm:cxn modelId="{54001332-E245-4A03-B26D-D20A41B78676}" type="presParOf" srcId="{C320C6D9-1239-44A1-B7AB-E56B065975C5}" destId="{6962B4CF-D403-43C6-AF21-5FBE005A2926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5E4FC-88D6-4E59-AC74-EBCA44DAF096}">
      <dsp:nvSpPr>
        <dsp:cNvPr id="0" name=""/>
        <dsp:cNvSpPr/>
      </dsp:nvSpPr>
      <dsp:spPr>
        <a:xfrm>
          <a:off x="2563892" y="0"/>
          <a:ext cx="2364417" cy="2364417"/>
        </a:xfrm>
        <a:prstGeom prst="ellipse">
          <a:avLst/>
        </a:prstGeom>
        <a:solidFill>
          <a:srgbClr val="003263">
            <a:alpha val="69804"/>
          </a:srgbClr>
        </a:solidFill>
        <a:ln w="22225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smtClean="0">
              <a:solidFill>
                <a:schemeClr val="bg1">
                  <a:lumMod val="95000"/>
                </a:schemeClr>
              </a:solidFill>
            </a:rPr>
            <a:t>FST</a:t>
          </a:r>
          <a:endParaRPr lang="en-US" sz="2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879148" y="413772"/>
        <a:ext cx="1733905" cy="1063987"/>
      </dsp:txXfrm>
    </dsp:sp>
    <dsp:sp modelId="{0E54BFF0-09A7-40AE-A3F5-914902DBA44B}">
      <dsp:nvSpPr>
        <dsp:cNvPr id="0" name=""/>
        <dsp:cNvSpPr/>
      </dsp:nvSpPr>
      <dsp:spPr>
        <a:xfrm>
          <a:off x="3404734" y="1319872"/>
          <a:ext cx="2364417" cy="2364417"/>
        </a:xfrm>
        <a:prstGeom prst="ellipse">
          <a:avLst/>
        </a:prstGeom>
        <a:solidFill>
          <a:srgbClr val="003263">
            <a:alpha val="69804"/>
          </a:srgbClr>
        </a:solidFill>
        <a:ln w="22225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smtClean="0">
              <a:solidFill>
                <a:schemeClr val="bg1">
                  <a:lumMod val="95000"/>
                </a:schemeClr>
              </a:solidFill>
            </a:rPr>
            <a:t>Structural</a:t>
          </a:r>
          <a:endParaRPr lang="en-US" sz="2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127851" y="1930680"/>
        <a:ext cx="1418650" cy="1300429"/>
      </dsp:txXfrm>
    </dsp:sp>
    <dsp:sp modelId="{BD3AC097-6E27-4126-9BAC-612FA2655FEA}">
      <dsp:nvSpPr>
        <dsp:cNvPr id="0" name=""/>
        <dsp:cNvSpPr/>
      </dsp:nvSpPr>
      <dsp:spPr>
        <a:xfrm>
          <a:off x="1789656" y="1319872"/>
          <a:ext cx="2364417" cy="2364417"/>
        </a:xfrm>
        <a:prstGeom prst="ellipse">
          <a:avLst/>
        </a:prstGeom>
        <a:solidFill>
          <a:srgbClr val="003263">
            <a:alpha val="69804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smtClean="0">
              <a:solidFill>
                <a:schemeClr val="bg1">
                  <a:lumMod val="95000"/>
                </a:schemeClr>
              </a:solidFill>
            </a:rPr>
            <a:t>Design complexity</a:t>
          </a:r>
          <a:endParaRPr lang="en-US" sz="2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012305" y="1930680"/>
        <a:ext cx="1418650" cy="13004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825" y="0"/>
          <a:ext cx="1759649" cy="648072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Liquid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806" y="18981"/>
        <a:ext cx="1721687" cy="610110"/>
      </dsp:txXfrm>
    </dsp:sp>
    <dsp:sp modelId="{FA6A8602-3744-4920-B750-919FE993817F}">
      <dsp:nvSpPr>
        <dsp:cNvPr id="0" name=""/>
        <dsp:cNvSpPr/>
      </dsp:nvSpPr>
      <dsp:spPr>
        <a:xfrm>
          <a:off x="1936439" y="105839"/>
          <a:ext cx="373045" cy="436392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bg1"/>
            </a:solidFill>
          </a:endParaRPr>
        </a:p>
      </dsp:txBody>
      <dsp:txXfrm>
        <a:off x="1936439" y="193117"/>
        <a:ext cx="261132" cy="261836"/>
      </dsp:txXfrm>
    </dsp:sp>
    <dsp:sp modelId="{6962B4CF-D403-43C6-AF21-5FBE005A2926}">
      <dsp:nvSpPr>
        <dsp:cNvPr id="0" name=""/>
        <dsp:cNvSpPr/>
      </dsp:nvSpPr>
      <dsp:spPr>
        <a:xfrm>
          <a:off x="2464333" y="0"/>
          <a:ext cx="1759649" cy="648072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bg1"/>
              </a:solidFill>
            </a:rPr>
            <a:t>Prepreg</a:t>
          </a:r>
          <a:r>
            <a:rPr lang="en-US" sz="1000" b="1" kern="1200" dirty="0" smtClean="0">
              <a:solidFill>
                <a:schemeClr val="bg1"/>
              </a:solidFill>
            </a:rPr>
            <a:t> w/w and w/o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solvent &amp;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Liquid Process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2483314" y="18981"/>
        <a:ext cx="1721687" cy="6101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825" y="0"/>
          <a:ext cx="1759649" cy="576064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Medium Mechanicals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7697" y="16872"/>
        <a:ext cx="1725905" cy="542320"/>
      </dsp:txXfrm>
    </dsp:sp>
    <dsp:sp modelId="{FA6A8602-3744-4920-B750-919FE993817F}">
      <dsp:nvSpPr>
        <dsp:cNvPr id="0" name=""/>
        <dsp:cNvSpPr/>
      </dsp:nvSpPr>
      <dsp:spPr>
        <a:xfrm>
          <a:off x="1936439" y="69835"/>
          <a:ext cx="373045" cy="436392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bg1">
                <a:lumMod val="95000"/>
              </a:schemeClr>
            </a:solidFill>
          </a:endParaRPr>
        </a:p>
      </dsp:txBody>
      <dsp:txXfrm>
        <a:off x="1936439" y="157113"/>
        <a:ext cx="261132" cy="261836"/>
      </dsp:txXfrm>
    </dsp:sp>
    <dsp:sp modelId="{6962B4CF-D403-43C6-AF21-5FBE005A2926}">
      <dsp:nvSpPr>
        <dsp:cNvPr id="0" name=""/>
        <dsp:cNvSpPr/>
      </dsp:nvSpPr>
      <dsp:spPr>
        <a:xfrm>
          <a:off x="2464333" y="0"/>
          <a:ext cx="1759649" cy="576064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Semi Structural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481205" y="16872"/>
        <a:ext cx="1725905" cy="5423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825" y="0"/>
          <a:ext cx="1759649" cy="576064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Cost effective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7697" y="16872"/>
        <a:ext cx="1725905" cy="542320"/>
      </dsp:txXfrm>
    </dsp:sp>
    <dsp:sp modelId="{FA6A8602-3744-4920-B750-919FE993817F}">
      <dsp:nvSpPr>
        <dsp:cNvPr id="0" name=""/>
        <dsp:cNvSpPr/>
      </dsp:nvSpPr>
      <dsp:spPr>
        <a:xfrm>
          <a:off x="1936644" y="69835"/>
          <a:ext cx="373482" cy="436392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bg1">
                <a:lumMod val="95000"/>
              </a:schemeClr>
            </a:solidFill>
          </a:endParaRPr>
        </a:p>
      </dsp:txBody>
      <dsp:txXfrm>
        <a:off x="1936644" y="157113"/>
        <a:ext cx="261437" cy="261836"/>
      </dsp:txXfrm>
    </dsp:sp>
    <dsp:sp modelId="{6962B4CF-D403-43C6-AF21-5FBE005A2926}">
      <dsp:nvSpPr>
        <dsp:cNvPr id="0" name=""/>
        <dsp:cNvSpPr/>
      </dsp:nvSpPr>
      <dsp:spPr>
        <a:xfrm>
          <a:off x="2465157" y="0"/>
          <a:ext cx="1759649" cy="576064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Competitive to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Phenolics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482029" y="16872"/>
        <a:ext cx="1725905" cy="5423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825" y="0"/>
          <a:ext cx="1759649" cy="652416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No Volatile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934" y="19109"/>
        <a:ext cx="1721431" cy="614198"/>
      </dsp:txXfrm>
    </dsp:sp>
    <dsp:sp modelId="{FA6A8602-3744-4920-B750-919FE993817F}">
      <dsp:nvSpPr>
        <dsp:cNvPr id="0" name=""/>
        <dsp:cNvSpPr/>
      </dsp:nvSpPr>
      <dsp:spPr>
        <a:xfrm>
          <a:off x="1936439" y="108011"/>
          <a:ext cx="373045" cy="436392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bg1">
                <a:lumMod val="95000"/>
              </a:schemeClr>
            </a:solidFill>
          </a:endParaRPr>
        </a:p>
      </dsp:txBody>
      <dsp:txXfrm>
        <a:off x="1936439" y="195289"/>
        <a:ext cx="261132" cy="261836"/>
      </dsp:txXfrm>
    </dsp:sp>
    <dsp:sp modelId="{6962B4CF-D403-43C6-AF21-5FBE005A2926}">
      <dsp:nvSpPr>
        <dsp:cNvPr id="0" name=""/>
        <dsp:cNvSpPr/>
      </dsp:nvSpPr>
      <dsp:spPr>
        <a:xfrm>
          <a:off x="2464333" y="0"/>
          <a:ext cx="1759649" cy="652416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EHS friendly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No porosity &amp; high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laminate quality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483442" y="19109"/>
        <a:ext cx="1721431" cy="6141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0" y="0"/>
          <a:ext cx="1549707" cy="504056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>
                  <a:lumMod val="95000"/>
                </a:schemeClr>
              </a:solidFill>
            </a:rPr>
            <a:t>Liquid</a:t>
          </a:r>
          <a:endParaRPr lang="en-US" sz="8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4763" y="14763"/>
        <a:ext cx="1520181" cy="474530"/>
      </dsp:txXfrm>
    </dsp:sp>
    <dsp:sp modelId="{FA6A8602-3744-4920-B750-919FE993817F}">
      <dsp:nvSpPr>
        <dsp:cNvPr id="0" name=""/>
        <dsp:cNvSpPr/>
      </dsp:nvSpPr>
      <dsp:spPr>
        <a:xfrm>
          <a:off x="1704860" y="59864"/>
          <a:ext cx="328923" cy="384327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bg1"/>
            </a:solidFill>
          </a:endParaRPr>
        </a:p>
      </dsp:txBody>
      <dsp:txXfrm>
        <a:off x="1704860" y="136729"/>
        <a:ext cx="230246" cy="230597"/>
      </dsp:txXfrm>
    </dsp:sp>
    <dsp:sp modelId="{6962B4CF-D403-43C6-AF21-5FBE005A2926}">
      <dsp:nvSpPr>
        <dsp:cNvPr id="0" name=""/>
        <dsp:cNvSpPr/>
      </dsp:nvSpPr>
      <dsp:spPr>
        <a:xfrm>
          <a:off x="2170317" y="0"/>
          <a:ext cx="1549707" cy="504056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err="1" smtClean="0">
              <a:solidFill>
                <a:schemeClr val="bg1"/>
              </a:solidFill>
            </a:rPr>
            <a:t>Prepreg</a:t>
          </a:r>
          <a:r>
            <a:rPr lang="en-US" sz="800" b="1" kern="1200" dirty="0" smtClean="0">
              <a:solidFill>
                <a:schemeClr val="bg1"/>
              </a:solidFill>
            </a:rPr>
            <a:t> w/w and w/o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</a:rPr>
            <a:t>solvent &amp;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</a:rPr>
            <a:t>Liquid Process</a:t>
          </a:r>
          <a:endParaRPr lang="en-US" sz="800" b="1" kern="1200" dirty="0">
            <a:solidFill>
              <a:schemeClr val="bg1"/>
            </a:solidFill>
          </a:endParaRPr>
        </a:p>
      </dsp:txBody>
      <dsp:txXfrm>
        <a:off x="2185080" y="14763"/>
        <a:ext cx="1520181" cy="4745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0" y="0"/>
          <a:ext cx="1549707" cy="504056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>
                  <a:lumMod val="95000"/>
                </a:schemeClr>
              </a:solidFill>
            </a:rPr>
            <a:t>Cost effective</a:t>
          </a:r>
          <a:endParaRPr lang="en-US" sz="8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4763" y="14763"/>
        <a:ext cx="1520181" cy="474530"/>
      </dsp:txXfrm>
    </dsp:sp>
    <dsp:sp modelId="{FA6A8602-3744-4920-B750-919FE993817F}">
      <dsp:nvSpPr>
        <dsp:cNvPr id="0" name=""/>
        <dsp:cNvSpPr/>
      </dsp:nvSpPr>
      <dsp:spPr>
        <a:xfrm>
          <a:off x="1704860" y="59864"/>
          <a:ext cx="328923" cy="384327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bg1"/>
            </a:solidFill>
          </a:endParaRPr>
        </a:p>
      </dsp:txBody>
      <dsp:txXfrm>
        <a:off x="1704860" y="136729"/>
        <a:ext cx="230246" cy="230597"/>
      </dsp:txXfrm>
    </dsp:sp>
    <dsp:sp modelId="{6962B4CF-D403-43C6-AF21-5FBE005A2926}">
      <dsp:nvSpPr>
        <dsp:cNvPr id="0" name=""/>
        <dsp:cNvSpPr/>
      </dsp:nvSpPr>
      <dsp:spPr>
        <a:xfrm>
          <a:off x="2170317" y="0"/>
          <a:ext cx="1549707" cy="504056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>
                  <a:lumMod val="95000"/>
                </a:schemeClr>
              </a:solidFill>
            </a:rPr>
            <a:t>Competitive to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err="1" smtClean="0">
              <a:solidFill>
                <a:schemeClr val="bg1">
                  <a:lumMod val="95000"/>
                </a:schemeClr>
              </a:solidFill>
            </a:rPr>
            <a:t>Phenolics</a:t>
          </a:r>
          <a:endParaRPr lang="en-US" sz="800" b="1" kern="1200" dirty="0">
            <a:solidFill>
              <a:schemeClr val="bg1"/>
            </a:solidFill>
          </a:endParaRPr>
        </a:p>
      </dsp:txBody>
      <dsp:txXfrm>
        <a:off x="2185080" y="14763"/>
        <a:ext cx="1520181" cy="4745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0" y="0"/>
          <a:ext cx="1549707" cy="504056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</a:rPr>
            <a:t>Inherently Flame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/>
              </a:solidFill>
            </a:rPr>
            <a:t>Retardant</a:t>
          </a:r>
          <a:endParaRPr lang="en-US" sz="8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4763" y="14763"/>
        <a:ext cx="1520181" cy="474530"/>
      </dsp:txXfrm>
    </dsp:sp>
    <dsp:sp modelId="{FA6A8602-3744-4920-B750-919FE993817F}">
      <dsp:nvSpPr>
        <dsp:cNvPr id="0" name=""/>
        <dsp:cNvSpPr/>
      </dsp:nvSpPr>
      <dsp:spPr>
        <a:xfrm>
          <a:off x="1704860" y="59864"/>
          <a:ext cx="328923" cy="384327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bg1"/>
            </a:solidFill>
          </a:endParaRPr>
        </a:p>
      </dsp:txBody>
      <dsp:txXfrm>
        <a:off x="1704860" y="136729"/>
        <a:ext cx="230246" cy="230597"/>
      </dsp:txXfrm>
    </dsp:sp>
    <dsp:sp modelId="{6962B4CF-D403-43C6-AF21-5FBE005A2926}">
      <dsp:nvSpPr>
        <dsp:cNvPr id="0" name=""/>
        <dsp:cNvSpPr/>
      </dsp:nvSpPr>
      <dsp:spPr>
        <a:xfrm>
          <a:off x="2170317" y="0"/>
          <a:ext cx="1549707" cy="504056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>
                  <a:lumMod val="95000"/>
                </a:schemeClr>
              </a:solidFill>
            </a:rPr>
            <a:t>FST &amp; heat release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>
                  <a:lumMod val="95000"/>
                </a:schemeClr>
              </a:solidFill>
            </a:rPr>
            <a:t>FAR 25.853 &amp;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>
                  <a:lumMod val="95000"/>
                </a:schemeClr>
              </a:solidFill>
            </a:rPr>
            <a:t>ABD 0031</a:t>
          </a:r>
          <a:endParaRPr lang="en-US" sz="800" b="1" kern="1200" dirty="0">
            <a:solidFill>
              <a:schemeClr val="bg1"/>
            </a:solidFill>
          </a:endParaRPr>
        </a:p>
      </dsp:txBody>
      <dsp:txXfrm>
        <a:off x="2185080" y="14763"/>
        <a:ext cx="1520181" cy="4745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0" y="0"/>
          <a:ext cx="1549707" cy="504056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>
              <a:solidFill>
                <a:schemeClr val="bg1">
                  <a:lumMod val="95000"/>
                </a:schemeClr>
              </a:solidFill>
            </a:rPr>
            <a:t>Medium Mechanicals</a:t>
          </a:r>
          <a:endParaRPr lang="en-US" sz="8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4763" y="14763"/>
        <a:ext cx="1520181" cy="474530"/>
      </dsp:txXfrm>
    </dsp:sp>
    <dsp:sp modelId="{FA6A8602-3744-4920-B750-919FE993817F}">
      <dsp:nvSpPr>
        <dsp:cNvPr id="0" name=""/>
        <dsp:cNvSpPr/>
      </dsp:nvSpPr>
      <dsp:spPr>
        <a:xfrm>
          <a:off x="1704860" y="59864"/>
          <a:ext cx="328923" cy="384327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bg1"/>
            </a:solidFill>
          </a:endParaRPr>
        </a:p>
      </dsp:txBody>
      <dsp:txXfrm>
        <a:off x="1704860" y="136729"/>
        <a:ext cx="230246" cy="230597"/>
      </dsp:txXfrm>
    </dsp:sp>
    <dsp:sp modelId="{6962B4CF-D403-43C6-AF21-5FBE005A2926}">
      <dsp:nvSpPr>
        <dsp:cNvPr id="0" name=""/>
        <dsp:cNvSpPr/>
      </dsp:nvSpPr>
      <dsp:spPr>
        <a:xfrm>
          <a:off x="2170317" y="0"/>
          <a:ext cx="1549707" cy="504056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bg1">
                  <a:lumMod val="95000"/>
                </a:schemeClr>
              </a:solidFill>
            </a:rPr>
            <a:t>Semi Structural applications</a:t>
          </a:r>
          <a:endParaRPr lang="en-US" sz="800" b="1" kern="1200" dirty="0">
            <a:solidFill>
              <a:schemeClr val="bg1"/>
            </a:solidFill>
          </a:endParaRPr>
        </a:p>
      </dsp:txBody>
      <dsp:txXfrm>
        <a:off x="2185080" y="14763"/>
        <a:ext cx="1520181" cy="474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825" y="0"/>
          <a:ext cx="1759649" cy="663848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Inherently flame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retardant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20268" y="19443"/>
        <a:ext cx="1720763" cy="624962"/>
      </dsp:txXfrm>
    </dsp:sp>
    <dsp:sp modelId="{FA6A8602-3744-4920-B750-919FE993817F}">
      <dsp:nvSpPr>
        <dsp:cNvPr id="0" name=""/>
        <dsp:cNvSpPr/>
      </dsp:nvSpPr>
      <dsp:spPr>
        <a:xfrm>
          <a:off x="1936439" y="113727"/>
          <a:ext cx="373045" cy="436392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bg1">
                <a:lumMod val="85000"/>
              </a:schemeClr>
            </a:solidFill>
          </a:endParaRPr>
        </a:p>
      </dsp:txBody>
      <dsp:txXfrm>
        <a:off x="1936439" y="201005"/>
        <a:ext cx="261132" cy="261836"/>
      </dsp:txXfrm>
    </dsp:sp>
    <dsp:sp modelId="{6962B4CF-D403-43C6-AF21-5FBE005A2926}">
      <dsp:nvSpPr>
        <dsp:cNvPr id="0" name=""/>
        <dsp:cNvSpPr/>
      </dsp:nvSpPr>
      <dsp:spPr>
        <a:xfrm>
          <a:off x="2464333" y="0"/>
          <a:ext cx="1759649" cy="663848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FST according to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FAR 25.853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483776" y="19443"/>
        <a:ext cx="1720763" cy="624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825" y="0"/>
          <a:ext cx="1759649" cy="643728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Unfilled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Low viscosity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Latent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679" y="18854"/>
        <a:ext cx="1721941" cy="606020"/>
      </dsp:txXfrm>
    </dsp:sp>
    <dsp:sp modelId="{FA6A8602-3744-4920-B750-919FE993817F}">
      <dsp:nvSpPr>
        <dsp:cNvPr id="0" name=""/>
        <dsp:cNvSpPr/>
      </dsp:nvSpPr>
      <dsp:spPr>
        <a:xfrm>
          <a:off x="1936439" y="103667"/>
          <a:ext cx="373045" cy="436392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chemeClr val="bg1"/>
            </a:solidFill>
          </a:endParaRPr>
        </a:p>
      </dsp:txBody>
      <dsp:txXfrm>
        <a:off x="1936439" y="190945"/>
        <a:ext cx="261132" cy="261836"/>
      </dsp:txXfrm>
    </dsp:sp>
    <dsp:sp modelId="{6962B4CF-D403-43C6-AF21-5FBE005A2926}">
      <dsp:nvSpPr>
        <dsp:cNvPr id="0" name=""/>
        <dsp:cNvSpPr/>
      </dsp:nvSpPr>
      <dsp:spPr>
        <a:xfrm>
          <a:off x="2464333" y="0"/>
          <a:ext cx="1759649" cy="643728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Design complexity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RTM &amp; Infusion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2483187" y="18854"/>
        <a:ext cx="1721941" cy="606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825" y="0"/>
          <a:ext cx="1759649" cy="648072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High mechanicals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9806" y="18981"/>
        <a:ext cx="1721687" cy="610110"/>
      </dsp:txXfrm>
    </dsp:sp>
    <dsp:sp modelId="{FA6A8602-3744-4920-B750-919FE993817F}">
      <dsp:nvSpPr>
        <dsp:cNvPr id="0" name=""/>
        <dsp:cNvSpPr/>
      </dsp:nvSpPr>
      <dsp:spPr>
        <a:xfrm>
          <a:off x="1936439" y="105839"/>
          <a:ext cx="373045" cy="436392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chemeClr val="bg1">
                <a:lumMod val="95000"/>
              </a:schemeClr>
            </a:solidFill>
          </a:endParaRPr>
        </a:p>
      </dsp:txBody>
      <dsp:txXfrm>
        <a:off x="1936439" y="193117"/>
        <a:ext cx="261132" cy="261836"/>
      </dsp:txXfrm>
    </dsp:sp>
    <dsp:sp modelId="{6962B4CF-D403-43C6-AF21-5FBE005A2926}">
      <dsp:nvSpPr>
        <dsp:cNvPr id="0" name=""/>
        <dsp:cNvSpPr/>
      </dsp:nvSpPr>
      <dsp:spPr>
        <a:xfrm>
          <a:off x="2464333" y="0"/>
          <a:ext cx="1759649" cy="648072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Structural applications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483314" y="18981"/>
        <a:ext cx="1721687" cy="6101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825" y="0"/>
          <a:ext cx="1759649" cy="576064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Fast cure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Low exotherm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7697" y="16872"/>
        <a:ext cx="1725905" cy="542320"/>
      </dsp:txXfrm>
    </dsp:sp>
    <dsp:sp modelId="{FA6A8602-3744-4920-B750-919FE993817F}">
      <dsp:nvSpPr>
        <dsp:cNvPr id="0" name=""/>
        <dsp:cNvSpPr/>
      </dsp:nvSpPr>
      <dsp:spPr>
        <a:xfrm>
          <a:off x="1936439" y="69835"/>
          <a:ext cx="373045" cy="436392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chemeClr val="bg1">
                <a:lumMod val="95000"/>
              </a:schemeClr>
            </a:solidFill>
          </a:endParaRPr>
        </a:p>
      </dsp:txBody>
      <dsp:txXfrm>
        <a:off x="1936439" y="157113"/>
        <a:ext cx="261132" cy="261836"/>
      </dsp:txXfrm>
    </dsp:sp>
    <dsp:sp modelId="{6962B4CF-D403-43C6-AF21-5FBE005A2926}">
      <dsp:nvSpPr>
        <dsp:cNvPr id="0" name=""/>
        <dsp:cNvSpPr/>
      </dsp:nvSpPr>
      <dsp:spPr>
        <a:xfrm>
          <a:off x="2464333" y="0"/>
          <a:ext cx="1759649" cy="576064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High</a:t>
          </a:r>
          <a:r>
            <a:rPr lang="en-US" sz="1200" b="1" kern="1200" dirty="0" smtClean="0">
              <a:solidFill>
                <a:schemeClr val="bg1">
                  <a:lumMod val="95000"/>
                </a:schemeClr>
              </a:solidFill>
            </a:rPr>
            <a:t> p</a:t>
          </a: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roductivity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481205" y="16872"/>
        <a:ext cx="1725905" cy="542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620B4-0B1C-44BF-9644-3AC62136C466}">
      <dsp:nvSpPr>
        <dsp:cNvPr id="0" name=""/>
        <dsp:cNvSpPr/>
      </dsp:nvSpPr>
      <dsp:spPr>
        <a:xfrm>
          <a:off x="504052" y="269333"/>
          <a:ext cx="2168354" cy="738779"/>
        </a:xfrm>
        <a:prstGeom prst="roundRect">
          <a:avLst/>
        </a:prstGeom>
        <a:solidFill>
          <a:srgbClr val="003263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smtClean="0">
              <a:solidFill>
                <a:schemeClr val="bg1"/>
              </a:solidFill>
            </a:rPr>
            <a:t>E</a:t>
          </a:r>
          <a:r>
            <a:rPr lang="en-US" sz="1000" b="1" kern="1200" dirty="0" smtClean="0">
              <a:solidFill>
                <a:schemeClr val="bg1"/>
              </a:solidFill>
            </a:rPr>
            <a:t>fficient </a:t>
          </a: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production</a:t>
          </a:r>
          <a:r>
            <a:rPr lang="en-US" sz="1000" b="1" kern="1200" dirty="0" smtClean="0">
              <a:solidFill>
                <a:schemeClr val="bg1"/>
              </a:solidFill>
            </a:rPr>
            <a:t> of interior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structural CFRP / GFRP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with maximized weight savings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540116" y="305397"/>
        <a:ext cx="2096226" cy="6666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620B4-0B1C-44BF-9644-3AC62136C466}">
      <dsp:nvSpPr>
        <dsp:cNvPr id="0" name=""/>
        <dsp:cNvSpPr/>
      </dsp:nvSpPr>
      <dsp:spPr>
        <a:xfrm>
          <a:off x="208630" y="25721"/>
          <a:ext cx="1695119" cy="548644"/>
        </a:xfrm>
        <a:prstGeom prst="roundRect">
          <a:avLst/>
        </a:prstGeom>
        <a:solidFill>
          <a:srgbClr val="003263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smtClean="0">
              <a:solidFill>
                <a:schemeClr val="bg1">
                  <a:lumMod val="95000"/>
                </a:schemeClr>
              </a:solidFill>
            </a:rPr>
            <a:t>Complex </a:t>
          </a:r>
          <a:r>
            <a:rPr lang="de-CH" sz="1000" b="1" kern="1200" dirty="0" err="1" smtClean="0">
              <a:solidFill>
                <a:schemeClr val="bg1">
                  <a:lumMod val="95000"/>
                </a:schemeClr>
              </a:solidFill>
            </a:rPr>
            <a:t>parts</a:t>
          </a:r>
          <a:r>
            <a:rPr lang="de-CH" sz="1000" b="1" kern="1200" dirty="0" smtClean="0">
              <a:solidFill>
                <a:schemeClr val="bg1">
                  <a:lumMod val="95000"/>
                </a:schemeClr>
              </a:solidFill>
            </a:rPr>
            <a:t> &amp;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dirty="0" err="1" smtClean="0">
              <a:solidFill>
                <a:schemeClr val="bg1">
                  <a:lumMod val="95000"/>
                </a:schemeClr>
              </a:solidFill>
            </a:rPr>
            <a:t>function</a:t>
          </a:r>
          <a:r>
            <a:rPr lang="de-CH" sz="1000" b="1" kern="1200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de-CH" sz="1000" b="1" kern="1200" dirty="0" err="1" smtClean="0">
              <a:solidFill>
                <a:schemeClr val="bg1">
                  <a:lumMod val="95000"/>
                </a:schemeClr>
              </a:solidFill>
            </a:rPr>
            <a:t>integration</a:t>
          </a:r>
          <a:r>
            <a:rPr lang="de-CH" sz="1000" b="1" kern="1200" dirty="0" smtClean="0">
              <a:solidFill>
                <a:schemeClr val="bg1">
                  <a:lumMod val="95000"/>
                </a:schemeClr>
              </a:solidFill>
            </a:rPr>
            <a:t> </a:t>
          </a:r>
        </a:p>
      </dsp:txBody>
      <dsp:txXfrm>
        <a:off x="235413" y="52504"/>
        <a:ext cx="1641553" cy="495078"/>
      </dsp:txXfrm>
    </dsp:sp>
    <dsp:sp modelId="{628D95AD-93FC-42AC-875F-0F7A8456CE81}">
      <dsp:nvSpPr>
        <dsp:cNvPr id="0" name=""/>
        <dsp:cNvSpPr/>
      </dsp:nvSpPr>
      <dsp:spPr>
        <a:xfrm>
          <a:off x="208630" y="603476"/>
          <a:ext cx="1695119" cy="548644"/>
        </a:xfrm>
        <a:prstGeom prst="roundRect">
          <a:avLst/>
        </a:prstGeom>
        <a:solidFill>
          <a:srgbClr val="003263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bg1">
                  <a:lumMod val="95000"/>
                </a:schemeClr>
              </a:solidFill>
            </a:rPr>
            <a:t>High productivity of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bg1">
                  <a:lumMod val="95000"/>
                </a:schemeClr>
              </a:solidFill>
            </a:rPr>
            <a:t>small / medium parts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35413" y="630259"/>
        <a:ext cx="1641553" cy="495078"/>
      </dsp:txXfrm>
    </dsp:sp>
    <dsp:sp modelId="{97458BDA-D807-4F31-9472-66495A8EC199}">
      <dsp:nvSpPr>
        <dsp:cNvPr id="0" name=""/>
        <dsp:cNvSpPr/>
      </dsp:nvSpPr>
      <dsp:spPr>
        <a:xfrm>
          <a:off x="208630" y="1179538"/>
          <a:ext cx="1695119" cy="548644"/>
        </a:xfrm>
        <a:prstGeom prst="roundRect">
          <a:avLst/>
        </a:prstGeom>
        <a:solidFill>
          <a:srgbClr val="003263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bg1">
                  <a:lumMod val="95000"/>
                </a:schemeClr>
              </a:solidFill>
            </a:rPr>
            <a:t>Large parts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35413" y="1206321"/>
        <a:ext cx="1641553" cy="495078"/>
      </dsp:txXfrm>
    </dsp:sp>
    <dsp:sp modelId="{E6BCB129-3DE8-42DE-AB86-E0CBC9BD2A2A}">
      <dsp:nvSpPr>
        <dsp:cNvPr id="0" name=""/>
        <dsp:cNvSpPr/>
      </dsp:nvSpPr>
      <dsp:spPr>
        <a:xfrm>
          <a:off x="208630" y="1755622"/>
          <a:ext cx="1695119" cy="548644"/>
        </a:xfrm>
        <a:prstGeom prst="roundRect">
          <a:avLst/>
        </a:prstGeom>
        <a:solidFill>
          <a:srgbClr val="003263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bg1">
                  <a:lumMod val="95000"/>
                </a:schemeClr>
              </a:solidFill>
            </a:rPr>
            <a:t>High thickness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35413" y="1782405"/>
        <a:ext cx="1641553" cy="495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5E4FC-88D6-4E59-AC74-EBCA44DAF096}">
      <dsp:nvSpPr>
        <dsp:cNvPr id="0" name=""/>
        <dsp:cNvSpPr/>
      </dsp:nvSpPr>
      <dsp:spPr>
        <a:xfrm>
          <a:off x="2563892" y="0"/>
          <a:ext cx="2364417" cy="2364417"/>
        </a:xfrm>
        <a:prstGeom prst="ellipse">
          <a:avLst/>
        </a:prstGeom>
        <a:solidFill>
          <a:srgbClr val="003263">
            <a:alpha val="69804"/>
          </a:srgbClr>
        </a:solidFill>
        <a:ln w="22225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smtClean="0">
              <a:solidFill>
                <a:schemeClr val="bg1">
                  <a:lumMod val="95000"/>
                </a:schemeClr>
              </a:solidFill>
            </a:rPr>
            <a:t>FST</a:t>
          </a:r>
          <a:endParaRPr lang="en-US" sz="2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879148" y="413772"/>
        <a:ext cx="1733905" cy="1063987"/>
      </dsp:txXfrm>
    </dsp:sp>
    <dsp:sp modelId="{0E54BFF0-09A7-40AE-A3F5-914902DBA44B}">
      <dsp:nvSpPr>
        <dsp:cNvPr id="0" name=""/>
        <dsp:cNvSpPr/>
      </dsp:nvSpPr>
      <dsp:spPr>
        <a:xfrm>
          <a:off x="3404734" y="1319872"/>
          <a:ext cx="2364417" cy="2364417"/>
        </a:xfrm>
        <a:prstGeom prst="ellipse">
          <a:avLst/>
        </a:prstGeom>
        <a:solidFill>
          <a:srgbClr val="003263">
            <a:alpha val="69804"/>
          </a:srgbClr>
        </a:solidFill>
        <a:ln w="22225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smtClean="0">
              <a:solidFill>
                <a:schemeClr val="bg1">
                  <a:lumMod val="95000"/>
                </a:schemeClr>
              </a:solidFill>
            </a:rPr>
            <a:t>EHS</a:t>
          </a:r>
          <a:endParaRPr lang="en-US" sz="2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127851" y="1930680"/>
        <a:ext cx="1418650" cy="1300429"/>
      </dsp:txXfrm>
    </dsp:sp>
    <dsp:sp modelId="{BD3AC097-6E27-4126-9BAC-612FA2655FEA}">
      <dsp:nvSpPr>
        <dsp:cNvPr id="0" name=""/>
        <dsp:cNvSpPr/>
      </dsp:nvSpPr>
      <dsp:spPr>
        <a:xfrm>
          <a:off x="1789656" y="1319872"/>
          <a:ext cx="2364417" cy="2364417"/>
        </a:xfrm>
        <a:prstGeom prst="ellipse">
          <a:avLst/>
        </a:prstGeom>
        <a:solidFill>
          <a:srgbClr val="003263">
            <a:alpha val="69804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b="1" kern="1200" dirty="0" smtClean="0">
              <a:solidFill>
                <a:schemeClr val="bg1">
                  <a:lumMod val="95000"/>
                </a:schemeClr>
              </a:solidFill>
            </a:rPr>
            <a:t>Cost</a:t>
          </a:r>
          <a:endParaRPr lang="en-US" sz="2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012305" y="1930680"/>
        <a:ext cx="1418650" cy="13004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E50D-8B88-4608-A7FB-4A1D62C1C500}">
      <dsp:nvSpPr>
        <dsp:cNvPr id="0" name=""/>
        <dsp:cNvSpPr/>
      </dsp:nvSpPr>
      <dsp:spPr>
        <a:xfrm>
          <a:off x="825" y="0"/>
          <a:ext cx="1759649" cy="648072"/>
        </a:xfrm>
        <a:prstGeom prst="roundRect">
          <a:avLst>
            <a:gd name="adj" fmla="val 10000"/>
          </a:avLst>
        </a:prstGeom>
        <a:solidFill>
          <a:srgbClr val="003263">
            <a:alpha val="50196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Inherently Flame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Retardant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19806" y="18981"/>
        <a:ext cx="1721687" cy="610110"/>
      </dsp:txXfrm>
    </dsp:sp>
    <dsp:sp modelId="{FA6A8602-3744-4920-B750-919FE993817F}">
      <dsp:nvSpPr>
        <dsp:cNvPr id="0" name=""/>
        <dsp:cNvSpPr/>
      </dsp:nvSpPr>
      <dsp:spPr>
        <a:xfrm>
          <a:off x="1936439" y="105839"/>
          <a:ext cx="373045" cy="436392"/>
        </a:xfrm>
        <a:prstGeom prst="rightArrow">
          <a:avLst>
            <a:gd name="adj1" fmla="val 60000"/>
            <a:gd name="adj2" fmla="val 50000"/>
          </a:avLst>
        </a:prstGeom>
        <a:solidFill>
          <a:srgbClr val="003263">
            <a:alpha val="6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chemeClr val="bg1">
                <a:lumMod val="85000"/>
              </a:schemeClr>
            </a:solidFill>
          </a:endParaRPr>
        </a:p>
      </dsp:txBody>
      <dsp:txXfrm>
        <a:off x="1936439" y="193117"/>
        <a:ext cx="261132" cy="261836"/>
      </dsp:txXfrm>
    </dsp:sp>
    <dsp:sp modelId="{6962B4CF-D403-43C6-AF21-5FBE005A2926}">
      <dsp:nvSpPr>
        <dsp:cNvPr id="0" name=""/>
        <dsp:cNvSpPr/>
      </dsp:nvSpPr>
      <dsp:spPr>
        <a:xfrm>
          <a:off x="2464333" y="0"/>
          <a:ext cx="1759649" cy="648072"/>
        </a:xfrm>
        <a:prstGeom prst="roundRect">
          <a:avLst>
            <a:gd name="adj" fmla="val 10000"/>
          </a:avLst>
        </a:prstGeom>
        <a:solidFill>
          <a:srgbClr val="003263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FST &amp; heat release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FAR 25.853 &amp;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</a:rPr>
            <a:t>ABD 0031</a:t>
          </a:r>
          <a:endParaRPr lang="en-US" sz="1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483314" y="18981"/>
        <a:ext cx="1721687" cy="61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A1363-0259-4832-B030-CAFADC173F3E}" type="datetimeFigureOut">
              <a:rPr lang="de-CH" smtClean="0"/>
              <a:t>26.10.2016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A7A25-F49A-4DA9-9610-7DA1CCCF670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699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7A25-F49A-4DA9-9610-7DA1CCCF670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502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Huntsman has recently</a:t>
            </a:r>
            <a:r>
              <a:rPr lang="en-US" baseline="0" dirty="0" smtClean="0"/>
              <a:t> developed two new epoxies and one benzoxazine resins that</a:t>
            </a:r>
            <a:r>
              <a:rPr lang="en-US" dirty="0" smtClean="0"/>
              <a:t> meet FST/ heat release according to FAR 25.853/ABD 0031.</a:t>
            </a:r>
          </a:p>
          <a:p>
            <a:endParaRPr lang="en-US" dirty="0" smtClean="0"/>
          </a:p>
          <a:p>
            <a:r>
              <a:rPr lang="en-US" baseline="0" dirty="0" err="1" smtClean="0"/>
              <a:t>Aradite</a:t>
            </a:r>
            <a:r>
              <a:rPr lang="en-US" baseline="0" dirty="0" smtClean="0"/>
              <a:t> FST 40002/40003 is a two part epoxy system, it is meet FST requirements, and has good mechanical property to be used in structural application, such as interior wall panel,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7A25-F49A-4DA9-9610-7DA1CCCF670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57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7A25-F49A-4DA9-9610-7DA1CCCF670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95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5AA4F-7B5C-4B3C-BC71-5D122D477ED2}" type="slidenum">
              <a:rPr lang="en-US"/>
              <a:pPr/>
              <a:t>4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1682"/>
            <a:ext cx="5028986" cy="4116481"/>
          </a:xfrm>
        </p:spPr>
        <p:txBody>
          <a:bodyPr lIns="91609" tIns="45805" rIns="91609" bIns="45805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3229893"/>
            <a:ext cx="8065524" cy="457047"/>
          </a:xfrm>
        </p:spPr>
        <p:txBody>
          <a:bodyPr anchor="b"/>
          <a:lstStyle>
            <a:lvl1pPr algn="l">
              <a:lnSpc>
                <a:spcPts val="2900"/>
              </a:lnSpc>
              <a:spcBef>
                <a:spcPts val="0"/>
              </a:spcBef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138" y="3705274"/>
            <a:ext cx="8065523" cy="748739"/>
          </a:xfrm>
        </p:spPr>
        <p:txBody>
          <a:bodyPr/>
          <a:lstStyle>
            <a:lvl1pPr marL="0" indent="0" algn="l">
              <a:lnSpc>
                <a:spcPts val="29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noProof="1"/>
          </a:p>
        </p:txBody>
      </p:sp>
      <p:sp>
        <p:nvSpPr>
          <p:cNvPr id="5" name="TextBox 4"/>
          <p:cNvSpPr txBox="1"/>
          <p:nvPr userDrawn="1"/>
        </p:nvSpPr>
        <p:spPr>
          <a:xfrm>
            <a:off x="6276974" y="6314125"/>
            <a:ext cx="2519362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spc="40" baseline="0" noProof="1" smtClean="0">
                <a:solidFill>
                  <a:schemeClr val="bg1"/>
                </a:solidFill>
              </a:rPr>
              <a:t>Advanced Materials</a:t>
            </a:r>
            <a:endParaRPr lang="en-US" sz="1600" spc="40" baseline="0" noProof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82079" y="354330"/>
            <a:ext cx="1802638" cy="524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2364" y="6232258"/>
            <a:ext cx="1997242" cy="3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9060"/>
      </p:ext>
    </p:extLst>
  </p:cSld>
  <p:clrMapOvr>
    <a:masterClrMapping/>
  </p:clrMapOvr>
  <p:hf hdr="0" ftr="0"/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 comparison with accent boxes" preserve="1" userDrawn="1">
  <p:cSld name="3-column comparison with acc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15297" y="1857375"/>
            <a:ext cx="2573594" cy="3879659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4" name="Rectangle 13"/>
          <p:cNvSpPr/>
          <p:nvPr userDrawn="1"/>
        </p:nvSpPr>
        <p:spPr>
          <a:xfrm>
            <a:off x="3470430" y="1857375"/>
            <a:ext cx="2573594" cy="3879659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6" name="Rectangle 15"/>
          <p:cNvSpPr/>
          <p:nvPr userDrawn="1"/>
        </p:nvSpPr>
        <p:spPr>
          <a:xfrm>
            <a:off x="6211914" y="1857375"/>
            <a:ext cx="2573594" cy="3879659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652" y="2021687"/>
            <a:ext cx="2197509" cy="3996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8284" y="2021687"/>
            <a:ext cx="2196000" cy="397671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Slide title (2 lines max.)</a:t>
            </a:r>
            <a:endParaRPr lang="en-US" noProof="1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20371" y="2021687"/>
            <a:ext cx="2196000" cy="397671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17550" y="4434079"/>
            <a:ext cx="2571341" cy="1299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4594416"/>
            <a:ext cx="2197100" cy="9681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>
              <a:defRPr>
                <a:solidFill>
                  <a:schemeClr val="bg1"/>
                </a:solidFill>
              </a:defRPr>
            </a:lvl2pPr>
            <a:lvl3pPr marL="360000">
              <a:defRPr>
                <a:solidFill>
                  <a:schemeClr val="bg1"/>
                </a:solidFill>
              </a:defRPr>
            </a:lvl3pPr>
            <a:lvl4pPr marL="540000">
              <a:defRPr>
                <a:solidFill>
                  <a:schemeClr val="bg1"/>
                </a:solidFill>
              </a:defRPr>
            </a:lvl4pPr>
            <a:lvl5pPr marL="72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Highlight fact comparison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9" name="Rectangle 18"/>
          <p:cNvSpPr/>
          <p:nvPr userDrawn="1"/>
        </p:nvSpPr>
        <p:spPr>
          <a:xfrm>
            <a:off x="3470430" y="4437063"/>
            <a:ext cx="2571341" cy="1299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2993" y="4597400"/>
            <a:ext cx="2197100" cy="9681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>
              <a:defRPr>
                <a:solidFill>
                  <a:schemeClr val="bg1"/>
                </a:solidFill>
              </a:defRPr>
            </a:lvl2pPr>
            <a:lvl3pPr marL="360000">
              <a:defRPr>
                <a:solidFill>
                  <a:schemeClr val="bg1"/>
                </a:solidFill>
              </a:defRPr>
            </a:lvl3pPr>
            <a:lvl4pPr marL="540000">
              <a:defRPr>
                <a:solidFill>
                  <a:schemeClr val="bg1"/>
                </a:solidFill>
              </a:defRPr>
            </a:lvl4pPr>
            <a:lvl5pPr marL="72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Highlight fact comparison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1" name="Rectangle 20"/>
          <p:cNvSpPr/>
          <p:nvPr userDrawn="1"/>
        </p:nvSpPr>
        <p:spPr>
          <a:xfrm>
            <a:off x="6223310" y="4437063"/>
            <a:ext cx="2571341" cy="1299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405873" y="4597400"/>
            <a:ext cx="2197100" cy="96818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>
              <a:defRPr>
                <a:solidFill>
                  <a:schemeClr val="bg1"/>
                </a:solidFill>
              </a:defRPr>
            </a:lvl2pPr>
            <a:lvl3pPr marL="360000">
              <a:defRPr>
                <a:solidFill>
                  <a:schemeClr val="bg1"/>
                </a:solidFill>
              </a:defRPr>
            </a:lvl3pPr>
            <a:lvl4pPr marL="540000">
              <a:defRPr>
                <a:solidFill>
                  <a:schemeClr val="bg1"/>
                </a:solidFill>
              </a:defRPr>
            </a:lvl4pPr>
            <a:lvl5pPr marL="72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Highlight fact comparison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E2D5A52-C595-4D6C-9E4A-00471F52DC7C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99652" y="2505075"/>
            <a:ext cx="2196000" cy="17604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3648284" y="2505075"/>
            <a:ext cx="2196000" cy="17604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6420371" y="2503875"/>
            <a:ext cx="2196000" cy="17604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7138" y="273050"/>
            <a:ext cx="5469811" cy="360363"/>
          </a:xfrm>
        </p:spPr>
        <p:txBody>
          <a:bodyPr anchor="b">
            <a:no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1" smtClean="0"/>
              <a:t>Chapter title (1 line max.)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356633667"/>
      </p:ext>
    </p:extLst>
  </p:cSld>
  <p:clrMapOvr>
    <a:masterClrMapping/>
  </p:clrMapOvr>
  <p:hf hdr="0" ftr="0"/>
  <p:extLst mod="1">
    <p:ext uri="{DCECCB84-F9BA-43D5-87BE-67443E8EF086}">
      <p15:sldGuideLst xmlns="" xmlns:p15="http://schemas.microsoft.com/office/powerpoint/2012/main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bar comparison" preserve="1" userDrawn="1">
  <p:cSld name="3-ba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17138" y="1865671"/>
            <a:ext cx="8068087" cy="1167463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4" name="Rectangle 13"/>
          <p:cNvSpPr/>
          <p:nvPr userDrawn="1"/>
        </p:nvSpPr>
        <p:spPr>
          <a:xfrm>
            <a:off x="717138" y="3223692"/>
            <a:ext cx="8068087" cy="1165124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6" name="Rectangle 15"/>
          <p:cNvSpPr/>
          <p:nvPr userDrawn="1"/>
        </p:nvSpPr>
        <p:spPr>
          <a:xfrm>
            <a:off x="717138" y="4579374"/>
            <a:ext cx="8068087" cy="1165034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618" y="2009084"/>
            <a:ext cx="1803600" cy="8676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8618" y="3365666"/>
            <a:ext cx="1803600" cy="8676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17551" y="634181"/>
            <a:ext cx="5469810" cy="6120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Slide title (2 lines max.)</a:t>
            </a:r>
            <a:endParaRPr lang="en-US" noProof="1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88618" y="4722247"/>
            <a:ext cx="1803600" cy="8676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635B980-A0F3-4C35-AFBB-BF80253E9A0B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72928" y="2009084"/>
            <a:ext cx="5857200" cy="867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772928" y="3365666"/>
            <a:ext cx="5857200" cy="867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2774144" y="4722247"/>
            <a:ext cx="5857200" cy="867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7550" y="273050"/>
            <a:ext cx="5469811" cy="360363"/>
          </a:xfrm>
        </p:spPr>
        <p:txBody>
          <a:bodyPr anchor="b">
            <a:no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1" smtClean="0"/>
              <a:t>Chapter title (1 line max.)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95002964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bar comparison with accent boxes" preserve="1" userDrawn="1">
  <p:cSld name="3-bar comparison with acc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17138" y="1865671"/>
            <a:ext cx="8068087" cy="116640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4" name="Rectangle 13"/>
          <p:cNvSpPr/>
          <p:nvPr userDrawn="1"/>
        </p:nvSpPr>
        <p:spPr>
          <a:xfrm>
            <a:off x="717138" y="3223692"/>
            <a:ext cx="8068087" cy="116640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6" name="Rectangle 15"/>
          <p:cNvSpPr/>
          <p:nvPr userDrawn="1"/>
        </p:nvSpPr>
        <p:spPr>
          <a:xfrm>
            <a:off x="717138" y="4579374"/>
            <a:ext cx="8068087" cy="1166400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206" y="2009084"/>
            <a:ext cx="1803600" cy="8676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8206" y="3365666"/>
            <a:ext cx="1803600" cy="8676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Slide title (2 lines max.)</a:t>
            </a:r>
            <a:endParaRPr lang="en-US" noProof="1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88206" y="4722247"/>
            <a:ext cx="1803600" cy="8676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746974" y="4579374"/>
            <a:ext cx="2038251" cy="11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1" name="Rectangle 20"/>
          <p:cNvSpPr/>
          <p:nvPr userDrawn="1"/>
        </p:nvSpPr>
        <p:spPr>
          <a:xfrm>
            <a:off x="6746974" y="1865671"/>
            <a:ext cx="2038251" cy="11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75573" y="2009084"/>
            <a:ext cx="1617973" cy="867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>
              <a:defRPr>
                <a:solidFill>
                  <a:schemeClr val="bg1"/>
                </a:solidFill>
              </a:defRPr>
            </a:lvl2pPr>
            <a:lvl3pPr marL="360000">
              <a:defRPr>
                <a:solidFill>
                  <a:schemeClr val="bg1"/>
                </a:solidFill>
              </a:defRPr>
            </a:lvl3pPr>
            <a:lvl4pPr marL="540000">
              <a:defRPr>
                <a:solidFill>
                  <a:schemeClr val="bg1"/>
                </a:solidFill>
              </a:defRPr>
            </a:lvl4pPr>
            <a:lvl5pPr marL="72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Highlight fact comparison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3" name="Rectangle 22"/>
          <p:cNvSpPr/>
          <p:nvPr userDrawn="1"/>
        </p:nvSpPr>
        <p:spPr>
          <a:xfrm>
            <a:off x="6746974" y="3223692"/>
            <a:ext cx="2038251" cy="11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975573" y="3367357"/>
            <a:ext cx="1617973" cy="867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>
              <a:defRPr>
                <a:solidFill>
                  <a:schemeClr val="bg1"/>
                </a:solidFill>
              </a:defRPr>
            </a:lvl2pPr>
            <a:lvl3pPr marL="360000">
              <a:defRPr>
                <a:solidFill>
                  <a:schemeClr val="bg1"/>
                </a:solidFill>
              </a:defRPr>
            </a:lvl3pPr>
            <a:lvl4pPr marL="540000">
              <a:defRPr>
                <a:solidFill>
                  <a:schemeClr val="bg1"/>
                </a:solidFill>
              </a:defRPr>
            </a:lvl4pPr>
            <a:lvl5pPr marL="72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Highlight fact comparison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1D4167F-FE38-4BD1-A156-1DF64612C3F5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2772928" y="2009084"/>
            <a:ext cx="3801600" cy="867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2772928" y="3365666"/>
            <a:ext cx="3801600" cy="867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2774144" y="4722247"/>
            <a:ext cx="3801600" cy="867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75573" y="4725631"/>
            <a:ext cx="1617973" cy="867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>
              <a:defRPr>
                <a:solidFill>
                  <a:schemeClr val="bg1"/>
                </a:solidFill>
              </a:defRPr>
            </a:lvl2pPr>
            <a:lvl3pPr marL="360000">
              <a:defRPr>
                <a:solidFill>
                  <a:schemeClr val="bg1"/>
                </a:solidFill>
              </a:defRPr>
            </a:lvl3pPr>
            <a:lvl4pPr marL="540000">
              <a:defRPr>
                <a:solidFill>
                  <a:schemeClr val="bg1"/>
                </a:solidFill>
              </a:defRPr>
            </a:lvl4pPr>
            <a:lvl5pPr marL="72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Highlight fact comparison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7138" y="273050"/>
            <a:ext cx="5469811" cy="360363"/>
          </a:xfrm>
        </p:spPr>
        <p:txBody>
          <a:bodyPr anchor="b">
            <a:no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1" smtClean="0"/>
              <a:t>Chapter title (1 line max.)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3057340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_small" preserve="1" userDrawn="1">
  <p:cSld name="Imag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Slide title (2 lines max.)</a:t>
            </a:r>
            <a:endParaRPr lang="en-US" noProof="1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22314" y="1857376"/>
            <a:ext cx="8062912" cy="3876674"/>
          </a:xfrm>
          <a:solidFill>
            <a:srgbClr val="ECEDED"/>
          </a:solidFill>
        </p:spPr>
        <p:txBody>
          <a:bodyPr/>
          <a:lstStyle>
            <a:lvl1pPr marL="0" marR="0" indent="0" algn="ctr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Neue for HU Light" panose="020B0403020202020204" pitchFamily="34" charset="0"/>
              <a:buNone/>
              <a:tabLst/>
              <a:defRPr/>
            </a:lvl1pPr>
          </a:lstStyle>
          <a:p>
            <a:r>
              <a:rPr lang="en-US" noProof="1" smtClean="0"/>
              <a:t>To add an image here, use the «Image Gallery» button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534D7-10DD-400D-B5AA-F4A5A0280319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7138" y="273050"/>
            <a:ext cx="5469811" cy="360363"/>
          </a:xfrm>
        </p:spPr>
        <p:txBody>
          <a:bodyPr anchor="b">
            <a:no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1" smtClean="0"/>
              <a:t>Chapter title (1 line max.)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55297654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note" preserve="1" userDrawn="1">
  <p:cSld name="Keynote"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120FF6-B11C-445E-9A9E-7B6F25179370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403350" y="1857375"/>
            <a:ext cx="3240088" cy="3300413"/>
          </a:xfrm>
          <a:solidFill>
            <a:srgbClr val="ECEDED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1" smtClean="0"/>
              <a:t>To add an image here, use the «Image Gallery» button</a:t>
            </a:r>
            <a:endParaRPr lang="en-US" noProof="1"/>
          </a:p>
        </p:txBody>
      </p:sp>
      <p:sp>
        <p:nvSpPr>
          <p:cNvPr id="11" name="Rectangle 10"/>
          <p:cNvSpPr/>
          <p:nvPr userDrawn="1"/>
        </p:nvSpPr>
        <p:spPr>
          <a:xfrm>
            <a:off x="4859338" y="1857375"/>
            <a:ext cx="3241675" cy="330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859338" y="1857375"/>
            <a:ext cx="3241675" cy="715963"/>
          </a:xfrm>
        </p:spPr>
        <p:txBody>
          <a:bodyPr lIns="180000" tIns="180000" rIns="180000" bIns="180000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59338" y="2413000"/>
            <a:ext cx="3241675" cy="2744788"/>
          </a:xfrm>
        </p:spPr>
        <p:txBody>
          <a:bodyPr lIns="180000" tIns="180000" rIns="180000" bIns="180000"/>
          <a:lstStyle>
            <a:lvl1pPr marL="0" indent="0">
              <a:buNone/>
              <a:defRPr/>
            </a:lvl1pPr>
            <a:lvl2pPr marL="180000">
              <a:defRPr/>
            </a:lvl2pPr>
            <a:lvl3pPr marL="360000">
              <a:defRPr/>
            </a:lvl3pPr>
            <a:lvl4pPr marL="540000">
              <a:defRPr/>
            </a:lvl4pPr>
            <a:lvl5pPr marL="720000">
              <a:defRPr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8" name="TextBox 7"/>
          <p:cNvSpPr txBox="1"/>
          <p:nvPr userDrawn="1"/>
        </p:nvSpPr>
        <p:spPr>
          <a:xfrm>
            <a:off x="6276974" y="6314125"/>
            <a:ext cx="2519362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spc="40" baseline="0" noProof="1" smtClean="0">
                <a:solidFill>
                  <a:schemeClr val="bg1"/>
                </a:solidFill>
              </a:rPr>
              <a:t>Advanced Materials</a:t>
            </a:r>
            <a:endParaRPr lang="en-US" sz="1600" spc="40" baseline="0" noProof="1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 smtClean="0"/>
              <a:t>Presentation title</a:t>
            </a:r>
            <a:endParaRPr lang="en-US" noProof="1"/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82079" y="354330"/>
            <a:ext cx="1802638" cy="524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2364" y="6232258"/>
            <a:ext cx="1997242" cy="3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06178"/>
      </p:ext>
    </p:extLst>
  </p:cSld>
  <p:clrMapOvr>
    <a:masterClrMapping/>
  </p:clrMapOvr>
  <p:hf hdr="0" ftr="0"/>
  <p:extLst mod="1">
    <p:ext uri="{DCECCB84-F9BA-43D5-87BE-67443E8EF086}">
      <p15:sldGuideLst xmlns="" xmlns:p15="http://schemas.microsoft.com/office/powerpoint/2012/main">
        <p15:guide id="1" pos="884" userDrawn="1">
          <p15:clr>
            <a:srgbClr val="FBAE40"/>
          </p15:clr>
        </p15:guide>
        <p15:guide id="2" pos="2925" userDrawn="1">
          <p15:clr>
            <a:srgbClr val="FBAE40"/>
          </p15:clr>
        </p15:guide>
        <p15:guide id="3" pos="3061" userDrawn="1">
          <p15:clr>
            <a:srgbClr val="FBAE40"/>
          </p15:clr>
        </p15:guide>
        <p15:guide id="4" pos="5103" userDrawn="1">
          <p15:clr>
            <a:srgbClr val="FBAE40"/>
          </p15:clr>
        </p15:guide>
        <p15:guide id="5" orient="horz" pos="324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-slide image Text box left" preserve="1" userDrawn="1">
  <p:cSld name="Full-slide image Text box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1" smtClean="0"/>
              <a:t>To add an image here, use the «Image Gallery» button</a:t>
            </a:r>
            <a:endParaRPr lang="en-US" noProof="1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397000" y="1857375"/>
            <a:ext cx="3246438" cy="3281892"/>
          </a:xfrm>
          <a:blipFill>
            <a:blip r:embed="rId6"/>
            <a:stretch>
              <a:fillRect/>
            </a:stretch>
          </a:blipFill>
        </p:spPr>
        <p:txBody>
          <a:bodyPr lIns="180000" tIns="180000" rIns="180000" bIns="180000"/>
          <a:lstStyle>
            <a:lvl1pPr marL="0" indent="0">
              <a:lnSpc>
                <a:spcPts val="2300"/>
              </a:lnSpc>
              <a:buNone/>
              <a:defRPr sz="2200">
                <a:solidFill>
                  <a:schemeClr val="bg1"/>
                </a:solidFill>
              </a:defRPr>
            </a:lvl1pPr>
            <a:lvl2pPr marL="180000">
              <a:lnSpc>
                <a:spcPts val="2300"/>
              </a:lnSpc>
              <a:defRPr sz="2200">
                <a:solidFill>
                  <a:schemeClr val="bg1"/>
                </a:solidFill>
              </a:defRPr>
            </a:lvl2pPr>
            <a:lvl3pPr marL="360000">
              <a:lnSpc>
                <a:spcPts val="2300"/>
              </a:lnSpc>
              <a:defRPr sz="2200">
                <a:solidFill>
                  <a:schemeClr val="bg1"/>
                </a:solidFill>
              </a:defRPr>
            </a:lvl3pPr>
            <a:lvl4pPr marL="540000">
              <a:lnSpc>
                <a:spcPts val="2300"/>
              </a:lnSpc>
              <a:defRPr sz="2200">
                <a:solidFill>
                  <a:schemeClr val="bg1"/>
                </a:solidFill>
              </a:defRPr>
            </a:lvl4pPr>
            <a:lvl5pPr marL="720000">
              <a:lnSpc>
                <a:spcPts val="2300"/>
              </a:lnSpc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1685D0-806B-40BC-9FD7-C8623A87C804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10" name="TextBox 9"/>
          <p:cNvSpPr txBox="1"/>
          <p:nvPr userDrawn="1">
            <p:custDataLst>
              <p:tags r:id="rId2"/>
            </p:custDataLst>
          </p:nvPr>
        </p:nvSpPr>
        <p:spPr>
          <a:xfrm>
            <a:off x="6276974" y="6314125"/>
            <a:ext cx="2519362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spc="40" baseline="0" noProof="1" smtClean="0">
                <a:solidFill>
                  <a:schemeClr val="bg1"/>
                </a:solidFill>
              </a:rPr>
              <a:t>Advanced Materials</a:t>
            </a:r>
            <a:endParaRPr lang="en-US" sz="1600" spc="40" baseline="0" noProof="1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 smtClean="0"/>
              <a:t>Presentation title</a:t>
            </a:r>
            <a:endParaRPr lang="en-US" noProof="1"/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82079" y="354330"/>
            <a:ext cx="1802638" cy="524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2364" y="6232258"/>
            <a:ext cx="1997242" cy="3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7238"/>
      </p:ext>
    </p:extLst>
  </p:cSld>
  <p:clrMapOvr>
    <a:masterClrMapping/>
  </p:clrMapOvr>
  <p:hf hdr="0" ftr="0"/>
  <p:extLst mod="1">
    <p:ext uri="{DCECCB84-F9BA-43D5-87BE-67443E8EF086}">
      <p15:sldGuideLst xmlns="" xmlns:p15="http://schemas.microsoft.com/office/powerpoint/2012/main">
        <p15:guide id="1" pos="2925" userDrawn="1">
          <p15:clr>
            <a:srgbClr val="FBAE40"/>
          </p15:clr>
        </p15:guide>
        <p15:guide id="2" pos="303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-slide image Text box right" preserve="1" userDrawn="1">
  <p:cSld name="Full-slide image Text box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1" smtClean="0"/>
              <a:t>To add an image here, use the «Image Gallery» button</a:t>
            </a:r>
            <a:endParaRPr lang="en-US" noProof="1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70450" y="1857375"/>
            <a:ext cx="3247200" cy="3283200"/>
          </a:xfrm>
          <a:blipFill>
            <a:blip r:embed="rId6"/>
            <a:stretch>
              <a:fillRect/>
            </a:stretch>
          </a:blipFill>
        </p:spPr>
        <p:txBody>
          <a:bodyPr lIns="180000" tIns="180000" rIns="180000" bIns="180000"/>
          <a:lstStyle>
            <a:lvl1pPr marL="0" indent="0">
              <a:lnSpc>
                <a:spcPts val="23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 marL="180000">
              <a:lnSpc>
                <a:spcPts val="2300"/>
              </a:lnSpc>
              <a:defRPr sz="2200">
                <a:solidFill>
                  <a:schemeClr val="bg1"/>
                </a:solidFill>
              </a:defRPr>
            </a:lvl2pPr>
            <a:lvl3pPr marL="360000">
              <a:lnSpc>
                <a:spcPts val="2300"/>
              </a:lnSpc>
              <a:defRPr sz="2200">
                <a:solidFill>
                  <a:schemeClr val="bg1"/>
                </a:solidFill>
              </a:defRPr>
            </a:lvl3pPr>
            <a:lvl4pPr marL="540000">
              <a:lnSpc>
                <a:spcPts val="2300"/>
              </a:lnSpc>
              <a:defRPr sz="2200">
                <a:solidFill>
                  <a:schemeClr val="bg1"/>
                </a:solidFill>
              </a:defRPr>
            </a:lvl4pPr>
            <a:lvl5pPr marL="720000">
              <a:lnSpc>
                <a:spcPts val="2300"/>
              </a:lnSpc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429188-4DE6-4FC8-80D4-80E91DC67425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10" name="TextBox 9"/>
          <p:cNvSpPr txBox="1"/>
          <p:nvPr userDrawn="1">
            <p:custDataLst>
              <p:tags r:id="rId2"/>
            </p:custDataLst>
          </p:nvPr>
        </p:nvSpPr>
        <p:spPr>
          <a:xfrm>
            <a:off x="6276974" y="6314125"/>
            <a:ext cx="2519362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spc="40" baseline="0" noProof="1" smtClean="0">
                <a:solidFill>
                  <a:schemeClr val="bg1"/>
                </a:solidFill>
              </a:rPr>
              <a:t>Advanced Materials</a:t>
            </a:r>
            <a:endParaRPr lang="en-US" sz="1600" spc="40" baseline="0" noProof="1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 smtClean="0"/>
              <a:t>Presentation title</a:t>
            </a:r>
            <a:endParaRPr lang="en-US" noProof="1"/>
          </a:p>
        </p:txBody>
      </p:sp>
      <p:pic>
        <p:nvPicPr>
          <p:cNvPr id="3" name="Picture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82079" y="354330"/>
            <a:ext cx="1802638" cy="524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2364" y="6232258"/>
            <a:ext cx="1997242" cy="3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22438"/>
      </p:ext>
    </p:extLst>
  </p:cSld>
  <p:clrMapOvr>
    <a:masterClrMapping/>
  </p:clrMapOvr>
  <p:hf hdr="0" ftr="0"/>
  <p:extLst mod="1">
    <p:ext uri="{DCECCB84-F9BA-43D5-87BE-67443E8EF086}">
      <p15:sldGuideLst xmlns="" xmlns:p15="http://schemas.microsoft.com/office/powerpoint/2012/main">
        <p15:guide id="1" pos="2925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C057DF-E2A2-4FFC-A6A8-45EC242004C2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7138" y="273050"/>
            <a:ext cx="5469811" cy="360363"/>
          </a:xfrm>
        </p:spPr>
        <p:txBody>
          <a:bodyPr anchor="b">
            <a:no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1" smtClean="0"/>
              <a:t>Chapter title (1 line max.)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26815463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F5F2F-433A-401C-AAD0-CE561A0E14EF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98486736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9E3E19-4585-49BB-9BAD-6B50E02CA9B3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7" name="TextBox 6"/>
          <p:cNvSpPr txBox="1"/>
          <p:nvPr userDrawn="1"/>
        </p:nvSpPr>
        <p:spPr>
          <a:xfrm>
            <a:off x="717550" y="274998"/>
            <a:ext cx="5468400" cy="36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0" algn="l" defTabSz="360000" rtl="0" eaLnBrk="1" latinLnBrk="0" hangingPunct="1">
              <a:lnSpc>
                <a:spcPts val="2200"/>
              </a:lnSpc>
              <a:spcBef>
                <a:spcPts val="0"/>
              </a:spcBef>
              <a:buFont typeface="Helvetica Neue for HU Light" panose="020B0403020202020204" pitchFamily="34" charset="0"/>
              <a:buNone/>
            </a:pPr>
            <a:r>
              <a:rPr lang="en-US" sz="2200" b="1" kern="1200" noProof="1" smtClean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Legal Disclaimer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16400" y="1857600"/>
            <a:ext cx="6260562" cy="38764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altLang="de-DE" sz="1600" noProof="1" smtClean="0"/>
              <a:t>Copyright</a:t>
            </a:r>
            <a:r>
              <a:rPr lang="en-US" altLang="de-DE" sz="1600" baseline="30000" noProof="1" smtClean="0"/>
              <a:t>©</a:t>
            </a:r>
            <a:r>
              <a:rPr lang="en-US" altLang="de-DE" sz="1600" noProof="1" smtClean="0"/>
              <a:t> 2015 Huntsman Corporation </a:t>
            </a:r>
            <a:br>
              <a:rPr lang="en-US" altLang="de-DE" sz="1600" noProof="1" smtClean="0"/>
            </a:br>
            <a:r>
              <a:rPr lang="en-US" altLang="de-DE" sz="1600" noProof="1" smtClean="0"/>
              <a:t>or an affiliate thereof. All rights reserved. </a:t>
            </a:r>
            <a:br>
              <a:rPr lang="en-US" altLang="de-DE" sz="1600" noProof="1" smtClean="0"/>
            </a:br>
            <a:r>
              <a:rPr lang="en-US" altLang="de-DE" sz="1600" noProof="1" smtClean="0"/>
              <a:t/>
            </a:r>
            <a:br>
              <a:rPr lang="en-US" altLang="de-DE" sz="1600" noProof="1" smtClean="0"/>
            </a:br>
            <a:r>
              <a:rPr lang="en-US" altLang="de-DE" sz="1600" noProof="1" smtClean="0"/>
              <a:t>The use of the symbol</a:t>
            </a:r>
            <a:r>
              <a:rPr lang="en-US" altLang="de-DE" sz="1600" baseline="30000" noProof="1" smtClean="0"/>
              <a:t>®</a:t>
            </a:r>
            <a:r>
              <a:rPr lang="en-US" altLang="de-DE" sz="1600" noProof="1" smtClean="0"/>
              <a:t> herein signifies the registration of the associated trademark in one or more, but not all, countries. While </a:t>
            </a:r>
            <a:br>
              <a:rPr lang="en-US" altLang="de-DE" sz="1600" noProof="1" smtClean="0"/>
            </a:br>
            <a:r>
              <a:rPr lang="en-US" altLang="de-DE" sz="1600" noProof="1" smtClean="0"/>
              <a:t>the information and recommendations included in this publication </a:t>
            </a:r>
            <a:br>
              <a:rPr lang="en-US" altLang="de-DE" sz="1600" noProof="1" smtClean="0"/>
            </a:br>
            <a:r>
              <a:rPr lang="en-US" altLang="de-DE" sz="1600" noProof="1" smtClean="0"/>
              <a:t>are, to the best of Huntsman’s knowledge, accurate as of the </a:t>
            </a:r>
            <a:br>
              <a:rPr lang="en-US" altLang="de-DE" sz="1600" noProof="1" smtClean="0"/>
            </a:br>
            <a:r>
              <a:rPr lang="en-US" altLang="de-DE" sz="1600" noProof="1" smtClean="0"/>
              <a:t>date of publication, nothing contained herein is to be construed as </a:t>
            </a:r>
            <a:br>
              <a:rPr lang="en-US" altLang="de-DE" sz="1600" noProof="1" smtClean="0"/>
            </a:br>
            <a:r>
              <a:rPr lang="en-US" altLang="de-DE" sz="1600" noProof="1" smtClean="0"/>
              <a:t>a representation or warranty of any kind, express or implied.</a:t>
            </a:r>
            <a:endParaRPr lang="en-US" sz="1600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7732952"/>
      </p:ext>
    </p:extLst>
  </p:cSld>
  <p:clrMapOvr>
    <a:masterClrMapping/>
  </p:clrMapOvr>
  <p:hf hdr="0" ftr="0"/>
  <p:extLst mod="1">
    <p:ext uri="{DCECCB84-F9BA-43D5-87BE-67443E8EF086}">
      <p15:sldGuideLst xmlns="" xmlns:p15="http://schemas.microsoft.com/office/powerpoint/2012/main">
        <p15:guide id="1" orient="horz" pos="391" userDrawn="1">
          <p15:clr>
            <a:srgbClr val="FBAE40"/>
          </p15:clr>
        </p15:guide>
        <p15:guide id="2" orient="horz" pos="164">
          <p15:clr>
            <a:srgbClr val="FBAE40"/>
          </p15:clr>
        </p15:guide>
        <p15:guide id="3" pos="3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2FD1FA83-0523-4A30-AB2F-89361BD9C1ED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7138" y="273050"/>
            <a:ext cx="5469811" cy="360363"/>
          </a:xfrm>
        </p:spPr>
        <p:txBody>
          <a:bodyPr anchor="b">
            <a:no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1" smtClean="0"/>
              <a:t>Presentation title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717139" y="634181"/>
            <a:ext cx="5469810" cy="61205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Agenda title here</a:t>
            </a:r>
            <a:endParaRPr lang="en-US" noProof="1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17551" y="1857375"/>
            <a:ext cx="6267450" cy="3876675"/>
          </a:xfrm>
        </p:spPr>
        <p:txBody>
          <a:bodyPr/>
          <a:lstStyle>
            <a:lvl1pPr marL="360000" indent="-360000">
              <a:lnSpc>
                <a:spcPts val="2200"/>
              </a:lnSpc>
              <a:spcAft>
                <a:spcPts val="600"/>
              </a:spcAft>
              <a:buFont typeface="+mj-lt"/>
              <a:buAutoNum type="arabicPeriod"/>
              <a:defRPr sz="2200"/>
            </a:lvl1pPr>
            <a:lvl2pPr marL="541338" indent="-176213">
              <a:lnSpc>
                <a:spcPts val="2200"/>
              </a:lnSpc>
              <a:spcAft>
                <a:spcPts val="600"/>
              </a:spcAft>
              <a:defRPr sz="2200"/>
            </a:lvl2pPr>
            <a:lvl3pPr marL="719138" indent="-185738">
              <a:lnSpc>
                <a:spcPts val="2200"/>
              </a:lnSpc>
              <a:spcAft>
                <a:spcPts val="600"/>
              </a:spcAft>
              <a:defRPr sz="2200"/>
            </a:lvl3pPr>
            <a:lvl4pPr marL="896938" indent="-176213">
              <a:lnSpc>
                <a:spcPts val="2200"/>
              </a:lnSpc>
              <a:spcAft>
                <a:spcPts val="600"/>
              </a:spcAft>
              <a:defRPr sz="2200"/>
            </a:lvl4pPr>
            <a:lvl5pPr marL="1074738" indent="-177800">
              <a:lnSpc>
                <a:spcPts val="2200"/>
              </a:lnSpc>
              <a:spcAft>
                <a:spcPts val="600"/>
              </a:spcAft>
              <a:defRPr sz="2200"/>
            </a:lvl5pPr>
          </a:lstStyle>
          <a:p>
            <a:pPr lvl="0"/>
            <a:r>
              <a:rPr lang="en-US" noProof="1" smtClean="0"/>
              <a:t>Insert chapter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957248219"/>
      </p:ext>
    </p:extLst>
  </p:cSld>
  <p:clrMapOvr>
    <a:masterClrMapping/>
  </p:clrMapOvr>
  <p:hf hdr="0" ftr="0"/>
  <p:extLst mod="1">
    <p:ext uri="{DCECCB84-F9BA-43D5-87BE-67443E8EF086}">
      <p15:sldGuideLst xmlns="" xmlns:p15="http://schemas.microsoft.com/office/powerpoint/2012/main">
        <p15:guide id="1" pos="390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>
                <a:solidFill>
                  <a:srgbClr val="134777"/>
                </a:solidFill>
              </a:defRPr>
            </a:lvl2pPr>
            <a:lvl3pPr>
              <a:defRPr sz="2200"/>
            </a:lvl3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180846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ero Harm" preserve="1" userDrawn="1">
  <p:cSld name="Zero Ha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C9D9E-BEC8-441B-A947-16EAB5991C5E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717550" y="1857375"/>
            <a:ext cx="6267450" cy="3876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" name="TextBox 1"/>
          <p:cNvSpPr txBox="1"/>
          <p:nvPr userDrawn="1"/>
        </p:nvSpPr>
        <p:spPr>
          <a:xfrm>
            <a:off x="717550" y="283629"/>
            <a:ext cx="5475288" cy="36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2200" b="1" noProof="1" smtClean="0">
                <a:solidFill>
                  <a:schemeClr val="tx2"/>
                </a:solidFill>
                <a:latin typeface="+mj-lt"/>
              </a:rPr>
              <a:t>Zero Harm</a:t>
            </a:r>
            <a:endParaRPr lang="en-US" sz="2200" b="1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17550" y="587638"/>
            <a:ext cx="5475288" cy="612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200" noProof="1" smtClean="0">
                <a:solidFill>
                  <a:schemeClr val="tx2"/>
                </a:solidFill>
              </a:rPr>
              <a:t>Safety share</a:t>
            </a:r>
            <a:endParaRPr lang="en-US" sz="2200" noProof="1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396135418"/>
      </p:ext>
    </p:extLst>
  </p:cSld>
  <p:clrMapOvr>
    <a:masterClrMapping/>
  </p:clrMapOvr>
  <p:hf hdr="0" ftr="0"/>
  <p:extLst mod="1">
    <p:ext uri="{DCECCB84-F9BA-43D5-87BE-67443E8EF086}">
      <p15:sldGuideLst xmlns=""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orient="horz" pos="164" userDrawn="1">
          <p15:clr>
            <a:srgbClr val="FBAE40"/>
          </p15:clr>
        </p15:guide>
        <p15:guide id="4" pos="390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Slide title (2 lines max.)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D22B64-B8A4-4582-94ED-905474782478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717550" y="1857375"/>
            <a:ext cx="6267450" cy="3876675"/>
          </a:xfrm>
        </p:spPr>
        <p:txBody>
          <a:bodyPr/>
          <a:lstStyle>
            <a:lvl1pPr marL="180000" indent="-180000">
              <a:buFont typeface="Helvetica Neue for HU Light" panose="020B0403020202020204" pitchFamily="34" charset="0"/>
              <a:buChar char="•"/>
              <a:defRPr/>
            </a:lvl1pPr>
            <a:lvl2pPr marL="360000">
              <a:defRPr/>
            </a:lvl2pPr>
            <a:lvl3pPr marL="540000">
              <a:defRPr/>
            </a:lvl3pPr>
            <a:lvl4pPr marL="720000">
              <a:defRPr/>
            </a:lvl4pPr>
            <a:lvl5pPr marL="900000">
              <a:defRPr/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7138" y="273050"/>
            <a:ext cx="5469811" cy="360363"/>
          </a:xfrm>
        </p:spPr>
        <p:txBody>
          <a:bodyPr anchor="b">
            <a:no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1" smtClean="0"/>
              <a:t>Chapter title (1 line max.)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627183252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Slide title (2 lines max.)</a:t>
            </a:r>
            <a:endParaRPr lang="en-US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9431D-ED67-4EA5-BCD5-59FF21FE3DFA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7138" y="273050"/>
            <a:ext cx="5469811" cy="360363"/>
          </a:xfrm>
        </p:spPr>
        <p:txBody>
          <a:bodyPr anchor="b">
            <a:no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1" smtClean="0"/>
              <a:t>Chapter title (1 line max.)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18227437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Slide title (2 lines max.)</a:t>
            </a:r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411C90-52AB-4AE4-8CBF-EAF44F8AA5EE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7138" y="273050"/>
            <a:ext cx="5469811" cy="360363"/>
          </a:xfrm>
        </p:spPr>
        <p:txBody>
          <a:bodyPr anchor="b">
            <a:no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1" smtClean="0"/>
              <a:t>Chapter title (1 line max.)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7"/>
          </p:nvPr>
        </p:nvSpPr>
        <p:spPr>
          <a:xfrm>
            <a:off x="717550" y="1857375"/>
            <a:ext cx="3925888" cy="3876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/>
          </p:nvPr>
        </p:nvSpPr>
        <p:spPr>
          <a:xfrm>
            <a:off x="4859337" y="1857375"/>
            <a:ext cx="3925888" cy="387667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9301673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comparison" preserve="1" userDrawn="1">
  <p:cSld name="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15297" y="1857375"/>
            <a:ext cx="3924000" cy="3879659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4" name="Rectangle 13"/>
          <p:cNvSpPr/>
          <p:nvPr userDrawn="1"/>
        </p:nvSpPr>
        <p:spPr>
          <a:xfrm>
            <a:off x="4856779" y="1857375"/>
            <a:ext cx="3924000" cy="3879659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652" y="2021687"/>
            <a:ext cx="3600000" cy="3996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54" y="2021687"/>
            <a:ext cx="3600959" cy="397671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Slide title (2 lines max.)</a:t>
            </a:r>
            <a:endParaRPr lang="en-US" noProof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3061917-2D2D-449B-A43A-728BE95C04DE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99652" y="2505075"/>
            <a:ext cx="3599999" cy="3047999"/>
          </a:xfrm>
        </p:spPr>
        <p:txBody>
          <a:bodyPr/>
          <a:lstStyle>
            <a:lvl1pPr marL="180000" indent="-180000">
              <a:buFont typeface="Helvetica Neue for HU Light" panose="020B0403020202020204" pitchFamily="34" charset="0"/>
              <a:buChar char="•"/>
              <a:defRPr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026488" y="2505673"/>
            <a:ext cx="3599999" cy="3047999"/>
          </a:xfrm>
        </p:spPr>
        <p:txBody>
          <a:bodyPr/>
          <a:lstStyle>
            <a:lvl1pPr marL="180000" indent="-180000">
              <a:buFont typeface="Helvetica Neue for HU Light" panose="020B0403020202020204" pitchFamily="34" charset="0"/>
              <a:buChar char="•"/>
              <a:defRPr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7138" y="273050"/>
            <a:ext cx="5469811" cy="360363"/>
          </a:xfrm>
        </p:spPr>
        <p:txBody>
          <a:bodyPr anchor="b">
            <a:no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1" smtClean="0"/>
              <a:t>Chapter title (1 line max.)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705306956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comparison with accent boxes" preserve="1" userDrawn="1">
  <p:cSld name="2-column comparison with acc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15297" y="1857375"/>
            <a:ext cx="3924000" cy="3879659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4" name="Rectangle 13"/>
          <p:cNvSpPr/>
          <p:nvPr userDrawn="1"/>
        </p:nvSpPr>
        <p:spPr>
          <a:xfrm>
            <a:off x="4856779" y="1857375"/>
            <a:ext cx="3924000" cy="3879659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652" y="2021687"/>
            <a:ext cx="3600000" cy="3996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54" y="2021687"/>
            <a:ext cx="3600959" cy="397671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Slide title (2 lines max.)</a:t>
            </a:r>
            <a:endParaRPr lang="en-US" noProof="1"/>
          </a:p>
        </p:txBody>
      </p:sp>
      <p:sp>
        <p:nvSpPr>
          <p:cNvPr id="16" name="Rectangle 15"/>
          <p:cNvSpPr/>
          <p:nvPr userDrawn="1"/>
        </p:nvSpPr>
        <p:spPr>
          <a:xfrm>
            <a:off x="717550" y="4437063"/>
            <a:ext cx="3924000" cy="1296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99652" y="4597401"/>
            <a:ext cx="3599538" cy="965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>
              <a:defRPr>
                <a:solidFill>
                  <a:schemeClr val="bg1"/>
                </a:solidFill>
              </a:defRPr>
            </a:lvl2pPr>
            <a:lvl3pPr marL="360000">
              <a:defRPr>
                <a:solidFill>
                  <a:schemeClr val="bg1"/>
                </a:solidFill>
              </a:defRPr>
            </a:lvl3pPr>
            <a:lvl4pPr marL="540000">
              <a:defRPr>
                <a:solidFill>
                  <a:schemeClr val="bg1"/>
                </a:solidFill>
              </a:defRPr>
            </a:lvl4pPr>
            <a:lvl5pPr marL="72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Highlight fact comparison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8" name="Rectangle 17"/>
          <p:cNvSpPr/>
          <p:nvPr userDrawn="1"/>
        </p:nvSpPr>
        <p:spPr>
          <a:xfrm>
            <a:off x="4856779" y="4437063"/>
            <a:ext cx="3924000" cy="1299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5026488" y="4600385"/>
            <a:ext cx="3599538" cy="965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>
              <a:defRPr>
                <a:solidFill>
                  <a:schemeClr val="bg1"/>
                </a:solidFill>
              </a:defRPr>
            </a:lvl2pPr>
            <a:lvl3pPr marL="360000">
              <a:defRPr>
                <a:solidFill>
                  <a:schemeClr val="bg1"/>
                </a:solidFill>
              </a:defRPr>
            </a:lvl3pPr>
            <a:lvl4pPr marL="540000">
              <a:defRPr>
                <a:solidFill>
                  <a:schemeClr val="bg1"/>
                </a:solidFill>
              </a:defRPr>
            </a:lvl4pPr>
            <a:lvl5pPr marL="72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1" smtClean="0"/>
              <a:t>Highlight fact comparison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E6D752-F38D-4BB7-BB1F-BC3743711D80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899652" y="2505075"/>
            <a:ext cx="3599999" cy="17640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026488" y="2505673"/>
            <a:ext cx="3599999" cy="17640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7138" y="273050"/>
            <a:ext cx="5469811" cy="360363"/>
          </a:xfrm>
        </p:spPr>
        <p:txBody>
          <a:bodyPr anchor="b">
            <a:no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1" smtClean="0"/>
              <a:t>Chapter title (1 line max.)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035987738"/>
      </p:ext>
    </p:extLst>
  </p:cSld>
  <p:clrMapOvr>
    <a:masterClrMapping/>
  </p:clrMapOvr>
  <p:hf hdr="0" ftr="0"/>
  <p:extLst mod="1">
    <p:ext uri="{DCECCB84-F9BA-43D5-87BE-67443E8EF086}">
      <p15:sldGuideLst xmlns="" xmlns:p15="http://schemas.microsoft.com/office/powerpoint/2012/main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 comparison" preserve="1" userDrawn="1">
  <p:cSld name="3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15297" y="1857375"/>
            <a:ext cx="2573594" cy="3879659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4" name="Rectangle 13"/>
          <p:cNvSpPr/>
          <p:nvPr userDrawn="1"/>
        </p:nvSpPr>
        <p:spPr>
          <a:xfrm>
            <a:off x="3470430" y="1857375"/>
            <a:ext cx="2573594" cy="3879659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16" name="Rectangle 15"/>
          <p:cNvSpPr/>
          <p:nvPr userDrawn="1"/>
        </p:nvSpPr>
        <p:spPr>
          <a:xfrm>
            <a:off x="6211914" y="1857375"/>
            <a:ext cx="2573594" cy="3879659"/>
          </a:xfrm>
          <a:prstGeom prst="rect">
            <a:avLst/>
          </a:prstGeom>
          <a:solidFill>
            <a:srgbClr val="EC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652" y="2021687"/>
            <a:ext cx="2197509" cy="3996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8284" y="2021687"/>
            <a:ext cx="2196000" cy="397671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1" smtClean="0"/>
              <a:t>Slide title (2 lines max.)</a:t>
            </a:r>
            <a:endParaRPr lang="en-US" noProof="1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20371" y="2021687"/>
            <a:ext cx="2196000" cy="397671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754B3D1-5197-43DB-8EE7-1899C07B8905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899652" y="2505075"/>
            <a:ext cx="2196000" cy="3049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648284" y="2505075"/>
            <a:ext cx="2196000" cy="3049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420371" y="2503875"/>
            <a:ext cx="2196000" cy="3049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7138" y="273050"/>
            <a:ext cx="5469811" cy="360363"/>
          </a:xfrm>
        </p:spPr>
        <p:txBody>
          <a:bodyPr anchor="b">
            <a:no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2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1" smtClean="0"/>
              <a:t>Chapter title (1 line max.)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 smtClean="0"/>
              <a:t>Presentation title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56536613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39" y="634181"/>
            <a:ext cx="5469810" cy="6120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38" y="1858297"/>
            <a:ext cx="8067523" cy="38757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5806" y="6629542"/>
            <a:ext cx="444631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lnSpc>
                <a:spcPts val="900"/>
              </a:lnSpc>
              <a:defRPr sz="900">
                <a:solidFill>
                  <a:srgbClr val="707173"/>
                </a:solidFill>
              </a:defRPr>
            </a:lvl1pPr>
          </a:lstStyle>
          <a:p>
            <a:fld id="{23CD0735-5D31-4A07-831A-83AD4D2313DF}" type="slidenum">
              <a:rPr lang="en-US" noProof="1" smtClean="0"/>
              <a:t>‹#›</a:t>
            </a:fld>
            <a:endParaRPr lang="en-US" noProof="1"/>
          </a:p>
        </p:txBody>
      </p:sp>
      <p:sp>
        <p:nvSpPr>
          <p:cNvPr id="9" name="TextBox 8"/>
          <p:cNvSpPr txBox="1"/>
          <p:nvPr/>
        </p:nvSpPr>
        <p:spPr>
          <a:xfrm>
            <a:off x="6276974" y="6314125"/>
            <a:ext cx="2519362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spc="40" baseline="0" noProof="1" smtClean="0">
                <a:solidFill>
                  <a:srgbClr val="707173"/>
                </a:solidFill>
              </a:rPr>
              <a:t>Advanced Materials</a:t>
            </a:r>
            <a:endParaRPr lang="en-US" sz="1600" spc="40" baseline="0" noProof="1">
              <a:solidFill>
                <a:srgbClr val="707173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46759" y="6629542"/>
            <a:ext cx="3738466" cy="12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de-CH" sz="900" kern="1200" dirty="0" err="1" smtClean="0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1" smtClean="0"/>
              <a:t>Presentation title</a:t>
            </a:r>
            <a:endParaRPr lang="en-US" noProof="1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82079" y="354330"/>
            <a:ext cx="1802638" cy="524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2364" y="6232258"/>
            <a:ext cx="1997242" cy="3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3" r:id="rId3"/>
    <p:sldLayoutId id="2147483662" r:id="rId4"/>
    <p:sldLayoutId id="2147483682" r:id="rId5"/>
    <p:sldLayoutId id="2147483664" r:id="rId6"/>
    <p:sldLayoutId id="2147483665" r:id="rId7"/>
    <p:sldLayoutId id="2147483680" r:id="rId8"/>
    <p:sldLayoutId id="2147483673" r:id="rId9"/>
    <p:sldLayoutId id="2147483679" r:id="rId10"/>
    <p:sldLayoutId id="2147483674" r:id="rId11"/>
    <p:sldLayoutId id="2147483681" r:id="rId12"/>
    <p:sldLayoutId id="2147483675" r:id="rId13"/>
    <p:sldLayoutId id="2147483676" r:id="rId14"/>
    <p:sldLayoutId id="2147483677" r:id="rId15"/>
    <p:sldLayoutId id="2147483678" r:id="rId16"/>
    <p:sldLayoutId id="2147483666" r:id="rId17"/>
    <p:sldLayoutId id="2147483667" r:id="rId18"/>
    <p:sldLayoutId id="2147483684" r:id="rId19"/>
    <p:sldLayoutId id="2147483685" r:id="rId20"/>
  </p:sldLayoutIdLst>
  <p:hf hdr="0" ftr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200" b="0" i="0" u="none" kern="1200" spc="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360000" rtl="0" eaLnBrk="1" latinLnBrk="0" hangingPunct="1">
        <a:lnSpc>
          <a:spcPts val="1800"/>
        </a:lnSpc>
        <a:spcBef>
          <a:spcPts val="0"/>
        </a:spcBef>
        <a:buFont typeface="Helvetica Neue for HU Light" panose="020B0403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1800"/>
        </a:lnSpc>
        <a:spcBef>
          <a:spcPts val="0"/>
        </a:spcBef>
        <a:buFont typeface="Helvetica Neue for HU Light" panose="020B0403020202020204" pitchFamily="34" charset="0"/>
        <a:buChar char="•"/>
        <a:defRPr sz="1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000" algn="l" defTabSz="914400" rtl="0" eaLnBrk="1" latinLnBrk="0" hangingPunct="1">
        <a:lnSpc>
          <a:spcPts val="1800"/>
        </a:lnSpc>
        <a:spcBef>
          <a:spcPts val="0"/>
        </a:spcBef>
        <a:buFont typeface="Helvetica Neue for HU Light" panose="020B0403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0000" algn="l" defTabSz="914400" rtl="0" eaLnBrk="1" latinLnBrk="0" hangingPunct="1">
        <a:lnSpc>
          <a:spcPts val="1800"/>
        </a:lnSpc>
        <a:spcBef>
          <a:spcPts val="0"/>
        </a:spcBef>
        <a:buFont typeface="Helvetica Neue for HU Light" panose="020B0403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1800"/>
        </a:lnSpc>
        <a:spcBef>
          <a:spcPts val="0"/>
        </a:spcBef>
        <a:buFont typeface="Helvetica Neue for HU Light" panose="020B0403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52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1170" userDrawn="1">
          <p15:clr>
            <a:srgbClr val="F26B43"/>
          </p15:clr>
        </p15:guide>
        <p15:guide id="4" pos="4400" userDrawn="1">
          <p15:clr>
            <a:srgbClr val="F26B43"/>
          </p15:clr>
        </p15:guide>
        <p15:guide id="5" orient="horz" pos="3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diagramQuickStyle" Target="../diagrams/quickStyle13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todd_holder@huntsman.com" TargetMode="External"/><Relationship Id="rId3" Type="http://schemas.openxmlformats.org/officeDocument/2006/relationships/tags" Target="../tags/tag18.xml"/><Relationship Id="rId7" Type="http://schemas.openxmlformats.org/officeDocument/2006/relationships/hyperlink" Target="mailto:kuanqiang_gao@huntsman.com" TargetMode="Externa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4.jp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png"/><Relationship Id="rId4" Type="http://schemas.openxmlformats.org/officeDocument/2006/relationships/tags" Target="../tags/tag19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189" y="2003128"/>
            <a:ext cx="8065524" cy="958254"/>
          </a:xfrm>
        </p:spPr>
        <p:txBody>
          <a:bodyPr/>
          <a:lstStyle/>
          <a:p>
            <a:r>
              <a:rPr lang="en-US" dirty="0"/>
              <a:t>Inherently FST Thermosets Solution for Aerospace Interior Composites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4421" y="4702825"/>
            <a:ext cx="698941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Kuanqiang Gao, 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PhD</a:t>
            </a:r>
          </a:p>
          <a:p>
            <a:pPr algn="ctr"/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Eighth Triennial International Fire &amp; Cabin Safety Research Conference</a:t>
            </a:r>
          </a:p>
          <a:p>
            <a:pPr algn="ctr"/>
            <a:r>
              <a:rPr lang="en-US" sz="1400" b="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October 24 – 27, 2016</a:t>
            </a:r>
          </a:p>
          <a:p>
            <a:pPr algn="ctr">
              <a:lnSpc>
                <a:spcPts val="600"/>
              </a:lnSpc>
            </a:pPr>
            <a:endParaRPr lang="en-US" sz="1600" b="0" u="non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046D5C-EA52-429D-8958-2B638482797E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Araldite® FST </a:t>
            </a:r>
            <a:r>
              <a:rPr lang="en-GB" dirty="0" smtClean="0"/>
              <a:t>40002 </a:t>
            </a:r>
            <a:r>
              <a:rPr lang="en-GB" dirty="0"/>
              <a:t>/ </a:t>
            </a:r>
            <a:r>
              <a:rPr lang="en-GB" dirty="0" smtClean="0"/>
              <a:t>40003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995" y="3000370"/>
            <a:ext cx="3770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</a:rPr>
              <a:t>Viscosity build-up versus temperature</a:t>
            </a:r>
            <a:endParaRPr lang="en-GB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5473" y="2981320"/>
            <a:ext cx="216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</a:rPr>
              <a:t>Production cycle examples</a:t>
            </a:r>
            <a:endParaRPr lang="en-GB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07613" y="1472977"/>
            <a:ext cx="8064896" cy="93610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134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4777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quality versatile processing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Large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part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production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with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low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cost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/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low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temperature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resistance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molds</a:t>
            </a:r>
            <a:endParaRPr kumimoji="0" lang="de-CH" sz="16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High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productivity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of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small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/ medium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part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(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pre-cure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of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5 min 150°C)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CH" sz="1600" kern="0" dirty="0" err="1" smtClean="0">
                <a:latin typeface="Arial"/>
              </a:rPr>
              <a:t>Putrusion</a:t>
            </a:r>
            <a:r>
              <a:rPr lang="de-CH" sz="1600" kern="0" dirty="0" smtClean="0">
                <a:latin typeface="Arial"/>
              </a:rPr>
              <a:t> </a:t>
            </a:r>
            <a:r>
              <a:rPr lang="de-CH" sz="1600" kern="0" dirty="0" err="1" smtClean="0">
                <a:latin typeface="Arial"/>
              </a:rPr>
              <a:t>speed</a:t>
            </a:r>
            <a:r>
              <a:rPr lang="de-CH" sz="1600" kern="0" dirty="0" smtClean="0">
                <a:latin typeface="Arial"/>
              </a:rPr>
              <a:t> </a:t>
            </a:r>
            <a:r>
              <a:rPr lang="de-CH" sz="1600" kern="0" dirty="0" err="1" smtClean="0">
                <a:latin typeface="Arial"/>
              </a:rPr>
              <a:t>of</a:t>
            </a:r>
            <a:r>
              <a:rPr lang="de-CH" sz="1600" kern="0" dirty="0" smtClean="0">
                <a:latin typeface="Arial"/>
              </a:rPr>
              <a:t> ca. 10 </a:t>
            </a:r>
            <a:r>
              <a:rPr lang="de-CH" sz="1600" kern="0" dirty="0" err="1" smtClean="0">
                <a:latin typeface="Arial"/>
              </a:rPr>
              <a:t>meters</a:t>
            </a:r>
            <a:r>
              <a:rPr lang="de-CH" sz="1600" kern="0" dirty="0" smtClean="0">
                <a:latin typeface="Arial"/>
              </a:rPr>
              <a:t> / </a:t>
            </a:r>
            <a:r>
              <a:rPr lang="de-CH" sz="1600" kern="0" dirty="0" err="1" smtClean="0">
                <a:latin typeface="Arial"/>
              </a:rPr>
              <a:t>hour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1000" b="1" dirty="0">
              <a:solidFill>
                <a:schemeClr val="tx1"/>
              </a:solidFill>
              <a:latin typeface="Arial" charset="0"/>
              <a:ea typeface="Osaka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4" name="Image 3" descr="GRAPH_2_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2" y="3509130"/>
            <a:ext cx="4240867" cy="1850080"/>
          </a:xfrm>
          <a:prstGeom prst="rect">
            <a:avLst/>
          </a:prstGeom>
        </p:spPr>
      </p:pic>
      <p:sp>
        <p:nvSpPr>
          <p:cNvPr id="15" name="Text Box 217"/>
          <p:cNvSpPr txBox="1">
            <a:spLocks noChangeArrowheads="1"/>
          </p:cNvSpPr>
          <p:nvPr/>
        </p:nvSpPr>
        <p:spPr bwMode="auto">
          <a:xfrm>
            <a:off x="5083661" y="5641182"/>
            <a:ext cx="3046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latin typeface="Arial"/>
                <a:ea typeface="SimSun"/>
                <a:cs typeface="Times New Roman"/>
              </a:rPr>
              <a:t>(1</a:t>
            </a:r>
            <a:r>
              <a:rPr lang="en-GB" sz="1000" kern="1200" dirty="0" smtClean="0">
                <a:effectLst/>
                <a:latin typeface="Arial"/>
                <a:ea typeface="SimSun"/>
                <a:cs typeface="Times New Roman"/>
              </a:rPr>
              <a:t>) </a:t>
            </a:r>
            <a:r>
              <a:rPr lang="en-GB" sz="1000" kern="1200" dirty="0">
                <a:effectLst/>
                <a:latin typeface="Arial"/>
                <a:ea typeface="SimSun"/>
                <a:cs typeface="Times New Roman"/>
              </a:rPr>
              <a:t>optional depending on in-mould cure conditions</a:t>
            </a:r>
            <a:endParaRPr lang="en-US" sz="1000" dirty="0">
              <a:effectLst/>
              <a:latin typeface="Times New Roman"/>
              <a:ea typeface="SimSu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kern="1200" dirty="0">
                <a:effectLst/>
                <a:latin typeface="Arial"/>
                <a:ea typeface="SimSun"/>
                <a:cs typeface="Times New Roman"/>
              </a:rPr>
              <a:t>(2) 5H Satin, 370 </a:t>
            </a:r>
            <a:r>
              <a:rPr lang="en-GB" sz="1000" kern="1200" dirty="0" err="1">
                <a:effectLst/>
                <a:latin typeface="Arial"/>
                <a:ea typeface="SimSun"/>
                <a:cs typeface="Times New Roman"/>
              </a:rPr>
              <a:t>gsm</a:t>
            </a:r>
            <a:r>
              <a:rPr lang="en-GB" sz="1000" kern="1200" dirty="0">
                <a:effectLst/>
                <a:latin typeface="Arial"/>
                <a:ea typeface="SimSun"/>
                <a:cs typeface="Times New Roman"/>
              </a:rPr>
              <a:t>, </a:t>
            </a:r>
            <a:r>
              <a:rPr lang="en-GB" sz="1000" kern="1200" dirty="0" err="1">
                <a:effectLst/>
                <a:latin typeface="Arial"/>
                <a:ea typeface="SimSun"/>
                <a:cs typeface="Times New Roman"/>
              </a:rPr>
              <a:t>TVf</a:t>
            </a:r>
            <a:r>
              <a:rPr lang="en-GB" sz="1000" kern="1200" dirty="0">
                <a:effectLst/>
                <a:latin typeface="Arial"/>
                <a:ea typeface="SimSun"/>
                <a:cs typeface="Times New Roman"/>
              </a:rPr>
              <a:t> 50%</a:t>
            </a:r>
            <a:endParaRPr lang="en-US" sz="1000" dirty="0">
              <a:effectLst/>
              <a:latin typeface="Times New Roman"/>
              <a:ea typeface="SimSun"/>
              <a:cs typeface="Times New Roman"/>
            </a:endParaRPr>
          </a:p>
        </p:txBody>
      </p:sp>
      <p:graphicFrame>
        <p:nvGraphicFramePr>
          <p:cNvPr id="1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45730"/>
              </p:ext>
            </p:extLst>
          </p:nvPr>
        </p:nvGraphicFramePr>
        <p:xfrm>
          <a:off x="5076056" y="3340242"/>
          <a:ext cx="3608005" cy="2220584"/>
        </p:xfrm>
        <a:graphic>
          <a:graphicData uri="http://schemas.openxmlformats.org/drawingml/2006/table">
            <a:tbl>
              <a:tblPr/>
              <a:tblGrid>
                <a:gridCol w="1678142"/>
                <a:gridCol w="1006885"/>
                <a:gridCol w="922978"/>
              </a:tblGrid>
              <a:tr h="444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In-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mould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 cure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Free-stand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post-cure 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</a:tr>
              <a:tr h="444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Large part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1H100</a:t>
                      </a: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 +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1H120</a:t>
                      </a: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2H180</a:t>
                      </a: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</a:tr>
              <a:tr h="444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ILSS 23ºC CFRP </a:t>
                      </a:r>
                      <a:r>
                        <a:rPr kumimoji="0" lang="en-US" sz="10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56 </a:t>
                      </a:r>
                      <a:r>
                        <a:rPr kumimoji="0" lang="en-US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64 </a:t>
                      </a:r>
                      <a:r>
                        <a:rPr kumimoji="0" lang="en-US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Small / medium part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5 min 150</a:t>
                      </a: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</a:t>
                      </a:r>
                      <a:endParaRPr kumimoji="0" lang="en-US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2H180</a:t>
                      </a: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</a:tr>
              <a:tr h="444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ILSS 23ºC CFRP </a:t>
                      </a:r>
                      <a:r>
                        <a:rPr kumimoji="0" lang="en-US" sz="10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54 </a:t>
                      </a:r>
                      <a:r>
                        <a:rPr kumimoji="0" lang="en-US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65 </a:t>
                      </a:r>
                      <a:r>
                        <a:rPr kumimoji="0" lang="en-US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3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Mechanicals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046D5C-EA52-429D-8958-2B638482797E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Araldite® FST </a:t>
            </a:r>
            <a:r>
              <a:rPr lang="en-GB" dirty="0" smtClean="0"/>
              <a:t>40002 </a:t>
            </a:r>
            <a:r>
              <a:rPr lang="en-GB" dirty="0"/>
              <a:t>/ </a:t>
            </a:r>
            <a:r>
              <a:rPr lang="en-GB" dirty="0" smtClean="0"/>
              <a:t>40003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9047" y="1164853"/>
            <a:ext cx="511256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134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4777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Highly structural  solution</a:t>
            </a:r>
            <a:endParaRPr lang="en-US" sz="1600" b="1" dirty="0"/>
          </a:p>
          <a:p>
            <a:pPr lvl="1">
              <a:buClr>
                <a:srgbClr val="134777"/>
              </a:buClr>
              <a:buFont typeface="Wingdings" panose="05000000000000000000" pitchFamily="2" charset="2"/>
              <a:buChar char="Ø"/>
            </a:pPr>
            <a:r>
              <a:rPr lang="de-CH" sz="1600" dirty="0" smtClean="0">
                <a:solidFill>
                  <a:srgbClr val="134777"/>
                </a:solidFill>
              </a:rPr>
              <a:t>High </a:t>
            </a:r>
            <a:r>
              <a:rPr lang="de-CH" sz="1600" dirty="0" err="1" smtClean="0">
                <a:solidFill>
                  <a:srgbClr val="134777"/>
                </a:solidFill>
              </a:rPr>
              <a:t>Tg</a:t>
            </a:r>
            <a:r>
              <a:rPr lang="de-CH" sz="1600" dirty="0" smtClean="0">
                <a:solidFill>
                  <a:srgbClr val="134777"/>
                </a:solidFill>
              </a:rPr>
              <a:t> </a:t>
            </a:r>
            <a:r>
              <a:rPr lang="de-CH" sz="1600" dirty="0" err="1" smtClean="0">
                <a:solidFill>
                  <a:srgbClr val="134777"/>
                </a:solidFill>
              </a:rPr>
              <a:t>and</a:t>
            </a:r>
            <a:r>
              <a:rPr lang="de-CH" sz="1600" dirty="0" smtClean="0">
                <a:solidFill>
                  <a:srgbClr val="134777"/>
                </a:solidFill>
              </a:rPr>
              <a:t> ILSS</a:t>
            </a:r>
          </a:p>
          <a:p>
            <a:pPr lvl="1">
              <a:buClr>
                <a:srgbClr val="134777"/>
              </a:buClr>
              <a:buFont typeface="Wingdings" panose="05000000000000000000" pitchFamily="2" charset="2"/>
              <a:buChar char="Ø"/>
            </a:pPr>
            <a:r>
              <a:rPr lang="de-CH" sz="1600" dirty="0" smtClean="0"/>
              <a:t>High </a:t>
            </a:r>
            <a:r>
              <a:rPr lang="de-CH" sz="1600" dirty="0" err="1" smtClean="0"/>
              <a:t>tensile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medium </a:t>
            </a:r>
            <a:r>
              <a:rPr lang="de-CH" sz="1600" dirty="0" err="1" smtClean="0"/>
              <a:t>toughness</a:t>
            </a:r>
            <a:endParaRPr lang="de-CH" sz="1600" dirty="0" smtClean="0">
              <a:solidFill>
                <a:srgbClr val="134777"/>
              </a:solidFill>
            </a:endParaRPr>
          </a:p>
          <a:p>
            <a:pPr>
              <a:buClr>
                <a:srgbClr val="134777"/>
              </a:buClr>
              <a:buFont typeface="Wingdings" panose="05000000000000000000" pitchFamily="2" charset="2"/>
              <a:buChar char="Ø"/>
            </a:pPr>
            <a:endParaRPr lang="de-CH" sz="1600" dirty="0" smtClean="0">
              <a:solidFill>
                <a:srgbClr val="134777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de-CH" sz="1600" dirty="0"/>
          </a:p>
          <a:p>
            <a:pPr marL="457200" lvl="1" indent="0">
              <a:buNone/>
            </a:pPr>
            <a:r>
              <a:rPr lang="de-CH" sz="1600" dirty="0" smtClean="0"/>
              <a:t>	</a:t>
            </a:r>
          </a:p>
          <a:p>
            <a:pPr marL="457200" lvl="1" indent="0">
              <a:buFontTx/>
              <a:buNone/>
            </a:pPr>
            <a:r>
              <a:rPr lang="de-CH" sz="1800" dirty="0" smtClean="0"/>
              <a:t>    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graphicFrame>
        <p:nvGraphicFramePr>
          <p:cNvPr id="9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388069"/>
              </p:ext>
            </p:extLst>
          </p:nvPr>
        </p:nvGraphicFramePr>
        <p:xfrm>
          <a:off x="1183141" y="2388986"/>
          <a:ext cx="6336704" cy="3338699"/>
        </p:xfrm>
        <a:graphic>
          <a:graphicData uri="http://schemas.openxmlformats.org/drawingml/2006/table">
            <a:tbl>
              <a:tblPr/>
              <a:tblGrid>
                <a:gridCol w="1009179"/>
                <a:gridCol w="2384799"/>
                <a:gridCol w="1421917"/>
                <a:gridCol w="1520809"/>
              </a:tblGrid>
              <a:tr h="46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Araldite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Lucida Grande"/>
                        </a:rPr>
                        <a:t>®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 FST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40002 / 40003 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Standard</a:t>
                      </a:r>
                      <a:endParaRPr kumimoji="0" lang="en-US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</a:tr>
              <a:tr h="287200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NEAT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Dry DMA </a:t>
                      </a:r>
                      <a:r>
                        <a:rPr kumimoji="0" lang="en-US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Tg</a:t>
                      </a:r>
                      <a:endParaRPr kumimoji="0" lang="en-US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260ºC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ISO 6721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2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Wet DMA </a:t>
                      </a:r>
                      <a:r>
                        <a:rPr kumimoji="0" lang="en-US" sz="10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Tg</a:t>
                      </a: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185ºC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2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K</a:t>
                      </a:r>
                      <a:r>
                        <a:rPr kumimoji="0" lang="en-US" sz="1000" b="1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1C</a:t>
                      </a:r>
                      <a:endParaRPr kumimoji="0" lang="en-US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0.9 </a:t>
                      </a:r>
                      <a:r>
                        <a:rPr kumimoji="0" lang="en-US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MPa.√m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ISO 13586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2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G</a:t>
                      </a:r>
                      <a:r>
                        <a:rPr kumimoji="0" lang="en-US" sz="1000" b="1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1C</a:t>
                      </a:r>
                      <a:endParaRPr kumimoji="0" lang="en-US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270 J/m</a:t>
                      </a:r>
                      <a:r>
                        <a:rPr kumimoji="0" lang="en-US" sz="10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2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2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Tensile modulus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3000 </a:t>
                      </a:r>
                      <a:r>
                        <a:rPr kumimoji="0" lang="en-US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ISO 527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2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Tensile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100 </a:t>
                      </a:r>
                      <a:r>
                        <a:rPr kumimoji="0" lang="en-US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2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Tensile elongation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CFRP UD 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ILSS at 23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97 </a:t>
                      </a:r>
                      <a:r>
                        <a:rPr kumimoji="0" lang="en-US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ASTM D2344</a:t>
                      </a:r>
                      <a:b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</a:b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2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ILSS at 120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65 </a:t>
                      </a:r>
                      <a:r>
                        <a:rPr kumimoji="0" lang="en-US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2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ILSS at 160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55 </a:t>
                      </a:r>
                      <a:r>
                        <a:rPr kumimoji="0" lang="en-US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88"/>
          <p:cNvSpPr txBox="1">
            <a:spLocks noChangeArrowheads="1"/>
          </p:cNvSpPr>
          <p:nvPr/>
        </p:nvSpPr>
        <p:spPr bwMode="auto">
          <a:xfrm>
            <a:off x="627039" y="5815176"/>
            <a:ext cx="19078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000" dirty="0" smtClean="0"/>
              <a:t>(1) </a:t>
            </a:r>
            <a:r>
              <a:rPr lang="en-GB" sz="1000" dirty="0"/>
              <a:t>UD, 6K, 270 </a:t>
            </a:r>
            <a:r>
              <a:rPr lang="en-GB" sz="1000" dirty="0" err="1"/>
              <a:t>gsm</a:t>
            </a:r>
            <a:r>
              <a:rPr lang="en-GB" sz="1000" dirty="0"/>
              <a:t>, </a:t>
            </a:r>
            <a:r>
              <a:rPr lang="en-GB" sz="1000" dirty="0" err="1"/>
              <a:t>TVf</a:t>
            </a:r>
            <a:r>
              <a:rPr lang="en-GB" sz="1000" dirty="0"/>
              <a:t> 60%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9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Flame, Smoke &amp; Toxicity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046D5C-EA52-429D-8958-2B638482797E}" type="slidenum">
              <a:rPr lang="en-GB" smtClean="0"/>
              <a:t>12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Araldite® FST </a:t>
            </a:r>
            <a:r>
              <a:rPr lang="en-GB" dirty="0" smtClean="0"/>
              <a:t>40002 </a:t>
            </a:r>
            <a:r>
              <a:rPr lang="en-GB" dirty="0"/>
              <a:t>/ </a:t>
            </a:r>
            <a:r>
              <a:rPr lang="en-GB" dirty="0" smtClean="0"/>
              <a:t>40003</a:t>
            </a:r>
            <a:endParaRPr lang="en-US" dirty="0"/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7125513" y="5728410"/>
            <a:ext cx="2136699" cy="2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en-GB" sz="800" kern="1200" dirty="0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5H </a:t>
            </a:r>
            <a:r>
              <a:rPr lang="en-GB" sz="800" kern="1200" dirty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Satin, 6K, 270 gsm, </a:t>
            </a:r>
            <a:r>
              <a:rPr lang="en-GB" sz="800" kern="1200" dirty="0" err="1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TVf</a:t>
            </a:r>
            <a:r>
              <a:rPr lang="en-GB" sz="800" kern="1200" dirty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 50</a:t>
            </a:r>
            <a:r>
              <a:rPr lang="en-GB" sz="800" kern="1200" dirty="0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%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en-GB" sz="800" kern="1200" dirty="0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(2) </a:t>
            </a:r>
            <a:r>
              <a:rPr lang="en-GB" sz="800" kern="1200" dirty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8H Satin, 300 gsm, </a:t>
            </a:r>
            <a:r>
              <a:rPr lang="en-GB" sz="800" kern="1200" dirty="0" err="1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TVf</a:t>
            </a:r>
            <a:r>
              <a:rPr lang="en-GB" sz="800" kern="1200" dirty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 50%</a:t>
            </a:r>
            <a:endParaRPr lang="en-US" sz="800" dirty="0">
              <a:effectLst/>
              <a:latin typeface="Times New Roman"/>
              <a:ea typeface="SimSun"/>
              <a:cs typeface="Times New Roman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93260" y="1047890"/>
            <a:ext cx="786960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134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4777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FST compliant solution</a:t>
            </a:r>
            <a:endParaRPr lang="en-US" sz="1600" b="1" dirty="0"/>
          </a:p>
          <a:p>
            <a:pPr lvl="1">
              <a:buClr>
                <a:srgbClr val="134777"/>
              </a:buClr>
              <a:buFont typeface="Wingdings" panose="05000000000000000000" pitchFamily="2" charset="2"/>
              <a:buChar char="Ø"/>
            </a:pPr>
            <a:r>
              <a:rPr lang="de-CH" sz="1600" dirty="0" err="1" smtClean="0">
                <a:solidFill>
                  <a:srgbClr val="134777"/>
                </a:solidFill>
              </a:rPr>
              <a:t>Meets</a:t>
            </a:r>
            <a:r>
              <a:rPr lang="de-CH" sz="1600" dirty="0" smtClean="0">
                <a:solidFill>
                  <a:srgbClr val="134777"/>
                </a:solidFill>
              </a:rPr>
              <a:t> FST in all </a:t>
            </a:r>
            <a:r>
              <a:rPr lang="de-CH" sz="1600" dirty="0" err="1" smtClean="0">
                <a:solidFill>
                  <a:srgbClr val="134777"/>
                </a:solidFill>
              </a:rPr>
              <a:t>configurations</a:t>
            </a:r>
            <a:r>
              <a:rPr lang="de-CH" sz="1600" dirty="0" smtClean="0">
                <a:solidFill>
                  <a:srgbClr val="134777"/>
                </a:solidFill>
              </a:rPr>
              <a:t>: </a:t>
            </a:r>
            <a:r>
              <a:rPr lang="de-CH" sz="1600" dirty="0" err="1" smtClean="0">
                <a:solidFill>
                  <a:srgbClr val="134777"/>
                </a:solidFill>
              </a:rPr>
              <a:t>glass</a:t>
            </a:r>
            <a:r>
              <a:rPr lang="de-CH" sz="1600" dirty="0">
                <a:solidFill>
                  <a:srgbClr val="134777"/>
                </a:solidFill>
              </a:rPr>
              <a:t> </a:t>
            </a:r>
            <a:r>
              <a:rPr lang="de-CH" sz="1600" dirty="0" smtClean="0">
                <a:solidFill>
                  <a:srgbClr val="134777"/>
                </a:solidFill>
              </a:rPr>
              <a:t>&amp; </a:t>
            </a:r>
            <a:r>
              <a:rPr lang="de-CH" sz="1600" dirty="0" err="1" smtClean="0">
                <a:solidFill>
                  <a:srgbClr val="134777"/>
                </a:solidFill>
              </a:rPr>
              <a:t>carbon</a:t>
            </a:r>
            <a:r>
              <a:rPr lang="de-CH" sz="1600" dirty="0" smtClean="0">
                <a:solidFill>
                  <a:srgbClr val="134777"/>
                </a:solidFill>
              </a:rPr>
              <a:t> in all </a:t>
            </a:r>
            <a:r>
              <a:rPr lang="de-CH" sz="1600" dirty="0" err="1" smtClean="0">
                <a:solidFill>
                  <a:srgbClr val="134777"/>
                </a:solidFill>
              </a:rPr>
              <a:t>thickness</a:t>
            </a:r>
            <a:endParaRPr lang="de-CH" sz="1600" dirty="0" smtClean="0">
              <a:solidFill>
                <a:srgbClr val="134777"/>
              </a:solidFill>
            </a:endParaRPr>
          </a:p>
          <a:p>
            <a:pPr lvl="1">
              <a:buClr>
                <a:srgbClr val="134777"/>
              </a:buClr>
              <a:buFont typeface="Wingdings" panose="05000000000000000000" pitchFamily="2" charset="2"/>
              <a:buChar char="Ø"/>
            </a:pPr>
            <a:r>
              <a:rPr lang="de-CH" sz="1600" dirty="0" err="1" smtClean="0">
                <a:solidFill>
                  <a:srgbClr val="134777"/>
                </a:solidFill>
              </a:rPr>
              <a:t>Meets</a:t>
            </a:r>
            <a:r>
              <a:rPr lang="de-CH" sz="1600" dirty="0" smtClean="0">
                <a:solidFill>
                  <a:srgbClr val="134777"/>
                </a:solidFill>
              </a:rPr>
              <a:t> </a:t>
            </a:r>
            <a:r>
              <a:rPr lang="de-CH" sz="1600" dirty="0" err="1" smtClean="0">
                <a:solidFill>
                  <a:srgbClr val="134777"/>
                </a:solidFill>
              </a:rPr>
              <a:t>Heat</a:t>
            </a:r>
            <a:r>
              <a:rPr lang="de-CH" sz="1600" dirty="0" smtClean="0">
                <a:solidFill>
                  <a:srgbClr val="134777"/>
                </a:solidFill>
              </a:rPr>
              <a:t> </a:t>
            </a:r>
            <a:r>
              <a:rPr lang="de-CH" sz="1600" dirty="0" err="1" smtClean="0">
                <a:solidFill>
                  <a:srgbClr val="134777"/>
                </a:solidFill>
              </a:rPr>
              <a:t>release</a:t>
            </a:r>
            <a:r>
              <a:rPr lang="de-CH" sz="1600" dirty="0" smtClean="0">
                <a:solidFill>
                  <a:srgbClr val="134777"/>
                </a:solidFill>
              </a:rPr>
              <a:t> in </a:t>
            </a:r>
            <a:r>
              <a:rPr lang="de-CH" sz="1600" dirty="0" err="1" smtClean="0">
                <a:solidFill>
                  <a:srgbClr val="134777"/>
                </a:solidFill>
              </a:rPr>
              <a:t>low</a:t>
            </a:r>
            <a:r>
              <a:rPr lang="de-CH" sz="1600" dirty="0" smtClean="0">
                <a:solidFill>
                  <a:srgbClr val="134777"/>
                </a:solidFill>
              </a:rPr>
              <a:t> </a:t>
            </a:r>
            <a:r>
              <a:rPr lang="de-CH" sz="1600" dirty="0" err="1" smtClean="0">
                <a:solidFill>
                  <a:srgbClr val="134777"/>
                </a:solidFill>
              </a:rPr>
              <a:t>thickness</a:t>
            </a:r>
            <a:r>
              <a:rPr lang="de-CH" sz="1600" dirty="0" smtClean="0">
                <a:solidFill>
                  <a:srgbClr val="134777"/>
                </a:solidFill>
              </a:rPr>
              <a:t>. </a:t>
            </a:r>
            <a:r>
              <a:rPr lang="de-CH" sz="1600" dirty="0" err="1" smtClean="0">
                <a:solidFill>
                  <a:srgbClr val="134777"/>
                </a:solidFill>
              </a:rPr>
              <a:t>Heat</a:t>
            </a:r>
            <a:r>
              <a:rPr lang="de-CH" sz="1600" dirty="0" smtClean="0">
                <a:solidFill>
                  <a:srgbClr val="134777"/>
                </a:solidFill>
              </a:rPr>
              <a:t> </a:t>
            </a:r>
            <a:r>
              <a:rPr lang="de-CH" sz="1600" dirty="0" err="1" smtClean="0">
                <a:solidFill>
                  <a:srgbClr val="134777"/>
                </a:solidFill>
              </a:rPr>
              <a:t>release</a:t>
            </a:r>
            <a:r>
              <a:rPr lang="de-CH" sz="1600" dirty="0" smtClean="0">
                <a:solidFill>
                  <a:srgbClr val="134777"/>
                </a:solidFill>
              </a:rPr>
              <a:t> </a:t>
            </a:r>
            <a:r>
              <a:rPr lang="de-CH" sz="1600" dirty="0" err="1" smtClean="0">
                <a:solidFill>
                  <a:srgbClr val="134777"/>
                </a:solidFill>
              </a:rPr>
              <a:t>version</a:t>
            </a:r>
            <a:r>
              <a:rPr lang="de-CH" sz="1600" dirty="0" smtClean="0">
                <a:solidFill>
                  <a:srgbClr val="134777"/>
                </a:solidFill>
              </a:rPr>
              <a:t> </a:t>
            </a:r>
            <a:r>
              <a:rPr lang="de-CH" sz="1600" dirty="0" err="1" smtClean="0">
                <a:solidFill>
                  <a:srgbClr val="134777"/>
                </a:solidFill>
              </a:rPr>
              <a:t>under</a:t>
            </a:r>
            <a:r>
              <a:rPr lang="de-CH" sz="1600" dirty="0" smtClean="0">
                <a:solidFill>
                  <a:srgbClr val="134777"/>
                </a:solidFill>
              </a:rPr>
              <a:t> </a:t>
            </a:r>
            <a:r>
              <a:rPr lang="de-CH" sz="1600" dirty="0" err="1" smtClean="0">
                <a:solidFill>
                  <a:srgbClr val="134777"/>
                </a:solidFill>
              </a:rPr>
              <a:t>development</a:t>
            </a:r>
            <a:r>
              <a:rPr lang="de-CH" sz="1600" dirty="0"/>
              <a:t> </a:t>
            </a:r>
            <a:r>
              <a:rPr lang="de-CH" sz="1600" dirty="0" smtClean="0">
                <a:solidFill>
                  <a:srgbClr val="134777"/>
                </a:solidFill>
              </a:rPr>
              <a:t>(</a:t>
            </a:r>
            <a:r>
              <a:rPr lang="de-CH" sz="1600" dirty="0" err="1" smtClean="0">
                <a:solidFill>
                  <a:srgbClr val="134777"/>
                </a:solidFill>
              </a:rPr>
              <a:t>see</a:t>
            </a:r>
            <a:r>
              <a:rPr lang="de-CH" sz="1600" dirty="0" smtClean="0">
                <a:solidFill>
                  <a:srgbClr val="134777"/>
                </a:solidFill>
              </a:rPr>
              <a:t> </a:t>
            </a:r>
            <a:r>
              <a:rPr lang="de-CH" sz="1600" dirty="0" err="1" smtClean="0">
                <a:solidFill>
                  <a:srgbClr val="134777"/>
                </a:solidFill>
              </a:rPr>
              <a:t>Latest</a:t>
            </a:r>
            <a:r>
              <a:rPr lang="de-CH" sz="1600" dirty="0" smtClean="0">
                <a:solidFill>
                  <a:srgbClr val="134777"/>
                </a:solidFill>
              </a:rPr>
              <a:t> </a:t>
            </a:r>
            <a:r>
              <a:rPr lang="de-CH" sz="1600" dirty="0" err="1" smtClean="0">
                <a:solidFill>
                  <a:srgbClr val="134777"/>
                </a:solidFill>
              </a:rPr>
              <a:t>dev</a:t>
            </a:r>
            <a:r>
              <a:rPr lang="de-CH" sz="1600" dirty="0" smtClean="0">
                <a:solidFill>
                  <a:srgbClr val="134777"/>
                </a:solidFill>
              </a:rPr>
              <a:t>. </a:t>
            </a:r>
            <a:r>
              <a:rPr lang="de-CH" sz="1600" dirty="0" err="1" smtClean="0">
                <a:solidFill>
                  <a:srgbClr val="134777"/>
                </a:solidFill>
              </a:rPr>
              <a:t>column</a:t>
            </a:r>
            <a:r>
              <a:rPr lang="de-CH" sz="1600" dirty="0" smtClean="0">
                <a:solidFill>
                  <a:srgbClr val="134777"/>
                </a:solidFill>
              </a:rPr>
              <a:t>)</a:t>
            </a:r>
            <a:endParaRPr lang="de-CH" sz="1600" dirty="0">
              <a:solidFill>
                <a:srgbClr val="134777"/>
              </a:solidFill>
            </a:endParaRPr>
          </a:p>
          <a:p>
            <a:pPr marL="0" indent="0">
              <a:buNone/>
            </a:pPr>
            <a:endParaRPr lang="de-CH" sz="1800" dirty="0"/>
          </a:p>
          <a:p>
            <a:pPr>
              <a:buClr>
                <a:srgbClr val="134777"/>
              </a:buClr>
              <a:buFont typeface="Wingdings" panose="05000000000000000000" pitchFamily="2" charset="2"/>
              <a:buChar char="Ø"/>
            </a:pPr>
            <a:endParaRPr lang="de-CH" sz="1600" dirty="0" smtClean="0">
              <a:solidFill>
                <a:srgbClr val="134777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de-CH" sz="1600" dirty="0"/>
          </a:p>
          <a:p>
            <a:pPr marL="457200" lvl="1" indent="0">
              <a:buNone/>
            </a:pPr>
            <a:r>
              <a:rPr lang="de-CH" sz="1600" dirty="0" smtClean="0"/>
              <a:t>	</a:t>
            </a:r>
          </a:p>
          <a:p>
            <a:pPr marL="457200" lvl="1" indent="0">
              <a:buFontTx/>
              <a:buNone/>
            </a:pPr>
            <a:r>
              <a:rPr lang="de-CH" sz="1800" dirty="0" smtClean="0"/>
              <a:t>    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70899"/>
              </p:ext>
            </p:extLst>
          </p:nvPr>
        </p:nvGraphicFramePr>
        <p:xfrm>
          <a:off x="693260" y="2344034"/>
          <a:ext cx="6264696" cy="3688080"/>
        </p:xfrm>
        <a:graphic>
          <a:graphicData uri="http://schemas.openxmlformats.org/drawingml/2006/table">
            <a:tbl>
              <a:tblPr/>
              <a:tblGrid>
                <a:gridCol w="1800200"/>
                <a:gridCol w="676875"/>
                <a:gridCol w="676875"/>
                <a:gridCol w="676875"/>
                <a:gridCol w="676875"/>
                <a:gridCol w="676875"/>
                <a:gridCol w="108012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Araldite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Lucida Grande"/>
                        </a:rPr>
                        <a:t>®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FST 40002 /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40003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Latest </a:t>
                      </a:r>
                      <a:endParaRPr lang="en-US" sz="1000" b="1" dirty="0" smtClean="0">
                        <a:solidFill>
                          <a:schemeClr val="bg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dev.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477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Fiber type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CFRP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(1)</a:t>
                      </a:r>
                      <a:endParaRPr lang="de-CH" sz="1000" b="1" baseline="30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GFRP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(2)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GFRP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(2)</a:t>
                      </a:r>
                      <a:endParaRPr lang="de-CH" sz="1000" b="1" baseline="30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Thickness (mm)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0.3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0.3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4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4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FAR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25.853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requirements</a:t>
                      </a:r>
                      <a:endParaRPr lang="de-CH" sz="10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Vertical burn 12s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Burn length (mm)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After flame time (s)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Drip flame time(s)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88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9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48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15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2.0002B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&lt;203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&lt;15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&lt;5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Vertical burn 60s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Burn length (mm)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After flame time (s)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Drip flame time (s) 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82</a:t>
                      </a:r>
                      <a:endParaRPr lang="de-CH" sz="100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</a:t>
                      </a:r>
                      <a:endParaRPr lang="de-CH" sz="100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</a:t>
                      </a:r>
                      <a:endParaRPr lang="de-CH" sz="100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47</a:t>
                      </a:r>
                      <a:endParaRPr lang="de-CH" sz="100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6</a:t>
                      </a:r>
                      <a:endParaRPr lang="de-CH" sz="100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</a:t>
                      </a:r>
                      <a:endParaRPr lang="de-CH" sz="100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65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2.0002A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&lt;152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&lt;15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3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Heat release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HRR max (kW/m</a:t>
                      </a:r>
                      <a:r>
                        <a:rPr lang="en-US" sz="1000" baseline="30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HR 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kW.min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/m</a:t>
                      </a:r>
                      <a:r>
                        <a:rPr lang="en-US" sz="1000" baseline="30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404040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63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32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404040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85</a:t>
                      </a:r>
                      <a:endParaRPr lang="de-CH" sz="1000" dirty="0">
                        <a:solidFill>
                          <a:srgbClr val="FF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90</a:t>
                      </a:r>
                      <a:endParaRPr lang="de-CH" sz="1000" dirty="0">
                        <a:solidFill>
                          <a:srgbClr val="FF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404040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45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25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404040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74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16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32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11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2.0006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&lt;65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&lt;65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Toxicity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(flaming mode)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Components toxicity level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pass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3.0005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Smoke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</a:b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After 4 min </a:t>
                      </a:r>
                      <a:endParaRPr lang="de-CH" sz="1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23 </a:t>
                      </a:r>
                      <a:endParaRPr lang="de-CH" sz="100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12 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16 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404040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46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2.0007A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&lt;200</a:t>
                      </a: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de-CH" sz="10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5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938" y="652463"/>
            <a:ext cx="5469811" cy="360363"/>
          </a:xfrm>
        </p:spPr>
        <p:txBody>
          <a:bodyPr/>
          <a:lstStyle/>
          <a:p>
            <a:r>
              <a:rPr lang="en-US" sz="2400" dirty="0" smtClean="0"/>
              <a:t>Outlines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40938" y="1531527"/>
            <a:ext cx="7982835" cy="587367"/>
          </a:xfrm>
          <a:prstGeom prst="roundRect">
            <a:avLst/>
          </a:prstGeom>
          <a:solidFill>
            <a:schemeClr val="accent6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HUNTSMAN in Aerospace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938" y="2223141"/>
            <a:ext cx="7982835" cy="587367"/>
          </a:xfrm>
          <a:prstGeom prst="round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Structural FST thermoset solution for interior composites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   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Araldite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 </a:t>
            </a:r>
            <a:r>
              <a:rPr lang="en-US" sz="1300" b="1" i="1" dirty="0" smtClean="0">
                <a:solidFill>
                  <a:srgbClr val="FFFFFF"/>
                </a:solidFill>
              </a:rPr>
              <a:t>FST 40002 / 40003</a:t>
            </a:r>
            <a:endParaRPr lang="en-US" sz="1300" b="1" i="1" baseline="30000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938" y="2885727"/>
            <a:ext cx="7982835" cy="587367"/>
          </a:xfrm>
          <a:prstGeom prst="roundRect">
            <a:avLst/>
          </a:prstGeom>
          <a:solidFill>
            <a:srgbClr val="00325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FFFFFF"/>
                </a:solidFill>
              </a:rPr>
              <a:t>C</a:t>
            </a:r>
            <a:r>
              <a:rPr lang="en-US" sz="1300" b="1" dirty="0" smtClean="0">
                <a:solidFill>
                  <a:srgbClr val="FFFFFF"/>
                </a:solidFill>
              </a:rPr>
              <a:t>ost effective </a:t>
            </a:r>
            <a:r>
              <a:rPr lang="en-US" sz="1300" b="1" dirty="0">
                <a:solidFill>
                  <a:srgbClr val="FFFFFF"/>
                </a:solidFill>
              </a:rPr>
              <a:t>EHS friendly </a:t>
            </a:r>
            <a:r>
              <a:rPr lang="en-US" sz="1300" b="1" dirty="0" smtClean="0">
                <a:solidFill>
                  <a:srgbClr val="FFFFFF"/>
                </a:solidFill>
              </a:rPr>
              <a:t>FST alternative to phenolics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Benzoxazine </a:t>
            </a:r>
            <a:r>
              <a:rPr lang="en-US" sz="1300" b="1" i="1" dirty="0">
                <a:solidFill>
                  <a:srgbClr val="FFFFFF"/>
                </a:solidFill>
              </a:rPr>
              <a:t>Araldite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 </a:t>
            </a:r>
            <a:r>
              <a:rPr lang="en-US" sz="1300" b="1" i="1" dirty="0" smtClean="0">
                <a:solidFill>
                  <a:srgbClr val="FFFFFF"/>
                </a:solidFill>
              </a:rPr>
              <a:t>MT 35710 FST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938" y="3562827"/>
            <a:ext cx="7982835" cy="587367"/>
          </a:xfrm>
          <a:prstGeom prst="round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FFFFFF"/>
                </a:solidFill>
              </a:rPr>
              <a:t>Improving current composites epoxy </a:t>
            </a:r>
            <a:r>
              <a:rPr lang="en-US" sz="1300" b="1" dirty="0" smtClean="0">
                <a:solidFill>
                  <a:srgbClr val="FFFFFF"/>
                </a:solidFill>
              </a:rPr>
              <a:t>systems                                                              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LME 11082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938" y="4239927"/>
            <a:ext cx="7982835" cy="587367"/>
          </a:xfrm>
          <a:prstGeom prst="round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New adhesives &amp; syntactics for interior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                           </a:t>
            </a:r>
            <a:r>
              <a:rPr lang="en-US" sz="1300" b="1" i="1" dirty="0" err="1" smtClean="0">
                <a:solidFill>
                  <a:srgbClr val="FFFFFF"/>
                </a:solidFill>
              </a:rPr>
              <a:t>Epocast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</a:t>
            </a:r>
            <a:r>
              <a:rPr lang="en-US" sz="1300" b="1" i="1" dirty="0" smtClean="0">
                <a:solidFill>
                  <a:srgbClr val="FFFFFF"/>
                </a:solidFill>
              </a:rPr>
              <a:t> 1645 FR, </a:t>
            </a:r>
            <a:r>
              <a:rPr lang="en-US" sz="1300" b="1" i="1" dirty="0" err="1" smtClean="0">
                <a:solidFill>
                  <a:srgbClr val="FFFFFF"/>
                </a:solidFill>
              </a:rPr>
              <a:t>Epibond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</a:t>
            </a:r>
            <a:r>
              <a:rPr lang="en-US" sz="1300" b="1" i="1" dirty="0" smtClean="0">
                <a:solidFill>
                  <a:srgbClr val="FFFFFF"/>
                </a:solidFill>
              </a:rPr>
              <a:t> 8000 FR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938" y="4917309"/>
            <a:ext cx="7982835" cy="587367"/>
          </a:xfrm>
          <a:prstGeom prst="round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Conclusion</a:t>
            </a:r>
            <a:endParaRPr lang="en-US" sz="13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Unique combination of performance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Benzoxazine Araldite</a:t>
            </a:r>
            <a:r>
              <a:rPr lang="en-US" sz="2000" baseline="30000" dirty="0"/>
              <a:t>®</a:t>
            </a:r>
            <a:r>
              <a:rPr lang="en-US" sz="2000" dirty="0"/>
              <a:t> </a:t>
            </a:r>
            <a:r>
              <a:rPr lang="en-US" sz="2000" dirty="0" smtClean="0"/>
              <a:t>MT </a:t>
            </a:r>
            <a:r>
              <a:rPr lang="en-US" sz="2000" dirty="0"/>
              <a:t>35710 FST</a:t>
            </a:r>
            <a:endParaRPr lang="en-US" dirty="0"/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193675"/>
              </p:ext>
            </p:extLst>
          </p:nvPr>
        </p:nvGraphicFramePr>
        <p:xfrm>
          <a:off x="-868263" y="1792561"/>
          <a:ext cx="7384479" cy="394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lowchart: Connector 17"/>
          <p:cNvSpPr>
            <a:spLocks noChangeAspect="1"/>
          </p:cNvSpPr>
          <p:nvPr/>
        </p:nvSpPr>
        <p:spPr>
          <a:xfrm>
            <a:off x="2228081" y="3404937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Flowchart: Connector 18"/>
          <p:cNvSpPr>
            <a:spLocks noChangeAspect="1"/>
          </p:cNvSpPr>
          <p:nvPr/>
        </p:nvSpPr>
        <p:spPr>
          <a:xfrm>
            <a:off x="3380209" y="3404937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0" name="Flowchart: Connector 19"/>
          <p:cNvSpPr>
            <a:spLocks noChangeAspect="1"/>
          </p:cNvSpPr>
          <p:nvPr/>
        </p:nvSpPr>
        <p:spPr>
          <a:xfrm>
            <a:off x="2804145" y="3736777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63504" y="1772816"/>
            <a:ext cx="1901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134777"/>
                </a:solidFill>
              </a:rPr>
              <a:t>Phenolic Prepreg</a:t>
            </a:r>
            <a:endParaRPr lang="en-US" sz="1600" b="1" dirty="0">
              <a:solidFill>
                <a:srgbClr val="13477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380" y="232971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>
                <a:solidFill>
                  <a:srgbClr val="134777"/>
                </a:solidFill>
              </a:rPr>
              <a:t>Bis-F </a:t>
            </a:r>
            <a:r>
              <a:rPr lang="de-CH" sz="1400" b="1" dirty="0" err="1" smtClean="0">
                <a:solidFill>
                  <a:srgbClr val="134777"/>
                </a:solidFill>
              </a:rPr>
              <a:t>Benzoxazine</a:t>
            </a:r>
            <a:endParaRPr lang="de-CH" sz="1400" b="1" dirty="0" smtClean="0">
              <a:solidFill>
                <a:srgbClr val="134777"/>
              </a:solidFill>
            </a:endParaRPr>
          </a:p>
          <a:p>
            <a:r>
              <a:rPr lang="de-CH" sz="1400" b="1" dirty="0" err="1" smtClean="0">
                <a:solidFill>
                  <a:srgbClr val="134777"/>
                </a:solidFill>
              </a:rPr>
              <a:t>Araldite</a:t>
            </a:r>
            <a:r>
              <a:rPr lang="de-CH" sz="1400" b="1" baseline="30000" dirty="0" smtClean="0">
                <a:solidFill>
                  <a:srgbClr val="134777"/>
                </a:solidFill>
              </a:rPr>
              <a:t>®</a:t>
            </a:r>
            <a:r>
              <a:rPr lang="de-CH" sz="1400" b="1" dirty="0" smtClean="0">
                <a:solidFill>
                  <a:srgbClr val="134777"/>
                </a:solidFill>
              </a:rPr>
              <a:t> MT 35700</a:t>
            </a:r>
            <a:endParaRPr lang="de-CH" sz="1400" b="1" dirty="0">
              <a:solidFill>
                <a:srgbClr val="13477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2380" y="2905780"/>
            <a:ext cx="24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u="sng" dirty="0" err="1">
                <a:solidFill>
                  <a:srgbClr val="134777"/>
                </a:solidFill>
              </a:rPr>
              <a:t>Benzoxazine</a:t>
            </a:r>
            <a:r>
              <a:rPr lang="de-CH" sz="1400" b="1" u="sng" dirty="0">
                <a:solidFill>
                  <a:srgbClr val="134777"/>
                </a:solidFill>
              </a:rPr>
              <a:t> </a:t>
            </a:r>
            <a:endParaRPr lang="de-CH" sz="1400" b="1" u="sng" dirty="0" smtClean="0">
              <a:solidFill>
                <a:srgbClr val="134777"/>
              </a:solidFill>
            </a:endParaRPr>
          </a:p>
          <a:p>
            <a:r>
              <a:rPr lang="de-CH" sz="1400" b="1" u="sng" dirty="0" err="1" smtClean="0">
                <a:solidFill>
                  <a:srgbClr val="134777"/>
                </a:solidFill>
              </a:rPr>
              <a:t>Araldite</a:t>
            </a:r>
            <a:r>
              <a:rPr lang="de-CH" sz="1400" b="1" u="sng" baseline="30000" dirty="0">
                <a:solidFill>
                  <a:srgbClr val="134777"/>
                </a:solidFill>
              </a:rPr>
              <a:t>®</a:t>
            </a:r>
            <a:r>
              <a:rPr lang="de-CH" sz="1400" b="1" u="sng" dirty="0">
                <a:solidFill>
                  <a:srgbClr val="134777"/>
                </a:solidFill>
              </a:rPr>
              <a:t> </a:t>
            </a:r>
            <a:r>
              <a:rPr lang="de-CH" sz="1400" b="1" u="sng" dirty="0" smtClean="0">
                <a:solidFill>
                  <a:srgbClr val="134777"/>
                </a:solidFill>
              </a:rPr>
              <a:t>XU 35710 FST</a:t>
            </a:r>
            <a:endParaRPr lang="de-CH" sz="1400" b="1" u="sng" dirty="0">
              <a:solidFill>
                <a:srgbClr val="134777"/>
              </a:solidFill>
            </a:endParaRPr>
          </a:p>
        </p:txBody>
      </p:sp>
      <p:sp>
        <p:nvSpPr>
          <p:cNvPr id="27" name="Flowchart: Connector 26"/>
          <p:cNvSpPr>
            <a:spLocks noChangeAspect="1"/>
          </p:cNvSpPr>
          <p:nvPr/>
        </p:nvSpPr>
        <p:spPr>
          <a:xfrm>
            <a:off x="5796136" y="1832248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1" name="Flowchart: Connector 30"/>
          <p:cNvSpPr>
            <a:spLocks noChangeAspect="1"/>
          </p:cNvSpPr>
          <p:nvPr/>
        </p:nvSpPr>
        <p:spPr>
          <a:xfrm>
            <a:off x="5796136" y="2389148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2" name="Flowchart: Connector 31"/>
          <p:cNvSpPr>
            <a:spLocks noChangeAspect="1"/>
          </p:cNvSpPr>
          <p:nvPr/>
        </p:nvSpPr>
        <p:spPr>
          <a:xfrm>
            <a:off x="5808712" y="2977788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3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Unique combination of performance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Benzoxazine Araldite</a:t>
            </a:r>
            <a:r>
              <a:rPr lang="en-US" sz="2000" baseline="30000" dirty="0"/>
              <a:t>®</a:t>
            </a:r>
            <a:r>
              <a:rPr lang="en-US" sz="2000" dirty="0"/>
              <a:t> </a:t>
            </a:r>
            <a:r>
              <a:rPr lang="en-US" sz="2000" dirty="0" smtClean="0"/>
              <a:t>MT </a:t>
            </a:r>
            <a:r>
              <a:rPr lang="en-US" sz="2000" dirty="0"/>
              <a:t>35710 FST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49747870"/>
              </p:ext>
            </p:extLst>
          </p:nvPr>
        </p:nvGraphicFramePr>
        <p:xfrm>
          <a:off x="786068" y="2132856"/>
          <a:ext cx="422480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920954644"/>
              </p:ext>
            </p:extLst>
          </p:nvPr>
        </p:nvGraphicFramePr>
        <p:xfrm>
          <a:off x="775900" y="2924944"/>
          <a:ext cx="422480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296861485"/>
              </p:ext>
            </p:extLst>
          </p:nvPr>
        </p:nvGraphicFramePr>
        <p:xfrm>
          <a:off x="775866" y="4509120"/>
          <a:ext cx="422480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982955711"/>
              </p:ext>
            </p:extLst>
          </p:nvPr>
        </p:nvGraphicFramePr>
        <p:xfrm>
          <a:off x="775866" y="5229200"/>
          <a:ext cx="422480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5419717" y="3856704"/>
            <a:ext cx="373045" cy="436392"/>
            <a:chOff x="1936439" y="257743"/>
            <a:chExt cx="373045" cy="436392"/>
          </a:xfrm>
        </p:grpSpPr>
        <p:sp>
          <p:nvSpPr>
            <p:cNvPr id="23" name="Right Arrow 22"/>
            <p:cNvSpPr/>
            <p:nvPr/>
          </p:nvSpPr>
          <p:spPr>
            <a:xfrm>
              <a:off x="1936439" y="257743"/>
              <a:ext cx="373045" cy="43639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326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4" name="Right Arrow 4"/>
            <p:cNvSpPr/>
            <p:nvPr/>
          </p:nvSpPr>
          <p:spPr>
            <a:xfrm>
              <a:off x="1936439" y="345021"/>
              <a:ext cx="261132" cy="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52202" y="1167442"/>
            <a:ext cx="1800200" cy="60121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eatures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00474" y="1171600"/>
            <a:ext cx="1800200" cy="60121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Capability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819670" y="1171600"/>
            <a:ext cx="1989316" cy="60121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Applications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681521229"/>
              </p:ext>
            </p:extLst>
          </p:nvPr>
        </p:nvGraphicFramePr>
        <p:xfrm>
          <a:off x="775866" y="3712688"/>
          <a:ext cx="4224808" cy="65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91678" y="3068960"/>
            <a:ext cx="1989316" cy="1872208"/>
          </a:xfrm>
          <a:prstGeom prst="roundRect">
            <a:avLst/>
          </a:prstGeom>
          <a:solidFill>
            <a:srgbClr val="13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000" b="1" dirty="0" smtClean="0">
                <a:solidFill>
                  <a:schemeClr val="bg1"/>
                </a:solidFill>
              </a:rPr>
              <a:t>Cost effective, </a:t>
            </a:r>
          </a:p>
          <a:p>
            <a:pPr>
              <a:lnSpc>
                <a:spcPct val="150000"/>
              </a:lnSpc>
            </a:pPr>
            <a:r>
              <a:rPr lang="en-US" sz="1000" b="1" dirty="0">
                <a:solidFill>
                  <a:schemeClr val="bg1"/>
                </a:solidFill>
              </a:rPr>
              <a:t>h</a:t>
            </a:r>
            <a:r>
              <a:rPr lang="en-US" sz="1000" b="1" dirty="0" smtClean="0">
                <a:solidFill>
                  <a:schemeClr val="bg1"/>
                </a:solidFill>
              </a:rPr>
              <a:t>igh quality, </a:t>
            </a:r>
          </a:p>
          <a:p>
            <a:pPr>
              <a:lnSpc>
                <a:spcPct val="150000"/>
              </a:lnSpc>
            </a:pPr>
            <a:r>
              <a:rPr lang="en-US" sz="1000" b="1" dirty="0" smtClean="0">
                <a:solidFill>
                  <a:schemeClr val="bg1"/>
                </a:solidFill>
              </a:rPr>
              <a:t>EHS friendly,</a:t>
            </a:r>
          </a:p>
          <a:p>
            <a:pPr>
              <a:lnSpc>
                <a:spcPct val="150000"/>
              </a:lnSpc>
            </a:pPr>
            <a:r>
              <a:rPr lang="en-US" sz="1000" b="1" dirty="0">
                <a:solidFill>
                  <a:schemeClr val="bg1"/>
                </a:solidFill>
              </a:rPr>
              <a:t>p</a:t>
            </a:r>
            <a:r>
              <a:rPr lang="en-US" sz="1000" b="1" dirty="0" smtClean="0">
                <a:solidFill>
                  <a:schemeClr val="bg1"/>
                </a:solidFill>
              </a:rPr>
              <a:t>roduction of</a:t>
            </a:r>
          </a:p>
          <a:p>
            <a:pPr>
              <a:lnSpc>
                <a:spcPct val="150000"/>
              </a:lnSpc>
            </a:pPr>
            <a:r>
              <a:rPr lang="en-US" sz="1000" b="1" dirty="0">
                <a:solidFill>
                  <a:schemeClr val="bg1"/>
                </a:solidFill>
              </a:rPr>
              <a:t>n</a:t>
            </a:r>
            <a:r>
              <a:rPr lang="en-US" sz="1000" b="1" dirty="0" smtClean="0">
                <a:solidFill>
                  <a:schemeClr val="bg1"/>
                </a:solidFill>
              </a:rPr>
              <a:t>on-structural up to </a:t>
            </a:r>
          </a:p>
          <a:p>
            <a:pPr>
              <a:lnSpc>
                <a:spcPct val="150000"/>
              </a:lnSpc>
            </a:pPr>
            <a:r>
              <a:rPr lang="en-US" sz="1000" b="1" dirty="0" smtClean="0">
                <a:solidFill>
                  <a:schemeClr val="bg1"/>
                </a:solidFill>
              </a:rPr>
              <a:t>semi- structural </a:t>
            </a:r>
          </a:p>
          <a:p>
            <a:pPr>
              <a:lnSpc>
                <a:spcPct val="150000"/>
              </a:lnSpc>
            </a:pPr>
            <a:r>
              <a:rPr lang="en-US" sz="1000" b="1" dirty="0" smtClean="0">
                <a:solidFill>
                  <a:schemeClr val="bg1"/>
                </a:solidFill>
              </a:rPr>
              <a:t>interior composites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7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400" dirty="0" smtClean="0"/>
              <a:t>Processing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Benzoxazine Araldite</a:t>
            </a:r>
            <a:r>
              <a:rPr lang="en-US" sz="2000" baseline="30000" dirty="0"/>
              <a:t>®</a:t>
            </a:r>
            <a:r>
              <a:rPr lang="en-US" sz="2000" dirty="0"/>
              <a:t> </a:t>
            </a:r>
            <a:r>
              <a:rPr lang="en-US" sz="2000" dirty="0" smtClean="0"/>
              <a:t>MT </a:t>
            </a:r>
            <a:r>
              <a:rPr lang="en-US" sz="2000" dirty="0"/>
              <a:t>35710 FST</a:t>
            </a:r>
            <a:endParaRPr lang="en-US" dirty="0"/>
          </a:p>
        </p:txBody>
      </p:sp>
      <p:graphicFrame>
        <p:nvGraphicFramePr>
          <p:cNvPr id="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63272"/>
              </p:ext>
            </p:extLst>
          </p:nvPr>
        </p:nvGraphicFramePr>
        <p:xfrm>
          <a:off x="539552" y="3789040"/>
          <a:ext cx="3600400" cy="2242185"/>
        </p:xfrm>
        <a:graphic>
          <a:graphicData uri="http://schemas.openxmlformats.org/drawingml/2006/table">
            <a:tbl>
              <a:tblPr/>
              <a:tblGrid>
                <a:gridCol w="1477087"/>
                <a:gridCol w="1015498"/>
                <a:gridCol w="1107815"/>
              </a:tblGrid>
              <a:tr h="858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Araldite® MT 35710 FST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Bis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/F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Benzoxazine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Araldite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®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MT 35700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</a:tr>
              <a:tr h="529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Physical Form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Amber viscous liquid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Solid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Viscosity at 60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o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C 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1500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mPas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Melting point (°C)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55 - 65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789040"/>
            <a:ext cx="3987165" cy="2242185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99801387"/>
              </p:ext>
            </p:extLst>
          </p:nvPr>
        </p:nvGraphicFramePr>
        <p:xfrm>
          <a:off x="638284" y="1052736"/>
          <a:ext cx="372075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38284" y="1844824"/>
            <a:ext cx="5328592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134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4777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Improvement vs. Araldite</a:t>
            </a:r>
            <a:r>
              <a:rPr lang="en-US" sz="1400" b="1" baseline="30000" dirty="0" smtClean="0"/>
              <a:t>®</a:t>
            </a:r>
            <a:r>
              <a:rPr lang="en-US" sz="1400" b="1" dirty="0" smtClean="0"/>
              <a:t> MT 35700 (</a:t>
            </a:r>
            <a:r>
              <a:rPr lang="en-US" sz="1400" b="1" dirty="0" err="1" smtClean="0"/>
              <a:t>Bis</a:t>
            </a:r>
            <a:r>
              <a:rPr lang="en-US" sz="1400" b="1" dirty="0" smtClean="0"/>
              <a:t>-F Benzoxazine)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2"/>
                </a:solidFill>
              </a:rPr>
              <a:t>Liquid at 23°C, &lt; 100 </a:t>
            </a:r>
            <a:r>
              <a:rPr lang="en-US" sz="1400" dirty="0" err="1" smtClean="0">
                <a:solidFill>
                  <a:schemeClr val="accent2"/>
                </a:solidFill>
              </a:rPr>
              <a:t>mPas</a:t>
            </a:r>
            <a:r>
              <a:rPr lang="en-US" sz="1400" dirty="0" smtClean="0">
                <a:solidFill>
                  <a:schemeClr val="accent2"/>
                </a:solidFill>
              </a:rPr>
              <a:t> above 100°C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2"/>
                </a:solidFill>
              </a:rPr>
              <a:t>Cost effective for phenolic substitution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>
            <a:off x="1070332" y="3032956"/>
            <a:ext cx="360040" cy="252028"/>
          </a:xfrm>
          <a:prstGeom prst="bentArrow">
            <a:avLst/>
          </a:prstGeom>
          <a:solidFill>
            <a:schemeClr val="accent2"/>
          </a:solidFill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74388" y="2960947"/>
            <a:ext cx="4032448" cy="48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134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4777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chemeClr val="accent2"/>
                </a:solidFill>
              </a:rPr>
              <a:t>can find applications in </a:t>
            </a:r>
            <a:r>
              <a:rPr lang="en-US" sz="1400" dirty="0" err="1" smtClean="0">
                <a:solidFill>
                  <a:schemeClr val="accent2"/>
                </a:solidFill>
              </a:rPr>
              <a:t>prepreg</a:t>
            </a:r>
            <a:r>
              <a:rPr lang="en-US" sz="1400" dirty="0" smtClean="0">
                <a:solidFill>
                  <a:schemeClr val="accent2"/>
                </a:solidFill>
              </a:rPr>
              <a:t> hot-melt and solvent based as well as direct process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89064947"/>
              </p:ext>
            </p:extLst>
          </p:nvPr>
        </p:nvGraphicFramePr>
        <p:xfrm>
          <a:off x="4838412" y="1052736"/>
          <a:ext cx="372075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920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7" name="Rectangle 9"/>
          <p:cNvSpPr>
            <a:spLocks noGrp="1" noChangeArrowheads="1"/>
          </p:cNvSpPr>
          <p:nvPr>
            <p:ph type="title"/>
          </p:nvPr>
        </p:nvSpPr>
        <p:spPr>
          <a:xfrm>
            <a:off x="639505" y="634181"/>
            <a:ext cx="5469810" cy="612058"/>
          </a:xfrm>
          <a:noFill/>
        </p:spPr>
        <p:txBody>
          <a:bodyPr/>
          <a:lstStyle/>
          <a:p>
            <a:r>
              <a:rPr lang="en-US" sz="2400" dirty="0" smtClean="0"/>
              <a:t>Mechanical &amp; FST</a:t>
            </a: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76965"/>
              </p:ext>
            </p:extLst>
          </p:nvPr>
        </p:nvGraphicFramePr>
        <p:xfrm>
          <a:off x="499406" y="3134042"/>
          <a:ext cx="4469409" cy="3118316"/>
        </p:xfrm>
        <a:graphic>
          <a:graphicData uri="http://schemas.openxmlformats.org/drawingml/2006/table">
            <a:tbl>
              <a:tblPr/>
              <a:tblGrid>
                <a:gridCol w="468087"/>
                <a:gridCol w="1873032"/>
                <a:gridCol w="709430"/>
                <a:gridCol w="638487"/>
                <a:gridCol w="780373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Araldite® MT 35710 FST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Typical Areo Phenolic</a:t>
                      </a: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</a:tr>
              <a:tr h="216024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NEAT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Tg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 DSC 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(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)</a:t>
                      </a: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ISO 11357-2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K</a:t>
                      </a:r>
                      <a:r>
                        <a:rPr kumimoji="0" lang="en-US" sz="800" b="1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1C 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(</a:t>
                      </a:r>
                      <a:r>
                        <a:rPr kumimoji="0" lang="en-US" sz="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.√m)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0.92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ISO 13586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G</a:t>
                      </a:r>
                      <a:r>
                        <a:rPr kumimoji="0" lang="en-US" sz="800" b="1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1C 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(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J/m</a:t>
                      </a:r>
                      <a:r>
                        <a:rPr kumimoji="0" lang="en-US" sz="8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2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Tensile modulus (</a:t>
                      </a:r>
                      <a:r>
                        <a:rPr kumimoji="0" lang="en-US" sz="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4900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ISO 527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Tensile strength (</a:t>
                      </a:r>
                      <a:r>
                        <a:rPr kumimoji="0" lang="en-US" sz="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Tensile elongation (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%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GFRP 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effectLst/>
                        </a:rPr>
                        <a:t>Tensile 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modulus (</a:t>
                      </a:r>
                      <a:r>
                        <a:rPr lang="en-US" sz="800" b="1" kern="1200" dirty="0">
                          <a:solidFill>
                            <a:schemeClr val="bg1"/>
                          </a:solidFill>
                          <a:effectLst/>
                        </a:rPr>
                        <a:t>warp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) (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GPa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28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19-24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ISO 527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effectLst/>
                        </a:rPr>
                        <a:t>Tensile 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strength (</a:t>
                      </a:r>
                      <a:r>
                        <a:rPr lang="en-US" sz="800" b="1" kern="1200" dirty="0">
                          <a:solidFill>
                            <a:schemeClr val="bg1"/>
                          </a:solidFill>
                          <a:effectLst/>
                        </a:rPr>
                        <a:t>warp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) (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MPa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457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380-400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effectLst/>
                        </a:rPr>
                        <a:t>Compression modulus (warp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) (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GPa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8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29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20-24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ISO 14126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effectLst/>
                        </a:rPr>
                        <a:t>Compression strength (warp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) (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MPa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555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350-380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ILSS (warp) (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MPa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50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ea typeface="Osaka" charset="-128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24-50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  <a:cs typeface="+mn-cs"/>
                        </a:rPr>
                        <a:t>ISO 14130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53826"/>
              </p:ext>
            </p:extLst>
          </p:nvPr>
        </p:nvGraphicFramePr>
        <p:xfrm>
          <a:off x="5292080" y="3501008"/>
          <a:ext cx="3584774" cy="2590800"/>
        </p:xfrm>
        <a:graphic>
          <a:graphicData uri="http://schemas.openxmlformats.org/drawingml/2006/table">
            <a:tbl>
              <a:tblPr/>
              <a:tblGrid>
                <a:gridCol w="1473917"/>
                <a:gridCol w="958729"/>
                <a:gridCol w="1152128"/>
              </a:tblGrid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Araldite® MT  35710 FST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477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Fiber type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GFRP</a:t>
                      </a:r>
                      <a:r>
                        <a:rPr lang="en-US" sz="800" b="1" baseline="300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(1)</a:t>
                      </a:r>
                      <a:endParaRPr lang="en-US" sz="800" b="1" baseline="30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Thickness (mm)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0.6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FAR 25.853</a:t>
                      </a:r>
                      <a:endParaRPr lang="en-US" sz="800" b="1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requirements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Vertical burn 60s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Burn length (mm)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After flame time (s)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Drip flame time (s)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94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2.0002A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&lt;152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&lt;15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&lt;3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Heat release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HRR max (kW/m</a:t>
                      </a:r>
                      <a:r>
                        <a:rPr lang="en-US" sz="800" baseline="300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HR (</a:t>
                      </a:r>
                      <a:r>
                        <a:rPr lang="en-US" sz="80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kW.min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/m</a:t>
                      </a:r>
                      <a:r>
                        <a:rPr lang="en-US" sz="800" baseline="300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18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29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2.0006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&lt;65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&lt;65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Toxicity 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(flaming mode)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Components toxicity level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pass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3.0005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Smoke </a:t>
                      </a:r>
                      <a:b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</a:b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After 4 min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11 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2.0007A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&lt;200 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 Box 70"/>
          <p:cNvSpPr txBox="1">
            <a:spLocks noChangeArrowheads="1"/>
          </p:cNvSpPr>
          <p:nvPr/>
        </p:nvSpPr>
        <p:spPr bwMode="auto">
          <a:xfrm>
            <a:off x="5220073" y="6093296"/>
            <a:ext cx="3744416" cy="2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(</a:t>
            </a:r>
            <a:r>
              <a:rPr lang="en-US" sz="800" dirty="0" smtClean="0">
                <a:solidFill>
                  <a:srgbClr val="000000"/>
                </a:solidFill>
                <a:latin typeface="Arial"/>
                <a:ea typeface="SimSun"/>
                <a:cs typeface="Times New Roman"/>
              </a:rPr>
              <a:t>1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) 8H Satin, 300 </a:t>
            </a:r>
            <a:r>
              <a:rPr lang="en-US" sz="800" kern="1200" dirty="0" err="1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gsm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, </a:t>
            </a:r>
            <a:r>
              <a:rPr lang="en-US" sz="800" kern="1200" dirty="0" err="1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TVf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 50%</a:t>
            </a:r>
            <a:endParaRPr lang="en-US" sz="800" dirty="0">
              <a:effectLst/>
              <a:latin typeface="Times New Roman"/>
              <a:ea typeface="SimSun"/>
              <a:cs typeface="Times New Roman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9342" y="1700808"/>
            <a:ext cx="6954985" cy="143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134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4777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Semi-structural FST solution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2"/>
                </a:solidFill>
              </a:rPr>
              <a:t>Medium Tg of 140°C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2"/>
                </a:solidFill>
              </a:rPr>
              <a:t>Medium toughness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2"/>
                </a:solidFill>
              </a:rPr>
              <a:t>Meets FST and heat release 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lang="en-US" sz="1400" dirty="0" smtClean="0">
                <a:solidFill>
                  <a:schemeClr val="accent2"/>
                </a:solidFill>
              </a:rPr>
              <a:t>      according to FAR 25.853 / ABD 0031</a:t>
            </a:r>
            <a:endParaRPr lang="en-US" sz="14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195247"/>
              </p:ext>
            </p:extLst>
          </p:nvPr>
        </p:nvGraphicFramePr>
        <p:xfrm>
          <a:off x="539178" y="1052736"/>
          <a:ext cx="372075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39712947"/>
              </p:ext>
            </p:extLst>
          </p:nvPr>
        </p:nvGraphicFramePr>
        <p:xfrm>
          <a:off x="4788024" y="1052736"/>
          <a:ext cx="372075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413598" y="2276872"/>
            <a:ext cx="3406874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134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4777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dirty="0" smtClean="0">
                <a:solidFill>
                  <a:schemeClr val="accent2"/>
                </a:solidFill>
              </a:rPr>
              <a:t>etter performance than </a:t>
            </a:r>
            <a:r>
              <a:rPr lang="en-US" sz="1400" dirty="0" err="1" smtClean="0">
                <a:solidFill>
                  <a:schemeClr val="accent2"/>
                </a:solidFill>
              </a:rPr>
              <a:t>phenolics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lvl="1"/>
            <a:endParaRPr lang="en-US" sz="1400" dirty="0" smtClean="0">
              <a:solidFill>
                <a:schemeClr val="accent2"/>
              </a:solidFill>
            </a:endParaRPr>
          </a:p>
          <a:p>
            <a:pPr lvl="1"/>
            <a:endParaRPr lang="en-US" sz="1400" dirty="0" smtClean="0">
              <a:solidFill>
                <a:schemeClr val="accent2"/>
              </a:solidFill>
            </a:endParaRPr>
          </a:p>
          <a:p>
            <a:pPr lvl="1"/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72000" y="2330878"/>
            <a:ext cx="648072" cy="1620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9504" y="273050"/>
            <a:ext cx="5469811" cy="360363"/>
          </a:xfrm>
        </p:spPr>
        <p:txBody>
          <a:bodyPr/>
          <a:lstStyle/>
          <a:p>
            <a:r>
              <a:rPr lang="en-US" sz="2000" dirty="0"/>
              <a:t>Benzoxazine Araldite</a:t>
            </a:r>
            <a:r>
              <a:rPr lang="en-US" sz="2000" baseline="30000" dirty="0"/>
              <a:t>®</a:t>
            </a:r>
            <a:r>
              <a:rPr lang="en-US" sz="2000" dirty="0"/>
              <a:t> </a:t>
            </a:r>
            <a:r>
              <a:rPr lang="en-US" sz="2000" dirty="0" smtClean="0"/>
              <a:t>MT </a:t>
            </a:r>
            <a:r>
              <a:rPr lang="en-US" sz="2000" dirty="0"/>
              <a:t>35710 </a:t>
            </a:r>
            <a:r>
              <a:rPr lang="en-US" sz="2000" dirty="0" smtClean="0"/>
              <a:t>FST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938" y="652463"/>
            <a:ext cx="5469811" cy="360363"/>
          </a:xfrm>
        </p:spPr>
        <p:txBody>
          <a:bodyPr/>
          <a:lstStyle/>
          <a:p>
            <a:r>
              <a:rPr lang="en-US" sz="2400" dirty="0" smtClean="0"/>
              <a:t>Outlines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40938" y="1531527"/>
            <a:ext cx="7982835" cy="587367"/>
          </a:xfrm>
          <a:prstGeom prst="roundRect">
            <a:avLst/>
          </a:prstGeom>
          <a:solidFill>
            <a:schemeClr val="accent6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HUNTSMAN in Aerospace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938" y="2223141"/>
            <a:ext cx="7982835" cy="587367"/>
          </a:xfrm>
          <a:prstGeom prst="round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Structural FST thermoset solution for interior composites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   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Araldite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 </a:t>
            </a:r>
            <a:r>
              <a:rPr lang="en-US" sz="1300" b="1" i="1" dirty="0" smtClean="0">
                <a:solidFill>
                  <a:srgbClr val="FFFFFF"/>
                </a:solidFill>
              </a:rPr>
              <a:t>FST 40002 / 40003</a:t>
            </a:r>
            <a:endParaRPr lang="en-US" sz="1300" b="1" i="1" baseline="30000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938" y="2885727"/>
            <a:ext cx="7982835" cy="587367"/>
          </a:xfrm>
          <a:prstGeom prst="round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FFFFFF"/>
                </a:solidFill>
              </a:rPr>
              <a:t>C</a:t>
            </a:r>
            <a:r>
              <a:rPr lang="en-US" sz="1300" b="1" dirty="0" smtClean="0">
                <a:solidFill>
                  <a:srgbClr val="FFFFFF"/>
                </a:solidFill>
              </a:rPr>
              <a:t>ost effective </a:t>
            </a:r>
            <a:r>
              <a:rPr lang="en-US" sz="1300" b="1" dirty="0">
                <a:solidFill>
                  <a:srgbClr val="FFFFFF"/>
                </a:solidFill>
              </a:rPr>
              <a:t>EHS friendly </a:t>
            </a:r>
            <a:r>
              <a:rPr lang="en-US" sz="1300" b="1" dirty="0" smtClean="0">
                <a:solidFill>
                  <a:srgbClr val="FFFFFF"/>
                </a:solidFill>
              </a:rPr>
              <a:t>FST alternative to phenolics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Benzoxazine </a:t>
            </a:r>
            <a:r>
              <a:rPr lang="en-US" sz="1300" b="1" i="1" dirty="0">
                <a:solidFill>
                  <a:srgbClr val="FFFFFF"/>
                </a:solidFill>
              </a:rPr>
              <a:t>Araldite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 </a:t>
            </a:r>
            <a:r>
              <a:rPr lang="en-US" sz="1300" b="1" i="1" dirty="0" smtClean="0">
                <a:solidFill>
                  <a:srgbClr val="FFFFFF"/>
                </a:solidFill>
              </a:rPr>
              <a:t>MT 35710 FST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938" y="3562827"/>
            <a:ext cx="7982835" cy="587367"/>
          </a:xfrm>
          <a:prstGeom prst="roundRect">
            <a:avLst/>
          </a:prstGeom>
          <a:solidFill>
            <a:srgbClr val="00325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FFFFFF"/>
                </a:solidFill>
              </a:rPr>
              <a:t>Improving current composites epoxy </a:t>
            </a:r>
            <a:r>
              <a:rPr lang="en-US" sz="1300" b="1" dirty="0" smtClean="0">
                <a:solidFill>
                  <a:srgbClr val="FFFFFF"/>
                </a:solidFill>
              </a:rPr>
              <a:t>systems                                                              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LME 11082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938" y="4239927"/>
            <a:ext cx="7982835" cy="587367"/>
          </a:xfrm>
          <a:prstGeom prst="round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New adhesives &amp; syntactics for interior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                           </a:t>
            </a:r>
            <a:r>
              <a:rPr lang="en-US" sz="1300" b="1" i="1" dirty="0" err="1" smtClean="0">
                <a:solidFill>
                  <a:srgbClr val="FFFFFF"/>
                </a:solidFill>
              </a:rPr>
              <a:t>Epocast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</a:t>
            </a:r>
            <a:r>
              <a:rPr lang="en-US" sz="1300" b="1" i="1" dirty="0" smtClean="0">
                <a:solidFill>
                  <a:srgbClr val="FFFFFF"/>
                </a:solidFill>
              </a:rPr>
              <a:t> 1645 FR, </a:t>
            </a:r>
            <a:r>
              <a:rPr lang="en-US" sz="1300" b="1" i="1" dirty="0" err="1" smtClean="0">
                <a:solidFill>
                  <a:srgbClr val="FFFFFF"/>
                </a:solidFill>
              </a:rPr>
              <a:t>Epibond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</a:t>
            </a:r>
            <a:r>
              <a:rPr lang="en-US" sz="1300" b="1" i="1" dirty="0" smtClean="0">
                <a:solidFill>
                  <a:srgbClr val="FFFFFF"/>
                </a:solidFill>
              </a:rPr>
              <a:t> 8000 FR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938" y="4917309"/>
            <a:ext cx="7982835" cy="587367"/>
          </a:xfrm>
          <a:prstGeom prst="round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Conclusion</a:t>
            </a:r>
            <a:endParaRPr lang="en-US" sz="13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LME 11082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New inherently FST epoxy</a:t>
            </a:r>
          </a:p>
        </p:txBody>
      </p:sp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22094"/>
              </p:ext>
            </p:extLst>
          </p:nvPr>
        </p:nvGraphicFramePr>
        <p:xfrm>
          <a:off x="4745362" y="3537012"/>
          <a:ext cx="3888432" cy="2133419"/>
        </p:xfrm>
        <a:graphic>
          <a:graphicData uri="http://schemas.openxmlformats.org/drawingml/2006/table">
            <a:tbl>
              <a:tblPr/>
              <a:tblGrid>
                <a:gridCol w="475114"/>
                <a:gridCol w="1325086"/>
                <a:gridCol w="720080"/>
                <a:gridCol w="648072"/>
                <a:gridCol w="720080"/>
              </a:tblGrid>
              <a:tr h="36004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LME 11082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Bis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-A</a:t>
                      </a: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</a:tr>
              <a:tr h="360040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With hardener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XB 3473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</a:tr>
              <a:tr h="216024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NEAT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DMA </a:t>
                      </a:r>
                      <a:r>
                        <a:rPr kumimoji="0" lang="en-US" sz="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Tg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 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(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)</a:t>
                      </a: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ISO 6721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K</a:t>
                      </a:r>
                      <a:r>
                        <a:rPr kumimoji="0" lang="en-US" sz="800" b="1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1C 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(</a:t>
                      </a:r>
                      <a:r>
                        <a:rPr kumimoji="0" lang="en-US" sz="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.√m)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ISO 13586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G</a:t>
                      </a:r>
                      <a:r>
                        <a:rPr kumimoji="0" lang="en-US" sz="800" b="1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1C 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(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J/m</a:t>
                      </a:r>
                      <a:r>
                        <a:rPr kumimoji="0" lang="en-US" sz="8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2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165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Tensile modulus (</a:t>
                      </a:r>
                      <a:r>
                        <a:rPr kumimoji="0" lang="en-US" sz="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2500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ISO 527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Tensile strength (</a:t>
                      </a:r>
                      <a:r>
                        <a:rPr kumimoji="0" lang="en-US" sz="8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MPa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Tensile elongation (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%</a:t>
                      </a:r>
                      <a:r>
                        <a:rPr kumimoji="0" lang="en-US" sz="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2.65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719174"/>
              </p:ext>
            </p:extLst>
          </p:nvPr>
        </p:nvGraphicFramePr>
        <p:xfrm>
          <a:off x="717139" y="2330878"/>
          <a:ext cx="3584774" cy="3657600"/>
        </p:xfrm>
        <a:graphic>
          <a:graphicData uri="http://schemas.openxmlformats.org/drawingml/2006/table">
            <a:tbl>
              <a:tblPr/>
              <a:tblGrid>
                <a:gridCol w="1473917"/>
                <a:gridCol w="958729"/>
                <a:gridCol w="115212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LME11082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XB 3473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477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Fiber type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GFRP</a:t>
                      </a:r>
                      <a:r>
                        <a:rPr lang="en-US" sz="800" b="1" baseline="300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(1)</a:t>
                      </a:r>
                      <a:endParaRPr lang="en-US" sz="800" b="1" baseline="300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Cure cycle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2H120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 +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2H140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</a:t>
                      </a:r>
                      <a:r>
                        <a:rPr lang="en-US" sz="8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 +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2H180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ºC       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Thickness (mm)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0.3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FAR 25.853</a:t>
                      </a:r>
                      <a:endParaRPr lang="en-US" sz="800" b="1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requirements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Vertical burn 12s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Burn length (mm)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After flame time (s)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Drip flame time (s)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2.0002B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&lt;203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&lt;15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&lt;5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Vertical burn 60s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Burn length (mm)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After flame time (s)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Drip flame time (s)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85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0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2.0002A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&lt;152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&lt;15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&lt;3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Heat release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HRR max (kW/m</a:t>
                      </a:r>
                      <a:r>
                        <a:rPr lang="en-US" sz="800" baseline="300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HR (</a:t>
                      </a:r>
                      <a:r>
                        <a:rPr lang="en-US" sz="80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kW.min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/m</a:t>
                      </a:r>
                      <a:r>
                        <a:rPr lang="en-US" sz="800" baseline="300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38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21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2.0006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&lt;65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&lt;65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Toxicity 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(flaming mode)</a:t>
                      </a:r>
                      <a:endParaRPr lang="en-US" sz="800" dirty="0" smtClean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Components toxicity level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pass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3.0005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Smoke </a:t>
                      </a:r>
                      <a:br>
                        <a:rPr lang="en-US" sz="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</a:b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After 4 min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43 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AITM 2.0007A</a:t>
                      </a:r>
                      <a:endParaRPr lang="en-US" sz="800" dirty="0" smtClean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40404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&lt;200 </a:t>
                      </a:r>
                      <a:endParaRPr lang="en-US" sz="800" dirty="0">
                        <a:solidFill>
                          <a:srgbClr val="40404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717139" y="5960766"/>
            <a:ext cx="1728192" cy="2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kern="1200" dirty="0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(</a:t>
            </a:r>
            <a:r>
              <a:rPr lang="en-US" sz="800" dirty="0" smtClean="0">
                <a:solidFill>
                  <a:srgbClr val="000000"/>
                </a:solidFill>
                <a:latin typeface="Arial"/>
                <a:ea typeface="SimSun"/>
                <a:cs typeface="Times New Roman"/>
              </a:rPr>
              <a:t>1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) 8H Satin, 300 </a:t>
            </a:r>
            <a:r>
              <a:rPr lang="en-US" sz="800" kern="1200" dirty="0" err="1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gsm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, </a:t>
            </a:r>
            <a:r>
              <a:rPr lang="en-US" sz="800" kern="1200" dirty="0" err="1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TVf</a:t>
            </a:r>
            <a:r>
              <a:rPr lang="en-US" sz="800" kern="1200" dirty="0" smtClean="0">
                <a:solidFill>
                  <a:srgbClr val="000000"/>
                </a:solidFill>
                <a:effectLst/>
                <a:latin typeface="Arial"/>
                <a:ea typeface="SimSun"/>
                <a:cs typeface="Times New Roman"/>
              </a:rPr>
              <a:t> 50%</a:t>
            </a:r>
            <a:endParaRPr lang="en-US" sz="800" dirty="0">
              <a:effectLst/>
              <a:latin typeface="Times New Roman"/>
              <a:ea typeface="SimSun"/>
              <a:cs typeface="Times New Roman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361" y="1191997"/>
            <a:ext cx="6624736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134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4777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Structural inherently FST epoxy (tested with a typical high Tg curing agent):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2"/>
                </a:solidFill>
              </a:rPr>
              <a:t>Meets FST and heat release according to FAR 25.853 / ABD 0031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accent2"/>
                </a:solidFill>
              </a:rPr>
              <a:t>Similar mechanical performance as </a:t>
            </a:r>
            <a:r>
              <a:rPr lang="en-US" sz="1400" dirty="0" err="1" smtClean="0">
                <a:solidFill>
                  <a:schemeClr val="accent2"/>
                </a:solidFill>
              </a:rPr>
              <a:t>Bis</a:t>
            </a:r>
            <a:r>
              <a:rPr lang="en-US" sz="1400" dirty="0" smtClean="0">
                <a:solidFill>
                  <a:schemeClr val="accent2"/>
                </a:solidFill>
              </a:rPr>
              <a:t>-A epoxy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>
            <a:off x="4778179" y="2204864"/>
            <a:ext cx="360040" cy="252028"/>
          </a:xfrm>
          <a:prstGeom prst="bentArrow">
            <a:avLst/>
          </a:prstGeom>
          <a:solidFill>
            <a:schemeClr val="accent2"/>
          </a:solidFill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21426" y="2168860"/>
            <a:ext cx="3816424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134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4777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chemeClr val="accent2"/>
                </a:solidFill>
              </a:rPr>
              <a:t>can substitute standard epoxy, </a:t>
            </a:r>
            <a:r>
              <a:rPr lang="en-US" sz="1400" dirty="0" err="1" smtClean="0">
                <a:solidFill>
                  <a:schemeClr val="accent2"/>
                </a:solidFill>
              </a:rPr>
              <a:t>novolac</a:t>
            </a:r>
            <a:r>
              <a:rPr lang="en-US" sz="1400" dirty="0" smtClean="0">
                <a:solidFill>
                  <a:schemeClr val="accent2"/>
                </a:solidFill>
              </a:rPr>
              <a:t> in structural </a:t>
            </a:r>
            <a:r>
              <a:rPr lang="en-US" sz="1400" dirty="0" err="1" smtClean="0">
                <a:solidFill>
                  <a:schemeClr val="accent2"/>
                </a:solidFill>
              </a:rPr>
              <a:t>prepreg</a:t>
            </a:r>
            <a:r>
              <a:rPr lang="en-US" sz="1400" dirty="0" smtClean="0">
                <a:solidFill>
                  <a:schemeClr val="accent2"/>
                </a:solidFill>
              </a:rPr>
              <a:t> and RTM (interior &amp; exterior)</a:t>
            </a:r>
          </a:p>
          <a:p>
            <a:pPr lvl="1"/>
            <a:endParaRPr lang="en-US" sz="1400" dirty="0" smtClean="0">
              <a:solidFill>
                <a:schemeClr val="accent2"/>
              </a:solidFill>
            </a:endParaRPr>
          </a:p>
          <a:p>
            <a:pPr lvl="1"/>
            <a:endParaRPr lang="en-US" sz="1400" dirty="0" smtClean="0">
              <a:solidFill>
                <a:schemeClr val="accent2"/>
              </a:solidFill>
            </a:endParaRPr>
          </a:p>
          <a:p>
            <a:pPr lvl="1"/>
            <a:endParaRPr lang="en-US" sz="1400" dirty="0" smtClean="0">
              <a:solidFill>
                <a:schemeClr val="accent2"/>
              </a:solidFill>
            </a:endParaRPr>
          </a:p>
          <a:p>
            <a:pPr lvl="1"/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938" y="652463"/>
            <a:ext cx="5469811" cy="360363"/>
          </a:xfrm>
        </p:spPr>
        <p:txBody>
          <a:bodyPr/>
          <a:lstStyle/>
          <a:p>
            <a:r>
              <a:rPr lang="en-US" sz="2400" dirty="0" smtClean="0"/>
              <a:t>Outlines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40938" y="1531527"/>
            <a:ext cx="7982835" cy="587367"/>
          </a:xfrm>
          <a:prstGeom prst="roundRect">
            <a:avLst/>
          </a:prstGeom>
          <a:solidFill>
            <a:srgbClr val="00325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HUNTSMAN in Aerospace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938" y="2223141"/>
            <a:ext cx="7982835" cy="587367"/>
          </a:xfrm>
          <a:prstGeom prst="roundRect">
            <a:avLst/>
          </a:prstGeom>
          <a:solidFill>
            <a:srgbClr val="00326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Structural FST thermoset solution for interior composites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   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Araldite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 </a:t>
            </a:r>
            <a:r>
              <a:rPr lang="en-US" sz="1300" b="1" i="1" dirty="0" smtClean="0">
                <a:solidFill>
                  <a:srgbClr val="FFFFFF"/>
                </a:solidFill>
              </a:rPr>
              <a:t>FST 40002 / 40003</a:t>
            </a:r>
            <a:endParaRPr lang="en-US" sz="1300" b="1" i="1" baseline="30000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938" y="2885727"/>
            <a:ext cx="7982835" cy="587367"/>
          </a:xfrm>
          <a:prstGeom prst="roundRect">
            <a:avLst/>
          </a:prstGeom>
          <a:solidFill>
            <a:srgbClr val="00325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FFFFFF"/>
                </a:solidFill>
              </a:rPr>
              <a:t>C</a:t>
            </a:r>
            <a:r>
              <a:rPr lang="en-US" sz="1300" b="1" dirty="0" smtClean="0">
                <a:solidFill>
                  <a:srgbClr val="FFFFFF"/>
                </a:solidFill>
              </a:rPr>
              <a:t>ost effective </a:t>
            </a:r>
            <a:r>
              <a:rPr lang="en-US" sz="1300" b="1" dirty="0">
                <a:solidFill>
                  <a:srgbClr val="FFFFFF"/>
                </a:solidFill>
              </a:rPr>
              <a:t>EHS friendly </a:t>
            </a:r>
            <a:r>
              <a:rPr lang="en-US" sz="1300" b="1" dirty="0" smtClean="0">
                <a:solidFill>
                  <a:srgbClr val="FFFFFF"/>
                </a:solidFill>
              </a:rPr>
              <a:t>FST alternative to phenolics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Benzoxazine </a:t>
            </a:r>
            <a:r>
              <a:rPr lang="en-US" sz="1300" b="1" i="1" dirty="0">
                <a:solidFill>
                  <a:srgbClr val="FFFFFF"/>
                </a:solidFill>
              </a:rPr>
              <a:t>Araldite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 </a:t>
            </a:r>
            <a:r>
              <a:rPr lang="en-US" sz="1300" b="1" i="1" dirty="0" smtClean="0">
                <a:solidFill>
                  <a:srgbClr val="FFFFFF"/>
                </a:solidFill>
              </a:rPr>
              <a:t>MT 35710 FST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938" y="3562827"/>
            <a:ext cx="7982835" cy="587367"/>
          </a:xfrm>
          <a:prstGeom prst="roundRect">
            <a:avLst/>
          </a:prstGeom>
          <a:solidFill>
            <a:srgbClr val="00325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FFFFFF"/>
                </a:solidFill>
              </a:rPr>
              <a:t>Improving current composites epoxy </a:t>
            </a:r>
            <a:r>
              <a:rPr lang="en-US" sz="1300" b="1" dirty="0" smtClean="0">
                <a:solidFill>
                  <a:srgbClr val="FFFFFF"/>
                </a:solidFill>
              </a:rPr>
              <a:t>systems                                                             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LME 11082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938" y="4239927"/>
            <a:ext cx="7982835" cy="587367"/>
          </a:xfrm>
          <a:prstGeom prst="roundRect">
            <a:avLst/>
          </a:prstGeom>
          <a:solidFill>
            <a:srgbClr val="00325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New adhesives &amp; syntactics for interior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                    Epocast®</a:t>
            </a:r>
            <a:r>
              <a:rPr lang="en-US" sz="1300" b="1" i="1" dirty="0" smtClean="0">
                <a:solidFill>
                  <a:srgbClr val="FFFFFF"/>
                </a:solidFill>
              </a:rPr>
              <a:t>1645 FR and  </a:t>
            </a:r>
            <a:r>
              <a:rPr lang="en-US" sz="1300" b="1" i="1" dirty="0" err="1" smtClean="0">
                <a:solidFill>
                  <a:srgbClr val="FFFFFF"/>
                </a:solidFill>
              </a:rPr>
              <a:t>Epibond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</a:t>
            </a:r>
            <a:r>
              <a:rPr lang="en-US" sz="1300" b="1" i="1" dirty="0" smtClean="0">
                <a:solidFill>
                  <a:srgbClr val="FFFFFF"/>
                </a:solidFill>
              </a:rPr>
              <a:t> 8000 FR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938" y="4917309"/>
            <a:ext cx="7982835" cy="587367"/>
          </a:xfrm>
          <a:prstGeom prst="roundRect">
            <a:avLst/>
          </a:prstGeom>
          <a:solidFill>
            <a:srgbClr val="00325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Conclusion</a:t>
            </a:r>
            <a:endParaRPr lang="en-US" sz="13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938" y="652463"/>
            <a:ext cx="5469811" cy="360363"/>
          </a:xfrm>
        </p:spPr>
        <p:txBody>
          <a:bodyPr/>
          <a:lstStyle/>
          <a:p>
            <a:r>
              <a:rPr lang="en-US" sz="2400" dirty="0" smtClean="0"/>
              <a:t>Outlines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40938" y="1531527"/>
            <a:ext cx="7982835" cy="587367"/>
          </a:xfrm>
          <a:prstGeom prst="roundRect">
            <a:avLst/>
          </a:prstGeom>
          <a:solidFill>
            <a:schemeClr val="accent6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HUNTSMAN in Aerospace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938" y="2223141"/>
            <a:ext cx="7982835" cy="587367"/>
          </a:xfrm>
          <a:prstGeom prst="round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Structural FST thermoset solution for interior composites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   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Araldite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 </a:t>
            </a:r>
            <a:r>
              <a:rPr lang="en-US" sz="1300" b="1" i="1" dirty="0" smtClean="0">
                <a:solidFill>
                  <a:srgbClr val="FFFFFF"/>
                </a:solidFill>
              </a:rPr>
              <a:t>FST 40002 / 40003</a:t>
            </a:r>
            <a:endParaRPr lang="en-US" sz="1300" b="1" i="1" baseline="30000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938" y="2885727"/>
            <a:ext cx="7982835" cy="587367"/>
          </a:xfrm>
          <a:prstGeom prst="round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FFFFFF"/>
                </a:solidFill>
              </a:rPr>
              <a:t>C</a:t>
            </a:r>
            <a:r>
              <a:rPr lang="en-US" sz="1300" b="1" dirty="0" smtClean="0">
                <a:solidFill>
                  <a:srgbClr val="FFFFFF"/>
                </a:solidFill>
              </a:rPr>
              <a:t>ost effective </a:t>
            </a:r>
            <a:r>
              <a:rPr lang="en-US" sz="1300" b="1" dirty="0">
                <a:solidFill>
                  <a:srgbClr val="FFFFFF"/>
                </a:solidFill>
              </a:rPr>
              <a:t>EHS friendly </a:t>
            </a:r>
            <a:r>
              <a:rPr lang="en-US" sz="1300" b="1" dirty="0" smtClean="0">
                <a:solidFill>
                  <a:srgbClr val="FFFFFF"/>
                </a:solidFill>
              </a:rPr>
              <a:t>FST alternative to phenolics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Benzoxazine </a:t>
            </a:r>
            <a:r>
              <a:rPr lang="en-US" sz="1300" b="1" i="1" dirty="0">
                <a:solidFill>
                  <a:srgbClr val="FFFFFF"/>
                </a:solidFill>
              </a:rPr>
              <a:t>Araldite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 </a:t>
            </a:r>
            <a:r>
              <a:rPr lang="en-US" sz="1300" b="1" i="1" dirty="0" smtClean="0">
                <a:solidFill>
                  <a:srgbClr val="FFFFFF"/>
                </a:solidFill>
              </a:rPr>
              <a:t>MT 35710 FST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938" y="3562827"/>
            <a:ext cx="7982835" cy="587367"/>
          </a:xfrm>
          <a:prstGeom prst="round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FFFFFF"/>
                </a:solidFill>
              </a:rPr>
              <a:t>Improving current composites epoxy </a:t>
            </a:r>
            <a:r>
              <a:rPr lang="en-US" sz="1300" b="1" dirty="0" smtClean="0">
                <a:solidFill>
                  <a:srgbClr val="FFFFFF"/>
                </a:solidFill>
              </a:rPr>
              <a:t>systems                                                              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LME 11082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938" y="4239927"/>
            <a:ext cx="7982835" cy="587367"/>
          </a:xfrm>
          <a:prstGeom prst="roundRect">
            <a:avLst/>
          </a:prstGeom>
          <a:solidFill>
            <a:srgbClr val="00325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New adhesives &amp; syntactics for interior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                           </a:t>
            </a:r>
            <a:r>
              <a:rPr lang="en-US" sz="1300" b="1" i="1" dirty="0" err="1" smtClean="0">
                <a:solidFill>
                  <a:srgbClr val="FFFFFF"/>
                </a:solidFill>
              </a:rPr>
              <a:t>Epocast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</a:t>
            </a:r>
            <a:r>
              <a:rPr lang="en-US" sz="1300" b="1" i="1" dirty="0" smtClean="0">
                <a:solidFill>
                  <a:srgbClr val="FFFFFF"/>
                </a:solidFill>
              </a:rPr>
              <a:t> 1645 FR, </a:t>
            </a:r>
            <a:r>
              <a:rPr lang="en-US" sz="1300" b="1" i="1" dirty="0" err="1" smtClean="0">
                <a:solidFill>
                  <a:srgbClr val="FFFFFF"/>
                </a:solidFill>
              </a:rPr>
              <a:t>Epibond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</a:t>
            </a:r>
            <a:r>
              <a:rPr lang="en-US" sz="1300" b="1" i="1" dirty="0" smtClean="0">
                <a:solidFill>
                  <a:srgbClr val="FFFFFF"/>
                </a:solidFill>
              </a:rPr>
              <a:t> 8000 FR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938" y="4917309"/>
            <a:ext cx="7982835" cy="587367"/>
          </a:xfrm>
          <a:prstGeom prst="round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Conclusion</a:t>
            </a:r>
            <a:endParaRPr lang="en-US" sz="13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35322" y="1160748"/>
            <a:ext cx="6840761" cy="612068"/>
          </a:xfrm>
          <a:prstGeom prst="roundRect">
            <a:avLst/>
          </a:prstGeom>
          <a:solidFill>
            <a:srgbClr val="13477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34777"/>
              </a:solidFill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77343" y="526211"/>
            <a:ext cx="5957977" cy="36644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>
                <a:ea typeface="ヒラギノ角ゴ Pro W3" charset="-128"/>
              </a:rPr>
              <a:t>New adhesives and syntactics</a:t>
            </a:r>
            <a:endParaRPr lang="en-US" b="1" dirty="0" smtClean="0"/>
          </a:p>
        </p:txBody>
      </p:sp>
      <p:sp>
        <p:nvSpPr>
          <p:cNvPr id="15363" name="Rounded Rectangle 7"/>
          <p:cNvSpPr>
            <a:spLocks noChangeArrowheads="1"/>
          </p:cNvSpPr>
          <p:nvPr/>
        </p:nvSpPr>
        <p:spPr bwMode="auto">
          <a:xfrm>
            <a:off x="1835322" y="2559279"/>
            <a:ext cx="3373655" cy="648072"/>
          </a:xfrm>
          <a:prstGeom prst="roundRect">
            <a:avLst>
              <a:gd name="adj" fmla="val 16667"/>
            </a:avLst>
          </a:prstGeom>
          <a:solidFill>
            <a:srgbClr val="134777">
              <a:alpha val="89804"/>
            </a:srgbClr>
          </a:solidFill>
          <a:ln w="9525" algn="ctr">
            <a:noFill/>
            <a:round/>
            <a:headEnd/>
            <a:tailEnd/>
          </a:ln>
        </p:spPr>
        <p:txBody>
          <a:bodyPr lIns="91430" tIns="45716" rIns="91430" bIns="45716"/>
          <a:lstStyle/>
          <a:p>
            <a:pPr defTabSz="912813"/>
            <a:r>
              <a:rPr lang="en-US" sz="1400" b="1" dirty="0" err="1" smtClean="0">
                <a:solidFill>
                  <a:schemeClr val="bg1"/>
                </a:solidFill>
              </a:rPr>
              <a:t>Epibond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®</a:t>
            </a:r>
            <a:r>
              <a:rPr lang="en-US" sz="1400" b="1" dirty="0" smtClean="0">
                <a:solidFill>
                  <a:schemeClr val="bg1"/>
                </a:solidFill>
              </a:rPr>
              <a:t> 8000 FR A/B</a:t>
            </a:r>
            <a:endParaRPr lang="en-US" sz="1400" b="1" dirty="0">
              <a:solidFill>
                <a:schemeClr val="bg1"/>
              </a:solidFill>
            </a:endParaRPr>
          </a:p>
          <a:p>
            <a:pPr defTabSz="912813"/>
            <a:r>
              <a:rPr lang="en-US" sz="1200" dirty="0" smtClean="0">
                <a:solidFill>
                  <a:schemeClr val="bg1"/>
                </a:solidFill>
              </a:rPr>
              <a:t>Two-part epoxy </a:t>
            </a:r>
            <a:r>
              <a:rPr lang="en-US" sz="1200" dirty="0">
                <a:solidFill>
                  <a:schemeClr val="bg1"/>
                </a:solidFill>
              </a:rPr>
              <a:t>adhesive </a:t>
            </a:r>
          </a:p>
        </p:txBody>
      </p:sp>
      <p:sp>
        <p:nvSpPr>
          <p:cNvPr id="15368" name="Rounded Rectangle 18"/>
          <p:cNvSpPr>
            <a:spLocks noChangeArrowheads="1"/>
          </p:cNvSpPr>
          <p:nvPr/>
        </p:nvSpPr>
        <p:spPr bwMode="auto">
          <a:xfrm>
            <a:off x="1835323" y="3279358"/>
            <a:ext cx="3373654" cy="759905"/>
          </a:xfrm>
          <a:prstGeom prst="roundRect">
            <a:avLst>
              <a:gd name="adj" fmla="val 16667"/>
            </a:avLst>
          </a:prstGeom>
          <a:solidFill>
            <a:srgbClr val="134777">
              <a:alpha val="69804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Honeycomb panels bonding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Metals </a:t>
            </a:r>
            <a:r>
              <a:rPr lang="en-US" sz="1200" dirty="0">
                <a:solidFill>
                  <a:schemeClr val="bg1"/>
                </a:solidFill>
              </a:rPr>
              <a:t>and composite </a:t>
            </a:r>
            <a:r>
              <a:rPr lang="en-US" sz="1200" dirty="0" smtClean="0">
                <a:solidFill>
                  <a:schemeClr val="bg1"/>
                </a:solidFill>
              </a:rPr>
              <a:t>bonding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Insert bonding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7"/>
          <p:cNvSpPr>
            <a:spLocks noChangeArrowheads="1"/>
          </p:cNvSpPr>
          <p:nvPr/>
        </p:nvSpPr>
        <p:spPr bwMode="auto">
          <a:xfrm>
            <a:off x="5291708" y="2559278"/>
            <a:ext cx="3384376" cy="648072"/>
          </a:xfrm>
          <a:prstGeom prst="roundRect">
            <a:avLst>
              <a:gd name="adj" fmla="val 16667"/>
            </a:avLst>
          </a:prstGeom>
          <a:solidFill>
            <a:srgbClr val="134777">
              <a:alpha val="89804"/>
            </a:srgbClr>
          </a:solidFill>
          <a:ln w="9525" algn="ctr">
            <a:noFill/>
            <a:round/>
            <a:headEnd/>
            <a:tailEnd/>
          </a:ln>
        </p:spPr>
        <p:txBody>
          <a:bodyPr lIns="91430" tIns="45716" rIns="91430" bIns="45716"/>
          <a:lstStyle/>
          <a:p>
            <a:pPr defTabSz="912813"/>
            <a:r>
              <a:rPr lang="en-US" sz="1400" b="1" dirty="0" err="1" smtClean="0">
                <a:solidFill>
                  <a:schemeClr val="bg1"/>
                </a:solidFill>
              </a:rPr>
              <a:t>Epocast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®</a:t>
            </a:r>
            <a:r>
              <a:rPr lang="en-US" sz="1400" b="1" dirty="0" smtClean="0">
                <a:solidFill>
                  <a:schemeClr val="bg1"/>
                </a:solidFill>
              </a:rPr>
              <a:t> 1645 FR A/B</a:t>
            </a:r>
          </a:p>
          <a:p>
            <a:pPr defTabSz="912813"/>
            <a:r>
              <a:rPr lang="en-US" sz="1200" dirty="0" smtClean="0">
                <a:solidFill>
                  <a:schemeClr val="bg1"/>
                </a:solidFill>
              </a:rPr>
              <a:t>Two-parts epoxy syntactic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ounded Rectangle 18"/>
          <p:cNvSpPr>
            <a:spLocks noChangeArrowheads="1"/>
          </p:cNvSpPr>
          <p:nvPr/>
        </p:nvSpPr>
        <p:spPr bwMode="auto">
          <a:xfrm>
            <a:off x="5291708" y="3279357"/>
            <a:ext cx="3384376" cy="759905"/>
          </a:xfrm>
          <a:prstGeom prst="roundRect">
            <a:avLst>
              <a:gd name="adj" fmla="val 16667"/>
            </a:avLst>
          </a:prstGeom>
          <a:solidFill>
            <a:srgbClr val="134777">
              <a:alpha val="69804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Honeycomb edge filling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Honeycomb void filling </a:t>
            </a:r>
          </a:p>
        </p:txBody>
      </p:sp>
      <p:sp>
        <p:nvSpPr>
          <p:cNvPr id="21" name="Rounded Rectangle 18"/>
          <p:cNvSpPr>
            <a:spLocks noChangeArrowheads="1"/>
          </p:cNvSpPr>
          <p:nvPr/>
        </p:nvSpPr>
        <p:spPr bwMode="auto">
          <a:xfrm>
            <a:off x="1814890" y="4194515"/>
            <a:ext cx="3373654" cy="1221445"/>
          </a:xfrm>
          <a:prstGeom prst="roundRect">
            <a:avLst>
              <a:gd name="adj" fmla="val 16667"/>
            </a:avLst>
          </a:prstGeom>
          <a:solidFill>
            <a:srgbClr val="134777">
              <a:alpha val="5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chemeClr val="bg1"/>
                </a:solidFill>
                <a:latin typeface="Arial"/>
                <a:ea typeface="ＭＳ Ｐゴシック"/>
              </a:rPr>
              <a:t>FST acc </a:t>
            </a:r>
            <a:r>
              <a:rPr lang="en-US" sz="1200" kern="0" dirty="0">
                <a:solidFill>
                  <a:schemeClr val="bg1"/>
                </a:solidFill>
                <a:latin typeface="Arial"/>
                <a:ea typeface="ＭＳ Ｐゴシック"/>
              </a:rPr>
              <a:t>to FAR </a:t>
            </a:r>
            <a:r>
              <a:rPr lang="en-US" sz="1200" kern="0" dirty="0" smtClean="0">
                <a:solidFill>
                  <a:schemeClr val="bg1"/>
                </a:solidFill>
                <a:latin typeface="Arial"/>
                <a:ea typeface="ＭＳ Ｐゴシック"/>
              </a:rPr>
              <a:t>25.853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kern="0" dirty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/>
                <a:ea typeface="ＭＳ Ｐゴシック"/>
              </a:rPr>
              <a:t>High shear, peel &amp; compressive </a:t>
            </a:r>
            <a:r>
              <a:rPr lang="en-US" sz="1200" kern="0" dirty="0" smtClean="0">
                <a:solidFill>
                  <a:schemeClr val="bg1"/>
                </a:solidFill>
                <a:latin typeface="Arial"/>
                <a:ea typeface="ＭＳ Ｐゴシック"/>
              </a:rPr>
              <a:t>strength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kern="0" dirty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/>
                <a:ea typeface="ＭＳ Ｐゴシック"/>
              </a:rPr>
              <a:t>High productivity, 55 min work life </a:t>
            </a:r>
            <a:endParaRPr lang="en-US" sz="1200" kern="0" dirty="0" smtClean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kern="0" dirty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/>
                <a:ea typeface="ＭＳ Ｐゴシック"/>
              </a:rPr>
              <a:t>Extrudable 2:1 cartridge</a:t>
            </a:r>
          </a:p>
        </p:txBody>
      </p:sp>
      <p:sp>
        <p:nvSpPr>
          <p:cNvPr id="23" name="Rounded Rectangle 18"/>
          <p:cNvSpPr>
            <a:spLocks noChangeArrowheads="1"/>
          </p:cNvSpPr>
          <p:nvPr/>
        </p:nvSpPr>
        <p:spPr bwMode="auto">
          <a:xfrm>
            <a:off x="5271275" y="4194515"/>
            <a:ext cx="3384375" cy="1221445"/>
          </a:xfrm>
          <a:prstGeom prst="roundRect">
            <a:avLst>
              <a:gd name="adj" fmla="val 16667"/>
            </a:avLst>
          </a:prstGeom>
          <a:solidFill>
            <a:srgbClr val="134777">
              <a:alpha val="5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/>
                <a:ea typeface="ＭＳ Ｐゴシック"/>
              </a:rPr>
              <a:t>Ultra low density </a:t>
            </a:r>
            <a:r>
              <a:rPr lang="en-US" sz="1200" kern="0" dirty="0" smtClean="0">
                <a:solidFill>
                  <a:schemeClr val="bg1"/>
                </a:solidFill>
                <a:latin typeface="Arial"/>
                <a:ea typeface="ＭＳ Ｐゴシック"/>
              </a:rPr>
              <a:t>0.48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kern="0" dirty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chemeClr val="bg1"/>
                </a:solidFill>
                <a:latin typeface="Arial"/>
                <a:ea typeface="ＭＳ Ｐゴシック"/>
              </a:rPr>
              <a:t>12s </a:t>
            </a:r>
            <a:r>
              <a:rPr lang="en-US" sz="1200" kern="0" dirty="0">
                <a:solidFill>
                  <a:schemeClr val="bg1"/>
                </a:solidFill>
                <a:latin typeface="Arial"/>
                <a:ea typeface="ＭＳ Ｐゴシック"/>
              </a:rPr>
              <a:t>vertical (FAR 25.853B</a:t>
            </a:r>
            <a:r>
              <a:rPr lang="en-US" sz="1200" kern="0" dirty="0" smtClean="0">
                <a:solidFill>
                  <a:schemeClr val="bg1"/>
                </a:solidFill>
                <a:latin typeface="Arial"/>
                <a:ea typeface="ＭＳ Ｐゴシック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kern="0" dirty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Arial"/>
                <a:ea typeface="ＭＳ Ｐゴシック"/>
              </a:rPr>
              <a:t>Fast gel time of 65 </a:t>
            </a:r>
            <a:r>
              <a:rPr lang="en-US" sz="1200" kern="0" dirty="0" smtClean="0">
                <a:solidFill>
                  <a:schemeClr val="bg1"/>
                </a:solidFill>
                <a:latin typeface="Arial"/>
                <a:ea typeface="ＭＳ Ｐゴシック"/>
              </a:rPr>
              <a:t>min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kern="0" dirty="0" smtClean="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chemeClr val="bg1"/>
                </a:solidFill>
                <a:latin typeface="Arial"/>
                <a:ea typeface="ＭＳ Ｐゴシック"/>
              </a:rPr>
              <a:t>Quickly </a:t>
            </a:r>
            <a:r>
              <a:rPr lang="en-US" sz="1200" kern="0" dirty="0">
                <a:solidFill>
                  <a:schemeClr val="bg1"/>
                </a:solidFill>
                <a:latin typeface="Arial"/>
                <a:ea typeface="ＭＳ Ｐゴシック"/>
              </a:rPr>
              <a:t>sandable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89778" y="2586702"/>
            <a:ext cx="1218350" cy="54864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Product</a:t>
            </a:r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470246" y="3306782"/>
            <a:ext cx="1221060" cy="54864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bg1"/>
                </a:solidFill>
                <a:ea typeface="ＭＳ Ｐゴシック"/>
              </a:rPr>
              <a:t>Application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6737" y="4221939"/>
            <a:ext cx="1221060" cy="54864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chemeClr val="bg1"/>
                </a:solidFill>
                <a:ea typeface="ＭＳ Ｐゴシック"/>
              </a:rPr>
              <a:t>Features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89778" y="1190810"/>
            <a:ext cx="1218350" cy="54864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Drivers</a:t>
            </a:r>
            <a:endParaRPr lang="en-US" sz="1400" dirty="0"/>
          </a:p>
        </p:txBody>
      </p:sp>
      <p:sp>
        <p:nvSpPr>
          <p:cNvPr id="27" name="Rounded Rectangle 7"/>
          <p:cNvSpPr>
            <a:spLocks noChangeArrowheads="1"/>
          </p:cNvSpPr>
          <p:nvPr/>
        </p:nvSpPr>
        <p:spPr bwMode="auto">
          <a:xfrm>
            <a:off x="1967527" y="1255204"/>
            <a:ext cx="1600200" cy="437989"/>
          </a:xfrm>
          <a:prstGeom prst="roundRect">
            <a:avLst>
              <a:gd name="adj" fmla="val 16667"/>
            </a:avLst>
          </a:prstGeom>
          <a:solidFill>
            <a:srgbClr val="003263">
              <a:alpha val="89804"/>
            </a:srgbClr>
          </a:solidFill>
          <a:ln w="9525" algn="ctr">
            <a:noFill/>
            <a:round/>
            <a:headEnd/>
            <a:tailEnd/>
          </a:ln>
        </p:spPr>
        <p:txBody>
          <a:bodyPr lIns="91430" tIns="45716" rIns="91430" bIns="45716" anchor="ctr" anchorCtr="0"/>
          <a:lstStyle/>
          <a:p>
            <a:pPr algn="ctr" defTabSz="912813"/>
            <a:r>
              <a:rPr lang="en-US" sz="1200" b="1" dirty="0" smtClean="0">
                <a:solidFill>
                  <a:schemeClr val="bg1"/>
                </a:solidFill>
              </a:rPr>
              <a:t>Fast assembly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7"/>
          <p:cNvSpPr>
            <a:spLocks noChangeArrowheads="1"/>
          </p:cNvSpPr>
          <p:nvPr/>
        </p:nvSpPr>
        <p:spPr bwMode="auto">
          <a:xfrm>
            <a:off x="3635523" y="1262819"/>
            <a:ext cx="1600200" cy="437989"/>
          </a:xfrm>
          <a:prstGeom prst="roundRect">
            <a:avLst>
              <a:gd name="adj" fmla="val 16667"/>
            </a:avLst>
          </a:prstGeom>
          <a:solidFill>
            <a:srgbClr val="003263">
              <a:alpha val="89804"/>
            </a:srgbClr>
          </a:solidFill>
          <a:ln w="9525" algn="ctr">
            <a:noFill/>
            <a:round/>
            <a:headEnd/>
            <a:tailEnd/>
          </a:ln>
        </p:spPr>
        <p:txBody>
          <a:bodyPr lIns="91430" tIns="45716" rIns="91430" bIns="45716" anchor="ctr" anchorCtr="0"/>
          <a:lstStyle/>
          <a:p>
            <a:pPr algn="ctr" defTabSz="912813"/>
            <a:r>
              <a:rPr lang="en-US" sz="1200" b="1" dirty="0" smtClean="0">
                <a:solidFill>
                  <a:schemeClr val="bg1"/>
                </a:solidFill>
              </a:rPr>
              <a:t>REACH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7"/>
          <p:cNvSpPr>
            <a:spLocks noChangeArrowheads="1"/>
          </p:cNvSpPr>
          <p:nvPr/>
        </p:nvSpPr>
        <p:spPr bwMode="auto">
          <a:xfrm>
            <a:off x="5291707" y="1262819"/>
            <a:ext cx="1600200" cy="437989"/>
          </a:xfrm>
          <a:prstGeom prst="roundRect">
            <a:avLst>
              <a:gd name="adj" fmla="val 16667"/>
            </a:avLst>
          </a:prstGeom>
          <a:solidFill>
            <a:srgbClr val="003263">
              <a:alpha val="89804"/>
            </a:srgbClr>
          </a:solidFill>
          <a:ln w="9525" algn="ctr">
            <a:noFill/>
            <a:round/>
            <a:headEnd/>
            <a:tailEnd/>
          </a:ln>
        </p:spPr>
        <p:txBody>
          <a:bodyPr lIns="91430" tIns="45716" rIns="91430" bIns="45716" anchor="ctr" anchorCtr="0"/>
          <a:lstStyle/>
          <a:p>
            <a:pPr algn="ctr" defTabSz="912813"/>
            <a:r>
              <a:rPr lang="en-US" sz="1200" b="1" dirty="0" smtClean="0">
                <a:solidFill>
                  <a:schemeClr val="bg1"/>
                </a:solidFill>
              </a:rPr>
              <a:t>Weight savings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7"/>
          <p:cNvSpPr>
            <a:spLocks noChangeArrowheads="1"/>
          </p:cNvSpPr>
          <p:nvPr/>
        </p:nvSpPr>
        <p:spPr bwMode="auto">
          <a:xfrm>
            <a:off x="6947891" y="1255204"/>
            <a:ext cx="1600200" cy="437989"/>
          </a:xfrm>
          <a:prstGeom prst="roundRect">
            <a:avLst>
              <a:gd name="adj" fmla="val 16667"/>
            </a:avLst>
          </a:prstGeom>
          <a:solidFill>
            <a:srgbClr val="003263">
              <a:alpha val="89804"/>
            </a:srgbClr>
          </a:solidFill>
          <a:ln w="9525" algn="ctr">
            <a:noFill/>
            <a:round/>
            <a:headEnd/>
            <a:tailEnd/>
          </a:ln>
        </p:spPr>
        <p:txBody>
          <a:bodyPr lIns="91430" tIns="45716" rIns="91430" bIns="45716" anchor="ctr" anchorCtr="0"/>
          <a:lstStyle/>
          <a:p>
            <a:pPr algn="ctr" defTabSz="912813"/>
            <a:r>
              <a:rPr lang="en-US" sz="1200" b="1" dirty="0" smtClean="0">
                <a:solidFill>
                  <a:schemeClr val="bg1"/>
                </a:solidFill>
              </a:rPr>
              <a:t>100% FR / FST </a:t>
            </a:r>
          </a:p>
          <a:p>
            <a:pPr algn="ctr" defTabSz="912813"/>
            <a:r>
              <a:rPr lang="en-US" sz="1200" b="1" dirty="0" smtClean="0">
                <a:solidFill>
                  <a:schemeClr val="bg1"/>
                </a:solidFill>
              </a:rPr>
              <a:t>in Interior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5400000">
            <a:off x="4901044" y="2037496"/>
            <a:ext cx="669356" cy="309471"/>
          </a:xfrm>
          <a:prstGeom prst="rightArrow">
            <a:avLst/>
          </a:prstGeom>
          <a:solidFill>
            <a:srgbClr val="134777"/>
          </a:solidFill>
          <a:ln>
            <a:solidFill>
              <a:srgbClr val="134777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9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Araldite® FST 40002/40003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3648284" y="2021687"/>
            <a:ext cx="2196000" cy="482188"/>
          </a:xfrm>
        </p:spPr>
        <p:txBody>
          <a:bodyPr/>
          <a:lstStyle/>
          <a:p>
            <a:r>
              <a:rPr lang="en-US" dirty="0" smtClean="0"/>
              <a:t>Benzoxazine Araldite® MT 35710FST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Inherently FST Thermosets Resins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LME 11082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Design complexity</a:t>
            </a:r>
          </a:p>
          <a:p>
            <a:r>
              <a:rPr lang="en-US" dirty="0" smtClean="0"/>
              <a:t>RTM &amp; Infusion</a:t>
            </a:r>
          </a:p>
          <a:p>
            <a:r>
              <a:rPr lang="en-US" dirty="0" smtClean="0"/>
              <a:t>Structure Application</a:t>
            </a:r>
          </a:p>
          <a:p>
            <a:r>
              <a:rPr lang="en-US" dirty="0" smtClean="0"/>
              <a:t>High productivity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EHS Friendly</a:t>
            </a:r>
          </a:p>
          <a:p>
            <a:r>
              <a:rPr lang="en-US" dirty="0" err="1" smtClean="0"/>
              <a:t>Prepreg</a:t>
            </a:r>
            <a:r>
              <a:rPr lang="en-US" dirty="0" smtClean="0"/>
              <a:t> or infusion</a:t>
            </a:r>
          </a:p>
          <a:p>
            <a:r>
              <a:rPr lang="en-US" dirty="0" smtClean="0"/>
              <a:t>Interior application</a:t>
            </a:r>
          </a:p>
          <a:p>
            <a:r>
              <a:rPr lang="en-US" dirty="0" smtClean="0"/>
              <a:t>Cost effective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Substitute standard epoxy </a:t>
            </a:r>
            <a:r>
              <a:rPr lang="en-US" dirty="0" err="1"/>
              <a:t>novolac</a:t>
            </a:r>
            <a:endParaRPr lang="en-US" dirty="0"/>
          </a:p>
          <a:p>
            <a:r>
              <a:rPr lang="en-US" dirty="0" err="1"/>
              <a:t>Prepreg</a:t>
            </a:r>
            <a:r>
              <a:rPr lang="en-US" dirty="0"/>
              <a:t> /RTM Process</a:t>
            </a:r>
          </a:p>
          <a:p>
            <a:r>
              <a:rPr lang="en-US" dirty="0"/>
              <a:t>Structural application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0E546BC-3534-4FCD-894D-AF7E54924EF5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400" dirty="0" smtClean="0"/>
              <a:t>Low viscosity</a:t>
            </a:r>
          </a:p>
          <a:p>
            <a:r>
              <a:rPr lang="en-US" sz="1400" dirty="0" smtClean="0"/>
              <a:t>Unfilled</a:t>
            </a:r>
          </a:p>
          <a:p>
            <a:r>
              <a:rPr lang="en-US" sz="1400" dirty="0"/>
              <a:t>L</a:t>
            </a:r>
            <a:r>
              <a:rPr lang="en-US" sz="1400" dirty="0" smtClean="0"/>
              <a:t>atent</a:t>
            </a:r>
          </a:p>
          <a:p>
            <a:r>
              <a:rPr lang="en-US" sz="1400" dirty="0" smtClean="0"/>
              <a:t>High mechanicals</a:t>
            </a:r>
          </a:p>
          <a:p>
            <a:r>
              <a:rPr lang="en-US" sz="1400" dirty="0" smtClean="0"/>
              <a:t>Fast cure</a:t>
            </a:r>
          </a:p>
          <a:p>
            <a:r>
              <a:rPr lang="en-US" sz="1400" dirty="0" smtClean="0"/>
              <a:t>Low exotherm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400" dirty="0" smtClean="0"/>
              <a:t>Liquid resin</a:t>
            </a:r>
          </a:p>
          <a:p>
            <a:r>
              <a:rPr lang="en-US" sz="1400" dirty="0" smtClean="0"/>
              <a:t>No volatile release </a:t>
            </a:r>
          </a:p>
          <a:p>
            <a:r>
              <a:rPr lang="en-US" sz="1400" dirty="0" smtClean="0"/>
              <a:t>Medium mechanicals</a:t>
            </a:r>
          </a:p>
          <a:p>
            <a:r>
              <a:rPr lang="en-US" sz="1400" dirty="0" smtClean="0"/>
              <a:t>High quality laminate w/o porosity</a:t>
            </a:r>
          </a:p>
          <a:p>
            <a:r>
              <a:rPr lang="en-US" sz="1400" dirty="0" smtClean="0"/>
              <a:t>Competitive to phenolics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Special epoxy resin</a:t>
            </a:r>
          </a:p>
          <a:p>
            <a:r>
              <a:rPr lang="en-US" sz="1400" dirty="0"/>
              <a:t>Similar mechanical performance to </a:t>
            </a:r>
            <a:r>
              <a:rPr lang="en-US" sz="1400" dirty="0" smtClean="0"/>
              <a:t>DGEBA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717139" y="1427393"/>
            <a:ext cx="8055925" cy="3237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i="0" u="none" kern="1200" spc="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All meets FST/ heat release according to FAR 25.853/ABD 0031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2964E-4F11-4628-9670-18995D1C2BF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  8" descr="Woodlands_LabsPart2-32high.jpg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b="13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  <p:custDataLst>
              <p:tags r:id="rId1"/>
            </p:custDataLst>
          </p:nvPr>
        </p:nvSpPr>
        <p:spPr>
          <a:xfrm>
            <a:off x="690669" y="2274234"/>
            <a:ext cx="4123377" cy="315837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2800" b="1" dirty="0" smtClean="0"/>
              <a:t>Question?</a:t>
            </a:r>
          </a:p>
          <a:p>
            <a:pPr algn="ctr">
              <a:lnSpc>
                <a:spcPct val="100000"/>
              </a:lnSpc>
            </a:pPr>
            <a:endParaRPr lang="en-US" sz="2800" b="1" dirty="0" smtClean="0"/>
          </a:p>
          <a:p>
            <a:pPr algn="ctr">
              <a:lnSpc>
                <a:spcPct val="100000"/>
              </a:lnSpc>
            </a:pPr>
            <a:r>
              <a:rPr lang="en-US" sz="1800" b="1" dirty="0" smtClean="0">
                <a:hlinkClick r:id="rId7"/>
              </a:rPr>
              <a:t>kuanqiang_gao@huntsman.com</a:t>
            </a:r>
            <a:endParaRPr lang="en-US" sz="1800" b="1" dirty="0" smtClean="0"/>
          </a:p>
          <a:p>
            <a:pPr algn="ctr">
              <a:lnSpc>
                <a:spcPct val="100000"/>
              </a:lnSpc>
            </a:pPr>
            <a:endParaRPr lang="en-US" sz="1800" b="1" dirty="0"/>
          </a:p>
          <a:p>
            <a:pPr algn="ctr">
              <a:lnSpc>
                <a:spcPct val="100000"/>
              </a:lnSpc>
            </a:pPr>
            <a:r>
              <a:rPr lang="en-US" sz="1800" b="1" dirty="0" smtClean="0">
                <a:hlinkClick r:id="rId8"/>
              </a:rPr>
              <a:t>todd_holder@huntsman.com</a:t>
            </a:r>
            <a:endParaRPr lang="en-US" sz="1800" b="1" dirty="0" smtClean="0"/>
          </a:p>
          <a:p>
            <a:pPr algn="ctr">
              <a:lnSpc>
                <a:spcPct val="100000"/>
              </a:lnSpc>
            </a:pPr>
            <a:endParaRPr lang="en-US" sz="18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DF6752-8D93-4A89-A45F-2C881DA3B1B1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82079" y="354330"/>
            <a:ext cx="1802638" cy="524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2364" y="6232258"/>
            <a:ext cx="1997242" cy="379984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6276974" y="6314125"/>
            <a:ext cx="2519362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spc="40" smtClean="0">
                <a:solidFill>
                  <a:schemeClr val="bg1"/>
                </a:solidFill>
              </a:rPr>
              <a:t>Advanced Materials</a:t>
            </a:r>
            <a:endParaRPr lang="en-US" sz="1600" spc="4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Business Divisions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Huntsman Corporation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351056" y="2502656"/>
            <a:ext cx="1512000" cy="2268000"/>
          </a:xfrm>
          <a:prstGeom prst="rect">
            <a:avLst/>
          </a:prstGeom>
          <a:solidFill>
            <a:srgbClr val="ECEDED"/>
          </a:solidFill>
        </p:spPr>
        <p:txBody>
          <a:bodyPr lIns="72000" tIns="72000" rIns="72000" bIns="72000" numCol="1" spcCol="0"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i="0" u="none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57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3816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5963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dk1"/>
                </a:solidFill>
                <a:latin typeface="+mn-lt"/>
              </a:rPr>
              <a:t>Amines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dk1"/>
                </a:solidFill>
                <a:latin typeface="+mn-lt"/>
              </a:rPr>
              <a:t>Surfactants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dk1"/>
                </a:solidFill>
                <a:latin typeface="+mn-lt"/>
              </a:rPr>
              <a:t>Maleic</a:t>
            </a:r>
            <a:br>
              <a:rPr lang="en-US" dirty="0" smtClean="0">
                <a:solidFill>
                  <a:schemeClr val="dk1"/>
                </a:solidFill>
                <a:latin typeface="+mn-lt"/>
              </a:rPr>
            </a:br>
            <a:r>
              <a:rPr lang="en-US" dirty="0" smtClean="0">
                <a:solidFill>
                  <a:schemeClr val="dk1"/>
                </a:solidFill>
                <a:latin typeface="+mn-lt"/>
              </a:rPr>
              <a:t>Anhydride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dk1"/>
                </a:solidFill>
                <a:latin typeface="+mn-lt"/>
              </a:rPr>
              <a:t>Upstream Intermediates</a:t>
            </a:r>
            <a:endParaRPr lang="en-US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6400" y="2502657"/>
            <a:ext cx="1512000" cy="2268000"/>
          </a:xfrm>
          <a:prstGeom prst="rect">
            <a:avLst/>
          </a:prstGeom>
          <a:solidFill>
            <a:srgbClr val="ECEDED"/>
          </a:solidFill>
        </p:spPr>
        <p:txBody>
          <a:bodyPr wrap="square" tIns="72000" bIns="46800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dk1"/>
                </a:solidFill>
              </a:rPr>
              <a:t>MDI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dk1"/>
                </a:solidFill>
              </a:rPr>
              <a:t>Polyols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dk1"/>
                </a:solidFill>
              </a:rPr>
              <a:t>PO/MTBE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dk1"/>
                </a:solidFill>
              </a:rPr>
              <a:t>TPU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dk1"/>
                </a:solidFill>
              </a:rPr>
              <a:t>PU Systems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88972" y="2502656"/>
            <a:ext cx="1512000" cy="2268000"/>
          </a:xfrm>
          <a:prstGeom prst="rect">
            <a:avLst/>
          </a:prstGeom>
          <a:solidFill>
            <a:srgbClr val="ECEDED"/>
          </a:solidFill>
        </p:spPr>
        <p:txBody>
          <a:bodyPr lIns="72000" tIns="72000" rIns="72000" bIns="72000" numCol="1" spcCol="0"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i="0" u="none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57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3816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5963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dk1"/>
                </a:solidFill>
                <a:latin typeface="+mn-lt"/>
              </a:rPr>
              <a:t>Composites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dk1"/>
                </a:solidFill>
                <a:latin typeface="+mn-lt"/>
              </a:rPr>
              <a:t>Adhesives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dk1"/>
                </a:solidFill>
                <a:latin typeface="+mn-lt"/>
              </a:rPr>
              <a:t>Resins</a:t>
            </a:r>
            <a:endParaRPr lang="en-US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615272" y="2502656"/>
            <a:ext cx="1512000" cy="2268000"/>
          </a:xfrm>
          <a:prstGeom prst="rect">
            <a:avLst/>
          </a:prstGeom>
          <a:solidFill>
            <a:srgbClr val="ECEDED"/>
          </a:solidFill>
        </p:spPr>
        <p:txBody>
          <a:bodyPr lIns="72000" tIns="72000" rIns="72000" bIns="72000" numCol="1" spcCol="0"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i="0" u="none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57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3816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5963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altLang="de-DE" dirty="0" smtClean="0">
                <a:solidFill>
                  <a:schemeClr val="dk1"/>
                </a:solidFill>
                <a:latin typeface="Helvetica Neue for HU Light"/>
                <a:cs typeface="Arial" pitchFamily="34" charset="0"/>
              </a:rPr>
              <a:t>Dyes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altLang="de-DE" dirty="0" smtClean="0">
                <a:solidFill>
                  <a:schemeClr val="dk1"/>
                </a:solidFill>
                <a:latin typeface="Helvetica Neue for HU Light"/>
                <a:cs typeface="Arial" pitchFamily="34" charset="0"/>
              </a:rPr>
              <a:t>Chemicals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altLang="de-DE" dirty="0" smtClean="0">
                <a:solidFill>
                  <a:schemeClr val="dk1"/>
                </a:solidFill>
                <a:latin typeface="Helvetica Neue for HU Light"/>
                <a:cs typeface="Arial" pitchFamily="34" charset="0"/>
              </a:rPr>
              <a:t>Apparel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altLang="de-DE" dirty="0" smtClean="0">
                <a:solidFill>
                  <a:schemeClr val="dk1"/>
                </a:solidFill>
                <a:latin typeface="Helvetica Neue for HU Light"/>
                <a:cs typeface="Arial" pitchFamily="34" charset="0"/>
              </a:rPr>
              <a:t>Home &amp; Institutional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altLang="de-DE" dirty="0" smtClean="0">
                <a:solidFill>
                  <a:schemeClr val="dk1"/>
                </a:solidFill>
                <a:latin typeface="Helvetica Neue for HU Light"/>
                <a:cs typeface="Arial" pitchFamily="34" charset="0"/>
              </a:rPr>
              <a:t>Technical Textiles</a:t>
            </a:r>
            <a:endParaRPr lang="en-US" altLang="de-DE" dirty="0">
              <a:solidFill>
                <a:schemeClr val="dk1"/>
              </a:solidFill>
              <a:latin typeface="Helvetica Neue for HU Light"/>
              <a:cs typeface="Arial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242745" y="2502655"/>
            <a:ext cx="1512000" cy="2268000"/>
          </a:xfrm>
          <a:prstGeom prst="rect">
            <a:avLst/>
          </a:prstGeom>
          <a:solidFill>
            <a:srgbClr val="ECEDED"/>
          </a:solidFill>
        </p:spPr>
        <p:txBody>
          <a:bodyPr lIns="72000" tIns="72000" rIns="0" bIns="72000" numCol="1" spcCol="0"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i="0" u="none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57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3816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5963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altLang="de-DE" sz="1550" spc="-20" dirty="0" smtClean="0">
                <a:solidFill>
                  <a:schemeClr val="dk1"/>
                </a:solidFill>
                <a:latin typeface="Helvetica Neue for HU Light"/>
                <a:cs typeface="Arial" pitchFamily="34" charset="0"/>
              </a:rPr>
              <a:t>Titanium Dioxide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altLang="de-DE" sz="1550" dirty="0" smtClean="0">
                <a:solidFill>
                  <a:schemeClr val="dk1"/>
                </a:solidFill>
                <a:latin typeface="Helvetica Neue for HU Light"/>
                <a:cs typeface="Arial" pitchFamily="34" charset="0"/>
              </a:rPr>
              <a:t>Functional Additives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altLang="de-DE" sz="1550" dirty="0" smtClean="0">
                <a:solidFill>
                  <a:schemeClr val="dk1"/>
                </a:solidFill>
                <a:latin typeface="Helvetica Neue for HU Light"/>
                <a:cs typeface="Arial" pitchFamily="34" charset="0"/>
              </a:rPr>
              <a:t>Color Pigments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altLang="de-DE" sz="1550" dirty="0" smtClean="0">
                <a:solidFill>
                  <a:schemeClr val="dk1"/>
                </a:solidFill>
                <a:latin typeface="Helvetica Neue for HU Light"/>
                <a:cs typeface="Arial" pitchFamily="34" charset="0"/>
              </a:rPr>
              <a:t>Timber Treatment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altLang="de-DE" sz="1550" dirty="0" smtClean="0">
                <a:solidFill>
                  <a:schemeClr val="dk1"/>
                </a:solidFill>
                <a:latin typeface="Helvetica Neue for HU Light"/>
                <a:cs typeface="Arial" pitchFamily="34" charset="0"/>
              </a:rPr>
              <a:t>Water </a:t>
            </a:r>
            <a:br>
              <a:rPr lang="en-US" altLang="de-DE" sz="1550" dirty="0" smtClean="0">
                <a:solidFill>
                  <a:schemeClr val="dk1"/>
                </a:solidFill>
                <a:latin typeface="Helvetica Neue for HU Light"/>
                <a:cs typeface="Arial" pitchFamily="34" charset="0"/>
              </a:rPr>
            </a:br>
            <a:r>
              <a:rPr lang="en-US" altLang="de-DE" sz="1550" dirty="0" smtClean="0">
                <a:solidFill>
                  <a:schemeClr val="dk1"/>
                </a:solidFill>
                <a:latin typeface="Helvetica Neue for HU Light"/>
                <a:cs typeface="Arial" pitchFamily="34" charset="0"/>
              </a:rPr>
              <a:t>Treatment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altLang="de-DE" sz="1550" dirty="0" smtClean="0">
              <a:solidFill>
                <a:schemeClr val="dk1"/>
              </a:solidFill>
              <a:latin typeface="Helvetica Neue for HU Light"/>
              <a:cs typeface="Arial" pitchFamily="34" charset="0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sz="1550" dirty="0">
              <a:solidFill>
                <a:schemeClr val="dk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7136" y="1857600"/>
            <a:ext cx="1512000" cy="540000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90000" rIns="0" bIns="90000" rtlCol="0">
            <a:noAutofit/>
          </a:bodyPr>
          <a:lstStyle/>
          <a:p>
            <a:pPr>
              <a:lnSpc>
                <a:spcPts val="1600"/>
              </a:lnSpc>
              <a:spcAft>
                <a:spcPts val="200"/>
              </a:spcAft>
            </a:pPr>
            <a:r>
              <a:rPr lang="en-US" sz="1600" b="1" spc="-20" dirty="0" smtClean="0">
                <a:solidFill>
                  <a:srgbClr val="FFFFFF"/>
                </a:solidFill>
                <a:latin typeface="Helvetica Neue for HU Roman"/>
              </a:rPr>
              <a:t>Polyurethanes</a:t>
            </a:r>
            <a:endParaRPr lang="en-US" sz="1600" b="1" spc="-20" dirty="0">
              <a:solidFill>
                <a:srgbClr val="FFFFFF"/>
              </a:solidFill>
              <a:latin typeface="Helvetica Neue for HU Roman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2351056" y="1857600"/>
            <a:ext cx="6403689" cy="545280"/>
            <a:chOff x="2351056" y="1857600"/>
            <a:chExt cx="6403689" cy="545280"/>
          </a:xfrm>
        </p:grpSpPr>
        <p:sp>
          <p:nvSpPr>
            <p:cNvPr id="11" name="Textfeld 10"/>
            <p:cNvSpPr txBox="1"/>
            <p:nvPr/>
          </p:nvSpPr>
          <p:spPr>
            <a:xfrm>
              <a:off x="2351056" y="1857600"/>
              <a:ext cx="1512000" cy="5400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72000" tIns="90000" rIns="0" bIns="90000" rtlCol="0">
              <a:noAutofit/>
            </a:bodyPr>
            <a:lstStyle/>
            <a:p>
              <a:pPr>
                <a:lnSpc>
                  <a:spcPts val="1500"/>
                </a:lnSpc>
                <a:spcAft>
                  <a:spcPts val="20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Helvetica Neue for HU Roman"/>
                </a:rPr>
                <a:t>Performance</a:t>
              </a:r>
            </a:p>
            <a:p>
              <a:pPr>
                <a:lnSpc>
                  <a:spcPts val="1500"/>
                </a:lnSpc>
                <a:spcAft>
                  <a:spcPts val="20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Helvetica Neue for HU Roman"/>
                </a:rPr>
                <a:t>Products</a:t>
              </a:r>
              <a:endParaRPr lang="en-US" sz="1600" b="1" dirty="0">
                <a:solidFill>
                  <a:srgbClr val="FFFFFF"/>
                </a:solidFill>
                <a:latin typeface="Helvetica Neue for HU Roman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988972" y="1862880"/>
              <a:ext cx="1512000" cy="540000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 lIns="72000" tIns="90000" rIns="0" bIns="90000" rtlCol="0">
              <a:noAutofit/>
            </a:bodyPr>
            <a:lstStyle/>
            <a:p>
              <a:pPr>
                <a:lnSpc>
                  <a:spcPts val="1500"/>
                </a:lnSpc>
                <a:spcAft>
                  <a:spcPts val="20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Helvetica Neue for HU Roman"/>
                </a:rPr>
                <a:t>Advanced</a:t>
              </a:r>
            </a:p>
            <a:p>
              <a:pPr>
                <a:lnSpc>
                  <a:spcPts val="1500"/>
                </a:lnSpc>
                <a:spcAft>
                  <a:spcPts val="20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Helvetica Neue for HU Roman"/>
                </a:rPr>
                <a:t>Materials</a:t>
              </a:r>
              <a:endParaRPr lang="en-US" sz="1600" b="1" dirty="0">
                <a:solidFill>
                  <a:srgbClr val="FFFFFF"/>
                </a:solidFill>
                <a:latin typeface="Helvetica Neue for HU Roman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615272" y="1857600"/>
              <a:ext cx="1512000" cy="540000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lIns="72000" tIns="90000" rIns="0" bIns="90000" rtlCol="0">
              <a:noAutofit/>
            </a:bodyPr>
            <a:lstStyle/>
            <a:p>
              <a:pPr>
                <a:lnSpc>
                  <a:spcPts val="1600"/>
                </a:lnSpc>
                <a:spcAft>
                  <a:spcPts val="20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Helvetica Neue for HU Roman"/>
                </a:rPr>
                <a:t>Textile</a:t>
              </a:r>
              <a:br>
                <a:rPr lang="en-US" sz="1600" b="1" dirty="0" smtClean="0">
                  <a:solidFill>
                    <a:srgbClr val="FFFFFF"/>
                  </a:solidFill>
                  <a:latin typeface="Helvetica Neue for HU Roman"/>
                </a:rPr>
              </a:br>
              <a:r>
                <a:rPr lang="en-US" sz="1600" b="1" dirty="0" smtClean="0">
                  <a:solidFill>
                    <a:srgbClr val="FFFFFF"/>
                  </a:solidFill>
                  <a:latin typeface="Helvetica Neue for HU Roman"/>
                </a:rPr>
                <a:t>Effects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242745" y="1857600"/>
              <a:ext cx="1512000" cy="540000"/>
            </a:xfrm>
            <a:prstGeom prst="rect">
              <a:avLst/>
            </a:prstGeom>
            <a:solidFill>
              <a:srgbClr val="99CCFF"/>
            </a:solidFill>
          </p:spPr>
          <p:txBody>
            <a:bodyPr wrap="square" lIns="72000" tIns="90000" rIns="0" bIns="90000" rtlCol="0">
              <a:noAutofit/>
            </a:bodyPr>
            <a:lstStyle/>
            <a:p>
              <a:pPr>
                <a:lnSpc>
                  <a:spcPts val="1500"/>
                </a:lnSpc>
                <a:spcAft>
                  <a:spcPts val="200"/>
                </a:spcAft>
              </a:pPr>
              <a:r>
                <a:rPr lang="en-US" sz="1600" b="1" dirty="0" smtClean="0">
                  <a:solidFill>
                    <a:srgbClr val="002060"/>
                  </a:solidFill>
                  <a:latin typeface="Helvetica Neue for HU Roman"/>
                </a:rPr>
                <a:t>Pigments &amp;</a:t>
              </a:r>
            </a:p>
            <a:p>
              <a:pPr>
                <a:lnSpc>
                  <a:spcPts val="1500"/>
                </a:lnSpc>
                <a:spcAft>
                  <a:spcPts val="200"/>
                </a:spcAft>
              </a:pPr>
              <a:r>
                <a:rPr lang="en-US" sz="1600" b="1" dirty="0" smtClean="0">
                  <a:solidFill>
                    <a:srgbClr val="002060"/>
                  </a:solidFill>
                  <a:latin typeface="Helvetica Neue for HU Roman"/>
                </a:rPr>
                <a:t>Additives</a:t>
              </a:r>
              <a:endParaRPr lang="en-US" sz="1600" b="1" dirty="0">
                <a:solidFill>
                  <a:srgbClr val="002060"/>
                </a:solidFill>
                <a:latin typeface="Helvetica Neue for HU Roman"/>
              </a:endParaRPr>
            </a:p>
          </p:txBody>
        </p:sp>
      </p:grp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8" b="3838"/>
          <a:stretch/>
        </p:blipFill>
        <p:spPr>
          <a:xfrm>
            <a:off x="717139" y="4882661"/>
            <a:ext cx="1512000" cy="9324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5" b="9589"/>
          <a:stretch/>
        </p:blipFill>
        <p:spPr>
          <a:xfrm>
            <a:off x="7242744" y="4882661"/>
            <a:ext cx="1512000" cy="9324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b="2660"/>
          <a:stretch/>
        </p:blipFill>
        <p:spPr>
          <a:xfrm>
            <a:off x="5615272" y="4882661"/>
            <a:ext cx="1512000" cy="932400"/>
          </a:xfrm>
          <a:prstGeom prst="rect">
            <a:avLst/>
          </a:prstGeom>
        </p:spPr>
      </p:pic>
      <p:pic>
        <p:nvPicPr>
          <p:cNvPr id="20" name="Bildplatzhalter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3" b="1147"/>
          <a:stretch/>
        </p:blipFill>
        <p:spPr>
          <a:xfrm>
            <a:off x="3996000" y="4882661"/>
            <a:ext cx="1512000" cy="9324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2351056" y="4879061"/>
            <a:ext cx="1512000" cy="9360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F3C7D0-8AA4-4D97-B2A5-009D820B4776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16844" y="1492624"/>
            <a:ext cx="1644944" cy="4639235"/>
          </a:xfrm>
          <a:prstGeom prst="rect">
            <a:avLst/>
          </a:prstGeom>
          <a:noFill/>
          <a:ln w="34925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545152" y="342900"/>
            <a:ext cx="5910238" cy="8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hangingPunct="0"/>
            <a:r>
              <a:rPr lang="en-US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Advanced Materials </a:t>
            </a:r>
            <a:r>
              <a:rPr lang="en-US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Markets</a:t>
            </a:r>
            <a:endParaRPr lang="en-US" sz="2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33" name="Picture 1037" descr="Plane_slid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"/>
          <a:stretch>
            <a:fillRect/>
          </a:stretch>
        </p:blipFill>
        <p:spPr bwMode="auto">
          <a:xfrm>
            <a:off x="598991" y="1644316"/>
            <a:ext cx="2607302" cy="13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038" descr="Car_slid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"/>
          <a:stretch>
            <a:fillRect/>
          </a:stretch>
        </p:blipFill>
        <p:spPr bwMode="auto">
          <a:xfrm>
            <a:off x="6105005" y="1644317"/>
            <a:ext cx="2607302" cy="13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039" descr="Windmill_slid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"/>
          <a:stretch>
            <a:fillRect/>
          </a:stretch>
        </p:blipFill>
        <p:spPr bwMode="auto">
          <a:xfrm>
            <a:off x="3353185" y="3152762"/>
            <a:ext cx="2607302" cy="13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040" descr="Solar_slid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"/>
          <a:stretch>
            <a:fillRect/>
          </a:stretch>
        </p:blipFill>
        <p:spPr bwMode="auto">
          <a:xfrm>
            <a:off x="598991" y="3136749"/>
            <a:ext cx="2607302" cy="13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041" descr="Bridge_slide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/>
          <a:stretch>
            <a:fillRect/>
          </a:stretch>
        </p:blipFill>
        <p:spPr bwMode="auto">
          <a:xfrm>
            <a:off x="6105005" y="4620433"/>
            <a:ext cx="2607302" cy="13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042" descr="Train_slid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"/>
          <a:stretch>
            <a:fillRect/>
          </a:stretch>
        </p:blipFill>
        <p:spPr bwMode="auto">
          <a:xfrm>
            <a:off x="3353185" y="1644317"/>
            <a:ext cx="2607302" cy="13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043" descr="Speiche_slide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"/>
          <a:stretch>
            <a:fillRect/>
          </a:stretch>
        </p:blipFill>
        <p:spPr bwMode="auto">
          <a:xfrm>
            <a:off x="598991" y="4620433"/>
            <a:ext cx="2607302" cy="13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1044" descr="Tennis_slide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"/>
          <a:stretch>
            <a:fillRect/>
          </a:stretch>
        </p:blipFill>
        <p:spPr bwMode="auto">
          <a:xfrm>
            <a:off x="3353185" y="4620433"/>
            <a:ext cx="2607302" cy="13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291" name="Rectangle 3"/>
          <p:cNvSpPr>
            <a:spLocks noChangeArrowheads="1"/>
          </p:cNvSpPr>
          <p:nvPr/>
        </p:nvSpPr>
        <p:spPr bwMode="auto">
          <a:xfrm>
            <a:off x="1902642" y="1165064"/>
            <a:ext cx="5228704" cy="3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857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aseline="0" dirty="0">
                <a:effectLst/>
              </a:rPr>
              <a:t>Improving product performance through chemistry</a:t>
            </a:r>
          </a:p>
        </p:txBody>
      </p:sp>
      <p:pic>
        <p:nvPicPr>
          <p:cNvPr id="481292" name="Picture 12" descr="Power_new_klei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9"/>
          <a:stretch>
            <a:fillRect/>
          </a:stretch>
        </p:blipFill>
        <p:spPr bwMode="auto">
          <a:xfrm>
            <a:off x="6105005" y="3136749"/>
            <a:ext cx="2607302" cy="13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9965" y="1502656"/>
            <a:ext cx="2963220" cy="1634093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93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93088" y="1211608"/>
            <a:ext cx="1688412" cy="2927443"/>
          </a:xfrm>
          <a:prstGeom prst="roundRect">
            <a:avLst/>
          </a:prstGeom>
          <a:solidFill>
            <a:srgbClr val="13477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65" y="336264"/>
            <a:ext cx="5469810" cy="612058"/>
          </a:xfrm>
        </p:spPr>
        <p:txBody>
          <a:bodyPr anchor="ctr"/>
          <a:lstStyle/>
          <a:p>
            <a:r>
              <a:rPr lang="en-US" sz="2400" b="1" dirty="0" smtClean="0">
                <a:latin typeface="+mj-lt"/>
              </a:rPr>
              <a:t>HUNTSMAN in Aerospace</a:t>
            </a:r>
            <a:endParaRPr lang="en-US" sz="2400" b="1" dirty="0">
              <a:latin typeface="+mj-lt"/>
            </a:endParaRPr>
          </a:p>
        </p:txBody>
      </p:sp>
      <p:sp>
        <p:nvSpPr>
          <p:cNvPr id="5" name="Rounded Rectangle 3"/>
          <p:cNvSpPr/>
          <p:nvPr/>
        </p:nvSpPr>
        <p:spPr>
          <a:xfrm>
            <a:off x="7250374" y="1211608"/>
            <a:ext cx="1360226" cy="2927444"/>
          </a:xfrm>
          <a:prstGeom prst="roundRect">
            <a:avLst/>
          </a:prstGeom>
          <a:solidFill>
            <a:srgbClr val="0581CC"/>
          </a:solidFill>
          <a:ln>
            <a:noFill/>
          </a:ln>
        </p:spPr>
        <p:txBody>
          <a:bodyPr wrap="square" lIns="36000" tIns="50400" rIns="36000" bIns="50400" anchor="ctr">
            <a:noAutofit/>
          </a:bodyPr>
          <a:lstStyle/>
          <a:p>
            <a:pPr algn="ctr" eaLnBrk="0" hangingPunct="0">
              <a:spcAft>
                <a:spcPts val="100"/>
              </a:spcAft>
            </a:pPr>
            <a:r>
              <a:rPr lang="en-US" sz="1200" b="1" baseline="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OEM</a:t>
            </a:r>
            <a:endParaRPr lang="en-US" sz="1200" b="1" baseline="0" dirty="0">
              <a:solidFill>
                <a:srgbClr val="FFFFFF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5851767" y="1427633"/>
            <a:ext cx="888637" cy="424724"/>
          </a:xfrm>
          <a:prstGeom prst="roundRect">
            <a:avLst>
              <a:gd name="adj" fmla="val 27231"/>
            </a:avLst>
          </a:prstGeom>
          <a:solidFill>
            <a:srgbClr val="5E6F95"/>
          </a:solidFill>
          <a:ln>
            <a:noFill/>
          </a:ln>
        </p:spPr>
        <p:txBody>
          <a:bodyPr wrap="square" lIns="36000" tIns="50400" rIns="36000" bIns="50400" anchor="ctr">
            <a:noAutofit/>
          </a:bodyPr>
          <a:lstStyle/>
          <a:p>
            <a:pPr algn="ctr" eaLnBrk="0" hangingPunct="0">
              <a:spcAft>
                <a:spcPts val="100"/>
              </a:spcAft>
            </a:pPr>
            <a:r>
              <a:rPr lang="en-US" sz="1200" b="1" baseline="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TIER</a:t>
            </a:r>
            <a:endParaRPr lang="en-US" sz="1200" b="1" baseline="0" dirty="0">
              <a:solidFill>
                <a:srgbClr val="FFFFFF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4584" y="1370829"/>
            <a:ext cx="1359284" cy="967965"/>
          </a:xfrm>
          <a:prstGeom prst="roundRect">
            <a:avLst/>
          </a:prstGeom>
          <a:solidFill>
            <a:srgbClr val="4597A0"/>
          </a:solidFill>
          <a:ln>
            <a:noFill/>
          </a:ln>
        </p:spPr>
        <p:txBody>
          <a:bodyPr wrap="square" lIns="36000" tIns="50400" rIns="36000" bIns="50400" anchor="ctr">
            <a:noAutofit/>
          </a:bodyPr>
          <a:lstStyle/>
          <a:p>
            <a:pPr algn="ctr" eaLnBrk="0" hangingPunct="0">
              <a:spcAft>
                <a:spcPts val="100"/>
              </a:spcAft>
            </a:pPr>
            <a:r>
              <a:rPr lang="en-US" sz="1200" b="1" baseline="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PREPREGGER</a:t>
            </a:r>
          </a:p>
          <a:p>
            <a:pPr algn="ctr" eaLnBrk="0" hangingPunct="0">
              <a:spcAft>
                <a:spcPts val="100"/>
              </a:spcAft>
            </a:pPr>
            <a:endParaRPr lang="en-US" sz="1200" b="1" baseline="0" dirty="0" smtClean="0">
              <a:solidFill>
                <a:srgbClr val="FFFFFF"/>
              </a:solidFill>
              <a:latin typeface="+mj-lt"/>
              <a:ea typeface="Osaka" charset="0"/>
              <a:cs typeface="Osaka" charset="0"/>
            </a:endParaRPr>
          </a:p>
          <a:p>
            <a:pPr algn="ctr" eaLnBrk="0" hangingPunct="0">
              <a:spcAft>
                <a:spcPts val="10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FORMULATOR</a:t>
            </a:r>
            <a:r>
              <a:rPr lang="en-US" sz="1200" b="1" baseline="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 </a:t>
            </a:r>
            <a:endParaRPr lang="en-US" sz="1200" b="1" baseline="0" dirty="0">
              <a:solidFill>
                <a:srgbClr val="FFFFFF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7104" y="1355624"/>
            <a:ext cx="1360226" cy="987731"/>
          </a:xfrm>
          <a:prstGeom prst="roundRect">
            <a:avLst/>
          </a:prstGeom>
          <a:solidFill>
            <a:srgbClr val="003263"/>
          </a:solidFill>
          <a:ln>
            <a:noFill/>
          </a:ln>
        </p:spPr>
        <p:txBody>
          <a:bodyPr wrap="square" lIns="36000" tIns="50400" rIns="36000" bIns="50400" anchor="ctr">
            <a:noAutofit/>
          </a:bodyPr>
          <a:lstStyle/>
          <a:p>
            <a:pPr algn="ctr" eaLnBrk="0" hangingPunct="0">
              <a:spcAft>
                <a:spcPts val="100"/>
              </a:spcAft>
            </a:pPr>
            <a:r>
              <a:rPr lang="en-US" sz="1200" b="1" baseline="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SPECIALTY</a:t>
            </a:r>
          </a:p>
          <a:p>
            <a:pPr algn="ctr" eaLnBrk="0" hangingPunct="0">
              <a:spcAft>
                <a:spcPts val="100"/>
              </a:spcAft>
            </a:pPr>
            <a:r>
              <a:rPr lang="en-US" sz="1200" b="1" baseline="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COMPONENTS</a:t>
            </a:r>
            <a:endParaRPr lang="en-US" sz="1200" b="1" baseline="0" dirty="0">
              <a:solidFill>
                <a:srgbClr val="FFFFFF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12" name="Signalisation droite 36"/>
          <p:cNvSpPr/>
          <p:nvPr/>
        </p:nvSpPr>
        <p:spPr bwMode="auto">
          <a:xfrm>
            <a:off x="5272036" y="1946893"/>
            <a:ext cx="1897934" cy="158046"/>
          </a:xfrm>
          <a:prstGeom prst="homePlate">
            <a:avLst>
              <a:gd name="adj" fmla="val 36667"/>
            </a:avLst>
          </a:prstGeom>
          <a:solidFill>
            <a:srgbClr val="4597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93600" rIns="108000" bIns="936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Aft>
                <a:spcPts val="100"/>
              </a:spcAft>
            </a:pPr>
            <a:endParaRPr lang="en-US" sz="1200" baseline="0" dirty="0">
              <a:solidFill>
                <a:schemeClr val="bg1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13" name="Signalisation droite 37"/>
          <p:cNvSpPr/>
          <p:nvPr/>
        </p:nvSpPr>
        <p:spPr bwMode="auto">
          <a:xfrm>
            <a:off x="5302516" y="1514845"/>
            <a:ext cx="476114" cy="157691"/>
          </a:xfrm>
          <a:prstGeom prst="homePlate">
            <a:avLst>
              <a:gd name="adj" fmla="val 36667"/>
            </a:avLst>
          </a:prstGeom>
          <a:solidFill>
            <a:srgbClr val="4597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93600" rIns="108000" bIns="936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Aft>
                <a:spcPts val="100"/>
              </a:spcAft>
            </a:pPr>
            <a:endParaRPr lang="en-US" sz="1200" baseline="0" dirty="0">
              <a:solidFill>
                <a:schemeClr val="bg1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15" name="Signalisation droite 25"/>
          <p:cNvSpPr/>
          <p:nvPr/>
        </p:nvSpPr>
        <p:spPr bwMode="auto">
          <a:xfrm>
            <a:off x="6811495" y="1514845"/>
            <a:ext cx="355455" cy="157691"/>
          </a:xfrm>
          <a:prstGeom prst="homePlate">
            <a:avLst>
              <a:gd name="adj" fmla="val 36667"/>
            </a:avLst>
          </a:prstGeom>
          <a:solidFill>
            <a:srgbClr val="4597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93600" rIns="108000" bIns="936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Aft>
                <a:spcPts val="100"/>
              </a:spcAft>
            </a:pPr>
            <a:endParaRPr lang="en-US" sz="1200" baseline="0" dirty="0">
              <a:solidFill>
                <a:schemeClr val="bg1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9808" y="3027012"/>
            <a:ext cx="1360226" cy="998085"/>
          </a:xfrm>
          <a:prstGeom prst="roundRect">
            <a:avLst/>
          </a:prstGeom>
          <a:solidFill>
            <a:srgbClr val="003263"/>
          </a:solidFill>
          <a:ln>
            <a:noFill/>
          </a:ln>
        </p:spPr>
        <p:txBody>
          <a:bodyPr wrap="square" lIns="36000" tIns="50400" rIns="36000" bIns="50400" anchor="ctr">
            <a:noAutofit/>
          </a:bodyPr>
          <a:lstStyle/>
          <a:p>
            <a:pPr algn="ctr" eaLnBrk="0" hangingPunct="0">
              <a:spcAft>
                <a:spcPts val="100"/>
              </a:spcAft>
            </a:pPr>
            <a:r>
              <a:rPr lang="en-US" sz="1200" b="1" baseline="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FORMULATED</a:t>
            </a:r>
            <a:r>
              <a:rPr lang="en-US" sz="1200" b="1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 SYSTEMS</a:t>
            </a:r>
            <a:endParaRPr lang="en-US" sz="1200" b="1" baseline="0" dirty="0">
              <a:solidFill>
                <a:srgbClr val="FFFFFF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4136252" y="3121524"/>
            <a:ext cx="888637" cy="448001"/>
          </a:xfrm>
          <a:prstGeom prst="roundRect">
            <a:avLst>
              <a:gd name="adj" fmla="val 27231"/>
            </a:avLst>
          </a:prstGeom>
          <a:solidFill>
            <a:srgbClr val="5E6F95"/>
          </a:solidFill>
          <a:ln>
            <a:noFill/>
          </a:ln>
        </p:spPr>
        <p:txBody>
          <a:bodyPr wrap="square" lIns="36000" tIns="50400" rIns="36000" bIns="50400" anchor="ctr">
            <a:noAutofit/>
          </a:bodyPr>
          <a:lstStyle/>
          <a:p>
            <a:pPr algn="ctr" eaLnBrk="0" hangingPunct="0">
              <a:spcAft>
                <a:spcPts val="100"/>
              </a:spcAft>
            </a:pPr>
            <a:r>
              <a:rPr lang="en-US" sz="1200" b="1" baseline="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TIER</a:t>
            </a:r>
            <a:endParaRPr lang="en-US" sz="1200" b="1" baseline="0" dirty="0">
              <a:solidFill>
                <a:srgbClr val="FFFFFF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19" name="Signalisation droite 36"/>
          <p:cNvSpPr/>
          <p:nvPr/>
        </p:nvSpPr>
        <p:spPr bwMode="auto">
          <a:xfrm>
            <a:off x="2422807" y="3726508"/>
            <a:ext cx="4797088" cy="158046"/>
          </a:xfrm>
          <a:prstGeom prst="homePlate">
            <a:avLst>
              <a:gd name="adj" fmla="val 36667"/>
            </a:avLst>
          </a:prstGeom>
          <a:solidFill>
            <a:srgbClr val="4597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93600" rIns="108000" bIns="936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Aft>
                <a:spcPts val="100"/>
              </a:spcAft>
            </a:pPr>
            <a:endParaRPr lang="en-US" sz="1200" baseline="0" dirty="0">
              <a:solidFill>
                <a:schemeClr val="bg1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20" name="Signalisation droite 37"/>
          <p:cNvSpPr/>
          <p:nvPr/>
        </p:nvSpPr>
        <p:spPr bwMode="auto">
          <a:xfrm>
            <a:off x="2422807" y="3315046"/>
            <a:ext cx="1642693" cy="137476"/>
          </a:xfrm>
          <a:prstGeom prst="homePlate">
            <a:avLst>
              <a:gd name="adj" fmla="val 36667"/>
            </a:avLst>
          </a:prstGeom>
          <a:solidFill>
            <a:srgbClr val="4597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93600" rIns="108000" bIns="936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Aft>
                <a:spcPts val="100"/>
              </a:spcAft>
            </a:pPr>
            <a:endParaRPr lang="en-US" sz="1200" baseline="0" dirty="0">
              <a:solidFill>
                <a:schemeClr val="bg1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21" name="Signalisation droite 25"/>
          <p:cNvSpPr/>
          <p:nvPr/>
        </p:nvSpPr>
        <p:spPr bwMode="auto">
          <a:xfrm>
            <a:off x="5055369" y="3294830"/>
            <a:ext cx="2164525" cy="157691"/>
          </a:xfrm>
          <a:prstGeom prst="homePlate">
            <a:avLst>
              <a:gd name="adj" fmla="val 36667"/>
            </a:avLst>
          </a:prstGeom>
          <a:solidFill>
            <a:srgbClr val="4597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93600" rIns="108000" bIns="936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Aft>
                <a:spcPts val="100"/>
              </a:spcAft>
            </a:pPr>
            <a:endParaRPr lang="en-US" sz="1200" baseline="0" dirty="0">
              <a:solidFill>
                <a:schemeClr val="bg1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22" name="Signalisation droite 36"/>
          <p:cNvSpPr/>
          <p:nvPr/>
        </p:nvSpPr>
        <p:spPr bwMode="auto">
          <a:xfrm>
            <a:off x="2422807" y="1946893"/>
            <a:ext cx="1332957" cy="158046"/>
          </a:xfrm>
          <a:prstGeom prst="homePlate">
            <a:avLst>
              <a:gd name="adj" fmla="val 36667"/>
            </a:avLst>
          </a:prstGeom>
          <a:solidFill>
            <a:srgbClr val="4597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93600" rIns="108000" bIns="936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Aft>
                <a:spcPts val="100"/>
              </a:spcAft>
            </a:pPr>
            <a:endParaRPr lang="en-US" sz="1200" baseline="0" dirty="0">
              <a:solidFill>
                <a:schemeClr val="bg1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23" name="Signalisation droite 37"/>
          <p:cNvSpPr/>
          <p:nvPr/>
        </p:nvSpPr>
        <p:spPr bwMode="auto">
          <a:xfrm>
            <a:off x="2407567" y="1514845"/>
            <a:ext cx="1332957" cy="157691"/>
          </a:xfrm>
          <a:prstGeom prst="homePlate">
            <a:avLst>
              <a:gd name="adj" fmla="val 36667"/>
            </a:avLst>
          </a:prstGeom>
          <a:solidFill>
            <a:srgbClr val="4597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44000" tIns="93600" rIns="108000" bIns="936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Aft>
                <a:spcPts val="100"/>
              </a:spcAft>
            </a:pPr>
            <a:endParaRPr lang="en-US" sz="1200" baseline="0" dirty="0">
              <a:solidFill>
                <a:schemeClr val="bg1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094" y="2369666"/>
            <a:ext cx="1650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HUNTSMAN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AERO PORTFOLIO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42439" y="4566274"/>
            <a:ext cx="1300760" cy="710921"/>
          </a:xfrm>
          <a:prstGeom prst="roundRect">
            <a:avLst/>
          </a:prstGeom>
          <a:solidFill>
            <a:srgbClr val="003263"/>
          </a:solidFill>
          <a:ln>
            <a:noFill/>
          </a:ln>
        </p:spPr>
        <p:txBody>
          <a:bodyPr wrap="square" lIns="36000" tIns="50400" rIns="36000" bIns="50400" anchor="ctr">
            <a:noAutofit/>
          </a:bodyPr>
          <a:lstStyle/>
          <a:p>
            <a:pPr algn="ctr" eaLnBrk="0" hangingPunct="0">
              <a:spcAft>
                <a:spcPts val="100"/>
              </a:spcAft>
            </a:pPr>
            <a:r>
              <a:rPr lang="en-US" sz="1200" b="1" baseline="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SPECIALTY</a:t>
            </a:r>
          </a:p>
          <a:p>
            <a:pPr algn="ctr" eaLnBrk="0" hangingPunct="0">
              <a:spcAft>
                <a:spcPts val="100"/>
              </a:spcAft>
            </a:pPr>
            <a:r>
              <a:rPr lang="en-US" sz="1200" b="1" baseline="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COMPONENTS</a:t>
            </a:r>
            <a:endParaRPr lang="en-US" sz="1200" b="1" baseline="0" dirty="0">
              <a:solidFill>
                <a:srgbClr val="FFFFFF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9734" y="5365822"/>
            <a:ext cx="1303958" cy="710923"/>
          </a:xfrm>
          <a:prstGeom prst="roundRect">
            <a:avLst/>
          </a:prstGeom>
          <a:solidFill>
            <a:srgbClr val="003263"/>
          </a:solidFill>
          <a:ln>
            <a:noFill/>
          </a:ln>
        </p:spPr>
        <p:txBody>
          <a:bodyPr wrap="square" lIns="36000" tIns="50400" rIns="36000" bIns="50400" anchor="ctr">
            <a:noAutofit/>
          </a:bodyPr>
          <a:lstStyle/>
          <a:p>
            <a:pPr algn="ctr" eaLnBrk="0" hangingPunct="0">
              <a:spcAft>
                <a:spcPts val="100"/>
              </a:spcAft>
            </a:pPr>
            <a:r>
              <a:rPr lang="en-US" sz="1200" b="1" baseline="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FORMULATED</a:t>
            </a:r>
            <a:r>
              <a:rPr lang="en-US" sz="1200" b="1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 SYSTEMS</a:t>
            </a:r>
            <a:endParaRPr lang="en-US" sz="1200" b="1" baseline="0" dirty="0">
              <a:solidFill>
                <a:srgbClr val="FFFFFF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94457" y="4566274"/>
            <a:ext cx="6221785" cy="710921"/>
          </a:xfrm>
          <a:prstGeom prst="roundRect">
            <a:avLst/>
          </a:prstGeom>
          <a:solidFill>
            <a:srgbClr val="003263">
              <a:alpha val="50196"/>
            </a:srgbClr>
          </a:solidFill>
          <a:ln>
            <a:noFill/>
          </a:ln>
        </p:spPr>
        <p:txBody>
          <a:bodyPr wrap="square" lIns="36000" tIns="50400" rIns="36000" bIns="50400" anchor="ctr">
            <a:noAutofit/>
          </a:bodyPr>
          <a:lstStyle/>
          <a:p>
            <a:pPr algn="ctr" eaLnBrk="0" hangingPunct="0">
              <a:spcAft>
                <a:spcPts val="100"/>
              </a:spcAft>
            </a:pPr>
            <a:r>
              <a:rPr lang="en-US" sz="1200" baseline="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200+</a:t>
            </a:r>
            <a:r>
              <a:rPr lang="en-US" sz="120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 PRODUCTS (EPOXY, CURING AGENTS, BISMALEIMIDE, BENZOXAZINE)</a:t>
            </a:r>
          </a:p>
          <a:p>
            <a:pPr algn="ctr" eaLnBrk="0" hangingPunct="0">
              <a:spcAft>
                <a:spcPts val="100"/>
              </a:spcAft>
            </a:pPr>
            <a:r>
              <a:rPr lang="en-US" sz="120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5 QUALIFIED MANUFACTURING SITES</a:t>
            </a:r>
            <a:endParaRPr lang="en-US" sz="1200" baseline="0" dirty="0">
              <a:solidFill>
                <a:srgbClr val="FFFFFF"/>
              </a:solidFill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13851" y="5349657"/>
            <a:ext cx="6198841" cy="710921"/>
          </a:xfrm>
          <a:prstGeom prst="roundRect">
            <a:avLst/>
          </a:prstGeom>
          <a:solidFill>
            <a:srgbClr val="003263">
              <a:alpha val="50196"/>
            </a:srgbClr>
          </a:solidFill>
          <a:ln>
            <a:noFill/>
          </a:ln>
        </p:spPr>
        <p:txBody>
          <a:bodyPr wrap="square" lIns="36000" tIns="50400" rIns="36000" bIns="50400" anchor="ctr">
            <a:noAutofit/>
          </a:bodyPr>
          <a:lstStyle/>
          <a:p>
            <a:pPr algn="ctr" eaLnBrk="0" hangingPunct="0">
              <a:spcAft>
                <a:spcPts val="100"/>
              </a:spcAft>
            </a:pPr>
            <a:r>
              <a:rPr lang="en-US" sz="120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100+ PRODUCTS (ADHESIVES, SYNTACTICS, COMPOSITES, REPAIR)</a:t>
            </a:r>
          </a:p>
          <a:p>
            <a:pPr algn="ctr" eaLnBrk="0" hangingPunct="0">
              <a:spcAft>
                <a:spcPts val="100"/>
              </a:spcAft>
            </a:pPr>
            <a:r>
              <a:rPr lang="en-US" sz="1200" dirty="0" smtClean="0">
                <a:solidFill>
                  <a:srgbClr val="FFFFFF"/>
                </a:solidFill>
                <a:latin typeface="+mj-lt"/>
                <a:ea typeface="Osaka" charset="0"/>
                <a:cs typeface="Osaka" charset="0"/>
              </a:rPr>
              <a:t>2 QUALIFIED MANUFACTURING SITES</a:t>
            </a:r>
            <a:endParaRPr lang="en-US" sz="1200" dirty="0">
              <a:solidFill>
                <a:srgbClr val="FFFFFF"/>
              </a:solidFill>
              <a:latin typeface="+mj-lt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0938" y="652463"/>
            <a:ext cx="5469811" cy="360363"/>
          </a:xfrm>
        </p:spPr>
        <p:txBody>
          <a:bodyPr/>
          <a:lstStyle/>
          <a:p>
            <a:r>
              <a:rPr lang="en-US" sz="2400" dirty="0" smtClean="0"/>
              <a:t>Outlines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40938" y="1531527"/>
            <a:ext cx="7982835" cy="587367"/>
          </a:xfrm>
          <a:prstGeom prst="roundRect">
            <a:avLst/>
          </a:prstGeom>
          <a:solidFill>
            <a:schemeClr val="accent6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HUNTSMAN in Aerospace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938" y="2223141"/>
            <a:ext cx="7982835" cy="587367"/>
          </a:xfrm>
          <a:prstGeom prst="roundRect">
            <a:avLst/>
          </a:prstGeom>
          <a:solidFill>
            <a:srgbClr val="00326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Structural FST thermoset solution for interior composites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   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Araldite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 </a:t>
            </a:r>
            <a:r>
              <a:rPr lang="en-US" sz="1300" b="1" i="1" dirty="0" smtClean="0">
                <a:solidFill>
                  <a:srgbClr val="FFFFFF"/>
                </a:solidFill>
              </a:rPr>
              <a:t>FST 40002 / 40003</a:t>
            </a:r>
            <a:endParaRPr lang="en-US" sz="1300" b="1" i="1" baseline="30000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938" y="2885727"/>
            <a:ext cx="7982835" cy="587367"/>
          </a:xfrm>
          <a:prstGeom prst="round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FFFFFF"/>
                </a:solidFill>
              </a:rPr>
              <a:t>C</a:t>
            </a:r>
            <a:r>
              <a:rPr lang="en-US" sz="1300" b="1" dirty="0" smtClean="0">
                <a:solidFill>
                  <a:srgbClr val="FFFFFF"/>
                </a:solidFill>
              </a:rPr>
              <a:t>ost effective </a:t>
            </a:r>
            <a:r>
              <a:rPr lang="en-US" sz="1300" b="1" dirty="0">
                <a:solidFill>
                  <a:srgbClr val="FFFFFF"/>
                </a:solidFill>
              </a:rPr>
              <a:t>EHS friendly </a:t>
            </a:r>
            <a:r>
              <a:rPr lang="en-US" sz="1300" b="1" dirty="0" smtClean="0">
                <a:solidFill>
                  <a:srgbClr val="FFFFFF"/>
                </a:solidFill>
              </a:rPr>
              <a:t>FST alternative to phenolics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Benzoxazine </a:t>
            </a:r>
            <a:r>
              <a:rPr lang="en-US" sz="1300" b="1" i="1" dirty="0">
                <a:solidFill>
                  <a:srgbClr val="FFFFFF"/>
                </a:solidFill>
              </a:rPr>
              <a:t>Araldite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 </a:t>
            </a:r>
            <a:r>
              <a:rPr lang="en-US" sz="1300" b="1" i="1" dirty="0" smtClean="0">
                <a:solidFill>
                  <a:srgbClr val="FFFFFF"/>
                </a:solidFill>
              </a:rPr>
              <a:t>MT 35710 FST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938" y="3562827"/>
            <a:ext cx="7982835" cy="587367"/>
          </a:xfrm>
          <a:prstGeom prst="round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FFFFFF"/>
                </a:solidFill>
              </a:rPr>
              <a:t>Improving current composites epoxy </a:t>
            </a:r>
            <a:r>
              <a:rPr lang="en-US" sz="1300" b="1" dirty="0" smtClean="0">
                <a:solidFill>
                  <a:srgbClr val="FFFFFF"/>
                </a:solidFill>
              </a:rPr>
              <a:t>systems                                                                        </a:t>
            </a:r>
            <a:r>
              <a:rPr lang="en-US" sz="1300" b="1" i="1" dirty="0" smtClean="0">
                <a:solidFill>
                  <a:srgbClr val="FFFFFF"/>
                </a:solidFill>
              </a:rPr>
              <a:t>LME11082 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938" y="4239927"/>
            <a:ext cx="7982835" cy="587367"/>
          </a:xfrm>
          <a:prstGeom prst="round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New adhesives &amp; syntactics for interior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</a:rPr>
              <a:t>                                    </a:t>
            </a:r>
            <a:r>
              <a:rPr lang="en-US" sz="1300" b="1" i="1" dirty="0" err="1" smtClean="0">
                <a:solidFill>
                  <a:srgbClr val="FFFFFF"/>
                </a:solidFill>
              </a:rPr>
              <a:t>Epocast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</a:t>
            </a:r>
            <a:r>
              <a:rPr lang="en-US" sz="1300" b="1" i="1" dirty="0" smtClean="0">
                <a:solidFill>
                  <a:srgbClr val="FFFFFF"/>
                </a:solidFill>
              </a:rPr>
              <a:t> 1645 FR, </a:t>
            </a:r>
            <a:r>
              <a:rPr lang="en-US" sz="1300" b="1" i="1" dirty="0" err="1" smtClean="0">
                <a:solidFill>
                  <a:srgbClr val="FFFFFF"/>
                </a:solidFill>
              </a:rPr>
              <a:t>Epibond</a:t>
            </a:r>
            <a:r>
              <a:rPr lang="en-US" sz="1300" b="1" i="1" baseline="30000" dirty="0" smtClean="0">
                <a:solidFill>
                  <a:srgbClr val="FFFFFF"/>
                </a:solidFill>
              </a:rPr>
              <a:t>®</a:t>
            </a:r>
            <a:r>
              <a:rPr lang="en-US" sz="1300" b="1" i="1" dirty="0" smtClean="0">
                <a:solidFill>
                  <a:srgbClr val="FFFFFF"/>
                </a:solidFill>
              </a:rPr>
              <a:t> 8000 FR</a:t>
            </a:r>
            <a:endParaRPr lang="en-US" sz="1300" b="1" i="1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938" y="4917309"/>
            <a:ext cx="7982835" cy="587367"/>
          </a:xfrm>
          <a:prstGeom prst="round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rgbClr val="FFFFFF"/>
                </a:solidFill>
              </a:rPr>
              <a:t>Conclusion</a:t>
            </a:r>
            <a:endParaRPr lang="en-US" sz="13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Unique combination of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Araldite® FST </a:t>
            </a:r>
            <a:r>
              <a:rPr lang="en-GB" dirty="0" smtClean="0"/>
              <a:t>40002 </a:t>
            </a:r>
            <a:r>
              <a:rPr lang="en-GB" dirty="0"/>
              <a:t>/ </a:t>
            </a:r>
            <a:r>
              <a:rPr lang="en-GB" dirty="0" smtClean="0"/>
              <a:t>40003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1030944" y="908720"/>
            <a:ext cx="8287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3263"/>
              </a:solidFill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501258"/>
              </p:ext>
            </p:extLst>
          </p:nvPr>
        </p:nvGraphicFramePr>
        <p:xfrm>
          <a:off x="-1404664" y="1360513"/>
          <a:ext cx="7384479" cy="394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032788" y="1700808"/>
            <a:ext cx="220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>
                <a:solidFill>
                  <a:srgbClr val="134777"/>
                </a:solidFill>
              </a:rPr>
              <a:t>Phenolic Prepreg</a:t>
            </a:r>
            <a:endParaRPr lang="en-US" sz="1600" b="1" dirty="0">
              <a:solidFill>
                <a:srgbClr val="13477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8283" y="2132856"/>
            <a:ext cx="2670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>
                <a:solidFill>
                  <a:srgbClr val="134777"/>
                </a:solidFill>
              </a:rPr>
              <a:t>Phenolic Liquid Process</a:t>
            </a:r>
            <a:endParaRPr lang="en-US" sz="1600" b="1" dirty="0">
              <a:solidFill>
                <a:srgbClr val="13477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8284" y="2564904"/>
            <a:ext cx="2480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err="1" smtClean="0">
                <a:solidFill>
                  <a:srgbClr val="134777"/>
                </a:solidFill>
              </a:rPr>
              <a:t>Epoxy</a:t>
            </a:r>
            <a:r>
              <a:rPr lang="de-CH" sz="1600" b="1" dirty="0">
                <a:solidFill>
                  <a:srgbClr val="134777"/>
                </a:solidFill>
              </a:rPr>
              <a:t> </a:t>
            </a:r>
            <a:r>
              <a:rPr lang="de-CH" sz="1600" b="1" dirty="0" smtClean="0">
                <a:solidFill>
                  <a:srgbClr val="134777"/>
                </a:solidFill>
              </a:rPr>
              <a:t>Liquid Process</a:t>
            </a:r>
            <a:endParaRPr lang="en-US" sz="1600" b="1" dirty="0">
              <a:solidFill>
                <a:srgbClr val="13477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8284" y="2943042"/>
            <a:ext cx="30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err="1" smtClean="0">
                <a:solidFill>
                  <a:srgbClr val="134777"/>
                </a:solidFill>
              </a:rPr>
              <a:t>Epoxy</a:t>
            </a:r>
            <a:r>
              <a:rPr lang="de-CH" sz="1600" b="1" dirty="0" smtClean="0">
                <a:solidFill>
                  <a:srgbClr val="134777"/>
                </a:solidFill>
              </a:rPr>
              <a:t> </a:t>
            </a:r>
            <a:r>
              <a:rPr lang="de-CH" sz="1600" b="1" dirty="0" err="1" smtClean="0">
                <a:solidFill>
                  <a:srgbClr val="134777"/>
                </a:solidFill>
              </a:rPr>
              <a:t>prepreg</a:t>
            </a:r>
            <a:endParaRPr lang="de-CH" sz="1600" b="1" dirty="0" smtClean="0">
              <a:solidFill>
                <a:srgbClr val="134777"/>
              </a:solidFill>
            </a:endParaRPr>
          </a:p>
          <a:p>
            <a:r>
              <a:rPr lang="de-CH" sz="1600" b="1" dirty="0" err="1" smtClean="0">
                <a:solidFill>
                  <a:srgbClr val="134777"/>
                </a:solidFill>
              </a:rPr>
              <a:t>Thermoplastic</a:t>
            </a:r>
            <a:r>
              <a:rPr lang="de-CH" sz="1600" b="1" dirty="0" smtClean="0">
                <a:solidFill>
                  <a:srgbClr val="134777"/>
                </a:solidFill>
              </a:rPr>
              <a:t> </a:t>
            </a:r>
            <a:r>
              <a:rPr lang="de-CH" sz="1600" b="1" dirty="0" err="1" smtClean="0">
                <a:solidFill>
                  <a:srgbClr val="134777"/>
                </a:solidFill>
              </a:rPr>
              <a:t>organosheets</a:t>
            </a:r>
            <a:endParaRPr lang="de-CH" sz="1600" b="1" dirty="0" smtClean="0">
              <a:solidFill>
                <a:srgbClr val="13477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8284" y="3538270"/>
            <a:ext cx="304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u="sng" dirty="0" err="1" smtClean="0">
                <a:solidFill>
                  <a:srgbClr val="134777"/>
                </a:solidFill>
              </a:rPr>
              <a:t>Araldite</a:t>
            </a:r>
            <a:r>
              <a:rPr lang="de-CH" sz="1600" b="1" u="sng" dirty="0" smtClean="0">
                <a:solidFill>
                  <a:srgbClr val="134777"/>
                </a:solidFill>
              </a:rPr>
              <a:t>® FST 40002 / 40003</a:t>
            </a:r>
          </a:p>
        </p:txBody>
      </p:sp>
      <p:sp>
        <p:nvSpPr>
          <p:cNvPr id="29" name="Flowchart: Connector 28"/>
          <p:cNvSpPr>
            <a:spLocks noChangeAspect="1"/>
          </p:cNvSpPr>
          <p:nvPr/>
        </p:nvSpPr>
        <p:spPr>
          <a:xfrm>
            <a:off x="2272834" y="3311272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Flowchart: Connector 29"/>
          <p:cNvSpPr>
            <a:spLocks noChangeAspect="1"/>
          </p:cNvSpPr>
          <p:nvPr/>
        </p:nvSpPr>
        <p:spPr>
          <a:xfrm>
            <a:off x="2339752" y="1727096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1" name="Flowchart: Connector 30"/>
          <p:cNvSpPr>
            <a:spLocks noChangeAspect="1"/>
          </p:cNvSpPr>
          <p:nvPr/>
        </p:nvSpPr>
        <p:spPr>
          <a:xfrm>
            <a:off x="1835696" y="3056384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2" name="Flowchart: Connector 31"/>
          <p:cNvSpPr>
            <a:spLocks noChangeAspect="1"/>
          </p:cNvSpPr>
          <p:nvPr/>
        </p:nvSpPr>
        <p:spPr>
          <a:xfrm>
            <a:off x="2286546" y="3992488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Flowchart: Connector 33"/>
          <p:cNvSpPr>
            <a:spLocks noChangeAspect="1"/>
          </p:cNvSpPr>
          <p:nvPr/>
        </p:nvSpPr>
        <p:spPr>
          <a:xfrm>
            <a:off x="2823746" y="3023240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4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5" name="Flowchart: Connector 34"/>
          <p:cNvSpPr>
            <a:spLocks noChangeAspect="1"/>
          </p:cNvSpPr>
          <p:nvPr/>
        </p:nvSpPr>
        <p:spPr>
          <a:xfrm>
            <a:off x="4932040" y="1725494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2" name="Flowchart: Connector 51"/>
          <p:cNvSpPr>
            <a:spLocks noChangeAspect="1"/>
          </p:cNvSpPr>
          <p:nvPr/>
        </p:nvSpPr>
        <p:spPr>
          <a:xfrm>
            <a:off x="4932040" y="2157542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3" name="Flowchart: Connector 52"/>
          <p:cNvSpPr>
            <a:spLocks noChangeAspect="1"/>
          </p:cNvSpPr>
          <p:nvPr/>
        </p:nvSpPr>
        <p:spPr>
          <a:xfrm>
            <a:off x="4944616" y="2602166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3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4" name="Flowchart: Connector 53"/>
          <p:cNvSpPr>
            <a:spLocks noChangeAspect="1"/>
          </p:cNvSpPr>
          <p:nvPr/>
        </p:nvSpPr>
        <p:spPr>
          <a:xfrm>
            <a:off x="4944616" y="3106222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4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5" name="Flowchart: Connector 54"/>
          <p:cNvSpPr>
            <a:spLocks noChangeAspect="1"/>
          </p:cNvSpPr>
          <p:nvPr/>
        </p:nvSpPr>
        <p:spPr>
          <a:xfrm>
            <a:off x="4944616" y="3597702"/>
            <a:ext cx="228600" cy="228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6" name="Image 4" descr="H15-1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/>
          <a:stretch/>
        </p:blipFill>
        <p:spPr>
          <a:xfrm>
            <a:off x="4932040" y="4797152"/>
            <a:ext cx="3528392" cy="11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0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Unique combination of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046D5C-EA52-429D-8958-2B638482797E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Araldite® FST </a:t>
            </a:r>
            <a:r>
              <a:rPr lang="en-GB" dirty="0" smtClean="0"/>
              <a:t>40002 </a:t>
            </a:r>
            <a:r>
              <a:rPr lang="en-GB" dirty="0"/>
              <a:t>/ </a:t>
            </a:r>
            <a:r>
              <a:rPr lang="en-GB" dirty="0" smtClean="0"/>
              <a:t>40003</a:t>
            </a:r>
            <a:endParaRPr lang="en-US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698121461"/>
              </p:ext>
            </p:extLst>
          </p:nvPr>
        </p:nvGraphicFramePr>
        <p:xfrm>
          <a:off x="725134" y="2333104"/>
          <a:ext cx="422480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974798260"/>
              </p:ext>
            </p:extLst>
          </p:nvPr>
        </p:nvGraphicFramePr>
        <p:xfrm>
          <a:off x="716579" y="3212976"/>
          <a:ext cx="4224808" cy="64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198825297"/>
              </p:ext>
            </p:extLst>
          </p:nvPr>
        </p:nvGraphicFramePr>
        <p:xfrm>
          <a:off x="725134" y="4093956"/>
          <a:ext cx="422480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516378377"/>
              </p:ext>
            </p:extLst>
          </p:nvPr>
        </p:nvGraphicFramePr>
        <p:xfrm>
          <a:off x="725134" y="4941168"/>
          <a:ext cx="422480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368985" y="3856704"/>
            <a:ext cx="373045" cy="436392"/>
            <a:chOff x="1936439" y="257743"/>
            <a:chExt cx="373045" cy="436392"/>
          </a:xfrm>
        </p:grpSpPr>
        <p:sp>
          <p:nvSpPr>
            <p:cNvPr id="22" name="Right Arrow 21"/>
            <p:cNvSpPr/>
            <p:nvPr/>
          </p:nvSpPr>
          <p:spPr>
            <a:xfrm>
              <a:off x="1936439" y="257743"/>
              <a:ext cx="373045" cy="43639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326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4"/>
            <p:cNvSpPr/>
            <p:nvPr/>
          </p:nvSpPr>
          <p:spPr>
            <a:xfrm>
              <a:off x="1936439" y="345021"/>
              <a:ext cx="261132" cy="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169112653"/>
              </p:ext>
            </p:extLst>
          </p:nvPr>
        </p:nvGraphicFramePr>
        <p:xfrm>
          <a:off x="5526006" y="2060848"/>
          <a:ext cx="312000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286464521"/>
              </p:ext>
            </p:extLst>
          </p:nvPr>
        </p:nvGraphicFramePr>
        <p:xfrm>
          <a:off x="6318094" y="3212976"/>
          <a:ext cx="2112381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701470" y="1455474"/>
            <a:ext cx="1800200" cy="60121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eatures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49742" y="1459632"/>
            <a:ext cx="1800200" cy="60121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Capability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30062" y="1459632"/>
            <a:ext cx="2160240" cy="60121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bg1">
                    <a:lumMod val="95000"/>
                  </a:schemeClr>
                </a:solidFill>
              </a:rPr>
              <a:t>Applications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046D5C-EA52-429D-8958-2B638482797E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Araldite® FST </a:t>
            </a:r>
            <a:r>
              <a:rPr lang="en-GB" dirty="0" smtClean="0"/>
              <a:t>40002 </a:t>
            </a:r>
            <a:r>
              <a:rPr lang="en-GB" dirty="0"/>
              <a:t>/ </a:t>
            </a:r>
            <a:r>
              <a:rPr lang="en-GB" dirty="0" smtClean="0"/>
              <a:t>40003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02643" y="3305175"/>
            <a:ext cx="300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Viscosity versus injection temperature</a:t>
            </a:r>
            <a:endParaRPr lang="en-GB" sz="1200" b="1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09861" y="1340768"/>
            <a:ext cx="62646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134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4777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quality versatile processing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2-component liquid system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Injection capability 50 -150°C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Very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low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reaction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energy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(ca. 220 J/g):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477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low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risk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of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exotherm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4777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high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temperature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injection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of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high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thickness</a:t>
            </a:r>
            <a:r>
              <a:rPr kumimoji="0" lang="de-CH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34777"/>
                </a:solidFill>
                <a:effectLst/>
                <a:uLnTx/>
                <a:uFillTx/>
                <a:latin typeface="Arial"/>
              </a:rPr>
              <a:t>parts</a:t>
            </a:r>
            <a:endParaRPr kumimoji="0" lang="de-CH" sz="16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34777"/>
              </a:solidFill>
              <a:effectLst/>
              <a:uLnTx/>
              <a:uFillTx/>
              <a:latin typeface="Arial"/>
            </a:endParaRPr>
          </a:p>
          <a:p>
            <a:pPr marL="3886200" marR="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Image 1" descr="GRAPH_1_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30" y="3789040"/>
            <a:ext cx="479720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/object&gt;&lt;/object&gt;&lt;/database&gt;"/>
  <p:tag name="VERSINFO" val="HTM1005"/>
  <p:tag name="SECTOMILLISECCONVERTED" val="1"/>
  <p:tag name="TEMPLATEID" val="Huntsman_Customer"/>
  <p:tag name="CLIENT" val="HTM"/>
  <p:tag name="VERSION" val="1005"/>
  <p:tag name="COLORTHEMEID" val="4"/>
  <p:tag name="BRANDID" val="Huntsman_Customer"/>
  <p:tag name="LANGUAGEID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ONIMAGE" val="True"/>
  <p:tag name="SHAPETYPE" val="AdMa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 (x86)\Microsoft Office\Templates\ACTplus\Images\Site\Aerospace\Aerospace_01_square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LVA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dMa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ONIMAGE" val="true"/>
  <p:tag name="SHAPETYPE" val="AdMa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Huntsman - c our customer">
  <a:themeElements>
    <a:clrScheme name="Huntsman_Customer">
      <a:dk1>
        <a:srgbClr val="171717"/>
      </a:dk1>
      <a:lt1>
        <a:srgbClr val="FFFFFF"/>
      </a:lt1>
      <a:dk2>
        <a:srgbClr val="00A1B4"/>
      </a:dk2>
      <a:lt2>
        <a:srgbClr val="FFFFFF"/>
      </a:lt2>
      <a:accent1>
        <a:srgbClr val="0071B9"/>
      </a:accent1>
      <a:accent2>
        <a:srgbClr val="00A1B4"/>
      </a:accent2>
      <a:accent3>
        <a:srgbClr val="009EE0"/>
      </a:accent3>
      <a:accent4>
        <a:srgbClr val="707173"/>
      </a:accent4>
      <a:accent5>
        <a:srgbClr val="9C9E9F"/>
      </a:accent5>
      <a:accent6>
        <a:srgbClr val="D9DADB"/>
      </a:accent6>
      <a:hlink>
        <a:srgbClr val="0000FF"/>
      </a:hlink>
      <a:folHlink>
        <a:srgbClr val="800080"/>
      </a:folHlink>
    </a:clrScheme>
    <a:fontScheme name="Huntsman_final">
      <a:majorFont>
        <a:latin typeface="Helvetica Neue for HU Roman"/>
        <a:ea typeface=""/>
        <a:cs typeface=""/>
      </a:majorFont>
      <a:minorFont>
        <a:latin typeface="Helvetica Neue for HU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untsman_Customer.potx" id="{043BE132-A44D-4E29-AF42-4A9DC9131E81}" vid="{F877856F-F3CF-4C7A-8F43-A0C28E5E7B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Huntsman_Customer">
    <a:dk1>
      <a:srgbClr val="171717"/>
    </a:dk1>
    <a:lt1>
      <a:srgbClr val="FFFFFF"/>
    </a:lt1>
    <a:dk2>
      <a:srgbClr val="00A1B4"/>
    </a:dk2>
    <a:lt2>
      <a:srgbClr val="FFFFFF"/>
    </a:lt2>
    <a:accent1>
      <a:srgbClr val="0071B9"/>
    </a:accent1>
    <a:accent2>
      <a:srgbClr val="00A1B4"/>
    </a:accent2>
    <a:accent3>
      <a:srgbClr val="009EE0"/>
    </a:accent3>
    <a:accent4>
      <a:srgbClr val="707173"/>
    </a:accent4>
    <a:accent5>
      <a:srgbClr val="9C9E9F"/>
    </a:accent5>
    <a:accent6>
      <a:srgbClr val="D9DADB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1894</Words>
  <Application>Microsoft Office PowerPoint</Application>
  <PresentationFormat>On-screen Show (4:3)</PresentationFormat>
  <Paragraphs>712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Huntsman - c our customer</vt:lpstr>
      <vt:lpstr>Inherently FST Thermosets Solution for Aerospace Interior Composites</vt:lpstr>
      <vt:lpstr>PowerPoint Presentation</vt:lpstr>
      <vt:lpstr>Our Business Divisions</vt:lpstr>
      <vt:lpstr>PowerPoint Presentation</vt:lpstr>
      <vt:lpstr>HUNTSMAN in Aerospace</vt:lpstr>
      <vt:lpstr>PowerPoint Presentation</vt:lpstr>
      <vt:lpstr>Unique combination of performance</vt:lpstr>
      <vt:lpstr>Unique combination of performance</vt:lpstr>
      <vt:lpstr>Processing</vt:lpstr>
      <vt:lpstr>Processing</vt:lpstr>
      <vt:lpstr>Mechanicals</vt:lpstr>
      <vt:lpstr>Flame, Smoke &amp; Toxicity</vt:lpstr>
      <vt:lpstr>PowerPoint Presentation</vt:lpstr>
      <vt:lpstr>Unique combination of performance</vt:lpstr>
      <vt:lpstr>Unique combination of performance</vt:lpstr>
      <vt:lpstr>Processing</vt:lpstr>
      <vt:lpstr>Mechanical &amp; FST</vt:lpstr>
      <vt:lpstr>PowerPoint Presentation</vt:lpstr>
      <vt:lpstr>LME 11082</vt:lpstr>
      <vt:lpstr>PowerPoint Presentation</vt:lpstr>
      <vt:lpstr>New adhesives and syntactics</vt:lpstr>
      <vt:lpstr>Inherently FST Thermosets Resins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Inherently FST Thermosets Solution for Aerospace Interior Composites</dc:title>
  <dc:creator>Kuanqiang Gao</dc:creator>
  <cp:lastModifiedBy>Kuanqiang Gao</cp:lastModifiedBy>
  <cp:revision>107</cp:revision>
  <dcterms:created xsi:type="dcterms:W3CDTF">2015-06-05T14:06:20Z</dcterms:created>
  <dcterms:modified xsi:type="dcterms:W3CDTF">2016-10-27T01:44:28Z</dcterms:modified>
</cp:coreProperties>
</file>