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1"/>
  </p:notesMasterIdLst>
  <p:handoutMasterIdLst>
    <p:handoutMasterId r:id="rId22"/>
  </p:handoutMasterIdLst>
  <p:sldIdLst>
    <p:sldId id="301" r:id="rId2"/>
    <p:sldId id="346" r:id="rId3"/>
    <p:sldId id="390" r:id="rId4"/>
    <p:sldId id="391" r:id="rId5"/>
    <p:sldId id="392" r:id="rId6"/>
    <p:sldId id="395" r:id="rId7"/>
    <p:sldId id="393" r:id="rId8"/>
    <p:sldId id="394" r:id="rId9"/>
    <p:sldId id="396" r:id="rId10"/>
    <p:sldId id="397" r:id="rId11"/>
    <p:sldId id="398" r:id="rId12"/>
    <p:sldId id="399" r:id="rId13"/>
    <p:sldId id="400" r:id="rId14"/>
    <p:sldId id="401" r:id="rId15"/>
    <p:sldId id="402" r:id="rId16"/>
    <p:sldId id="403" r:id="rId17"/>
    <p:sldId id="404" r:id="rId18"/>
    <p:sldId id="405" r:id="rId19"/>
    <p:sldId id="385"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536">
          <p15:clr>
            <a:srgbClr val="A4A3A4"/>
          </p15:clr>
        </p15:guide>
        <p15:guide id="2" pos="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C0C0C0"/>
    <a:srgbClr val="1D2F68"/>
    <a:srgbClr val="FF0000"/>
    <a:srgbClr val="FFFF99"/>
    <a:srgbClr val="FFCC00"/>
    <a:srgbClr val="DDDDD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250" autoAdjust="0"/>
  </p:normalViewPr>
  <p:slideViewPr>
    <p:cSldViewPr snapToGrid="0">
      <p:cViewPr varScale="1">
        <p:scale>
          <a:sx n="102" d="100"/>
          <a:sy n="102" d="100"/>
        </p:scale>
        <p:origin x="-222" y="-90"/>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513"/>
          </a:xfrm>
          <a:prstGeom prst="rect">
            <a:avLst/>
          </a:prstGeom>
          <a:noFill/>
          <a:ln>
            <a:noFill/>
          </a:ln>
          <a:effectLs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3886200" y="0"/>
            <a:ext cx="2971800" cy="457513"/>
          </a:xfrm>
          <a:prstGeom prst="rect">
            <a:avLst/>
          </a:prstGeom>
          <a:noFill/>
          <a:ln>
            <a:noFill/>
          </a:ln>
          <a:effectLs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8686489"/>
            <a:ext cx="2971800" cy="457512"/>
          </a:xfrm>
          <a:prstGeom prst="rect">
            <a:avLst/>
          </a:prstGeom>
          <a:noFill/>
          <a:ln>
            <a:noFill/>
          </a:ln>
          <a:effectLs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3886200" y="8686489"/>
            <a:ext cx="2971800" cy="457512"/>
          </a:xfrm>
          <a:prstGeom prst="rect">
            <a:avLst/>
          </a:prstGeom>
          <a:noFill/>
          <a:ln>
            <a:noFill/>
          </a:ln>
          <a:effectLs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4A62311F-5D9C-4E0F-AE4E-4FC426CCE499}" type="slidenum">
              <a:rPr lang="en-US"/>
              <a:pPr>
                <a:defRPr/>
              </a:pPr>
              <a:t>‹#›</a:t>
            </a:fld>
            <a:endParaRPr lang="en-US" dirty="0"/>
          </a:p>
        </p:txBody>
      </p:sp>
    </p:spTree>
    <p:extLst>
      <p:ext uri="{BB962C8B-B14F-4D97-AF65-F5344CB8AC3E}">
        <p14:creationId xmlns:p14="http://schemas.microsoft.com/office/powerpoint/2010/main" val="1661339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513"/>
          </a:xfrm>
          <a:prstGeom prst="rect">
            <a:avLst/>
          </a:prstGeom>
          <a:noFill/>
          <a:ln>
            <a:noFill/>
          </a:ln>
          <a:effectLs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3886200" y="0"/>
            <a:ext cx="2971800" cy="457513"/>
          </a:xfrm>
          <a:prstGeom prst="rect">
            <a:avLst/>
          </a:prstGeom>
          <a:noFill/>
          <a:ln>
            <a:noFill/>
          </a:ln>
          <a:effectLs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44588"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14400" y="4344025"/>
            <a:ext cx="5029200" cy="4114488"/>
          </a:xfrm>
          <a:prstGeom prst="rect">
            <a:avLst/>
          </a:prstGeom>
          <a:noFill/>
          <a:ln>
            <a:noFill/>
          </a:ln>
          <a:effectLst/>
          <a:extLst/>
        </p:spPr>
        <p:txBody>
          <a:bodyPr vert="horz" wrap="square" lIns="91020" tIns="45510" rIns="91020" bIns="455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686489"/>
            <a:ext cx="2971800" cy="457512"/>
          </a:xfrm>
          <a:prstGeom prst="rect">
            <a:avLst/>
          </a:prstGeom>
          <a:noFill/>
          <a:ln>
            <a:noFill/>
          </a:ln>
          <a:effectLs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3886200" y="8686489"/>
            <a:ext cx="2971800" cy="457512"/>
          </a:xfrm>
          <a:prstGeom prst="rect">
            <a:avLst/>
          </a:prstGeom>
          <a:noFill/>
          <a:ln>
            <a:noFill/>
          </a:ln>
          <a:effectLs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C3D43912-C927-47D1-ADFB-F23D45A3D674}" type="slidenum">
              <a:rPr lang="en-US"/>
              <a:pPr>
                <a:defRPr/>
              </a:pPr>
              <a:t>‹#›</a:t>
            </a:fld>
            <a:endParaRPr lang="en-US" dirty="0"/>
          </a:p>
        </p:txBody>
      </p:sp>
    </p:spTree>
    <p:extLst>
      <p:ext uri="{BB962C8B-B14F-4D97-AF65-F5344CB8AC3E}">
        <p14:creationId xmlns:p14="http://schemas.microsoft.com/office/powerpoint/2010/main" val="1794225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43912-C927-47D1-ADFB-F23D45A3D674}" type="slidenum">
              <a:rPr lang="en-US" smtClean="0"/>
              <a:pPr>
                <a:defRPr/>
              </a:pPr>
              <a:t>1</a:t>
            </a:fld>
            <a:endParaRPr lang="en-US" dirty="0"/>
          </a:p>
        </p:txBody>
      </p:sp>
    </p:spTree>
    <p:extLst>
      <p:ext uri="{BB962C8B-B14F-4D97-AF65-F5344CB8AC3E}">
        <p14:creationId xmlns:p14="http://schemas.microsoft.com/office/powerpoint/2010/main" val="4006454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altLang="en-US" smtClean="0"/>
              <a:t>50/60 – 90 – 71 ms rise time.</a:t>
            </a:r>
          </a:p>
        </p:txBody>
      </p:sp>
      <p:sp>
        <p:nvSpPr>
          <p:cNvPr id="60420" name="Footer Placeholder 3"/>
          <p:cNvSpPr>
            <a:spLocks noGrp="1"/>
          </p:cNvSpPr>
          <p:nvPr>
            <p:ph type="ftr" sz="quarter" idx="4"/>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smtClean="0"/>
              <a:t>Side Facing Seat Issues</a:t>
            </a:r>
          </a:p>
        </p:txBody>
      </p:sp>
      <p:sp>
        <p:nvSpPr>
          <p:cNvPr id="60421" name="Slide Number Placeholder 4"/>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9EF1977-2D07-44D5-80E0-06E27C45C2D5}" type="slidenum">
              <a:rPr lang="en-US" altLang="en-US" sz="1200"/>
              <a:pPr/>
              <a:t>3</a:t>
            </a:fld>
            <a:endParaRPr lang="en-US" altLang="en-US" sz="1200"/>
          </a:p>
        </p:txBody>
      </p:sp>
    </p:spTree>
    <p:extLst>
      <p:ext uri="{BB962C8B-B14F-4D97-AF65-F5344CB8AC3E}">
        <p14:creationId xmlns:p14="http://schemas.microsoft.com/office/powerpoint/2010/main" val="81247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effectLst/>
              </a:rPr>
              <a:t>Configurations 1 and 3 were selected because they were considered common geometries.</a:t>
            </a:r>
            <a:endParaRPr lang="en-US" dirty="0" smtClean="0">
              <a:effectLst/>
            </a:endParaRPr>
          </a:p>
          <a:p>
            <a:pPr lvl="0"/>
            <a:r>
              <a:rPr lang="en-US" sz="1200" dirty="0" smtClean="0">
                <a:effectLst/>
              </a:rPr>
              <a:t>Configuration 2 was selected because it was a possible design with the most forward anchor point likely in service.</a:t>
            </a:r>
            <a:endParaRPr lang="en-US" dirty="0" smtClean="0">
              <a:effectLst/>
            </a:endParaRPr>
          </a:p>
          <a:p>
            <a:pPr lvl="0"/>
            <a:r>
              <a:rPr lang="en-US" sz="1200" dirty="0" smtClean="0">
                <a:effectLst/>
              </a:rPr>
              <a:t>Configuration 4 was selected because it was a possible design with the anchor point located such that the belt angle was between the others chosen.</a:t>
            </a:r>
            <a:endParaRPr lang="en-US" dirty="0" smtClean="0">
              <a:effectLst/>
            </a:endParaRPr>
          </a:p>
          <a:p>
            <a:pPr lvl="0"/>
            <a:r>
              <a:rPr lang="en-US" sz="1200" dirty="0" smtClean="0">
                <a:effectLst/>
              </a:rPr>
              <a:t>Configuration 5 was a modification of configuration 4 in which the anchor points were moved to force the buckle to be offset greater than 1.5” from the centerline of the ATD. This was done to investigate the effect of buckle offset which may lead to increased loading and possible failure of the belt.</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C3D43912-C927-47D1-ADFB-F23D45A3D674}" type="slidenum">
              <a:rPr lang="en-US" smtClean="0"/>
              <a:pPr>
                <a:defRPr/>
              </a:pPr>
              <a:t>7</a:t>
            </a:fld>
            <a:endParaRPr lang="en-US" dirty="0"/>
          </a:p>
        </p:txBody>
      </p:sp>
    </p:spTree>
    <p:extLst>
      <p:ext uri="{BB962C8B-B14F-4D97-AF65-F5344CB8AC3E}">
        <p14:creationId xmlns:p14="http://schemas.microsoft.com/office/powerpoint/2010/main" val="677130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48" descr="title_imagery_no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91175" y="0"/>
            <a:ext cx="355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51"/>
          <p:cNvSpPr txBox="1">
            <a:spLocks noChangeArrowheads="1"/>
          </p:cNvSpPr>
          <p:nvPr userDrawn="1"/>
        </p:nvSpPr>
        <p:spPr bwMode="auto">
          <a:xfrm>
            <a:off x="533278" y="4303685"/>
            <a:ext cx="496264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defRPr/>
            </a:pPr>
            <a:r>
              <a:rPr lang="en-US" sz="1600" b="1" i="0" baseline="0" dirty="0">
                <a:solidFill>
                  <a:srgbClr val="1D2F68"/>
                </a:solidFill>
              </a:rPr>
              <a:t>Presented to</a:t>
            </a:r>
            <a:r>
              <a:rPr lang="en-US" sz="1600" dirty="0">
                <a:solidFill>
                  <a:srgbClr val="1D2F68"/>
                </a:solidFill>
              </a:rPr>
              <a:t>:  </a:t>
            </a:r>
            <a:r>
              <a:rPr lang="en-US" sz="1600" dirty="0" smtClean="0">
                <a:solidFill>
                  <a:srgbClr val="1D2F68"/>
                </a:solidFill>
              </a:rPr>
              <a:t>FAA</a:t>
            </a:r>
            <a:r>
              <a:rPr lang="en-US" sz="1600" baseline="0" dirty="0" smtClean="0">
                <a:solidFill>
                  <a:srgbClr val="1D2F68"/>
                </a:solidFill>
              </a:rPr>
              <a:t> Triennial Fire and Cabin Safety Research Conference</a:t>
            </a:r>
            <a:endParaRPr lang="en-US" sz="1600" baseline="0" dirty="0">
              <a:solidFill>
                <a:srgbClr val="1D2F68"/>
              </a:solidFill>
            </a:endParaRPr>
          </a:p>
          <a:p>
            <a:pPr eaLnBrk="1" hangingPunct="1">
              <a:spcBef>
                <a:spcPct val="50000"/>
              </a:spcBef>
              <a:defRPr/>
            </a:pPr>
            <a:r>
              <a:rPr lang="en-US" sz="1600" b="1" i="0" baseline="0" dirty="0">
                <a:solidFill>
                  <a:srgbClr val="1D2F68"/>
                </a:solidFill>
              </a:rPr>
              <a:t>By</a:t>
            </a:r>
            <a:r>
              <a:rPr lang="en-US" sz="1600" dirty="0">
                <a:solidFill>
                  <a:srgbClr val="1D2F68"/>
                </a:solidFill>
              </a:rPr>
              <a:t>:  </a:t>
            </a:r>
            <a:r>
              <a:rPr lang="en-US" sz="1600" baseline="0" dirty="0" smtClean="0">
                <a:solidFill>
                  <a:srgbClr val="1D2F68"/>
                </a:solidFill>
              </a:rPr>
              <a:t>Joseph Pellettiere, Chief Scientific and Technical Advisor, FAA</a:t>
            </a:r>
            <a:endParaRPr lang="en-US" sz="1600" dirty="0">
              <a:solidFill>
                <a:srgbClr val="1D2F68"/>
              </a:solidFill>
            </a:endParaRPr>
          </a:p>
          <a:p>
            <a:pPr eaLnBrk="1" hangingPunct="1">
              <a:spcBef>
                <a:spcPct val="50000"/>
              </a:spcBef>
              <a:defRPr/>
            </a:pPr>
            <a:r>
              <a:rPr lang="en-US" sz="1600" b="0" i="0" baseline="0" dirty="0" smtClean="0">
                <a:solidFill>
                  <a:srgbClr val="1D2F68"/>
                </a:solidFill>
              </a:rPr>
              <a:t>Richard DeWeese, Civil Aerospace Medical Institute</a:t>
            </a:r>
          </a:p>
          <a:p>
            <a:pPr eaLnBrk="1" hangingPunct="1">
              <a:spcBef>
                <a:spcPct val="50000"/>
              </a:spcBef>
              <a:defRPr/>
            </a:pPr>
            <a:r>
              <a:rPr lang="en-US" sz="1600" b="0" i="0" baseline="0" dirty="0" smtClean="0">
                <a:solidFill>
                  <a:srgbClr val="1D2F68"/>
                </a:solidFill>
              </a:rPr>
              <a:t>Robert </a:t>
            </a:r>
            <a:r>
              <a:rPr lang="en-US" sz="1600" b="0" i="0" baseline="0" dirty="0" err="1" smtClean="0">
                <a:solidFill>
                  <a:srgbClr val="1D2F68"/>
                </a:solidFill>
              </a:rPr>
              <a:t>Huculak</a:t>
            </a:r>
            <a:r>
              <a:rPr lang="en-US" sz="1600" b="0" i="0" baseline="0" dirty="0" smtClean="0">
                <a:solidFill>
                  <a:srgbClr val="1D2F68"/>
                </a:solidFill>
              </a:rPr>
              <a:t>, National Institute for Aviation Research</a:t>
            </a:r>
          </a:p>
          <a:p>
            <a:pPr eaLnBrk="1" hangingPunct="1">
              <a:spcBef>
                <a:spcPct val="50000"/>
              </a:spcBef>
              <a:defRPr/>
            </a:pPr>
            <a:r>
              <a:rPr lang="en-US" sz="1600" b="1" i="0" baseline="0" dirty="0" smtClean="0">
                <a:solidFill>
                  <a:srgbClr val="1D2F68"/>
                </a:solidFill>
              </a:rPr>
              <a:t>Date</a:t>
            </a:r>
            <a:r>
              <a:rPr lang="en-US" sz="1600" dirty="0" smtClean="0">
                <a:solidFill>
                  <a:srgbClr val="1D2F68"/>
                </a:solidFill>
              </a:rPr>
              <a:t>:</a:t>
            </a:r>
            <a:r>
              <a:rPr lang="en-US" sz="1600" baseline="0" dirty="0" smtClean="0">
                <a:solidFill>
                  <a:srgbClr val="1D2F68"/>
                </a:solidFill>
              </a:rPr>
              <a:t> October </a:t>
            </a:r>
            <a:r>
              <a:rPr lang="en-US" sz="1600" dirty="0" smtClean="0">
                <a:solidFill>
                  <a:srgbClr val="1D2F68"/>
                </a:solidFill>
              </a:rPr>
              <a:t>2016</a:t>
            </a:r>
            <a:endParaRPr lang="en-US" sz="1600" dirty="0">
              <a:solidFill>
                <a:srgbClr val="1D2F68"/>
              </a:solidFill>
            </a:endParaRPr>
          </a:p>
        </p:txBody>
      </p:sp>
      <p:grpSp>
        <p:nvGrpSpPr>
          <p:cNvPr id="6" name="Group 1080"/>
          <p:cNvGrpSpPr>
            <a:grpSpLocks/>
          </p:cNvGrpSpPr>
          <p:nvPr userDrawn="1"/>
        </p:nvGrpSpPr>
        <p:grpSpPr bwMode="auto">
          <a:xfrm>
            <a:off x="5726998" y="147373"/>
            <a:ext cx="2895601" cy="911225"/>
            <a:chOff x="3700" y="170"/>
            <a:chExt cx="1824" cy="574"/>
          </a:xfrm>
        </p:grpSpPr>
        <p:pic>
          <p:nvPicPr>
            <p:cNvPr id="7" name="Picture 1079" descr="NEW FAA LOGO"/>
            <p:cNvPicPr>
              <a:picLocks noChangeAspect="1" noChangeArrowheads="1"/>
            </p:cNvPicPr>
            <p:nvPr userDrawn="1"/>
          </p:nvPicPr>
          <p:blipFill>
            <a:blip r:embed="rId3" cstate="print">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lnSpc>
                  <a:spcPct val="85000"/>
                </a:lnSpc>
                <a:defRPr/>
              </a:pPr>
              <a:r>
                <a:rPr lang="en-US" sz="1800" b="1" dirty="0">
                  <a:solidFill>
                    <a:schemeClr val="bg1"/>
                  </a:solidFill>
                </a:rPr>
                <a:t>Federal Aviation</a:t>
              </a:r>
            </a:p>
            <a:p>
              <a:pPr eaLnBrk="1" hangingPunct="1">
                <a:lnSpc>
                  <a:spcPct val="85000"/>
                </a:lnSpc>
                <a:defRPr/>
              </a:pPr>
              <a:r>
                <a:rPr lang="en-US" sz="1800" b="1" dirty="0">
                  <a:solidFill>
                    <a:schemeClr val="bg1"/>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Click to edit Master title style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dirty="0"/>
              <a:t>Click to edit Master subtitle style</a:t>
            </a:r>
          </a:p>
        </p:txBody>
      </p:sp>
    </p:spTree>
    <p:extLst>
      <p:ext uri="{BB962C8B-B14F-4D97-AF65-F5344CB8AC3E}">
        <p14:creationId xmlns:p14="http://schemas.microsoft.com/office/powerpoint/2010/main" val="34225220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6266810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525431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8857465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7293E686-B4E4-4A5D-9448-C0130A4FFA14}" type="slidenum">
              <a:rPr lang="en-US"/>
              <a:pPr>
                <a:defRPr/>
              </a:pPr>
              <a:t>‹#›</a:t>
            </a:fld>
            <a:endParaRPr lang="en-US" dirty="0"/>
          </a:p>
        </p:txBody>
      </p:sp>
      <p:sp>
        <p:nvSpPr>
          <p:cNvPr id="1031" name="Rectangle 12"/>
          <p:cNvSpPr>
            <a:spLocks noChangeArrowheads="1"/>
          </p:cNvSpPr>
          <p:nvPr/>
        </p:nvSpPr>
        <p:spPr bwMode="auto">
          <a:xfrm>
            <a:off x="-8626" y="6035675"/>
            <a:ext cx="9152626" cy="822325"/>
          </a:xfrm>
          <a:prstGeom prst="rect">
            <a:avLst/>
          </a:prstGeom>
          <a:solidFill>
            <a:srgbClr val="1D2F68"/>
          </a:solidFill>
          <a:ln w="9525">
            <a:solidFill>
              <a:srgbClr val="1D2F68"/>
            </a:solidFill>
            <a:miter lim="800000"/>
            <a:headEnd/>
            <a:tailEnd/>
          </a:ln>
        </p:spPr>
        <p:txBody>
          <a:bodyPr wrap="none" anchor="ctr"/>
          <a:lstStyle/>
          <a:p>
            <a:pPr>
              <a:spcBef>
                <a:spcPct val="50000"/>
              </a:spcBef>
              <a:buFontTx/>
              <a:buChar char="•"/>
            </a:pPr>
            <a:endParaRPr lang="en-US" dirty="0"/>
          </a:p>
        </p:txBody>
      </p:sp>
      <p:sp>
        <p:nvSpPr>
          <p:cNvPr id="1032"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8CB7F0CF-C3C1-4D0A-9390-CD75C7A16C8A}" type="slidenum">
              <a:rPr lang="en-US" sz="1200" b="1">
                <a:solidFill>
                  <a:schemeClr val="bg1"/>
                </a:solidFill>
              </a:rPr>
              <a:pPr algn="r"/>
              <a:t>‹#›</a:t>
            </a:fld>
            <a:endParaRPr lang="en-US" sz="1200" b="1" dirty="0">
              <a:solidFill>
                <a:schemeClr val="bg1"/>
              </a:solidFill>
            </a:endParaRPr>
          </a:p>
        </p:txBody>
      </p:sp>
      <p:grpSp>
        <p:nvGrpSpPr>
          <p:cNvPr id="1033"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6" cstate="print">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lnSpc>
                  <a:spcPct val="85000"/>
                </a:lnSpc>
                <a:defRPr/>
              </a:pPr>
              <a:r>
                <a:rPr lang="en-US" sz="1200" b="1" dirty="0">
                  <a:solidFill>
                    <a:schemeClr val="bg1"/>
                  </a:solidFill>
                </a:rPr>
                <a:t>Federal Aviation</a:t>
              </a:r>
            </a:p>
            <a:p>
              <a:pPr eaLnBrk="1" hangingPunct="1">
                <a:lnSpc>
                  <a:spcPct val="85000"/>
                </a:lnSpc>
                <a:defRPr/>
              </a:pPr>
              <a:r>
                <a:rPr lang="en-US" sz="1200" b="1" dirty="0">
                  <a:solidFill>
                    <a:schemeClr val="bg1"/>
                  </a:solidFill>
                </a:rPr>
                <a:t>Administration</a:t>
              </a:r>
            </a:p>
          </p:txBody>
        </p:sp>
      </p:grpSp>
      <p:sp>
        <p:nvSpPr>
          <p:cNvPr id="1034" name="Text Box 29"/>
          <p:cNvSpPr txBox="1">
            <a:spLocks noChangeArrowheads="1"/>
          </p:cNvSpPr>
          <p:nvPr/>
        </p:nvSpPr>
        <p:spPr bwMode="auto">
          <a:xfrm>
            <a:off x="449263" y="6205538"/>
            <a:ext cx="49863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defRPr/>
            </a:pPr>
            <a:r>
              <a:rPr lang="en-US" sz="1200" b="1" dirty="0" smtClean="0">
                <a:solidFill>
                  <a:srgbClr val="C0C0C0"/>
                </a:solidFill>
              </a:rPr>
              <a:t>Seat Belt Webbing</a:t>
            </a:r>
            <a:endParaRPr lang="en-US" sz="1200" dirty="0">
              <a:solidFill>
                <a:srgbClr val="C0C0C0"/>
              </a:solidFill>
            </a:endParaRPr>
          </a:p>
        </p:txBody>
      </p:sp>
      <p:sp>
        <p:nvSpPr>
          <p:cNvPr id="1035" name="Text Box 30"/>
          <p:cNvSpPr txBox="1">
            <a:spLocks noChangeArrowheads="1"/>
          </p:cNvSpPr>
          <p:nvPr/>
        </p:nvSpPr>
        <p:spPr bwMode="auto">
          <a:xfrm>
            <a:off x="439914" y="6412801"/>
            <a:ext cx="374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defRPr/>
            </a:pPr>
            <a:r>
              <a:rPr lang="en-US" sz="1200" dirty="0" smtClean="0">
                <a:solidFill>
                  <a:srgbClr val="C0C0C0"/>
                </a:solidFill>
              </a:rPr>
              <a:t> October 2016</a:t>
            </a:r>
            <a:endParaRPr lang="en-US" sz="1200" dirty="0">
              <a:solidFill>
                <a:srgbClr val="C0C0C0"/>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82" r:id="rId2"/>
    <p:sldLayoutId id="2147483684" r:id="rId3"/>
    <p:sldLayoutId id="2147483686" r:id="rId4"/>
  </p:sldLayoutIdLst>
  <p:timing>
    <p:tnLst>
      <p:par>
        <p:cTn id="1" dur="indefinite" restart="never" nodeType="tmRoot"/>
      </p:par>
    </p:tnLst>
  </p:timing>
  <p:hf hdr="0" ftr="0" dt="0"/>
  <p:txStyles>
    <p:titleStyle>
      <a:lvl1pPr algn="l" rtl="0" eaLnBrk="1" fontAlgn="base" hangingPunct="1">
        <a:spcBef>
          <a:spcPct val="0"/>
        </a:spcBef>
        <a:spcAft>
          <a:spcPct val="0"/>
        </a:spcAft>
        <a:defRPr sz="4000" b="1">
          <a:solidFill>
            <a:srgbClr val="1D2F68"/>
          </a:solidFill>
          <a:latin typeface="+mj-lt"/>
          <a:ea typeface="+mj-ea"/>
          <a:cs typeface="+mj-cs"/>
        </a:defRPr>
      </a:lvl1pPr>
      <a:lvl2pPr algn="l" rtl="0" eaLnBrk="1" fontAlgn="base" hangingPunct="1">
        <a:spcBef>
          <a:spcPct val="0"/>
        </a:spcBef>
        <a:spcAft>
          <a:spcPct val="0"/>
        </a:spcAft>
        <a:defRPr sz="4000" b="1">
          <a:solidFill>
            <a:srgbClr val="1D2F68"/>
          </a:solidFill>
          <a:latin typeface="Arial" charset="0"/>
        </a:defRPr>
      </a:lvl2pPr>
      <a:lvl3pPr algn="l" rtl="0" eaLnBrk="1" fontAlgn="base" hangingPunct="1">
        <a:spcBef>
          <a:spcPct val="0"/>
        </a:spcBef>
        <a:spcAft>
          <a:spcPct val="0"/>
        </a:spcAft>
        <a:defRPr sz="4000" b="1">
          <a:solidFill>
            <a:srgbClr val="1D2F68"/>
          </a:solidFill>
          <a:latin typeface="Arial" charset="0"/>
        </a:defRPr>
      </a:lvl3pPr>
      <a:lvl4pPr algn="l" rtl="0" eaLnBrk="1" fontAlgn="base" hangingPunct="1">
        <a:spcBef>
          <a:spcPct val="0"/>
        </a:spcBef>
        <a:spcAft>
          <a:spcPct val="0"/>
        </a:spcAft>
        <a:defRPr sz="4000" b="1">
          <a:solidFill>
            <a:srgbClr val="1D2F68"/>
          </a:solidFill>
          <a:latin typeface="Arial" charset="0"/>
        </a:defRPr>
      </a:lvl4pPr>
      <a:lvl5pPr algn="l" rtl="0" eaLnBrk="1" fontAlgn="base" hangingPunct="1">
        <a:spcBef>
          <a:spcPct val="0"/>
        </a:spcBef>
        <a:spcAft>
          <a:spcPct val="0"/>
        </a:spcAft>
        <a:defRPr sz="4000" b="1">
          <a:solidFill>
            <a:srgbClr val="1D2F68"/>
          </a:solidFill>
          <a:latin typeface="Arial"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rgl.faa.gov/Regulatory_and_Guidance_Library/rgPolicy.nsf/0/4667691DEA8713F88625705E006437F9?OpenDocument&amp;Highlight=115-05-1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p:txBody>
          <a:bodyPr/>
          <a:lstStyle/>
          <a:p>
            <a:r>
              <a:rPr lang="en-US" altLang="en-US" dirty="0" smtClean="0"/>
              <a:t>Evaluation of Aerospace Seat Belt Webbing Material Under Dynamic Test Conditions</a:t>
            </a:r>
            <a:endParaRPr lang="en-US" altLang="en-US" dirty="0"/>
          </a:p>
        </p:txBody>
      </p:sp>
    </p:spTree>
    <p:extLst>
      <p:ext uri="{BB962C8B-B14F-4D97-AF65-F5344CB8AC3E}">
        <p14:creationId xmlns:p14="http://schemas.microsoft.com/office/powerpoint/2010/main" val="851489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Displacement vs. Belt Angle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949212" y="1093781"/>
            <a:ext cx="7244504" cy="4684573"/>
          </a:xfrm>
          <a:prstGeom prst="rect">
            <a:avLst/>
          </a:prstGeom>
        </p:spPr>
      </p:pic>
    </p:spTree>
    <p:extLst>
      <p:ext uri="{BB962C8B-B14F-4D97-AF65-F5344CB8AC3E}">
        <p14:creationId xmlns:p14="http://schemas.microsoft.com/office/powerpoint/2010/main" val="3104974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Path vs. Belt Loads (Phase 2)</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51712" y="1361350"/>
            <a:ext cx="7793801" cy="4684573"/>
          </a:xfrm>
          <a:prstGeom prst="rect">
            <a:avLst/>
          </a:prstGeom>
        </p:spPr>
      </p:pic>
    </p:spTree>
    <p:extLst>
      <p:ext uri="{BB962C8B-B14F-4D97-AF65-F5344CB8AC3E}">
        <p14:creationId xmlns:p14="http://schemas.microsoft.com/office/powerpoint/2010/main" val="1737894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1 and Phase 2 Comparison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6959260"/>
              </p:ext>
            </p:extLst>
          </p:nvPr>
        </p:nvGraphicFramePr>
        <p:xfrm>
          <a:off x="754742" y="1582058"/>
          <a:ext cx="7531327" cy="4088981"/>
        </p:xfrm>
        <a:graphic>
          <a:graphicData uri="http://schemas.openxmlformats.org/drawingml/2006/table">
            <a:tbl>
              <a:tblPr firstRow="1" firstCol="1" bandRow="1">
                <a:tableStyleId>{5C22544A-7EE6-4342-B048-85BDC9FD1C3A}</a:tableStyleId>
              </a:tblPr>
              <a:tblGrid>
                <a:gridCol w="872835"/>
                <a:gridCol w="872835"/>
                <a:gridCol w="997527"/>
                <a:gridCol w="997527"/>
                <a:gridCol w="1246909"/>
                <a:gridCol w="1271847"/>
                <a:gridCol w="1271847"/>
              </a:tblGrid>
              <a:tr h="1480456">
                <a:tc>
                  <a:txBody>
                    <a:bodyPr/>
                    <a:lstStyle/>
                    <a:p>
                      <a:pPr marL="0" marR="0" algn="ctr">
                        <a:spcBef>
                          <a:spcPts val="0"/>
                        </a:spcBef>
                        <a:spcAft>
                          <a:spcPts val="0"/>
                        </a:spcAft>
                      </a:pPr>
                      <a:r>
                        <a:rPr lang="en-US" sz="1000" dirty="0">
                          <a:effectLst/>
                        </a:rPr>
                        <a:t> </a:t>
                      </a:r>
                      <a:endParaRPr lang="en-US" sz="1200" dirty="0">
                        <a:effectLst/>
                        <a:latin typeface="Times New Roman" panose="02020603050405020304" pitchFamily="18" charset="0"/>
                        <a:ea typeface="Times New Roman" panose="02020603050405020304" pitchFamily="18" charset="0"/>
                      </a:endParaRPr>
                    </a:p>
                  </a:txBody>
                  <a:tcPr marL="0" marR="73025" marT="0" marB="0"/>
                </a:tc>
                <a:tc>
                  <a:txBody>
                    <a:bodyPr/>
                    <a:lstStyle/>
                    <a:p>
                      <a:pPr marL="71755" marR="71755">
                        <a:spcBef>
                          <a:spcPts val="0"/>
                        </a:spcBef>
                        <a:spcAft>
                          <a:spcPts val="0"/>
                        </a:spcAft>
                      </a:pPr>
                      <a:r>
                        <a:rPr lang="en-US" sz="2400" dirty="0">
                          <a:effectLst/>
                        </a:rPr>
                        <a:t>Phase</a:t>
                      </a:r>
                      <a:endParaRPr lang="en-US" sz="2400" dirty="0">
                        <a:effectLst/>
                        <a:latin typeface="Times New Roman" panose="02020603050405020304" pitchFamily="18" charset="0"/>
                        <a:ea typeface="Times New Roman" panose="02020603050405020304" pitchFamily="18" charset="0"/>
                      </a:endParaRPr>
                    </a:p>
                  </a:txBody>
                  <a:tcPr marL="0" marR="73025" marT="0" marB="0" vert="vert270" anchor="b"/>
                </a:tc>
                <a:tc>
                  <a:txBody>
                    <a:bodyPr/>
                    <a:lstStyle/>
                    <a:p>
                      <a:pPr marL="0" marR="0" algn="ctr">
                        <a:spcBef>
                          <a:spcPts val="0"/>
                        </a:spcBef>
                        <a:spcAft>
                          <a:spcPts val="0"/>
                        </a:spcAft>
                      </a:pPr>
                      <a:r>
                        <a:rPr lang="en-US" sz="2400" dirty="0">
                          <a:effectLst/>
                        </a:rPr>
                        <a:t>Test #</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Belt Load (</a:t>
                      </a:r>
                      <a:r>
                        <a:rPr lang="en-US" sz="2400" dirty="0" err="1">
                          <a:effectLst/>
                        </a:rPr>
                        <a:t>lb</a:t>
                      </a:r>
                      <a:r>
                        <a:rPr lang="en-US" sz="2400" dirty="0">
                          <a:effectLst/>
                        </a:rPr>
                        <a:t>)</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Head </a:t>
                      </a:r>
                      <a:r>
                        <a:rPr lang="en-US" sz="2400" dirty="0" err="1">
                          <a:effectLst/>
                        </a:rPr>
                        <a:t>Disp</a:t>
                      </a:r>
                      <a:r>
                        <a:rPr lang="en-US" sz="2400" dirty="0">
                          <a:effectLst/>
                        </a:rPr>
                        <a:t> (in)</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Anchor Load LHS (</a:t>
                      </a:r>
                      <a:r>
                        <a:rPr lang="en-US" sz="2400" dirty="0" err="1">
                          <a:effectLst/>
                        </a:rPr>
                        <a:t>lb</a:t>
                      </a:r>
                      <a:r>
                        <a:rPr lang="en-US" sz="2400" dirty="0">
                          <a:effectLst/>
                        </a:rPr>
                        <a:t>)</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Anchor Load RHS (</a:t>
                      </a:r>
                      <a:r>
                        <a:rPr lang="en-US" sz="2400" dirty="0" err="1">
                          <a:effectLst/>
                        </a:rPr>
                        <a:t>lb</a:t>
                      </a:r>
                      <a:r>
                        <a:rPr lang="en-US" sz="2400" dirty="0">
                          <a:effectLst/>
                        </a:rPr>
                        <a:t>)</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r>
              <a:tr h="422205">
                <a:tc rowSpan="3">
                  <a:txBody>
                    <a:bodyPr/>
                    <a:lstStyle/>
                    <a:p>
                      <a:pPr marL="71755" marR="71755">
                        <a:spcBef>
                          <a:spcPts val="0"/>
                        </a:spcBef>
                        <a:spcAft>
                          <a:spcPts val="0"/>
                        </a:spcAft>
                      </a:pPr>
                      <a:r>
                        <a:rPr lang="en-US" sz="2400" dirty="0">
                          <a:effectLst/>
                        </a:rPr>
                        <a:t>Original</a:t>
                      </a:r>
                      <a:endParaRPr lang="en-US" sz="2400" dirty="0">
                        <a:effectLst/>
                        <a:latin typeface="Times New Roman" panose="02020603050405020304" pitchFamily="18" charset="0"/>
                        <a:ea typeface="Times New Roman" panose="02020603050405020304" pitchFamily="18" charset="0"/>
                      </a:endParaRPr>
                    </a:p>
                  </a:txBody>
                  <a:tcPr marL="0" marR="73025" marT="0" marB="0" vert="vert270"/>
                </a:tc>
                <a:tc>
                  <a:txBody>
                    <a:bodyPr/>
                    <a:lstStyle/>
                    <a:p>
                      <a:pPr marL="0" marR="0" algn="ctr">
                        <a:spcBef>
                          <a:spcPts val="0"/>
                        </a:spcBef>
                        <a:spcAft>
                          <a:spcPts val="0"/>
                        </a:spcAft>
                      </a:pPr>
                      <a:r>
                        <a:rPr lang="en-US" sz="2400" dirty="0">
                          <a:effectLst/>
                        </a:rPr>
                        <a:t>1</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spcBef>
                          <a:spcPts val="0"/>
                        </a:spcBef>
                        <a:spcAft>
                          <a:spcPts val="0"/>
                        </a:spcAft>
                      </a:pPr>
                      <a:r>
                        <a:rPr lang="en-US" sz="2400" dirty="0">
                          <a:effectLst/>
                        </a:rPr>
                        <a:t>Test 5</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2029</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tabLst>
                          <a:tab pos="337820" algn="l"/>
                          <a:tab pos="563245" algn="dec"/>
                        </a:tabLst>
                      </a:pPr>
                      <a:r>
                        <a:rPr lang="en-US" sz="2400">
                          <a:effectLst/>
                        </a:rPr>
                        <a:t>35.7 </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2057</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2253</a:t>
                      </a:r>
                      <a:endParaRPr lang="en-US" sz="2400">
                        <a:effectLst/>
                        <a:latin typeface="Times New Roman" panose="02020603050405020304" pitchFamily="18" charset="0"/>
                        <a:ea typeface="Times New Roman" panose="02020603050405020304" pitchFamily="18" charset="0"/>
                      </a:endParaRPr>
                    </a:p>
                  </a:txBody>
                  <a:tcPr marL="0" marR="73025" marT="0" marB="0" anchor="b"/>
                </a:tc>
              </a:tr>
              <a:tr h="422205">
                <a:tc vMerge="1">
                  <a:txBody>
                    <a:bodyPr/>
                    <a:lstStyle/>
                    <a:p>
                      <a:endParaRPr lang="en-US"/>
                    </a:p>
                  </a:txBody>
                  <a:tcPr/>
                </a:tc>
                <a:tc>
                  <a:txBody>
                    <a:bodyPr/>
                    <a:lstStyle/>
                    <a:p>
                      <a:pPr marL="0" marR="0" algn="ctr">
                        <a:spcBef>
                          <a:spcPts val="0"/>
                        </a:spcBef>
                        <a:spcAft>
                          <a:spcPts val="0"/>
                        </a:spcAft>
                      </a:pPr>
                      <a:r>
                        <a:rPr lang="en-US" sz="2400">
                          <a:effectLst/>
                        </a:rPr>
                        <a:t>2</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spcBef>
                          <a:spcPts val="0"/>
                        </a:spcBef>
                        <a:spcAft>
                          <a:spcPts val="0"/>
                        </a:spcAft>
                      </a:pPr>
                      <a:r>
                        <a:rPr lang="en-US" sz="2400">
                          <a:effectLst/>
                        </a:rPr>
                        <a:t>Test 1</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2162</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tabLst>
                          <a:tab pos="324485" algn="l"/>
                          <a:tab pos="563245" algn="dec"/>
                        </a:tabLst>
                      </a:pPr>
                      <a:r>
                        <a:rPr lang="en-US" sz="2400" dirty="0">
                          <a:effectLst/>
                        </a:rPr>
                        <a:t>37.3</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1949</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2237</a:t>
                      </a:r>
                      <a:endParaRPr lang="en-US" sz="2400">
                        <a:effectLst/>
                        <a:latin typeface="Times New Roman" panose="02020603050405020304" pitchFamily="18" charset="0"/>
                        <a:ea typeface="Times New Roman" panose="02020603050405020304" pitchFamily="18" charset="0"/>
                      </a:endParaRPr>
                    </a:p>
                  </a:txBody>
                  <a:tcPr marL="0" marR="73025" marT="0" marB="0" anchor="b"/>
                </a:tc>
              </a:tr>
              <a:tr h="476390">
                <a:tc vMerge="1">
                  <a:txBody>
                    <a:bodyPr/>
                    <a:lstStyle/>
                    <a:p>
                      <a:endParaRPr lang="en-US"/>
                    </a:p>
                  </a:txBody>
                  <a:tcPr/>
                </a:tc>
                <a:tc>
                  <a:txBody>
                    <a:bodyPr/>
                    <a:lstStyle/>
                    <a:p>
                      <a:pPr marL="0" marR="0">
                        <a:spcBef>
                          <a:spcPts val="0"/>
                        </a:spcBef>
                        <a:spcAft>
                          <a:spcPts val="0"/>
                        </a:spcAft>
                      </a:pPr>
                      <a:r>
                        <a:rPr lang="en-US" sz="2400">
                          <a:effectLst/>
                        </a:rPr>
                        <a:t>Diff</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spcBef>
                          <a:spcPts val="0"/>
                        </a:spcBef>
                        <a:spcAft>
                          <a:spcPts val="0"/>
                        </a:spcAft>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6%</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tabLst>
                          <a:tab pos="324485" algn="l"/>
                          <a:tab pos="563245" algn="dec"/>
                        </a:tabLst>
                      </a:pPr>
                      <a:r>
                        <a:rPr lang="en-US" sz="2400" dirty="0">
                          <a:effectLst/>
                        </a:rPr>
                        <a:t>1.6</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5.5%</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0.7%</a:t>
                      </a:r>
                      <a:endParaRPr lang="en-US" sz="2400">
                        <a:effectLst/>
                        <a:latin typeface="Times New Roman" panose="02020603050405020304" pitchFamily="18" charset="0"/>
                        <a:ea typeface="Times New Roman" panose="02020603050405020304" pitchFamily="18" charset="0"/>
                      </a:endParaRPr>
                    </a:p>
                  </a:txBody>
                  <a:tcPr marL="0" marR="73025" marT="0" marB="0" anchor="b"/>
                </a:tc>
              </a:tr>
              <a:tr h="422205">
                <a:tc rowSpan="3">
                  <a:txBody>
                    <a:bodyPr/>
                    <a:lstStyle/>
                    <a:p>
                      <a:pPr marL="71755" marR="71755">
                        <a:spcBef>
                          <a:spcPts val="0"/>
                        </a:spcBef>
                        <a:spcAft>
                          <a:spcPts val="0"/>
                        </a:spcAft>
                      </a:pPr>
                      <a:r>
                        <a:rPr lang="en-US" sz="2400" dirty="0">
                          <a:effectLst/>
                        </a:rPr>
                        <a:t>Scaled</a:t>
                      </a:r>
                      <a:endParaRPr lang="en-US" sz="2400" dirty="0">
                        <a:effectLst/>
                        <a:latin typeface="Times New Roman" panose="02020603050405020304" pitchFamily="18" charset="0"/>
                        <a:ea typeface="Times New Roman" panose="02020603050405020304" pitchFamily="18" charset="0"/>
                      </a:endParaRPr>
                    </a:p>
                  </a:txBody>
                  <a:tcPr marL="0" marR="73025" marT="0" marB="0" vert="vert270"/>
                </a:tc>
                <a:tc>
                  <a:txBody>
                    <a:bodyPr/>
                    <a:lstStyle/>
                    <a:p>
                      <a:pPr marL="0" marR="0" algn="ctr">
                        <a:spcBef>
                          <a:spcPts val="0"/>
                        </a:spcBef>
                        <a:spcAft>
                          <a:spcPts val="0"/>
                        </a:spcAft>
                      </a:pPr>
                      <a:r>
                        <a:rPr lang="en-US" sz="2400">
                          <a:effectLst/>
                        </a:rPr>
                        <a:t>1</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spcBef>
                          <a:spcPts val="0"/>
                        </a:spcBef>
                        <a:spcAft>
                          <a:spcPts val="0"/>
                        </a:spcAft>
                      </a:pPr>
                      <a:r>
                        <a:rPr lang="en-US" sz="2400">
                          <a:effectLst/>
                        </a:rPr>
                        <a:t>Test 5</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2016</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tabLst>
                          <a:tab pos="324485" algn="l"/>
                          <a:tab pos="563245" algn="dec"/>
                        </a:tabLst>
                      </a:pPr>
                      <a:r>
                        <a:rPr lang="en-US" sz="2400">
                          <a:effectLst/>
                        </a:rPr>
                        <a:t>35.5</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2044</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2239</a:t>
                      </a:r>
                      <a:endParaRPr lang="en-US" sz="2400">
                        <a:effectLst/>
                        <a:latin typeface="Times New Roman" panose="02020603050405020304" pitchFamily="18" charset="0"/>
                        <a:ea typeface="Times New Roman" panose="02020603050405020304" pitchFamily="18" charset="0"/>
                      </a:endParaRPr>
                    </a:p>
                  </a:txBody>
                  <a:tcPr marL="0" marR="73025" marT="0" marB="0" anchor="b"/>
                </a:tc>
              </a:tr>
              <a:tr h="422205">
                <a:tc vMerge="1">
                  <a:txBody>
                    <a:bodyPr/>
                    <a:lstStyle/>
                    <a:p>
                      <a:endParaRPr lang="en-US"/>
                    </a:p>
                  </a:txBody>
                  <a:tcPr/>
                </a:tc>
                <a:tc>
                  <a:txBody>
                    <a:bodyPr/>
                    <a:lstStyle/>
                    <a:p>
                      <a:pPr marL="0" marR="0" algn="ctr">
                        <a:spcBef>
                          <a:spcPts val="0"/>
                        </a:spcBef>
                        <a:spcAft>
                          <a:spcPts val="0"/>
                        </a:spcAft>
                      </a:pPr>
                      <a:r>
                        <a:rPr lang="en-US" sz="2400">
                          <a:effectLst/>
                        </a:rPr>
                        <a:t>2</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spcBef>
                          <a:spcPts val="0"/>
                        </a:spcBef>
                        <a:spcAft>
                          <a:spcPts val="0"/>
                        </a:spcAft>
                      </a:pPr>
                      <a:r>
                        <a:rPr lang="en-US" sz="2400">
                          <a:effectLst/>
                        </a:rPr>
                        <a:t>Test 1</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2110</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tabLst>
                          <a:tab pos="324485" algn="l"/>
                          <a:tab pos="563245" algn="dec"/>
                        </a:tabLst>
                      </a:pPr>
                      <a:r>
                        <a:rPr lang="en-US" sz="2400">
                          <a:effectLst/>
                        </a:rPr>
                        <a:t>36.4</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1903</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2184</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r>
              <a:tr h="443315">
                <a:tc vMerge="1">
                  <a:txBody>
                    <a:bodyPr/>
                    <a:lstStyle/>
                    <a:p>
                      <a:endParaRPr lang="en-US"/>
                    </a:p>
                  </a:txBody>
                  <a:tcPr/>
                </a:tc>
                <a:tc>
                  <a:txBody>
                    <a:bodyPr/>
                    <a:lstStyle/>
                    <a:p>
                      <a:pPr marL="0" marR="0">
                        <a:spcBef>
                          <a:spcPts val="0"/>
                        </a:spcBef>
                        <a:spcAft>
                          <a:spcPts val="0"/>
                        </a:spcAft>
                      </a:pPr>
                      <a:r>
                        <a:rPr lang="en-US" sz="2400">
                          <a:effectLst/>
                        </a:rPr>
                        <a:t>Diff</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spcBef>
                          <a:spcPts val="0"/>
                        </a:spcBef>
                        <a:spcAft>
                          <a:spcPts val="0"/>
                        </a:spcAft>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5%</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tabLst>
                          <a:tab pos="324485" algn="l"/>
                          <a:tab pos="563245" algn="dec"/>
                        </a:tabLst>
                      </a:pPr>
                      <a:r>
                        <a:rPr lang="en-US" sz="2400">
                          <a:effectLst/>
                        </a:rPr>
                        <a:t>0.9</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a:effectLst/>
                        </a:rPr>
                        <a:t>6.9%</a:t>
                      </a:r>
                      <a:endParaRPr lang="en-US" sz="2400">
                        <a:effectLst/>
                        <a:latin typeface="Times New Roman" panose="02020603050405020304" pitchFamily="18" charset="0"/>
                        <a:ea typeface="Times New Roman" panose="02020603050405020304" pitchFamily="18" charset="0"/>
                      </a:endParaRPr>
                    </a:p>
                  </a:txBody>
                  <a:tcPr marL="0" marR="73025" marT="0" marB="0" anchor="b"/>
                </a:tc>
                <a:tc>
                  <a:txBody>
                    <a:bodyPr/>
                    <a:lstStyle/>
                    <a:p>
                      <a:pPr marL="0" marR="0" algn="ctr">
                        <a:spcBef>
                          <a:spcPts val="0"/>
                        </a:spcBef>
                        <a:spcAft>
                          <a:spcPts val="0"/>
                        </a:spcAft>
                      </a:pPr>
                      <a:r>
                        <a:rPr lang="en-US" sz="2400" dirty="0">
                          <a:effectLst/>
                        </a:rPr>
                        <a:t>2.4%</a:t>
                      </a:r>
                      <a:endParaRPr lang="en-US" sz="2400" dirty="0">
                        <a:effectLst/>
                        <a:latin typeface="Times New Roman" panose="02020603050405020304" pitchFamily="18" charset="0"/>
                        <a:ea typeface="Times New Roman" panose="02020603050405020304" pitchFamily="18" charset="0"/>
                      </a:endParaRPr>
                    </a:p>
                  </a:txBody>
                  <a:tcPr marL="0" marR="73025" marT="0" marB="0" anchor="b"/>
                </a:tc>
              </a:tr>
            </a:tbl>
          </a:graphicData>
        </a:graphic>
      </p:graphicFrame>
    </p:spTree>
    <p:extLst>
      <p:ext uri="{BB962C8B-B14F-4D97-AF65-F5344CB8AC3E}">
        <p14:creationId xmlns:p14="http://schemas.microsoft.com/office/powerpoint/2010/main" val="2858346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Elongation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3813600"/>
              </p:ext>
            </p:extLst>
          </p:nvPr>
        </p:nvGraphicFramePr>
        <p:xfrm>
          <a:off x="1190171" y="1698172"/>
          <a:ext cx="5399315" cy="3483431"/>
        </p:xfrm>
        <a:graphic>
          <a:graphicData uri="http://schemas.openxmlformats.org/drawingml/2006/table">
            <a:tbl>
              <a:tblPr firstRow="1" firstCol="1" bandRow="1">
                <a:tableStyleId>{5C22544A-7EE6-4342-B048-85BDC9FD1C3A}</a:tableStyleId>
              </a:tblPr>
              <a:tblGrid>
                <a:gridCol w="2074737"/>
                <a:gridCol w="1706362"/>
                <a:gridCol w="1618216"/>
              </a:tblGrid>
              <a:tr h="497633">
                <a:tc>
                  <a:txBody>
                    <a:bodyPr/>
                    <a:lstStyle/>
                    <a:p>
                      <a:pPr marL="0" marR="0" algn="ctr">
                        <a:spcBef>
                          <a:spcPts val="0"/>
                        </a:spcBef>
                        <a:spcAft>
                          <a:spcPts val="0"/>
                        </a:spcAft>
                      </a:pPr>
                      <a:r>
                        <a:rPr lang="en-US" sz="2400" dirty="0">
                          <a:effectLst/>
                        </a:rPr>
                        <a:t>Sample</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2400">
                          <a:effectLst/>
                        </a:rPr>
                        <a:t>Measured</a:t>
                      </a:r>
                      <a:endParaRPr lang="en-US" sz="24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2400">
                          <a:effectLst/>
                        </a:rPr>
                        <a:t>Reported</a:t>
                      </a:r>
                      <a:endParaRPr lang="en-US" sz="2400">
                        <a:effectLst/>
                        <a:latin typeface="Times New Roman" panose="02020603050405020304" pitchFamily="18" charset="0"/>
                        <a:ea typeface="Times New Roman" panose="02020603050405020304" pitchFamily="18" charset="0"/>
                      </a:endParaRPr>
                    </a:p>
                  </a:txBody>
                  <a:tcPr marL="73025" marR="73025" marT="18415" marB="18415" anchor="b"/>
                </a:tc>
              </a:tr>
              <a:tr h="497633">
                <a:tc>
                  <a:txBody>
                    <a:bodyPr/>
                    <a:lstStyle/>
                    <a:p>
                      <a:pPr marL="0" marR="0">
                        <a:spcBef>
                          <a:spcPts val="0"/>
                        </a:spcBef>
                        <a:spcAft>
                          <a:spcPts val="0"/>
                        </a:spcAft>
                      </a:pPr>
                      <a:r>
                        <a:rPr lang="en-US" sz="2400" dirty="0">
                          <a:effectLst/>
                        </a:rPr>
                        <a:t>OEM</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85750" algn="dec"/>
                        </a:tabLst>
                      </a:pPr>
                      <a:r>
                        <a:rPr lang="en-US" sz="2400" dirty="0">
                          <a:effectLst/>
                        </a:rPr>
                        <a:t>18.0%</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62255" algn="dec"/>
                        </a:tabLst>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73025" marR="73025" marT="18415" marB="18415"/>
                </a:tc>
              </a:tr>
              <a:tr h="497633">
                <a:tc>
                  <a:txBody>
                    <a:bodyPr/>
                    <a:lstStyle/>
                    <a:p>
                      <a:pPr marL="0" marR="0">
                        <a:spcBef>
                          <a:spcPts val="0"/>
                        </a:spcBef>
                        <a:spcAft>
                          <a:spcPts val="0"/>
                        </a:spcAft>
                      </a:pPr>
                      <a:r>
                        <a:rPr lang="en-US" sz="2400">
                          <a:effectLst/>
                        </a:rPr>
                        <a:t>Repaired # 1</a:t>
                      </a:r>
                      <a:endParaRPr lang="en-US" sz="240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85750" algn="dec"/>
                        </a:tabLst>
                      </a:pPr>
                      <a:r>
                        <a:rPr lang="en-US" sz="2400" dirty="0">
                          <a:effectLst/>
                        </a:rPr>
                        <a:t>6.8%</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62255" algn="dec"/>
                        </a:tabLst>
                      </a:pPr>
                      <a:r>
                        <a:rPr lang="en-US" sz="2400">
                          <a:effectLst/>
                        </a:rPr>
                        <a:t>6.9%</a:t>
                      </a:r>
                      <a:endParaRPr lang="en-US" sz="2400">
                        <a:effectLst/>
                        <a:latin typeface="Times New Roman" panose="02020603050405020304" pitchFamily="18" charset="0"/>
                        <a:ea typeface="Times New Roman" panose="02020603050405020304" pitchFamily="18" charset="0"/>
                      </a:endParaRPr>
                    </a:p>
                  </a:txBody>
                  <a:tcPr marL="73025" marR="73025" marT="18415" marB="18415"/>
                </a:tc>
              </a:tr>
              <a:tr h="497633">
                <a:tc>
                  <a:txBody>
                    <a:bodyPr/>
                    <a:lstStyle/>
                    <a:p>
                      <a:pPr marL="0" marR="0">
                        <a:spcBef>
                          <a:spcPts val="0"/>
                        </a:spcBef>
                        <a:spcAft>
                          <a:spcPts val="0"/>
                        </a:spcAft>
                      </a:pPr>
                      <a:r>
                        <a:rPr lang="en-US" sz="2400">
                          <a:effectLst/>
                        </a:rPr>
                        <a:t>Repaired # 2</a:t>
                      </a:r>
                      <a:endParaRPr lang="en-US" sz="240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85750" algn="dec"/>
                        </a:tabLst>
                      </a:pPr>
                      <a:r>
                        <a:rPr lang="en-US" sz="2400" dirty="0">
                          <a:effectLst/>
                        </a:rPr>
                        <a:t>19.3%</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62255" algn="dec"/>
                        </a:tabLst>
                      </a:pPr>
                      <a:r>
                        <a:rPr lang="en-US" sz="2400">
                          <a:effectLst/>
                        </a:rPr>
                        <a:t>19.3%</a:t>
                      </a:r>
                      <a:endParaRPr lang="en-US" sz="2400">
                        <a:effectLst/>
                        <a:latin typeface="Times New Roman" panose="02020603050405020304" pitchFamily="18" charset="0"/>
                        <a:ea typeface="Times New Roman" panose="02020603050405020304" pitchFamily="18" charset="0"/>
                      </a:endParaRPr>
                    </a:p>
                  </a:txBody>
                  <a:tcPr marL="73025" marR="73025" marT="18415" marB="18415"/>
                </a:tc>
              </a:tr>
              <a:tr h="497633">
                <a:tc>
                  <a:txBody>
                    <a:bodyPr/>
                    <a:lstStyle/>
                    <a:p>
                      <a:pPr marL="0" marR="0">
                        <a:spcBef>
                          <a:spcPts val="0"/>
                        </a:spcBef>
                        <a:spcAft>
                          <a:spcPts val="0"/>
                        </a:spcAft>
                      </a:pPr>
                      <a:r>
                        <a:rPr lang="en-US" sz="2400">
                          <a:effectLst/>
                        </a:rPr>
                        <a:t>Repaired # 3</a:t>
                      </a:r>
                      <a:endParaRPr lang="en-US" sz="240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85750" algn="dec"/>
                        </a:tabLst>
                      </a:pPr>
                      <a:r>
                        <a:rPr lang="en-US" sz="2400" dirty="0">
                          <a:effectLst/>
                        </a:rPr>
                        <a:t>18.1%</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62255" algn="dec"/>
                        </a:tabLst>
                      </a:pPr>
                      <a:r>
                        <a:rPr lang="en-US" sz="2400">
                          <a:effectLst/>
                        </a:rPr>
                        <a:t>15.0%</a:t>
                      </a:r>
                      <a:endParaRPr lang="en-US" sz="2400">
                        <a:effectLst/>
                        <a:latin typeface="Times New Roman" panose="02020603050405020304" pitchFamily="18" charset="0"/>
                        <a:ea typeface="Times New Roman" panose="02020603050405020304" pitchFamily="18" charset="0"/>
                      </a:endParaRPr>
                    </a:p>
                  </a:txBody>
                  <a:tcPr marL="73025" marR="73025" marT="18415" marB="18415"/>
                </a:tc>
              </a:tr>
              <a:tr h="497633">
                <a:tc>
                  <a:txBody>
                    <a:bodyPr/>
                    <a:lstStyle/>
                    <a:p>
                      <a:pPr marL="0" marR="0">
                        <a:spcBef>
                          <a:spcPts val="0"/>
                        </a:spcBef>
                        <a:spcAft>
                          <a:spcPts val="0"/>
                        </a:spcAft>
                      </a:pPr>
                      <a:r>
                        <a:rPr lang="en-US" sz="2400">
                          <a:effectLst/>
                        </a:rPr>
                        <a:t>Repaired # 4</a:t>
                      </a:r>
                      <a:endParaRPr lang="en-US" sz="240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85750" algn="dec"/>
                        </a:tabLst>
                      </a:pPr>
                      <a:r>
                        <a:rPr lang="en-US" sz="2400" dirty="0">
                          <a:effectLst/>
                        </a:rPr>
                        <a:t>8.0%</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62255" algn="dec"/>
                        </a:tabLst>
                      </a:pPr>
                      <a:r>
                        <a:rPr lang="en-US" sz="2400" dirty="0">
                          <a:effectLst/>
                        </a:rPr>
                        <a:t>8.3%</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r>
              <a:tr h="497633">
                <a:tc>
                  <a:txBody>
                    <a:bodyPr/>
                    <a:lstStyle/>
                    <a:p>
                      <a:pPr marL="0" marR="0">
                        <a:spcBef>
                          <a:spcPts val="0"/>
                        </a:spcBef>
                        <a:spcAft>
                          <a:spcPts val="0"/>
                        </a:spcAft>
                      </a:pPr>
                      <a:r>
                        <a:rPr lang="en-US" sz="2400">
                          <a:effectLst/>
                        </a:rPr>
                        <a:t>Repaired # 5</a:t>
                      </a:r>
                      <a:endParaRPr lang="en-US" sz="240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85750" algn="dec"/>
                        </a:tabLst>
                      </a:pPr>
                      <a:r>
                        <a:rPr lang="en-US" sz="2400" dirty="0">
                          <a:effectLst/>
                        </a:rPr>
                        <a:t>14.3%</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c>
                  <a:txBody>
                    <a:bodyPr/>
                    <a:lstStyle/>
                    <a:p>
                      <a:pPr marL="0" marR="0">
                        <a:spcBef>
                          <a:spcPts val="0"/>
                        </a:spcBef>
                        <a:spcAft>
                          <a:spcPts val="0"/>
                        </a:spcAft>
                        <a:tabLst>
                          <a:tab pos="262255" algn="dec"/>
                        </a:tabLst>
                      </a:pPr>
                      <a:r>
                        <a:rPr lang="en-US" sz="2400" dirty="0">
                          <a:effectLst/>
                        </a:rPr>
                        <a:t>13.5%</a:t>
                      </a:r>
                      <a:endParaRPr lang="en-US" sz="2400" dirty="0">
                        <a:effectLst/>
                        <a:latin typeface="Times New Roman" panose="02020603050405020304" pitchFamily="18" charset="0"/>
                        <a:ea typeface="Times New Roman" panose="02020603050405020304" pitchFamily="18" charset="0"/>
                      </a:endParaRPr>
                    </a:p>
                  </a:txBody>
                  <a:tcPr marL="73025" marR="73025" marT="18415" marB="18415"/>
                </a:tc>
              </a:tr>
            </a:tbl>
          </a:graphicData>
        </a:graphic>
      </p:graphicFrame>
    </p:spTree>
    <p:extLst>
      <p:ext uri="{BB962C8B-B14F-4D97-AF65-F5344CB8AC3E}">
        <p14:creationId xmlns:p14="http://schemas.microsoft.com/office/powerpoint/2010/main" val="202665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vs. Dynamic</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95300" y="1361350"/>
            <a:ext cx="7244504" cy="4684573"/>
          </a:xfrm>
          <a:prstGeom prst="rect">
            <a:avLst/>
          </a:prstGeom>
        </p:spPr>
      </p:pic>
    </p:spTree>
    <p:extLst>
      <p:ext uri="{BB962C8B-B14F-4D97-AF65-F5344CB8AC3E}">
        <p14:creationId xmlns:p14="http://schemas.microsoft.com/office/powerpoint/2010/main" val="2253990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Displacement vs. Static</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214577"/>
            <a:ext cx="9047857" cy="4684573"/>
          </a:xfrm>
          <a:prstGeom prst="rect">
            <a:avLst/>
          </a:prstGeom>
        </p:spPr>
      </p:pic>
    </p:spTree>
    <p:extLst>
      <p:ext uri="{BB962C8B-B14F-4D97-AF65-F5344CB8AC3E}">
        <p14:creationId xmlns:p14="http://schemas.microsoft.com/office/powerpoint/2010/main" val="138469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No failures</a:t>
            </a:r>
          </a:p>
          <a:p>
            <a:r>
              <a:rPr lang="en-US" dirty="0" smtClean="0"/>
              <a:t>Initial belt angle related to head displacement</a:t>
            </a:r>
          </a:p>
          <a:p>
            <a:pPr lvl="1"/>
            <a:r>
              <a:rPr lang="en-US" dirty="0" smtClean="0"/>
              <a:t>Belt angle not correlated with belt loads</a:t>
            </a:r>
          </a:p>
          <a:p>
            <a:r>
              <a:rPr lang="en-US" dirty="0" smtClean="0"/>
              <a:t>SRP location</a:t>
            </a:r>
          </a:p>
          <a:p>
            <a:pPr lvl="1"/>
            <a:r>
              <a:rPr lang="en-US" dirty="0" smtClean="0"/>
              <a:t>Steeper belt angles increased head displacement</a:t>
            </a:r>
          </a:p>
          <a:p>
            <a:pPr lvl="1"/>
            <a:r>
              <a:rPr lang="en-US" dirty="0" smtClean="0"/>
              <a:t>No clear trend to belt loads</a:t>
            </a:r>
          </a:p>
          <a:p>
            <a:r>
              <a:rPr lang="en-US" dirty="0" smtClean="0"/>
              <a:t>Head displacement inversely related to peak belt load</a:t>
            </a:r>
            <a:endParaRPr lang="en-US" dirty="0"/>
          </a:p>
        </p:txBody>
      </p:sp>
    </p:spTree>
    <p:extLst>
      <p:ext uri="{BB962C8B-B14F-4D97-AF65-F5344CB8AC3E}">
        <p14:creationId xmlns:p14="http://schemas.microsoft.com/office/powerpoint/2010/main" val="191882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Meeting SAE AS 8043 (20% allowed) does not guarantee equivalence</a:t>
            </a:r>
          </a:p>
          <a:p>
            <a:r>
              <a:rPr lang="en-US" dirty="0" smtClean="0"/>
              <a:t>Baseline belt of 18%</a:t>
            </a:r>
          </a:p>
          <a:p>
            <a:r>
              <a:rPr lang="en-US" dirty="0" smtClean="0"/>
              <a:t>Repaired belts varied but of those that met SAE AS 8043</a:t>
            </a:r>
          </a:p>
          <a:p>
            <a:pPr lvl="1"/>
            <a:r>
              <a:rPr lang="en-US" dirty="0" smtClean="0"/>
              <a:t>Belt loads of 3.2% to 34.4% higher</a:t>
            </a:r>
          </a:p>
          <a:p>
            <a:pPr lvl="1"/>
            <a:r>
              <a:rPr lang="en-US" dirty="0" smtClean="0"/>
              <a:t>Head displacement 0.3 to 2.0 inches lower</a:t>
            </a:r>
            <a:endParaRPr lang="en-US" dirty="0"/>
          </a:p>
        </p:txBody>
      </p:sp>
    </p:spTree>
    <p:extLst>
      <p:ext uri="{BB962C8B-B14F-4D97-AF65-F5344CB8AC3E}">
        <p14:creationId xmlns:p14="http://schemas.microsoft.com/office/powerpoint/2010/main" val="3613661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Static belt stiffness can be used to characterize relative belt performance in dynamic tests</a:t>
            </a:r>
          </a:p>
          <a:p>
            <a:r>
              <a:rPr lang="en-US" dirty="0" smtClean="0"/>
              <a:t>+- 3% variation in static elongation could result in 15% variation in belt loads and 1.0 inch in head displacement</a:t>
            </a:r>
          </a:p>
          <a:p>
            <a:r>
              <a:rPr lang="en-US" dirty="0" smtClean="0"/>
              <a:t>Using webbing materials that have similar properties will minimize differences of the repaired assemblies</a:t>
            </a:r>
            <a:endParaRPr lang="en-US" dirty="0"/>
          </a:p>
        </p:txBody>
      </p:sp>
    </p:spTree>
    <p:extLst>
      <p:ext uri="{BB962C8B-B14F-4D97-AF65-F5344CB8AC3E}">
        <p14:creationId xmlns:p14="http://schemas.microsoft.com/office/powerpoint/2010/main" val="1349489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02678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smtClean="0"/>
              <a:t>Standards</a:t>
            </a:r>
          </a:p>
          <a:p>
            <a:r>
              <a:rPr lang="en-US" dirty="0" smtClean="0"/>
              <a:t>Replacement of Restraints</a:t>
            </a:r>
          </a:p>
          <a:p>
            <a:r>
              <a:rPr lang="en-US" dirty="0" smtClean="0"/>
              <a:t>Methods</a:t>
            </a:r>
          </a:p>
          <a:p>
            <a:r>
              <a:rPr lang="en-US" smtClean="0"/>
              <a:t>Results</a:t>
            </a:r>
            <a:endParaRPr lang="en-US" dirty="0"/>
          </a:p>
          <a:p>
            <a:r>
              <a:rPr lang="en-US" dirty="0"/>
              <a:t>Conclusions</a:t>
            </a:r>
          </a:p>
        </p:txBody>
      </p:sp>
    </p:spTree>
    <p:extLst>
      <p:ext uri="{BB962C8B-B14F-4D97-AF65-F5344CB8AC3E}">
        <p14:creationId xmlns:p14="http://schemas.microsoft.com/office/powerpoint/2010/main" val="2824274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Dynamic Impact Standards</a:t>
            </a:r>
          </a:p>
        </p:txBody>
      </p:sp>
      <p:pic>
        <p:nvPicPr>
          <p:cNvPr id="194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1409"/>
          <a:stretch>
            <a:fillRect/>
          </a:stretch>
        </p:blipFill>
        <p:spPr>
          <a:xfrm>
            <a:off x="4089400" y="1447800"/>
            <a:ext cx="5054600" cy="4391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Box 3"/>
          <p:cNvSpPr txBox="1">
            <a:spLocks noChangeArrowheads="1"/>
          </p:cNvSpPr>
          <p:nvPr/>
        </p:nvSpPr>
        <p:spPr bwMode="auto">
          <a:xfrm>
            <a:off x="381000" y="17526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panose="020B0604020202020204" pitchFamily="34" charset="0"/>
              <a:buChar char="•"/>
            </a:pPr>
            <a:r>
              <a:rPr lang="en-US" altLang="en-US"/>
              <a:t>Title 14 CFR 2X.562</a:t>
            </a:r>
          </a:p>
          <a:p>
            <a:pPr>
              <a:buFont typeface="Arial" panose="020B0604020202020204" pitchFamily="34" charset="0"/>
              <a:buChar char="•"/>
            </a:pPr>
            <a:r>
              <a:rPr lang="en-US" altLang="en-US"/>
              <a:t>Corresponding injury metrics</a:t>
            </a:r>
          </a:p>
        </p:txBody>
      </p:sp>
      <p:graphicFrame>
        <p:nvGraphicFramePr>
          <p:cNvPr id="6" name="Content Placeholder 3"/>
          <p:cNvGraphicFramePr>
            <a:graphicFrameLocks/>
          </p:cNvGraphicFramePr>
          <p:nvPr/>
        </p:nvGraphicFramePr>
        <p:xfrm>
          <a:off x="228600" y="3581400"/>
          <a:ext cx="3733800" cy="2194410"/>
        </p:xfrm>
        <a:graphic>
          <a:graphicData uri="http://schemas.openxmlformats.org/drawingml/2006/table">
            <a:tbl>
              <a:tblPr firstRow="1" bandRow="1">
                <a:tableStyleId>{5C22544A-7EE6-4342-B048-85BDC9FD1C3A}</a:tableStyleId>
              </a:tblPr>
              <a:tblGrid>
                <a:gridCol w="914400"/>
                <a:gridCol w="1219200"/>
                <a:gridCol w="762000"/>
                <a:gridCol w="838200"/>
              </a:tblGrid>
              <a:tr h="914142">
                <a:tc>
                  <a:txBody>
                    <a:bodyPr/>
                    <a:lstStyle/>
                    <a:p>
                      <a:pPr algn="ctr"/>
                      <a:r>
                        <a:rPr lang="en-US" sz="1800" dirty="0" smtClean="0">
                          <a:solidFill>
                            <a:schemeClr val="tx1"/>
                          </a:solidFill>
                        </a:rPr>
                        <a:t>Part</a:t>
                      </a:r>
                    </a:p>
                    <a:p>
                      <a:pPr algn="ctr"/>
                      <a:endParaRPr lang="en-US" sz="1800" dirty="0" smtClean="0">
                        <a:solidFill>
                          <a:schemeClr val="tx1"/>
                        </a:solidFill>
                      </a:endParaRPr>
                    </a:p>
                    <a:p>
                      <a:pPr algn="ctr"/>
                      <a:r>
                        <a:rPr lang="en-US" sz="1800" dirty="0" smtClean="0">
                          <a:solidFill>
                            <a:schemeClr val="tx1"/>
                          </a:solidFill>
                        </a:rPr>
                        <a:t>Test</a:t>
                      </a:r>
                      <a:endParaRPr lang="en-US" sz="1800" dirty="0">
                        <a:solidFill>
                          <a:schemeClr val="tx1"/>
                        </a:solidFill>
                      </a:endParaRPr>
                    </a:p>
                  </a:txBody>
                  <a:tcPr marT="45695" marB="45695">
                    <a:lnTlToBr w="12700" cap="flat" cmpd="sng" algn="ctr">
                      <a:solidFill>
                        <a:schemeClr val="tx1"/>
                      </a:solidFill>
                      <a:prstDash val="solid"/>
                      <a:round/>
                      <a:headEnd type="none" w="med" len="med"/>
                      <a:tailEnd type="none" w="med" len="med"/>
                    </a:lnTlToBr>
                  </a:tcPr>
                </a:tc>
                <a:tc>
                  <a:txBody>
                    <a:bodyPr/>
                    <a:lstStyle/>
                    <a:p>
                      <a:pPr algn="ctr"/>
                      <a:r>
                        <a:rPr lang="en-US" sz="1800" dirty="0" smtClean="0">
                          <a:solidFill>
                            <a:schemeClr val="tx1"/>
                          </a:solidFill>
                        </a:rPr>
                        <a:t>23</a:t>
                      </a:r>
                    </a:p>
                    <a:p>
                      <a:pPr algn="ctr"/>
                      <a:r>
                        <a:rPr lang="en-US" sz="1800" dirty="0" smtClean="0">
                          <a:solidFill>
                            <a:schemeClr val="tx1"/>
                          </a:solidFill>
                        </a:rPr>
                        <a:t>(fps - </a:t>
                      </a:r>
                    </a:p>
                    <a:p>
                      <a:pPr algn="ctr"/>
                      <a:r>
                        <a:rPr lang="en-US" sz="1800" dirty="0" smtClean="0">
                          <a:solidFill>
                            <a:schemeClr val="tx1"/>
                          </a:solidFill>
                        </a:rPr>
                        <a:t>g)</a:t>
                      </a:r>
                      <a:endParaRPr lang="en-US" sz="1800" dirty="0">
                        <a:solidFill>
                          <a:schemeClr val="tx1"/>
                        </a:solidFill>
                      </a:endParaRPr>
                    </a:p>
                  </a:txBody>
                  <a:tcPr marT="45695" marB="45695"/>
                </a:tc>
                <a:tc>
                  <a:txBody>
                    <a:bodyPr/>
                    <a:lstStyle/>
                    <a:p>
                      <a:pPr algn="ctr"/>
                      <a:r>
                        <a:rPr lang="en-US" sz="1800" dirty="0" smtClean="0">
                          <a:solidFill>
                            <a:schemeClr val="tx1"/>
                          </a:solidFill>
                        </a:rPr>
                        <a:t>25</a:t>
                      </a:r>
                    </a:p>
                    <a:p>
                      <a:pPr algn="ctr"/>
                      <a:r>
                        <a:rPr lang="en-US" sz="1800" dirty="0" smtClean="0">
                          <a:solidFill>
                            <a:schemeClr val="tx1"/>
                          </a:solidFill>
                        </a:rPr>
                        <a:t>(fps - </a:t>
                      </a:r>
                    </a:p>
                    <a:p>
                      <a:pPr algn="ctr"/>
                      <a:r>
                        <a:rPr lang="en-US" sz="1800" dirty="0" smtClean="0">
                          <a:solidFill>
                            <a:schemeClr val="tx1"/>
                          </a:solidFill>
                        </a:rPr>
                        <a:t>g)</a:t>
                      </a:r>
                    </a:p>
                  </a:txBody>
                  <a:tcPr marT="45695" marB="45695"/>
                </a:tc>
                <a:tc>
                  <a:txBody>
                    <a:bodyPr/>
                    <a:lstStyle/>
                    <a:p>
                      <a:pPr algn="ctr"/>
                      <a:r>
                        <a:rPr lang="en-US" sz="1800" dirty="0" smtClean="0">
                          <a:solidFill>
                            <a:schemeClr val="tx1"/>
                          </a:solidFill>
                        </a:rPr>
                        <a:t>27/29</a:t>
                      </a:r>
                    </a:p>
                    <a:p>
                      <a:pPr algn="ctr"/>
                      <a:r>
                        <a:rPr lang="en-US" sz="1800" dirty="0" smtClean="0">
                          <a:solidFill>
                            <a:schemeClr val="tx1"/>
                          </a:solidFill>
                        </a:rPr>
                        <a:t>(fps - </a:t>
                      </a:r>
                    </a:p>
                    <a:p>
                      <a:pPr algn="ctr"/>
                      <a:r>
                        <a:rPr lang="en-US" sz="1800" dirty="0" smtClean="0">
                          <a:solidFill>
                            <a:schemeClr val="tx1"/>
                          </a:solidFill>
                        </a:rPr>
                        <a:t>g)</a:t>
                      </a:r>
                    </a:p>
                  </a:txBody>
                  <a:tcPr marT="45695" marB="45695"/>
                </a:tc>
              </a:tr>
              <a:tr h="639892">
                <a:tc>
                  <a:txBody>
                    <a:bodyPr/>
                    <a:lstStyle/>
                    <a:p>
                      <a:pPr algn="ctr"/>
                      <a:r>
                        <a:rPr lang="en-US" sz="1800" dirty="0" smtClean="0"/>
                        <a:t>1</a:t>
                      </a:r>
                      <a:endParaRPr lang="en-US" sz="1800" dirty="0"/>
                    </a:p>
                  </a:txBody>
                  <a:tcPr marT="45695" marB="45695"/>
                </a:tc>
                <a:tc>
                  <a:txBody>
                    <a:bodyPr/>
                    <a:lstStyle/>
                    <a:p>
                      <a:pPr algn="ctr"/>
                      <a:r>
                        <a:rPr lang="en-US" sz="1800" dirty="0" smtClean="0"/>
                        <a:t>31 – 19/15</a:t>
                      </a:r>
                      <a:endParaRPr lang="en-US" sz="1800" dirty="0"/>
                    </a:p>
                  </a:txBody>
                  <a:tcPr marT="45695" marB="45695"/>
                </a:tc>
                <a:tc>
                  <a:txBody>
                    <a:bodyPr/>
                    <a:lstStyle/>
                    <a:p>
                      <a:pPr algn="ctr"/>
                      <a:r>
                        <a:rPr lang="en-US" sz="1800" dirty="0" smtClean="0"/>
                        <a:t>35</a:t>
                      </a:r>
                      <a:r>
                        <a:rPr lang="en-US" sz="1800" baseline="0" dirty="0" smtClean="0"/>
                        <a:t> - </a:t>
                      </a:r>
                      <a:r>
                        <a:rPr lang="en-US" sz="1800" dirty="0" smtClean="0"/>
                        <a:t>14</a:t>
                      </a:r>
                      <a:endParaRPr lang="en-US" sz="1800" dirty="0"/>
                    </a:p>
                  </a:txBody>
                  <a:tcPr marT="45695" marB="45695"/>
                </a:tc>
                <a:tc>
                  <a:txBody>
                    <a:bodyPr/>
                    <a:lstStyle/>
                    <a:p>
                      <a:pPr algn="ctr"/>
                      <a:r>
                        <a:rPr lang="en-US" sz="1800" dirty="0" smtClean="0"/>
                        <a:t>30 - 30</a:t>
                      </a:r>
                      <a:endParaRPr lang="en-US" sz="1800" dirty="0"/>
                    </a:p>
                  </a:txBody>
                  <a:tcPr marT="45695" marB="45695"/>
                </a:tc>
              </a:tr>
              <a:tr h="639892">
                <a:tc>
                  <a:txBody>
                    <a:bodyPr/>
                    <a:lstStyle/>
                    <a:p>
                      <a:pPr algn="ctr"/>
                      <a:r>
                        <a:rPr lang="en-US" sz="1800" dirty="0" smtClean="0"/>
                        <a:t>2</a:t>
                      </a:r>
                      <a:endParaRPr lang="en-US" sz="1800" dirty="0"/>
                    </a:p>
                  </a:txBody>
                  <a:tcPr marT="45695" marB="45695"/>
                </a:tc>
                <a:tc>
                  <a:txBody>
                    <a:bodyPr/>
                    <a:lstStyle/>
                    <a:p>
                      <a:pPr algn="ctr"/>
                      <a:r>
                        <a:rPr lang="en-US" sz="1800" dirty="0" smtClean="0"/>
                        <a:t>42 – 26/21</a:t>
                      </a:r>
                      <a:endParaRPr lang="en-US" sz="1800" dirty="0"/>
                    </a:p>
                  </a:txBody>
                  <a:tcPr marT="45695" marB="45695"/>
                </a:tc>
                <a:tc>
                  <a:txBody>
                    <a:bodyPr/>
                    <a:lstStyle/>
                    <a:p>
                      <a:pPr algn="ctr"/>
                      <a:r>
                        <a:rPr lang="en-US" sz="1800" dirty="0" smtClean="0"/>
                        <a:t>44</a:t>
                      </a:r>
                      <a:r>
                        <a:rPr lang="en-US" sz="1800" baseline="0" dirty="0" smtClean="0"/>
                        <a:t> - </a:t>
                      </a:r>
                      <a:r>
                        <a:rPr lang="en-US" sz="1800" dirty="0" smtClean="0"/>
                        <a:t>16</a:t>
                      </a:r>
                      <a:endParaRPr lang="en-US" sz="1800" dirty="0"/>
                    </a:p>
                  </a:txBody>
                  <a:tcPr marT="45695" marB="45695"/>
                </a:tc>
                <a:tc>
                  <a:txBody>
                    <a:bodyPr/>
                    <a:lstStyle/>
                    <a:p>
                      <a:pPr algn="ctr"/>
                      <a:r>
                        <a:rPr lang="en-US" sz="1800" dirty="0" smtClean="0"/>
                        <a:t>42 – 18.4</a:t>
                      </a:r>
                      <a:endParaRPr lang="en-US" sz="1800" dirty="0"/>
                    </a:p>
                  </a:txBody>
                  <a:tcPr marT="45695" marB="45695"/>
                </a:tc>
              </a:tr>
            </a:tbl>
          </a:graphicData>
        </a:graphic>
      </p:graphicFrame>
    </p:spTree>
    <p:extLst>
      <p:ext uri="{BB962C8B-B14F-4D97-AF65-F5344CB8AC3E}">
        <p14:creationId xmlns:p14="http://schemas.microsoft.com/office/powerpoint/2010/main" val="4021622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r>
              <a:rPr lang="en-US" altLang="en-US" sz="3500" dirty="0" smtClean="0"/>
              <a:t>Replacement of Restraint Systems</a:t>
            </a:r>
          </a:p>
        </p:txBody>
      </p:sp>
      <p:sp>
        <p:nvSpPr>
          <p:cNvPr id="29699" name="Rectangle 3"/>
          <p:cNvSpPr>
            <a:spLocks noGrp="1" noChangeArrowheads="1"/>
          </p:cNvSpPr>
          <p:nvPr>
            <p:ph type="body" idx="4294967295"/>
          </p:nvPr>
        </p:nvSpPr>
        <p:spPr>
          <a:xfrm>
            <a:off x="381000" y="1206500"/>
            <a:ext cx="8420100" cy="4589463"/>
          </a:xfrm>
        </p:spPr>
        <p:txBody>
          <a:bodyPr/>
          <a:lstStyle/>
          <a:p>
            <a:pPr eaLnBrk="1" hangingPunct="1">
              <a:defRPr/>
            </a:pPr>
            <a:r>
              <a:rPr lang="en-US" altLang="en-US" dirty="0" smtClean="0"/>
              <a:t>Policy Memorandum ANM-115-05-10 dated August 10, 2005</a:t>
            </a:r>
          </a:p>
          <a:p>
            <a:pPr lvl="1" eaLnBrk="1" hangingPunct="1">
              <a:buFontTx/>
              <a:buNone/>
              <a:defRPr/>
            </a:pPr>
            <a:endParaRPr lang="en-US" altLang="en-US" sz="2000" dirty="0" smtClean="0"/>
          </a:p>
          <a:p>
            <a:pPr lvl="1" eaLnBrk="1" hangingPunct="1">
              <a:defRPr/>
            </a:pPr>
            <a:r>
              <a:rPr lang="en-US" altLang="en-US" dirty="0" smtClean="0"/>
              <a:t>Provides an acceptable method compliance to </a:t>
            </a:r>
            <a:br>
              <a:rPr lang="en-US" altLang="en-US" dirty="0" smtClean="0"/>
            </a:br>
            <a:r>
              <a:rPr lang="en-US" altLang="en-US" dirty="0" smtClean="0">
                <a:cs typeface="Arial" charset="0"/>
              </a:rPr>
              <a:t>§ </a:t>
            </a:r>
            <a:r>
              <a:rPr lang="en-US" altLang="en-US" dirty="0" smtClean="0"/>
              <a:t>25.562 for replacement restraint systems:</a:t>
            </a:r>
          </a:p>
          <a:p>
            <a:pPr lvl="2" eaLnBrk="1" hangingPunct="1">
              <a:defRPr/>
            </a:pPr>
            <a:r>
              <a:rPr lang="en-US" altLang="en-US" dirty="0" smtClean="0"/>
              <a:t>Lap safety belts (2-point restraint systems)</a:t>
            </a:r>
          </a:p>
          <a:p>
            <a:pPr lvl="2" eaLnBrk="1" hangingPunct="1">
              <a:defRPr/>
            </a:pPr>
            <a:r>
              <a:rPr lang="en-US" altLang="en-US" dirty="0" smtClean="0"/>
              <a:t>Torso restraint systems (3, 4, and 5-point restraint systems)</a:t>
            </a:r>
          </a:p>
          <a:p>
            <a:pPr marL="400050" lvl="1" indent="0" eaLnBrk="1" hangingPunct="1">
              <a:buFontTx/>
              <a:buNone/>
              <a:defRPr/>
            </a:pPr>
            <a:r>
              <a:rPr lang="en-US" altLang="en-US" dirty="0" smtClean="0"/>
              <a:t>Link</a:t>
            </a:r>
          </a:p>
          <a:p>
            <a:pPr marL="800100" lvl="2" indent="0" eaLnBrk="1" hangingPunct="1">
              <a:buFontTx/>
              <a:buNone/>
              <a:defRPr/>
            </a:pPr>
            <a:r>
              <a:rPr lang="en-US" altLang="en-US" dirty="0" smtClean="0">
                <a:hlinkClick r:id="rId2"/>
              </a:rPr>
              <a:t>http://rgl.faa.gov/Regulatory_and_Guidance_Library/rgPolicy.nsf/0/4667691DEA8713F88625705E006437F9?OpenDocument&amp;Highlight=115-05-10</a:t>
            </a:r>
            <a:endParaRPr lang="en-US" altLang="en-US" dirty="0" smtClean="0"/>
          </a:p>
        </p:txBody>
      </p:sp>
    </p:spTree>
    <p:extLst>
      <p:ext uri="{BB962C8B-B14F-4D97-AF65-F5344CB8AC3E}">
        <p14:creationId xmlns:p14="http://schemas.microsoft.com/office/powerpoint/2010/main" val="353840614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r>
              <a:rPr lang="en-US" altLang="en-US" sz="3500" dirty="0" smtClean="0"/>
              <a:t>Replacement of Restraint Systems</a:t>
            </a:r>
          </a:p>
        </p:txBody>
      </p:sp>
      <p:sp>
        <p:nvSpPr>
          <p:cNvPr id="29699" name="Rectangle 3"/>
          <p:cNvSpPr>
            <a:spLocks noGrp="1" noChangeArrowheads="1"/>
          </p:cNvSpPr>
          <p:nvPr>
            <p:ph type="body" idx="4294967295"/>
          </p:nvPr>
        </p:nvSpPr>
        <p:spPr>
          <a:xfrm>
            <a:off x="381000" y="1206500"/>
            <a:ext cx="8420100" cy="4589463"/>
          </a:xfrm>
        </p:spPr>
        <p:txBody>
          <a:bodyPr/>
          <a:lstStyle/>
          <a:p>
            <a:pPr eaLnBrk="1" hangingPunct="1">
              <a:defRPr/>
            </a:pPr>
            <a:r>
              <a:rPr lang="en-US" altLang="en-US" dirty="0" smtClean="0"/>
              <a:t>Comparative test</a:t>
            </a:r>
          </a:p>
          <a:p>
            <a:pPr lvl="1">
              <a:defRPr/>
            </a:pPr>
            <a:r>
              <a:rPr lang="en-US" altLang="en-US" dirty="0" smtClean="0"/>
              <a:t>Side by side rigid seat</a:t>
            </a:r>
          </a:p>
          <a:p>
            <a:pPr lvl="1">
              <a:defRPr/>
            </a:pPr>
            <a:r>
              <a:rPr lang="en-US" altLang="en-US" dirty="0" smtClean="0"/>
              <a:t>2 seats, 2 ATDs</a:t>
            </a:r>
          </a:p>
          <a:p>
            <a:pPr lvl="1">
              <a:defRPr/>
            </a:pPr>
            <a:r>
              <a:rPr lang="en-US" altLang="en-US" dirty="0" smtClean="0"/>
              <a:t>Replicate seat geometry</a:t>
            </a:r>
          </a:p>
          <a:p>
            <a:pPr lvl="1">
              <a:defRPr/>
            </a:pPr>
            <a:r>
              <a:rPr lang="en-US" altLang="en-US" dirty="0" smtClean="0"/>
              <a:t>25.562 pulse</a:t>
            </a:r>
          </a:p>
          <a:p>
            <a:pPr>
              <a:defRPr/>
            </a:pPr>
            <a:r>
              <a:rPr lang="en-US" altLang="en-US" dirty="0" smtClean="0"/>
              <a:t>Equivalence</a:t>
            </a:r>
          </a:p>
          <a:p>
            <a:pPr lvl="1">
              <a:defRPr/>
            </a:pPr>
            <a:r>
              <a:rPr lang="en-US" altLang="en-US" dirty="0" smtClean="0"/>
              <a:t>Anchor loads within 6%</a:t>
            </a:r>
          </a:p>
          <a:p>
            <a:pPr lvl="1">
              <a:defRPr/>
            </a:pPr>
            <a:r>
              <a:rPr lang="en-US" altLang="en-US" dirty="0" smtClean="0"/>
              <a:t>Head path within 1.0“</a:t>
            </a:r>
            <a:endParaRPr lang="en-US" altLang="en-US" dirty="0"/>
          </a:p>
        </p:txBody>
      </p:sp>
    </p:spTree>
    <p:extLst>
      <p:ext uri="{BB962C8B-B14F-4D97-AF65-F5344CB8AC3E}">
        <p14:creationId xmlns:p14="http://schemas.microsoft.com/office/powerpoint/2010/main" val="316843034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r>
              <a:rPr lang="en-US" altLang="en-US" sz="3500" dirty="0" smtClean="0"/>
              <a:t>Methods</a:t>
            </a:r>
          </a:p>
        </p:txBody>
      </p:sp>
      <p:sp>
        <p:nvSpPr>
          <p:cNvPr id="29699" name="Rectangle 3"/>
          <p:cNvSpPr>
            <a:spLocks noGrp="1" noChangeArrowheads="1"/>
          </p:cNvSpPr>
          <p:nvPr>
            <p:ph type="body" idx="4294967295"/>
          </p:nvPr>
        </p:nvSpPr>
        <p:spPr>
          <a:xfrm>
            <a:off x="322944" y="1206500"/>
            <a:ext cx="8420100" cy="4589463"/>
          </a:xfrm>
        </p:spPr>
        <p:txBody>
          <a:bodyPr/>
          <a:lstStyle/>
          <a:p>
            <a:pPr eaLnBrk="1" hangingPunct="1">
              <a:defRPr/>
            </a:pPr>
            <a:r>
              <a:rPr lang="en-US" altLang="en-US" dirty="0" smtClean="0"/>
              <a:t>Two tests for each comparison</a:t>
            </a:r>
          </a:p>
          <a:p>
            <a:pPr lvl="1">
              <a:defRPr/>
            </a:pPr>
            <a:r>
              <a:rPr lang="en-US" altLang="en-US" dirty="0" smtClean="0"/>
              <a:t>New belt/newly repaired belt</a:t>
            </a:r>
          </a:p>
          <a:p>
            <a:pPr lvl="1">
              <a:defRPr/>
            </a:pPr>
            <a:r>
              <a:rPr lang="en-US" altLang="en-US" dirty="0" smtClean="0"/>
              <a:t>One ATD (different for each phase)</a:t>
            </a:r>
          </a:p>
          <a:p>
            <a:pPr lvl="1">
              <a:defRPr/>
            </a:pPr>
            <a:r>
              <a:rPr lang="en-US" altLang="en-US" dirty="0" smtClean="0"/>
              <a:t>Normal pulse variability</a:t>
            </a:r>
          </a:p>
          <a:p>
            <a:pPr lvl="1">
              <a:defRPr/>
            </a:pPr>
            <a:r>
              <a:rPr lang="en-US" altLang="en-US" dirty="0" smtClean="0"/>
              <a:t>SRP to Anchor point variation  </a:t>
            </a:r>
            <a:r>
              <a:rPr lang="en-US" altLang="en-US" sz="1800" dirty="0" smtClean="0"/>
              <a:t>(Phase 1)</a:t>
            </a:r>
          </a:p>
          <a:p>
            <a:pPr lvl="1">
              <a:defRPr/>
            </a:pPr>
            <a:r>
              <a:rPr lang="en-US" altLang="en-US" dirty="0" smtClean="0"/>
              <a:t>Varying belt properties (Phase 2)</a:t>
            </a:r>
          </a:p>
          <a:p>
            <a:pPr>
              <a:defRPr/>
            </a:pPr>
            <a:r>
              <a:rPr lang="en-US" altLang="en-US" dirty="0" smtClean="0"/>
              <a:t>Static Elongation tests</a:t>
            </a:r>
          </a:p>
          <a:p>
            <a:pPr lvl="1">
              <a:defRPr/>
            </a:pPr>
            <a:r>
              <a:rPr lang="en-US" altLang="en-US" dirty="0" smtClean="0"/>
              <a:t>Similar to SAE AS 8043</a:t>
            </a:r>
          </a:p>
          <a:p>
            <a:pPr>
              <a:defRPr/>
            </a:pPr>
            <a:r>
              <a:rPr lang="en-US" altLang="en-US" dirty="0" smtClean="0"/>
              <a:t>Used a single </a:t>
            </a:r>
            <a:r>
              <a:rPr lang="en-US" altLang="en-US" dirty="0"/>
              <a:t>seat</a:t>
            </a:r>
          </a:p>
          <a:p>
            <a:pPr lvl="1">
              <a:defRPr/>
            </a:pPr>
            <a:r>
              <a:rPr lang="en-US" altLang="en-US" dirty="0"/>
              <a:t>Same ATD</a:t>
            </a:r>
          </a:p>
          <a:p>
            <a:pPr>
              <a:defRPr/>
            </a:pPr>
            <a:endParaRPr lang="en-US" altLang="en-US" dirty="0" smtClean="0"/>
          </a:p>
        </p:txBody>
      </p:sp>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558" y="1888202"/>
            <a:ext cx="2821442" cy="37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74859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6586728"/>
              </p:ext>
            </p:extLst>
          </p:nvPr>
        </p:nvGraphicFramePr>
        <p:xfrm>
          <a:off x="4410075" y="2572709"/>
          <a:ext cx="4491038" cy="3069470"/>
        </p:xfrm>
        <a:graphic>
          <a:graphicData uri="http://schemas.openxmlformats.org/drawingml/2006/table">
            <a:tbl>
              <a:tblPr firstRow="1" firstCol="1" bandRow="1">
                <a:tableStyleId>{5C22544A-7EE6-4342-B048-85BDC9FD1C3A}</a:tableStyleId>
              </a:tblPr>
              <a:tblGrid>
                <a:gridCol w="1494101"/>
                <a:gridCol w="541720"/>
                <a:gridCol w="638706"/>
                <a:gridCol w="654433"/>
                <a:gridCol w="1162078"/>
              </a:tblGrid>
              <a:tr h="778905">
                <a:tc>
                  <a:txBody>
                    <a:bodyPr/>
                    <a:lstStyle/>
                    <a:p>
                      <a:pPr marL="0" marR="0" algn="just">
                        <a:spcBef>
                          <a:spcPts val="0"/>
                        </a:spcBef>
                        <a:spcAft>
                          <a:spcPts val="0"/>
                        </a:spcAft>
                      </a:pPr>
                      <a:r>
                        <a:rPr lang="en-US" sz="1000" dirty="0">
                          <a:effectLst/>
                        </a:rPr>
                        <a:t> </a:t>
                      </a:r>
                      <a:endParaRPr lang="en-US" sz="1200" dirty="0">
                        <a:effectLst/>
                        <a:latin typeface="Times New Roman" panose="02020603050405020304" pitchFamily="18" charset="0"/>
                        <a:ea typeface="Times New Roman" panose="02020603050405020304" pitchFamily="18" charset="0"/>
                      </a:endParaRPr>
                    </a:p>
                  </a:txBody>
                  <a:tcPr marL="73025" marR="73025" marT="18415" marB="18415" anchor="b"/>
                </a:tc>
                <a:tc gridSpan="2">
                  <a:txBody>
                    <a:bodyPr/>
                    <a:lstStyle/>
                    <a:p>
                      <a:pPr marL="0" marR="0" algn="ctr">
                        <a:spcBef>
                          <a:spcPts val="0"/>
                        </a:spcBef>
                        <a:spcAft>
                          <a:spcPts val="0"/>
                        </a:spcAft>
                      </a:pPr>
                      <a:r>
                        <a:rPr lang="en-US" sz="1000">
                          <a:effectLst/>
                        </a:rPr>
                        <a:t>Distance from SRP to SBA (in)</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hMerge="1">
                  <a:txBody>
                    <a:bodyPr/>
                    <a:lstStyle/>
                    <a:p>
                      <a:endParaRPr lang="en-US"/>
                    </a:p>
                  </a:txBody>
                  <a:tcPr/>
                </a:tc>
                <a:tc>
                  <a:txBody>
                    <a:bodyPr/>
                    <a:lstStyle/>
                    <a:p>
                      <a:pPr marL="0" marR="0" algn="just">
                        <a:spcBef>
                          <a:spcPts val="0"/>
                        </a:spcBef>
                        <a:spcAft>
                          <a:spcPts val="0"/>
                        </a:spcAft>
                      </a:pPr>
                      <a:r>
                        <a:rPr lang="en-US" sz="1000" dirty="0">
                          <a:effectLst/>
                        </a:rPr>
                        <a:t>Seat</a:t>
                      </a:r>
                      <a:endParaRPr lang="en-US" sz="1200" dirty="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just">
                        <a:spcBef>
                          <a:spcPts val="0"/>
                        </a:spcBef>
                        <a:spcAft>
                          <a:spcPts val="0"/>
                        </a:spcAft>
                      </a:pPr>
                      <a:r>
                        <a:rPr lang="en-US" sz="1000">
                          <a:effectLst/>
                        </a:rPr>
                        <a:t>Nominal* Belt Angle in XZ plane</a:t>
                      </a:r>
                      <a:endParaRPr lang="en-US" sz="1200">
                        <a:effectLst/>
                        <a:latin typeface="Times New Roman" panose="02020603050405020304" pitchFamily="18" charset="0"/>
                        <a:ea typeface="Times New Roman" panose="02020603050405020304" pitchFamily="18" charset="0"/>
                      </a:endParaRPr>
                    </a:p>
                  </a:txBody>
                  <a:tcPr marL="73025" marR="73025" marT="18415" marB="18415"/>
                </a:tc>
              </a:tr>
              <a:tr h="778905">
                <a:tc>
                  <a:txBody>
                    <a:bodyPr/>
                    <a:lstStyle/>
                    <a:p>
                      <a:pPr marL="0" marR="0" algn="just">
                        <a:spcBef>
                          <a:spcPts val="0"/>
                        </a:spcBef>
                        <a:spcAft>
                          <a:spcPts val="0"/>
                        </a:spcAft>
                      </a:pPr>
                      <a:r>
                        <a:rPr lang="en-US" sz="1000">
                          <a:effectLst/>
                        </a:rPr>
                        <a:t> </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just">
                        <a:spcBef>
                          <a:spcPts val="0"/>
                        </a:spcBef>
                        <a:spcAft>
                          <a:spcPts val="0"/>
                        </a:spcAft>
                      </a:pPr>
                      <a:r>
                        <a:rPr lang="en-US" sz="1000">
                          <a:effectLst/>
                        </a:rPr>
                        <a:t>X</a:t>
                      </a:r>
                      <a:r>
                        <a:rPr lang="en-US" sz="1000" baseline="-25000">
                          <a:effectLst/>
                        </a:rPr>
                        <a:t>SRP</a:t>
                      </a:r>
                      <a:endParaRPr lang="en-US" sz="1200">
                        <a:effectLst/>
                      </a:endParaRPr>
                    </a:p>
                    <a:p>
                      <a:pPr marL="0" marR="0" algn="just">
                        <a:spcBef>
                          <a:spcPts val="0"/>
                        </a:spcBef>
                        <a:spcAft>
                          <a:spcPts val="0"/>
                        </a:spcAft>
                      </a:pPr>
                      <a:r>
                        <a:rPr lang="en-US" sz="1000">
                          <a:effectLst/>
                        </a:rPr>
                        <a:t>(in)</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just">
                        <a:spcBef>
                          <a:spcPts val="0"/>
                        </a:spcBef>
                        <a:spcAft>
                          <a:spcPts val="0"/>
                        </a:spcAft>
                      </a:pPr>
                      <a:r>
                        <a:rPr lang="en-US" sz="1000">
                          <a:effectLst/>
                        </a:rPr>
                        <a:t>Z</a:t>
                      </a:r>
                      <a:r>
                        <a:rPr lang="en-US" sz="1000" baseline="-25000">
                          <a:effectLst/>
                        </a:rPr>
                        <a:t>SRP</a:t>
                      </a:r>
                      <a:endParaRPr lang="en-US" sz="1200">
                        <a:effectLst/>
                      </a:endParaRPr>
                    </a:p>
                    <a:p>
                      <a:pPr marL="0" marR="0" algn="just">
                        <a:spcBef>
                          <a:spcPts val="0"/>
                        </a:spcBef>
                        <a:spcAft>
                          <a:spcPts val="0"/>
                        </a:spcAft>
                      </a:pPr>
                      <a:r>
                        <a:rPr lang="en-US" sz="1000">
                          <a:effectLst/>
                        </a:rPr>
                        <a:t>(in)</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just">
                        <a:spcBef>
                          <a:spcPts val="0"/>
                        </a:spcBef>
                        <a:spcAft>
                          <a:spcPts val="0"/>
                        </a:spcAft>
                      </a:pPr>
                      <a:r>
                        <a:rPr lang="en-US" sz="1000">
                          <a:effectLst/>
                        </a:rPr>
                        <a:t>width (in)</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just">
                        <a:spcBef>
                          <a:spcPts val="0"/>
                        </a:spcBef>
                        <a:spcAft>
                          <a:spcPts val="0"/>
                        </a:spcAft>
                      </a:pPr>
                      <a:endParaRPr lang="en-US" sz="1000" dirty="0" smtClean="0">
                        <a:effectLst/>
                      </a:endParaRPr>
                    </a:p>
                    <a:p>
                      <a:pPr marL="0" marR="0" algn="just">
                        <a:spcBef>
                          <a:spcPts val="0"/>
                        </a:spcBef>
                        <a:spcAft>
                          <a:spcPts val="0"/>
                        </a:spcAft>
                      </a:pPr>
                      <a:endParaRPr lang="en-US" sz="1000" dirty="0" smtClean="0">
                        <a:effectLst/>
                      </a:endParaRPr>
                    </a:p>
                    <a:p>
                      <a:pPr marL="0" marR="0" algn="just">
                        <a:spcBef>
                          <a:spcPts val="0"/>
                        </a:spcBef>
                        <a:spcAft>
                          <a:spcPts val="0"/>
                        </a:spcAft>
                      </a:pPr>
                      <a:endParaRPr lang="en-US" sz="1000" dirty="0" smtClean="0">
                        <a:effectLst/>
                      </a:endParaRPr>
                    </a:p>
                    <a:p>
                      <a:pPr marL="0" marR="0" algn="just">
                        <a:spcBef>
                          <a:spcPts val="0"/>
                        </a:spcBef>
                        <a:spcAft>
                          <a:spcPts val="0"/>
                        </a:spcAft>
                      </a:pPr>
                      <a:r>
                        <a:rPr lang="en-US" sz="1000" dirty="0" smtClean="0">
                          <a:effectLst/>
                        </a:rPr>
                        <a:t>WRT </a:t>
                      </a:r>
                      <a:r>
                        <a:rPr lang="en-US" sz="1000" dirty="0" err="1">
                          <a:effectLst/>
                        </a:rPr>
                        <a:t>horz</a:t>
                      </a:r>
                      <a:endParaRPr lang="en-US" sz="1200" dirty="0">
                        <a:effectLst/>
                      </a:endParaRPr>
                    </a:p>
                    <a:p>
                      <a:pPr marL="0" marR="0" algn="just">
                        <a:spcBef>
                          <a:spcPts val="0"/>
                        </a:spcBef>
                        <a:spcAft>
                          <a:spcPts val="0"/>
                        </a:spcAft>
                      </a:pPr>
                      <a:r>
                        <a:rPr lang="en-US" sz="1000" dirty="0">
                          <a:effectLst/>
                        </a:rPr>
                        <a:t>(degrees)</a:t>
                      </a:r>
                      <a:endParaRPr lang="en-US" sz="1200" dirty="0">
                        <a:effectLst/>
                        <a:latin typeface="Times New Roman" panose="02020603050405020304" pitchFamily="18" charset="0"/>
                        <a:ea typeface="Times New Roman" panose="02020603050405020304" pitchFamily="18" charset="0"/>
                      </a:endParaRPr>
                    </a:p>
                  </a:txBody>
                  <a:tcPr marL="73025" marR="73025" marT="18415" marB="18415"/>
                </a:tc>
              </a:tr>
              <a:tr h="298347">
                <a:tc>
                  <a:txBody>
                    <a:bodyPr/>
                    <a:lstStyle/>
                    <a:p>
                      <a:pPr marL="0" marR="0" algn="just">
                        <a:spcBef>
                          <a:spcPts val="0"/>
                        </a:spcBef>
                        <a:spcAft>
                          <a:spcPts val="0"/>
                        </a:spcAft>
                      </a:pPr>
                      <a:r>
                        <a:rPr lang="en-US" sz="1000">
                          <a:effectLst/>
                        </a:rPr>
                        <a:t>Configuration 1</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0.5</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82550" algn="dec"/>
                        </a:tabLst>
                      </a:pPr>
                      <a:r>
                        <a:rPr lang="en-US" sz="1000">
                          <a:effectLst/>
                        </a:rPr>
                        <a:t>-2.65</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18</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360680" algn="dec"/>
                        </a:tabLst>
                      </a:pPr>
                      <a:r>
                        <a:rPr lang="en-US" sz="1000">
                          <a:effectLst/>
                        </a:rPr>
                        <a:t>46.2</a:t>
                      </a:r>
                      <a:endParaRPr lang="en-US" sz="1200">
                        <a:effectLst/>
                        <a:latin typeface="Times New Roman" panose="02020603050405020304" pitchFamily="18" charset="0"/>
                        <a:ea typeface="Times New Roman" panose="02020603050405020304" pitchFamily="18" charset="0"/>
                      </a:endParaRPr>
                    </a:p>
                  </a:txBody>
                  <a:tcPr marL="73025" marR="73025" marT="18415" marB="18415"/>
                </a:tc>
              </a:tr>
              <a:tr h="298347">
                <a:tc>
                  <a:txBody>
                    <a:bodyPr/>
                    <a:lstStyle/>
                    <a:p>
                      <a:pPr marL="0" marR="0" algn="just">
                        <a:spcBef>
                          <a:spcPts val="0"/>
                        </a:spcBef>
                        <a:spcAft>
                          <a:spcPts val="0"/>
                        </a:spcAft>
                      </a:pPr>
                      <a:r>
                        <a:rPr lang="en-US" sz="1000">
                          <a:effectLst/>
                        </a:rPr>
                        <a:t>Configuration 2</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5.0</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82550" algn="dec"/>
                        </a:tabLst>
                      </a:pPr>
                      <a:r>
                        <a:rPr lang="en-US" sz="1000">
                          <a:effectLst/>
                        </a:rPr>
                        <a:t>-2.8</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18</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360680" algn="dec"/>
                        </a:tabLst>
                      </a:pPr>
                      <a:r>
                        <a:rPr lang="en-US" sz="1000">
                          <a:effectLst/>
                        </a:rPr>
                        <a:t>64.1</a:t>
                      </a:r>
                      <a:endParaRPr lang="en-US" sz="1200">
                        <a:effectLst/>
                        <a:latin typeface="Times New Roman" panose="02020603050405020304" pitchFamily="18" charset="0"/>
                        <a:ea typeface="Times New Roman" panose="02020603050405020304" pitchFamily="18" charset="0"/>
                      </a:endParaRPr>
                    </a:p>
                  </a:txBody>
                  <a:tcPr marL="73025" marR="73025" marT="18415" marB="18415"/>
                </a:tc>
              </a:tr>
              <a:tr h="298347">
                <a:tc>
                  <a:txBody>
                    <a:bodyPr/>
                    <a:lstStyle/>
                    <a:p>
                      <a:pPr marL="0" marR="0" algn="just">
                        <a:spcBef>
                          <a:spcPts val="0"/>
                        </a:spcBef>
                        <a:spcAft>
                          <a:spcPts val="0"/>
                        </a:spcAft>
                      </a:pPr>
                      <a:r>
                        <a:rPr lang="en-US" sz="1000">
                          <a:effectLst/>
                        </a:rPr>
                        <a:t>Configuration 3</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2.5</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82550" algn="dec"/>
                        </a:tabLst>
                      </a:pPr>
                      <a:r>
                        <a:rPr lang="en-US" sz="1000">
                          <a:effectLst/>
                        </a:rPr>
                        <a:t>-0.4</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18</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360680" algn="dec"/>
                        </a:tabLst>
                      </a:pPr>
                      <a:r>
                        <a:rPr lang="en-US" sz="1000">
                          <a:effectLst/>
                        </a:rPr>
                        <a:t>45.6</a:t>
                      </a:r>
                      <a:endParaRPr lang="en-US" sz="1200">
                        <a:effectLst/>
                        <a:latin typeface="Times New Roman" panose="02020603050405020304" pitchFamily="18" charset="0"/>
                        <a:ea typeface="Times New Roman" panose="02020603050405020304" pitchFamily="18" charset="0"/>
                      </a:endParaRPr>
                    </a:p>
                  </a:txBody>
                  <a:tcPr marL="73025" marR="73025" marT="18415" marB="18415"/>
                </a:tc>
              </a:tr>
              <a:tr h="298347">
                <a:tc>
                  <a:txBody>
                    <a:bodyPr/>
                    <a:lstStyle/>
                    <a:p>
                      <a:pPr marL="0" marR="0" algn="just">
                        <a:spcBef>
                          <a:spcPts val="0"/>
                        </a:spcBef>
                        <a:spcAft>
                          <a:spcPts val="0"/>
                        </a:spcAft>
                      </a:pPr>
                      <a:r>
                        <a:rPr lang="en-US" sz="1000">
                          <a:effectLst/>
                        </a:rPr>
                        <a:t>Configuration 4</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3.0</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82550" algn="dec"/>
                        </a:tabLst>
                      </a:pPr>
                      <a:r>
                        <a:rPr lang="en-US" sz="1000">
                          <a:effectLst/>
                        </a:rPr>
                        <a:t>-2.5</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18</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360680" algn="dec"/>
                        </a:tabLst>
                      </a:pPr>
                      <a:r>
                        <a:rPr lang="en-US" sz="1000">
                          <a:effectLst/>
                        </a:rPr>
                        <a:t>54.6</a:t>
                      </a:r>
                      <a:endParaRPr lang="en-US" sz="1200">
                        <a:effectLst/>
                        <a:latin typeface="Times New Roman" panose="02020603050405020304" pitchFamily="18" charset="0"/>
                        <a:ea typeface="Times New Roman" panose="02020603050405020304" pitchFamily="18" charset="0"/>
                      </a:endParaRPr>
                    </a:p>
                  </a:txBody>
                  <a:tcPr marL="73025" marR="73025" marT="18415" marB="18415"/>
                </a:tc>
              </a:tr>
              <a:tr h="298347">
                <a:tc>
                  <a:txBody>
                    <a:bodyPr/>
                    <a:lstStyle/>
                    <a:p>
                      <a:pPr marL="0" marR="0" algn="just">
                        <a:spcBef>
                          <a:spcPts val="0"/>
                        </a:spcBef>
                        <a:spcAft>
                          <a:spcPts val="0"/>
                        </a:spcAft>
                      </a:pPr>
                      <a:r>
                        <a:rPr lang="en-US" sz="1000">
                          <a:effectLst/>
                        </a:rPr>
                        <a:t>Configuration 5</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r">
                        <a:spcBef>
                          <a:spcPts val="0"/>
                        </a:spcBef>
                        <a:spcAft>
                          <a:spcPts val="0"/>
                        </a:spcAft>
                      </a:pPr>
                      <a:r>
                        <a:rPr lang="en-US" sz="1000">
                          <a:effectLst/>
                        </a:rPr>
                        <a:t>-----</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r">
                        <a:spcBef>
                          <a:spcPts val="0"/>
                        </a:spcBef>
                        <a:spcAft>
                          <a:spcPts val="0"/>
                        </a:spcAft>
                      </a:pPr>
                      <a:r>
                        <a:rPr lang="en-US" sz="1000">
                          <a:effectLst/>
                        </a:rPr>
                        <a:t>-------</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lgn="ctr">
                        <a:spcBef>
                          <a:spcPts val="0"/>
                        </a:spcBef>
                        <a:spcAft>
                          <a:spcPts val="0"/>
                        </a:spcAft>
                      </a:pPr>
                      <a:r>
                        <a:rPr lang="en-US" sz="1000">
                          <a:effectLst/>
                        </a:rPr>
                        <a:t>18</a:t>
                      </a:r>
                      <a:endParaRPr lang="en-US" sz="1200">
                        <a:effectLst/>
                        <a:latin typeface="Times New Roman" panose="02020603050405020304" pitchFamily="18" charset="0"/>
                        <a:ea typeface="Times New Roman" panose="02020603050405020304" pitchFamily="18" charset="0"/>
                      </a:endParaRPr>
                    </a:p>
                  </a:txBody>
                  <a:tcPr marL="73025" marR="73025" marT="18415" marB="18415" anchor="b"/>
                </a:tc>
                <a:tc>
                  <a:txBody>
                    <a:bodyPr/>
                    <a:lstStyle/>
                    <a:p>
                      <a:pPr marL="0" marR="0">
                        <a:spcBef>
                          <a:spcPts val="0"/>
                        </a:spcBef>
                        <a:spcAft>
                          <a:spcPts val="0"/>
                        </a:spcAft>
                        <a:tabLst>
                          <a:tab pos="360680" algn="dec"/>
                        </a:tabLst>
                      </a:pPr>
                      <a:r>
                        <a:rPr lang="en-US" sz="1000" dirty="0">
                          <a:effectLst/>
                        </a:rPr>
                        <a:t>54.6</a:t>
                      </a:r>
                      <a:endParaRPr lang="en-US" sz="1200" dirty="0">
                        <a:effectLst/>
                        <a:latin typeface="Times New Roman" panose="02020603050405020304" pitchFamily="18" charset="0"/>
                        <a:ea typeface="Times New Roman" panose="02020603050405020304" pitchFamily="18" charset="0"/>
                      </a:endParaRPr>
                    </a:p>
                  </a:txBody>
                  <a:tcPr marL="73025" marR="73025" marT="18415" marB="18415"/>
                </a:tc>
              </a:tr>
            </a:tbl>
          </a:graphicData>
        </a:graphic>
      </p:graphicFrame>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28" y="2916701"/>
            <a:ext cx="4441341" cy="23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67657" y="1698171"/>
            <a:ext cx="4692310" cy="830997"/>
          </a:xfrm>
          <a:prstGeom prst="rect">
            <a:avLst/>
          </a:prstGeom>
          <a:noFill/>
        </p:spPr>
        <p:txBody>
          <a:bodyPr wrap="none" rtlCol="0">
            <a:spAutoFit/>
          </a:bodyPr>
          <a:lstStyle/>
          <a:p>
            <a:pPr marL="342900" indent="-342900">
              <a:buFont typeface="Arial" panose="020B0604020202020204" pitchFamily="34" charset="0"/>
              <a:buChar char="•"/>
            </a:pPr>
            <a:r>
              <a:rPr lang="en-US" dirty="0" smtClean="0"/>
              <a:t>Survey of existing seats</a:t>
            </a:r>
          </a:p>
          <a:p>
            <a:pPr marL="342900" indent="-342900">
              <a:buFont typeface="Arial" panose="020B0604020202020204" pitchFamily="34" charset="0"/>
              <a:buChar char="•"/>
            </a:pPr>
            <a:r>
              <a:rPr lang="en-US" dirty="0" smtClean="0"/>
              <a:t>Chose common configurations</a:t>
            </a:r>
            <a:endParaRPr lang="en-US" dirty="0"/>
          </a:p>
        </p:txBody>
      </p:sp>
      <p:sp>
        <p:nvSpPr>
          <p:cNvPr id="8" name="Rectangle 7"/>
          <p:cNvSpPr/>
          <p:nvPr/>
        </p:nvSpPr>
        <p:spPr>
          <a:xfrm>
            <a:off x="667657" y="5566136"/>
            <a:ext cx="8164286" cy="400110"/>
          </a:xfrm>
          <a:prstGeom prst="rect">
            <a:avLst/>
          </a:prstGeom>
        </p:spPr>
        <p:txBody>
          <a:bodyPr wrap="square">
            <a:spAutoFit/>
          </a:bodyPr>
          <a:lstStyle/>
          <a:p>
            <a:r>
              <a:rPr lang="en-US" sz="2000" dirty="0"/>
              <a:t>* = Nominal Belt Angle calculated per </a:t>
            </a:r>
            <a:r>
              <a:rPr lang="en-US" sz="2000" dirty="0" smtClean="0"/>
              <a:t>AS8049B </a:t>
            </a:r>
            <a:r>
              <a:rPr lang="en-US" sz="2000" dirty="0"/>
              <a:t>paragraph 3.2.15</a:t>
            </a:r>
          </a:p>
        </p:txBody>
      </p:sp>
    </p:spTree>
    <p:extLst>
      <p:ext uri="{BB962C8B-B14F-4D97-AF65-F5344CB8AC3E}">
        <p14:creationId xmlns:p14="http://schemas.microsoft.com/office/powerpoint/2010/main" val="2972385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Response</a:t>
            </a:r>
            <a:endParaRPr lang="en-US" dirty="0"/>
          </a:p>
        </p:txBody>
      </p:sp>
      <p:pic>
        <p:nvPicPr>
          <p:cNvPr id="4" name="FA14B-11 Left Onboard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2263" y="1508125"/>
            <a:ext cx="5854700" cy="4391025"/>
          </a:xfrm>
        </p:spPr>
      </p:pic>
    </p:spTree>
    <p:extLst>
      <p:ext uri="{BB962C8B-B14F-4D97-AF65-F5344CB8AC3E}">
        <p14:creationId xmlns:p14="http://schemas.microsoft.com/office/powerpoint/2010/main" val="2005975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Un-predictable response</a:t>
            </a:r>
            <a:endParaRPr lang="en-US" dirty="0"/>
          </a:p>
        </p:txBody>
      </p:sp>
      <p:pic>
        <p:nvPicPr>
          <p:cNvPr id="4" name="FA14C-06 Left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2263" y="1508125"/>
            <a:ext cx="5854700" cy="4391025"/>
          </a:xfrm>
        </p:spPr>
      </p:pic>
    </p:spTree>
    <p:extLst>
      <p:ext uri="{BB962C8B-B14F-4D97-AF65-F5344CB8AC3E}">
        <p14:creationId xmlns:p14="http://schemas.microsoft.com/office/powerpoint/2010/main" val="1193682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2012 SAS Pellettiere">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 SAS Pellettiere</Template>
  <TotalTime>9464</TotalTime>
  <Words>675</Words>
  <Application>Microsoft Office PowerPoint</Application>
  <PresentationFormat>On-screen Show (4:3)</PresentationFormat>
  <Paragraphs>204</Paragraphs>
  <Slides>19</Slides>
  <Notes>3</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2012 SAS Pellettiere</vt:lpstr>
      <vt:lpstr>Evaluation of Aerospace Seat Belt Webbing Material Under Dynamic Test Conditions</vt:lpstr>
      <vt:lpstr>Overview</vt:lpstr>
      <vt:lpstr>Dynamic Impact Standards</vt:lpstr>
      <vt:lpstr>Replacement of Restraint Systems</vt:lpstr>
      <vt:lpstr>Replacement of Restraint Systems</vt:lpstr>
      <vt:lpstr>Methods</vt:lpstr>
      <vt:lpstr>Configurations</vt:lpstr>
      <vt:lpstr>Typical Response</vt:lpstr>
      <vt:lpstr>Un-predictable response</vt:lpstr>
      <vt:lpstr>Head Displacement vs. Belt Angle</vt:lpstr>
      <vt:lpstr>Head Path vs. Belt Loads (Phase 2)</vt:lpstr>
      <vt:lpstr>Phase 1 and Phase 2 Comparison</vt:lpstr>
      <vt:lpstr>Static Elongation</vt:lpstr>
      <vt:lpstr>Static vs. Dynamic</vt:lpstr>
      <vt:lpstr>Head Displacement vs. Static</vt:lpstr>
      <vt:lpstr>Discussion</vt:lpstr>
      <vt:lpstr>Discussion</vt:lpstr>
      <vt:lpstr>Conclusion</vt:lpstr>
      <vt:lpstr>Questions?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 Aircraft Seating in Rotorcraft Testing</dc:title>
  <dc:creator>Joseph Pellettiere</dc:creator>
  <cp:lastModifiedBy>Horner, April CTR (FAA)</cp:lastModifiedBy>
  <cp:revision>267</cp:revision>
  <cp:lastPrinted>2015-05-06T00:27:13Z</cp:lastPrinted>
  <dcterms:created xsi:type="dcterms:W3CDTF">2013-08-21T12:26:39Z</dcterms:created>
  <dcterms:modified xsi:type="dcterms:W3CDTF">2016-10-17T18:31:41Z</dcterms:modified>
</cp:coreProperties>
</file>