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33" r:id="rId2"/>
    <p:sldId id="346" r:id="rId3"/>
    <p:sldId id="380" r:id="rId4"/>
    <p:sldId id="347" r:id="rId5"/>
    <p:sldId id="376" r:id="rId6"/>
    <p:sldId id="359" r:id="rId7"/>
    <p:sldId id="379" r:id="rId8"/>
    <p:sldId id="365" r:id="rId9"/>
    <p:sldId id="366" r:id="rId10"/>
    <p:sldId id="378" r:id="rId11"/>
    <p:sldId id="367" r:id="rId12"/>
    <p:sldId id="368" r:id="rId13"/>
    <p:sldId id="373" r:id="rId14"/>
    <p:sldId id="375" r:id="rId15"/>
    <p:sldId id="384" r:id="rId16"/>
    <p:sldId id="383" r:id="rId17"/>
    <p:sldId id="381" r:id="rId18"/>
    <p:sldId id="382" r:id="rId19"/>
    <p:sldId id="385" r:id="rId20"/>
    <p:sldId id="386" r:id="rId21"/>
    <p:sldId id="387" r:id="rId22"/>
    <p:sldId id="388" r:id="rId23"/>
    <p:sldId id="391" r:id="rId24"/>
    <p:sldId id="370" r:id="rId25"/>
    <p:sldId id="389" r:id="rId26"/>
    <p:sldId id="390" r:id="rId27"/>
    <p:sldId id="37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946BA"/>
    <a:srgbClr val="055CBB"/>
    <a:srgbClr val="1946BB"/>
    <a:srgbClr val="79B7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26" autoAdjust="0"/>
    <p:restoredTop sz="91829" autoAdjust="0"/>
  </p:normalViewPr>
  <p:slideViewPr>
    <p:cSldViewPr snapToGrid="0" showGuides="1">
      <p:cViewPr varScale="1">
        <p:scale>
          <a:sx n="71" d="100"/>
          <a:sy n="71" d="100"/>
        </p:scale>
        <p:origin x="-677" y="-86"/>
      </p:cViewPr>
      <p:guideLst>
        <p:guide orient="horz" pos="4115"/>
        <p:guide orient="horz" pos="142"/>
        <p:guide orient="horz" pos="2061"/>
        <p:guide orient="horz" pos="4248"/>
        <p:guide orient="horz" pos="1163"/>
        <p:guide pos="2880"/>
        <p:guide pos="5681"/>
        <p:guide pos="26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2" d="100"/>
        <a:sy n="122" d="100"/>
      </p:scale>
      <p:origin x="0" y="0"/>
    </p:cViewPr>
  </p:sorterViewPr>
  <p:notesViewPr>
    <p:cSldViewPr snapToGrid="0">
      <p:cViewPr varScale="1">
        <p:scale>
          <a:sx n="81" d="100"/>
          <a:sy n="81" d="100"/>
        </p:scale>
        <p:origin x="-380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oogan\Documents\Spine_Stabilization\Navy_Validation\For_Paper\Validation_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oogan\Documents\Spine_Stabilization\Navy_Validation\For_Paper\area_metric\area_metric_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oogan\Documents\Spine_Stabilization\Navy_Validation\For_Paper\Validation_Result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oogan\Documents\FAA\Workshop\Workshop_graph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oogan\Documents\FAA\Isolated%20Tests%20Upload%20004\Simulation\Force_result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jcoogan\Documents\FAA\Initial_Sens_Prob\prob_compiled\Injury_graph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Experiment</c:v>
          </c:tx>
          <c:marker>
            <c:symbol val="none"/>
          </c:marker>
          <c:xVal>
            <c:numRef>
              <c:f>Sheet1!$A$1:$A$32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Sheet1!$B$1:$B$32</c:f>
              <c:numCache>
                <c:formatCode>General</c:formatCode>
                <c:ptCount val="32"/>
                <c:pt idx="0">
                  <c:v>-2E-3</c:v>
                </c:pt>
                <c:pt idx="1">
                  <c:v>3.0000000000000001E-3</c:v>
                </c:pt>
                <c:pt idx="2">
                  <c:v>2.1999999999999999E-2</c:v>
                </c:pt>
                <c:pt idx="3">
                  <c:v>7.0000000000000001E-3</c:v>
                </c:pt>
                <c:pt idx="4">
                  <c:v>1.9E-2</c:v>
                </c:pt>
                <c:pt idx="5">
                  <c:v>7.9000000000000001E-2</c:v>
                </c:pt>
                <c:pt idx="6">
                  <c:v>0.14299999999999999</c:v>
                </c:pt>
                <c:pt idx="7">
                  <c:v>0.253</c:v>
                </c:pt>
                <c:pt idx="8">
                  <c:v>0.46700000000000003</c:v>
                </c:pt>
                <c:pt idx="9">
                  <c:v>0.71099999999999997</c:v>
                </c:pt>
                <c:pt idx="10">
                  <c:v>0.98799999999999999</c:v>
                </c:pt>
                <c:pt idx="11">
                  <c:v>1.3380000000000001</c:v>
                </c:pt>
                <c:pt idx="12">
                  <c:v>1.7270000000000001</c:v>
                </c:pt>
                <c:pt idx="13">
                  <c:v>2.1429999999999998</c:v>
                </c:pt>
                <c:pt idx="14">
                  <c:v>2.6150000000000002</c:v>
                </c:pt>
                <c:pt idx="15">
                  <c:v>3.0230000000000001</c:v>
                </c:pt>
                <c:pt idx="16">
                  <c:v>3.5129999999999999</c:v>
                </c:pt>
                <c:pt idx="17">
                  <c:v>4.077</c:v>
                </c:pt>
                <c:pt idx="18">
                  <c:v>4.5789999999999997</c:v>
                </c:pt>
                <c:pt idx="19">
                  <c:v>5.0549999999999997</c:v>
                </c:pt>
                <c:pt idx="20">
                  <c:v>5.5609999999999999</c:v>
                </c:pt>
                <c:pt idx="21">
                  <c:v>6.0759999999999996</c:v>
                </c:pt>
                <c:pt idx="22">
                  <c:v>6.5529999999999999</c:v>
                </c:pt>
                <c:pt idx="23">
                  <c:v>7.032</c:v>
                </c:pt>
                <c:pt idx="24">
                  <c:v>7.5549999999999997</c:v>
                </c:pt>
                <c:pt idx="25">
                  <c:v>7.9859999999999998</c:v>
                </c:pt>
                <c:pt idx="26">
                  <c:v>8.4269999999999996</c:v>
                </c:pt>
                <c:pt idx="27">
                  <c:v>8.8480000000000008</c:v>
                </c:pt>
                <c:pt idx="28">
                  <c:v>9.2789999999999999</c:v>
                </c:pt>
                <c:pt idx="29">
                  <c:v>9.6790000000000003</c:v>
                </c:pt>
                <c:pt idx="30">
                  <c:v>9.9779999999999998</c:v>
                </c:pt>
                <c:pt idx="31">
                  <c:v>10.323</c:v>
                </c:pt>
              </c:numCache>
            </c:numRef>
          </c:yVal>
          <c:smooth val="0"/>
        </c:ser>
        <c:ser>
          <c:idx val="1"/>
          <c:order val="1"/>
          <c:tx>
            <c:v>Simulation</c:v>
          </c:tx>
          <c:marker>
            <c:symbol val="none"/>
          </c:marker>
          <c:xVal>
            <c:numRef>
              <c:f>Sheet1!$A$1:$A$32</c:f>
              <c:numCache>
                <c:formatCode>General</c:formatCode>
                <c:ptCount val="32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</c:numCache>
            </c:numRef>
          </c:xVal>
          <c:yVal>
            <c:numRef>
              <c:f>Sheet1!$C$1:$C$32</c:f>
              <c:numCache>
                <c:formatCode>General</c:formatCode>
                <c:ptCount val="32"/>
                <c:pt idx="0">
                  <c:v>1.8720370370399999E-2</c:v>
                </c:pt>
                <c:pt idx="1">
                  <c:v>4.0079999999999998E-2</c:v>
                </c:pt>
                <c:pt idx="2">
                  <c:v>6.6450925925900003E-2</c:v>
                </c:pt>
                <c:pt idx="3">
                  <c:v>9.9729629629599997E-2</c:v>
                </c:pt>
                <c:pt idx="4">
                  <c:v>0.14234444444399999</c:v>
                </c:pt>
                <c:pt idx="5">
                  <c:v>0.19751805555599999</c:v>
                </c:pt>
                <c:pt idx="6">
                  <c:v>0.26951111111100001</c:v>
                </c:pt>
                <c:pt idx="7">
                  <c:v>0.363910648148</c:v>
                </c:pt>
                <c:pt idx="8">
                  <c:v>0.48794907407400001</c:v>
                </c:pt>
                <c:pt idx="9">
                  <c:v>0.65094444444400001</c:v>
                </c:pt>
                <c:pt idx="10">
                  <c:v>0.86459259259300003</c:v>
                </c:pt>
                <c:pt idx="11">
                  <c:v>1.1433240740699999</c:v>
                </c:pt>
                <c:pt idx="12">
                  <c:v>1.50443518519</c:v>
                </c:pt>
                <c:pt idx="13">
                  <c:v>1.9789305555600001</c:v>
                </c:pt>
                <c:pt idx="14">
                  <c:v>2.56487962963</c:v>
                </c:pt>
                <c:pt idx="15">
                  <c:v>3.1266064814800001</c:v>
                </c:pt>
                <c:pt idx="16">
                  <c:v>3.6719629629599999</c:v>
                </c:pt>
                <c:pt idx="17">
                  <c:v>4.2019120370399996</c:v>
                </c:pt>
                <c:pt idx="18">
                  <c:v>4.7171296296299996</c:v>
                </c:pt>
                <c:pt idx="19">
                  <c:v>5.2177777777800003</c:v>
                </c:pt>
                <c:pt idx="20">
                  <c:v>5.7045370370399997</c:v>
                </c:pt>
                <c:pt idx="21">
                  <c:v>6.1780555555600003</c:v>
                </c:pt>
                <c:pt idx="22">
                  <c:v>6.6388425925899996</c:v>
                </c:pt>
                <c:pt idx="23">
                  <c:v>7.0875462963000002</c:v>
                </c:pt>
                <c:pt idx="24">
                  <c:v>7.5247222222200003</c:v>
                </c:pt>
                <c:pt idx="25">
                  <c:v>7.95092592593</c:v>
                </c:pt>
                <c:pt idx="26">
                  <c:v>8.3665740740699999</c:v>
                </c:pt>
                <c:pt idx="27">
                  <c:v>8.7720370370400005</c:v>
                </c:pt>
                <c:pt idx="28">
                  <c:v>9.1678240740699994</c:v>
                </c:pt>
                <c:pt idx="29">
                  <c:v>9.5542592592600002</c:v>
                </c:pt>
                <c:pt idx="30">
                  <c:v>9.9318518518500003</c:v>
                </c:pt>
                <c:pt idx="31">
                  <c:v>10.3008333333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300096"/>
        <c:axId val="165212160"/>
      </c:scatterChart>
      <c:valAx>
        <c:axId val="1653000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Strain</a:t>
                </a:r>
                <a:r>
                  <a:rPr lang="en-US" sz="1400" baseline="0"/>
                  <a:t> (%)</a:t>
                </a:r>
                <a:endParaRPr lang="en-US" sz="14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212160"/>
        <c:crosses val="autoZero"/>
        <c:crossBetween val="midCat"/>
      </c:valAx>
      <c:valAx>
        <c:axId val="165212160"/>
        <c:scaling>
          <c:orientation val="minMax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Stress (MPa)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00096"/>
        <c:crosses val="autoZero"/>
        <c:crossBetween val="midCat"/>
      </c:valAx>
      <c:spPr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legend>
      <c:legendPos val="b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6189222855852503"/>
          <c:y val="8.1298400584910349E-2"/>
          <c:w val="0.78977479903678327"/>
          <c:h val="0.528093194991366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All_motions!$B$1</c:f>
              <c:strCache>
                <c:ptCount val="1"/>
                <c:pt idx="0">
                  <c:v>Experiment</c:v>
                </c:pt>
              </c:strCache>
            </c:strRef>
          </c:tx>
          <c:invertIfNegative val="0"/>
          <c:errBars>
            <c:errBarType val="both"/>
            <c:errValType val="cust"/>
            <c:noEndCap val="0"/>
            <c:plus>
              <c:numRef>
                <c:f>All_motions!$C$2:$C$7</c:f>
                <c:numCache>
                  <c:formatCode>General</c:formatCode>
                  <c:ptCount val="6"/>
                  <c:pt idx="0">
                    <c:v>1.1452870090244449</c:v>
                  </c:pt>
                  <c:pt idx="1">
                    <c:v>2.721945817685699</c:v>
                  </c:pt>
                  <c:pt idx="2">
                    <c:v>0.58473892208403577</c:v>
                  </c:pt>
                  <c:pt idx="3">
                    <c:v>0.73240872964941284</c:v>
                  </c:pt>
                  <c:pt idx="4">
                    <c:v>1.1768011216853991</c:v>
                  </c:pt>
                  <c:pt idx="5">
                    <c:v>0.92650176545972973</c:v>
                  </c:pt>
                </c:numCache>
              </c:numRef>
            </c:plus>
            <c:minus>
              <c:numRef>
                <c:f>All_motions!$C$2:$C$7</c:f>
                <c:numCache>
                  <c:formatCode>General</c:formatCode>
                  <c:ptCount val="6"/>
                  <c:pt idx="0">
                    <c:v>1.1452870090244449</c:v>
                  </c:pt>
                  <c:pt idx="1">
                    <c:v>2.721945817685699</c:v>
                  </c:pt>
                  <c:pt idx="2">
                    <c:v>0.58473892208403577</c:v>
                  </c:pt>
                  <c:pt idx="3">
                    <c:v>0.73240872964941284</c:v>
                  </c:pt>
                  <c:pt idx="4">
                    <c:v>1.1768011216853991</c:v>
                  </c:pt>
                  <c:pt idx="5">
                    <c:v>0.92650176545972973</c:v>
                  </c:pt>
                </c:numCache>
              </c:numRef>
            </c:minus>
          </c:errBars>
          <c:cat>
            <c:strRef>
              <c:f>All_motions!$A$2:$A$7</c:f>
              <c:strCache>
                <c:ptCount val="6"/>
                <c:pt idx="0">
                  <c:v>Flexion</c:v>
                </c:pt>
                <c:pt idx="1">
                  <c:v>Extension</c:v>
                </c:pt>
                <c:pt idx="2">
                  <c:v>R Axial Rotation</c:v>
                </c:pt>
                <c:pt idx="3">
                  <c:v>L Axial Rotation</c:v>
                </c:pt>
                <c:pt idx="4">
                  <c:v>R Lateral Bending</c:v>
                </c:pt>
                <c:pt idx="5">
                  <c:v>L Lateral Bending</c:v>
                </c:pt>
              </c:strCache>
            </c:strRef>
          </c:cat>
          <c:val>
            <c:numRef>
              <c:f>All_motions!$B$2:$B$7</c:f>
              <c:numCache>
                <c:formatCode>General</c:formatCode>
                <c:ptCount val="6"/>
                <c:pt idx="0" formatCode="0.0">
                  <c:v>5.5588601666666664</c:v>
                </c:pt>
                <c:pt idx="1">
                  <c:v>2.8365583333333331</c:v>
                </c:pt>
                <c:pt idx="2">
                  <c:v>0.77694999999999992</c:v>
                </c:pt>
                <c:pt idx="3">
                  <c:v>0.64556333333333338</c:v>
                </c:pt>
                <c:pt idx="4">
                  <c:v>6.1247999999999996</c:v>
                </c:pt>
                <c:pt idx="5">
                  <c:v>4.4875300000000005</c:v>
                </c:pt>
              </c:numCache>
            </c:numRef>
          </c:val>
        </c:ser>
        <c:ser>
          <c:idx val="1"/>
          <c:order val="1"/>
          <c:tx>
            <c:v>Finite Element Model</c:v>
          </c:tx>
          <c:invertIfNegative val="0"/>
          <c:errBars>
            <c:errBarType val="both"/>
            <c:errValType val="cust"/>
            <c:noEndCap val="0"/>
            <c:plus>
              <c:numRef>
                <c:f>All_motions!$E$2:$E$7</c:f>
                <c:numCache>
                  <c:formatCode>General</c:formatCode>
                  <c:ptCount val="6"/>
                  <c:pt idx="0">
                    <c:v>0.3682337380130371</c:v>
                  </c:pt>
                  <c:pt idx="1">
                    <c:v>0.12039897291541093</c:v>
                  </c:pt>
                  <c:pt idx="2">
                    <c:v>0.12058414175801656</c:v>
                  </c:pt>
                  <c:pt idx="3">
                    <c:v>0.10085465301641545</c:v>
                  </c:pt>
                  <c:pt idx="4">
                    <c:v>0.34977285663775221</c:v>
                  </c:pt>
                  <c:pt idx="5">
                    <c:v>0.33730380387954495</c:v>
                  </c:pt>
                </c:numCache>
              </c:numRef>
            </c:plus>
            <c:minus>
              <c:numRef>
                <c:f>All_motions!$E$2:$E$7</c:f>
                <c:numCache>
                  <c:formatCode>General</c:formatCode>
                  <c:ptCount val="6"/>
                  <c:pt idx="0">
                    <c:v>0.3682337380130371</c:v>
                  </c:pt>
                  <c:pt idx="1">
                    <c:v>0.12039897291541093</c:v>
                  </c:pt>
                  <c:pt idx="2">
                    <c:v>0.12058414175801656</c:v>
                  </c:pt>
                  <c:pt idx="3">
                    <c:v>0.10085465301641545</c:v>
                  </c:pt>
                  <c:pt idx="4">
                    <c:v>0.34977285663775221</c:v>
                  </c:pt>
                  <c:pt idx="5">
                    <c:v>0.33730380387954495</c:v>
                  </c:pt>
                </c:numCache>
              </c:numRef>
            </c:minus>
          </c:errBars>
          <c:val>
            <c:numRef>
              <c:f>All_motions!$D$2:$D$7</c:f>
              <c:numCache>
                <c:formatCode>General</c:formatCode>
                <c:ptCount val="6"/>
                <c:pt idx="0">
                  <c:v>5.3281426924884974</c:v>
                </c:pt>
                <c:pt idx="1">
                  <c:v>3.9173016164071099</c:v>
                </c:pt>
                <c:pt idx="2">
                  <c:v>1.6499395725531301</c:v>
                </c:pt>
                <c:pt idx="3">
                  <c:v>1.3166050459386136</c:v>
                </c:pt>
                <c:pt idx="4">
                  <c:v>3.7293657873220298</c:v>
                </c:pt>
                <c:pt idx="5">
                  <c:v>3.7178014363682261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309824"/>
        <c:axId val="165316096"/>
      </c:barChart>
      <c:catAx>
        <c:axId val="1653098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Loading Direction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16096"/>
        <c:crosses val="autoZero"/>
        <c:auto val="1"/>
        <c:lblAlgn val="ctr"/>
        <c:lblOffset val="100"/>
        <c:noMultiLvlLbl val="0"/>
      </c:catAx>
      <c:valAx>
        <c:axId val="165316096"/>
        <c:scaling>
          <c:orientation val="minMax"/>
          <c:min val="0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Range of Motion (degrees)</a:t>
                </a:r>
              </a:p>
            </c:rich>
          </c:tx>
          <c:layout>
            <c:manualLayout>
              <c:xMode val="edge"/>
              <c:yMode val="edge"/>
              <c:x val="3.5531976088051739E-2"/>
              <c:y val="5.5457625877128131E-2"/>
            </c:manualLayout>
          </c:layout>
          <c:overlay val="0"/>
        </c:title>
        <c:numFmt formatCode="0.0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0982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Simulation</c:v>
          </c:tx>
          <c:marker>
            <c:symbol val="none"/>
          </c:marker>
          <c:xVal>
            <c:numRef>
              <c:f>flexion!$A$3:$A$102</c:f>
              <c:numCache>
                <c:formatCode>General</c:formatCode>
                <c:ptCount val="100"/>
                <c:pt idx="0">
                  <c:v>0.86830567999999997</c:v>
                </c:pt>
                <c:pt idx="1">
                  <c:v>0.88902323000000005</c:v>
                </c:pt>
                <c:pt idx="2">
                  <c:v>0.89170727999999999</c:v>
                </c:pt>
                <c:pt idx="3">
                  <c:v>0.89186536000000005</c:v>
                </c:pt>
                <c:pt idx="4">
                  <c:v>0.89356225</c:v>
                </c:pt>
                <c:pt idx="5">
                  <c:v>0.89473652000000004</c:v>
                </c:pt>
                <c:pt idx="6">
                  <c:v>0.89610327999999995</c:v>
                </c:pt>
                <c:pt idx="7">
                  <c:v>0.89641727999999998</c:v>
                </c:pt>
                <c:pt idx="8">
                  <c:v>0.90582761000000001</c:v>
                </c:pt>
                <c:pt idx="9">
                  <c:v>0.90707607999999995</c:v>
                </c:pt>
                <c:pt idx="10">
                  <c:v>0.91330553999999997</c:v>
                </c:pt>
                <c:pt idx="11">
                  <c:v>0.92137921</c:v>
                </c:pt>
                <c:pt idx="12">
                  <c:v>0.92178139000000003</c:v>
                </c:pt>
                <c:pt idx="13">
                  <c:v>0.92501171999999998</c:v>
                </c:pt>
                <c:pt idx="14">
                  <c:v>0.92654407999999999</c:v>
                </c:pt>
                <c:pt idx="15">
                  <c:v>0.92847539000000001</c:v>
                </c:pt>
                <c:pt idx="16">
                  <c:v>0.931724</c:v>
                </c:pt>
                <c:pt idx="17">
                  <c:v>0.93351121999999997</c:v>
                </c:pt>
                <c:pt idx="18">
                  <c:v>0.9390288</c:v>
                </c:pt>
                <c:pt idx="19">
                  <c:v>0.94204083999999999</c:v>
                </c:pt>
                <c:pt idx="20">
                  <c:v>0.94279250000000003</c:v>
                </c:pt>
                <c:pt idx="21">
                  <c:v>0.94386031999999997</c:v>
                </c:pt>
                <c:pt idx="22">
                  <c:v>0.95023601999999996</c:v>
                </c:pt>
                <c:pt idx="23">
                  <c:v>0.95052099000000001</c:v>
                </c:pt>
                <c:pt idx="24">
                  <c:v>0.95134578000000003</c:v>
                </c:pt>
                <c:pt idx="25">
                  <c:v>0.95161138999999995</c:v>
                </c:pt>
                <c:pt idx="26">
                  <c:v>0.95258779999999998</c:v>
                </c:pt>
                <c:pt idx="27">
                  <c:v>0.95344483999999996</c:v>
                </c:pt>
                <c:pt idx="28">
                  <c:v>0.95384057</c:v>
                </c:pt>
                <c:pt idx="29">
                  <c:v>0.95402445000000002</c:v>
                </c:pt>
                <c:pt idx="30">
                  <c:v>0.95763008000000005</c:v>
                </c:pt>
                <c:pt idx="31">
                  <c:v>0.95834410999999997</c:v>
                </c:pt>
                <c:pt idx="32">
                  <c:v>0.95934525000000004</c:v>
                </c:pt>
                <c:pt idx="33">
                  <c:v>0.95973452000000004</c:v>
                </c:pt>
                <c:pt idx="34">
                  <c:v>0.96049801999999995</c:v>
                </c:pt>
                <c:pt idx="35">
                  <c:v>0.96439397999999998</c:v>
                </c:pt>
                <c:pt idx="36">
                  <c:v>0.96827596999999999</c:v>
                </c:pt>
                <c:pt idx="37">
                  <c:v>0.96893300000000004</c:v>
                </c:pt>
                <c:pt idx="38">
                  <c:v>0.96946206999999995</c:v>
                </c:pt>
                <c:pt idx="39">
                  <c:v>0.97395915</c:v>
                </c:pt>
                <c:pt idx="40">
                  <c:v>0.97617757999999999</c:v>
                </c:pt>
                <c:pt idx="41">
                  <c:v>0.98367271999999994</c:v>
                </c:pt>
                <c:pt idx="42">
                  <c:v>0.98530185999999997</c:v>
                </c:pt>
                <c:pt idx="43">
                  <c:v>0.98548575000000005</c:v>
                </c:pt>
                <c:pt idx="44">
                  <c:v>0.98748157999999997</c:v>
                </c:pt>
                <c:pt idx="45">
                  <c:v>0.99322175999999995</c:v>
                </c:pt>
                <c:pt idx="46">
                  <c:v>0.99353146000000003</c:v>
                </c:pt>
                <c:pt idx="47">
                  <c:v>0.99445733000000003</c:v>
                </c:pt>
                <c:pt idx="48">
                  <c:v>0.99448851999999999</c:v>
                </c:pt>
                <c:pt idx="49">
                  <c:v>0.99598109000000001</c:v>
                </c:pt>
                <c:pt idx="50">
                  <c:v>0.99612734000000003</c:v>
                </c:pt>
                <c:pt idx="51">
                  <c:v>0.99680802999999996</c:v>
                </c:pt>
                <c:pt idx="52">
                  <c:v>0.99716718999999998</c:v>
                </c:pt>
                <c:pt idx="53">
                  <c:v>0.99722096000000005</c:v>
                </c:pt>
                <c:pt idx="54">
                  <c:v>0.99934906000000001</c:v>
                </c:pt>
                <c:pt idx="55">
                  <c:v>1.0034902000000001</c:v>
                </c:pt>
                <c:pt idx="56">
                  <c:v>1.0044386999999999</c:v>
                </c:pt>
                <c:pt idx="57">
                  <c:v>1.0061334</c:v>
                </c:pt>
                <c:pt idx="58">
                  <c:v>1.0081378000000001</c:v>
                </c:pt>
                <c:pt idx="59">
                  <c:v>1.0111466</c:v>
                </c:pt>
                <c:pt idx="60">
                  <c:v>1.0120423999999999</c:v>
                </c:pt>
                <c:pt idx="61">
                  <c:v>1.0173524</c:v>
                </c:pt>
                <c:pt idx="62">
                  <c:v>1.0183762000000001</c:v>
                </c:pt>
                <c:pt idx="63">
                  <c:v>1.0191182000000001</c:v>
                </c:pt>
                <c:pt idx="64">
                  <c:v>1.0224571</c:v>
                </c:pt>
                <c:pt idx="65">
                  <c:v>1.0255057000000001</c:v>
                </c:pt>
                <c:pt idx="66">
                  <c:v>1.0267413000000001</c:v>
                </c:pt>
                <c:pt idx="67">
                  <c:v>1.0275919</c:v>
                </c:pt>
                <c:pt idx="68">
                  <c:v>1.0283134</c:v>
                </c:pt>
                <c:pt idx="69">
                  <c:v>1.0298995</c:v>
                </c:pt>
                <c:pt idx="70">
                  <c:v>1.0310512000000001</c:v>
                </c:pt>
                <c:pt idx="71">
                  <c:v>1.0335052</c:v>
                </c:pt>
                <c:pt idx="72">
                  <c:v>1.0339643000000001</c:v>
                </c:pt>
                <c:pt idx="73">
                  <c:v>1.0345664999999999</c:v>
                </c:pt>
                <c:pt idx="74">
                  <c:v>1.0351343</c:v>
                </c:pt>
                <c:pt idx="75">
                  <c:v>1.0419057</c:v>
                </c:pt>
                <c:pt idx="76">
                  <c:v>1.0433607</c:v>
                </c:pt>
                <c:pt idx="77">
                  <c:v>1.0493364000000001</c:v>
                </c:pt>
                <c:pt idx="78">
                  <c:v>1.0514763</c:v>
                </c:pt>
                <c:pt idx="79">
                  <c:v>1.0520527</c:v>
                </c:pt>
                <c:pt idx="80">
                  <c:v>1.0577133000000001</c:v>
                </c:pt>
                <c:pt idx="81">
                  <c:v>1.0620555</c:v>
                </c:pt>
                <c:pt idx="82">
                  <c:v>1.0623265</c:v>
                </c:pt>
                <c:pt idx="83">
                  <c:v>1.0631641999999999</c:v>
                </c:pt>
                <c:pt idx="84">
                  <c:v>1.0719078</c:v>
                </c:pt>
                <c:pt idx="85">
                  <c:v>1.0736079000000001</c:v>
                </c:pt>
                <c:pt idx="86">
                  <c:v>1.0762134999999999</c:v>
                </c:pt>
                <c:pt idx="87">
                  <c:v>1.0893649000000001</c:v>
                </c:pt>
                <c:pt idx="88">
                  <c:v>1.0984514999999999</c:v>
                </c:pt>
                <c:pt idx="89">
                  <c:v>1.1024518000000001</c:v>
                </c:pt>
                <c:pt idx="90">
                  <c:v>1.1028605</c:v>
                </c:pt>
                <c:pt idx="91">
                  <c:v>1.1043982000000001</c:v>
                </c:pt>
                <c:pt idx="92">
                  <c:v>1.1149473000000001</c:v>
                </c:pt>
                <c:pt idx="93">
                  <c:v>1.1162270000000001</c:v>
                </c:pt>
                <c:pt idx="94">
                  <c:v>1.1331420999999999</c:v>
                </c:pt>
                <c:pt idx="95">
                  <c:v>1.1369703</c:v>
                </c:pt>
                <c:pt idx="96">
                  <c:v>1.1442934</c:v>
                </c:pt>
                <c:pt idx="97">
                  <c:v>1.1473580999999999</c:v>
                </c:pt>
                <c:pt idx="98">
                  <c:v>1.1560576</c:v>
                </c:pt>
                <c:pt idx="99">
                  <c:v>1.1806506999999999</c:v>
                </c:pt>
              </c:numCache>
            </c:numRef>
          </c:xVal>
          <c:yVal>
            <c:numRef>
              <c:f>flexion!$B$3:$B$102</c:f>
              <c:numCache>
                <c:formatCode>General</c:formatCode>
                <c:ptCount val="100"/>
                <c:pt idx="0">
                  <c:v>5.0000000000000001E-3</c:v>
                </c:pt>
                <c:pt idx="1">
                  <c:v>1.4999999999999999E-2</c:v>
                </c:pt>
                <c:pt idx="2">
                  <c:v>2.5000000000000001E-2</c:v>
                </c:pt>
                <c:pt idx="3">
                  <c:v>3.5000000000000003E-2</c:v>
                </c:pt>
                <c:pt idx="4">
                  <c:v>4.4999999999999998E-2</c:v>
                </c:pt>
                <c:pt idx="5">
                  <c:v>5.5E-2</c:v>
                </c:pt>
                <c:pt idx="6">
                  <c:v>6.5000000000000002E-2</c:v>
                </c:pt>
                <c:pt idx="7">
                  <c:v>7.4999999999999997E-2</c:v>
                </c:pt>
                <c:pt idx="8">
                  <c:v>8.5000000000000006E-2</c:v>
                </c:pt>
                <c:pt idx="9">
                  <c:v>9.5000000000000001E-2</c:v>
                </c:pt>
                <c:pt idx="10">
                  <c:v>0.105</c:v>
                </c:pt>
                <c:pt idx="11">
                  <c:v>0.115</c:v>
                </c:pt>
                <c:pt idx="12">
                  <c:v>0.125</c:v>
                </c:pt>
                <c:pt idx="13">
                  <c:v>0.13500000000000001</c:v>
                </c:pt>
                <c:pt idx="14">
                  <c:v>0.14499999999999999</c:v>
                </c:pt>
                <c:pt idx="15">
                  <c:v>0.155</c:v>
                </c:pt>
                <c:pt idx="16">
                  <c:v>0.16500000000000001</c:v>
                </c:pt>
                <c:pt idx="17">
                  <c:v>0.17499999999999999</c:v>
                </c:pt>
                <c:pt idx="18">
                  <c:v>0.185</c:v>
                </c:pt>
                <c:pt idx="19">
                  <c:v>0.19500000000000001</c:v>
                </c:pt>
                <c:pt idx="20">
                  <c:v>0.20499999999999999</c:v>
                </c:pt>
                <c:pt idx="21">
                  <c:v>0.215</c:v>
                </c:pt>
                <c:pt idx="22">
                  <c:v>0.22500000000000001</c:v>
                </c:pt>
                <c:pt idx="23">
                  <c:v>0.23499999999999999</c:v>
                </c:pt>
                <c:pt idx="24">
                  <c:v>0.245</c:v>
                </c:pt>
                <c:pt idx="25">
                  <c:v>0.255</c:v>
                </c:pt>
                <c:pt idx="26">
                  <c:v>0.26500000000000001</c:v>
                </c:pt>
                <c:pt idx="27">
                  <c:v>0.27500000000000002</c:v>
                </c:pt>
                <c:pt idx="28">
                  <c:v>0.28499999999999998</c:v>
                </c:pt>
                <c:pt idx="29">
                  <c:v>0.29499999999999998</c:v>
                </c:pt>
                <c:pt idx="30">
                  <c:v>0.30499999999999999</c:v>
                </c:pt>
                <c:pt idx="31">
                  <c:v>0.315</c:v>
                </c:pt>
                <c:pt idx="32">
                  <c:v>0.32500000000000001</c:v>
                </c:pt>
                <c:pt idx="33">
                  <c:v>0.33500000000000002</c:v>
                </c:pt>
                <c:pt idx="34">
                  <c:v>0.34499999999999997</c:v>
                </c:pt>
                <c:pt idx="35">
                  <c:v>0.35499999999999998</c:v>
                </c:pt>
                <c:pt idx="36">
                  <c:v>0.36499999999999999</c:v>
                </c:pt>
                <c:pt idx="37">
                  <c:v>0.375</c:v>
                </c:pt>
                <c:pt idx="38">
                  <c:v>0.38500000000000001</c:v>
                </c:pt>
                <c:pt idx="39">
                  <c:v>0.39500000000000002</c:v>
                </c:pt>
                <c:pt idx="40">
                  <c:v>0.40500000000000003</c:v>
                </c:pt>
                <c:pt idx="41">
                  <c:v>0.41499999999999998</c:v>
                </c:pt>
                <c:pt idx="42">
                  <c:v>0.42499999999999999</c:v>
                </c:pt>
                <c:pt idx="43">
                  <c:v>0.435</c:v>
                </c:pt>
                <c:pt idx="44">
                  <c:v>0.44500000000000001</c:v>
                </c:pt>
                <c:pt idx="45">
                  <c:v>0.45500000000000002</c:v>
                </c:pt>
                <c:pt idx="46">
                  <c:v>0.46500000000000002</c:v>
                </c:pt>
                <c:pt idx="47">
                  <c:v>0.47499999999999998</c:v>
                </c:pt>
                <c:pt idx="48">
                  <c:v>0.48499999999999999</c:v>
                </c:pt>
                <c:pt idx="49">
                  <c:v>0.495</c:v>
                </c:pt>
                <c:pt idx="50">
                  <c:v>0.505</c:v>
                </c:pt>
                <c:pt idx="51">
                  <c:v>0.51500000000000001</c:v>
                </c:pt>
                <c:pt idx="52">
                  <c:v>0.52500000000000002</c:v>
                </c:pt>
                <c:pt idx="53">
                  <c:v>0.53500000000000003</c:v>
                </c:pt>
                <c:pt idx="54">
                  <c:v>0.54500000000000004</c:v>
                </c:pt>
                <c:pt idx="55">
                  <c:v>0.55500000000000005</c:v>
                </c:pt>
                <c:pt idx="56">
                  <c:v>0.56499999999999995</c:v>
                </c:pt>
                <c:pt idx="57">
                  <c:v>0.57499999999999996</c:v>
                </c:pt>
                <c:pt idx="58">
                  <c:v>0.58499999999999996</c:v>
                </c:pt>
                <c:pt idx="59">
                  <c:v>0.59499999999999997</c:v>
                </c:pt>
                <c:pt idx="60">
                  <c:v>0.60499999999999998</c:v>
                </c:pt>
                <c:pt idx="61">
                  <c:v>0.61499999999999999</c:v>
                </c:pt>
                <c:pt idx="62">
                  <c:v>0.625</c:v>
                </c:pt>
                <c:pt idx="63">
                  <c:v>0.63500000000000001</c:v>
                </c:pt>
                <c:pt idx="64">
                  <c:v>0.64500000000000002</c:v>
                </c:pt>
                <c:pt idx="65">
                  <c:v>0.65500000000000003</c:v>
                </c:pt>
                <c:pt idx="66">
                  <c:v>0.66500000000000004</c:v>
                </c:pt>
                <c:pt idx="67">
                  <c:v>0.67500000000000004</c:v>
                </c:pt>
                <c:pt idx="68">
                  <c:v>0.68500000000000005</c:v>
                </c:pt>
                <c:pt idx="69">
                  <c:v>0.69499999999999995</c:v>
                </c:pt>
                <c:pt idx="70">
                  <c:v>0.70499999999999996</c:v>
                </c:pt>
                <c:pt idx="71">
                  <c:v>0.71499999999999997</c:v>
                </c:pt>
                <c:pt idx="72">
                  <c:v>0.72499999999999998</c:v>
                </c:pt>
                <c:pt idx="73">
                  <c:v>0.73499999999999999</c:v>
                </c:pt>
                <c:pt idx="74">
                  <c:v>0.745</c:v>
                </c:pt>
                <c:pt idx="75">
                  <c:v>0.755</c:v>
                </c:pt>
                <c:pt idx="76">
                  <c:v>0.76500000000000001</c:v>
                </c:pt>
                <c:pt idx="77">
                  <c:v>0.77500000000000002</c:v>
                </c:pt>
                <c:pt idx="78">
                  <c:v>0.78500000000000003</c:v>
                </c:pt>
                <c:pt idx="79">
                  <c:v>0.79500000000000004</c:v>
                </c:pt>
                <c:pt idx="80">
                  <c:v>0.80500000000000005</c:v>
                </c:pt>
                <c:pt idx="81">
                  <c:v>0.81499999999999995</c:v>
                </c:pt>
                <c:pt idx="82">
                  <c:v>0.82499999999999996</c:v>
                </c:pt>
                <c:pt idx="83">
                  <c:v>0.83499999999999996</c:v>
                </c:pt>
                <c:pt idx="84">
                  <c:v>0.84499999999999997</c:v>
                </c:pt>
                <c:pt idx="85">
                  <c:v>0.85499999999999998</c:v>
                </c:pt>
                <c:pt idx="86">
                  <c:v>0.86499999999999999</c:v>
                </c:pt>
                <c:pt idx="87">
                  <c:v>0.875</c:v>
                </c:pt>
                <c:pt idx="88">
                  <c:v>0.88500000000000001</c:v>
                </c:pt>
                <c:pt idx="89">
                  <c:v>0.89500000000000002</c:v>
                </c:pt>
                <c:pt idx="90">
                  <c:v>0.90500000000000003</c:v>
                </c:pt>
                <c:pt idx="91">
                  <c:v>0.91500000000000004</c:v>
                </c:pt>
                <c:pt idx="92">
                  <c:v>0.92500000000000004</c:v>
                </c:pt>
                <c:pt idx="93">
                  <c:v>0.93500000000000005</c:v>
                </c:pt>
                <c:pt idx="94">
                  <c:v>0.94499999999999995</c:v>
                </c:pt>
                <c:pt idx="95">
                  <c:v>0.95499999999999996</c:v>
                </c:pt>
                <c:pt idx="96">
                  <c:v>0.96499999999999997</c:v>
                </c:pt>
                <c:pt idx="97">
                  <c:v>0.97499999999999998</c:v>
                </c:pt>
                <c:pt idx="98">
                  <c:v>0.98499999999999999</c:v>
                </c:pt>
                <c:pt idx="99">
                  <c:v>0.995</c:v>
                </c:pt>
              </c:numCache>
            </c:numRef>
          </c:yVal>
          <c:smooth val="0"/>
        </c:ser>
        <c:ser>
          <c:idx val="1"/>
          <c:order val="1"/>
          <c:tx>
            <c:v>Experiment</c:v>
          </c:tx>
          <c:marker>
            <c:symbol val="none"/>
          </c:marker>
          <c:xVal>
            <c:numRef>
              <c:f>flexion!$A$105:$A$115</c:f>
              <c:numCache>
                <c:formatCode>General</c:formatCode>
                <c:ptCount val="11"/>
                <c:pt idx="0">
                  <c:v>0.73196238000000002</c:v>
                </c:pt>
                <c:pt idx="1">
                  <c:v>0.73196238000000002</c:v>
                </c:pt>
                <c:pt idx="2">
                  <c:v>0.91964504000000002</c:v>
                </c:pt>
                <c:pt idx="3">
                  <c:v>0.91964504000000002</c:v>
                </c:pt>
                <c:pt idx="4">
                  <c:v>0.97594983999999996</c:v>
                </c:pt>
                <c:pt idx="5">
                  <c:v>0.97594983999999996</c:v>
                </c:pt>
                <c:pt idx="6">
                  <c:v>1.0885594000000001</c:v>
                </c:pt>
                <c:pt idx="7">
                  <c:v>1.0885594000000001</c:v>
                </c:pt>
                <c:pt idx="8">
                  <c:v>1.2574738000000001</c:v>
                </c:pt>
                <c:pt idx="9">
                  <c:v>1.2574738000000001</c:v>
                </c:pt>
                <c:pt idx="10">
                  <c:v>1.2950104</c:v>
                </c:pt>
              </c:numCache>
            </c:numRef>
          </c:xVal>
          <c:yVal>
            <c:numRef>
              <c:f>flexion!$B$105:$B$115</c:f>
              <c:numCache>
                <c:formatCode>General</c:formatCode>
                <c:ptCount val="11"/>
                <c:pt idx="0">
                  <c:v>8.3333332999999996E-2</c:v>
                </c:pt>
                <c:pt idx="1">
                  <c:v>0.25</c:v>
                </c:pt>
                <c:pt idx="2">
                  <c:v>0.25</c:v>
                </c:pt>
                <c:pt idx="3">
                  <c:v>0.41666667000000002</c:v>
                </c:pt>
                <c:pt idx="4">
                  <c:v>0.41666667000000002</c:v>
                </c:pt>
                <c:pt idx="5">
                  <c:v>0.58333332999999998</c:v>
                </c:pt>
                <c:pt idx="6">
                  <c:v>0.58333332999999998</c:v>
                </c:pt>
                <c:pt idx="7">
                  <c:v>0.75</c:v>
                </c:pt>
                <c:pt idx="8">
                  <c:v>0.75</c:v>
                </c:pt>
                <c:pt idx="9">
                  <c:v>0.91666667000000002</c:v>
                </c:pt>
                <c:pt idx="10">
                  <c:v>0.91666667000000002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339904"/>
        <c:axId val="165341824"/>
      </c:scatterChart>
      <c:valAx>
        <c:axId val="1653399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 dirty="0" smtClean="0"/>
                  <a:t>Normalized Angle</a:t>
                </a:r>
                <a:endParaRPr lang="en-US" sz="12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41824"/>
        <c:crosses val="autoZero"/>
        <c:crossBetween val="midCat"/>
      </c:valAx>
      <c:valAx>
        <c:axId val="165341824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 dirty="0" smtClean="0"/>
                  <a:t>Probability</a:t>
                </a:r>
                <a:endParaRPr lang="en-US" sz="12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39904"/>
        <c:crosses val="autoZero"/>
        <c:crossBetween val="midCat"/>
      </c:valAx>
      <c:spPr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'flex-z'!$B$2:$B$51</c:f>
              <c:numCache>
                <c:formatCode>0%</c:formatCode>
                <c:ptCount val="50"/>
                <c:pt idx="0">
                  <c:v>3.1870693197265799E-4</c:v>
                </c:pt>
                <c:pt idx="1">
                  <c:v>5.0276116271086497E-4</c:v>
                </c:pt>
                <c:pt idx="2">
                  <c:v>8.3739597873506901E-4</c:v>
                </c:pt>
                <c:pt idx="3">
                  <c:v>1.09734754433777E-3</c:v>
                </c:pt>
                <c:pt idx="4">
                  <c:v>1.53561492670573E-3</c:v>
                </c:pt>
                <c:pt idx="5">
                  <c:v>2.2085224931857402E-3</c:v>
                </c:pt>
                <c:pt idx="6">
                  <c:v>3.0486657916549598E-3</c:v>
                </c:pt>
                <c:pt idx="7">
                  <c:v>4.2002800774058897E-3</c:v>
                </c:pt>
                <c:pt idx="8">
                  <c:v>5.9409900351811403E-3</c:v>
                </c:pt>
                <c:pt idx="9">
                  <c:v>7.6605690591698E-3</c:v>
                </c:pt>
                <c:pt idx="10">
                  <c:v>1.0013041656663E-2</c:v>
                </c:pt>
                <c:pt idx="11">
                  <c:v>1.3115782776922E-2</c:v>
                </c:pt>
                <c:pt idx="12">
                  <c:v>1.6450919798374299E-2</c:v>
                </c:pt>
                <c:pt idx="13">
                  <c:v>2.05985515177213E-2</c:v>
                </c:pt>
                <c:pt idx="14">
                  <c:v>2.6429522536527798E-2</c:v>
                </c:pt>
                <c:pt idx="15">
                  <c:v>3.2397725452725998E-2</c:v>
                </c:pt>
                <c:pt idx="16">
                  <c:v>3.9745785567535601E-2</c:v>
                </c:pt>
                <c:pt idx="17">
                  <c:v>4.7874982058468497E-2</c:v>
                </c:pt>
                <c:pt idx="18">
                  <c:v>5.6923474698319897E-2</c:v>
                </c:pt>
                <c:pt idx="19">
                  <c:v>6.7814606867551794E-2</c:v>
                </c:pt>
                <c:pt idx="20">
                  <c:v>7.8548344095448003E-2</c:v>
                </c:pt>
                <c:pt idx="21">
                  <c:v>9.1028882744999304E-2</c:v>
                </c:pt>
                <c:pt idx="22">
                  <c:v>0.10656286687219201</c:v>
                </c:pt>
                <c:pt idx="23">
                  <c:v>0.12224853450452899</c:v>
                </c:pt>
                <c:pt idx="24">
                  <c:v>0.13907774922207</c:v>
                </c:pt>
                <c:pt idx="25">
                  <c:v>0.15624642187972301</c:v>
                </c:pt>
                <c:pt idx="26">
                  <c:v>0.17625071899571301</c:v>
                </c:pt>
                <c:pt idx="27">
                  <c:v>0.19548384797912999</c:v>
                </c:pt>
                <c:pt idx="28">
                  <c:v>0.21423506821877</c:v>
                </c:pt>
                <c:pt idx="29">
                  <c:v>0.23519271266241601</c:v>
                </c:pt>
                <c:pt idx="30">
                  <c:v>0.25662190663303303</c:v>
                </c:pt>
                <c:pt idx="31">
                  <c:v>0.28047085855079201</c:v>
                </c:pt>
                <c:pt idx="32">
                  <c:v>0.30259206664581201</c:v>
                </c:pt>
                <c:pt idx="33">
                  <c:v>0.32433955074583898</c:v>
                </c:pt>
                <c:pt idx="34">
                  <c:v>0.34608845650883802</c:v>
                </c:pt>
                <c:pt idx="35">
                  <c:v>0.36879149588592097</c:v>
                </c:pt>
                <c:pt idx="36">
                  <c:v>0.39175388574109199</c:v>
                </c:pt>
                <c:pt idx="37">
                  <c:v>0.41835577088285503</c:v>
                </c:pt>
                <c:pt idx="38">
                  <c:v>0.44456465459774502</c:v>
                </c:pt>
                <c:pt idx="39">
                  <c:v>0.47084212552274302</c:v>
                </c:pt>
                <c:pt idx="40">
                  <c:v>0.49379229480979903</c:v>
                </c:pt>
                <c:pt idx="41">
                  <c:v>0.51895097104605903</c:v>
                </c:pt>
                <c:pt idx="42">
                  <c:v>0.54189498757663901</c:v>
                </c:pt>
                <c:pt idx="43">
                  <c:v>0.56892146549981704</c:v>
                </c:pt>
                <c:pt idx="44">
                  <c:v>0.59799772186367295</c:v>
                </c:pt>
                <c:pt idx="45">
                  <c:v>0.619710255842848</c:v>
                </c:pt>
                <c:pt idx="46">
                  <c:v>0.64172296098950599</c:v>
                </c:pt>
                <c:pt idx="47">
                  <c:v>0.66675747549722797</c:v>
                </c:pt>
                <c:pt idx="48">
                  <c:v>0.70257655681167097</c:v>
                </c:pt>
                <c:pt idx="49">
                  <c:v>0.72431400030820603</c:v>
                </c:pt>
              </c:numCache>
            </c:numRef>
          </c:xVal>
          <c:yVal>
            <c:numRef>
              <c:f>'flex-z'!$D$2:$D$51</c:f>
              <c:numCache>
                <c:formatCode>0%</c:formatCode>
                <c:ptCount val="50"/>
                <c:pt idx="0">
                  <c:v>9.5000027746439998E-4</c:v>
                </c:pt>
                <c:pt idx="1">
                  <c:v>1.44745730129128E-3</c:v>
                </c:pt>
                <c:pt idx="2">
                  <c:v>2.1727389886935801E-3</c:v>
                </c:pt>
                <c:pt idx="3">
                  <c:v>3.2133530346107999E-3</c:v>
                </c:pt>
                <c:pt idx="4">
                  <c:v>4.68263276405643E-3</c:v>
                </c:pt>
                <c:pt idx="5">
                  <c:v>6.7241409585793999E-3</c:v>
                </c:pt>
                <c:pt idx="6">
                  <c:v>9.5155893949629995E-3</c:v>
                </c:pt>
                <c:pt idx="7">
                  <c:v>1.3271713550559699E-2</c:v>
                </c:pt>
                <c:pt idx="8">
                  <c:v>1.8245442558977601E-2</c:v>
                </c:pt>
                <c:pt idx="9">
                  <c:v>2.4726653471844801E-2</c:v>
                </c:pt>
                <c:pt idx="10">
                  <c:v>3.3037821241718397E-2</c:v>
                </c:pt>
                <c:pt idx="11">
                  <c:v>4.3525993376688402E-2</c:v>
                </c:pt>
                <c:pt idx="12">
                  <c:v>5.6550744403329398E-2</c:v>
                </c:pt>
                <c:pt idx="13">
                  <c:v>7.2468100193505899E-2</c:v>
                </c:pt>
                <c:pt idx="14">
                  <c:v>9.1610848536234496E-2</c:v>
                </c:pt>
                <c:pt idx="15">
                  <c:v>0.11426613360530299</c:v>
                </c:pt>
                <c:pt idx="16">
                  <c:v>0.14065171393994499</c:v>
                </c:pt>
                <c:pt idx="17">
                  <c:v>0.170892694399503</c:v>
                </c:pt>
                <c:pt idx="18">
                  <c:v>0.205000734940709</c:v>
                </c:pt>
                <c:pt idx="19">
                  <c:v>0.24285802746874599</c:v>
                </c:pt>
                <c:pt idx="20">
                  <c:v>0.28420790336917601</c:v>
                </c:pt>
                <c:pt idx="21">
                  <c:v>0.32865369491792601</c:v>
                </c:pt>
                <c:pt idx="22">
                  <c:v>0.37566681366509302</c:v>
                </c:pt>
                <c:pt idx="23">
                  <c:v>0.424604041613387</c:v>
                </c:pt>
                <c:pt idx="24">
                  <c:v>0.47473333167432802</c:v>
                </c:pt>
                <c:pt idx="25">
                  <c:v>0.52526639541794795</c:v>
                </c:pt>
                <c:pt idx="26">
                  <c:v>0.57539568982843703</c:v>
                </c:pt>
                <c:pt idx="27">
                  <c:v>0.62433292626896697</c:v>
                </c:pt>
                <c:pt idx="28">
                  <c:v>0.67134605725364305</c:v>
                </c:pt>
                <c:pt idx="29">
                  <c:v>0.71579187433250901</c:v>
                </c:pt>
                <c:pt idx="30">
                  <c:v>0.75714176739193495</c:v>
                </c:pt>
                <c:pt idx="31">
                  <c:v>0.79499907877158404</c:v>
                </c:pt>
                <c:pt idx="32">
                  <c:v>0.82910713912817902</c:v>
                </c:pt>
                <c:pt idx="33">
                  <c:v>0.85934812635782398</c:v>
                </c:pt>
                <c:pt idx="34">
                  <c:v>0.88573372819282004</c:v>
                </c:pt>
                <c:pt idx="35">
                  <c:v>0.90838903377379498</c:v>
                </c:pt>
                <c:pt idx="36">
                  <c:v>0.92753180118137901</c:v>
                </c:pt>
                <c:pt idx="37">
                  <c:v>0.94344917426529096</c:v>
                </c:pt>
                <c:pt idx="38">
                  <c:v>0.95647394062219104</c:v>
                </c:pt>
                <c:pt idx="39">
                  <c:v>0.96696212605143494</c:v>
                </c:pt>
                <c:pt idx="40">
                  <c:v>0.97527330510861099</c:v>
                </c:pt>
                <c:pt idx="41">
                  <c:v>0.98175452541034303</c:v>
                </c:pt>
                <c:pt idx="42">
                  <c:v>0.98672826207416497</c:v>
                </c:pt>
                <c:pt idx="43">
                  <c:v>0.99048439235114505</c:v>
                </c:pt>
                <c:pt idx="44">
                  <c:v>0.99327584558950999</c:v>
                </c:pt>
                <c:pt idx="45">
                  <c:v>0.99531735748076999</c:v>
                </c:pt>
                <c:pt idx="46">
                  <c:v>0.99678664000379702</c:v>
                </c:pt>
                <c:pt idx="47">
                  <c:v>0.99782725612247802</c:v>
                </c:pt>
                <c:pt idx="48">
                  <c:v>0.99855253932021204</c:v>
                </c:pt>
                <c:pt idx="49">
                  <c:v>0.99904999972253605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358592"/>
        <c:axId val="165377152"/>
      </c:scatterChart>
      <c:valAx>
        <c:axId val="165358592"/>
        <c:scaling>
          <c:orientation val="minMax"/>
          <c:max val="0.8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Z</a:t>
                </a:r>
                <a:endParaRPr lang="en-US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77152"/>
        <c:crosses val="autoZero"/>
        <c:crossBetween val="midCat"/>
      </c:valAx>
      <c:valAx>
        <c:axId val="165377152"/>
        <c:scaling>
          <c:orientation val="minMax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CDF</a:t>
                </a:r>
                <a:endParaRPr lang="en-US" dirty="0"/>
              </a:p>
            </c:rich>
          </c:tx>
          <c:layout/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58592"/>
        <c:crosses val="autoZero"/>
        <c:crossBetween val="midCat"/>
      </c:valAx>
      <c:spPr>
        <a:ln>
          <a:solidFill>
            <a:schemeClr val="tx1">
              <a:tint val="75000"/>
              <a:shade val="95000"/>
              <a:satMod val="105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Sheet2!$A$3:$A$13</c:f>
              <c:strCache>
                <c:ptCount val="11"/>
                <c:pt idx="0">
                  <c:v>C1</c:v>
                </c:pt>
                <c:pt idx="1">
                  <c:v>C3</c:v>
                </c:pt>
                <c:pt idx="2">
                  <c:v>C4</c:v>
                </c:pt>
                <c:pt idx="3">
                  <c:v>C5</c:v>
                </c:pt>
                <c:pt idx="4">
                  <c:v>LAMBDA</c:v>
                </c:pt>
                <c:pt idx="5">
                  <c:v>ALL</c:v>
                </c:pt>
                <c:pt idx="6">
                  <c:v>PLL</c:v>
                </c:pt>
                <c:pt idx="7">
                  <c:v>LF</c:v>
                </c:pt>
                <c:pt idx="8">
                  <c:v>ISL</c:v>
                </c:pt>
                <c:pt idx="9">
                  <c:v>SSL</c:v>
                </c:pt>
                <c:pt idx="10">
                  <c:v>JC</c:v>
                </c:pt>
              </c:strCache>
            </c:strRef>
          </c:cat>
          <c:val>
            <c:numRef>
              <c:f>Sheet2!$B$3:$B$13</c:f>
              <c:numCache>
                <c:formatCode>General</c:formatCode>
                <c:ptCount val="11"/>
                <c:pt idx="0">
                  <c:v>0.96039932420922502</c:v>
                </c:pt>
                <c:pt idx="1">
                  <c:v>1.6333877080464701E-2</c:v>
                </c:pt>
                <c:pt idx="2">
                  <c:v>4.13978219602477E-3</c:v>
                </c:pt>
                <c:pt idx="3">
                  <c:v>6.9520288905347604E-3</c:v>
                </c:pt>
                <c:pt idx="4">
                  <c:v>5.6356808635377297E-3</c:v>
                </c:pt>
                <c:pt idx="5">
                  <c:v>1.17093769481935E-2</c:v>
                </c:pt>
                <c:pt idx="6">
                  <c:v>1.27807607542156E-2</c:v>
                </c:pt>
                <c:pt idx="7">
                  <c:v>1.22328124888505E-3</c:v>
                </c:pt>
                <c:pt idx="8">
                  <c:v>2.4321691293287401E-3</c:v>
                </c:pt>
                <c:pt idx="9">
                  <c:v>6.2907094864003204E-3</c:v>
                </c:pt>
                <c:pt idx="10">
                  <c:v>1.77146755923995E-3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388288"/>
        <c:axId val="165389824"/>
      </c:barChart>
      <c:catAx>
        <c:axId val="1653882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89824"/>
        <c:crosses val="autoZero"/>
        <c:auto val="1"/>
        <c:lblAlgn val="ctr"/>
        <c:lblOffset val="100"/>
        <c:noMultiLvlLbl val="0"/>
      </c:catAx>
      <c:valAx>
        <c:axId val="16538982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Sensitivity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388288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Sheet2!$A$8:$A$13</c:f>
              <c:strCache>
                <c:ptCount val="6"/>
                <c:pt idx="0">
                  <c:v>ALL</c:v>
                </c:pt>
                <c:pt idx="1">
                  <c:v>PLL</c:v>
                </c:pt>
                <c:pt idx="2">
                  <c:v>LF</c:v>
                </c:pt>
                <c:pt idx="3">
                  <c:v>ISL</c:v>
                </c:pt>
                <c:pt idx="4">
                  <c:v>SSL</c:v>
                </c:pt>
                <c:pt idx="5">
                  <c:v>JC</c:v>
                </c:pt>
              </c:strCache>
            </c:strRef>
          </c:cat>
          <c:val>
            <c:numRef>
              <c:f>Sheet2!$B$8:$B$13</c:f>
              <c:numCache>
                <c:formatCode>General</c:formatCode>
                <c:ptCount val="6"/>
                <c:pt idx="0">
                  <c:v>1.17093769481935E-2</c:v>
                </c:pt>
                <c:pt idx="1">
                  <c:v>1.27807607542156E-2</c:v>
                </c:pt>
                <c:pt idx="2">
                  <c:v>1.22328124888505E-3</c:v>
                </c:pt>
                <c:pt idx="3">
                  <c:v>2.4321691293287401E-3</c:v>
                </c:pt>
                <c:pt idx="4">
                  <c:v>6.2907094864003204E-3</c:v>
                </c:pt>
                <c:pt idx="5">
                  <c:v>1.77146755923995E-3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5401728"/>
        <c:axId val="165403264"/>
      </c:barChart>
      <c:catAx>
        <c:axId val="1654017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403264"/>
        <c:crosses val="autoZero"/>
        <c:auto val="1"/>
        <c:lblAlgn val="ctr"/>
        <c:lblOffset val="100"/>
        <c:noMultiLvlLbl val="0"/>
      </c:catAx>
      <c:valAx>
        <c:axId val="165403264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 dirty="0" smtClean="0"/>
                  <a:t>Sensitivity</a:t>
                </a:r>
                <a:endParaRPr lang="en-US" sz="14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165401728"/>
        <c:crosses val="autoZero"/>
        <c:crossBetween val="between"/>
      </c:valAx>
      <c:spPr>
        <a:ln>
          <a:solidFill>
            <a:schemeClr val="bg1">
              <a:lumMod val="50000"/>
            </a:schemeClr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Sheet2!$G$1</c:f>
              <c:strCache>
                <c:ptCount val="1"/>
                <c:pt idx="0">
                  <c:v>0</c:v>
                </c:pt>
              </c:strCache>
            </c:strRef>
          </c:tx>
          <c:marker>
            <c:symbol val="none"/>
          </c:marker>
          <c:xVal>
            <c:numRef>
              <c:f>Sheet2!$F$2:$F$148</c:f>
              <c:numCache>
                <c:formatCode>General</c:formatCode>
                <c:ptCount val="147"/>
                <c:pt idx="0">
                  <c:v>0</c:v>
                </c:pt>
                <c:pt idx="1">
                  <c:v>5.0000000000000001E-4</c:v>
                </c:pt>
                <c:pt idx="2">
                  <c:v>1E-3</c:v>
                </c:pt>
                <c:pt idx="3">
                  <c:v>1.5E-3</c:v>
                </c:pt>
                <c:pt idx="4">
                  <c:v>2E-3</c:v>
                </c:pt>
                <c:pt idx="5">
                  <c:v>2.5000000000000001E-3</c:v>
                </c:pt>
                <c:pt idx="6">
                  <c:v>3.0000000000000001E-3</c:v>
                </c:pt>
                <c:pt idx="7">
                  <c:v>3.5000000000000001E-3</c:v>
                </c:pt>
                <c:pt idx="8">
                  <c:v>4.0000000000000001E-3</c:v>
                </c:pt>
                <c:pt idx="9">
                  <c:v>4.4999999999999997E-3</c:v>
                </c:pt>
                <c:pt idx="10">
                  <c:v>5.0000000000000001E-3</c:v>
                </c:pt>
                <c:pt idx="11">
                  <c:v>5.4999999999999997E-3</c:v>
                </c:pt>
                <c:pt idx="12">
                  <c:v>6.0000000000000001E-3</c:v>
                </c:pt>
                <c:pt idx="13">
                  <c:v>6.4999999999999997E-3</c:v>
                </c:pt>
                <c:pt idx="14">
                  <c:v>7.0000000000000001E-3</c:v>
                </c:pt>
                <c:pt idx="15">
                  <c:v>7.4999999999999997E-3</c:v>
                </c:pt>
                <c:pt idx="16">
                  <c:v>8.0000000000000002E-3</c:v>
                </c:pt>
                <c:pt idx="17">
                  <c:v>8.5000000000000006E-3</c:v>
                </c:pt>
                <c:pt idx="18">
                  <c:v>8.9999999999999993E-3</c:v>
                </c:pt>
                <c:pt idx="19">
                  <c:v>9.4999999999999998E-3</c:v>
                </c:pt>
                <c:pt idx="20">
                  <c:v>0.01</c:v>
                </c:pt>
                <c:pt idx="21">
                  <c:v>1.0500000000000001E-2</c:v>
                </c:pt>
                <c:pt idx="22">
                  <c:v>1.0999999999999999E-2</c:v>
                </c:pt>
                <c:pt idx="23">
                  <c:v>1.15E-2</c:v>
                </c:pt>
                <c:pt idx="24">
                  <c:v>1.2E-2</c:v>
                </c:pt>
                <c:pt idx="25">
                  <c:v>1.2500000000000001E-2</c:v>
                </c:pt>
                <c:pt idx="26">
                  <c:v>1.2999999999999999E-2</c:v>
                </c:pt>
                <c:pt idx="27">
                  <c:v>1.35E-2</c:v>
                </c:pt>
                <c:pt idx="28">
                  <c:v>1.4E-2</c:v>
                </c:pt>
                <c:pt idx="29">
                  <c:v>1.4500000000000001E-2</c:v>
                </c:pt>
                <c:pt idx="30">
                  <c:v>1.4999999999999999E-2</c:v>
                </c:pt>
                <c:pt idx="31">
                  <c:v>1.55E-2</c:v>
                </c:pt>
                <c:pt idx="32">
                  <c:v>1.6E-2</c:v>
                </c:pt>
                <c:pt idx="33">
                  <c:v>1.6500000000000001E-2</c:v>
                </c:pt>
                <c:pt idx="34">
                  <c:v>1.7000000000000001E-2</c:v>
                </c:pt>
                <c:pt idx="35">
                  <c:v>1.7500000000000002E-2</c:v>
                </c:pt>
                <c:pt idx="36">
                  <c:v>1.7999999999999999E-2</c:v>
                </c:pt>
                <c:pt idx="37">
                  <c:v>1.8499999999999999E-2</c:v>
                </c:pt>
                <c:pt idx="38">
                  <c:v>1.9E-2</c:v>
                </c:pt>
                <c:pt idx="39">
                  <c:v>1.95E-2</c:v>
                </c:pt>
                <c:pt idx="40">
                  <c:v>0.02</c:v>
                </c:pt>
                <c:pt idx="41">
                  <c:v>2.0500000000000001E-2</c:v>
                </c:pt>
                <c:pt idx="42">
                  <c:v>2.1000000000000001E-2</c:v>
                </c:pt>
                <c:pt idx="43">
                  <c:v>2.1499999999999998E-2</c:v>
                </c:pt>
                <c:pt idx="44">
                  <c:v>2.1999999999999999E-2</c:v>
                </c:pt>
                <c:pt idx="45">
                  <c:v>2.2499999999999999E-2</c:v>
                </c:pt>
                <c:pt idx="46">
                  <c:v>2.3E-2</c:v>
                </c:pt>
                <c:pt idx="47">
                  <c:v>2.35E-2</c:v>
                </c:pt>
                <c:pt idx="48">
                  <c:v>2.4E-2</c:v>
                </c:pt>
                <c:pt idx="49">
                  <c:v>2.4500000000000001E-2</c:v>
                </c:pt>
                <c:pt idx="50">
                  <c:v>2.5000000000000001E-2</c:v>
                </c:pt>
                <c:pt idx="51">
                  <c:v>2.5499999999999998E-2</c:v>
                </c:pt>
                <c:pt idx="52">
                  <c:v>2.5999999999999999E-2</c:v>
                </c:pt>
                <c:pt idx="53">
                  <c:v>2.6499999999999999E-2</c:v>
                </c:pt>
                <c:pt idx="54">
                  <c:v>2.7E-2</c:v>
                </c:pt>
                <c:pt idx="55">
                  <c:v>2.75E-2</c:v>
                </c:pt>
                <c:pt idx="56">
                  <c:v>2.8000000000000001E-2</c:v>
                </c:pt>
                <c:pt idx="57">
                  <c:v>2.8500000000000001E-2</c:v>
                </c:pt>
                <c:pt idx="58">
                  <c:v>2.9000000000000001E-2</c:v>
                </c:pt>
                <c:pt idx="59">
                  <c:v>2.9499999999999998E-2</c:v>
                </c:pt>
                <c:pt idx="60">
                  <c:v>0.03</c:v>
                </c:pt>
                <c:pt idx="61">
                  <c:v>3.0499999999999999E-2</c:v>
                </c:pt>
                <c:pt idx="62">
                  <c:v>3.1E-2</c:v>
                </c:pt>
                <c:pt idx="63">
                  <c:v>3.15E-2</c:v>
                </c:pt>
                <c:pt idx="64">
                  <c:v>3.2000000000000001E-2</c:v>
                </c:pt>
                <c:pt idx="65">
                  <c:v>3.2500000000000001E-2</c:v>
                </c:pt>
                <c:pt idx="66">
                  <c:v>3.3000000000000002E-2</c:v>
                </c:pt>
                <c:pt idx="67">
                  <c:v>3.3500000000000002E-2</c:v>
                </c:pt>
                <c:pt idx="68">
                  <c:v>3.4000000000000002E-2</c:v>
                </c:pt>
                <c:pt idx="69">
                  <c:v>3.4500000000000003E-2</c:v>
                </c:pt>
                <c:pt idx="70">
                  <c:v>3.5000000000000003E-2</c:v>
                </c:pt>
                <c:pt idx="71">
                  <c:v>3.5499999999999997E-2</c:v>
                </c:pt>
                <c:pt idx="72">
                  <c:v>3.5999999999999997E-2</c:v>
                </c:pt>
                <c:pt idx="73">
                  <c:v>3.6499999999999998E-2</c:v>
                </c:pt>
                <c:pt idx="74">
                  <c:v>3.6999999999999998E-2</c:v>
                </c:pt>
                <c:pt idx="75">
                  <c:v>3.7499999999999999E-2</c:v>
                </c:pt>
                <c:pt idx="76">
                  <c:v>3.7999999999999999E-2</c:v>
                </c:pt>
                <c:pt idx="77">
                  <c:v>3.85E-2</c:v>
                </c:pt>
                <c:pt idx="78">
                  <c:v>3.9E-2</c:v>
                </c:pt>
                <c:pt idx="79">
                  <c:v>3.95E-2</c:v>
                </c:pt>
                <c:pt idx="80">
                  <c:v>0.04</c:v>
                </c:pt>
                <c:pt idx="81">
                  <c:v>4.0500000000000001E-2</c:v>
                </c:pt>
                <c:pt idx="82">
                  <c:v>4.1000000000000002E-2</c:v>
                </c:pt>
                <c:pt idx="83">
                  <c:v>4.1500000000000002E-2</c:v>
                </c:pt>
                <c:pt idx="84">
                  <c:v>4.2000000000000003E-2</c:v>
                </c:pt>
                <c:pt idx="85">
                  <c:v>4.2500000000000003E-2</c:v>
                </c:pt>
                <c:pt idx="86">
                  <c:v>4.2999999999999997E-2</c:v>
                </c:pt>
                <c:pt idx="87">
                  <c:v>4.3499999999999997E-2</c:v>
                </c:pt>
                <c:pt idx="88">
                  <c:v>4.3999999999999997E-2</c:v>
                </c:pt>
                <c:pt idx="89">
                  <c:v>4.4499999999999998E-2</c:v>
                </c:pt>
                <c:pt idx="90">
                  <c:v>4.4999999999999998E-2</c:v>
                </c:pt>
                <c:pt idx="91">
                  <c:v>4.5499999999999999E-2</c:v>
                </c:pt>
                <c:pt idx="92">
                  <c:v>4.5999999999999999E-2</c:v>
                </c:pt>
                <c:pt idx="93">
                  <c:v>4.65E-2</c:v>
                </c:pt>
                <c:pt idx="94">
                  <c:v>4.7E-2</c:v>
                </c:pt>
                <c:pt idx="95">
                  <c:v>4.7500000000000001E-2</c:v>
                </c:pt>
                <c:pt idx="96">
                  <c:v>4.8000000000000001E-2</c:v>
                </c:pt>
                <c:pt idx="97">
                  <c:v>4.8500000000000001E-2</c:v>
                </c:pt>
                <c:pt idx="98">
                  <c:v>4.9000000000000002E-2</c:v>
                </c:pt>
                <c:pt idx="99">
                  <c:v>4.9500000000000002E-2</c:v>
                </c:pt>
                <c:pt idx="100">
                  <c:v>0.05</c:v>
                </c:pt>
                <c:pt idx="101">
                  <c:v>5.0500000000000003E-2</c:v>
                </c:pt>
                <c:pt idx="102">
                  <c:v>5.0999999999999997E-2</c:v>
                </c:pt>
                <c:pt idx="103">
                  <c:v>5.1499999999999997E-2</c:v>
                </c:pt>
                <c:pt idx="104">
                  <c:v>5.1999999999999998E-2</c:v>
                </c:pt>
                <c:pt idx="105">
                  <c:v>5.2499999999999998E-2</c:v>
                </c:pt>
                <c:pt idx="106">
                  <c:v>5.2999999999999999E-2</c:v>
                </c:pt>
                <c:pt idx="107">
                  <c:v>5.3499999999999999E-2</c:v>
                </c:pt>
                <c:pt idx="108">
                  <c:v>5.3999999999999999E-2</c:v>
                </c:pt>
                <c:pt idx="109">
                  <c:v>5.45E-2</c:v>
                </c:pt>
                <c:pt idx="110">
                  <c:v>5.5E-2</c:v>
                </c:pt>
                <c:pt idx="111">
                  <c:v>5.5500000000000001E-2</c:v>
                </c:pt>
                <c:pt idx="112">
                  <c:v>5.6000000000000001E-2</c:v>
                </c:pt>
                <c:pt idx="113">
                  <c:v>5.6500000000000002E-2</c:v>
                </c:pt>
                <c:pt idx="114">
                  <c:v>5.7000000000000002E-2</c:v>
                </c:pt>
                <c:pt idx="115">
                  <c:v>5.7500000000000002E-2</c:v>
                </c:pt>
                <c:pt idx="116">
                  <c:v>5.8000000000000003E-2</c:v>
                </c:pt>
                <c:pt idx="117">
                  <c:v>5.8500000000000003E-2</c:v>
                </c:pt>
                <c:pt idx="118">
                  <c:v>5.8999999999999997E-2</c:v>
                </c:pt>
                <c:pt idx="119">
                  <c:v>5.9499999999999997E-2</c:v>
                </c:pt>
                <c:pt idx="120">
                  <c:v>0.06</c:v>
                </c:pt>
                <c:pt idx="121">
                  <c:v>6.0499999999999998E-2</c:v>
                </c:pt>
                <c:pt idx="122">
                  <c:v>6.0999999999999999E-2</c:v>
                </c:pt>
                <c:pt idx="123">
                  <c:v>6.1499999999999999E-2</c:v>
                </c:pt>
                <c:pt idx="124">
                  <c:v>6.2E-2</c:v>
                </c:pt>
                <c:pt idx="125">
                  <c:v>6.25E-2</c:v>
                </c:pt>
                <c:pt idx="126">
                  <c:v>6.3E-2</c:v>
                </c:pt>
                <c:pt idx="127">
                  <c:v>6.3500000000000001E-2</c:v>
                </c:pt>
                <c:pt idx="128">
                  <c:v>6.4000000000000001E-2</c:v>
                </c:pt>
                <c:pt idx="129">
                  <c:v>6.4500000000000002E-2</c:v>
                </c:pt>
                <c:pt idx="130">
                  <c:v>6.5000000000000002E-2</c:v>
                </c:pt>
                <c:pt idx="131">
                  <c:v>6.5500000000000003E-2</c:v>
                </c:pt>
                <c:pt idx="132">
                  <c:v>6.6000000000000003E-2</c:v>
                </c:pt>
                <c:pt idx="133">
                  <c:v>6.6500000000000004E-2</c:v>
                </c:pt>
                <c:pt idx="134">
                  <c:v>6.7000000000000004E-2</c:v>
                </c:pt>
                <c:pt idx="135">
                  <c:v>6.7500000000000004E-2</c:v>
                </c:pt>
                <c:pt idx="136">
                  <c:v>6.8000000000000005E-2</c:v>
                </c:pt>
                <c:pt idx="137">
                  <c:v>6.8500000000000005E-2</c:v>
                </c:pt>
                <c:pt idx="138">
                  <c:v>6.9000000000000006E-2</c:v>
                </c:pt>
                <c:pt idx="139">
                  <c:v>6.9500000000000006E-2</c:v>
                </c:pt>
                <c:pt idx="140">
                  <c:v>7.0000000000000007E-2</c:v>
                </c:pt>
                <c:pt idx="141">
                  <c:v>7.0499999999999993E-2</c:v>
                </c:pt>
                <c:pt idx="142">
                  <c:v>7.0999999999999994E-2</c:v>
                </c:pt>
                <c:pt idx="143">
                  <c:v>7.1499999999999994E-2</c:v>
                </c:pt>
                <c:pt idx="144">
                  <c:v>7.1999999999999995E-2</c:v>
                </c:pt>
                <c:pt idx="145">
                  <c:v>7.2499999999999995E-2</c:v>
                </c:pt>
                <c:pt idx="146">
                  <c:v>7.2999999999999995E-2</c:v>
                </c:pt>
              </c:numCache>
            </c:numRef>
          </c:xVal>
          <c:yVal>
            <c:numRef>
              <c:f>Sheet2!$G$2:$G$148</c:f>
              <c:numCache>
                <c:formatCode>General</c:formatCode>
                <c:ptCount val="147"/>
                <c:pt idx="0">
                  <c:v>0</c:v>
                </c:pt>
                <c:pt idx="1">
                  <c:v>8.8724515151120258</c:v>
                </c:pt>
                <c:pt idx="2">
                  <c:v>5.9491047946400215</c:v>
                </c:pt>
                <c:pt idx="3">
                  <c:v>2.3139554208000068</c:v>
                </c:pt>
                <c:pt idx="4">
                  <c:v>8.2597672393840291</c:v>
                </c:pt>
                <c:pt idx="5">
                  <c:v>11.21941894854403</c:v>
                </c:pt>
                <c:pt idx="6">
                  <c:v>14.864488382208009</c:v>
                </c:pt>
                <c:pt idx="7">
                  <c:v>10.034265775032017</c:v>
                </c:pt>
                <c:pt idx="8">
                  <c:v>15.115741897552013</c:v>
                </c:pt>
                <c:pt idx="9">
                  <c:v>20.495108206216017</c:v>
                </c:pt>
                <c:pt idx="10">
                  <c:v>21.693776272552014</c:v>
                </c:pt>
                <c:pt idx="11">
                  <c:v>24.154803907936007</c:v>
                </c:pt>
                <c:pt idx="12">
                  <c:v>27.622601856944016</c:v>
                </c:pt>
                <c:pt idx="13">
                  <c:v>32.051342971560018</c:v>
                </c:pt>
                <c:pt idx="14">
                  <c:v>31.813892481944016</c:v>
                </c:pt>
                <c:pt idx="15">
                  <c:v>38.409626565872017</c:v>
                </c:pt>
                <c:pt idx="16">
                  <c:v>42.523655910416011</c:v>
                </c:pt>
                <c:pt idx="17">
                  <c:v>45.09952583144802</c:v>
                </c:pt>
                <c:pt idx="18">
                  <c:v>49.505998244576013</c:v>
                </c:pt>
                <c:pt idx="19">
                  <c:v>54.927857571064024</c:v>
                </c:pt>
                <c:pt idx="20">
                  <c:v>60.610684670568027</c:v>
                </c:pt>
                <c:pt idx="21">
                  <c:v>63.683751711408028</c:v>
                </c:pt>
                <c:pt idx="22">
                  <c:v>72.57922656587202</c:v>
                </c:pt>
                <c:pt idx="23">
                  <c:v>78.104677198776002</c:v>
                </c:pt>
                <c:pt idx="24">
                  <c:v>81.680155226752007</c:v>
                </c:pt>
                <c:pt idx="25">
                  <c:v>89.596397219080018</c:v>
                </c:pt>
                <c:pt idx="26">
                  <c:v>97.083963282936011</c:v>
                </c:pt>
                <c:pt idx="27">
                  <c:v>103.01516255076001</c:v>
                </c:pt>
                <c:pt idx="28">
                  <c:v>109.53238677007201</c:v>
                </c:pt>
                <c:pt idx="29">
                  <c:v>117.87026596908002</c:v>
                </c:pt>
                <c:pt idx="30">
                  <c:v>123.71660954928804</c:v>
                </c:pt>
                <c:pt idx="31">
                  <c:v>131.56583962600803</c:v>
                </c:pt>
                <c:pt idx="32">
                  <c:v>138.48630159012802</c:v>
                </c:pt>
                <c:pt idx="33">
                  <c:v>148.89592463616003</c:v>
                </c:pt>
                <c:pt idx="34">
                  <c:v>156.87139204308804</c:v>
                </c:pt>
                <c:pt idx="35">
                  <c:v>160.30066225744002</c:v>
                </c:pt>
                <c:pt idx="36">
                  <c:v>171.02560764383202</c:v>
                </c:pt>
                <c:pt idx="37">
                  <c:v>180.29028946834401</c:v>
                </c:pt>
                <c:pt idx="38">
                  <c:v>191.75418047156003</c:v>
                </c:pt>
                <c:pt idx="39">
                  <c:v>199.01618503665603</c:v>
                </c:pt>
                <c:pt idx="40">
                  <c:v>205.19728804644004</c:v>
                </c:pt>
                <c:pt idx="41">
                  <c:v>215.79129161613523</c:v>
                </c:pt>
                <c:pt idx="42">
                  <c:v>224.7669571191808</c:v>
                </c:pt>
                <c:pt idx="43">
                  <c:v>236.73710176340163</c:v>
                </c:pt>
                <c:pt idx="44">
                  <c:v>246.13485811413204</c:v>
                </c:pt>
                <c:pt idx="45">
                  <c:v>253.26706311314399</c:v>
                </c:pt>
                <c:pt idx="46">
                  <c:v>260.96741327080804</c:v>
                </c:pt>
                <c:pt idx="47">
                  <c:v>270.51118105820001</c:v>
                </c:pt>
                <c:pt idx="48">
                  <c:v>282.28334195819201</c:v>
                </c:pt>
                <c:pt idx="49">
                  <c:v>291.26330547156005</c:v>
                </c:pt>
                <c:pt idx="50">
                  <c:v>298.11255698442397</c:v>
                </c:pt>
                <c:pt idx="51">
                  <c:v>306.91774275100801</c:v>
                </c:pt>
                <c:pt idx="52">
                  <c:v>315.58297048566402</c:v>
                </c:pt>
                <c:pt idx="53">
                  <c:v>326.15195949852802</c:v>
                </c:pt>
                <c:pt idx="54">
                  <c:v>336.80567385547204</c:v>
                </c:pt>
                <c:pt idx="55">
                  <c:v>344.31860263988</c:v>
                </c:pt>
                <c:pt idx="56">
                  <c:v>353.40207856610397</c:v>
                </c:pt>
                <c:pt idx="57">
                  <c:v>362.98866523690401</c:v>
                </c:pt>
                <c:pt idx="58">
                  <c:v>374.10720957354403</c:v>
                </c:pt>
                <c:pt idx="59">
                  <c:v>383.77059101759204</c:v>
                </c:pt>
                <c:pt idx="60">
                  <c:v>393.59140381091203</c:v>
                </c:pt>
                <c:pt idx="61">
                  <c:v>404.41016450472802</c:v>
                </c:pt>
                <c:pt idx="62">
                  <c:v>412.60720068591201</c:v>
                </c:pt>
                <c:pt idx="63">
                  <c:v>422.32122524705602</c:v>
                </c:pt>
                <c:pt idx="64">
                  <c:v>431.41132827503202</c:v>
                </c:pt>
                <c:pt idx="65">
                  <c:v>438.26590342056801</c:v>
                </c:pt>
                <c:pt idx="66">
                  <c:v>447.93646079308803</c:v>
                </c:pt>
                <c:pt idx="67">
                  <c:v>458.30618404216</c:v>
                </c:pt>
                <c:pt idx="68">
                  <c:v>465.66625732175999</c:v>
                </c:pt>
                <c:pt idx="69">
                  <c:v>472.55072989616002</c:v>
                </c:pt>
                <c:pt idx="70">
                  <c:v>480.98687675991999</c:v>
                </c:pt>
                <c:pt idx="71">
                  <c:v>489.05569296032002</c:v>
                </c:pt>
                <c:pt idx="72">
                  <c:v>499.09828721792007</c:v>
                </c:pt>
                <c:pt idx="73">
                  <c:v>509.43206221792008</c:v>
                </c:pt>
                <c:pt idx="74">
                  <c:v>516.25635576488003</c:v>
                </c:pt>
                <c:pt idx="75">
                  <c:v>523.45796864848</c:v>
                </c:pt>
                <c:pt idx="76">
                  <c:v>532.19893466832002</c:v>
                </c:pt>
                <c:pt idx="77">
                  <c:v>542.5065031362401</c:v>
                </c:pt>
                <c:pt idx="78">
                  <c:v>552.66638193816004</c:v>
                </c:pt>
                <c:pt idx="79">
                  <c:v>559.66863300991997</c:v>
                </c:pt>
                <c:pt idx="80">
                  <c:v>566.93791640344</c:v>
                </c:pt>
                <c:pt idx="81">
                  <c:v>572.63840206448003</c:v>
                </c:pt>
                <c:pt idx="82">
                  <c:v>580.72906163128005</c:v>
                </c:pt>
                <c:pt idx="83">
                  <c:v>590.55956122520001</c:v>
                </c:pt>
                <c:pt idx="84">
                  <c:v>596.71999229464006</c:v>
                </c:pt>
                <c:pt idx="85">
                  <c:v>601.32715742328003</c:v>
                </c:pt>
                <c:pt idx="86">
                  <c:v>606.27176953968001</c:v>
                </c:pt>
                <c:pt idx="87">
                  <c:v>612.7063951263201</c:v>
                </c:pt>
                <c:pt idx="88">
                  <c:v>619.8405844652799</c:v>
                </c:pt>
                <c:pt idx="89">
                  <c:v>626.72363007672004</c:v>
                </c:pt>
                <c:pt idx="90">
                  <c:v>632.75722696296009</c:v>
                </c:pt>
                <c:pt idx="91">
                  <c:v>636.69748359656001</c:v>
                </c:pt>
                <c:pt idx="92">
                  <c:v>642.08478046032008</c:v>
                </c:pt>
                <c:pt idx="93">
                  <c:v>649.10709122288006</c:v>
                </c:pt>
                <c:pt idx="94">
                  <c:v>653.10524921032004</c:v>
                </c:pt>
                <c:pt idx="95">
                  <c:v>659.11593252480009</c:v>
                </c:pt>
                <c:pt idx="96">
                  <c:v>664.78768701488002</c:v>
                </c:pt>
                <c:pt idx="97">
                  <c:v>667.46456875000001</c:v>
                </c:pt>
                <c:pt idx="98">
                  <c:v>671.43427002480007</c:v>
                </c:pt>
                <c:pt idx="99">
                  <c:v>674.62548604464007</c:v>
                </c:pt>
                <c:pt idx="100">
                  <c:v>678.57466114616</c:v>
                </c:pt>
                <c:pt idx="101">
                  <c:v>682.57880137632003</c:v>
                </c:pt>
                <c:pt idx="102">
                  <c:v>684.73868701488004</c:v>
                </c:pt>
                <c:pt idx="103">
                  <c:v>687.31044071527992</c:v>
                </c:pt>
                <c:pt idx="104">
                  <c:v>687.96758007671997</c:v>
                </c:pt>
                <c:pt idx="105">
                  <c:v>689.56881357175996</c:v>
                </c:pt>
                <c:pt idx="106">
                  <c:v>694.80183487136003</c:v>
                </c:pt>
                <c:pt idx="107">
                  <c:v>697.74289502480008</c:v>
                </c:pt>
                <c:pt idx="108">
                  <c:v>700.58867862136003</c:v>
                </c:pt>
                <c:pt idx="109">
                  <c:v>700.87286181184004</c:v>
                </c:pt>
                <c:pt idx="110">
                  <c:v>701.38508311144005</c:v>
                </c:pt>
                <c:pt idx="111">
                  <c:v>705.63389091832005</c:v>
                </c:pt>
                <c:pt idx="112">
                  <c:v>707.65945089119998</c:v>
                </c:pt>
                <c:pt idx="113">
                  <c:v>709.92270831448002</c:v>
                </c:pt>
                <c:pt idx="114">
                  <c:v>711.11942803472004</c:v>
                </c:pt>
                <c:pt idx="115">
                  <c:v>709.35296982175998</c:v>
                </c:pt>
                <c:pt idx="116">
                  <c:v>709.30357530456001</c:v>
                </c:pt>
                <c:pt idx="117">
                  <c:v>711.45196298511996</c:v>
                </c:pt>
                <c:pt idx="118">
                  <c:v>712.40214913128</c:v>
                </c:pt>
                <c:pt idx="119">
                  <c:v>712.27405262863999</c:v>
                </c:pt>
                <c:pt idx="120">
                  <c:v>709.77682979463998</c:v>
                </c:pt>
                <c:pt idx="121">
                  <c:v>709.44780732176002</c:v>
                </c:pt>
                <c:pt idx="122">
                  <c:v>710.08389913127996</c:v>
                </c:pt>
                <c:pt idx="123">
                  <c:v>709.92984306184007</c:v>
                </c:pt>
                <c:pt idx="124">
                  <c:v>711.56710714120004</c:v>
                </c:pt>
                <c:pt idx="125">
                  <c:v>711.3341295916</c:v>
                </c:pt>
                <c:pt idx="126">
                  <c:v>709.78050693815999</c:v>
                </c:pt>
                <c:pt idx="127">
                  <c:v>709.05868818816009</c:v>
                </c:pt>
                <c:pt idx="128">
                  <c:v>709.17531415839994</c:v>
                </c:pt>
                <c:pt idx="129">
                  <c:v>710.07670946528003</c:v>
                </c:pt>
                <c:pt idx="130">
                  <c:v>710.05393311144007</c:v>
                </c:pt>
                <c:pt idx="131">
                  <c:v>709.10352744808006</c:v>
                </c:pt>
                <c:pt idx="132">
                  <c:v>708.09061025495998</c:v>
                </c:pt>
                <c:pt idx="133">
                  <c:v>706.16833974504004</c:v>
                </c:pt>
                <c:pt idx="134">
                  <c:v>705.17117392824002</c:v>
                </c:pt>
                <c:pt idx="135">
                  <c:v>705.75298663128001</c:v>
                </c:pt>
                <c:pt idx="136">
                  <c:v>706.16784581447996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Sheet2!$H$1</c:f>
              <c:strCache>
                <c:ptCount val="1"/>
                <c:pt idx="0">
                  <c:v>30</c:v>
                </c:pt>
              </c:strCache>
            </c:strRef>
          </c:tx>
          <c:marker>
            <c:symbol val="none"/>
          </c:marker>
          <c:xVal>
            <c:numRef>
              <c:f>Sheet2!$F$2:$F$148</c:f>
              <c:numCache>
                <c:formatCode>General</c:formatCode>
                <c:ptCount val="147"/>
                <c:pt idx="0">
                  <c:v>0</c:v>
                </c:pt>
                <c:pt idx="1">
                  <c:v>5.0000000000000001E-4</c:v>
                </c:pt>
                <c:pt idx="2">
                  <c:v>1E-3</c:v>
                </c:pt>
                <c:pt idx="3">
                  <c:v>1.5E-3</c:v>
                </c:pt>
                <c:pt idx="4">
                  <c:v>2E-3</c:v>
                </c:pt>
                <c:pt idx="5">
                  <c:v>2.5000000000000001E-3</c:v>
                </c:pt>
                <c:pt idx="6">
                  <c:v>3.0000000000000001E-3</c:v>
                </c:pt>
                <c:pt idx="7">
                  <c:v>3.5000000000000001E-3</c:v>
                </c:pt>
                <c:pt idx="8">
                  <c:v>4.0000000000000001E-3</c:v>
                </c:pt>
                <c:pt idx="9">
                  <c:v>4.4999999999999997E-3</c:v>
                </c:pt>
                <c:pt idx="10">
                  <c:v>5.0000000000000001E-3</c:v>
                </c:pt>
                <c:pt idx="11">
                  <c:v>5.4999999999999997E-3</c:v>
                </c:pt>
                <c:pt idx="12">
                  <c:v>6.0000000000000001E-3</c:v>
                </c:pt>
                <c:pt idx="13">
                  <c:v>6.4999999999999997E-3</c:v>
                </c:pt>
                <c:pt idx="14">
                  <c:v>7.0000000000000001E-3</c:v>
                </c:pt>
                <c:pt idx="15">
                  <c:v>7.4999999999999997E-3</c:v>
                </c:pt>
                <c:pt idx="16">
                  <c:v>8.0000000000000002E-3</c:v>
                </c:pt>
                <c:pt idx="17">
                  <c:v>8.5000000000000006E-3</c:v>
                </c:pt>
                <c:pt idx="18">
                  <c:v>8.9999999999999993E-3</c:v>
                </c:pt>
                <c:pt idx="19">
                  <c:v>9.4999999999999998E-3</c:v>
                </c:pt>
                <c:pt idx="20">
                  <c:v>0.01</c:v>
                </c:pt>
                <c:pt idx="21">
                  <c:v>1.0500000000000001E-2</c:v>
                </c:pt>
                <c:pt idx="22">
                  <c:v>1.0999999999999999E-2</c:v>
                </c:pt>
                <c:pt idx="23">
                  <c:v>1.15E-2</c:v>
                </c:pt>
                <c:pt idx="24">
                  <c:v>1.2E-2</c:v>
                </c:pt>
                <c:pt idx="25">
                  <c:v>1.2500000000000001E-2</c:v>
                </c:pt>
                <c:pt idx="26">
                  <c:v>1.2999999999999999E-2</c:v>
                </c:pt>
                <c:pt idx="27">
                  <c:v>1.35E-2</c:v>
                </c:pt>
                <c:pt idx="28">
                  <c:v>1.4E-2</c:v>
                </c:pt>
                <c:pt idx="29">
                  <c:v>1.4500000000000001E-2</c:v>
                </c:pt>
                <c:pt idx="30">
                  <c:v>1.4999999999999999E-2</c:v>
                </c:pt>
                <c:pt idx="31">
                  <c:v>1.55E-2</c:v>
                </c:pt>
                <c:pt idx="32">
                  <c:v>1.6E-2</c:v>
                </c:pt>
                <c:pt idx="33">
                  <c:v>1.6500000000000001E-2</c:v>
                </c:pt>
                <c:pt idx="34">
                  <c:v>1.7000000000000001E-2</c:v>
                </c:pt>
                <c:pt idx="35">
                  <c:v>1.7500000000000002E-2</c:v>
                </c:pt>
                <c:pt idx="36">
                  <c:v>1.7999999999999999E-2</c:v>
                </c:pt>
                <c:pt idx="37">
                  <c:v>1.8499999999999999E-2</c:v>
                </c:pt>
                <c:pt idx="38">
                  <c:v>1.9E-2</c:v>
                </c:pt>
                <c:pt idx="39">
                  <c:v>1.95E-2</c:v>
                </c:pt>
                <c:pt idx="40">
                  <c:v>0.02</c:v>
                </c:pt>
                <c:pt idx="41">
                  <c:v>2.0500000000000001E-2</c:v>
                </c:pt>
                <c:pt idx="42">
                  <c:v>2.1000000000000001E-2</c:v>
                </c:pt>
                <c:pt idx="43">
                  <c:v>2.1499999999999998E-2</c:v>
                </c:pt>
                <c:pt idx="44">
                  <c:v>2.1999999999999999E-2</c:v>
                </c:pt>
                <c:pt idx="45">
                  <c:v>2.2499999999999999E-2</c:v>
                </c:pt>
                <c:pt idx="46">
                  <c:v>2.3E-2</c:v>
                </c:pt>
                <c:pt idx="47">
                  <c:v>2.35E-2</c:v>
                </c:pt>
                <c:pt idx="48">
                  <c:v>2.4E-2</c:v>
                </c:pt>
                <c:pt idx="49">
                  <c:v>2.4500000000000001E-2</c:v>
                </c:pt>
                <c:pt idx="50">
                  <c:v>2.5000000000000001E-2</c:v>
                </c:pt>
                <c:pt idx="51">
                  <c:v>2.5499999999999998E-2</c:v>
                </c:pt>
                <c:pt idx="52">
                  <c:v>2.5999999999999999E-2</c:v>
                </c:pt>
                <c:pt idx="53">
                  <c:v>2.6499999999999999E-2</c:v>
                </c:pt>
                <c:pt idx="54">
                  <c:v>2.7E-2</c:v>
                </c:pt>
                <c:pt idx="55">
                  <c:v>2.75E-2</c:v>
                </c:pt>
                <c:pt idx="56">
                  <c:v>2.8000000000000001E-2</c:v>
                </c:pt>
                <c:pt idx="57">
                  <c:v>2.8500000000000001E-2</c:v>
                </c:pt>
                <c:pt idx="58">
                  <c:v>2.9000000000000001E-2</c:v>
                </c:pt>
                <c:pt idx="59">
                  <c:v>2.9499999999999998E-2</c:v>
                </c:pt>
                <c:pt idx="60">
                  <c:v>0.03</c:v>
                </c:pt>
                <c:pt idx="61">
                  <c:v>3.0499999999999999E-2</c:v>
                </c:pt>
                <c:pt idx="62">
                  <c:v>3.1E-2</c:v>
                </c:pt>
                <c:pt idx="63">
                  <c:v>3.15E-2</c:v>
                </c:pt>
                <c:pt idx="64">
                  <c:v>3.2000000000000001E-2</c:v>
                </c:pt>
                <c:pt idx="65">
                  <c:v>3.2500000000000001E-2</c:v>
                </c:pt>
                <c:pt idx="66">
                  <c:v>3.3000000000000002E-2</c:v>
                </c:pt>
                <c:pt idx="67">
                  <c:v>3.3500000000000002E-2</c:v>
                </c:pt>
                <c:pt idx="68">
                  <c:v>3.4000000000000002E-2</c:v>
                </c:pt>
                <c:pt idx="69">
                  <c:v>3.4500000000000003E-2</c:v>
                </c:pt>
                <c:pt idx="70">
                  <c:v>3.5000000000000003E-2</c:v>
                </c:pt>
                <c:pt idx="71">
                  <c:v>3.5499999999999997E-2</c:v>
                </c:pt>
                <c:pt idx="72">
                  <c:v>3.5999999999999997E-2</c:v>
                </c:pt>
                <c:pt idx="73">
                  <c:v>3.6499999999999998E-2</c:v>
                </c:pt>
                <c:pt idx="74">
                  <c:v>3.6999999999999998E-2</c:v>
                </c:pt>
                <c:pt idx="75">
                  <c:v>3.7499999999999999E-2</c:v>
                </c:pt>
                <c:pt idx="76">
                  <c:v>3.7999999999999999E-2</c:v>
                </c:pt>
                <c:pt idx="77">
                  <c:v>3.85E-2</c:v>
                </c:pt>
                <c:pt idx="78">
                  <c:v>3.9E-2</c:v>
                </c:pt>
                <c:pt idx="79">
                  <c:v>3.95E-2</c:v>
                </c:pt>
                <c:pt idx="80">
                  <c:v>0.04</c:v>
                </c:pt>
                <c:pt idx="81">
                  <c:v>4.0500000000000001E-2</c:v>
                </c:pt>
                <c:pt idx="82">
                  <c:v>4.1000000000000002E-2</c:v>
                </c:pt>
                <c:pt idx="83">
                  <c:v>4.1500000000000002E-2</c:v>
                </c:pt>
                <c:pt idx="84">
                  <c:v>4.2000000000000003E-2</c:v>
                </c:pt>
                <c:pt idx="85">
                  <c:v>4.2500000000000003E-2</c:v>
                </c:pt>
                <c:pt idx="86">
                  <c:v>4.2999999999999997E-2</c:v>
                </c:pt>
                <c:pt idx="87">
                  <c:v>4.3499999999999997E-2</c:v>
                </c:pt>
                <c:pt idx="88">
                  <c:v>4.3999999999999997E-2</c:v>
                </c:pt>
                <c:pt idx="89">
                  <c:v>4.4499999999999998E-2</c:v>
                </c:pt>
                <c:pt idx="90">
                  <c:v>4.4999999999999998E-2</c:v>
                </c:pt>
                <c:pt idx="91">
                  <c:v>4.5499999999999999E-2</c:v>
                </c:pt>
                <c:pt idx="92">
                  <c:v>4.5999999999999999E-2</c:v>
                </c:pt>
                <c:pt idx="93">
                  <c:v>4.65E-2</c:v>
                </c:pt>
                <c:pt idx="94">
                  <c:v>4.7E-2</c:v>
                </c:pt>
                <c:pt idx="95">
                  <c:v>4.7500000000000001E-2</c:v>
                </c:pt>
                <c:pt idx="96">
                  <c:v>4.8000000000000001E-2</c:v>
                </c:pt>
                <c:pt idx="97">
                  <c:v>4.8500000000000001E-2</c:v>
                </c:pt>
                <c:pt idx="98">
                  <c:v>4.9000000000000002E-2</c:v>
                </c:pt>
                <c:pt idx="99">
                  <c:v>4.9500000000000002E-2</c:v>
                </c:pt>
                <c:pt idx="100">
                  <c:v>0.05</c:v>
                </c:pt>
                <c:pt idx="101">
                  <c:v>5.0500000000000003E-2</c:v>
                </c:pt>
                <c:pt idx="102">
                  <c:v>5.0999999999999997E-2</c:v>
                </c:pt>
                <c:pt idx="103">
                  <c:v>5.1499999999999997E-2</c:v>
                </c:pt>
                <c:pt idx="104">
                  <c:v>5.1999999999999998E-2</c:v>
                </c:pt>
                <c:pt idx="105">
                  <c:v>5.2499999999999998E-2</c:v>
                </c:pt>
                <c:pt idx="106">
                  <c:v>5.2999999999999999E-2</c:v>
                </c:pt>
                <c:pt idx="107">
                  <c:v>5.3499999999999999E-2</c:v>
                </c:pt>
                <c:pt idx="108">
                  <c:v>5.3999999999999999E-2</c:v>
                </c:pt>
                <c:pt idx="109">
                  <c:v>5.45E-2</c:v>
                </c:pt>
                <c:pt idx="110">
                  <c:v>5.5E-2</c:v>
                </c:pt>
                <c:pt idx="111">
                  <c:v>5.5500000000000001E-2</c:v>
                </c:pt>
                <c:pt idx="112">
                  <c:v>5.6000000000000001E-2</c:v>
                </c:pt>
                <c:pt idx="113">
                  <c:v>5.6500000000000002E-2</c:v>
                </c:pt>
                <c:pt idx="114">
                  <c:v>5.7000000000000002E-2</c:v>
                </c:pt>
                <c:pt idx="115">
                  <c:v>5.7500000000000002E-2</c:v>
                </c:pt>
                <c:pt idx="116">
                  <c:v>5.8000000000000003E-2</c:v>
                </c:pt>
                <c:pt idx="117">
                  <c:v>5.8500000000000003E-2</c:v>
                </c:pt>
                <c:pt idx="118">
                  <c:v>5.8999999999999997E-2</c:v>
                </c:pt>
                <c:pt idx="119">
                  <c:v>5.9499999999999997E-2</c:v>
                </c:pt>
                <c:pt idx="120">
                  <c:v>0.06</c:v>
                </c:pt>
                <c:pt idx="121">
                  <c:v>6.0499999999999998E-2</c:v>
                </c:pt>
                <c:pt idx="122">
                  <c:v>6.0999999999999999E-2</c:v>
                </c:pt>
                <c:pt idx="123">
                  <c:v>6.1499999999999999E-2</c:v>
                </c:pt>
                <c:pt idx="124">
                  <c:v>6.2E-2</c:v>
                </c:pt>
                <c:pt idx="125">
                  <c:v>6.25E-2</c:v>
                </c:pt>
                <c:pt idx="126">
                  <c:v>6.3E-2</c:v>
                </c:pt>
                <c:pt idx="127">
                  <c:v>6.3500000000000001E-2</c:v>
                </c:pt>
                <c:pt idx="128">
                  <c:v>6.4000000000000001E-2</c:v>
                </c:pt>
                <c:pt idx="129">
                  <c:v>6.4500000000000002E-2</c:v>
                </c:pt>
                <c:pt idx="130">
                  <c:v>6.5000000000000002E-2</c:v>
                </c:pt>
                <c:pt idx="131">
                  <c:v>6.5500000000000003E-2</c:v>
                </c:pt>
                <c:pt idx="132">
                  <c:v>6.6000000000000003E-2</c:v>
                </c:pt>
                <c:pt idx="133">
                  <c:v>6.6500000000000004E-2</c:v>
                </c:pt>
                <c:pt idx="134">
                  <c:v>6.7000000000000004E-2</c:v>
                </c:pt>
                <c:pt idx="135">
                  <c:v>6.7500000000000004E-2</c:v>
                </c:pt>
                <c:pt idx="136">
                  <c:v>6.8000000000000005E-2</c:v>
                </c:pt>
                <c:pt idx="137">
                  <c:v>6.8500000000000005E-2</c:v>
                </c:pt>
                <c:pt idx="138">
                  <c:v>6.9000000000000006E-2</c:v>
                </c:pt>
                <c:pt idx="139">
                  <c:v>6.9500000000000006E-2</c:v>
                </c:pt>
                <c:pt idx="140">
                  <c:v>7.0000000000000007E-2</c:v>
                </c:pt>
                <c:pt idx="141">
                  <c:v>7.0499999999999993E-2</c:v>
                </c:pt>
                <c:pt idx="142">
                  <c:v>7.0999999999999994E-2</c:v>
                </c:pt>
                <c:pt idx="143">
                  <c:v>7.1499999999999994E-2</c:v>
                </c:pt>
                <c:pt idx="144">
                  <c:v>7.1999999999999995E-2</c:v>
                </c:pt>
                <c:pt idx="145">
                  <c:v>7.2499999999999995E-2</c:v>
                </c:pt>
                <c:pt idx="146">
                  <c:v>7.2999999999999995E-2</c:v>
                </c:pt>
              </c:numCache>
            </c:numRef>
          </c:xVal>
          <c:yVal>
            <c:numRef>
              <c:f>Sheet2!$H$2:$H$148</c:f>
              <c:numCache>
                <c:formatCode>General</c:formatCode>
                <c:ptCount val="147"/>
                <c:pt idx="0">
                  <c:v>0</c:v>
                </c:pt>
                <c:pt idx="1">
                  <c:v>5.2064854579999649</c:v>
                </c:pt>
                <c:pt idx="2">
                  <c:v>5.5348218862399836</c:v>
                </c:pt>
                <c:pt idx="3">
                  <c:v>0.1698074232799596</c:v>
                </c:pt>
                <c:pt idx="4">
                  <c:v>0.98821992327995956</c:v>
                </c:pt>
                <c:pt idx="5">
                  <c:v>5.8063545915999626</c:v>
                </c:pt>
                <c:pt idx="6">
                  <c:v>9.2796957129599722</c:v>
                </c:pt>
                <c:pt idx="7">
                  <c:v>8.2538810694399594</c:v>
                </c:pt>
                <c:pt idx="8">
                  <c:v>9.4117163019200003</c:v>
                </c:pt>
                <c:pt idx="9">
                  <c:v>13.31020714119999</c:v>
                </c:pt>
                <c:pt idx="10">
                  <c:v>17.359104309519996</c:v>
                </c:pt>
                <c:pt idx="11">
                  <c:v>19.183436428239968</c:v>
                </c:pt>
                <c:pt idx="12">
                  <c:v>21.276310153439979</c:v>
                </c:pt>
                <c:pt idx="13">
                  <c:v>24.800362985119975</c:v>
                </c:pt>
                <c:pt idx="14">
                  <c:v>26.975231633599996</c:v>
                </c:pt>
                <c:pt idx="15">
                  <c:v>29.726479591599961</c:v>
                </c:pt>
                <c:pt idx="16">
                  <c:v>33.875702549599978</c:v>
                </c:pt>
                <c:pt idx="17">
                  <c:v>39.892532727839999</c:v>
                </c:pt>
                <c:pt idx="18">
                  <c:v>41.383095024799992</c:v>
                </c:pt>
                <c:pt idx="19">
                  <c:v>45.578062804559984</c:v>
                </c:pt>
                <c:pt idx="20">
                  <c:v>50.643938470240002</c:v>
                </c:pt>
                <c:pt idx="21">
                  <c:v>56.784337319439956</c:v>
                </c:pt>
                <c:pt idx="22">
                  <c:v>62.673537500000002</c:v>
                </c:pt>
                <c:pt idx="23">
                  <c:v>66.398927933199971</c:v>
                </c:pt>
                <c:pt idx="24">
                  <c:v>71.903042881279973</c:v>
                </c:pt>
                <c:pt idx="25">
                  <c:v>78.285968851519982</c:v>
                </c:pt>
                <c:pt idx="26">
                  <c:v>87.770432321759984</c:v>
                </c:pt>
                <c:pt idx="27">
                  <c:v>92.503800485119982</c:v>
                </c:pt>
                <c:pt idx="28">
                  <c:v>99.464395509919967</c:v>
                </c:pt>
                <c:pt idx="29">
                  <c:v>109.60292489847997</c:v>
                </c:pt>
                <c:pt idx="30">
                  <c:v>116.70665430052799</c:v>
                </c:pt>
                <c:pt idx="31">
                  <c:v>124.11857812949597</c:v>
                </c:pt>
                <c:pt idx="32">
                  <c:v>136.30943657602398</c:v>
                </c:pt>
                <c:pt idx="33">
                  <c:v>146.339105912664</c:v>
                </c:pt>
                <c:pt idx="34">
                  <c:v>153.51045093071997</c:v>
                </c:pt>
                <c:pt idx="35">
                  <c:v>162.52347104804798</c:v>
                </c:pt>
                <c:pt idx="36">
                  <c:v>170.37217973938397</c:v>
                </c:pt>
                <c:pt idx="37">
                  <c:v>182.76386811934398</c:v>
                </c:pt>
                <c:pt idx="38">
                  <c:v>193.78430942800799</c:v>
                </c:pt>
                <c:pt idx="39">
                  <c:v>201.75323892033597</c:v>
                </c:pt>
                <c:pt idx="40">
                  <c:v>211.37898447651997</c:v>
                </c:pt>
                <c:pt idx="41">
                  <c:v>221.92419551216798</c:v>
                </c:pt>
                <c:pt idx="42">
                  <c:v>231.53031360275997</c:v>
                </c:pt>
                <c:pt idx="43">
                  <c:v>242.06007512577594</c:v>
                </c:pt>
                <c:pt idx="44">
                  <c:v>252.32952747008798</c:v>
                </c:pt>
                <c:pt idx="45">
                  <c:v>259.676092729</c:v>
                </c:pt>
                <c:pt idx="46">
                  <c:v>271.64672703123199</c:v>
                </c:pt>
                <c:pt idx="47">
                  <c:v>286.288435783208</c:v>
                </c:pt>
                <c:pt idx="48">
                  <c:v>295.93924220299999</c:v>
                </c:pt>
                <c:pt idx="49">
                  <c:v>307.69186653752797</c:v>
                </c:pt>
                <c:pt idx="50">
                  <c:v>318.11795957421839</c:v>
                </c:pt>
                <c:pt idx="51">
                  <c:v>329.09747545547998</c:v>
                </c:pt>
                <c:pt idx="52">
                  <c:v>339.25374421847835</c:v>
                </c:pt>
                <c:pt idx="53">
                  <c:v>352.08496481713917</c:v>
                </c:pt>
                <c:pt idx="54">
                  <c:v>364.62920854804798</c:v>
                </c:pt>
                <c:pt idx="55">
                  <c:v>374.06355372601598</c:v>
                </c:pt>
                <c:pt idx="56">
                  <c:v>383.97389067800799</c:v>
                </c:pt>
                <c:pt idx="57">
                  <c:v>393.78367202503199</c:v>
                </c:pt>
                <c:pt idx="58">
                  <c:v>405.51643735671195</c:v>
                </c:pt>
                <c:pt idx="59">
                  <c:v>414.48819245993593</c:v>
                </c:pt>
                <c:pt idx="60">
                  <c:v>425.23029558493596</c:v>
                </c:pt>
                <c:pt idx="61">
                  <c:v>437.80215737701593</c:v>
                </c:pt>
                <c:pt idx="62">
                  <c:v>447.06685635151996</c:v>
                </c:pt>
                <c:pt idx="63">
                  <c:v>455.64023769854401</c:v>
                </c:pt>
                <c:pt idx="64">
                  <c:v>463.11107822652002</c:v>
                </c:pt>
                <c:pt idx="65">
                  <c:v>474.78730054037595</c:v>
                </c:pt>
                <c:pt idx="66">
                  <c:v>486.54075669335197</c:v>
                </c:pt>
                <c:pt idx="67">
                  <c:v>497.75136694831195</c:v>
                </c:pt>
                <c:pt idx="68">
                  <c:v>507.47096211415197</c:v>
                </c:pt>
                <c:pt idx="69">
                  <c:v>518.39689521884804</c:v>
                </c:pt>
                <c:pt idx="70">
                  <c:v>527.31920776736001</c:v>
                </c:pt>
                <c:pt idx="71">
                  <c:v>539.42542319831193</c:v>
                </c:pt>
                <c:pt idx="72">
                  <c:v>550.6003184611759</c:v>
                </c:pt>
                <c:pt idx="73">
                  <c:v>558.14035249434403</c:v>
                </c:pt>
                <c:pt idx="74">
                  <c:v>569.92063262631996</c:v>
                </c:pt>
                <c:pt idx="75">
                  <c:v>578.02786680951999</c:v>
                </c:pt>
                <c:pt idx="76">
                  <c:v>588.62700020303998</c:v>
                </c:pt>
                <c:pt idx="77">
                  <c:v>595.84710859656002</c:v>
                </c:pt>
                <c:pt idx="78">
                  <c:v>605.11623936144008</c:v>
                </c:pt>
                <c:pt idx="79">
                  <c:v>613.67644882671993</c:v>
                </c:pt>
                <c:pt idx="80">
                  <c:v>619.22460722023993</c:v>
                </c:pt>
                <c:pt idx="81">
                  <c:v>628.35493936144007</c:v>
                </c:pt>
                <c:pt idx="82">
                  <c:v>635.40491104464002</c:v>
                </c:pt>
                <c:pt idx="83">
                  <c:v>644.96080449008002</c:v>
                </c:pt>
                <c:pt idx="84">
                  <c:v>650.99868222023997</c:v>
                </c:pt>
                <c:pt idx="85">
                  <c:v>657.50276201487998</c:v>
                </c:pt>
                <c:pt idx="86">
                  <c:v>664.97645645303999</c:v>
                </c:pt>
                <c:pt idx="87">
                  <c:v>670.16359571295993</c:v>
                </c:pt>
                <c:pt idx="88">
                  <c:v>679.13756670800001</c:v>
                </c:pt>
                <c:pt idx="89">
                  <c:v>683.16091591832003</c:v>
                </c:pt>
                <c:pt idx="90">
                  <c:v>688.05552979463994</c:v>
                </c:pt>
                <c:pt idx="91">
                  <c:v>694.23113594312008</c:v>
                </c:pt>
                <c:pt idx="92">
                  <c:v>696.16375186144001</c:v>
                </c:pt>
                <c:pt idx="93">
                  <c:v>699.59475089119996</c:v>
                </c:pt>
                <c:pt idx="94">
                  <c:v>704.42040449007993</c:v>
                </c:pt>
                <c:pt idx="95">
                  <c:v>705.54245614847991</c:v>
                </c:pt>
                <c:pt idx="96">
                  <c:v>707.92406836640009</c:v>
                </c:pt>
                <c:pt idx="97">
                  <c:v>709.34314581447995</c:v>
                </c:pt>
                <c:pt idx="98">
                  <c:v>709.8229862252</c:v>
                </c:pt>
                <c:pt idx="99">
                  <c:v>711.57671163127998</c:v>
                </c:pt>
                <c:pt idx="100">
                  <c:v>712.58877813623997</c:v>
                </c:pt>
                <c:pt idx="101">
                  <c:v>712.88723086640005</c:v>
                </c:pt>
                <c:pt idx="102">
                  <c:v>716.44904306183992</c:v>
                </c:pt>
                <c:pt idx="103">
                  <c:v>713.91702451488004</c:v>
                </c:pt>
                <c:pt idx="104">
                  <c:v>715.91846347024</c:v>
                </c:pt>
                <c:pt idx="105">
                  <c:v>716.90992148015994</c:v>
                </c:pt>
                <c:pt idx="106">
                  <c:v>717.12552862135999</c:v>
                </c:pt>
                <c:pt idx="107">
                  <c:v>719.22240879959998</c:v>
                </c:pt>
                <c:pt idx="108">
                  <c:v>718.75963691335994</c:v>
                </c:pt>
                <c:pt idx="109">
                  <c:v>720.42442471792003</c:v>
                </c:pt>
                <c:pt idx="110">
                  <c:v>719.18807959160006</c:v>
                </c:pt>
                <c:pt idx="111">
                  <c:v>720.33406015343996</c:v>
                </c:pt>
                <c:pt idx="112">
                  <c:v>721.62989824008002</c:v>
                </c:pt>
                <c:pt idx="113">
                  <c:v>721.43668331447998</c:v>
                </c:pt>
                <c:pt idx="114">
                  <c:v>720.45378701488005</c:v>
                </c:pt>
                <c:pt idx="115">
                  <c:v>720.23839941335996</c:v>
                </c:pt>
                <c:pt idx="116">
                  <c:v>718.12881387632001</c:v>
                </c:pt>
                <c:pt idx="117">
                  <c:v>720.4604003835999</c:v>
                </c:pt>
                <c:pt idx="118">
                  <c:v>720.66088731943989</c:v>
                </c:pt>
                <c:pt idx="119">
                  <c:v>720.61193183664</c:v>
                </c:pt>
                <c:pt idx="120">
                  <c:v>720.90654277976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Sheet2!$I$1</c:f>
              <c:strCache>
                <c:ptCount val="1"/>
                <c:pt idx="0">
                  <c:v>60</c:v>
                </c:pt>
              </c:strCache>
            </c:strRef>
          </c:tx>
          <c:marker>
            <c:symbol val="none"/>
          </c:marker>
          <c:xVal>
            <c:numRef>
              <c:f>Sheet2!$F$2:$F$148</c:f>
              <c:numCache>
                <c:formatCode>General</c:formatCode>
                <c:ptCount val="147"/>
                <c:pt idx="0">
                  <c:v>0</c:v>
                </c:pt>
                <c:pt idx="1">
                  <c:v>5.0000000000000001E-4</c:v>
                </c:pt>
                <c:pt idx="2">
                  <c:v>1E-3</c:v>
                </c:pt>
                <c:pt idx="3">
                  <c:v>1.5E-3</c:v>
                </c:pt>
                <c:pt idx="4">
                  <c:v>2E-3</c:v>
                </c:pt>
                <c:pt idx="5">
                  <c:v>2.5000000000000001E-3</c:v>
                </c:pt>
                <c:pt idx="6">
                  <c:v>3.0000000000000001E-3</c:v>
                </c:pt>
                <c:pt idx="7">
                  <c:v>3.5000000000000001E-3</c:v>
                </c:pt>
                <c:pt idx="8">
                  <c:v>4.0000000000000001E-3</c:v>
                </c:pt>
                <c:pt idx="9">
                  <c:v>4.4999999999999997E-3</c:v>
                </c:pt>
                <c:pt idx="10">
                  <c:v>5.0000000000000001E-3</c:v>
                </c:pt>
                <c:pt idx="11">
                  <c:v>5.4999999999999997E-3</c:v>
                </c:pt>
                <c:pt idx="12">
                  <c:v>6.0000000000000001E-3</c:v>
                </c:pt>
                <c:pt idx="13">
                  <c:v>6.4999999999999997E-3</c:v>
                </c:pt>
                <c:pt idx="14">
                  <c:v>7.0000000000000001E-3</c:v>
                </c:pt>
                <c:pt idx="15">
                  <c:v>7.4999999999999997E-3</c:v>
                </c:pt>
                <c:pt idx="16">
                  <c:v>8.0000000000000002E-3</c:v>
                </c:pt>
                <c:pt idx="17">
                  <c:v>8.5000000000000006E-3</c:v>
                </c:pt>
                <c:pt idx="18">
                  <c:v>8.9999999999999993E-3</c:v>
                </c:pt>
                <c:pt idx="19">
                  <c:v>9.4999999999999998E-3</c:v>
                </c:pt>
                <c:pt idx="20">
                  <c:v>0.01</c:v>
                </c:pt>
                <c:pt idx="21">
                  <c:v>1.0500000000000001E-2</c:v>
                </c:pt>
                <c:pt idx="22">
                  <c:v>1.0999999999999999E-2</c:v>
                </c:pt>
                <c:pt idx="23">
                  <c:v>1.15E-2</c:v>
                </c:pt>
                <c:pt idx="24">
                  <c:v>1.2E-2</c:v>
                </c:pt>
                <c:pt idx="25">
                  <c:v>1.2500000000000001E-2</c:v>
                </c:pt>
                <c:pt idx="26">
                  <c:v>1.2999999999999999E-2</c:v>
                </c:pt>
                <c:pt idx="27">
                  <c:v>1.35E-2</c:v>
                </c:pt>
                <c:pt idx="28">
                  <c:v>1.4E-2</c:v>
                </c:pt>
                <c:pt idx="29">
                  <c:v>1.4500000000000001E-2</c:v>
                </c:pt>
                <c:pt idx="30">
                  <c:v>1.4999999999999999E-2</c:v>
                </c:pt>
                <c:pt idx="31">
                  <c:v>1.55E-2</c:v>
                </c:pt>
                <c:pt idx="32">
                  <c:v>1.6E-2</c:v>
                </c:pt>
                <c:pt idx="33">
                  <c:v>1.6500000000000001E-2</c:v>
                </c:pt>
                <c:pt idx="34">
                  <c:v>1.7000000000000001E-2</c:v>
                </c:pt>
                <c:pt idx="35">
                  <c:v>1.7500000000000002E-2</c:v>
                </c:pt>
                <c:pt idx="36">
                  <c:v>1.7999999999999999E-2</c:v>
                </c:pt>
                <c:pt idx="37">
                  <c:v>1.8499999999999999E-2</c:v>
                </c:pt>
                <c:pt idx="38">
                  <c:v>1.9E-2</c:v>
                </c:pt>
                <c:pt idx="39">
                  <c:v>1.95E-2</c:v>
                </c:pt>
                <c:pt idx="40">
                  <c:v>0.02</c:v>
                </c:pt>
                <c:pt idx="41">
                  <c:v>2.0500000000000001E-2</c:v>
                </c:pt>
                <c:pt idx="42">
                  <c:v>2.1000000000000001E-2</c:v>
                </c:pt>
                <c:pt idx="43">
                  <c:v>2.1499999999999998E-2</c:v>
                </c:pt>
                <c:pt idx="44">
                  <c:v>2.1999999999999999E-2</c:v>
                </c:pt>
                <c:pt idx="45">
                  <c:v>2.2499999999999999E-2</c:v>
                </c:pt>
                <c:pt idx="46">
                  <c:v>2.3E-2</c:v>
                </c:pt>
                <c:pt idx="47">
                  <c:v>2.35E-2</c:v>
                </c:pt>
                <c:pt idx="48">
                  <c:v>2.4E-2</c:v>
                </c:pt>
                <c:pt idx="49">
                  <c:v>2.4500000000000001E-2</c:v>
                </c:pt>
                <c:pt idx="50">
                  <c:v>2.5000000000000001E-2</c:v>
                </c:pt>
                <c:pt idx="51">
                  <c:v>2.5499999999999998E-2</c:v>
                </c:pt>
                <c:pt idx="52">
                  <c:v>2.5999999999999999E-2</c:v>
                </c:pt>
                <c:pt idx="53">
                  <c:v>2.6499999999999999E-2</c:v>
                </c:pt>
                <c:pt idx="54">
                  <c:v>2.7E-2</c:v>
                </c:pt>
                <c:pt idx="55">
                  <c:v>2.75E-2</c:v>
                </c:pt>
                <c:pt idx="56">
                  <c:v>2.8000000000000001E-2</c:v>
                </c:pt>
                <c:pt idx="57">
                  <c:v>2.8500000000000001E-2</c:v>
                </c:pt>
                <c:pt idx="58">
                  <c:v>2.9000000000000001E-2</c:v>
                </c:pt>
                <c:pt idx="59">
                  <c:v>2.9499999999999998E-2</c:v>
                </c:pt>
                <c:pt idx="60">
                  <c:v>0.03</c:v>
                </c:pt>
                <c:pt idx="61">
                  <c:v>3.0499999999999999E-2</c:v>
                </c:pt>
                <c:pt idx="62">
                  <c:v>3.1E-2</c:v>
                </c:pt>
                <c:pt idx="63">
                  <c:v>3.15E-2</c:v>
                </c:pt>
                <c:pt idx="64">
                  <c:v>3.2000000000000001E-2</c:v>
                </c:pt>
                <c:pt idx="65">
                  <c:v>3.2500000000000001E-2</c:v>
                </c:pt>
                <c:pt idx="66">
                  <c:v>3.3000000000000002E-2</c:v>
                </c:pt>
                <c:pt idx="67">
                  <c:v>3.3500000000000002E-2</c:v>
                </c:pt>
                <c:pt idx="68">
                  <c:v>3.4000000000000002E-2</c:v>
                </c:pt>
                <c:pt idx="69">
                  <c:v>3.4500000000000003E-2</c:v>
                </c:pt>
                <c:pt idx="70">
                  <c:v>3.5000000000000003E-2</c:v>
                </c:pt>
                <c:pt idx="71">
                  <c:v>3.5499999999999997E-2</c:v>
                </c:pt>
                <c:pt idx="72">
                  <c:v>3.5999999999999997E-2</c:v>
                </c:pt>
                <c:pt idx="73">
                  <c:v>3.6499999999999998E-2</c:v>
                </c:pt>
                <c:pt idx="74">
                  <c:v>3.6999999999999998E-2</c:v>
                </c:pt>
                <c:pt idx="75">
                  <c:v>3.7499999999999999E-2</c:v>
                </c:pt>
                <c:pt idx="76">
                  <c:v>3.7999999999999999E-2</c:v>
                </c:pt>
                <c:pt idx="77">
                  <c:v>3.85E-2</c:v>
                </c:pt>
                <c:pt idx="78">
                  <c:v>3.9E-2</c:v>
                </c:pt>
                <c:pt idx="79">
                  <c:v>3.95E-2</c:v>
                </c:pt>
                <c:pt idx="80">
                  <c:v>0.04</c:v>
                </c:pt>
                <c:pt idx="81">
                  <c:v>4.0500000000000001E-2</c:v>
                </c:pt>
                <c:pt idx="82">
                  <c:v>4.1000000000000002E-2</c:v>
                </c:pt>
                <c:pt idx="83">
                  <c:v>4.1500000000000002E-2</c:v>
                </c:pt>
                <c:pt idx="84">
                  <c:v>4.2000000000000003E-2</c:v>
                </c:pt>
                <c:pt idx="85">
                  <c:v>4.2500000000000003E-2</c:v>
                </c:pt>
                <c:pt idx="86">
                  <c:v>4.2999999999999997E-2</c:v>
                </c:pt>
                <c:pt idx="87">
                  <c:v>4.3499999999999997E-2</c:v>
                </c:pt>
                <c:pt idx="88">
                  <c:v>4.3999999999999997E-2</c:v>
                </c:pt>
                <c:pt idx="89">
                  <c:v>4.4499999999999998E-2</c:v>
                </c:pt>
                <c:pt idx="90">
                  <c:v>4.4999999999999998E-2</c:v>
                </c:pt>
                <c:pt idx="91">
                  <c:v>4.5499999999999999E-2</c:v>
                </c:pt>
                <c:pt idx="92">
                  <c:v>4.5999999999999999E-2</c:v>
                </c:pt>
                <c:pt idx="93">
                  <c:v>4.65E-2</c:v>
                </c:pt>
                <c:pt idx="94">
                  <c:v>4.7E-2</c:v>
                </c:pt>
                <c:pt idx="95">
                  <c:v>4.7500000000000001E-2</c:v>
                </c:pt>
                <c:pt idx="96">
                  <c:v>4.8000000000000001E-2</c:v>
                </c:pt>
                <c:pt idx="97">
                  <c:v>4.8500000000000001E-2</c:v>
                </c:pt>
                <c:pt idx="98">
                  <c:v>4.9000000000000002E-2</c:v>
                </c:pt>
                <c:pt idx="99">
                  <c:v>4.9500000000000002E-2</c:v>
                </c:pt>
                <c:pt idx="100">
                  <c:v>0.05</c:v>
                </c:pt>
                <c:pt idx="101">
                  <c:v>5.0500000000000003E-2</c:v>
                </c:pt>
                <c:pt idx="102">
                  <c:v>5.0999999999999997E-2</c:v>
                </c:pt>
                <c:pt idx="103">
                  <c:v>5.1499999999999997E-2</c:v>
                </c:pt>
                <c:pt idx="104">
                  <c:v>5.1999999999999998E-2</c:v>
                </c:pt>
                <c:pt idx="105">
                  <c:v>5.2499999999999998E-2</c:v>
                </c:pt>
                <c:pt idx="106">
                  <c:v>5.2999999999999999E-2</c:v>
                </c:pt>
                <c:pt idx="107">
                  <c:v>5.3499999999999999E-2</c:v>
                </c:pt>
                <c:pt idx="108">
                  <c:v>5.3999999999999999E-2</c:v>
                </c:pt>
                <c:pt idx="109">
                  <c:v>5.45E-2</c:v>
                </c:pt>
                <c:pt idx="110">
                  <c:v>5.5E-2</c:v>
                </c:pt>
                <c:pt idx="111">
                  <c:v>5.5500000000000001E-2</c:v>
                </c:pt>
                <c:pt idx="112">
                  <c:v>5.6000000000000001E-2</c:v>
                </c:pt>
                <c:pt idx="113">
                  <c:v>5.6500000000000002E-2</c:v>
                </c:pt>
                <c:pt idx="114">
                  <c:v>5.7000000000000002E-2</c:v>
                </c:pt>
                <c:pt idx="115">
                  <c:v>5.7500000000000002E-2</c:v>
                </c:pt>
                <c:pt idx="116">
                  <c:v>5.8000000000000003E-2</c:v>
                </c:pt>
                <c:pt idx="117">
                  <c:v>5.8500000000000003E-2</c:v>
                </c:pt>
                <c:pt idx="118">
                  <c:v>5.8999999999999997E-2</c:v>
                </c:pt>
                <c:pt idx="119">
                  <c:v>5.9499999999999997E-2</c:v>
                </c:pt>
                <c:pt idx="120">
                  <c:v>0.06</c:v>
                </c:pt>
                <c:pt idx="121">
                  <c:v>6.0499999999999998E-2</c:v>
                </c:pt>
                <c:pt idx="122">
                  <c:v>6.0999999999999999E-2</c:v>
                </c:pt>
                <c:pt idx="123">
                  <c:v>6.1499999999999999E-2</c:v>
                </c:pt>
                <c:pt idx="124">
                  <c:v>6.2E-2</c:v>
                </c:pt>
                <c:pt idx="125">
                  <c:v>6.25E-2</c:v>
                </c:pt>
                <c:pt idx="126">
                  <c:v>6.3E-2</c:v>
                </c:pt>
                <c:pt idx="127">
                  <c:v>6.3500000000000001E-2</c:v>
                </c:pt>
                <c:pt idx="128">
                  <c:v>6.4000000000000001E-2</c:v>
                </c:pt>
                <c:pt idx="129">
                  <c:v>6.4500000000000002E-2</c:v>
                </c:pt>
                <c:pt idx="130">
                  <c:v>6.5000000000000002E-2</c:v>
                </c:pt>
                <c:pt idx="131">
                  <c:v>6.5500000000000003E-2</c:v>
                </c:pt>
                <c:pt idx="132">
                  <c:v>6.6000000000000003E-2</c:v>
                </c:pt>
                <c:pt idx="133">
                  <c:v>6.6500000000000004E-2</c:v>
                </c:pt>
                <c:pt idx="134">
                  <c:v>6.7000000000000004E-2</c:v>
                </c:pt>
                <c:pt idx="135">
                  <c:v>6.7500000000000004E-2</c:v>
                </c:pt>
                <c:pt idx="136">
                  <c:v>6.8000000000000005E-2</c:v>
                </c:pt>
                <c:pt idx="137">
                  <c:v>6.8500000000000005E-2</c:v>
                </c:pt>
                <c:pt idx="138">
                  <c:v>6.9000000000000006E-2</c:v>
                </c:pt>
                <c:pt idx="139">
                  <c:v>6.9500000000000006E-2</c:v>
                </c:pt>
                <c:pt idx="140">
                  <c:v>7.0000000000000007E-2</c:v>
                </c:pt>
                <c:pt idx="141">
                  <c:v>7.0499999999999993E-2</c:v>
                </c:pt>
                <c:pt idx="142">
                  <c:v>7.0999999999999994E-2</c:v>
                </c:pt>
                <c:pt idx="143">
                  <c:v>7.1499999999999994E-2</c:v>
                </c:pt>
                <c:pt idx="144">
                  <c:v>7.1999999999999995E-2</c:v>
                </c:pt>
                <c:pt idx="145">
                  <c:v>7.2499999999999995E-2</c:v>
                </c:pt>
                <c:pt idx="146">
                  <c:v>7.2999999999999995E-2</c:v>
                </c:pt>
              </c:numCache>
            </c:numRef>
          </c:xVal>
          <c:yVal>
            <c:numRef>
              <c:f>Sheet2!$I$2:$I$148</c:f>
              <c:numCache>
                <c:formatCode>General</c:formatCode>
                <c:ptCount val="147"/>
                <c:pt idx="0">
                  <c:v>0</c:v>
                </c:pt>
                <c:pt idx="1">
                  <c:v>4.1252391606479888</c:v>
                </c:pt>
                <c:pt idx="2">
                  <c:v>-1.2401457502320021</c:v>
                </c:pt>
                <c:pt idx="3">
                  <c:v>-3.2858202628639988</c:v>
                </c:pt>
                <c:pt idx="4">
                  <c:v>2.9891512217919982</c:v>
                </c:pt>
                <c:pt idx="5">
                  <c:v>1.572735596791998</c:v>
                </c:pt>
                <c:pt idx="6">
                  <c:v>2.4543593750000001</c:v>
                </c:pt>
                <c:pt idx="7">
                  <c:v>0.18510600744001204</c:v>
                </c:pt>
                <c:pt idx="8">
                  <c:v>2.1367937014879872</c:v>
                </c:pt>
                <c:pt idx="9">
                  <c:v>-0.98360976534400302</c:v>
                </c:pt>
                <c:pt idx="10">
                  <c:v>1.6595739259919913</c:v>
                </c:pt>
                <c:pt idx="11">
                  <c:v>1.09284028316801</c:v>
                </c:pt>
                <c:pt idx="12">
                  <c:v>0.26999599728799378</c:v>
                </c:pt>
                <c:pt idx="13">
                  <c:v>-1.387780517824007</c:v>
                </c:pt>
                <c:pt idx="14">
                  <c:v>-3.5269616200399918</c:v>
                </c:pt>
                <c:pt idx="15">
                  <c:v>-0.61227265568800593</c:v>
                </c:pt>
                <c:pt idx="16">
                  <c:v>-2.0813208980159916</c:v>
                </c:pt>
                <c:pt idx="17">
                  <c:v>-0.46772504851201291</c:v>
                </c:pt>
                <c:pt idx="18">
                  <c:v>-3.278562010383995</c:v>
                </c:pt>
                <c:pt idx="19">
                  <c:v>0.77539809679199811</c:v>
                </c:pt>
                <c:pt idx="20">
                  <c:v>-0.79400336755998802</c:v>
                </c:pt>
                <c:pt idx="21">
                  <c:v>2.7819686044640122</c:v>
                </c:pt>
                <c:pt idx="22">
                  <c:v>4.0721400406079962</c:v>
                </c:pt>
                <c:pt idx="23">
                  <c:v>6.2821199717919978</c:v>
                </c:pt>
                <c:pt idx="24">
                  <c:v>7.6209312985120006</c:v>
                </c:pt>
                <c:pt idx="25">
                  <c:v>10.281718652976</c:v>
                </c:pt>
                <c:pt idx="26">
                  <c:v>13.584202710400003</c:v>
                </c:pt>
                <c:pt idx="27">
                  <c:v>12.163437623527996</c:v>
                </c:pt>
                <c:pt idx="28">
                  <c:v>18.064101464351999</c:v>
                </c:pt>
                <c:pt idx="29">
                  <c:v>18.571136328968002</c:v>
                </c:pt>
                <c:pt idx="30">
                  <c:v>20.86432546536</c:v>
                </c:pt>
                <c:pt idx="31">
                  <c:v>23.711803566104006</c:v>
                </c:pt>
                <c:pt idx="32">
                  <c:v>27.319936864847996</c:v>
                </c:pt>
                <c:pt idx="33">
                  <c:v>26.610068849272</c:v>
                </c:pt>
                <c:pt idx="34">
                  <c:v>34.505681763871998</c:v>
                </c:pt>
                <c:pt idx="35">
                  <c:v>37.116580641352002</c:v>
                </c:pt>
                <c:pt idx="36">
                  <c:v>41.681142993568002</c:v>
                </c:pt>
                <c:pt idx="37">
                  <c:v>43.037496239847997</c:v>
                </c:pt>
                <c:pt idx="38">
                  <c:v>52.984491480704001</c:v>
                </c:pt>
                <c:pt idx="39">
                  <c:v>56.321661474504005</c:v>
                </c:pt>
                <c:pt idx="40">
                  <c:v>60.090848390112001</c:v>
                </c:pt>
                <c:pt idx="41">
                  <c:v>71.954979162623999</c:v>
                </c:pt>
                <c:pt idx="42">
                  <c:v>71.38458552402399</c:v>
                </c:pt>
                <c:pt idx="43">
                  <c:v>79.046130103224002</c:v>
                </c:pt>
                <c:pt idx="44">
                  <c:v>87.020503284911996</c:v>
                </c:pt>
                <c:pt idx="45">
                  <c:v>93.376462935039996</c:v>
                </c:pt>
                <c:pt idx="46">
                  <c:v>93.037266571663991</c:v>
                </c:pt>
                <c:pt idx="47">
                  <c:v>104.6656019171344</c:v>
                </c:pt>
                <c:pt idx="48">
                  <c:v>108.802472803472</c:v>
                </c:pt>
                <c:pt idx="49">
                  <c:v>112.7530345496224</c:v>
                </c:pt>
                <c:pt idx="50">
                  <c:v>120.27134345727889</c:v>
                </c:pt>
                <c:pt idx="51">
                  <c:v>126.9344034215768</c:v>
                </c:pt>
                <c:pt idx="52">
                  <c:v>130.5160206060448</c:v>
                </c:pt>
                <c:pt idx="53">
                  <c:v>137.90071741389121</c:v>
                </c:pt>
                <c:pt idx="54">
                  <c:v>148.60313683452802</c:v>
                </c:pt>
                <c:pt idx="55">
                  <c:v>151.612911988376</c:v>
                </c:pt>
                <c:pt idx="56">
                  <c:v>161.345356591832</c:v>
                </c:pt>
                <c:pt idx="57">
                  <c:v>166.82878757276799</c:v>
                </c:pt>
                <c:pt idx="58">
                  <c:v>179.49012893219199</c:v>
                </c:pt>
                <c:pt idx="59">
                  <c:v>186.13918166459999</c:v>
                </c:pt>
                <c:pt idx="60">
                  <c:v>195.05209553192802</c:v>
                </c:pt>
                <c:pt idx="61">
                  <c:v>202.06717546536001</c:v>
                </c:pt>
                <c:pt idx="62">
                  <c:v>211.769825562384</c:v>
                </c:pt>
                <c:pt idx="63">
                  <c:v>217.893443970552</c:v>
                </c:pt>
                <c:pt idx="64">
                  <c:v>226.63906130471199</c:v>
                </c:pt>
                <c:pt idx="65">
                  <c:v>237.92467578293602</c:v>
                </c:pt>
                <c:pt idx="66">
                  <c:v>239.72804267599199</c:v>
                </c:pt>
                <c:pt idx="67">
                  <c:v>248.466772216832</c:v>
                </c:pt>
                <c:pt idx="68">
                  <c:v>258.85772138763201</c:v>
                </c:pt>
                <c:pt idx="69">
                  <c:v>262.44468364282397</c:v>
                </c:pt>
                <c:pt idx="70">
                  <c:v>272.786279443816</c:v>
                </c:pt>
                <c:pt idx="71">
                  <c:v>280.90794780347198</c:v>
                </c:pt>
                <c:pt idx="72">
                  <c:v>286.01335283167998</c:v>
                </c:pt>
                <c:pt idx="73">
                  <c:v>296.15653354580002</c:v>
                </c:pt>
                <c:pt idx="74">
                  <c:v>304.85596699232804</c:v>
                </c:pt>
                <c:pt idx="75">
                  <c:v>311.62954882896798</c:v>
                </c:pt>
                <c:pt idx="76">
                  <c:v>322.23961762748002</c:v>
                </c:pt>
                <c:pt idx="77">
                  <c:v>331.08155429828003</c:v>
                </c:pt>
                <c:pt idx="78">
                  <c:v>336.95584008911999</c:v>
                </c:pt>
                <c:pt idx="79">
                  <c:v>347.25798886957597</c:v>
                </c:pt>
                <c:pt idx="80">
                  <c:v>354.88225430277595</c:v>
                </c:pt>
                <c:pt idx="81">
                  <c:v>361.62340039933599</c:v>
                </c:pt>
                <c:pt idx="82">
                  <c:v>371.92800517149601</c:v>
                </c:pt>
                <c:pt idx="83">
                  <c:v>377.78427568141598</c:v>
                </c:pt>
                <c:pt idx="84">
                  <c:v>384.29757578293601</c:v>
                </c:pt>
                <c:pt idx="85">
                  <c:v>393.54996728789604</c:v>
                </c:pt>
                <c:pt idx="86">
                  <c:v>398.34686231269598</c:v>
                </c:pt>
                <c:pt idx="87">
                  <c:v>408.64735088445593</c:v>
                </c:pt>
                <c:pt idx="88">
                  <c:v>416.645423154296</c:v>
                </c:pt>
                <c:pt idx="89">
                  <c:v>423.76199511957606</c:v>
                </c:pt>
                <c:pt idx="90">
                  <c:v>432.255247567656</c:v>
                </c:pt>
                <c:pt idx="91">
                  <c:v>440.09717823101596</c:v>
                </c:pt>
                <c:pt idx="92">
                  <c:v>449.05092491421601</c:v>
                </c:pt>
                <c:pt idx="93">
                  <c:v>459.18967381997595</c:v>
                </c:pt>
                <c:pt idx="94">
                  <c:v>466.98484432989596</c:v>
                </c:pt>
                <c:pt idx="95">
                  <c:v>474.36669238941596</c:v>
                </c:pt>
                <c:pt idx="96">
                  <c:v>482.46821874325599</c:v>
                </c:pt>
                <c:pt idx="97">
                  <c:v>488.488890731016</c:v>
                </c:pt>
                <c:pt idx="98">
                  <c:v>496.794334176456</c:v>
                </c:pt>
                <c:pt idx="99">
                  <c:v>504.43273193141601</c:v>
                </c:pt>
                <c:pt idx="100">
                  <c:v>509.56205215925598</c:v>
                </c:pt>
                <c:pt idx="101">
                  <c:v>515.29966601309604</c:v>
                </c:pt>
                <c:pt idx="102">
                  <c:v>521.49574346117595</c:v>
                </c:pt>
                <c:pt idx="103">
                  <c:v>526.08249218637604</c:v>
                </c:pt>
                <c:pt idx="104">
                  <c:v>534.79719677797607</c:v>
                </c:pt>
                <c:pt idx="105">
                  <c:v>540.63033417645602</c:v>
                </c:pt>
                <c:pt idx="106">
                  <c:v>546.90313779781593</c:v>
                </c:pt>
                <c:pt idx="107">
                  <c:v>553.32920165165592</c:v>
                </c:pt>
                <c:pt idx="108">
                  <c:v>558.75420302797602</c:v>
                </c:pt>
                <c:pt idx="109">
                  <c:v>567.14765106501591</c:v>
                </c:pt>
                <c:pt idx="110">
                  <c:v>573.27498779781592</c:v>
                </c:pt>
                <c:pt idx="111">
                  <c:v>579.08029960965598</c:v>
                </c:pt>
                <c:pt idx="112">
                  <c:v>586.06998251805601</c:v>
                </c:pt>
                <c:pt idx="113">
                  <c:v>589.57886024821596</c:v>
                </c:pt>
                <c:pt idx="114">
                  <c:v>594.7741770577361</c:v>
                </c:pt>
                <c:pt idx="115">
                  <c:v>600.14566767149597</c:v>
                </c:pt>
                <c:pt idx="116">
                  <c:v>602.98832295125601</c:v>
                </c:pt>
                <c:pt idx="117">
                  <c:v>608.80507782493612</c:v>
                </c:pt>
                <c:pt idx="118">
                  <c:v>610.54436904781608</c:v>
                </c:pt>
                <c:pt idx="119">
                  <c:v>612.90164073101596</c:v>
                </c:pt>
                <c:pt idx="120">
                  <c:v>616.61232256765595</c:v>
                </c:pt>
                <c:pt idx="121">
                  <c:v>619.5814278249361</c:v>
                </c:pt>
                <c:pt idx="122">
                  <c:v>622.68340440429597</c:v>
                </c:pt>
                <c:pt idx="123">
                  <c:v>625.30444287453599</c:v>
                </c:pt>
                <c:pt idx="124">
                  <c:v>627.004108691336</c:v>
                </c:pt>
                <c:pt idx="125">
                  <c:v>629.54326200813603</c:v>
                </c:pt>
                <c:pt idx="126">
                  <c:v>629.37158856501605</c:v>
                </c:pt>
                <c:pt idx="127">
                  <c:v>632.08027491421603</c:v>
                </c:pt>
                <c:pt idx="128">
                  <c:v>633.82022471117602</c:v>
                </c:pt>
                <c:pt idx="129">
                  <c:v>634.01099736461606</c:v>
                </c:pt>
                <c:pt idx="130">
                  <c:v>633.94195478789607</c:v>
                </c:pt>
                <c:pt idx="131">
                  <c:v>632.39535713445605</c:v>
                </c:pt>
                <c:pt idx="132">
                  <c:v>631.774577644376</c:v>
                </c:pt>
                <c:pt idx="133">
                  <c:v>631.70866338445603</c:v>
                </c:pt>
                <c:pt idx="134">
                  <c:v>630.061465527976</c:v>
                </c:pt>
                <c:pt idx="135">
                  <c:v>630.07485693141598</c:v>
                </c:pt>
                <c:pt idx="136">
                  <c:v>627.74134950813595</c:v>
                </c:pt>
                <c:pt idx="137">
                  <c:v>626.68732509477604</c:v>
                </c:pt>
                <c:pt idx="138">
                  <c:v>627.06371142149601</c:v>
                </c:pt>
                <c:pt idx="139">
                  <c:v>626.56356435469604</c:v>
                </c:pt>
                <c:pt idx="140">
                  <c:v>627.67049580773607</c:v>
                </c:pt>
                <c:pt idx="141">
                  <c:v>626.87431083485603</c:v>
                </c:pt>
                <c:pt idx="142">
                  <c:v>626.58870068141596</c:v>
                </c:pt>
                <c:pt idx="143">
                  <c:v>627.32275830773608</c:v>
                </c:pt>
                <c:pt idx="144">
                  <c:v>626.77991241421603</c:v>
                </c:pt>
                <c:pt idx="145">
                  <c:v>627.62324170125601</c:v>
                </c:pt>
                <c:pt idx="146">
                  <c:v>627.76599190429602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Sheet2!$J$1</c:f>
              <c:strCache>
                <c:ptCount val="1"/>
                <c:pt idx="0">
                  <c:v>90</c:v>
                </c:pt>
              </c:strCache>
            </c:strRef>
          </c:tx>
          <c:marker>
            <c:symbol val="none"/>
          </c:marker>
          <c:xVal>
            <c:numRef>
              <c:f>Sheet2!$F$2:$F$148</c:f>
              <c:numCache>
                <c:formatCode>General</c:formatCode>
                <c:ptCount val="147"/>
                <c:pt idx="0">
                  <c:v>0</c:v>
                </c:pt>
                <c:pt idx="1">
                  <c:v>5.0000000000000001E-4</c:v>
                </c:pt>
                <c:pt idx="2">
                  <c:v>1E-3</c:v>
                </c:pt>
                <c:pt idx="3">
                  <c:v>1.5E-3</c:v>
                </c:pt>
                <c:pt idx="4">
                  <c:v>2E-3</c:v>
                </c:pt>
                <c:pt idx="5">
                  <c:v>2.5000000000000001E-3</c:v>
                </c:pt>
                <c:pt idx="6">
                  <c:v>3.0000000000000001E-3</c:v>
                </c:pt>
                <c:pt idx="7">
                  <c:v>3.5000000000000001E-3</c:v>
                </c:pt>
                <c:pt idx="8">
                  <c:v>4.0000000000000001E-3</c:v>
                </c:pt>
                <c:pt idx="9">
                  <c:v>4.4999999999999997E-3</c:v>
                </c:pt>
                <c:pt idx="10">
                  <c:v>5.0000000000000001E-3</c:v>
                </c:pt>
                <c:pt idx="11">
                  <c:v>5.4999999999999997E-3</c:v>
                </c:pt>
                <c:pt idx="12">
                  <c:v>6.0000000000000001E-3</c:v>
                </c:pt>
                <c:pt idx="13">
                  <c:v>6.4999999999999997E-3</c:v>
                </c:pt>
                <c:pt idx="14">
                  <c:v>7.0000000000000001E-3</c:v>
                </c:pt>
                <c:pt idx="15">
                  <c:v>7.4999999999999997E-3</c:v>
                </c:pt>
                <c:pt idx="16">
                  <c:v>8.0000000000000002E-3</c:v>
                </c:pt>
                <c:pt idx="17">
                  <c:v>8.5000000000000006E-3</c:v>
                </c:pt>
                <c:pt idx="18">
                  <c:v>8.9999999999999993E-3</c:v>
                </c:pt>
                <c:pt idx="19">
                  <c:v>9.4999999999999998E-3</c:v>
                </c:pt>
                <c:pt idx="20">
                  <c:v>0.01</c:v>
                </c:pt>
                <c:pt idx="21">
                  <c:v>1.0500000000000001E-2</c:v>
                </c:pt>
                <c:pt idx="22">
                  <c:v>1.0999999999999999E-2</c:v>
                </c:pt>
                <c:pt idx="23">
                  <c:v>1.15E-2</c:v>
                </c:pt>
                <c:pt idx="24">
                  <c:v>1.2E-2</c:v>
                </c:pt>
                <c:pt idx="25">
                  <c:v>1.2500000000000001E-2</c:v>
                </c:pt>
                <c:pt idx="26">
                  <c:v>1.2999999999999999E-2</c:v>
                </c:pt>
                <c:pt idx="27">
                  <c:v>1.35E-2</c:v>
                </c:pt>
                <c:pt idx="28">
                  <c:v>1.4E-2</c:v>
                </c:pt>
                <c:pt idx="29">
                  <c:v>1.4500000000000001E-2</c:v>
                </c:pt>
                <c:pt idx="30">
                  <c:v>1.4999999999999999E-2</c:v>
                </c:pt>
                <c:pt idx="31">
                  <c:v>1.55E-2</c:v>
                </c:pt>
                <c:pt idx="32">
                  <c:v>1.6E-2</c:v>
                </c:pt>
                <c:pt idx="33">
                  <c:v>1.6500000000000001E-2</c:v>
                </c:pt>
                <c:pt idx="34">
                  <c:v>1.7000000000000001E-2</c:v>
                </c:pt>
                <c:pt idx="35">
                  <c:v>1.7500000000000002E-2</c:v>
                </c:pt>
                <c:pt idx="36">
                  <c:v>1.7999999999999999E-2</c:v>
                </c:pt>
                <c:pt idx="37">
                  <c:v>1.8499999999999999E-2</c:v>
                </c:pt>
                <c:pt idx="38">
                  <c:v>1.9E-2</c:v>
                </c:pt>
                <c:pt idx="39">
                  <c:v>1.95E-2</c:v>
                </c:pt>
                <c:pt idx="40">
                  <c:v>0.02</c:v>
                </c:pt>
                <c:pt idx="41">
                  <c:v>2.0500000000000001E-2</c:v>
                </c:pt>
                <c:pt idx="42">
                  <c:v>2.1000000000000001E-2</c:v>
                </c:pt>
                <c:pt idx="43">
                  <c:v>2.1499999999999998E-2</c:v>
                </c:pt>
                <c:pt idx="44">
                  <c:v>2.1999999999999999E-2</c:v>
                </c:pt>
                <c:pt idx="45">
                  <c:v>2.2499999999999999E-2</c:v>
                </c:pt>
                <c:pt idx="46">
                  <c:v>2.3E-2</c:v>
                </c:pt>
                <c:pt idx="47">
                  <c:v>2.35E-2</c:v>
                </c:pt>
                <c:pt idx="48">
                  <c:v>2.4E-2</c:v>
                </c:pt>
                <c:pt idx="49">
                  <c:v>2.4500000000000001E-2</c:v>
                </c:pt>
                <c:pt idx="50">
                  <c:v>2.5000000000000001E-2</c:v>
                </c:pt>
                <c:pt idx="51">
                  <c:v>2.5499999999999998E-2</c:v>
                </c:pt>
                <c:pt idx="52">
                  <c:v>2.5999999999999999E-2</c:v>
                </c:pt>
                <c:pt idx="53">
                  <c:v>2.6499999999999999E-2</c:v>
                </c:pt>
                <c:pt idx="54">
                  <c:v>2.7E-2</c:v>
                </c:pt>
                <c:pt idx="55">
                  <c:v>2.75E-2</c:v>
                </c:pt>
                <c:pt idx="56">
                  <c:v>2.8000000000000001E-2</c:v>
                </c:pt>
                <c:pt idx="57">
                  <c:v>2.8500000000000001E-2</c:v>
                </c:pt>
                <c:pt idx="58">
                  <c:v>2.9000000000000001E-2</c:v>
                </c:pt>
                <c:pt idx="59">
                  <c:v>2.9499999999999998E-2</c:v>
                </c:pt>
                <c:pt idx="60">
                  <c:v>0.03</c:v>
                </c:pt>
                <c:pt idx="61">
                  <c:v>3.0499999999999999E-2</c:v>
                </c:pt>
                <c:pt idx="62">
                  <c:v>3.1E-2</c:v>
                </c:pt>
                <c:pt idx="63">
                  <c:v>3.15E-2</c:v>
                </c:pt>
                <c:pt idx="64">
                  <c:v>3.2000000000000001E-2</c:v>
                </c:pt>
                <c:pt idx="65">
                  <c:v>3.2500000000000001E-2</c:v>
                </c:pt>
                <c:pt idx="66">
                  <c:v>3.3000000000000002E-2</c:v>
                </c:pt>
                <c:pt idx="67">
                  <c:v>3.3500000000000002E-2</c:v>
                </c:pt>
                <c:pt idx="68">
                  <c:v>3.4000000000000002E-2</c:v>
                </c:pt>
                <c:pt idx="69">
                  <c:v>3.4500000000000003E-2</c:v>
                </c:pt>
                <c:pt idx="70">
                  <c:v>3.5000000000000003E-2</c:v>
                </c:pt>
                <c:pt idx="71">
                  <c:v>3.5499999999999997E-2</c:v>
                </c:pt>
                <c:pt idx="72">
                  <c:v>3.5999999999999997E-2</c:v>
                </c:pt>
                <c:pt idx="73">
                  <c:v>3.6499999999999998E-2</c:v>
                </c:pt>
                <c:pt idx="74">
                  <c:v>3.6999999999999998E-2</c:v>
                </c:pt>
                <c:pt idx="75">
                  <c:v>3.7499999999999999E-2</c:v>
                </c:pt>
                <c:pt idx="76">
                  <c:v>3.7999999999999999E-2</c:v>
                </c:pt>
                <c:pt idx="77">
                  <c:v>3.85E-2</c:v>
                </c:pt>
                <c:pt idx="78">
                  <c:v>3.9E-2</c:v>
                </c:pt>
                <c:pt idx="79">
                  <c:v>3.95E-2</c:v>
                </c:pt>
                <c:pt idx="80">
                  <c:v>0.04</c:v>
                </c:pt>
                <c:pt idx="81">
                  <c:v>4.0500000000000001E-2</c:v>
                </c:pt>
                <c:pt idx="82">
                  <c:v>4.1000000000000002E-2</c:v>
                </c:pt>
                <c:pt idx="83">
                  <c:v>4.1500000000000002E-2</c:v>
                </c:pt>
                <c:pt idx="84">
                  <c:v>4.2000000000000003E-2</c:v>
                </c:pt>
                <c:pt idx="85">
                  <c:v>4.2500000000000003E-2</c:v>
                </c:pt>
                <c:pt idx="86">
                  <c:v>4.2999999999999997E-2</c:v>
                </c:pt>
                <c:pt idx="87">
                  <c:v>4.3499999999999997E-2</c:v>
                </c:pt>
                <c:pt idx="88">
                  <c:v>4.3999999999999997E-2</c:v>
                </c:pt>
                <c:pt idx="89">
                  <c:v>4.4499999999999998E-2</c:v>
                </c:pt>
                <c:pt idx="90">
                  <c:v>4.4999999999999998E-2</c:v>
                </c:pt>
                <c:pt idx="91">
                  <c:v>4.5499999999999999E-2</c:v>
                </c:pt>
                <c:pt idx="92">
                  <c:v>4.5999999999999999E-2</c:v>
                </c:pt>
                <c:pt idx="93">
                  <c:v>4.65E-2</c:v>
                </c:pt>
                <c:pt idx="94">
                  <c:v>4.7E-2</c:v>
                </c:pt>
                <c:pt idx="95">
                  <c:v>4.7500000000000001E-2</c:v>
                </c:pt>
                <c:pt idx="96">
                  <c:v>4.8000000000000001E-2</c:v>
                </c:pt>
                <c:pt idx="97">
                  <c:v>4.8500000000000001E-2</c:v>
                </c:pt>
                <c:pt idx="98">
                  <c:v>4.9000000000000002E-2</c:v>
                </c:pt>
                <c:pt idx="99">
                  <c:v>4.9500000000000002E-2</c:v>
                </c:pt>
                <c:pt idx="100">
                  <c:v>0.05</c:v>
                </c:pt>
                <c:pt idx="101">
                  <c:v>5.0500000000000003E-2</c:v>
                </c:pt>
                <c:pt idx="102">
                  <c:v>5.0999999999999997E-2</c:v>
                </c:pt>
                <c:pt idx="103">
                  <c:v>5.1499999999999997E-2</c:v>
                </c:pt>
                <c:pt idx="104">
                  <c:v>5.1999999999999998E-2</c:v>
                </c:pt>
                <c:pt idx="105">
                  <c:v>5.2499999999999998E-2</c:v>
                </c:pt>
                <c:pt idx="106">
                  <c:v>5.2999999999999999E-2</c:v>
                </c:pt>
                <c:pt idx="107">
                  <c:v>5.3499999999999999E-2</c:v>
                </c:pt>
                <c:pt idx="108">
                  <c:v>5.3999999999999999E-2</c:v>
                </c:pt>
                <c:pt idx="109">
                  <c:v>5.45E-2</c:v>
                </c:pt>
                <c:pt idx="110">
                  <c:v>5.5E-2</c:v>
                </c:pt>
                <c:pt idx="111">
                  <c:v>5.5500000000000001E-2</c:v>
                </c:pt>
                <c:pt idx="112">
                  <c:v>5.6000000000000001E-2</c:v>
                </c:pt>
                <c:pt idx="113">
                  <c:v>5.6500000000000002E-2</c:v>
                </c:pt>
                <c:pt idx="114">
                  <c:v>5.7000000000000002E-2</c:v>
                </c:pt>
                <c:pt idx="115">
                  <c:v>5.7500000000000002E-2</c:v>
                </c:pt>
                <c:pt idx="116">
                  <c:v>5.8000000000000003E-2</c:v>
                </c:pt>
                <c:pt idx="117">
                  <c:v>5.8500000000000003E-2</c:v>
                </c:pt>
                <c:pt idx="118">
                  <c:v>5.8999999999999997E-2</c:v>
                </c:pt>
                <c:pt idx="119">
                  <c:v>5.9499999999999997E-2</c:v>
                </c:pt>
                <c:pt idx="120">
                  <c:v>0.06</c:v>
                </c:pt>
                <c:pt idx="121">
                  <c:v>6.0499999999999998E-2</c:v>
                </c:pt>
                <c:pt idx="122">
                  <c:v>6.0999999999999999E-2</c:v>
                </c:pt>
                <c:pt idx="123">
                  <c:v>6.1499999999999999E-2</c:v>
                </c:pt>
                <c:pt idx="124">
                  <c:v>6.2E-2</c:v>
                </c:pt>
                <c:pt idx="125">
                  <c:v>6.25E-2</c:v>
                </c:pt>
                <c:pt idx="126">
                  <c:v>6.3E-2</c:v>
                </c:pt>
                <c:pt idx="127">
                  <c:v>6.3500000000000001E-2</c:v>
                </c:pt>
                <c:pt idx="128">
                  <c:v>6.4000000000000001E-2</c:v>
                </c:pt>
                <c:pt idx="129">
                  <c:v>6.4500000000000002E-2</c:v>
                </c:pt>
                <c:pt idx="130">
                  <c:v>6.5000000000000002E-2</c:v>
                </c:pt>
                <c:pt idx="131">
                  <c:v>6.5500000000000003E-2</c:v>
                </c:pt>
                <c:pt idx="132">
                  <c:v>6.6000000000000003E-2</c:v>
                </c:pt>
                <c:pt idx="133">
                  <c:v>6.6500000000000004E-2</c:v>
                </c:pt>
                <c:pt idx="134">
                  <c:v>6.7000000000000004E-2</c:v>
                </c:pt>
                <c:pt idx="135">
                  <c:v>6.7500000000000004E-2</c:v>
                </c:pt>
                <c:pt idx="136">
                  <c:v>6.8000000000000005E-2</c:v>
                </c:pt>
                <c:pt idx="137">
                  <c:v>6.8500000000000005E-2</c:v>
                </c:pt>
                <c:pt idx="138">
                  <c:v>6.9000000000000006E-2</c:v>
                </c:pt>
                <c:pt idx="139">
                  <c:v>6.9500000000000006E-2</c:v>
                </c:pt>
                <c:pt idx="140">
                  <c:v>7.0000000000000007E-2</c:v>
                </c:pt>
                <c:pt idx="141">
                  <c:v>7.0499999999999993E-2</c:v>
                </c:pt>
                <c:pt idx="142">
                  <c:v>7.0999999999999994E-2</c:v>
                </c:pt>
                <c:pt idx="143">
                  <c:v>7.1499999999999994E-2</c:v>
                </c:pt>
                <c:pt idx="144">
                  <c:v>7.1999999999999995E-2</c:v>
                </c:pt>
                <c:pt idx="145">
                  <c:v>7.2499999999999995E-2</c:v>
                </c:pt>
                <c:pt idx="146">
                  <c:v>7.2999999999999995E-2</c:v>
                </c:pt>
              </c:numCache>
            </c:numRef>
          </c:xVal>
          <c:yVal>
            <c:numRef>
              <c:f>Sheet2!$J$2:$J$148</c:f>
              <c:numCache>
                <c:formatCode>General</c:formatCode>
                <c:ptCount val="147"/>
                <c:pt idx="0">
                  <c:v>0</c:v>
                </c:pt>
                <c:pt idx="1">
                  <c:v>3.7213016606480012</c:v>
                </c:pt>
                <c:pt idx="2">
                  <c:v>1.3656490230160045</c:v>
                </c:pt>
                <c:pt idx="3">
                  <c:v>2.8159822269840085</c:v>
                </c:pt>
                <c:pt idx="4">
                  <c:v>8.4846083980160039</c:v>
                </c:pt>
                <c:pt idx="5">
                  <c:v>5.010457765112001</c:v>
                </c:pt>
                <c:pt idx="6">
                  <c:v>8.5849273200559999</c:v>
                </c:pt>
                <c:pt idx="7">
                  <c:v>10.248363622520008</c:v>
                </c:pt>
                <c:pt idx="8">
                  <c:v>10.952084765344003</c:v>
                </c:pt>
                <c:pt idx="9">
                  <c:v>13.167360890112001</c:v>
                </c:pt>
                <c:pt idx="10">
                  <c:v>13.856846802232006</c:v>
                </c:pt>
                <c:pt idx="11">
                  <c:v>19.694594360896005</c:v>
                </c:pt>
                <c:pt idx="12">
                  <c:v>20.112060473264002</c:v>
                </c:pt>
                <c:pt idx="13">
                  <c:v>23.903221094312002</c:v>
                </c:pt>
                <c:pt idx="14">
                  <c:v>27.626738646776001</c:v>
                </c:pt>
                <c:pt idx="15">
                  <c:v>29.682027943080001</c:v>
                </c:pt>
                <c:pt idx="16">
                  <c:v>37.037652295800001</c:v>
                </c:pt>
                <c:pt idx="17">
                  <c:v>36.894435596792007</c:v>
                </c:pt>
                <c:pt idx="18">
                  <c:v>45.047544947536004</c:v>
                </c:pt>
                <c:pt idx="19">
                  <c:v>49.367801606072</c:v>
                </c:pt>
                <c:pt idx="20">
                  <c:v>53.594268683296001</c:v>
                </c:pt>
                <c:pt idx="21">
                  <c:v>59.864696899705599</c:v>
                </c:pt>
                <c:pt idx="22">
                  <c:v>64.378482361291205</c:v>
                </c:pt>
                <c:pt idx="23">
                  <c:v>72.266295056463207</c:v>
                </c:pt>
                <c:pt idx="24">
                  <c:v>74.423009932386407</c:v>
                </c:pt>
                <c:pt idx="25">
                  <c:v>83.362841246283196</c:v>
                </c:pt>
                <c:pt idx="26">
                  <c:v>88.900934222725596</c:v>
                </c:pt>
                <c:pt idx="27">
                  <c:v>92.797752832354405</c:v>
                </c:pt>
                <c:pt idx="28">
                  <c:v>100.46272930434401</c:v>
                </c:pt>
                <c:pt idx="29">
                  <c:v>104.91208405742401</c:v>
                </c:pt>
                <c:pt idx="30">
                  <c:v>113.321948925992</c:v>
                </c:pt>
                <c:pt idx="31">
                  <c:v>116.53530329704</c:v>
                </c:pt>
                <c:pt idx="32">
                  <c:v>125.44398089604</c:v>
                </c:pt>
                <c:pt idx="33">
                  <c:v>129.879945960904</c:v>
                </c:pt>
                <c:pt idx="34">
                  <c:v>136.30672673341601</c:v>
                </c:pt>
                <c:pt idx="35">
                  <c:v>144.00161948217601</c:v>
                </c:pt>
                <c:pt idx="36">
                  <c:v>150.31025471288001</c:v>
                </c:pt>
                <c:pt idx="37">
                  <c:v>159.09726740692801</c:v>
                </c:pt>
                <c:pt idx="38">
                  <c:v>163.54615051387199</c:v>
                </c:pt>
                <c:pt idx="39">
                  <c:v>171.77794809679199</c:v>
                </c:pt>
                <c:pt idx="40">
                  <c:v>180.868977271544</c:v>
                </c:pt>
                <c:pt idx="41">
                  <c:v>186.898499098032</c:v>
                </c:pt>
                <c:pt idx="42">
                  <c:v>192.422858936144</c:v>
                </c:pt>
                <c:pt idx="43">
                  <c:v>201.84614179828</c:v>
                </c:pt>
                <c:pt idx="44">
                  <c:v>207.82034174751999</c:v>
                </c:pt>
                <c:pt idx="45">
                  <c:v>214.42120737252</c:v>
                </c:pt>
                <c:pt idx="46">
                  <c:v>220.024742530456</c:v>
                </c:pt>
                <c:pt idx="47">
                  <c:v>227.147900438856</c:v>
                </c:pt>
                <c:pt idx="48">
                  <c:v>233.28637836980801</c:v>
                </c:pt>
                <c:pt idx="49">
                  <c:v>240.31945986461602</c:v>
                </c:pt>
                <c:pt idx="50">
                  <c:v>247.84027119133603</c:v>
                </c:pt>
                <c:pt idx="51">
                  <c:v>253.22965361461604</c:v>
                </c:pt>
                <c:pt idx="52">
                  <c:v>259.469417773016</c:v>
                </c:pt>
                <c:pt idx="53">
                  <c:v>266.90109941335999</c:v>
                </c:pt>
                <c:pt idx="54">
                  <c:v>274.56005078068802</c:v>
                </c:pt>
                <c:pt idx="55">
                  <c:v>280.66477578068799</c:v>
                </c:pt>
                <c:pt idx="56">
                  <c:v>288.17386962996</c:v>
                </c:pt>
                <c:pt idx="57">
                  <c:v>291.24457670916001</c:v>
                </c:pt>
                <c:pt idx="58">
                  <c:v>299.60602807648803</c:v>
                </c:pt>
                <c:pt idx="59">
                  <c:v>308.19007041963999</c:v>
                </c:pt>
                <c:pt idx="60">
                  <c:v>313.56696700131999</c:v>
                </c:pt>
                <c:pt idx="61">
                  <c:v>319.49505166964002</c:v>
                </c:pt>
                <c:pt idx="62">
                  <c:v>324.73356123643998</c:v>
                </c:pt>
                <c:pt idx="63">
                  <c:v>331.79936659524003</c:v>
                </c:pt>
                <c:pt idx="64">
                  <c:v>339.08980733300001</c:v>
                </c:pt>
                <c:pt idx="65">
                  <c:v>346.03454121164003</c:v>
                </c:pt>
                <c:pt idx="66">
                  <c:v>349.42026192459997</c:v>
                </c:pt>
                <c:pt idx="67">
                  <c:v>355.69921240972002</c:v>
                </c:pt>
                <c:pt idx="68">
                  <c:v>363.0189331002</c:v>
                </c:pt>
                <c:pt idx="69">
                  <c:v>368.58402284523999</c:v>
                </c:pt>
                <c:pt idx="70">
                  <c:v>375.07095174867999</c:v>
                </c:pt>
                <c:pt idx="71">
                  <c:v>381.0349297834</c:v>
                </c:pt>
                <c:pt idx="72">
                  <c:v>387.41159912003997</c:v>
                </c:pt>
                <c:pt idx="73">
                  <c:v>393.04526493684</c:v>
                </c:pt>
                <c:pt idx="74">
                  <c:v>396.84104258796003</c:v>
                </c:pt>
                <c:pt idx="75">
                  <c:v>405.08998417196</c:v>
                </c:pt>
                <c:pt idx="76">
                  <c:v>409.31445146660002</c:v>
                </c:pt>
                <c:pt idx="77">
                  <c:v>414.27525399372001</c:v>
                </c:pt>
                <c:pt idx="78">
                  <c:v>420.88811151852002</c:v>
                </c:pt>
                <c:pt idx="79">
                  <c:v>427.46054784524</c:v>
                </c:pt>
                <c:pt idx="80">
                  <c:v>431.97331455324002</c:v>
                </c:pt>
                <c:pt idx="81">
                  <c:v>436.88686299636004</c:v>
                </c:pt>
                <c:pt idx="82">
                  <c:v>444.27842529332003</c:v>
                </c:pt>
                <c:pt idx="83">
                  <c:v>450.91551358300001</c:v>
                </c:pt>
                <c:pt idx="84">
                  <c:v>457.72803475860002</c:v>
                </c:pt>
                <c:pt idx="85">
                  <c:v>461.03678233300008</c:v>
                </c:pt>
                <c:pt idx="86">
                  <c:v>462.97834414484004</c:v>
                </c:pt>
                <c:pt idx="87">
                  <c:v>467.48043613492001</c:v>
                </c:pt>
                <c:pt idx="88">
                  <c:v>479.10999432540001</c:v>
                </c:pt>
                <c:pt idx="89">
                  <c:v>481.80841758796009</c:v>
                </c:pt>
                <c:pt idx="90">
                  <c:v>487.00063350628005</c:v>
                </c:pt>
                <c:pt idx="91">
                  <c:v>490.49858955324004</c:v>
                </c:pt>
                <c:pt idx="92">
                  <c:v>495.83308916964006</c:v>
                </c:pt>
                <c:pt idx="93">
                  <c:v>499.05018241204004</c:v>
                </c:pt>
                <c:pt idx="94">
                  <c:v>502.90934970668002</c:v>
                </c:pt>
                <c:pt idx="95">
                  <c:v>509.49696113492001</c:v>
                </c:pt>
                <c:pt idx="96">
                  <c:v>513.08772401851991</c:v>
                </c:pt>
                <c:pt idx="97">
                  <c:v>511.24637822652005</c:v>
                </c:pt>
                <c:pt idx="98">
                  <c:v>514.60010225628002</c:v>
                </c:pt>
                <c:pt idx="99">
                  <c:v>520.63010429828</c:v>
                </c:pt>
                <c:pt idx="100">
                  <c:v>521.25324376124001</c:v>
                </c:pt>
                <c:pt idx="101">
                  <c:v>525.50762217956003</c:v>
                </c:pt>
                <c:pt idx="102">
                  <c:v>527.41581524140008</c:v>
                </c:pt>
                <c:pt idx="103">
                  <c:v>529.67866103339998</c:v>
                </c:pt>
                <c:pt idx="104">
                  <c:v>526.46110126355995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753600"/>
        <c:axId val="165755520"/>
      </c:scatterChart>
      <c:valAx>
        <c:axId val="165753600"/>
        <c:scaling>
          <c:orientation val="minMax"/>
          <c:max val="5.000000000000001E-2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Time (s)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5755520"/>
        <c:crosses val="autoZero"/>
        <c:crossBetween val="midCat"/>
        <c:majorUnit val="1.0000000000000002E-2"/>
      </c:valAx>
      <c:valAx>
        <c:axId val="165755520"/>
        <c:scaling>
          <c:orientation val="minMax"/>
          <c:min val="0"/>
        </c:scaling>
        <c:delete val="0"/>
        <c:axPos val="l"/>
        <c:majorGridlines>
          <c:spPr>
            <a:ln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Force (lbs)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5753600"/>
        <c:crosses val="autoZero"/>
        <c:crossBetween val="midCat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Forward Facing</c:v>
          </c:tx>
          <c:marker>
            <c:symbol val="none"/>
          </c:marker>
          <c:xVal>
            <c:numRef>
              <c:f>max!$E$12:$E$57</c:f>
              <c:numCache>
                <c:formatCode>General</c:formatCode>
                <c:ptCount val="46"/>
                <c:pt idx="0">
                  <c:v>1.273300909193567</c:v>
                </c:pt>
                <c:pt idx="1">
                  <c:v>11.485377921923682</c:v>
                </c:pt>
                <c:pt idx="2">
                  <c:v>21.465674707955863</c:v>
                </c:pt>
                <c:pt idx="3">
                  <c:v>31.324551299662577</c:v>
                </c:pt>
                <c:pt idx="4">
                  <c:v>39.621629288224405</c:v>
                </c:pt>
                <c:pt idx="5">
                  <c:v>47.130890589117286</c:v>
                </c:pt>
                <c:pt idx="6">
                  <c:v>55.146123582579342</c:v>
                </c:pt>
                <c:pt idx="7">
                  <c:v>64.067666210868992</c:v>
                </c:pt>
                <c:pt idx="8">
                  <c:v>72.729501450235816</c:v>
                </c:pt>
                <c:pt idx="9">
                  <c:v>81.109647821405574</c:v>
                </c:pt>
                <c:pt idx="10">
                  <c:v>89.545638937890445</c:v>
                </c:pt>
                <c:pt idx="11">
                  <c:v>97.637866190774574</c:v>
                </c:pt>
                <c:pt idx="12">
                  <c:v>106.89305113430368</c:v>
                </c:pt>
                <c:pt idx="13">
                  <c:v>115.84142369718487</c:v>
                </c:pt>
                <c:pt idx="14">
                  <c:v>125.79124964353962</c:v>
                </c:pt>
                <c:pt idx="15">
                  <c:v>135.52107447029894</c:v>
                </c:pt>
                <c:pt idx="16">
                  <c:v>146.00663666003575</c:v>
                </c:pt>
                <c:pt idx="17">
                  <c:v>156.85973840260493</c:v>
                </c:pt>
                <c:pt idx="18">
                  <c:v>167.70616257891757</c:v>
                </c:pt>
                <c:pt idx="19">
                  <c:v>180.0452080884221</c:v>
                </c:pt>
                <c:pt idx="20">
                  <c:v>193.90352397279935</c:v>
                </c:pt>
                <c:pt idx="21">
                  <c:v>209.05409302678709</c:v>
                </c:pt>
                <c:pt idx="22">
                  <c:v>225.63961920135773</c:v>
                </c:pt>
                <c:pt idx="23">
                  <c:v>242.8270618583918</c:v>
                </c:pt>
                <c:pt idx="24">
                  <c:v>261.80698441800286</c:v>
                </c:pt>
                <c:pt idx="25">
                  <c:v>283.03737219725377</c:v>
                </c:pt>
                <c:pt idx="26">
                  <c:v>306.60524131770433</c:v>
                </c:pt>
                <c:pt idx="27">
                  <c:v>331.14337685130442</c:v>
                </c:pt>
                <c:pt idx="28">
                  <c:v>360.0449240361209</c:v>
                </c:pt>
                <c:pt idx="29">
                  <c:v>389.52604796658704</c:v>
                </c:pt>
                <c:pt idx="30">
                  <c:v>427.30743504148199</c:v>
                </c:pt>
                <c:pt idx="31">
                  <c:v>473.25524021149698</c:v>
                </c:pt>
                <c:pt idx="32">
                  <c:v>514.85255046180032</c:v>
                </c:pt>
                <c:pt idx="33">
                  <c:v>568.72859025501805</c:v>
                </c:pt>
                <c:pt idx="34">
                  <c:v>627.62879283988389</c:v>
                </c:pt>
                <c:pt idx="35">
                  <c:v>690.30395222117897</c:v>
                </c:pt>
                <c:pt idx="36">
                  <c:v>764.05184119678097</c:v>
                </c:pt>
                <c:pt idx="37">
                  <c:v>846.39468898604252</c:v>
                </c:pt>
                <c:pt idx="38">
                  <c:v>938.50654936389492</c:v>
                </c:pt>
                <c:pt idx="39">
                  <c:v>1040.2815750644927</c:v>
                </c:pt>
                <c:pt idx="40">
                  <c:v>1180.5156088323045</c:v>
                </c:pt>
                <c:pt idx="41">
                  <c:v>1314.4176957247892</c:v>
                </c:pt>
                <c:pt idx="42">
                  <c:v>1611.4680087690774</c:v>
                </c:pt>
                <c:pt idx="43">
                  <c:v>1982.6369090458277</c:v>
                </c:pt>
                <c:pt idx="44">
                  <c:v>2499.1591759935432</c:v>
                </c:pt>
                <c:pt idx="45">
                  <c:v>3156.8360877793766</c:v>
                </c:pt>
              </c:numCache>
            </c:numRef>
          </c:xVal>
          <c:yVal>
            <c:numRef>
              <c:f>max!$D$12:$D$57</c:f>
              <c:numCache>
                <c:formatCode>General</c:formatCode>
                <c:ptCount val="46"/>
                <c:pt idx="0">
                  <c:v>4.68263276405643E-3</c:v>
                </c:pt>
                <c:pt idx="1">
                  <c:v>6.7241409585793999E-3</c:v>
                </c:pt>
                <c:pt idx="2">
                  <c:v>9.5155893949629995E-3</c:v>
                </c:pt>
                <c:pt idx="3">
                  <c:v>1.3271713550559699E-2</c:v>
                </c:pt>
                <c:pt idx="4">
                  <c:v>1.8245442558977601E-2</c:v>
                </c:pt>
                <c:pt idx="5">
                  <c:v>2.4726653471844801E-2</c:v>
                </c:pt>
                <c:pt idx="6">
                  <c:v>3.3037821241718397E-2</c:v>
                </c:pt>
                <c:pt idx="7">
                  <c:v>4.3525993376688402E-2</c:v>
                </c:pt>
                <c:pt idx="8">
                  <c:v>5.6550744403329398E-2</c:v>
                </c:pt>
                <c:pt idx="9">
                  <c:v>7.2468100193505899E-2</c:v>
                </c:pt>
                <c:pt idx="10">
                  <c:v>9.1610848536234496E-2</c:v>
                </c:pt>
                <c:pt idx="11">
                  <c:v>0.11426613360530299</c:v>
                </c:pt>
                <c:pt idx="12">
                  <c:v>0.14065171393994499</c:v>
                </c:pt>
                <c:pt idx="13">
                  <c:v>0.170892694399503</c:v>
                </c:pt>
                <c:pt idx="14">
                  <c:v>0.205000734940709</c:v>
                </c:pt>
                <c:pt idx="15">
                  <c:v>0.24285802746874599</c:v>
                </c:pt>
                <c:pt idx="16">
                  <c:v>0.28420790336917601</c:v>
                </c:pt>
                <c:pt idx="17">
                  <c:v>0.32865369491792601</c:v>
                </c:pt>
                <c:pt idx="18">
                  <c:v>0.37566681366509302</c:v>
                </c:pt>
                <c:pt idx="19">
                  <c:v>0.424604041613387</c:v>
                </c:pt>
                <c:pt idx="20">
                  <c:v>0.47473333167432802</c:v>
                </c:pt>
                <c:pt idx="21">
                  <c:v>0.52526639541794795</c:v>
                </c:pt>
                <c:pt idx="22">
                  <c:v>0.57539568982843703</c:v>
                </c:pt>
                <c:pt idx="23">
                  <c:v>0.62433292626896697</c:v>
                </c:pt>
                <c:pt idx="24">
                  <c:v>0.67134605725364305</c:v>
                </c:pt>
                <c:pt idx="25">
                  <c:v>0.71579187433250901</c:v>
                </c:pt>
                <c:pt idx="26">
                  <c:v>0.75714176739193495</c:v>
                </c:pt>
                <c:pt idx="27">
                  <c:v>0.79499907877158404</c:v>
                </c:pt>
                <c:pt idx="28">
                  <c:v>0.82910713912817902</c:v>
                </c:pt>
                <c:pt idx="29">
                  <c:v>0.85934812635782398</c:v>
                </c:pt>
                <c:pt idx="30">
                  <c:v>0.88573372819282004</c:v>
                </c:pt>
                <c:pt idx="31">
                  <c:v>0.90838903377379498</c:v>
                </c:pt>
                <c:pt idx="32">
                  <c:v>0.92753180118137901</c:v>
                </c:pt>
                <c:pt idx="33">
                  <c:v>0.94344917426529096</c:v>
                </c:pt>
                <c:pt idx="34">
                  <c:v>0.95647394062219104</c:v>
                </c:pt>
                <c:pt idx="35">
                  <c:v>0.96696212605143494</c:v>
                </c:pt>
                <c:pt idx="36">
                  <c:v>0.97527330510861099</c:v>
                </c:pt>
                <c:pt idx="37">
                  <c:v>0.98175452541034303</c:v>
                </c:pt>
                <c:pt idx="38">
                  <c:v>0.98672826207416497</c:v>
                </c:pt>
                <c:pt idx="39">
                  <c:v>0.99048439235114505</c:v>
                </c:pt>
                <c:pt idx="40">
                  <c:v>0.99327584558950999</c:v>
                </c:pt>
                <c:pt idx="41">
                  <c:v>0.99531735748076999</c:v>
                </c:pt>
                <c:pt idx="42">
                  <c:v>0.99678664000379702</c:v>
                </c:pt>
                <c:pt idx="43">
                  <c:v>0.99782725612247802</c:v>
                </c:pt>
                <c:pt idx="44">
                  <c:v>0.99855253932021204</c:v>
                </c:pt>
                <c:pt idx="45">
                  <c:v>0.99904999972253605</c:v>
                </c:pt>
              </c:numCache>
            </c:numRef>
          </c:yVal>
          <c:smooth val="1"/>
        </c:ser>
        <c:ser>
          <c:idx val="1"/>
          <c:order val="1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max!$H$8:$H$9</c:f>
              <c:numCache>
                <c:formatCode>General</c:formatCode>
                <c:ptCount val="2"/>
                <c:pt idx="0">
                  <c:v>435</c:v>
                </c:pt>
                <c:pt idx="1">
                  <c:v>435</c:v>
                </c:pt>
              </c:numCache>
            </c:numRef>
          </c:xVal>
          <c:yVal>
            <c:numRef>
              <c:f>max!$I$8:$I$9</c:f>
              <c:numCache>
                <c:formatCode>General</c:formatCode>
                <c:ptCount val="2"/>
                <c:pt idx="0">
                  <c:v>0</c:v>
                </c:pt>
                <c:pt idx="1">
                  <c:v>0.89</c:v>
                </c:pt>
              </c:numCache>
            </c:numRef>
          </c:yVal>
          <c:smooth val="1"/>
        </c:ser>
        <c:ser>
          <c:idx val="2"/>
          <c:order val="2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max!$H$11:$H$12</c:f>
              <c:numCache>
                <c:formatCode>General</c:formatCode>
                <c:ptCount val="2"/>
                <c:pt idx="0">
                  <c:v>0</c:v>
                </c:pt>
                <c:pt idx="1">
                  <c:v>435</c:v>
                </c:pt>
              </c:numCache>
            </c:numRef>
          </c:xVal>
          <c:yVal>
            <c:numRef>
              <c:f>max!$I$11:$I$12</c:f>
              <c:numCache>
                <c:formatCode>General</c:formatCode>
                <c:ptCount val="2"/>
                <c:pt idx="0">
                  <c:v>0.89</c:v>
                </c:pt>
                <c:pt idx="1">
                  <c:v>0.89</c:v>
                </c:pt>
              </c:numCache>
            </c:numRef>
          </c:yVal>
          <c:smooth val="1"/>
        </c:ser>
        <c:ser>
          <c:idx val="3"/>
          <c:order val="3"/>
          <c:tx>
            <c:v>Oblique Facing</c:v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numRef>
              <c:f>Sheet3!$E$8:$E$57</c:f>
              <c:numCache>
                <c:formatCode>General</c:formatCode>
                <c:ptCount val="50"/>
                <c:pt idx="0">
                  <c:v>25.34275594140189</c:v>
                </c:pt>
                <c:pt idx="1">
                  <c:v>35.169001090569807</c:v>
                </c:pt>
                <c:pt idx="2">
                  <c:v>51.125672784041491</c:v>
                </c:pt>
                <c:pt idx="3">
                  <c:v>61.682080892953962</c:v>
                </c:pt>
                <c:pt idx="4">
                  <c:v>67.562406220177436</c:v>
                </c:pt>
                <c:pt idx="5">
                  <c:v>75.065335648505481</c:v>
                </c:pt>
                <c:pt idx="6">
                  <c:v>82.004470818170873</c:v>
                </c:pt>
                <c:pt idx="7">
                  <c:v>88.290706242922241</c:v>
                </c:pt>
                <c:pt idx="8">
                  <c:v>95.536962964161546</c:v>
                </c:pt>
                <c:pt idx="9">
                  <c:v>102.16794031639962</c:v>
                </c:pt>
                <c:pt idx="10">
                  <c:v>108.47845052558623</c:v>
                </c:pt>
                <c:pt idx="11">
                  <c:v>114.5619277240133</c:v>
                </c:pt>
                <c:pt idx="12">
                  <c:v>120.69581711609843</c:v>
                </c:pt>
                <c:pt idx="13">
                  <c:v>127.69145077831759</c:v>
                </c:pt>
                <c:pt idx="14">
                  <c:v>134.93781604957942</c:v>
                </c:pt>
                <c:pt idx="15">
                  <c:v>142.81255116401542</c:v>
                </c:pt>
                <c:pt idx="16">
                  <c:v>150.54075794901351</c:v>
                </c:pt>
                <c:pt idx="17">
                  <c:v>159.40643802256835</c:v>
                </c:pt>
                <c:pt idx="18">
                  <c:v>168.70476619212263</c:v>
                </c:pt>
                <c:pt idx="19">
                  <c:v>179.70359736385026</c:v>
                </c:pt>
                <c:pt idx="20">
                  <c:v>190.14703968933108</c:v>
                </c:pt>
                <c:pt idx="21">
                  <c:v>203.04529967141497</c:v>
                </c:pt>
                <c:pt idx="22">
                  <c:v>216.45404992120007</c:v>
                </c:pt>
                <c:pt idx="23">
                  <c:v>230.23087485439035</c:v>
                </c:pt>
                <c:pt idx="24">
                  <c:v>246.27459690847104</c:v>
                </c:pt>
                <c:pt idx="25">
                  <c:v>263.87650326270403</c:v>
                </c:pt>
                <c:pt idx="26">
                  <c:v>282.16110059483128</c:v>
                </c:pt>
                <c:pt idx="27">
                  <c:v>301.31929061540359</c:v>
                </c:pt>
                <c:pt idx="28">
                  <c:v>323.49077723234677</c:v>
                </c:pt>
                <c:pt idx="29">
                  <c:v>348.81812350810367</c:v>
                </c:pt>
                <c:pt idx="30">
                  <c:v>374.7367059243058</c:v>
                </c:pt>
                <c:pt idx="31">
                  <c:v>402.54811054160172</c:v>
                </c:pt>
                <c:pt idx="32">
                  <c:v>432.61192222891088</c:v>
                </c:pt>
                <c:pt idx="33">
                  <c:v>470.75864192009323</c:v>
                </c:pt>
                <c:pt idx="34">
                  <c:v>507.13536499219191</c:v>
                </c:pt>
                <c:pt idx="35">
                  <c:v>549.19984551539312</c:v>
                </c:pt>
                <c:pt idx="36">
                  <c:v>598.26878957056306</c:v>
                </c:pt>
                <c:pt idx="37">
                  <c:v>645.21927591433723</c:v>
                </c:pt>
                <c:pt idx="38">
                  <c:v>703.09808492665786</c:v>
                </c:pt>
                <c:pt idx="39">
                  <c:v>752.80980132740103</c:v>
                </c:pt>
                <c:pt idx="40">
                  <c:v>818.33034950148033</c:v>
                </c:pt>
                <c:pt idx="41">
                  <c:v>880.57979817656337</c:v>
                </c:pt>
                <c:pt idx="42">
                  <c:v>960.51853195462013</c:v>
                </c:pt>
                <c:pt idx="43">
                  <c:v>1035.118017736138</c:v>
                </c:pt>
                <c:pt idx="44">
                  <c:v>1113.3854358615711</c:v>
                </c:pt>
                <c:pt idx="45">
                  <c:v>1218.5512429476044</c:v>
                </c:pt>
                <c:pt idx="46">
                  <c:v>1352.4166439623139</c:v>
                </c:pt>
                <c:pt idx="47">
                  <c:v>1500.7167483679129</c:v>
                </c:pt>
                <c:pt idx="48">
                  <c:v>1750.987844024859</c:v>
                </c:pt>
                <c:pt idx="49">
                  <c:v>2002.6922094432139</c:v>
                </c:pt>
              </c:numCache>
            </c:numRef>
          </c:xVal>
          <c:yVal>
            <c:numRef>
              <c:f>Sheet3!$D$8:$D$57</c:f>
              <c:numCache>
                <c:formatCode>General</c:formatCode>
                <c:ptCount val="50"/>
                <c:pt idx="0" formatCode="0.00E+00">
                  <c:v>9.5000027746440095E-4</c:v>
                </c:pt>
                <c:pt idx="1">
                  <c:v>1.44745730129129E-3</c:v>
                </c:pt>
                <c:pt idx="2">
                  <c:v>2.1727389886935801E-3</c:v>
                </c:pt>
                <c:pt idx="3">
                  <c:v>3.2133530346107999E-3</c:v>
                </c:pt>
                <c:pt idx="4">
                  <c:v>4.68263276405643E-3</c:v>
                </c:pt>
                <c:pt idx="5">
                  <c:v>6.7241409585793999E-3</c:v>
                </c:pt>
                <c:pt idx="6">
                  <c:v>9.5155893949629995E-3</c:v>
                </c:pt>
                <c:pt idx="7">
                  <c:v>1.3271713550559699E-2</c:v>
                </c:pt>
                <c:pt idx="8">
                  <c:v>1.8245442558977601E-2</c:v>
                </c:pt>
                <c:pt idx="9">
                  <c:v>2.4726653471844801E-2</c:v>
                </c:pt>
                <c:pt idx="10">
                  <c:v>3.3037821241718397E-2</c:v>
                </c:pt>
                <c:pt idx="11">
                  <c:v>4.3525993376688402E-2</c:v>
                </c:pt>
                <c:pt idx="12">
                  <c:v>5.6550744403329398E-2</c:v>
                </c:pt>
                <c:pt idx="13">
                  <c:v>7.2468100193505899E-2</c:v>
                </c:pt>
                <c:pt idx="14">
                  <c:v>9.1610848536234496E-2</c:v>
                </c:pt>
                <c:pt idx="15">
                  <c:v>0.11426613360530299</c:v>
                </c:pt>
                <c:pt idx="16">
                  <c:v>0.14065171393994499</c:v>
                </c:pt>
                <c:pt idx="17">
                  <c:v>0.170892694399503</c:v>
                </c:pt>
                <c:pt idx="18">
                  <c:v>0.205000734940709</c:v>
                </c:pt>
                <c:pt idx="19">
                  <c:v>0.24285802746874599</c:v>
                </c:pt>
                <c:pt idx="20">
                  <c:v>0.28420790336917601</c:v>
                </c:pt>
                <c:pt idx="21">
                  <c:v>0.32865369491792601</c:v>
                </c:pt>
                <c:pt idx="22">
                  <c:v>0.37566681366509302</c:v>
                </c:pt>
                <c:pt idx="23">
                  <c:v>0.424604041613387</c:v>
                </c:pt>
                <c:pt idx="24">
                  <c:v>0.47473333167432802</c:v>
                </c:pt>
                <c:pt idx="25">
                  <c:v>0.52526639541794795</c:v>
                </c:pt>
                <c:pt idx="26">
                  <c:v>0.57539568982843703</c:v>
                </c:pt>
                <c:pt idx="27">
                  <c:v>0.62433292626896697</c:v>
                </c:pt>
                <c:pt idx="28">
                  <c:v>0.67134605725364305</c:v>
                </c:pt>
                <c:pt idx="29">
                  <c:v>0.71579187433250901</c:v>
                </c:pt>
                <c:pt idx="30">
                  <c:v>0.75714176739193495</c:v>
                </c:pt>
                <c:pt idx="31">
                  <c:v>0.79499907877158404</c:v>
                </c:pt>
                <c:pt idx="32">
                  <c:v>0.82910713912817902</c:v>
                </c:pt>
                <c:pt idx="33">
                  <c:v>0.85934812635782398</c:v>
                </c:pt>
                <c:pt idx="34">
                  <c:v>0.88573372819282004</c:v>
                </c:pt>
                <c:pt idx="35">
                  <c:v>0.90838903377379498</c:v>
                </c:pt>
                <c:pt idx="36">
                  <c:v>0.92753180118137901</c:v>
                </c:pt>
                <c:pt idx="37">
                  <c:v>0.94344917426529096</c:v>
                </c:pt>
                <c:pt idx="38">
                  <c:v>0.95647394062219104</c:v>
                </c:pt>
                <c:pt idx="39">
                  <c:v>0.96696212605143494</c:v>
                </c:pt>
                <c:pt idx="40">
                  <c:v>0.97527330510861099</c:v>
                </c:pt>
                <c:pt idx="41">
                  <c:v>0.98175452541034303</c:v>
                </c:pt>
                <c:pt idx="42">
                  <c:v>0.98672826207416497</c:v>
                </c:pt>
                <c:pt idx="43">
                  <c:v>0.99048439235114505</c:v>
                </c:pt>
                <c:pt idx="44">
                  <c:v>0.99327584558950999</c:v>
                </c:pt>
                <c:pt idx="45">
                  <c:v>0.99531735748076999</c:v>
                </c:pt>
                <c:pt idx="46">
                  <c:v>0.99678664000379702</c:v>
                </c:pt>
                <c:pt idx="47">
                  <c:v>0.99782725612247802</c:v>
                </c:pt>
                <c:pt idx="48">
                  <c:v>0.99855253932021204</c:v>
                </c:pt>
                <c:pt idx="49">
                  <c:v>0.99904999972253605</c:v>
                </c:pt>
              </c:numCache>
            </c:numRef>
          </c:yVal>
          <c:smooth val="1"/>
        </c:ser>
        <c:ser>
          <c:idx val="4"/>
          <c:order val="4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max!$H$14:$H$15</c:f>
              <c:numCache>
                <c:formatCode>General</c:formatCode>
                <c:ptCount val="2"/>
                <c:pt idx="0">
                  <c:v>0</c:v>
                </c:pt>
                <c:pt idx="1">
                  <c:v>435</c:v>
                </c:pt>
              </c:numCache>
            </c:numRef>
          </c:xVal>
          <c:yVal>
            <c:numRef>
              <c:f>max!$I$14:$I$15</c:f>
              <c:numCache>
                <c:formatCode>General</c:formatCode>
                <c:ptCount val="2"/>
                <c:pt idx="0">
                  <c:v>0.83</c:v>
                </c:pt>
                <c:pt idx="1">
                  <c:v>0.83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5794176"/>
        <c:axId val="165796096"/>
      </c:scatterChart>
      <c:valAx>
        <c:axId val="165794176"/>
        <c:scaling>
          <c:orientation val="minMax"/>
          <c:max val="1500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Stress (psi)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5796096"/>
        <c:crosses val="autoZero"/>
        <c:crossBetween val="midCat"/>
        <c:majorUnit val="250"/>
      </c:valAx>
      <c:valAx>
        <c:axId val="165796096"/>
        <c:scaling>
          <c:orientation val="minMax"/>
          <c:max val="1"/>
        </c:scaling>
        <c:delete val="0"/>
        <c:axPos val="l"/>
        <c:majorGridlines>
          <c:spPr>
            <a:ln>
              <a:solidFill>
                <a:schemeClr val="tx1"/>
              </a:solidFill>
              <a:prstDash val="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Probability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165794176"/>
        <c:crosses val="autoZero"/>
        <c:crossBetween val="midCat"/>
      </c:valAx>
    </c:plotArea>
    <c:legend>
      <c:legendPos val="b"/>
      <c:legendEntry>
        <c:idx val="1"/>
        <c:delete val="1"/>
      </c:legendEntry>
      <c:legendEntry>
        <c:idx val="2"/>
        <c:delete val="1"/>
      </c:legendEntry>
      <c:legendEntry>
        <c:idx val="4"/>
        <c:delete val="1"/>
      </c:legendEntry>
      <c:layout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9292E-8E4F-4BF3-8652-746C41F3F2CC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5482B-E8C4-4515-957A-05DBD119DB9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623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21722D-20BB-409F-8B0B-E44C5CB55357}" type="datetimeFigureOut">
              <a:rPr lang="en-US" smtClean="0"/>
              <a:pPr/>
              <a:t>10/21/2016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02036B-E434-4D9D-AE07-17067B5491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43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CE8B5-3A08-4E58-BA80-2D5E5E16DB8F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414" y="8685894"/>
            <a:ext cx="2972098" cy="45659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1pPr>
            <a:lvl2pPr marL="702756" indent="-270291" defTabSz="914485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2pPr>
            <a:lvl3pPr marL="1081164" indent="-216233" defTabSz="914485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3pPr>
            <a:lvl4pPr marL="1513629" indent="-216233" defTabSz="914485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4pPr>
            <a:lvl5pPr marL="1946095" indent="-216233" defTabSz="914485" eaLnBrk="0" hangingPunct="0">
              <a:defRPr sz="2300">
                <a:solidFill>
                  <a:schemeClr val="tx1"/>
                </a:solidFill>
                <a:latin typeface="Tahoma" pitchFamily="34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/>
            <a:fld id="{0C3BE290-1C0C-4A3E-AA73-2BF4D17C2FBB}" type="slidenum">
              <a:rPr lang="en-US" sz="1200">
                <a:latin typeface="Times New Roman" pitchFamily="18" charset="0"/>
              </a:rPr>
              <a:pPr eaLnBrk="1" hangingPunct="1"/>
              <a:t>7</a:t>
            </a:fld>
            <a:endParaRPr lang="en-US" sz="120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0412" cy="3429000"/>
          </a:xfrm>
          <a:prstGeom prst="rect">
            <a:avLst/>
          </a:prstGeo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4"/>
            <a:ext cx="5485805" cy="411389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ts val="538"/>
              </a:spcBef>
            </a:pPr>
            <a:r>
              <a:rPr lang="en-US" sz="1200" dirty="0" smtClean="0"/>
              <a:t>In general, validation requirements will be increasingly more stringent in lower levels</a:t>
            </a:r>
          </a:p>
          <a:p>
            <a:pPr>
              <a:spcBef>
                <a:spcPts val="538"/>
              </a:spcBef>
            </a:pPr>
            <a:endParaRPr lang="en-US" sz="1200" dirty="0" smtClean="0"/>
          </a:p>
          <a:p>
            <a:pPr>
              <a:spcBef>
                <a:spcPts val="538"/>
              </a:spcBef>
            </a:pPr>
            <a:r>
              <a:rPr lang="en-US" sz="1200" dirty="0" smtClean="0"/>
              <a:t>Full system (un-validated) sensitivity analysis can provide guidance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E80A1B-1543-6746-B35C-F85B4131A9C6}" type="slidenum">
              <a:rPr lang="en-US"/>
              <a:pPr/>
              <a:t>8</a:t>
            </a:fld>
            <a:endParaRPr lang="en-US"/>
          </a:p>
        </p:txBody>
      </p:sp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88975"/>
            <a:ext cx="4557712" cy="3419475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294" y="4340679"/>
            <a:ext cx="5027414" cy="411691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7CE8B5-3A08-4E58-BA80-2D5E5E16DB8F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Z = Probabilistic Error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5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Modeling and experiment teams need to work together</a:t>
            </a:r>
          </a:p>
          <a:p>
            <a:pPr lvl="1"/>
            <a:r>
              <a:rPr lang="en-US" dirty="0" smtClean="0"/>
              <a:t>Experiments should be designed for model validation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02036B-E434-4D9D-AE07-17067B54913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75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4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6643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02756" indent="-270291" defTabSz="86643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081164" indent="-216233" defTabSz="86643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13629" indent="-216233" defTabSz="86643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46095" indent="-216233" defTabSz="866433"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866433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866433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866433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866433" eaLnBrk="0" fontAlgn="base" hangingPunct="0">
              <a:spcBef>
                <a:spcPct val="5000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2F4A7D1-A101-7543-ADD1-66E892BEFF85}" type="slidenum">
              <a:rPr lang="en-US" sz="1100"/>
              <a:pPr/>
              <a:t>27</a:t>
            </a:fld>
            <a:endParaRPr lang="en-US" sz="110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dirty="0">
              <a:latin typeface="Times New Roman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829340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5000"/>
              </a:lnSpc>
              <a:defRPr sz="4800">
                <a:solidFill>
                  <a:srgbClr val="1946BA"/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685800" y="441550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 or Date</a:t>
            </a:r>
            <a:endParaRPr lang="en-US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1437"/>
            <a:ext cx="419100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775" y="3613035"/>
            <a:ext cx="4534451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535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br>
              <a:rPr lang="en-US" dirty="0" smtClean="0"/>
            </a:br>
            <a:r>
              <a:rPr lang="en-US" dirty="0" smtClean="0"/>
              <a:t>One or Two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4647365"/>
            <a:ext cx="8234362" cy="14655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1489245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1489245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2062190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</a:t>
            </a:r>
            <a:br>
              <a:rPr lang="en-US" dirty="0" smtClean="0"/>
            </a:br>
            <a:r>
              <a:rPr lang="en-US" dirty="0" smtClean="0"/>
              <a:t>One or Two 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799" y="6348609"/>
            <a:ext cx="415723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961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71138" y="6348609"/>
            <a:ext cx="440437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048000"/>
            <a:ext cx="77724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Blank Slide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09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94765" y="6430768"/>
            <a:ext cx="26670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5446" y="6430768"/>
            <a:ext cx="542108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A24CC505-1C60-444A-96C4-6A290AC0D68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18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5220" y="6348609"/>
            <a:ext cx="426356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829340" y="1550920"/>
            <a:ext cx="7485320" cy="1905000"/>
          </a:xfrm>
        </p:spPr>
        <p:txBody>
          <a:bodyPr>
            <a:normAutofit/>
          </a:bodyPr>
          <a:lstStyle>
            <a:lvl1pPr algn="ctr">
              <a:lnSpc>
                <a:spcPts val="5000"/>
              </a:lnSpc>
              <a:defRPr sz="4800">
                <a:solidFill>
                  <a:srgbClr val="1946BA"/>
                </a:solidFill>
                <a:effectLst/>
              </a:defRPr>
            </a:lvl1pPr>
          </a:lstStyle>
          <a:p>
            <a:r>
              <a:rPr lang="en-US" dirty="0" smtClean="0"/>
              <a:t>Section Header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25668"/>
            <a:ext cx="7772400" cy="886528"/>
          </a:xfrm>
        </p:spPr>
        <p:txBody>
          <a:bodyPr>
            <a:normAutofit/>
          </a:bodyPr>
          <a:lstStyle>
            <a:lvl1pPr marL="0" indent="0" algn="ctr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Add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8809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982304"/>
            <a:ext cx="8234362" cy="5140029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83496" y="6348609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4183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3802" y="27432"/>
            <a:ext cx="8686800" cy="74980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982304"/>
            <a:ext cx="4038600" cy="5140029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Main</a:t>
            </a:r>
            <a:br>
              <a:rPr lang="en-US" dirty="0" smtClean="0"/>
            </a:br>
            <a:r>
              <a:rPr lang="en-US" dirty="0" smtClean="0"/>
              <a:t>2 Column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982304"/>
            <a:ext cx="4038600" cy="5140029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Main</a:t>
            </a:r>
            <a:br>
              <a:rPr lang="en-US" dirty="0" smtClean="0"/>
            </a:br>
            <a:r>
              <a:rPr lang="en-US" dirty="0" smtClean="0"/>
              <a:t>2 Column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52604" y="6348609"/>
            <a:ext cx="458972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3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3-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982305"/>
            <a:ext cx="8234362" cy="1970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83496" y="6348609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3030179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3030179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68418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343802" y="27159"/>
            <a:ext cx="8686800" cy="751442"/>
          </a:xfrm>
        </p:spPr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4148838"/>
            <a:ext cx="8234362" cy="1970446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83496" y="6348609"/>
            <a:ext cx="428080" cy="365125"/>
          </a:xfrm>
        </p:spPr>
        <p:txBody>
          <a:bodyPr/>
          <a:lstStyle>
            <a:lvl1pPr>
              <a:defRPr sz="1200"/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990292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990292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684183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br>
              <a:rPr lang="en-US" dirty="0" smtClean="0"/>
            </a:br>
            <a:r>
              <a:rPr lang="en-US" dirty="0" smtClean="0"/>
              <a:t>One or Two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1489300"/>
            <a:ext cx="8234362" cy="4567468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190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Line Title &amp;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</a:t>
            </a:r>
            <a:br>
              <a:rPr lang="en-US" dirty="0" smtClean="0"/>
            </a:br>
            <a:r>
              <a:rPr lang="en-US" dirty="0" smtClean="0"/>
              <a:t>One or Two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2438" y="1492036"/>
            <a:ext cx="4038600" cy="4688445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Main</a:t>
            </a:r>
            <a:br>
              <a:rPr lang="en-US" dirty="0" smtClean="0"/>
            </a:br>
            <a:r>
              <a:rPr lang="en-US" dirty="0" smtClean="0"/>
              <a:t>2 Column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52963" y="1492036"/>
            <a:ext cx="4038600" cy="4688445"/>
          </a:xfrm>
        </p:spPr>
        <p:txBody>
          <a:bodyPr/>
          <a:lstStyle>
            <a:lvl1pPr>
              <a:lnSpc>
                <a:spcPts val="3000"/>
              </a:lnSpc>
              <a:defRPr sz="2400" baseline="0"/>
            </a:lvl1pPr>
            <a:lvl2pPr>
              <a:defRPr sz="2200"/>
            </a:lvl2pPr>
            <a:lvl3pPr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Main</a:t>
            </a:r>
            <a:br>
              <a:rPr lang="en-US" dirty="0" smtClean="0"/>
            </a:br>
            <a:r>
              <a:rPr lang="en-US" dirty="0" smtClean="0"/>
              <a:t>2 Column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71138" y="6348609"/>
            <a:ext cx="440437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833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Title and 3-Area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1946BA"/>
                </a:solidFill>
              </a:defRPr>
            </a:lvl1pPr>
          </a:lstStyle>
          <a:p>
            <a:r>
              <a:rPr lang="en-US" dirty="0" smtClean="0"/>
              <a:t>Click to Edit Master Title</a:t>
            </a:r>
            <a:br>
              <a:rPr lang="en-US" dirty="0" smtClean="0"/>
            </a:br>
            <a:r>
              <a:rPr lang="en-US" dirty="0" smtClean="0"/>
              <a:t>One or Two Lines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 hasCustomPrompt="1"/>
          </p:nvPr>
        </p:nvSpPr>
        <p:spPr>
          <a:xfrm>
            <a:off x="452438" y="1489300"/>
            <a:ext cx="8234362" cy="1465567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02030" y="6348609"/>
            <a:ext cx="409545" cy="365125"/>
          </a:xfrm>
        </p:spPr>
        <p:txBody>
          <a:bodyPr/>
          <a:lstStyle/>
          <a:p>
            <a:fld id="{511E60E2-5F03-4AD1-8874-AA9ACC93B38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3" hasCustomPrompt="1"/>
          </p:nvPr>
        </p:nvSpPr>
        <p:spPr>
          <a:xfrm>
            <a:off x="452438" y="3030179"/>
            <a:ext cx="3890962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4" hasCustomPrompt="1"/>
          </p:nvPr>
        </p:nvSpPr>
        <p:spPr>
          <a:xfrm>
            <a:off x="4462462" y="3030179"/>
            <a:ext cx="4224337" cy="3094395"/>
          </a:xfrm>
        </p:spPr>
        <p:txBody>
          <a:bodyPr>
            <a:normAutofit/>
          </a:bodyPr>
          <a:lstStyle>
            <a:lvl1pPr marL="228600" indent="-228600">
              <a:lnSpc>
                <a:spcPct val="100000"/>
              </a:lnSpc>
              <a:defRPr sz="2400" baseline="0"/>
            </a:lvl1pPr>
            <a:lvl2pPr>
              <a:lnSpc>
                <a:spcPct val="100000"/>
              </a:lnSpc>
              <a:defRPr sz="2200" baseline="0"/>
            </a:lvl2pPr>
            <a:lvl3pPr>
              <a:lnSpc>
                <a:spcPct val="100000"/>
              </a:lnSpc>
              <a:defRPr sz="2000"/>
            </a:lvl3pPr>
          </a:lstStyle>
          <a:p>
            <a:pPr lvl="0"/>
            <a:r>
              <a:rPr lang="en-US" dirty="0" smtClean="0"/>
              <a:t>Click to add image or figure</a:t>
            </a:r>
          </a:p>
        </p:txBody>
      </p:sp>
    </p:spTree>
    <p:extLst>
      <p:ext uri="{BB962C8B-B14F-4D97-AF65-F5344CB8AC3E}">
        <p14:creationId xmlns:p14="http://schemas.microsoft.com/office/powerpoint/2010/main" val="2062190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7879"/>
            <a:ext cx="9144000" cy="64008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802" y="81477"/>
            <a:ext cx="8686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</a:t>
            </a:r>
            <a:br>
              <a:rPr lang="en-US" dirty="0" smtClean="0"/>
            </a:br>
            <a:r>
              <a:rPr lang="en-US" dirty="0" smtClean="0"/>
              <a:t>One or Two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8" y="1427206"/>
            <a:ext cx="8234362" cy="46989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Main Text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1"/>
            <a:r>
              <a:rPr lang="en-US" dirty="0" smtClean="0"/>
              <a:t>Click to add sub bullet</a:t>
            </a:r>
          </a:p>
          <a:p>
            <a:pPr lvl="2"/>
            <a:r>
              <a:rPr lang="en-US" dirty="0" smtClean="0"/>
              <a:t>Third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799" y="6348609"/>
            <a:ext cx="4157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1946BA"/>
                </a:solidFill>
                <a:latin typeface="Gill Sans Std" pitchFamily="34" charset="0"/>
              </a:defRPr>
            </a:lvl1pPr>
          </a:lstStyle>
          <a:p>
            <a:fld id="{511E60E2-5F03-4AD1-8874-AA9ACC93B3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488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0" r:id="rId3"/>
    <p:sldLayoutId id="2147483652" r:id="rId4"/>
    <p:sldLayoutId id="2147483662" r:id="rId5"/>
    <p:sldLayoutId id="2147483663" r:id="rId6"/>
    <p:sldLayoutId id="2147483656" r:id="rId7"/>
    <p:sldLayoutId id="2147483657" r:id="rId8"/>
    <p:sldLayoutId id="2147483664" r:id="rId9"/>
    <p:sldLayoutId id="2147483665" r:id="rId10"/>
    <p:sldLayoutId id="2147483654" r:id="rId11"/>
    <p:sldLayoutId id="2147483655" r:id="rId12"/>
    <p:sldLayoutId id="2147483666" r:id="rId13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3600" b="1" i="0" kern="1200" baseline="0">
          <a:solidFill>
            <a:srgbClr val="1946BA"/>
          </a:solidFill>
          <a:effectLst/>
          <a:latin typeface="Gill Sans MT" panose="020B050202010402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ct val="20000"/>
        </a:spcBef>
        <a:buFont typeface="Wingdings" panose="05000000000000000000" pitchFamily="2" charset="2"/>
        <a:buChar char="§"/>
        <a:defRPr sz="2400" b="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–"/>
        <a:defRPr sz="22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2pPr>
      <a:lvl3pPr marL="1082675" indent="-168275" algn="l" defTabSz="914400" rtl="0" eaLnBrk="1" latinLnBrk="0" hangingPunct="1">
        <a:lnSpc>
          <a:spcPct val="100000"/>
        </a:lnSpc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Gill Sans MT" panose="020B050202010402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0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chart" Target="../charts/chart1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chart" Target="../charts/char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tiff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586128" y="618645"/>
            <a:ext cx="7929006" cy="3060662"/>
          </a:xfrm>
        </p:spPr>
        <p:txBody>
          <a:bodyPr>
            <a:noAutofit/>
          </a:bodyPr>
          <a:lstStyle/>
          <a:p>
            <a:r>
              <a:rPr lang="en-US" sz="3600" dirty="0" smtClean="0"/>
              <a:t>Finite element modeling of lumbar spine biomechanics under oblique loading conditions</a:t>
            </a:r>
            <a:endParaRPr lang="en-US" sz="3600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60501" y="4025667"/>
            <a:ext cx="8645385" cy="1949137"/>
          </a:xfrm>
        </p:spPr>
        <p:txBody>
          <a:bodyPr>
            <a:normAutofit/>
          </a:bodyPr>
          <a:lstStyle/>
          <a:p>
            <a:r>
              <a:rPr lang="en-US" dirty="0" smtClean="0"/>
              <a:t>Jessica Coogan Ph.D., Daniel Nicolella Ph.D.</a:t>
            </a:r>
          </a:p>
          <a:p>
            <a:r>
              <a:rPr lang="en-US" dirty="0" smtClean="0"/>
              <a:t>Southwest Research Institute</a:t>
            </a:r>
          </a:p>
          <a:p>
            <a:r>
              <a:rPr lang="en-US" dirty="0" smtClean="0"/>
              <a:t>San Antonio, TX</a:t>
            </a:r>
            <a:endParaRPr lang="en-US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Probabilistic Validation </a:t>
            </a:r>
            <a:r>
              <a:rPr lang="en-US" dirty="0" smtClean="0"/>
              <a:t>- Area Metric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473" y="1248057"/>
            <a:ext cx="4505044" cy="3739579"/>
          </a:xfrm>
        </p:spPr>
        <p:txBody>
          <a:bodyPr/>
          <a:lstStyle/>
          <a:p>
            <a:r>
              <a:rPr lang="en-US" sz="2000" dirty="0" smtClean="0"/>
              <a:t>Calculates the area between the experimental CDF and predicted model CDF</a:t>
            </a:r>
          </a:p>
          <a:p>
            <a:pPr lvl="1"/>
            <a:r>
              <a:rPr lang="en-US" sz="2000" dirty="0" smtClean="0"/>
              <a:t>Compares mean response and variability between prediction and experiment</a:t>
            </a:r>
          </a:p>
          <a:p>
            <a:pPr lvl="1"/>
            <a:r>
              <a:rPr lang="en-US" sz="2000" dirty="0" smtClean="0"/>
              <a:t>Give quantitative measure of model performance but there is no pass or fail number</a:t>
            </a:r>
          </a:p>
          <a:p>
            <a:pPr lvl="1"/>
            <a:r>
              <a:rPr lang="en-US" sz="2000" dirty="0" smtClean="0"/>
              <a:t>Requires expert opinion to determine what is good enough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952" y="1847669"/>
            <a:ext cx="3577103" cy="3234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5" r="25561"/>
          <a:stretch/>
        </p:blipFill>
        <p:spPr bwMode="auto">
          <a:xfrm>
            <a:off x="634700" y="4952657"/>
            <a:ext cx="4206241" cy="116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7330440" y="2900852"/>
            <a:ext cx="518160" cy="31242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147560" y="3122478"/>
            <a:ext cx="1859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 CDF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629400" y="2062652"/>
            <a:ext cx="701040" cy="29718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83580" y="1693320"/>
            <a:ext cx="144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Model CDF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8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27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Probabilistic Validation - Probabilistic Error Metric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284111"/>
            <a:ext cx="4636685" cy="507223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Absolute </a:t>
            </a:r>
            <a:r>
              <a:rPr lang="en-US" sz="2400" dirty="0"/>
              <a:t>error between a model prediction and an experimental response quantity</a:t>
            </a:r>
          </a:p>
          <a:p>
            <a:pPr lvl="1"/>
            <a:r>
              <a:rPr lang="en-US" sz="2000" dirty="0" smtClean="0"/>
              <a:t>Model prediction and experimental measurement are uncertain</a:t>
            </a:r>
          </a:p>
          <a:p>
            <a:pPr lvl="1"/>
            <a:r>
              <a:rPr lang="en-US" sz="2000" dirty="0" smtClean="0"/>
              <a:t>Normalized by the experimental mean value (to simplify solution)</a:t>
            </a:r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endParaRPr lang="en-US" sz="2000" dirty="0" smtClean="0"/>
          </a:p>
          <a:p>
            <a:pPr lvl="1"/>
            <a:endParaRPr lang="en-US" sz="2000" dirty="0" smtClean="0"/>
          </a:p>
          <a:p>
            <a:pPr lvl="1"/>
            <a:endParaRPr lang="en-US" sz="2000" dirty="0"/>
          </a:p>
          <a:p>
            <a:pPr lvl="1"/>
            <a:r>
              <a:rPr lang="en-US" sz="2000" dirty="0" smtClean="0"/>
              <a:t>Validation Requirement</a:t>
            </a:r>
          </a:p>
          <a:p>
            <a:pPr marL="914400" lvl="2" indent="0">
              <a:buNone/>
            </a:pPr>
            <a:r>
              <a:rPr lang="en-US" sz="2600" dirty="0" smtClean="0"/>
              <a:t>    </a:t>
            </a:r>
            <a:r>
              <a:rPr lang="en-US" sz="2600" i="1" dirty="0" smtClean="0">
                <a:latin typeface="Arial"/>
                <a:cs typeface="Arial"/>
              </a:rPr>
              <a:t>p &lt; </a:t>
            </a:r>
            <a:r>
              <a:rPr lang="en-US" sz="2600" i="1" dirty="0" err="1" smtClean="0">
                <a:latin typeface="Arial"/>
                <a:cs typeface="Arial"/>
              </a:rPr>
              <a:t>p</a:t>
            </a:r>
            <a:r>
              <a:rPr lang="en-US" sz="2600" i="1" baseline="-25000" dirty="0" err="1" smtClean="0">
                <a:latin typeface="Arial"/>
                <a:cs typeface="Arial"/>
              </a:rPr>
              <a:t>r</a:t>
            </a:r>
            <a:r>
              <a:rPr lang="en-US" sz="2600" i="1" dirty="0" smtClean="0">
                <a:latin typeface="Arial"/>
                <a:cs typeface="Arial"/>
              </a:rPr>
              <a:t>, or z &lt; </a:t>
            </a:r>
            <a:r>
              <a:rPr lang="en-US" sz="2600" i="1" dirty="0" err="1" smtClean="0">
                <a:latin typeface="Arial"/>
                <a:cs typeface="Arial"/>
              </a:rPr>
              <a:t>z</a:t>
            </a:r>
            <a:r>
              <a:rPr lang="en-US" sz="2600" i="1" baseline="-25000" dirty="0" err="1" smtClean="0">
                <a:latin typeface="Arial"/>
                <a:cs typeface="Arial"/>
              </a:rPr>
              <a:t>r</a:t>
            </a:r>
            <a:endParaRPr lang="en-US" sz="2600" i="1" baseline="-25000" dirty="0" smtClean="0">
              <a:latin typeface="Arial"/>
              <a:cs typeface="Arial"/>
            </a:endParaRPr>
          </a:p>
          <a:p>
            <a:pPr marL="914400" lvl="2" indent="0">
              <a:buNone/>
            </a:pPr>
            <a:endParaRPr lang="en-US" sz="2600" i="1" baseline="-25000" dirty="0" smtClean="0">
              <a:latin typeface="Arial"/>
              <a:cs typeface="Arial"/>
            </a:endParaRP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3068934" y="4588665"/>
            <a:ext cx="1979653" cy="51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82058" tIns="41029" rIns="82058" bIns="41029">
            <a:spAutoFit/>
          </a:bodyPr>
          <a:lstStyle/>
          <a:p>
            <a:r>
              <a:rPr lang="en-US" sz="1400" dirty="0" smtClean="0"/>
              <a:t>Probability </a:t>
            </a:r>
            <a:r>
              <a:rPr lang="en-US" sz="1400" dirty="0"/>
              <a:t>that the error will not be exceeded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60741" y="1681905"/>
            <a:ext cx="3370039" cy="1360471"/>
            <a:chOff x="3629670" y="1619395"/>
            <a:chExt cx="3370039" cy="1360471"/>
          </a:xfrm>
        </p:grpSpPr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84482" y="1744417"/>
              <a:ext cx="1668318" cy="12354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4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15755" y="1744417"/>
              <a:ext cx="1668318" cy="12354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15" name="Straight Arrow Connector 14"/>
            <p:cNvCxnSpPr>
              <a:cxnSpLocks noChangeShapeType="1"/>
            </p:cNvCxnSpPr>
            <p:nvPr/>
          </p:nvCxnSpPr>
          <p:spPr bwMode="auto">
            <a:xfrm>
              <a:off x="3629670" y="2888818"/>
              <a:ext cx="3370039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</p:cxnSp>
        <p:cxnSp>
          <p:nvCxnSpPr>
            <p:cNvPr id="18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4085282" y="1619395"/>
              <a:ext cx="0" cy="1290654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none" w="lg" len="lg"/>
              <a:tailEnd type="triangle" w="lg" len="lg"/>
            </a:ln>
          </p:spPr>
        </p:cxnSp>
      </p:grpSp>
      <p:grpSp>
        <p:nvGrpSpPr>
          <p:cNvPr id="34" name="Group 33"/>
          <p:cNvGrpSpPr/>
          <p:nvPr/>
        </p:nvGrpSpPr>
        <p:grpSpPr>
          <a:xfrm>
            <a:off x="5988366" y="4625954"/>
            <a:ext cx="2147455" cy="1526495"/>
            <a:chOff x="4838294" y="4711603"/>
            <a:chExt cx="2147455" cy="1526495"/>
          </a:xfrm>
        </p:grpSpPr>
        <p:cxnSp>
          <p:nvCxnSpPr>
            <p:cNvPr id="23" name="Straight Arrow Connector 27"/>
            <p:cNvCxnSpPr>
              <a:cxnSpLocks noChangeShapeType="1"/>
            </p:cNvCxnSpPr>
            <p:nvPr/>
          </p:nvCxnSpPr>
          <p:spPr bwMode="auto">
            <a:xfrm>
              <a:off x="4838294" y="6236697"/>
              <a:ext cx="2147455" cy="1401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</p:cxnSp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5814333" y="5032689"/>
              <a:ext cx="996485" cy="1204007"/>
            </a:xfrm>
            <a:custGeom>
              <a:avLst/>
              <a:gdLst>
                <a:gd name="T0" fmla="*/ 125 w 4259"/>
                <a:gd name="T1" fmla="*/ 598 h 3969"/>
                <a:gd name="T2" fmla="*/ 229 w 4259"/>
                <a:gd name="T3" fmla="*/ 550 h 3969"/>
                <a:gd name="T4" fmla="*/ 394 w 4259"/>
                <a:gd name="T5" fmla="*/ 427 h 3969"/>
                <a:gd name="T6" fmla="*/ 559 w 4259"/>
                <a:gd name="T7" fmla="*/ 271 h 3969"/>
                <a:gd name="T8" fmla="*/ 728 w 4259"/>
                <a:gd name="T9" fmla="*/ 125 h 3969"/>
                <a:gd name="T10" fmla="*/ 899 w 4259"/>
                <a:gd name="T11" fmla="*/ 22 h 3969"/>
                <a:gd name="T12" fmla="*/ 960 w 4259"/>
                <a:gd name="T13" fmla="*/ 6 h 3969"/>
                <a:gd name="T14" fmla="*/ 1076 w 4259"/>
                <a:gd name="T15" fmla="*/ 6 h 3969"/>
                <a:gd name="T16" fmla="*/ 1137 w 4259"/>
                <a:gd name="T17" fmla="*/ 25 h 3969"/>
                <a:gd name="T18" fmla="*/ 1250 w 4259"/>
                <a:gd name="T19" fmla="*/ 96 h 3969"/>
                <a:gd name="T20" fmla="*/ 1419 w 4259"/>
                <a:gd name="T21" fmla="*/ 300 h 3969"/>
                <a:gd name="T22" fmla="*/ 1588 w 4259"/>
                <a:gd name="T23" fmla="*/ 605 h 3969"/>
                <a:gd name="T24" fmla="*/ 1755 w 4259"/>
                <a:gd name="T25" fmla="*/ 985 h 3969"/>
                <a:gd name="T26" fmla="*/ 1922 w 4259"/>
                <a:gd name="T27" fmla="*/ 1414 h 3969"/>
                <a:gd name="T28" fmla="*/ 2089 w 4259"/>
                <a:gd name="T29" fmla="*/ 1857 h 3969"/>
                <a:gd name="T30" fmla="*/ 2256 w 4259"/>
                <a:gd name="T31" fmla="*/ 2285 h 3969"/>
                <a:gd name="T32" fmla="*/ 2421 w 4259"/>
                <a:gd name="T33" fmla="*/ 2671 h 3969"/>
                <a:gd name="T34" fmla="*/ 2588 w 4259"/>
                <a:gd name="T35" fmla="*/ 3003 h 3969"/>
                <a:gd name="T36" fmla="*/ 2754 w 4259"/>
                <a:gd name="T37" fmla="*/ 3274 h 3969"/>
                <a:gd name="T38" fmla="*/ 2919 w 4259"/>
                <a:gd name="T39" fmla="*/ 3483 h 3969"/>
                <a:gd name="T40" fmla="*/ 3084 w 4259"/>
                <a:gd name="T41" fmla="*/ 3637 h 3969"/>
                <a:gd name="T42" fmla="*/ 3249 w 4259"/>
                <a:gd name="T43" fmla="*/ 3746 h 3969"/>
                <a:gd name="T44" fmla="*/ 3412 w 4259"/>
                <a:gd name="T45" fmla="*/ 3819 h 3969"/>
                <a:gd name="T46" fmla="*/ 3577 w 4259"/>
                <a:gd name="T47" fmla="*/ 3869 h 3969"/>
                <a:gd name="T48" fmla="*/ 3742 w 4259"/>
                <a:gd name="T49" fmla="*/ 3900 h 3969"/>
                <a:gd name="T50" fmla="*/ 3907 w 4259"/>
                <a:gd name="T51" fmla="*/ 3917 h 3969"/>
                <a:gd name="T52" fmla="*/ 4075 w 4259"/>
                <a:gd name="T53" fmla="*/ 3929 h 3969"/>
                <a:gd name="T54" fmla="*/ 4242 w 4259"/>
                <a:gd name="T55" fmla="*/ 3934 h 3969"/>
                <a:gd name="T56" fmla="*/ 4257 w 4259"/>
                <a:gd name="T57" fmla="*/ 3944 h 3969"/>
                <a:gd name="T58" fmla="*/ 4253 w 4259"/>
                <a:gd name="T59" fmla="*/ 3963 h 3969"/>
                <a:gd name="T60" fmla="*/ 4184 w 4259"/>
                <a:gd name="T61" fmla="*/ 3967 h 3969"/>
                <a:gd name="T62" fmla="*/ 4017 w 4259"/>
                <a:gd name="T63" fmla="*/ 3959 h 3969"/>
                <a:gd name="T64" fmla="*/ 3850 w 4259"/>
                <a:gd name="T65" fmla="*/ 3948 h 3969"/>
                <a:gd name="T66" fmla="*/ 3681 w 4259"/>
                <a:gd name="T67" fmla="*/ 3923 h 3969"/>
                <a:gd name="T68" fmla="*/ 3512 w 4259"/>
                <a:gd name="T69" fmla="*/ 3888 h 3969"/>
                <a:gd name="T70" fmla="*/ 3345 w 4259"/>
                <a:gd name="T71" fmla="*/ 3831 h 3969"/>
                <a:gd name="T72" fmla="*/ 3176 w 4259"/>
                <a:gd name="T73" fmla="*/ 3742 h 3969"/>
                <a:gd name="T74" fmla="*/ 3005 w 4259"/>
                <a:gd name="T75" fmla="*/ 3616 h 3969"/>
                <a:gd name="T76" fmla="*/ 2838 w 4259"/>
                <a:gd name="T77" fmla="*/ 3441 h 3969"/>
                <a:gd name="T78" fmla="*/ 2669 w 4259"/>
                <a:gd name="T79" fmla="*/ 3209 h 3969"/>
                <a:gd name="T80" fmla="*/ 2502 w 4259"/>
                <a:gd name="T81" fmla="*/ 2915 h 3969"/>
                <a:gd name="T82" fmla="*/ 2333 w 4259"/>
                <a:gd name="T83" fmla="*/ 2562 h 3969"/>
                <a:gd name="T84" fmla="*/ 2168 w 4259"/>
                <a:gd name="T85" fmla="*/ 2158 h 3969"/>
                <a:gd name="T86" fmla="*/ 2001 w 4259"/>
                <a:gd name="T87" fmla="*/ 1723 h 3969"/>
                <a:gd name="T88" fmla="*/ 1834 w 4259"/>
                <a:gd name="T89" fmla="*/ 1281 h 3969"/>
                <a:gd name="T90" fmla="*/ 1667 w 4259"/>
                <a:gd name="T91" fmla="*/ 864 h 3969"/>
                <a:gd name="T92" fmla="*/ 1502 w 4259"/>
                <a:gd name="T93" fmla="*/ 509 h 3969"/>
                <a:gd name="T94" fmla="*/ 1337 w 4259"/>
                <a:gd name="T95" fmla="*/ 242 h 3969"/>
                <a:gd name="T96" fmla="*/ 1173 w 4259"/>
                <a:gd name="T97" fmla="*/ 83 h 3969"/>
                <a:gd name="T98" fmla="*/ 1124 w 4259"/>
                <a:gd name="T99" fmla="*/ 56 h 3969"/>
                <a:gd name="T100" fmla="*/ 1016 w 4259"/>
                <a:gd name="T101" fmla="*/ 35 h 3969"/>
                <a:gd name="T102" fmla="*/ 966 w 4259"/>
                <a:gd name="T103" fmla="*/ 39 h 3969"/>
                <a:gd name="T104" fmla="*/ 859 w 4259"/>
                <a:gd name="T105" fmla="*/ 77 h 3969"/>
                <a:gd name="T106" fmla="*/ 695 w 4259"/>
                <a:gd name="T107" fmla="*/ 194 h 3969"/>
                <a:gd name="T108" fmla="*/ 528 w 4259"/>
                <a:gd name="T109" fmla="*/ 350 h 3969"/>
                <a:gd name="T110" fmla="*/ 359 w 4259"/>
                <a:gd name="T111" fmla="*/ 500 h 3969"/>
                <a:gd name="T112" fmla="*/ 189 w 4259"/>
                <a:gd name="T113" fmla="*/ 609 h 3969"/>
                <a:gd name="T114" fmla="*/ 75 w 4259"/>
                <a:gd name="T115" fmla="*/ 644 h 3969"/>
                <a:gd name="T116" fmla="*/ 6 w 4259"/>
                <a:gd name="T117" fmla="*/ 646 h 3969"/>
                <a:gd name="T118" fmla="*/ 0 w 4259"/>
                <a:gd name="T119" fmla="*/ 626 h 3969"/>
                <a:gd name="T120" fmla="*/ 16 w 4259"/>
                <a:gd name="T121" fmla="*/ 615 h 3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259" h="3969">
                  <a:moveTo>
                    <a:pt x="16" y="615"/>
                  </a:moveTo>
                  <a:lnTo>
                    <a:pt x="71" y="609"/>
                  </a:lnTo>
                  <a:lnTo>
                    <a:pt x="125" y="598"/>
                  </a:lnTo>
                  <a:lnTo>
                    <a:pt x="121" y="598"/>
                  </a:lnTo>
                  <a:lnTo>
                    <a:pt x="175" y="576"/>
                  </a:lnTo>
                  <a:lnTo>
                    <a:pt x="229" y="550"/>
                  </a:lnTo>
                  <a:lnTo>
                    <a:pt x="285" y="513"/>
                  </a:lnTo>
                  <a:lnTo>
                    <a:pt x="338" y="471"/>
                  </a:lnTo>
                  <a:lnTo>
                    <a:pt x="394" y="427"/>
                  </a:lnTo>
                  <a:lnTo>
                    <a:pt x="450" y="377"/>
                  </a:lnTo>
                  <a:lnTo>
                    <a:pt x="503" y="325"/>
                  </a:lnTo>
                  <a:lnTo>
                    <a:pt x="559" y="271"/>
                  </a:lnTo>
                  <a:lnTo>
                    <a:pt x="615" y="219"/>
                  </a:lnTo>
                  <a:lnTo>
                    <a:pt x="672" y="169"/>
                  </a:lnTo>
                  <a:lnTo>
                    <a:pt x="728" y="125"/>
                  </a:lnTo>
                  <a:lnTo>
                    <a:pt x="784" y="83"/>
                  </a:lnTo>
                  <a:lnTo>
                    <a:pt x="841" y="48"/>
                  </a:lnTo>
                  <a:lnTo>
                    <a:pt x="899" y="22"/>
                  </a:lnTo>
                  <a:lnTo>
                    <a:pt x="901" y="22"/>
                  </a:lnTo>
                  <a:lnTo>
                    <a:pt x="956" y="6"/>
                  </a:lnTo>
                  <a:lnTo>
                    <a:pt x="960" y="6"/>
                  </a:lnTo>
                  <a:lnTo>
                    <a:pt x="1016" y="0"/>
                  </a:lnTo>
                  <a:lnTo>
                    <a:pt x="1020" y="0"/>
                  </a:lnTo>
                  <a:lnTo>
                    <a:pt x="1076" y="6"/>
                  </a:lnTo>
                  <a:lnTo>
                    <a:pt x="1077" y="6"/>
                  </a:lnTo>
                  <a:lnTo>
                    <a:pt x="1133" y="23"/>
                  </a:lnTo>
                  <a:lnTo>
                    <a:pt x="1137" y="25"/>
                  </a:lnTo>
                  <a:lnTo>
                    <a:pt x="1193" y="54"/>
                  </a:lnTo>
                  <a:lnTo>
                    <a:pt x="1195" y="54"/>
                  </a:lnTo>
                  <a:lnTo>
                    <a:pt x="1250" y="96"/>
                  </a:lnTo>
                  <a:lnTo>
                    <a:pt x="1306" y="152"/>
                  </a:lnTo>
                  <a:lnTo>
                    <a:pt x="1364" y="221"/>
                  </a:lnTo>
                  <a:lnTo>
                    <a:pt x="1419" y="300"/>
                  </a:lnTo>
                  <a:lnTo>
                    <a:pt x="1475" y="392"/>
                  </a:lnTo>
                  <a:lnTo>
                    <a:pt x="1531" y="492"/>
                  </a:lnTo>
                  <a:lnTo>
                    <a:pt x="1588" y="605"/>
                  </a:lnTo>
                  <a:lnTo>
                    <a:pt x="1644" y="724"/>
                  </a:lnTo>
                  <a:lnTo>
                    <a:pt x="1700" y="851"/>
                  </a:lnTo>
                  <a:lnTo>
                    <a:pt x="1755" y="985"/>
                  </a:lnTo>
                  <a:lnTo>
                    <a:pt x="1811" y="1126"/>
                  </a:lnTo>
                  <a:lnTo>
                    <a:pt x="1867" y="1268"/>
                  </a:lnTo>
                  <a:lnTo>
                    <a:pt x="1922" y="1414"/>
                  </a:lnTo>
                  <a:lnTo>
                    <a:pt x="1978" y="1561"/>
                  </a:lnTo>
                  <a:lnTo>
                    <a:pt x="2034" y="1709"/>
                  </a:lnTo>
                  <a:lnTo>
                    <a:pt x="2089" y="1857"/>
                  </a:lnTo>
                  <a:lnTo>
                    <a:pt x="2145" y="2003"/>
                  </a:lnTo>
                  <a:lnTo>
                    <a:pt x="2201" y="2145"/>
                  </a:lnTo>
                  <a:lnTo>
                    <a:pt x="2256" y="2285"/>
                  </a:lnTo>
                  <a:lnTo>
                    <a:pt x="2312" y="2420"/>
                  </a:lnTo>
                  <a:lnTo>
                    <a:pt x="2366" y="2548"/>
                  </a:lnTo>
                  <a:lnTo>
                    <a:pt x="2421" y="2671"/>
                  </a:lnTo>
                  <a:lnTo>
                    <a:pt x="2477" y="2790"/>
                  </a:lnTo>
                  <a:lnTo>
                    <a:pt x="2533" y="2900"/>
                  </a:lnTo>
                  <a:lnTo>
                    <a:pt x="2588" y="3003"/>
                  </a:lnTo>
                  <a:lnTo>
                    <a:pt x="2642" y="3099"/>
                  </a:lnTo>
                  <a:lnTo>
                    <a:pt x="2698" y="3191"/>
                  </a:lnTo>
                  <a:lnTo>
                    <a:pt x="2754" y="3274"/>
                  </a:lnTo>
                  <a:lnTo>
                    <a:pt x="2809" y="3349"/>
                  </a:lnTo>
                  <a:lnTo>
                    <a:pt x="2865" y="3420"/>
                  </a:lnTo>
                  <a:lnTo>
                    <a:pt x="2919" y="3483"/>
                  </a:lnTo>
                  <a:lnTo>
                    <a:pt x="2974" y="3539"/>
                  </a:lnTo>
                  <a:lnTo>
                    <a:pt x="3030" y="3591"/>
                  </a:lnTo>
                  <a:lnTo>
                    <a:pt x="3084" y="3637"/>
                  </a:lnTo>
                  <a:lnTo>
                    <a:pt x="3140" y="3677"/>
                  </a:lnTo>
                  <a:lnTo>
                    <a:pt x="3195" y="3714"/>
                  </a:lnTo>
                  <a:lnTo>
                    <a:pt x="3249" y="3746"/>
                  </a:lnTo>
                  <a:lnTo>
                    <a:pt x="3305" y="3775"/>
                  </a:lnTo>
                  <a:lnTo>
                    <a:pt x="3358" y="3798"/>
                  </a:lnTo>
                  <a:lnTo>
                    <a:pt x="3412" y="3819"/>
                  </a:lnTo>
                  <a:lnTo>
                    <a:pt x="3468" y="3838"/>
                  </a:lnTo>
                  <a:lnTo>
                    <a:pt x="3522" y="3856"/>
                  </a:lnTo>
                  <a:lnTo>
                    <a:pt x="3577" y="3869"/>
                  </a:lnTo>
                  <a:lnTo>
                    <a:pt x="3631" y="3881"/>
                  </a:lnTo>
                  <a:lnTo>
                    <a:pt x="3687" y="3890"/>
                  </a:lnTo>
                  <a:lnTo>
                    <a:pt x="3742" y="3900"/>
                  </a:lnTo>
                  <a:lnTo>
                    <a:pt x="3798" y="3908"/>
                  </a:lnTo>
                  <a:lnTo>
                    <a:pt x="3854" y="3913"/>
                  </a:lnTo>
                  <a:lnTo>
                    <a:pt x="3907" y="3917"/>
                  </a:lnTo>
                  <a:lnTo>
                    <a:pt x="3965" y="3923"/>
                  </a:lnTo>
                  <a:lnTo>
                    <a:pt x="4019" y="3925"/>
                  </a:lnTo>
                  <a:lnTo>
                    <a:pt x="4075" y="3929"/>
                  </a:lnTo>
                  <a:lnTo>
                    <a:pt x="4130" y="3931"/>
                  </a:lnTo>
                  <a:lnTo>
                    <a:pt x="4186" y="3933"/>
                  </a:lnTo>
                  <a:lnTo>
                    <a:pt x="4242" y="3934"/>
                  </a:lnTo>
                  <a:lnTo>
                    <a:pt x="4247" y="3936"/>
                  </a:lnTo>
                  <a:lnTo>
                    <a:pt x="4253" y="3940"/>
                  </a:lnTo>
                  <a:lnTo>
                    <a:pt x="4257" y="3944"/>
                  </a:lnTo>
                  <a:lnTo>
                    <a:pt x="4259" y="3952"/>
                  </a:lnTo>
                  <a:lnTo>
                    <a:pt x="4257" y="3957"/>
                  </a:lnTo>
                  <a:lnTo>
                    <a:pt x="4253" y="3963"/>
                  </a:lnTo>
                  <a:lnTo>
                    <a:pt x="4247" y="3967"/>
                  </a:lnTo>
                  <a:lnTo>
                    <a:pt x="4240" y="3969"/>
                  </a:lnTo>
                  <a:lnTo>
                    <a:pt x="4184" y="3967"/>
                  </a:lnTo>
                  <a:lnTo>
                    <a:pt x="4128" y="3965"/>
                  </a:lnTo>
                  <a:lnTo>
                    <a:pt x="4073" y="3963"/>
                  </a:lnTo>
                  <a:lnTo>
                    <a:pt x="4017" y="3959"/>
                  </a:lnTo>
                  <a:lnTo>
                    <a:pt x="3961" y="3957"/>
                  </a:lnTo>
                  <a:lnTo>
                    <a:pt x="3906" y="3952"/>
                  </a:lnTo>
                  <a:lnTo>
                    <a:pt x="3850" y="3948"/>
                  </a:lnTo>
                  <a:lnTo>
                    <a:pt x="3792" y="3942"/>
                  </a:lnTo>
                  <a:lnTo>
                    <a:pt x="3737" y="3933"/>
                  </a:lnTo>
                  <a:lnTo>
                    <a:pt x="3681" y="3923"/>
                  </a:lnTo>
                  <a:lnTo>
                    <a:pt x="3625" y="3913"/>
                  </a:lnTo>
                  <a:lnTo>
                    <a:pt x="3570" y="3902"/>
                  </a:lnTo>
                  <a:lnTo>
                    <a:pt x="3512" y="3888"/>
                  </a:lnTo>
                  <a:lnTo>
                    <a:pt x="3456" y="3871"/>
                  </a:lnTo>
                  <a:lnTo>
                    <a:pt x="3399" y="3852"/>
                  </a:lnTo>
                  <a:lnTo>
                    <a:pt x="3345" y="3831"/>
                  </a:lnTo>
                  <a:lnTo>
                    <a:pt x="3287" y="3806"/>
                  </a:lnTo>
                  <a:lnTo>
                    <a:pt x="3232" y="3775"/>
                  </a:lnTo>
                  <a:lnTo>
                    <a:pt x="3176" y="3742"/>
                  </a:lnTo>
                  <a:lnTo>
                    <a:pt x="3118" y="3706"/>
                  </a:lnTo>
                  <a:lnTo>
                    <a:pt x="3063" y="3664"/>
                  </a:lnTo>
                  <a:lnTo>
                    <a:pt x="3005" y="3616"/>
                  </a:lnTo>
                  <a:lnTo>
                    <a:pt x="2949" y="3564"/>
                  </a:lnTo>
                  <a:lnTo>
                    <a:pt x="2894" y="3506"/>
                  </a:lnTo>
                  <a:lnTo>
                    <a:pt x="2838" y="3441"/>
                  </a:lnTo>
                  <a:lnTo>
                    <a:pt x="2780" y="3370"/>
                  </a:lnTo>
                  <a:lnTo>
                    <a:pt x="2725" y="3293"/>
                  </a:lnTo>
                  <a:lnTo>
                    <a:pt x="2669" y="3209"/>
                  </a:lnTo>
                  <a:lnTo>
                    <a:pt x="2613" y="3117"/>
                  </a:lnTo>
                  <a:lnTo>
                    <a:pt x="2558" y="3021"/>
                  </a:lnTo>
                  <a:lnTo>
                    <a:pt x="2502" y="2915"/>
                  </a:lnTo>
                  <a:lnTo>
                    <a:pt x="2444" y="2804"/>
                  </a:lnTo>
                  <a:lnTo>
                    <a:pt x="2389" y="2685"/>
                  </a:lnTo>
                  <a:lnTo>
                    <a:pt x="2333" y="2562"/>
                  </a:lnTo>
                  <a:lnTo>
                    <a:pt x="2279" y="2433"/>
                  </a:lnTo>
                  <a:lnTo>
                    <a:pt x="2224" y="2299"/>
                  </a:lnTo>
                  <a:lnTo>
                    <a:pt x="2168" y="2158"/>
                  </a:lnTo>
                  <a:lnTo>
                    <a:pt x="2112" y="2016"/>
                  </a:lnTo>
                  <a:lnTo>
                    <a:pt x="2057" y="1870"/>
                  </a:lnTo>
                  <a:lnTo>
                    <a:pt x="2001" y="1723"/>
                  </a:lnTo>
                  <a:lnTo>
                    <a:pt x="1945" y="1575"/>
                  </a:lnTo>
                  <a:lnTo>
                    <a:pt x="1890" y="1427"/>
                  </a:lnTo>
                  <a:lnTo>
                    <a:pt x="1834" y="1281"/>
                  </a:lnTo>
                  <a:lnTo>
                    <a:pt x="1778" y="1139"/>
                  </a:lnTo>
                  <a:lnTo>
                    <a:pt x="1723" y="999"/>
                  </a:lnTo>
                  <a:lnTo>
                    <a:pt x="1667" y="864"/>
                  </a:lnTo>
                  <a:lnTo>
                    <a:pt x="1611" y="738"/>
                  </a:lnTo>
                  <a:lnTo>
                    <a:pt x="1557" y="621"/>
                  </a:lnTo>
                  <a:lnTo>
                    <a:pt x="1502" y="509"/>
                  </a:lnTo>
                  <a:lnTo>
                    <a:pt x="1446" y="409"/>
                  </a:lnTo>
                  <a:lnTo>
                    <a:pt x="1390" y="321"/>
                  </a:lnTo>
                  <a:lnTo>
                    <a:pt x="1337" y="242"/>
                  </a:lnTo>
                  <a:lnTo>
                    <a:pt x="1281" y="177"/>
                  </a:lnTo>
                  <a:lnTo>
                    <a:pt x="1229" y="125"/>
                  </a:lnTo>
                  <a:lnTo>
                    <a:pt x="1173" y="83"/>
                  </a:lnTo>
                  <a:lnTo>
                    <a:pt x="1175" y="85"/>
                  </a:lnTo>
                  <a:lnTo>
                    <a:pt x="1120" y="56"/>
                  </a:lnTo>
                  <a:lnTo>
                    <a:pt x="1124" y="56"/>
                  </a:lnTo>
                  <a:lnTo>
                    <a:pt x="1068" y="39"/>
                  </a:lnTo>
                  <a:lnTo>
                    <a:pt x="1072" y="41"/>
                  </a:lnTo>
                  <a:lnTo>
                    <a:pt x="1016" y="35"/>
                  </a:lnTo>
                  <a:lnTo>
                    <a:pt x="1020" y="35"/>
                  </a:lnTo>
                  <a:lnTo>
                    <a:pt x="964" y="41"/>
                  </a:lnTo>
                  <a:lnTo>
                    <a:pt x="966" y="39"/>
                  </a:lnTo>
                  <a:lnTo>
                    <a:pt x="910" y="54"/>
                  </a:lnTo>
                  <a:lnTo>
                    <a:pt x="912" y="54"/>
                  </a:lnTo>
                  <a:lnTo>
                    <a:pt x="859" y="77"/>
                  </a:lnTo>
                  <a:lnTo>
                    <a:pt x="805" y="112"/>
                  </a:lnTo>
                  <a:lnTo>
                    <a:pt x="749" y="152"/>
                  </a:lnTo>
                  <a:lnTo>
                    <a:pt x="695" y="194"/>
                  </a:lnTo>
                  <a:lnTo>
                    <a:pt x="640" y="244"/>
                  </a:lnTo>
                  <a:lnTo>
                    <a:pt x="584" y="296"/>
                  </a:lnTo>
                  <a:lnTo>
                    <a:pt x="528" y="350"/>
                  </a:lnTo>
                  <a:lnTo>
                    <a:pt x="473" y="402"/>
                  </a:lnTo>
                  <a:lnTo>
                    <a:pt x="415" y="454"/>
                  </a:lnTo>
                  <a:lnTo>
                    <a:pt x="359" y="500"/>
                  </a:lnTo>
                  <a:lnTo>
                    <a:pt x="304" y="542"/>
                  </a:lnTo>
                  <a:lnTo>
                    <a:pt x="246" y="580"/>
                  </a:lnTo>
                  <a:lnTo>
                    <a:pt x="189" y="609"/>
                  </a:lnTo>
                  <a:lnTo>
                    <a:pt x="135" y="630"/>
                  </a:lnTo>
                  <a:lnTo>
                    <a:pt x="131" y="630"/>
                  </a:lnTo>
                  <a:lnTo>
                    <a:pt x="75" y="644"/>
                  </a:lnTo>
                  <a:lnTo>
                    <a:pt x="20" y="649"/>
                  </a:lnTo>
                  <a:lnTo>
                    <a:pt x="12" y="647"/>
                  </a:lnTo>
                  <a:lnTo>
                    <a:pt x="6" y="646"/>
                  </a:lnTo>
                  <a:lnTo>
                    <a:pt x="2" y="640"/>
                  </a:lnTo>
                  <a:lnTo>
                    <a:pt x="0" y="634"/>
                  </a:lnTo>
                  <a:lnTo>
                    <a:pt x="0" y="626"/>
                  </a:lnTo>
                  <a:lnTo>
                    <a:pt x="4" y="621"/>
                  </a:lnTo>
                  <a:lnTo>
                    <a:pt x="8" y="617"/>
                  </a:lnTo>
                  <a:lnTo>
                    <a:pt x="16" y="615"/>
                  </a:lnTo>
                  <a:lnTo>
                    <a:pt x="16" y="615"/>
                  </a:lnTo>
                  <a:close/>
                </a:path>
              </a:pathLst>
            </a:custGeom>
            <a:solidFill>
              <a:srgbClr val="000000"/>
            </a:solidFill>
            <a:ln w="19050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6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5808514" y="4711603"/>
              <a:ext cx="5820" cy="1521569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none" w="lg" len="lg"/>
              <a:tailEnd type="triangle" w="lg" len="lg"/>
            </a:ln>
          </p:spPr>
        </p:cxnSp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1309" y="4662352"/>
            <a:ext cx="1177625" cy="366372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6050480" y="1884515"/>
            <a:ext cx="636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Y</a:t>
            </a:r>
            <a:r>
              <a:rPr lang="en-US" i="1" baseline="30000" dirty="0" err="1" smtClean="0">
                <a:latin typeface="Arial"/>
                <a:cs typeface="Arial"/>
              </a:rPr>
              <a:t>exp</a:t>
            </a:r>
            <a:endParaRPr lang="en-US" i="1" baseline="300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688208" y="1906439"/>
            <a:ext cx="790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Arial"/>
                <a:cs typeface="Arial"/>
              </a:rPr>
              <a:t>Y</a:t>
            </a:r>
            <a:r>
              <a:rPr lang="en-US" i="1" baseline="30000" dirty="0" err="1" smtClean="0">
                <a:latin typeface="Arial"/>
                <a:cs typeface="Arial"/>
              </a:rPr>
              <a:t>model</a:t>
            </a:r>
            <a:endParaRPr lang="en-US" i="1" baseline="30000" dirty="0">
              <a:latin typeface="Arial"/>
              <a:cs typeface="Arial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988366" y="3238211"/>
            <a:ext cx="2147455" cy="1357971"/>
            <a:chOff x="4841269" y="3238211"/>
            <a:chExt cx="2147455" cy="1357971"/>
          </a:xfrm>
        </p:grpSpPr>
        <p:pic>
          <p:nvPicPr>
            <p:cNvPr id="19" name="Picture 1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508" y="3360733"/>
              <a:ext cx="1668318" cy="1235449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cxnSp>
          <p:nvCxnSpPr>
            <p:cNvPr id="20" name="Straight Arrow Connector 19"/>
            <p:cNvCxnSpPr>
              <a:cxnSpLocks noChangeShapeType="1"/>
            </p:cNvCxnSpPr>
            <p:nvPr/>
          </p:nvCxnSpPr>
          <p:spPr bwMode="auto">
            <a:xfrm>
              <a:off x="4841269" y="4503733"/>
              <a:ext cx="2147455" cy="1401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triangle" w="lg" len="lg"/>
              <a:tailEnd type="triangle" w="lg" len="lg"/>
            </a:ln>
          </p:spPr>
        </p:cxnSp>
        <p:cxnSp>
          <p:nvCxnSpPr>
            <p:cNvPr id="22" name="Straight Arrow Connector 21"/>
            <p:cNvCxnSpPr>
              <a:cxnSpLocks noChangeShapeType="1"/>
            </p:cNvCxnSpPr>
            <p:nvPr/>
          </p:nvCxnSpPr>
          <p:spPr bwMode="auto">
            <a:xfrm flipV="1">
              <a:off x="5817309" y="3238211"/>
              <a:ext cx="0" cy="1275956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 type="none" w="lg" len="lg"/>
              <a:tailEnd type="triangle" w="lg" len="lg"/>
            </a:ln>
          </p:spPr>
        </p:cxnSp>
        <p:sp>
          <p:nvSpPr>
            <p:cNvPr id="32" name="TextBox 31"/>
            <p:cNvSpPr txBox="1"/>
            <p:nvPr/>
          </p:nvSpPr>
          <p:spPr>
            <a:xfrm>
              <a:off x="6107838" y="3360733"/>
              <a:ext cx="3655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latin typeface="Arial"/>
                  <a:cs typeface="Arial"/>
                </a:rPr>
                <a:t>Z</a:t>
              </a:r>
              <a:endParaRPr lang="en-US" i="1" baseline="30000" dirty="0">
                <a:latin typeface="Arial"/>
                <a:cs typeface="Arial"/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7470645" y="4785134"/>
            <a:ext cx="485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/>
                <a:cs typeface="Arial"/>
              </a:rPr>
              <a:t>|Z|</a:t>
            </a:r>
            <a:endParaRPr lang="en-US" i="1" baseline="30000" dirty="0">
              <a:latin typeface="Arial"/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91309" y="3730065"/>
                <a:ext cx="2049546" cy="7350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/>
                  <a:t>Z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400" i="1" smtClean="0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𝑌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𝑚𝑜𝑑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</a:rPr>
                          <m:t>−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𝑌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𝑒𝑥𝑝</m:t>
                            </m:r>
                          </m:sup>
                        </m:sSup>
                      </m:num>
                      <m:den>
                        <m:r>
                          <a:rPr lang="en-US" sz="2400" b="0" i="1" smtClean="0">
                            <a:latin typeface="Cambria Math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/>
                          </a:rPr>
                          <m:t>[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/>
                              </a:rPr>
                              <m:t>𝑌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/>
                              </a:rPr>
                              <m:t>𝑒𝑥𝑝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1309" y="3730065"/>
                <a:ext cx="2049546" cy="735073"/>
              </a:xfrm>
              <a:prstGeom prst="rect">
                <a:avLst/>
              </a:prstGeom>
              <a:blipFill rotWithShape="1">
                <a:blip r:embed="rId5"/>
                <a:stretch>
                  <a:fillRect l="-4464" b="-1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2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923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Probabilistic Validation - Probabilistic Error Metric</a:t>
            </a:r>
            <a:br>
              <a:rPr lang="en-US" dirty="0" smtClean="0"/>
            </a:br>
            <a:r>
              <a:rPr lang="en-US" sz="3100" i="1" dirty="0" smtClean="0"/>
              <a:t>Interpretation</a:t>
            </a:r>
            <a:endParaRPr lang="en-US" i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24556" y="1622779"/>
            <a:ext cx="4723730" cy="4106334"/>
          </a:xfrm>
        </p:spPr>
        <p:txBody>
          <a:bodyPr>
            <a:noAutofit/>
          </a:bodyPr>
          <a:lstStyle/>
          <a:p>
            <a:r>
              <a:rPr lang="en-US" dirty="0" smtClean="0"/>
              <a:t>CDF (integration of PDF) of Z </a:t>
            </a:r>
          </a:p>
          <a:p>
            <a:pPr lvl="1"/>
            <a:r>
              <a:rPr lang="en-US" sz="2000" dirty="0" smtClean="0"/>
              <a:t>X-axis is error - Z</a:t>
            </a:r>
          </a:p>
          <a:p>
            <a:pPr lvl="1"/>
            <a:r>
              <a:rPr lang="en-US" sz="2000" dirty="0" smtClean="0"/>
              <a:t>Y-axis is probability level - p</a:t>
            </a:r>
          </a:p>
          <a:p>
            <a:r>
              <a:rPr lang="en-US" sz="2000" dirty="0" smtClean="0"/>
              <a:t>90% probability that the error will not be greater than 15.6%</a:t>
            </a:r>
          </a:p>
          <a:p>
            <a:r>
              <a:rPr lang="en-US" sz="2000" dirty="0" smtClean="0"/>
              <a:t>61% </a:t>
            </a:r>
            <a:r>
              <a:rPr lang="en-US" sz="2000" dirty="0"/>
              <a:t>probability that the error will not be greater than </a:t>
            </a:r>
            <a:r>
              <a:rPr lang="en-US" sz="2000" dirty="0" smtClean="0"/>
              <a:t>10%</a:t>
            </a:r>
            <a:endParaRPr lang="en-US" sz="2000" dirty="0"/>
          </a:p>
          <a:p>
            <a:r>
              <a:rPr lang="en-US" sz="2000" dirty="0" smtClean="0"/>
              <a:t>The error between the model and the experiment is fully defined</a:t>
            </a:r>
          </a:p>
          <a:p>
            <a:r>
              <a:rPr lang="en-US" sz="2000" dirty="0" smtClean="0"/>
              <a:t>The benchmark level of error is the error of the experiment compared to itself at a 90% probability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05714" y="5547556"/>
            <a:ext cx="3180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 = error between model and experiment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444" y="1693332"/>
            <a:ext cx="3543300" cy="379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71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Bottom Level Optimization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90330" y="981768"/>
            <a:ext cx="5562600" cy="33277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Experimental setup</a:t>
            </a:r>
          </a:p>
          <a:p>
            <a:r>
              <a:rPr lang="en-US" dirty="0" smtClean="0"/>
              <a:t>Isolate individual lumbar disc lamellae</a:t>
            </a:r>
          </a:p>
          <a:p>
            <a:r>
              <a:rPr lang="en-US" dirty="0" smtClean="0"/>
              <a:t>Loaded in tension until failure</a:t>
            </a:r>
          </a:p>
          <a:p>
            <a:r>
              <a:rPr lang="en-US" dirty="0" smtClean="0"/>
              <a:t>Resulting stress-strain relationship recorded </a:t>
            </a:r>
          </a:p>
          <a:p>
            <a:r>
              <a:rPr lang="en-US" dirty="0" smtClean="0"/>
              <a:t>67 experiments performed</a:t>
            </a:r>
          </a:p>
          <a:p>
            <a:pPr marL="0" indent="0">
              <a:buNone/>
            </a:pPr>
            <a:r>
              <a:rPr lang="en-US" b="1" dirty="0" smtClean="0"/>
              <a:t>Simulation optimization</a:t>
            </a:r>
          </a:p>
          <a:p>
            <a:r>
              <a:rPr lang="en-US" dirty="0" smtClean="0"/>
              <a:t>Simulations performed in </a:t>
            </a:r>
            <a:r>
              <a:rPr lang="en-US" dirty="0" err="1" smtClean="0"/>
              <a:t>FEBio</a:t>
            </a:r>
            <a:r>
              <a:rPr lang="en-US" dirty="0" smtClean="0"/>
              <a:t>, an open source FE code</a:t>
            </a:r>
          </a:p>
          <a:p>
            <a:r>
              <a:rPr lang="en-US" dirty="0" smtClean="0"/>
              <a:t>Optimize material properties and viscoelastic properties for disc annulus</a:t>
            </a:r>
          </a:p>
          <a:p>
            <a:r>
              <a:rPr lang="en-US" dirty="0" smtClean="0"/>
              <a:t>Target is stress-strain curve</a:t>
            </a:r>
          </a:p>
          <a:p>
            <a:r>
              <a:rPr lang="en-US" dirty="0" smtClean="0"/>
              <a:t>Mean and standard deviation of parameters determined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190734"/>
              </p:ext>
            </p:extLst>
          </p:nvPr>
        </p:nvGraphicFramePr>
        <p:xfrm>
          <a:off x="614017" y="4135046"/>
          <a:ext cx="502920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1676400"/>
                <a:gridCol w="1676400"/>
              </a:tblGrid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Average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StDev</a:t>
                      </a:r>
                      <a:endParaRPr lang="en-US" sz="1400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c1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2.97e5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2.92e5</a:t>
                      </a:r>
                      <a:endParaRPr lang="en-US" sz="1400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c3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3.13e4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2.60e4</a:t>
                      </a:r>
                      <a:endParaRPr lang="en-US" sz="1400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25.7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8.1</a:t>
                      </a:r>
                      <a:endParaRPr lang="en-US" sz="1400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c5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1.80e7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1.16e7</a:t>
                      </a:r>
                      <a:endParaRPr lang="en-US" sz="1400" dirty="0"/>
                    </a:p>
                  </a:txBody>
                  <a:tcPr/>
                </a:tc>
              </a:tr>
              <a:tr h="294640">
                <a:tc>
                  <a:txBody>
                    <a:bodyPr/>
                    <a:lstStyle/>
                    <a:p>
                      <a:r>
                        <a:rPr lang="el-GR" sz="1400" dirty="0" smtClean="0"/>
                        <a:t>λ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1.14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0.05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" name="lamella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471" t="20185" r="54028" b="8148"/>
          <a:stretch/>
        </p:blipFill>
        <p:spPr>
          <a:xfrm>
            <a:off x="6510867" y="889001"/>
            <a:ext cx="1566334" cy="2245078"/>
          </a:xfrm>
          <a:prstGeom prst="rect">
            <a:avLst/>
          </a:prstGeom>
        </p:spPr>
      </p:pic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9874773"/>
              </p:ext>
            </p:extLst>
          </p:nvPr>
        </p:nvGraphicFramePr>
        <p:xfrm>
          <a:off x="5819887" y="3134079"/>
          <a:ext cx="3182919" cy="2946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79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Second Level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70723"/>
            <a:ext cx="6459968" cy="137159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/>
              <a:t>Experimental set-up</a:t>
            </a:r>
          </a:p>
          <a:p>
            <a:r>
              <a:rPr lang="en-US" sz="1600" dirty="0" smtClean="0"/>
              <a:t>Pure moment loading </a:t>
            </a:r>
            <a:r>
              <a:rPr lang="en-US" sz="1600" dirty="0"/>
              <a:t>of complete motion </a:t>
            </a:r>
            <a:r>
              <a:rPr lang="en-US" sz="1600" dirty="0" smtClean="0"/>
              <a:t>segment to 6 N-m</a:t>
            </a:r>
          </a:p>
          <a:p>
            <a:r>
              <a:rPr lang="en-US" sz="1600" dirty="0" smtClean="0"/>
              <a:t>Rotation of superior vertebrae recorded</a:t>
            </a:r>
          </a:p>
          <a:p>
            <a:pPr marL="0" indent="0">
              <a:buNone/>
            </a:pPr>
            <a:r>
              <a:rPr lang="en-US" sz="1600" b="1" dirty="0" smtClean="0"/>
              <a:t>Simulation</a:t>
            </a:r>
          </a:p>
          <a:p>
            <a:r>
              <a:rPr lang="en-US" sz="1600" dirty="0"/>
              <a:t>Perform probabilistic analysis incorporating variability of material properties </a:t>
            </a:r>
            <a:r>
              <a:rPr lang="en-US" sz="1600" dirty="0" smtClean="0"/>
              <a:t>(Disc and all ligaments)</a:t>
            </a:r>
            <a:endParaRPr lang="en-US" sz="1600" dirty="0"/>
          </a:p>
          <a:p>
            <a:r>
              <a:rPr lang="en-US" sz="1600" dirty="0"/>
              <a:t>Calculate </a:t>
            </a:r>
            <a:r>
              <a:rPr lang="en-US" sz="1600" dirty="0" smtClean="0"/>
              <a:t>area metric and probabilistic error metric</a:t>
            </a:r>
            <a:endParaRPr lang="en-US" sz="1600" dirty="0"/>
          </a:p>
        </p:txBody>
      </p:sp>
      <p:pic>
        <p:nvPicPr>
          <p:cNvPr id="4" name="motion_seg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941" t="15236" r="28470" b="7354"/>
          <a:stretch/>
        </p:blipFill>
        <p:spPr>
          <a:xfrm>
            <a:off x="6648226" y="1164936"/>
            <a:ext cx="2119258" cy="1997810"/>
          </a:xfrm>
          <a:prstGeom prst="rect">
            <a:avLst/>
          </a:prstGeom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02318344"/>
              </p:ext>
            </p:extLst>
          </p:nvPr>
        </p:nvGraphicFramePr>
        <p:xfrm>
          <a:off x="2388198" y="3388659"/>
          <a:ext cx="4862457" cy="29488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871369" y="3991087"/>
            <a:ext cx="12611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Qualitative </a:t>
            </a:r>
          </a:p>
          <a:p>
            <a:r>
              <a:rPr lang="en-US" dirty="0" smtClean="0"/>
              <a:t>Validation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81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Second Level Validation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982304"/>
            <a:ext cx="3861378" cy="514002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Probabilistic error metric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8965779"/>
              </p:ext>
            </p:extLst>
          </p:nvPr>
        </p:nvGraphicFramePr>
        <p:xfrm>
          <a:off x="748363" y="3921895"/>
          <a:ext cx="3742008" cy="2123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7336"/>
                <a:gridCol w="1247336"/>
                <a:gridCol w="1247336"/>
              </a:tblGrid>
              <a:tr h="5309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Motion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</a:rPr>
                        <a:t>e</a:t>
                      </a:r>
                      <a:r>
                        <a:rPr lang="en-US" sz="1200" baseline="-25000" dirty="0" err="1">
                          <a:effectLst/>
                        </a:rPr>
                        <a:t>benchmark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FEM p = P[|Z| ≤ </a:t>
                      </a:r>
                      <a:r>
                        <a:rPr lang="en-US" sz="1200" dirty="0" err="1">
                          <a:effectLst/>
                        </a:rPr>
                        <a:t>e</a:t>
                      </a:r>
                      <a:r>
                        <a:rPr lang="en-US" sz="1200" baseline="-25000" dirty="0" err="1">
                          <a:effectLst/>
                        </a:rPr>
                        <a:t>benchmark</a:t>
                      </a:r>
                      <a:r>
                        <a:rPr lang="en-US" sz="1200" dirty="0">
                          <a:effectLst/>
                        </a:rPr>
                        <a:t>]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Flexion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48%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98%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Extension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222%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97%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 Axial Rotation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172%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81%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 Axial Rotation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260%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91%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 Lateral Bending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45%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61%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 Lateral Bending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48%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77%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4918655" y="1005612"/>
            <a:ext cx="3861378" cy="51400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panose="05000000000000000000" pitchFamily="2" charset="2"/>
              <a:buNone/>
            </a:pPr>
            <a:r>
              <a:rPr lang="en-US" dirty="0" smtClean="0"/>
              <a:t>Area metric</a:t>
            </a:r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0" y="492207"/>
            <a:ext cx="1136320" cy="1027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004176"/>
              </p:ext>
            </p:extLst>
          </p:nvPr>
        </p:nvGraphicFramePr>
        <p:xfrm>
          <a:off x="5080020" y="1602889"/>
          <a:ext cx="3920140" cy="22160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550880"/>
              </p:ext>
            </p:extLst>
          </p:nvPr>
        </p:nvGraphicFramePr>
        <p:xfrm>
          <a:off x="5602008" y="3921895"/>
          <a:ext cx="2494672" cy="21239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47336"/>
                <a:gridCol w="1247336"/>
              </a:tblGrid>
              <a:tr h="5309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Motion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Area Metric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Flexion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</a:rPr>
                        <a:t>0.11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Extension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0.60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 Axial Rotation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0.61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L Axial Rotation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0.67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R Lateral Bending</a:t>
                      </a:r>
                      <a:endParaRPr lang="en-US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0.54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548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L Lateral Bending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0.17</a:t>
                      </a:r>
                      <a:endParaRPr lang="en-US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2880" y="2355925"/>
            <a:ext cx="851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Flexion</a:t>
            </a:r>
            <a:endParaRPr lang="en-US" dirty="0"/>
          </a:p>
        </p:txBody>
      </p:sp>
      <p:graphicFrame>
        <p:nvGraphicFramePr>
          <p:cNvPr id="13" name="Chart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639585"/>
              </p:ext>
            </p:extLst>
          </p:nvPr>
        </p:nvGraphicFramePr>
        <p:xfrm>
          <a:off x="1181469" y="1519630"/>
          <a:ext cx="3637957" cy="2221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5" name="Straight Connector 14"/>
          <p:cNvCxnSpPr/>
          <p:nvPr/>
        </p:nvCxnSpPr>
        <p:spPr>
          <a:xfrm flipV="1">
            <a:off x="3593054" y="1936376"/>
            <a:ext cx="0" cy="1140312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011676" y="1948922"/>
            <a:ext cx="1626198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58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Oblique seat research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r="35009"/>
          <a:stretch/>
        </p:blipFill>
        <p:spPr bwMode="auto">
          <a:xfrm>
            <a:off x="748638" y="2527364"/>
            <a:ext cx="2155927" cy="37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FIPCO12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99752" y="2527364"/>
            <a:ext cx="1732237" cy="36628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827533" y="2515923"/>
            <a:ext cx="257509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Experimental protocol: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T12 to sacrum isolated lumbar spine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15 degrees flexion with varying degrees of obliqueness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Displacement-controlled axial tension applied 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2438" y="982305"/>
            <a:ext cx="8234362" cy="1879230"/>
          </a:xfrm>
        </p:spPr>
        <p:txBody>
          <a:bodyPr/>
          <a:lstStyle/>
          <a:p>
            <a:r>
              <a:rPr lang="en-US" dirty="0" smtClean="0"/>
              <a:t>An ongoing project at the Medical College of Wisconsin (MCW) and </a:t>
            </a:r>
            <a:r>
              <a:rPr lang="en-US" dirty="0" err="1" smtClean="0"/>
              <a:t>SwRI</a:t>
            </a:r>
            <a:r>
              <a:rPr lang="en-US" dirty="0" smtClean="0"/>
              <a:t> is investigating the spine biomechanics associated with oblique loading</a:t>
            </a:r>
          </a:p>
        </p:txBody>
      </p:sp>
    </p:spTree>
    <p:extLst>
      <p:ext uri="{BB962C8B-B14F-4D97-AF65-F5344CB8AC3E}">
        <p14:creationId xmlns:p14="http://schemas.microsoft.com/office/powerpoint/2010/main" val="42310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7" y="982304"/>
            <a:ext cx="4087289" cy="45793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Lumbar spine model developed to replicate currently ongoing experimental testing on isolated lumbar specimens</a:t>
            </a:r>
          </a:p>
          <a:p>
            <a:r>
              <a:rPr lang="en-US" dirty="0" smtClean="0"/>
              <a:t>Computational model will be validated against experimental testing and used to simulate orientations and loads not tested experimentally</a:t>
            </a:r>
          </a:p>
          <a:p>
            <a:r>
              <a:rPr lang="en-US" dirty="0" smtClean="0"/>
              <a:t>Implicit – explicit switching employed</a:t>
            </a:r>
          </a:p>
          <a:p>
            <a:pPr lvl="1"/>
            <a:r>
              <a:rPr lang="en-US" dirty="0" smtClean="0"/>
              <a:t>Flexion applied implicitly</a:t>
            </a:r>
          </a:p>
          <a:p>
            <a:pPr lvl="1"/>
            <a:r>
              <a:rPr lang="en-US" dirty="0" smtClean="0"/>
              <a:t>Tension applied explicitly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movie_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4000" t="7413" r="44941"/>
          <a:stretch/>
        </p:blipFill>
        <p:spPr>
          <a:xfrm>
            <a:off x="5346551" y="424611"/>
            <a:ext cx="3141233" cy="581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40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Sensitivity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1014577"/>
            <a:ext cx="8234362" cy="5140029"/>
          </a:xfrm>
        </p:spPr>
        <p:txBody>
          <a:bodyPr/>
          <a:lstStyle/>
          <a:p>
            <a:r>
              <a:rPr lang="en-US" dirty="0" smtClean="0"/>
              <a:t>Probabilistic analysis used to determine the sensitivity of model outputs to inputs (soft tissue material properties)</a:t>
            </a:r>
          </a:p>
          <a:p>
            <a:pPr lvl="1"/>
            <a:r>
              <a:rPr lang="en-US" dirty="0" smtClean="0"/>
              <a:t>Disc and ligament properties all have significant variability</a:t>
            </a:r>
          </a:p>
          <a:p>
            <a:pPr lvl="1"/>
            <a:r>
              <a:rPr lang="en-US" dirty="0" smtClean="0"/>
              <a:t>Sensitivity of axial tensile force to disc and ligament properties was determined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3129220"/>
              </p:ext>
            </p:extLst>
          </p:nvPr>
        </p:nvGraphicFramePr>
        <p:xfrm>
          <a:off x="306592" y="2993330"/>
          <a:ext cx="3802829" cy="29986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266750"/>
              </p:ext>
            </p:extLst>
          </p:nvPr>
        </p:nvGraphicFramePr>
        <p:xfrm>
          <a:off x="4421393" y="2982572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Left Brace 7"/>
          <p:cNvSpPr/>
          <p:nvPr/>
        </p:nvSpPr>
        <p:spPr>
          <a:xfrm rot="16200000">
            <a:off x="1605581" y="5327737"/>
            <a:ext cx="155985" cy="1258647"/>
          </a:xfrm>
          <a:prstGeom prst="leftBrace">
            <a:avLst>
              <a:gd name="adj1" fmla="val 8764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Brace 8"/>
          <p:cNvSpPr/>
          <p:nvPr/>
        </p:nvSpPr>
        <p:spPr>
          <a:xfrm rot="16200000">
            <a:off x="3084758" y="5107207"/>
            <a:ext cx="155986" cy="1699705"/>
          </a:xfrm>
          <a:prstGeom prst="leftBrace">
            <a:avLst>
              <a:gd name="adj1" fmla="val 87643"/>
              <a:gd name="adj2" fmla="val 5000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399681" y="6035053"/>
            <a:ext cx="482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Disc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49211" y="6035053"/>
            <a:ext cx="926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Ligaments</a:t>
            </a:r>
            <a:endParaRPr lang="en-US" sz="1400" dirty="0"/>
          </a:p>
        </p:txBody>
      </p:sp>
      <p:sp>
        <p:nvSpPr>
          <p:cNvPr id="12" name="Oval 11"/>
          <p:cNvSpPr/>
          <p:nvPr/>
        </p:nvSpPr>
        <p:spPr>
          <a:xfrm>
            <a:off x="2312897" y="5109896"/>
            <a:ext cx="1699707" cy="769171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012604" y="3087460"/>
            <a:ext cx="666972" cy="24070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012604" y="5494481"/>
            <a:ext cx="819372" cy="1425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" t="24554" r="47071" b="16832"/>
          <a:stretch/>
        </p:blipFill>
        <p:spPr>
          <a:xfrm>
            <a:off x="852944" y="2937746"/>
            <a:ext cx="3159660" cy="299304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74486" y="4317757"/>
            <a:ext cx="4395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ALL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250050" y="4281150"/>
            <a:ext cx="428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</a:t>
            </a:r>
            <a:r>
              <a:rPr lang="en-US" sz="1400" dirty="0" smtClean="0"/>
              <a:t>LL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1248891" y="4359953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ISL</a:t>
            </a:r>
            <a:endParaRPr lang="en-US" sz="1400" dirty="0"/>
          </a:p>
        </p:txBody>
      </p:sp>
      <p:sp>
        <p:nvSpPr>
          <p:cNvPr id="23" name="TextBox 22"/>
          <p:cNvSpPr txBox="1"/>
          <p:nvPr/>
        </p:nvSpPr>
        <p:spPr>
          <a:xfrm>
            <a:off x="696897" y="4357305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SSL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2016159" y="4126494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LF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1442961" y="3700613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ITL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683573" y="4202670"/>
            <a:ext cx="338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JC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8948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8" grpId="0" animBg="1"/>
      <p:bldP spid="9" grpId="0" animBg="1"/>
      <p:bldP spid="10" grpId="0"/>
      <p:bldP spid="11" grpId="0"/>
      <p:bldP spid="12" grpId="0" animBg="1"/>
      <p:bldP spid="20" grpId="0"/>
      <p:bldP spid="21" grpId="0"/>
      <p:bldP spid="22" grpId="0"/>
      <p:bldP spid="23" grpId="0"/>
      <p:bldP spid="27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oblique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982304"/>
            <a:ext cx="2785614" cy="514002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model was used to investigate different levels of obliqueness</a:t>
            </a:r>
          </a:p>
          <a:p>
            <a:r>
              <a:rPr lang="en-US" dirty="0" smtClean="0"/>
              <a:t>Experimentally, accomplished by changing the rotation of the tilt adjustment device </a:t>
            </a:r>
          </a:p>
          <a:p>
            <a:r>
              <a:rPr lang="en-US" dirty="0" smtClean="0"/>
              <a:t>Computationally, rotate the model to change flexion direction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r="35009"/>
          <a:stretch/>
        </p:blipFill>
        <p:spPr bwMode="auto">
          <a:xfrm>
            <a:off x="7117167" y="774979"/>
            <a:ext cx="1724984" cy="297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7117167" y="2969111"/>
            <a:ext cx="537882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23211" y="2477118"/>
            <a:ext cx="9939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Tilt </a:t>
            </a:r>
            <a:r>
              <a:rPr lang="en-US" sz="1400" dirty="0"/>
              <a:t>a</a:t>
            </a:r>
            <a:r>
              <a:rPr lang="en-US" sz="1400" dirty="0" smtClean="0"/>
              <a:t>djuster</a:t>
            </a:r>
          </a:p>
          <a:p>
            <a:pPr algn="ctr"/>
            <a:r>
              <a:rPr lang="en-US" sz="1400" dirty="0"/>
              <a:t>t</a:t>
            </a:r>
            <a:r>
              <a:rPr lang="en-US" sz="1400" dirty="0" smtClean="0"/>
              <a:t>hat rotates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52261" y="670857"/>
            <a:ext cx="1876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Aircraft centerline</a:t>
            </a:r>
            <a:endParaRPr lang="en-US" dirty="0"/>
          </a:p>
        </p:txBody>
      </p:sp>
      <p:sp>
        <p:nvSpPr>
          <p:cNvPr id="2053" name="TextBox 2052"/>
          <p:cNvSpPr txBox="1"/>
          <p:nvPr/>
        </p:nvSpPr>
        <p:spPr>
          <a:xfrm>
            <a:off x="5032349" y="3549768"/>
            <a:ext cx="497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30°</a:t>
            </a:r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3912194" y="1040189"/>
            <a:ext cx="2030812" cy="2900210"/>
            <a:chOff x="3389192" y="1491334"/>
            <a:chExt cx="2613675" cy="373259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4" t="37901" r="52671" b="9506"/>
            <a:stretch/>
          </p:blipFill>
          <p:spPr>
            <a:xfrm>
              <a:off x="3852333" y="2143690"/>
              <a:ext cx="2150534" cy="2373307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715933" y="1491334"/>
              <a:ext cx="0" cy="37325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8" t="80394" r="88159" b="9803"/>
            <a:stretch/>
          </p:blipFill>
          <p:spPr>
            <a:xfrm>
              <a:off x="3389192" y="4203637"/>
              <a:ext cx="926282" cy="896975"/>
            </a:xfrm>
            <a:prstGeom prst="rect">
              <a:avLst/>
            </a:prstGeom>
          </p:spPr>
        </p:pic>
        <p:sp>
          <p:nvSpPr>
            <p:cNvPr id="31" name="Freeform 30"/>
            <p:cNvSpPr/>
            <p:nvPr/>
          </p:nvSpPr>
          <p:spPr>
            <a:xfrm>
              <a:off x="3750727" y="4715933"/>
              <a:ext cx="152406" cy="270934"/>
            </a:xfrm>
            <a:custGeom>
              <a:avLst/>
              <a:gdLst>
                <a:gd name="connsiteX0" fmla="*/ 152406 w 152406"/>
                <a:gd name="connsiteY0" fmla="*/ 0 h 270934"/>
                <a:gd name="connsiteX1" fmla="*/ 25406 w 152406"/>
                <a:gd name="connsiteY1" fmla="*/ 76200 h 270934"/>
                <a:gd name="connsiteX2" fmla="*/ 8473 w 152406"/>
                <a:gd name="connsiteY2" fmla="*/ 228600 h 270934"/>
                <a:gd name="connsiteX3" fmla="*/ 127006 w 152406"/>
                <a:gd name="connsiteY3" fmla="*/ 270934 h 270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6" h="270934">
                  <a:moveTo>
                    <a:pt x="152406" y="0"/>
                  </a:moveTo>
                  <a:cubicBezTo>
                    <a:pt x="100900" y="19050"/>
                    <a:pt x="49395" y="38100"/>
                    <a:pt x="25406" y="76200"/>
                  </a:cubicBezTo>
                  <a:cubicBezTo>
                    <a:pt x="1417" y="114300"/>
                    <a:pt x="-8460" y="196144"/>
                    <a:pt x="8473" y="228600"/>
                  </a:cubicBezTo>
                  <a:cubicBezTo>
                    <a:pt x="25406" y="261056"/>
                    <a:pt x="76206" y="265995"/>
                    <a:pt x="127006" y="270934"/>
                  </a:cubicBezTo>
                </a:path>
              </a:pathLst>
            </a:custGeom>
            <a:noFill/>
            <a:ln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8" name="TextBox 2047"/>
            <p:cNvSpPr txBox="1"/>
            <p:nvPr/>
          </p:nvSpPr>
          <p:spPr>
            <a:xfrm>
              <a:off x="3826930" y="4911158"/>
              <a:ext cx="7045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F</a:t>
              </a:r>
              <a:r>
                <a:rPr lang="en-US" sz="1400" dirty="0" smtClean="0"/>
                <a:t>lexion</a:t>
              </a:r>
              <a:endParaRPr lang="en-US" sz="1400" dirty="0"/>
            </a:p>
          </p:txBody>
        </p:sp>
        <p:cxnSp>
          <p:nvCxnSpPr>
            <p:cNvPr id="2051" name="Straight Connector 2050"/>
            <p:cNvCxnSpPr/>
            <p:nvPr/>
          </p:nvCxnSpPr>
          <p:spPr>
            <a:xfrm>
              <a:off x="4752145" y="3074701"/>
              <a:ext cx="1123554" cy="2149232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4" name="Freeform 2053"/>
            <p:cNvSpPr/>
            <p:nvPr/>
          </p:nvSpPr>
          <p:spPr>
            <a:xfrm>
              <a:off x="4734962" y="4599160"/>
              <a:ext cx="805759" cy="119101"/>
            </a:xfrm>
            <a:custGeom>
              <a:avLst/>
              <a:gdLst>
                <a:gd name="connsiteX0" fmla="*/ 0 w 742385"/>
                <a:gd name="connsiteY0" fmla="*/ 54321 h 119101"/>
                <a:gd name="connsiteX1" fmla="*/ 353086 w 742385"/>
                <a:gd name="connsiteY1" fmla="*/ 117695 h 119101"/>
                <a:gd name="connsiteX2" fmla="*/ 742385 w 742385"/>
                <a:gd name="connsiteY2" fmla="*/ 0 h 119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2385" h="119101">
                  <a:moveTo>
                    <a:pt x="0" y="54321"/>
                  </a:moveTo>
                  <a:cubicBezTo>
                    <a:pt x="114677" y="90534"/>
                    <a:pt x="229355" y="126748"/>
                    <a:pt x="353086" y="117695"/>
                  </a:cubicBezTo>
                  <a:cubicBezTo>
                    <a:pt x="476817" y="108642"/>
                    <a:pt x="609601" y="54321"/>
                    <a:pt x="742385" y="0"/>
                  </a:cubicBezTo>
                </a:path>
              </a:pathLst>
            </a:custGeom>
            <a:noFill/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707" y="3940399"/>
            <a:ext cx="3732952" cy="2243424"/>
          </a:xfrm>
          <a:prstGeom prst="rect">
            <a:avLst/>
          </a:prstGeom>
        </p:spPr>
      </p:pic>
      <p:sp>
        <p:nvSpPr>
          <p:cNvPr id="21" name="Left Arrow 20"/>
          <p:cNvSpPr/>
          <p:nvPr/>
        </p:nvSpPr>
        <p:spPr bwMode="auto">
          <a:xfrm rot="4018729">
            <a:off x="6293962" y="5920824"/>
            <a:ext cx="961071" cy="533400"/>
          </a:xfrm>
          <a:prstGeom prst="leftArrow">
            <a:avLst>
              <a:gd name="adj1" fmla="val 48421"/>
              <a:gd name="adj2" fmla="val 78242"/>
            </a:avLst>
          </a:prstGeom>
          <a:solidFill>
            <a:schemeClr val="tx2"/>
          </a:solidFill>
          <a:ln w="12700" cap="sq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98263" y="5852643"/>
            <a:ext cx="833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Impact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9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952" y="206514"/>
            <a:ext cx="8686800" cy="749808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Computational Modeling for Biomechanical Analysis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0752" y="1139608"/>
            <a:ext cx="4249426" cy="516079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800" dirty="0" smtClean="0"/>
              <a:t>Relatively easy to construct high fidelity models from high quality 3D image data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powerful </a:t>
            </a:r>
            <a:r>
              <a:rPr lang="en-US" sz="1600" dirty="0"/>
              <a:t>geometry modeling and meshing </a:t>
            </a:r>
            <a:r>
              <a:rPr lang="en-US" sz="1600" dirty="0" smtClean="0"/>
              <a:t>software</a:t>
            </a:r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high </a:t>
            </a:r>
            <a:r>
              <a:rPr lang="en-US" sz="1600" dirty="0"/>
              <a:t>performance computational </a:t>
            </a:r>
            <a:r>
              <a:rPr lang="en-US" sz="1600" dirty="0" smtClean="0"/>
              <a:t>resources</a:t>
            </a:r>
            <a:endParaRPr lang="en-US" sz="1600" dirty="0"/>
          </a:p>
          <a:p>
            <a:pPr lvl="1">
              <a:lnSpc>
                <a:spcPct val="120000"/>
              </a:lnSpc>
            </a:pPr>
            <a:r>
              <a:rPr lang="en-US" sz="1600" dirty="0" smtClean="0"/>
              <a:t>Resulting models “</a:t>
            </a:r>
            <a:r>
              <a:rPr lang="en-US" sz="1600" dirty="0"/>
              <a:t>looks” almost identical to the actual biological system</a:t>
            </a:r>
            <a:r>
              <a:rPr lang="en-US" sz="16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sz="1800" dirty="0"/>
              <a:t>N</a:t>
            </a:r>
            <a:r>
              <a:rPr lang="en-US" sz="1800" dirty="0" smtClean="0"/>
              <a:t>on</a:t>
            </a:r>
            <a:r>
              <a:rPr lang="en-US" sz="1800" dirty="0"/>
              <a:t>-linear material constitutive models with properties either derived from experimental data or reported in the </a:t>
            </a:r>
            <a:r>
              <a:rPr lang="en-US" sz="1800" dirty="0" smtClean="0"/>
              <a:t>literature</a:t>
            </a:r>
            <a:endParaRPr lang="en-US" sz="1800" dirty="0"/>
          </a:p>
          <a:p>
            <a:pPr>
              <a:lnSpc>
                <a:spcPct val="120000"/>
              </a:lnSpc>
            </a:pPr>
            <a:r>
              <a:rPr lang="en-US" sz="1800" dirty="0"/>
              <a:t>L</a:t>
            </a:r>
            <a:r>
              <a:rPr lang="en-US" sz="1800" dirty="0" smtClean="0"/>
              <a:t>arge </a:t>
            </a:r>
            <a:r>
              <a:rPr lang="en-US" sz="1800" dirty="0"/>
              <a:t>deformation, and motion defined by sliding contact between complex, deformable articulating surfaces </a:t>
            </a:r>
            <a:endParaRPr lang="en-US" sz="1800" dirty="0" smtClean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16960" y="983240"/>
            <a:ext cx="2207519" cy="1702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782" y="1087919"/>
            <a:ext cx="1866248" cy="1337819"/>
          </a:xfrm>
          <a:prstGeom prst="rect">
            <a:avLst/>
          </a:prstGeom>
        </p:spPr>
      </p:pic>
      <p:pic>
        <p:nvPicPr>
          <p:cNvPr id="9" name="Picture 3" descr="Screen Shot 2011-09-02 at 3.24.11 PM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9"/>
          <a:stretch>
            <a:fillRect/>
          </a:stretch>
        </p:blipFill>
        <p:spPr bwMode="auto">
          <a:xfrm>
            <a:off x="5356556" y="2667905"/>
            <a:ext cx="1178898" cy="14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39" y="4174094"/>
            <a:ext cx="1220736" cy="210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84" y="2786254"/>
            <a:ext cx="1330504" cy="18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Compuational_Joint_Squat.wmv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95" y="4693362"/>
            <a:ext cx="2025547" cy="152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09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oblique angles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2438" y="1014577"/>
            <a:ext cx="8234362" cy="5140029"/>
          </a:xfrm>
        </p:spPr>
        <p:txBody>
          <a:bodyPr/>
          <a:lstStyle/>
          <a:p>
            <a:r>
              <a:rPr lang="en-US" dirty="0" smtClean="0"/>
              <a:t>A key output of the experimental testing is the force measured during applied axial tension</a:t>
            </a:r>
          </a:p>
          <a:p>
            <a:r>
              <a:rPr lang="en-US" dirty="0" smtClean="0"/>
              <a:t>Our simulations show that 30 degree obliqueness has the greatest force, and 60 degree obliqueness has the least amount of force</a:t>
            </a:r>
            <a:endParaRPr lang="en-US" dirty="0"/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48413467"/>
              </p:ext>
            </p:extLst>
          </p:nvPr>
        </p:nvGraphicFramePr>
        <p:xfrm>
          <a:off x="2150534" y="2921000"/>
          <a:ext cx="4995333" cy="3081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1770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oblique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Simulations allow investigation into stress within ligaments and discs.</a:t>
            </a:r>
          </a:p>
          <a:p>
            <a:r>
              <a:rPr lang="en-US" dirty="0" smtClean="0"/>
              <a:t>60 and 90 degree obliqueness, which had the lower force, have the higher stresses in the ligaments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786692" y="2718115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T12-L1 ALL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799135" y="4433841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54328" y="4423417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56007" y="4466928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231828" y="4347060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725" y="3401928"/>
            <a:ext cx="1921360" cy="947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0117" y="3371905"/>
            <a:ext cx="1837372" cy="987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33" y="3391074"/>
            <a:ext cx="1887967" cy="99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828" y="3352822"/>
            <a:ext cx="1848523" cy="95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94308" y="3447583"/>
            <a:ext cx="504825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079770" y="5582255"/>
            <a:ext cx="285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Von-Mises Stress (Psi)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37075" y="4987817"/>
            <a:ext cx="4350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0    100    200   300   400   500   600  700   800   900   1000</a:t>
            </a:r>
            <a:endParaRPr lang="en-US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4816" r="58109" b="10946"/>
          <a:stretch/>
        </p:blipFill>
        <p:spPr>
          <a:xfrm>
            <a:off x="172221" y="2718115"/>
            <a:ext cx="1539916" cy="3442386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64067" y="2902781"/>
            <a:ext cx="728133" cy="32301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1" y="2685849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T12-L1 ALL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39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oblique angles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 stress are on average higher for 60 and 90 degree obliqueness compared to 0 and 30 degree obliqueness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908" y="2150353"/>
            <a:ext cx="1037913" cy="360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791" y="2139595"/>
            <a:ext cx="1108057" cy="361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01" y="2139595"/>
            <a:ext cx="1243805" cy="371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923" y="2222403"/>
            <a:ext cx="1077888" cy="3654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350" y="2581835"/>
            <a:ext cx="508129" cy="3271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50389" y="5737949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313821" y="5737949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30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71983" y="5737949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  <a:r>
              <a:rPr lang="en-US" dirty="0" smtClean="0"/>
              <a:t>0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71609" y="5737949"/>
            <a:ext cx="1688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90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265529" y="1899237"/>
            <a:ext cx="1785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Von-Mises Stress (Psi)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458618" y="2478351"/>
            <a:ext cx="535724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dirty="0" smtClean="0"/>
              <a:t>450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405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360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315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270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225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180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135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90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45</a:t>
            </a:r>
          </a:p>
          <a:p>
            <a:pPr algn="ctr">
              <a:lnSpc>
                <a:spcPts val="2400"/>
              </a:lnSpc>
            </a:pPr>
            <a:r>
              <a:rPr lang="en-US" dirty="0" smtClean="0"/>
              <a:t>0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9" t="14816" r="58109" b="10946"/>
          <a:stretch/>
        </p:blipFill>
        <p:spPr>
          <a:xfrm>
            <a:off x="172221" y="2185518"/>
            <a:ext cx="1778168" cy="397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4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Injury prediction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2438" y="982304"/>
            <a:ext cx="8234362" cy="239463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Using probabilistic methods, variability in material properties was incorporated.</a:t>
            </a:r>
          </a:p>
          <a:p>
            <a:r>
              <a:rPr lang="en-US" dirty="0" smtClean="0"/>
              <a:t>Experimental failure stress of the disc (435 </a:t>
            </a:r>
            <a:r>
              <a:rPr lang="en-US" dirty="0"/>
              <a:t>p</a:t>
            </a:r>
            <a:r>
              <a:rPr lang="en-US" dirty="0" smtClean="0"/>
              <a:t>si) was used to determine the probability of injury </a:t>
            </a:r>
          </a:p>
          <a:p>
            <a:r>
              <a:rPr lang="en-US" dirty="0" smtClean="0"/>
              <a:t>With forward facing, probability of injury = 11%</a:t>
            </a:r>
          </a:p>
          <a:p>
            <a:r>
              <a:rPr lang="en-US" dirty="0" smtClean="0"/>
              <a:t>With oblique facing (60°), probability of injury = 17%</a:t>
            </a:r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98771653"/>
              </p:ext>
            </p:extLst>
          </p:nvPr>
        </p:nvGraphicFramePr>
        <p:xfrm>
          <a:off x="2081605" y="338059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9710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779" y="184509"/>
            <a:ext cx="8229600" cy="958774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Summary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45445"/>
            <a:ext cx="5326380" cy="541090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Modeling tools allows the development of complex, high fidelity models</a:t>
            </a:r>
          </a:p>
          <a:p>
            <a:pPr lvl="1"/>
            <a:r>
              <a:rPr lang="en-US" dirty="0" smtClean="0"/>
              <a:t>Model fidelity </a:t>
            </a:r>
            <a:r>
              <a:rPr lang="en-US" sz="2000" dirty="0" smtClean="0"/>
              <a:t>≠</a:t>
            </a:r>
            <a:r>
              <a:rPr lang="en-US" dirty="0" smtClean="0"/>
              <a:t> model validity</a:t>
            </a:r>
          </a:p>
          <a:p>
            <a:r>
              <a:rPr lang="en-US" dirty="0" smtClean="0"/>
              <a:t>Ubiquitous use of computational modeling requires a model validation plan</a:t>
            </a:r>
          </a:p>
          <a:p>
            <a:pPr marL="742950" lvl="2" indent="-342900"/>
            <a:r>
              <a:rPr lang="en-US" sz="2900" dirty="0"/>
              <a:t>How much </a:t>
            </a:r>
            <a:r>
              <a:rPr lang="en-US" sz="2900" b="1" dirty="0"/>
              <a:t>confidence</a:t>
            </a:r>
            <a:r>
              <a:rPr lang="en-US" sz="2900" dirty="0"/>
              <a:t> do we have in the model predictions</a:t>
            </a:r>
            <a:r>
              <a:rPr lang="en-US" sz="2900" dirty="0" smtClean="0"/>
              <a:t>?</a:t>
            </a:r>
            <a:endParaRPr lang="en-US" sz="4600" dirty="0" smtClean="0"/>
          </a:p>
          <a:p>
            <a:r>
              <a:rPr lang="en-US" dirty="0" smtClean="0"/>
              <a:t>Hierarchical approach (ASME V&amp;V-10 Committee)</a:t>
            </a:r>
          </a:p>
          <a:p>
            <a:pPr lvl="1">
              <a:spcBef>
                <a:spcPts val="538"/>
              </a:spcBef>
            </a:pPr>
            <a:r>
              <a:rPr lang="en-US" sz="2300" dirty="0"/>
              <a:t>Breaks the problem into smaller parts</a:t>
            </a:r>
          </a:p>
          <a:p>
            <a:pPr lvl="1">
              <a:spcBef>
                <a:spcPts val="538"/>
              </a:spcBef>
            </a:pPr>
            <a:r>
              <a:rPr lang="en-US" sz="2300" dirty="0"/>
              <a:t>Validation process employed for every element in the hierarchy (ideally)</a:t>
            </a:r>
          </a:p>
          <a:p>
            <a:pPr lvl="1">
              <a:spcBef>
                <a:spcPts val="538"/>
              </a:spcBef>
            </a:pPr>
            <a:r>
              <a:rPr lang="en-US" sz="2300" dirty="0"/>
              <a:t>Allows the model to be challenged (and proven) step by step</a:t>
            </a:r>
          </a:p>
          <a:p>
            <a:pPr lvl="1">
              <a:spcBef>
                <a:spcPts val="538"/>
              </a:spcBef>
            </a:pPr>
            <a:r>
              <a:rPr lang="en-US" sz="2300" dirty="0"/>
              <a:t>Dramatically increases likelihood of </a:t>
            </a:r>
            <a:r>
              <a:rPr lang="en-US" sz="2300" u="sng" dirty="0"/>
              <a:t>right answer for the right reason</a:t>
            </a:r>
            <a:endParaRPr lang="en-US" sz="1800" u="sng" dirty="0"/>
          </a:p>
          <a:p>
            <a:r>
              <a:rPr lang="en-US" b="1" dirty="0" smtClean="0"/>
              <a:t>Account for uncertainty in both model and experiment</a:t>
            </a:r>
          </a:p>
          <a:p>
            <a:r>
              <a:rPr lang="en-US" dirty="0" smtClean="0"/>
              <a:t>Validation </a:t>
            </a:r>
            <a:r>
              <a:rPr lang="en-US" dirty="0"/>
              <a:t>metric is the </a:t>
            </a:r>
            <a:r>
              <a:rPr lang="en-US" i="1" u="sng" dirty="0"/>
              <a:t>measure</a:t>
            </a:r>
            <a:r>
              <a:rPr lang="en-US" dirty="0"/>
              <a:t> of the mismatch between model </a:t>
            </a:r>
            <a:r>
              <a:rPr lang="en-US" dirty="0" smtClean="0"/>
              <a:t>and experiment - Quantitative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24</a:t>
            </a:fld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7"/>
          <a:stretch/>
        </p:blipFill>
        <p:spPr bwMode="auto">
          <a:xfrm>
            <a:off x="5785002" y="2164077"/>
            <a:ext cx="2674002" cy="1930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763" y="652038"/>
            <a:ext cx="1782988" cy="1584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71" y="652038"/>
            <a:ext cx="2062333" cy="1403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"/>
          <a:stretch/>
        </p:blipFill>
        <p:spPr bwMode="auto">
          <a:xfrm>
            <a:off x="6889044" y="4094366"/>
            <a:ext cx="2179560" cy="216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57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Content Placehold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4894" y="3833769"/>
            <a:ext cx="355854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457200" y="945445"/>
            <a:ext cx="8084372" cy="28391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 sz="2400" b="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–"/>
              <a:defRPr sz="22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1082675" indent="-168275" algn="l" defTabSz="914400" rtl="0" eaLnBrk="1" latinLnBrk="0" hangingPunct="1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Current research is investigating the result of oblique loading for application to new airline seating configurations</a:t>
            </a:r>
          </a:p>
          <a:p>
            <a:r>
              <a:rPr lang="en-US" dirty="0" smtClean="0"/>
              <a:t>A combined experimental – computational program is determining the spinal kinematics associated with oblique loading</a:t>
            </a:r>
          </a:p>
          <a:p>
            <a:r>
              <a:rPr lang="en-US" dirty="0" smtClean="0"/>
              <a:t>30 degree off-axis loading results in the highest levels of force, </a:t>
            </a:r>
            <a:r>
              <a:rPr lang="en-US" smtClean="0"/>
              <a:t>while 60 and 90 </a:t>
            </a:r>
            <a:r>
              <a:rPr lang="en-US" dirty="0" smtClean="0"/>
              <a:t>degree off-axis loading results in the largest soft tissue stresses</a:t>
            </a:r>
          </a:p>
          <a:p>
            <a:r>
              <a:rPr lang="en-US" dirty="0" smtClean="0"/>
              <a:t>Additional analysis is ongoing to determine the effect of different loading profiles, including the FAA pulse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59207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work is to support the Fire &amp; Cabin Safety Technical Community Representative Group 2011/12 Project 2: Injury Criteria for Obliquely-Oriented </a:t>
            </a:r>
            <a:r>
              <a:rPr lang="en-US" dirty="0" smtClean="0"/>
              <a:t>Seats </a:t>
            </a:r>
            <a:r>
              <a:rPr lang="en-US" dirty="0"/>
              <a:t>through FAA Aviation Research Grant 16-G-001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067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NewAerial5265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6667" name="Rectangle 11"/>
          <p:cNvSpPr>
            <a:spLocks noChangeArrowheads="1"/>
          </p:cNvSpPr>
          <p:nvPr/>
        </p:nvSpPr>
        <p:spPr bwMode="auto">
          <a:xfrm>
            <a:off x="578644" y="5469929"/>
            <a:ext cx="7986712" cy="7329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44"/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</a:pPr>
            <a:r>
              <a:rPr lang="en-US" sz="4600" dirty="0">
                <a:solidFill>
                  <a:srgbClr val="FFC65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Southwest Research Institute</a:t>
            </a:r>
            <a:r>
              <a:rPr lang="en-US" sz="2400" baseline="100000" dirty="0">
                <a:solidFill>
                  <a:srgbClr val="FFC65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®</a:t>
            </a:r>
          </a:p>
        </p:txBody>
      </p:sp>
      <p:sp>
        <p:nvSpPr>
          <p:cNvPr id="1606663" name="Rectangle 7"/>
          <p:cNvSpPr>
            <a:spLocks noChangeArrowheads="1"/>
          </p:cNvSpPr>
          <p:nvPr/>
        </p:nvSpPr>
        <p:spPr bwMode="auto">
          <a:xfrm>
            <a:off x="124476" y="6119676"/>
            <a:ext cx="8936130" cy="48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44"/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defRPr/>
            </a:pPr>
            <a:r>
              <a:rPr lang="en-US" i="1" dirty="0">
                <a:solidFill>
                  <a:srgbClr val="FFFF00"/>
                </a:solidFill>
                <a:ea typeface="+mn-ea"/>
              </a:rPr>
              <a:t>Benefiting government, </a:t>
            </a:r>
            <a:r>
              <a:rPr lang="en-US" i="1" dirty="0" smtClean="0">
                <a:solidFill>
                  <a:srgbClr val="FFFF00"/>
                </a:solidFill>
                <a:ea typeface="+mn-ea"/>
              </a:rPr>
              <a:t>industry and </a:t>
            </a:r>
            <a:r>
              <a:rPr lang="en-US" i="1" dirty="0">
                <a:solidFill>
                  <a:srgbClr val="FFFF00"/>
                </a:solidFill>
                <a:ea typeface="+mn-ea"/>
              </a:rPr>
              <a:t>the public through innovative science and technology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802" y="1323255"/>
            <a:ext cx="8686800" cy="1143000"/>
          </a:xfrm>
        </p:spPr>
        <p:txBody>
          <a:bodyPr>
            <a:norm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effectLst>
                  <a:outerShdw blurRad="50800" dist="50800" dir="2700000" algn="tl" rotWithShape="0">
                    <a:schemeClr val="tx1">
                      <a:lumMod val="50000"/>
                      <a:lumOff val="50000"/>
                      <a:alpha val="85000"/>
                    </a:schemeClr>
                  </a:outerShdw>
                </a:effectLst>
              </a:rPr>
              <a:t>Thank You</a:t>
            </a:r>
            <a:endParaRPr lang="en-US" sz="6600" dirty="0">
              <a:solidFill>
                <a:schemeClr val="bg1"/>
              </a:solidFill>
              <a:effectLst>
                <a:outerShdw blurRad="50800" dist="50800" dir="2700000" algn="tl" rotWithShape="0">
                  <a:schemeClr val="tx1">
                    <a:lumMod val="50000"/>
                    <a:lumOff val="50000"/>
                    <a:alpha val="85000"/>
                  </a:scheme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27</a:t>
            </a:fld>
            <a:endParaRPr lang="en-US"/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23838" y="4951971"/>
            <a:ext cx="8936130" cy="48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44"/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defRPr/>
            </a:pPr>
            <a:endParaRPr lang="en-US" i="1" dirty="0">
              <a:solidFill>
                <a:srgbClr val="FFFF00"/>
              </a:solidFill>
              <a:ea typeface="+mn-ea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5229782"/>
            <a:ext cx="8936130" cy="4802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dist="35921" dir="2700000" algn="ctr" rotWithShape="0">
              <a:srgbClr val="000044"/>
            </a:outerShdw>
          </a:effectLst>
        </p:spPr>
        <p:txBody>
          <a:bodyPr lIns="90488" tIns="44450" rIns="90488" bIns="44450" anchor="ctr"/>
          <a:lstStyle/>
          <a:p>
            <a:pPr algn="ctr">
              <a:spcBef>
                <a:spcPct val="0"/>
              </a:spcBef>
              <a:defRPr/>
            </a:pPr>
            <a:r>
              <a:rPr lang="en-US" i="1" dirty="0" smtClean="0">
                <a:solidFill>
                  <a:srgbClr val="FFFF00"/>
                </a:solidFill>
              </a:rPr>
              <a:t>Contact: daniel.nicolella@swri.org</a:t>
            </a:r>
            <a:endParaRPr lang="en-US" i="1" dirty="0">
              <a:solidFill>
                <a:srgbClr val="FFFF00"/>
              </a:solidFill>
              <a:ea typeface="+mn-ea"/>
            </a:endParaRPr>
          </a:p>
        </p:txBody>
      </p:sp>
      <p:pic>
        <p:nvPicPr>
          <p:cNvPr id="2052" name="Picture 4" descr="http://pubsnet.swri.org/download-items/logos/swri-logos/images/2015/SwRI%20Logo%20Text%20Combo%20Vert%202014%20Blue%20Pantone%202728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128"/>
            <a:ext cx="1725539" cy="99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33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to aircraft seats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2438" y="982304"/>
            <a:ext cx="8234362" cy="2698545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Passenger seats are evolving, with seats oriented obliquely with respect to aircraft centerline.</a:t>
            </a:r>
          </a:p>
          <a:p>
            <a:r>
              <a:rPr lang="en-US" dirty="0"/>
              <a:t> </a:t>
            </a:r>
            <a:r>
              <a:rPr lang="en-US" dirty="0" smtClean="0"/>
              <a:t>Oblique seats present a different loading environment, with significant flailing and off-axis loading.</a:t>
            </a:r>
          </a:p>
          <a:p>
            <a:r>
              <a:rPr lang="en-US" dirty="0" smtClean="0"/>
              <a:t>New spine injury criteria are necessary for oblique seating</a:t>
            </a:r>
          </a:p>
          <a:p>
            <a:r>
              <a:rPr lang="en-US" dirty="0" smtClean="0"/>
              <a:t>Computational modeling was used to investigate injury to the lumbar spine due to oblique loading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1401" y="3680849"/>
            <a:ext cx="3773187" cy="2504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7876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Model Verification and Validation (V&amp;V)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2438" y="846566"/>
            <a:ext cx="4236584" cy="5275767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High fidelity should not be confused with model credibility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High fidelity is necessary but not sufficient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Fidelity is the result of modeling tools (pre-processor, FE code, etc.) computational speed, etc.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Model credibility is the result of specific and </a:t>
            </a:r>
            <a:r>
              <a:rPr lang="en-US" dirty="0"/>
              <a:t>rigorous model V</a:t>
            </a:r>
            <a:r>
              <a:rPr lang="en-US" dirty="0" smtClean="0"/>
              <a:t>&amp;V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What is the error between the model and the tests?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How much confidence do we have in the </a:t>
            </a:r>
            <a:r>
              <a:rPr lang="en-US" smtClean="0"/>
              <a:t>model predictions?</a:t>
            </a:r>
            <a:endParaRPr lang="en-US" dirty="0" smtClean="0"/>
          </a:p>
        </p:txBody>
      </p:sp>
      <p:pic>
        <p:nvPicPr>
          <p:cNvPr id="6" name="Picture 5"/>
          <p:cNvPicPr/>
          <p:nvPr/>
        </p:nvPicPr>
        <p:blipFill>
          <a:blip r:embed="rId2"/>
          <a:stretch>
            <a:fillRect/>
          </a:stretch>
        </p:blipFill>
        <p:spPr>
          <a:xfrm>
            <a:off x="4916960" y="983240"/>
            <a:ext cx="2207519" cy="1702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3782" y="1087919"/>
            <a:ext cx="1866248" cy="1337819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875" y="4761070"/>
            <a:ext cx="2017959" cy="151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Screen Shot 2011-09-02 at 3.24.1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29"/>
          <a:stretch>
            <a:fillRect/>
          </a:stretch>
        </p:blipFill>
        <p:spPr bwMode="auto">
          <a:xfrm>
            <a:off x="5356556" y="2684185"/>
            <a:ext cx="1178898" cy="146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639" y="4174094"/>
            <a:ext cx="1220736" cy="210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84" y="2786254"/>
            <a:ext cx="1330504" cy="1801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6"/>
          <p:cNvSpPr txBox="1">
            <a:spLocks noChangeArrowheads="1"/>
          </p:cNvSpPr>
          <p:nvPr/>
        </p:nvSpPr>
        <p:spPr bwMode="auto">
          <a:xfrm>
            <a:off x="4933240" y="3028102"/>
            <a:ext cx="3950257" cy="1236618"/>
          </a:xfrm>
          <a:prstGeom prst="rect">
            <a:avLst/>
          </a:prstGeom>
          <a:solidFill>
            <a:srgbClr val="FFFF00">
              <a:alpha val="76000"/>
            </a:srgbClr>
          </a:solidFill>
          <a:ln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82287" tIns="41143" rIns="82287" bIns="41143" anchor="ctr"/>
          <a:lstStyle>
            <a:lvl1pPr marL="98425" indent="-98425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2063"/>
              </a:buClr>
              <a:buFont typeface="Wingdings" pitchFamily="2" charset="2"/>
              <a:buChar char="§"/>
              <a:defRPr sz="2400">
                <a:solidFill>
                  <a:srgbClr val="400097"/>
                </a:solidFill>
                <a:latin typeface="+mn-lt"/>
                <a:ea typeface="+mn-ea"/>
                <a:cs typeface="+mn-cs"/>
              </a:defRPr>
            </a:lvl1pPr>
            <a:lvl2pPr marL="415925" indent="-109538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F2063"/>
              </a:buClr>
              <a:buChar char="•"/>
              <a:defRPr sz="2100">
                <a:solidFill>
                  <a:srgbClr val="400097"/>
                </a:solidFill>
                <a:latin typeface="+mn-lt"/>
              </a:defRPr>
            </a:lvl2pPr>
            <a:lvl3pPr marL="1028700" indent="-206375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tx1"/>
                </a:solidFill>
                <a:latin typeface="Times New Roman" pitchFamily="18" charset="0"/>
              </a:defRPr>
            </a:lvl3pPr>
            <a:lvl4pPr marL="1439863" indent="-204788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1851025" indent="-204788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308225" indent="-204788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765425" indent="-204788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222625" indent="-204788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679825" indent="-204788" algn="l" defTabSz="822325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algn="ctr">
              <a:spcBef>
                <a:spcPts val="0"/>
              </a:spcBef>
              <a:buFontTx/>
              <a:buNone/>
              <a:defRPr/>
            </a:pPr>
            <a:r>
              <a:rPr lang="en-US" sz="3600" b="1" dirty="0" smtClean="0">
                <a:solidFill>
                  <a:srgbClr val="FF0000"/>
                </a:solidFill>
              </a:rPr>
              <a:t>Fidelity ≠ Accuracy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7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3"/>
          <p:cNvSpPr>
            <a:spLocks noGrp="1"/>
          </p:cNvSpPr>
          <p:nvPr>
            <p:ph type="title"/>
          </p:nvPr>
        </p:nvSpPr>
        <p:spPr>
          <a:xfrm>
            <a:off x="337625" y="76200"/>
            <a:ext cx="8528563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Establishing a Predictive Capability</a:t>
            </a:r>
          </a:p>
        </p:txBody>
      </p:sp>
      <p:sp>
        <p:nvSpPr>
          <p:cNvPr id="8195" name="Content Placeholder 2"/>
          <p:cNvSpPr>
            <a:spLocks noGrp="1"/>
          </p:cNvSpPr>
          <p:nvPr>
            <p:ph sz="quarter" idx="1"/>
          </p:nvPr>
        </p:nvSpPr>
        <p:spPr>
          <a:xfrm>
            <a:off x="211657" y="1221008"/>
            <a:ext cx="8246543" cy="4786355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en-US" sz="1800" dirty="0" smtClean="0"/>
              <a:t>Verification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Credibility from understanding the mathematics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Are the equations being solved correctly?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Compare computed results to known solutions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Validation 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Credibility from understanding the physics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Are the correct equations being solved?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Compare computed results to experimental data</a:t>
            </a:r>
          </a:p>
          <a:p>
            <a:pPr>
              <a:spcBef>
                <a:spcPts val="1200"/>
              </a:spcBef>
            </a:pPr>
            <a:r>
              <a:rPr lang="en-US" sz="1800" dirty="0" smtClean="0"/>
              <a:t>Uncertainty Analysis 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Credibility from understanding the uncertainties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How accurate is the model prediction?</a:t>
            </a:r>
          </a:p>
          <a:p>
            <a:pPr lvl="1">
              <a:spcBef>
                <a:spcPts val="1200"/>
              </a:spcBef>
            </a:pPr>
            <a:r>
              <a:rPr lang="en-US" sz="1800" dirty="0" smtClean="0"/>
              <a:t>Quantify uncertainty &amp; variability from all sources</a:t>
            </a:r>
          </a:p>
        </p:txBody>
      </p:sp>
      <p:sp>
        <p:nvSpPr>
          <p:cNvPr id="8196" name="AutoShape 5"/>
          <p:cNvSpPr>
            <a:spLocks noChangeArrowheads="1"/>
          </p:cNvSpPr>
          <p:nvPr/>
        </p:nvSpPr>
        <p:spPr bwMode="auto">
          <a:xfrm>
            <a:off x="6996113" y="2152650"/>
            <a:ext cx="1247775" cy="471488"/>
          </a:xfrm>
          <a:prstGeom prst="flowChart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2058" tIns="41029" rIns="82058" bIns="41029" anchor="ctr"/>
          <a:lstStyle/>
          <a:p>
            <a:pPr algn="ctr"/>
            <a:r>
              <a:rPr lang="en-US" sz="1300" b="1">
                <a:latin typeface="Helvetica" pitchFamily="34" charset="0"/>
              </a:rPr>
              <a:t>Mathematical</a:t>
            </a:r>
          </a:p>
          <a:p>
            <a:pPr algn="ctr"/>
            <a:r>
              <a:rPr lang="en-US" sz="1300" b="1">
                <a:latin typeface="Helvetica" pitchFamily="34" charset="0"/>
              </a:rPr>
              <a:t>Evidence</a:t>
            </a:r>
          </a:p>
        </p:txBody>
      </p:sp>
      <p:sp>
        <p:nvSpPr>
          <p:cNvPr id="8197" name="AutoShape 6"/>
          <p:cNvSpPr>
            <a:spLocks noChangeArrowheads="1"/>
          </p:cNvSpPr>
          <p:nvPr/>
        </p:nvSpPr>
        <p:spPr bwMode="auto">
          <a:xfrm>
            <a:off x="6996113" y="3497263"/>
            <a:ext cx="1247775" cy="471487"/>
          </a:xfrm>
          <a:prstGeom prst="flowChart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2058" tIns="41029" rIns="82058" bIns="41029" anchor="ctr"/>
          <a:lstStyle/>
          <a:p>
            <a:pPr algn="ctr"/>
            <a:r>
              <a:rPr lang="en-US" sz="1300" b="1">
                <a:latin typeface="Helvetica" pitchFamily="34" charset="0"/>
              </a:rPr>
              <a:t>Experimental</a:t>
            </a:r>
          </a:p>
          <a:p>
            <a:pPr algn="ctr"/>
            <a:r>
              <a:rPr lang="en-US" sz="1300" b="1">
                <a:latin typeface="Helvetica" pitchFamily="34" charset="0"/>
              </a:rPr>
              <a:t>Evidence</a:t>
            </a:r>
          </a:p>
        </p:txBody>
      </p:sp>
      <p:sp>
        <p:nvSpPr>
          <p:cNvPr id="8198" name="AutoShape 7"/>
          <p:cNvSpPr>
            <a:spLocks noChangeArrowheads="1"/>
          </p:cNvSpPr>
          <p:nvPr/>
        </p:nvSpPr>
        <p:spPr bwMode="auto">
          <a:xfrm>
            <a:off x="6996113" y="4851400"/>
            <a:ext cx="1247775" cy="469900"/>
          </a:xfrm>
          <a:prstGeom prst="flowChartProcess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82058" tIns="41029" rIns="82058" bIns="41029" anchor="ctr"/>
          <a:lstStyle/>
          <a:p>
            <a:pPr algn="ctr"/>
            <a:r>
              <a:rPr lang="en-US" sz="1300" b="1">
                <a:latin typeface="Helvetica" pitchFamily="34" charset="0"/>
              </a:rPr>
              <a:t>Statistical</a:t>
            </a:r>
          </a:p>
          <a:p>
            <a:pPr algn="ctr"/>
            <a:r>
              <a:rPr lang="en-US" sz="1300" b="1">
                <a:latin typeface="Helvetica" pitchFamily="34" charset="0"/>
              </a:rPr>
              <a:t>Evidence</a:t>
            </a:r>
          </a:p>
        </p:txBody>
      </p:sp>
      <p:sp>
        <p:nvSpPr>
          <p:cNvPr id="8199" name="AutoShape 8"/>
          <p:cNvSpPr>
            <a:spLocks/>
          </p:cNvSpPr>
          <p:nvPr/>
        </p:nvSpPr>
        <p:spPr bwMode="auto">
          <a:xfrm>
            <a:off x="6737350" y="1917700"/>
            <a:ext cx="138113" cy="941388"/>
          </a:xfrm>
          <a:prstGeom prst="rightBrace">
            <a:avLst>
              <a:gd name="adj1" fmla="val 5853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200" name="AutoShape 9"/>
          <p:cNvSpPr>
            <a:spLocks/>
          </p:cNvSpPr>
          <p:nvPr/>
        </p:nvSpPr>
        <p:spPr bwMode="auto">
          <a:xfrm>
            <a:off x="6737350" y="4606925"/>
            <a:ext cx="138113" cy="941388"/>
          </a:xfrm>
          <a:prstGeom prst="rightBrace">
            <a:avLst>
              <a:gd name="adj1" fmla="val 5853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8201" name="AutoShape 10"/>
          <p:cNvSpPr>
            <a:spLocks/>
          </p:cNvSpPr>
          <p:nvPr/>
        </p:nvSpPr>
        <p:spPr bwMode="auto">
          <a:xfrm>
            <a:off x="6737350" y="3262313"/>
            <a:ext cx="138113" cy="941387"/>
          </a:xfrm>
          <a:prstGeom prst="rightBrace">
            <a:avLst>
              <a:gd name="adj1" fmla="val 58536"/>
              <a:gd name="adj2" fmla="val 50000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82058" tIns="41029" rIns="82058" bIns="41029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pPr>
              <a:defRPr/>
            </a:pPr>
            <a:fld id="{1EC0BB3E-FF0D-40F4-A7EC-F773DAF7410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873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>
          <a:xfrm>
            <a:off x="369076" y="215418"/>
            <a:ext cx="8686800" cy="751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Model Validation Example</a:t>
            </a:r>
            <a:br>
              <a:rPr lang="en-US" dirty="0" smtClean="0"/>
            </a:br>
            <a:r>
              <a:rPr lang="en-US" sz="3100" i="1" dirty="0" smtClean="0"/>
              <a:t>Typical Approach</a:t>
            </a:r>
            <a:endParaRPr lang="en-US" i="1" dirty="0" smtClean="0"/>
          </a:p>
        </p:txBody>
      </p:sp>
      <p:sp>
        <p:nvSpPr>
          <p:cNvPr id="1028" name="Content Placeholder 2"/>
          <p:cNvSpPr>
            <a:spLocks noGrp="1"/>
          </p:cNvSpPr>
          <p:nvPr>
            <p:ph sz="quarter" idx="1"/>
          </p:nvPr>
        </p:nvSpPr>
        <p:spPr>
          <a:xfrm>
            <a:off x="83555" y="1289758"/>
            <a:ext cx="4628921" cy="4656602"/>
          </a:xfrm>
        </p:spPr>
        <p:txBody>
          <a:bodyPr>
            <a:normAutofit/>
          </a:bodyPr>
          <a:lstStyle/>
          <a:p>
            <a:r>
              <a:rPr lang="en-US" dirty="0"/>
              <a:t>Common approach: model is valid if prediction falls within experimental corridors</a:t>
            </a:r>
          </a:p>
          <a:p>
            <a:r>
              <a:rPr lang="en-US" dirty="0"/>
              <a:t>Issues</a:t>
            </a:r>
          </a:p>
          <a:p>
            <a:pPr lvl="1"/>
            <a:r>
              <a:rPr lang="en-US" dirty="0"/>
              <a:t>Mismatch not quantified</a:t>
            </a:r>
          </a:p>
          <a:p>
            <a:pPr lvl="1"/>
            <a:r>
              <a:rPr lang="en-US" dirty="0"/>
              <a:t>Corridor limits are arbitrary (±1</a:t>
            </a:r>
            <a:r>
              <a:rPr lang="en-US" dirty="0">
                <a:latin typeface="Symbol" pitchFamily="18" charset="2"/>
              </a:rPr>
              <a:t>s</a:t>
            </a:r>
            <a:r>
              <a:rPr lang="en-US" dirty="0"/>
              <a:t>?)</a:t>
            </a:r>
          </a:p>
          <a:p>
            <a:pPr lvl="1"/>
            <a:r>
              <a:rPr lang="en-US" dirty="0"/>
              <a:t>Reducing the quality of the experimental data improves the chance that the model is valid (not good!)</a:t>
            </a:r>
          </a:p>
        </p:txBody>
      </p:sp>
      <p:pic>
        <p:nvPicPr>
          <p:cNvPr id="7" name="Picture 2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705"/>
          <a:stretch>
            <a:fillRect/>
          </a:stretch>
        </p:blipFill>
        <p:spPr bwMode="auto">
          <a:xfrm>
            <a:off x="4712476" y="1381672"/>
            <a:ext cx="1911891" cy="1374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/>
              <a:t>6</a:t>
            </a:fld>
            <a:endParaRPr lang="en-US"/>
          </a:p>
        </p:txBody>
      </p:sp>
      <p:pic>
        <p:nvPicPr>
          <p:cNvPr id="3" name="flex_movie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3472" t="17778" r="23611" b="13889"/>
          <a:stretch/>
        </p:blipFill>
        <p:spPr>
          <a:xfrm>
            <a:off x="6781800" y="1086766"/>
            <a:ext cx="2203536" cy="179493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3524802"/>
            <a:ext cx="3683000" cy="2145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30800" y="5601900"/>
            <a:ext cx="2577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Rundell</a:t>
            </a:r>
            <a:r>
              <a:rPr lang="en-US" sz="1200" dirty="0" smtClean="0"/>
              <a:t>, et al. Spine 34(19):2022-2032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59601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5309" r="38839" b="19111"/>
          <a:stretch/>
        </p:blipFill>
        <p:spPr>
          <a:xfrm>
            <a:off x="1363980" y="3757524"/>
            <a:ext cx="1381843" cy="29718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 smtClean="0"/>
              <a:t>Hierarchical Model V&amp;V Approach</a:t>
            </a:r>
            <a:br>
              <a:rPr lang="en-US" dirty="0" smtClean="0"/>
            </a:br>
            <a:r>
              <a:rPr lang="en-US" sz="2700" i="1" dirty="0" smtClean="0"/>
              <a:t>ASME V&amp;V-10 Guidelines</a:t>
            </a:r>
          </a:p>
        </p:txBody>
      </p:sp>
      <p:sp>
        <p:nvSpPr>
          <p:cNvPr id="78" name="Content Placeholder 79"/>
          <p:cNvSpPr txBox="1">
            <a:spLocks/>
          </p:cNvSpPr>
          <p:nvPr/>
        </p:nvSpPr>
        <p:spPr>
          <a:xfrm>
            <a:off x="4081640" y="1195494"/>
            <a:ext cx="5062360" cy="4351866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538"/>
              </a:spcBef>
            </a:pPr>
            <a:r>
              <a:rPr lang="en-US" sz="1600" dirty="0" smtClean="0"/>
              <a:t>Validation hierarchy</a:t>
            </a:r>
          </a:p>
          <a:p>
            <a:pPr lvl="1">
              <a:spcBef>
                <a:spcPts val="538"/>
              </a:spcBef>
            </a:pPr>
            <a:r>
              <a:rPr lang="en-US" sz="1600" dirty="0" smtClean="0"/>
              <a:t>Breaks the problem into smaller parts</a:t>
            </a:r>
          </a:p>
          <a:p>
            <a:pPr lvl="1">
              <a:spcBef>
                <a:spcPts val="538"/>
              </a:spcBef>
            </a:pPr>
            <a:r>
              <a:rPr lang="en-US" sz="1600" dirty="0" smtClean="0"/>
              <a:t>Validation process employed for every element in the hierarchy (ideally)</a:t>
            </a:r>
          </a:p>
          <a:p>
            <a:pPr lvl="1">
              <a:spcBef>
                <a:spcPts val="538"/>
              </a:spcBef>
            </a:pPr>
            <a:r>
              <a:rPr lang="en-US" sz="1600" dirty="0" smtClean="0"/>
              <a:t>Allows the model to be challenged (and proven) step by step</a:t>
            </a:r>
          </a:p>
          <a:p>
            <a:pPr lvl="1">
              <a:spcBef>
                <a:spcPts val="538"/>
              </a:spcBef>
            </a:pPr>
            <a:r>
              <a:rPr lang="en-US" sz="1600" dirty="0" smtClean="0"/>
              <a:t>Dramatically increases likelihood of </a:t>
            </a:r>
            <a:r>
              <a:rPr lang="en-US" sz="1600" u="sng" dirty="0" smtClean="0"/>
              <a:t>right answer for the right reason</a:t>
            </a:r>
          </a:p>
          <a:p>
            <a:pPr>
              <a:spcBef>
                <a:spcPts val="538"/>
              </a:spcBef>
            </a:pPr>
            <a:r>
              <a:rPr lang="en-US" sz="1600" dirty="0" smtClean="0"/>
              <a:t>Customer/stakeholder establishes intended use and top-level validation requirement</a:t>
            </a:r>
          </a:p>
          <a:p>
            <a:pPr>
              <a:spcBef>
                <a:spcPts val="538"/>
              </a:spcBef>
            </a:pPr>
            <a:r>
              <a:rPr lang="en-US" sz="1600" dirty="0" smtClean="0"/>
              <a:t>Validation team constructs hierarchy, establishes sub-level metrics and validation requirements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Modeling and experiment teams work closely together to define hierarchy and experiments/simulations</a:t>
            </a:r>
          </a:p>
          <a:p>
            <a:pPr lvl="1">
              <a:lnSpc>
                <a:spcPct val="90000"/>
              </a:lnSpc>
            </a:pPr>
            <a:r>
              <a:rPr lang="en-US" sz="1400" dirty="0" smtClean="0"/>
              <a:t>Experiments are designed expressly for model validation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111772"/>
            <a:ext cx="4120444" cy="246287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699260" y="5406390"/>
            <a:ext cx="335280" cy="2819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574800" y="4368800"/>
            <a:ext cx="1045439" cy="74490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066800" y="3757524"/>
            <a:ext cx="2263140" cy="255689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>
            <a:endCxn id="2" idx="2"/>
          </p:cNvCxnSpPr>
          <p:nvPr/>
        </p:nvCxnSpPr>
        <p:spPr>
          <a:xfrm>
            <a:off x="810173" y="5547360"/>
            <a:ext cx="889087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2620239" y="4868333"/>
            <a:ext cx="1043516" cy="637117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29" idx="2"/>
          </p:cNvCxnSpPr>
          <p:nvPr/>
        </p:nvCxnSpPr>
        <p:spPr>
          <a:xfrm>
            <a:off x="754379" y="4305300"/>
            <a:ext cx="411742" cy="289560"/>
          </a:xfrm>
          <a:prstGeom prst="straightConnector1">
            <a:avLst/>
          </a:prstGeom>
          <a:ln w="190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183695" y="5547360"/>
            <a:ext cx="151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Component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-4544" y="3935968"/>
            <a:ext cx="1517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Subsystem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5934" y="5182284"/>
            <a:ext cx="1004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Single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4CC505-1C60-444A-96C4-6A290AC0D68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976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98" t="15309" r="38839" b="19111"/>
          <a:stretch/>
        </p:blipFill>
        <p:spPr>
          <a:xfrm>
            <a:off x="3787265" y="2513985"/>
            <a:ext cx="1706260" cy="3669493"/>
          </a:xfrm>
          <a:prstGeom prst="rect">
            <a:avLst/>
          </a:prstGeom>
        </p:spPr>
      </p:pic>
      <p:sp>
        <p:nvSpPr>
          <p:cNvPr id="108549" name="Rectangle 5"/>
          <p:cNvSpPr>
            <a:spLocks noChangeArrowheads="1"/>
          </p:cNvSpPr>
          <p:nvPr/>
        </p:nvSpPr>
        <p:spPr bwMode="auto">
          <a:xfrm>
            <a:off x="616486" y="1326798"/>
            <a:ext cx="2649772" cy="8653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457200">
              <a:lnSpc>
                <a:spcPct val="80000"/>
              </a:lnSpc>
            </a:pPr>
            <a:r>
              <a:rPr lang="en-US" b="1" i="1" dirty="0" err="1" smtClean="0">
                <a:solidFill>
                  <a:srgbClr val="000090"/>
                </a:solidFill>
                <a:latin typeface="Arial" charset="0"/>
              </a:rPr>
              <a:t>Aleatory</a:t>
            </a:r>
            <a:r>
              <a:rPr lang="en-US" b="1" i="1" dirty="0" smtClean="0">
                <a:solidFill>
                  <a:srgbClr val="000090"/>
                </a:solidFill>
                <a:latin typeface="Arial" charset="0"/>
              </a:rPr>
              <a:t> uncertainty</a:t>
            </a:r>
          </a:p>
          <a:p>
            <a:pPr algn="ctr" defTabSz="457200">
              <a:lnSpc>
                <a:spcPct val="80000"/>
              </a:lnSpc>
            </a:pPr>
            <a:r>
              <a:rPr lang="en-US" b="1" i="1" dirty="0" smtClean="0">
                <a:solidFill>
                  <a:srgbClr val="000090"/>
                </a:solidFill>
                <a:latin typeface="Arial" charset="0"/>
              </a:rPr>
              <a:t>Operational </a:t>
            </a:r>
            <a:r>
              <a:rPr lang="en-US" b="1" i="1" dirty="0">
                <a:solidFill>
                  <a:srgbClr val="000090"/>
                </a:solidFill>
                <a:latin typeface="Arial" charset="0"/>
              </a:rPr>
              <a:t>Conditions</a:t>
            </a:r>
          </a:p>
          <a:p>
            <a:pPr algn="ctr" defTabSz="457200">
              <a:lnSpc>
                <a:spcPct val="80000"/>
              </a:lnSpc>
            </a:pPr>
            <a:r>
              <a:rPr lang="en-US" b="1" i="1" dirty="0">
                <a:solidFill>
                  <a:srgbClr val="000090"/>
                </a:solidFill>
                <a:latin typeface="Arial" charset="0"/>
              </a:rPr>
              <a:t>Population Group</a:t>
            </a:r>
          </a:p>
        </p:txBody>
      </p:sp>
      <p:sp>
        <p:nvSpPr>
          <p:cNvPr id="108550" name="Rectangle 6"/>
          <p:cNvSpPr>
            <a:spLocks noChangeArrowheads="1"/>
          </p:cNvSpPr>
          <p:nvPr/>
        </p:nvSpPr>
        <p:spPr bwMode="auto">
          <a:xfrm>
            <a:off x="3739409" y="1526381"/>
            <a:ext cx="1801972" cy="467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457200">
              <a:lnSpc>
                <a:spcPct val="80000"/>
              </a:lnSpc>
            </a:pPr>
            <a:r>
              <a:rPr lang="en-US" b="1" i="1" dirty="0" smtClean="0">
                <a:solidFill>
                  <a:srgbClr val="000090"/>
                </a:solidFill>
                <a:latin typeface="Arial" charset="0"/>
              </a:rPr>
              <a:t>Finite Element Model</a:t>
            </a:r>
            <a:endParaRPr lang="en-US" b="1" i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108563" name="Rectangle 19"/>
          <p:cNvSpPr>
            <a:spLocks noChangeArrowheads="1"/>
          </p:cNvSpPr>
          <p:nvPr/>
        </p:nvSpPr>
        <p:spPr bwMode="auto">
          <a:xfrm>
            <a:off x="6594270" y="1526381"/>
            <a:ext cx="1963912" cy="46767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prstTxWarp prst="textNoShape">
              <a:avLst/>
            </a:prstTxWarp>
          </a:bodyPr>
          <a:lstStyle/>
          <a:p>
            <a:pPr algn="ctr" defTabSz="457200">
              <a:lnSpc>
                <a:spcPct val="80000"/>
              </a:lnSpc>
            </a:pPr>
            <a:r>
              <a:rPr lang="en-US" b="1" i="1" dirty="0" smtClean="0">
                <a:solidFill>
                  <a:srgbClr val="000090"/>
                </a:solidFill>
                <a:latin typeface="Arial" charset="0"/>
              </a:rPr>
              <a:t>Predicted Probabilistic Response</a:t>
            </a:r>
            <a:endParaRPr lang="en-US" b="1" i="1" dirty="0">
              <a:solidFill>
                <a:srgbClr val="000090"/>
              </a:solidFill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24959" y="2143511"/>
            <a:ext cx="2461054" cy="3897590"/>
            <a:chOff x="1135594" y="2813788"/>
            <a:chExt cx="2166835" cy="3431633"/>
          </a:xfrm>
        </p:grpSpPr>
        <p:sp>
          <p:nvSpPr>
            <p:cNvPr id="108551" name="Rectangle 7"/>
            <p:cNvSpPr>
              <a:spLocks noChangeArrowheads="1"/>
            </p:cNvSpPr>
            <p:nvPr/>
          </p:nvSpPr>
          <p:spPr bwMode="auto">
            <a:xfrm>
              <a:off x="1168357" y="3417005"/>
              <a:ext cx="1328396" cy="181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457200"/>
              <a:r>
                <a:rPr lang="en-US" sz="1200" i="1" dirty="0">
                  <a:latin typeface="Arial" charset="0"/>
                </a:rPr>
                <a:t>Material Property</a:t>
              </a: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auto">
            <a:xfrm>
              <a:off x="1220480" y="2925495"/>
              <a:ext cx="698451" cy="428954"/>
            </a:xfrm>
            <a:custGeom>
              <a:avLst/>
              <a:gdLst/>
              <a:ahLst/>
              <a:cxnLst>
                <a:cxn ang="0">
                  <a:pos x="468" y="287"/>
                </a:cxn>
                <a:cxn ang="0">
                  <a:pos x="448" y="283"/>
                </a:cxn>
                <a:cxn ang="0">
                  <a:pos x="429" y="275"/>
                </a:cxn>
                <a:cxn ang="0">
                  <a:pos x="420" y="268"/>
                </a:cxn>
                <a:cxn ang="0">
                  <a:pos x="410" y="263"/>
                </a:cxn>
                <a:cxn ang="0">
                  <a:pos x="398" y="254"/>
                </a:cxn>
                <a:cxn ang="0">
                  <a:pos x="387" y="245"/>
                </a:cxn>
                <a:cxn ang="0">
                  <a:pos x="376" y="239"/>
                </a:cxn>
                <a:cxn ang="0">
                  <a:pos x="366" y="227"/>
                </a:cxn>
                <a:cxn ang="0">
                  <a:pos x="356" y="218"/>
                </a:cxn>
                <a:cxn ang="0">
                  <a:pos x="344" y="205"/>
                </a:cxn>
                <a:cxn ang="0">
                  <a:pos x="328" y="191"/>
                </a:cxn>
                <a:cxn ang="0">
                  <a:pos x="312" y="172"/>
                </a:cxn>
                <a:cxn ang="0">
                  <a:pos x="303" y="157"/>
                </a:cxn>
                <a:cxn ang="0">
                  <a:pos x="296" y="144"/>
                </a:cxn>
                <a:cxn ang="0">
                  <a:pos x="286" y="130"/>
                </a:cxn>
                <a:cxn ang="0">
                  <a:pos x="276" y="108"/>
                </a:cxn>
                <a:cxn ang="0">
                  <a:pos x="269" y="93"/>
                </a:cxn>
                <a:cxn ang="0">
                  <a:pos x="260" y="72"/>
                </a:cxn>
                <a:cxn ang="0">
                  <a:pos x="250" y="51"/>
                </a:cxn>
                <a:cxn ang="0">
                  <a:pos x="241" y="34"/>
                </a:cxn>
                <a:cxn ang="0">
                  <a:pos x="232" y="19"/>
                </a:cxn>
                <a:cxn ang="0">
                  <a:pos x="218" y="4"/>
                </a:cxn>
                <a:cxn ang="0">
                  <a:pos x="204" y="0"/>
                </a:cxn>
                <a:cxn ang="0">
                  <a:pos x="193" y="5"/>
                </a:cxn>
                <a:cxn ang="0">
                  <a:pos x="187" y="16"/>
                </a:cxn>
                <a:cxn ang="0">
                  <a:pos x="178" y="35"/>
                </a:cxn>
                <a:cxn ang="0">
                  <a:pos x="172" y="69"/>
                </a:cxn>
                <a:cxn ang="0">
                  <a:pos x="165" y="101"/>
                </a:cxn>
                <a:cxn ang="0">
                  <a:pos x="161" y="125"/>
                </a:cxn>
                <a:cxn ang="0">
                  <a:pos x="155" y="150"/>
                </a:cxn>
                <a:cxn ang="0">
                  <a:pos x="146" y="182"/>
                </a:cxn>
                <a:cxn ang="0">
                  <a:pos x="136" y="207"/>
                </a:cxn>
                <a:cxn ang="0">
                  <a:pos x="118" y="234"/>
                </a:cxn>
                <a:cxn ang="0">
                  <a:pos x="108" y="247"/>
                </a:cxn>
                <a:cxn ang="0">
                  <a:pos x="95" y="258"/>
                </a:cxn>
                <a:cxn ang="0">
                  <a:pos x="75" y="270"/>
                </a:cxn>
                <a:cxn ang="0">
                  <a:pos x="59" y="276"/>
                </a:cxn>
                <a:cxn ang="0">
                  <a:pos x="40" y="283"/>
                </a:cxn>
                <a:cxn ang="0">
                  <a:pos x="11" y="287"/>
                </a:cxn>
                <a:cxn ang="0">
                  <a:pos x="0" y="287"/>
                </a:cxn>
              </a:cxnLst>
              <a:rect l="0" t="0" r="r" b="b"/>
              <a:pathLst>
                <a:path w="469" h="288">
                  <a:moveTo>
                    <a:pt x="468" y="287"/>
                  </a:moveTo>
                  <a:lnTo>
                    <a:pt x="448" y="283"/>
                  </a:lnTo>
                  <a:lnTo>
                    <a:pt x="429" y="275"/>
                  </a:lnTo>
                  <a:lnTo>
                    <a:pt x="420" y="268"/>
                  </a:lnTo>
                  <a:lnTo>
                    <a:pt x="410" y="263"/>
                  </a:lnTo>
                  <a:lnTo>
                    <a:pt x="398" y="254"/>
                  </a:lnTo>
                  <a:lnTo>
                    <a:pt x="387" y="245"/>
                  </a:lnTo>
                  <a:lnTo>
                    <a:pt x="376" y="239"/>
                  </a:lnTo>
                  <a:lnTo>
                    <a:pt x="366" y="227"/>
                  </a:lnTo>
                  <a:lnTo>
                    <a:pt x="356" y="218"/>
                  </a:lnTo>
                  <a:lnTo>
                    <a:pt x="344" y="205"/>
                  </a:lnTo>
                  <a:lnTo>
                    <a:pt x="328" y="191"/>
                  </a:lnTo>
                  <a:lnTo>
                    <a:pt x="312" y="172"/>
                  </a:lnTo>
                  <a:lnTo>
                    <a:pt x="303" y="157"/>
                  </a:lnTo>
                  <a:lnTo>
                    <a:pt x="296" y="144"/>
                  </a:lnTo>
                  <a:lnTo>
                    <a:pt x="286" y="130"/>
                  </a:lnTo>
                  <a:lnTo>
                    <a:pt x="276" y="108"/>
                  </a:lnTo>
                  <a:lnTo>
                    <a:pt x="269" y="93"/>
                  </a:lnTo>
                  <a:lnTo>
                    <a:pt x="260" y="72"/>
                  </a:lnTo>
                  <a:lnTo>
                    <a:pt x="250" y="51"/>
                  </a:lnTo>
                  <a:lnTo>
                    <a:pt x="241" y="34"/>
                  </a:lnTo>
                  <a:lnTo>
                    <a:pt x="232" y="19"/>
                  </a:lnTo>
                  <a:lnTo>
                    <a:pt x="218" y="4"/>
                  </a:lnTo>
                  <a:lnTo>
                    <a:pt x="204" y="0"/>
                  </a:lnTo>
                  <a:lnTo>
                    <a:pt x="193" y="5"/>
                  </a:lnTo>
                  <a:lnTo>
                    <a:pt x="187" y="16"/>
                  </a:lnTo>
                  <a:lnTo>
                    <a:pt x="178" y="35"/>
                  </a:lnTo>
                  <a:lnTo>
                    <a:pt x="172" y="69"/>
                  </a:lnTo>
                  <a:lnTo>
                    <a:pt x="165" y="101"/>
                  </a:lnTo>
                  <a:lnTo>
                    <a:pt x="161" y="125"/>
                  </a:lnTo>
                  <a:lnTo>
                    <a:pt x="155" y="150"/>
                  </a:lnTo>
                  <a:lnTo>
                    <a:pt x="146" y="182"/>
                  </a:lnTo>
                  <a:lnTo>
                    <a:pt x="136" y="207"/>
                  </a:lnTo>
                  <a:lnTo>
                    <a:pt x="118" y="234"/>
                  </a:lnTo>
                  <a:lnTo>
                    <a:pt x="108" y="247"/>
                  </a:lnTo>
                  <a:lnTo>
                    <a:pt x="95" y="258"/>
                  </a:lnTo>
                  <a:lnTo>
                    <a:pt x="75" y="270"/>
                  </a:lnTo>
                  <a:lnTo>
                    <a:pt x="59" y="276"/>
                  </a:lnTo>
                  <a:lnTo>
                    <a:pt x="40" y="283"/>
                  </a:lnTo>
                  <a:lnTo>
                    <a:pt x="11" y="287"/>
                  </a:lnTo>
                  <a:lnTo>
                    <a:pt x="0" y="287"/>
                  </a:lnTo>
                </a:path>
              </a:pathLst>
            </a:custGeom>
            <a:noFill/>
            <a:ln w="254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53" name="Line 9"/>
            <p:cNvSpPr>
              <a:spLocks noChangeShapeType="1"/>
            </p:cNvSpPr>
            <p:nvPr/>
          </p:nvSpPr>
          <p:spPr bwMode="auto">
            <a:xfrm flipV="1">
              <a:off x="1175803" y="2813788"/>
              <a:ext cx="0" cy="5540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54" name="Line 10"/>
            <p:cNvSpPr>
              <a:spLocks noChangeShapeType="1"/>
            </p:cNvSpPr>
            <p:nvPr/>
          </p:nvSpPr>
          <p:spPr bwMode="auto">
            <a:xfrm>
              <a:off x="1181760" y="3375301"/>
              <a:ext cx="10573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55" name="Rectangle 11"/>
            <p:cNvSpPr>
              <a:spLocks noChangeArrowheads="1"/>
            </p:cNvSpPr>
            <p:nvPr/>
          </p:nvSpPr>
          <p:spPr bwMode="auto">
            <a:xfrm>
              <a:off x="1336641" y="4330022"/>
              <a:ext cx="626967" cy="1891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457200"/>
              <a:r>
                <a:rPr lang="en-US" sz="1200" i="1">
                  <a:latin typeface="Arial" charset="0"/>
                </a:rPr>
                <a:t>Forces</a:t>
              </a:r>
            </a:p>
          </p:txBody>
        </p:sp>
        <p:sp>
          <p:nvSpPr>
            <p:cNvPr id="108556" name="Freeform 12"/>
            <p:cNvSpPr>
              <a:spLocks/>
            </p:cNvSpPr>
            <p:nvPr/>
          </p:nvSpPr>
          <p:spPr bwMode="auto">
            <a:xfrm>
              <a:off x="1312813" y="3863832"/>
              <a:ext cx="787805" cy="430444"/>
            </a:xfrm>
            <a:custGeom>
              <a:avLst/>
              <a:gdLst/>
              <a:ahLst/>
              <a:cxnLst>
                <a:cxn ang="0">
                  <a:pos x="0" y="288"/>
                </a:cxn>
                <a:cxn ang="0">
                  <a:pos x="34" y="276"/>
                </a:cxn>
                <a:cxn ang="0">
                  <a:pos x="55" y="268"/>
                </a:cxn>
                <a:cxn ang="0">
                  <a:pos x="66" y="262"/>
                </a:cxn>
                <a:cxn ang="0">
                  <a:pos x="76" y="255"/>
                </a:cxn>
                <a:cxn ang="0">
                  <a:pos x="90" y="248"/>
                </a:cxn>
                <a:cxn ang="0">
                  <a:pos x="100" y="239"/>
                </a:cxn>
                <a:cxn ang="0">
                  <a:pos x="113" y="233"/>
                </a:cxn>
                <a:cxn ang="0">
                  <a:pos x="125" y="222"/>
                </a:cxn>
                <a:cxn ang="0">
                  <a:pos x="136" y="213"/>
                </a:cxn>
                <a:cxn ang="0">
                  <a:pos x="148" y="200"/>
                </a:cxn>
                <a:cxn ang="0">
                  <a:pos x="166" y="186"/>
                </a:cxn>
                <a:cxn ang="0">
                  <a:pos x="182" y="168"/>
                </a:cxn>
                <a:cxn ang="0">
                  <a:pos x="194" y="155"/>
                </a:cxn>
                <a:cxn ang="0">
                  <a:pos x="202" y="142"/>
                </a:cxn>
                <a:cxn ang="0">
                  <a:pos x="212" y="127"/>
                </a:cxn>
                <a:cxn ang="0">
                  <a:pos x="224" y="105"/>
                </a:cxn>
                <a:cxn ang="0">
                  <a:pos x="231" y="93"/>
                </a:cxn>
                <a:cxn ang="0">
                  <a:pos x="240" y="72"/>
                </a:cxn>
                <a:cxn ang="0">
                  <a:pos x="252" y="51"/>
                </a:cxn>
                <a:cxn ang="0">
                  <a:pos x="262" y="34"/>
                </a:cxn>
                <a:cxn ang="0">
                  <a:pos x="273" y="20"/>
                </a:cxn>
                <a:cxn ang="0">
                  <a:pos x="288" y="5"/>
                </a:cxn>
                <a:cxn ang="0">
                  <a:pos x="303" y="0"/>
                </a:cxn>
                <a:cxn ang="0">
                  <a:pos x="315" y="7"/>
                </a:cxn>
                <a:cxn ang="0">
                  <a:pos x="320" y="17"/>
                </a:cxn>
                <a:cxn ang="0">
                  <a:pos x="331" y="35"/>
                </a:cxn>
                <a:cxn ang="0">
                  <a:pos x="338" y="68"/>
                </a:cxn>
                <a:cxn ang="0">
                  <a:pos x="345" y="99"/>
                </a:cxn>
                <a:cxn ang="0">
                  <a:pos x="350" y="122"/>
                </a:cxn>
                <a:cxn ang="0">
                  <a:pos x="356" y="147"/>
                </a:cxn>
                <a:cxn ang="0">
                  <a:pos x="366" y="177"/>
                </a:cxn>
                <a:cxn ang="0">
                  <a:pos x="380" y="196"/>
                </a:cxn>
                <a:cxn ang="0">
                  <a:pos x="396" y="229"/>
                </a:cxn>
                <a:cxn ang="0">
                  <a:pos x="408" y="242"/>
                </a:cxn>
                <a:cxn ang="0">
                  <a:pos x="423" y="252"/>
                </a:cxn>
                <a:cxn ang="0">
                  <a:pos x="443" y="264"/>
                </a:cxn>
                <a:cxn ang="0">
                  <a:pos x="461" y="271"/>
                </a:cxn>
                <a:cxn ang="0">
                  <a:pos x="483" y="276"/>
                </a:cxn>
                <a:cxn ang="0">
                  <a:pos x="514" y="279"/>
                </a:cxn>
                <a:cxn ang="0">
                  <a:pos x="528" y="279"/>
                </a:cxn>
              </a:cxnLst>
              <a:rect l="0" t="0" r="r" b="b"/>
              <a:pathLst>
                <a:path w="529" h="289">
                  <a:moveTo>
                    <a:pt x="0" y="288"/>
                  </a:moveTo>
                  <a:lnTo>
                    <a:pt x="34" y="276"/>
                  </a:lnTo>
                  <a:lnTo>
                    <a:pt x="55" y="268"/>
                  </a:lnTo>
                  <a:lnTo>
                    <a:pt x="66" y="262"/>
                  </a:lnTo>
                  <a:lnTo>
                    <a:pt x="76" y="255"/>
                  </a:lnTo>
                  <a:lnTo>
                    <a:pt x="90" y="248"/>
                  </a:lnTo>
                  <a:lnTo>
                    <a:pt x="100" y="239"/>
                  </a:lnTo>
                  <a:lnTo>
                    <a:pt x="113" y="233"/>
                  </a:lnTo>
                  <a:lnTo>
                    <a:pt x="125" y="222"/>
                  </a:lnTo>
                  <a:lnTo>
                    <a:pt x="136" y="213"/>
                  </a:lnTo>
                  <a:lnTo>
                    <a:pt x="148" y="200"/>
                  </a:lnTo>
                  <a:lnTo>
                    <a:pt x="166" y="186"/>
                  </a:lnTo>
                  <a:lnTo>
                    <a:pt x="182" y="168"/>
                  </a:lnTo>
                  <a:lnTo>
                    <a:pt x="194" y="155"/>
                  </a:lnTo>
                  <a:lnTo>
                    <a:pt x="202" y="142"/>
                  </a:lnTo>
                  <a:lnTo>
                    <a:pt x="212" y="127"/>
                  </a:lnTo>
                  <a:lnTo>
                    <a:pt x="224" y="105"/>
                  </a:lnTo>
                  <a:lnTo>
                    <a:pt x="231" y="93"/>
                  </a:lnTo>
                  <a:lnTo>
                    <a:pt x="240" y="72"/>
                  </a:lnTo>
                  <a:lnTo>
                    <a:pt x="252" y="51"/>
                  </a:lnTo>
                  <a:lnTo>
                    <a:pt x="262" y="34"/>
                  </a:lnTo>
                  <a:lnTo>
                    <a:pt x="273" y="20"/>
                  </a:lnTo>
                  <a:lnTo>
                    <a:pt x="288" y="5"/>
                  </a:lnTo>
                  <a:lnTo>
                    <a:pt x="303" y="0"/>
                  </a:lnTo>
                  <a:lnTo>
                    <a:pt x="315" y="7"/>
                  </a:lnTo>
                  <a:lnTo>
                    <a:pt x="320" y="17"/>
                  </a:lnTo>
                  <a:lnTo>
                    <a:pt x="331" y="35"/>
                  </a:lnTo>
                  <a:lnTo>
                    <a:pt x="338" y="68"/>
                  </a:lnTo>
                  <a:lnTo>
                    <a:pt x="345" y="99"/>
                  </a:lnTo>
                  <a:lnTo>
                    <a:pt x="350" y="122"/>
                  </a:lnTo>
                  <a:lnTo>
                    <a:pt x="356" y="147"/>
                  </a:lnTo>
                  <a:lnTo>
                    <a:pt x="366" y="177"/>
                  </a:lnTo>
                  <a:lnTo>
                    <a:pt x="380" y="196"/>
                  </a:lnTo>
                  <a:lnTo>
                    <a:pt x="396" y="229"/>
                  </a:lnTo>
                  <a:lnTo>
                    <a:pt x="408" y="242"/>
                  </a:lnTo>
                  <a:lnTo>
                    <a:pt x="423" y="252"/>
                  </a:lnTo>
                  <a:lnTo>
                    <a:pt x="443" y="264"/>
                  </a:lnTo>
                  <a:lnTo>
                    <a:pt x="461" y="271"/>
                  </a:lnTo>
                  <a:lnTo>
                    <a:pt x="483" y="276"/>
                  </a:lnTo>
                  <a:lnTo>
                    <a:pt x="514" y="279"/>
                  </a:lnTo>
                  <a:lnTo>
                    <a:pt x="528" y="279"/>
                  </a:lnTo>
                </a:path>
              </a:pathLst>
            </a:custGeom>
            <a:noFill/>
            <a:ln w="254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57" name="Line 13"/>
            <p:cNvSpPr>
              <a:spLocks noChangeShapeType="1"/>
            </p:cNvSpPr>
            <p:nvPr/>
          </p:nvSpPr>
          <p:spPr bwMode="auto">
            <a:xfrm flipV="1">
              <a:off x="1175803" y="3743189"/>
              <a:ext cx="0" cy="55406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58" name="Line 14"/>
            <p:cNvSpPr>
              <a:spLocks noChangeShapeType="1"/>
            </p:cNvSpPr>
            <p:nvPr/>
          </p:nvSpPr>
          <p:spPr bwMode="auto">
            <a:xfrm>
              <a:off x="1181760" y="4304701"/>
              <a:ext cx="1057356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59" name="Line 15"/>
            <p:cNvSpPr>
              <a:spLocks noChangeShapeType="1"/>
            </p:cNvSpPr>
            <p:nvPr/>
          </p:nvSpPr>
          <p:spPr bwMode="auto">
            <a:xfrm flipV="1">
              <a:off x="1190696" y="4529605"/>
              <a:ext cx="0" cy="5555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60" name="Rectangle 16"/>
            <p:cNvSpPr>
              <a:spLocks noChangeArrowheads="1"/>
            </p:cNvSpPr>
            <p:nvPr/>
          </p:nvSpPr>
          <p:spPr bwMode="auto">
            <a:xfrm>
              <a:off x="1146019" y="5120906"/>
              <a:ext cx="1705172" cy="172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457200"/>
              <a:r>
                <a:rPr lang="en-US" sz="1200" i="1">
                  <a:latin typeface="Arial" charset="0"/>
                </a:rPr>
                <a:t>Boundary Conditions</a:t>
              </a:r>
            </a:p>
          </p:txBody>
        </p:sp>
        <p:sp>
          <p:nvSpPr>
            <p:cNvPr id="108561" name="Freeform 17"/>
            <p:cNvSpPr>
              <a:spLocks/>
            </p:cNvSpPr>
            <p:nvPr/>
          </p:nvSpPr>
          <p:spPr bwMode="auto">
            <a:xfrm>
              <a:off x="1223459" y="4697909"/>
              <a:ext cx="905454" cy="382782"/>
            </a:xfrm>
            <a:custGeom>
              <a:avLst/>
              <a:gdLst/>
              <a:ahLst/>
              <a:cxnLst>
                <a:cxn ang="0">
                  <a:pos x="4" y="256"/>
                </a:cxn>
                <a:cxn ang="0">
                  <a:pos x="20" y="255"/>
                </a:cxn>
                <a:cxn ang="0">
                  <a:pos x="45" y="252"/>
                </a:cxn>
                <a:cxn ang="0">
                  <a:pos x="72" y="248"/>
                </a:cxn>
                <a:cxn ang="0">
                  <a:pos x="96" y="243"/>
                </a:cxn>
                <a:cxn ang="0">
                  <a:pos x="112" y="235"/>
                </a:cxn>
                <a:cxn ang="0">
                  <a:pos x="125" y="223"/>
                </a:cxn>
                <a:cxn ang="0">
                  <a:pos x="138" y="206"/>
                </a:cxn>
                <a:cxn ang="0">
                  <a:pos x="151" y="189"/>
                </a:cxn>
                <a:cxn ang="0">
                  <a:pos x="162" y="172"/>
                </a:cxn>
                <a:cxn ang="0">
                  <a:pos x="172" y="156"/>
                </a:cxn>
                <a:cxn ang="0">
                  <a:pos x="180" y="143"/>
                </a:cxn>
                <a:cxn ang="0">
                  <a:pos x="189" y="126"/>
                </a:cxn>
                <a:cxn ang="0">
                  <a:pos x="198" y="107"/>
                </a:cxn>
                <a:cxn ang="0">
                  <a:pos x="207" y="88"/>
                </a:cxn>
                <a:cxn ang="0">
                  <a:pos x="214" y="73"/>
                </a:cxn>
                <a:cxn ang="0">
                  <a:pos x="220" y="61"/>
                </a:cxn>
                <a:cxn ang="0">
                  <a:pos x="226" y="50"/>
                </a:cxn>
                <a:cxn ang="0">
                  <a:pos x="231" y="36"/>
                </a:cxn>
                <a:cxn ang="0">
                  <a:pos x="237" y="24"/>
                </a:cxn>
                <a:cxn ang="0">
                  <a:pos x="244" y="12"/>
                </a:cxn>
                <a:cxn ang="0">
                  <a:pos x="250" y="7"/>
                </a:cxn>
                <a:cxn ang="0">
                  <a:pos x="255" y="4"/>
                </a:cxn>
                <a:cxn ang="0">
                  <a:pos x="260" y="2"/>
                </a:cxn>
                <a:cxn ang="0">
                  <a:pos x="266" y="1"/>
                </a:cxn>
                <a:cxn ang="0">
                  <a:pos x="270" y="1"/>
                </a:cxn>
                <a:cxn ang="0">
                  <a:pos x="276" y="1"/>
                </a:cxn>
                <a:cxn ang="0">
                  <a:pos x="281" y="2"/>
                </a:cxn>
                <a:cxn ang="0">
                  <a:pos x="289" y="4"/>
                </a:cxn>
                <a:cxn ang="0">
                  <a:pos x="295" y="7"/>
                </a:cxn>
                <a:cxn ang="0">
                  <a:pos x="300" y="7"/>
                </a:cxn>
                <a:cxn ang="0">
                  <a:pos x="304" y="12"/>
                </a:cxn>
                <a:cxn ang="0">
                  <a:pos x="307" y="20"/>
                </a:cxn>
                <a:cxn ang="0">
                  <a:pos x="311" y="28"/>
                </a:cxn>
                <a:cxn ang="0">
                  <a:pos x="316" y="37"/>
                </a:cxn>
                <a:cxn ang="0">
                  <a:pos x="318" y="44"/>
                </a:cxn>
                <a:cxn ang="0">
                  <a:pos x="323" y="54"/>
                </a:cxn>
                <a:cxn ang="0">
                  <a:pos x="328" y="72"/>
                </a:cxn>
                <a:cxn ang="0">
                  <a:pos x="335" y="88"/>
                </a:cxn>
                <a:cxn ang="0">
                  <a:pos x="340" y="106"/>
                </a:cxn>
                <a:cxn ang="0">
                  <a:pos x="346" y="123"/>
                </a:cxn>
                <a:cxn ang="0">
                  <a:pos x="353" y="136"/>
                </a:cxn>
                <a:cxn ang="0">
                  <a:pos x="362" y="151"/>
                </a:cxn>
                <a:cxn ang="0">
                  <a:pos x="373" y="168"/>
                </a:cxn>
                <a:cxn ang="0">
                  <a:pos x="385" y="186"/>
                </a:cxn>
                <a:cxn ang="0">
                  <a:pos x="398" y="202"/>
                </a:cxn>
                <a:cxn ang="0">
                  <a:pos x="412" y="212"/>
                </a:cxn>
                <a:cxn ang="0">
                  <a:pos x="422" y="218"/>
                </a:cxn>
                <a:cxn ang="0">
                  <a:pos x="436" y="223"/>
                </a:cxn>
                <a:cxn ang="0">
                  <a:pos x="452" y="228"/>
                </a:cxn>
                <a:cxn ang="0">
                  <a:pos x="468" y="233"/>
                </a:cxn>
                <a:cxn ang="0">
                  <a:pos x="481" y="237"/>
                </a:cxn>
                <a:cxn ang="0">
                  <a:pos x="494" y="240"/>
                </a:cxn>
                <a:cxn ang="0">
                  <a:pos x="511" y="244"/>
                </a:cxn>
                <a:cxn ang="0">
                  <a:pos x="530" y="246"/>
                </a:cxn>
                <a:cxn ang="0">
                  <a:pos x="547" y="251"/>
                </a:cxn>
                <a:cxn ang="0">
                  <a:pos x="565" y="253"/>
                </a:cxn>
                <a:cxn ang="0">
                  <a:pos x="576" y="253"/>
                </a:cxn>
                <a:cxn ang="0">
                  <a:pos x="582" y="253"/>
                </a:cxn>
                <a:cxn ang="0">
                  <a:pos x="589" y="253"/>
                </a:cxn>
                <a:cxn ang="0">
                  <a:pos x="598" y="253"/>
                </a:cxn>
                <a:cxn ang="0">
                  <a:pos x="603" y="253"/>
                </a:cxn>
                <a:cxn ang="0">
                  <a:pos x="607" y="253"/>
                </a:cxn>
              </a:cxnLst>
              <a:rect l="0" t="0" r="r" b="b"/>
              <a:pathLst>
                <a:path w="608" h="257">
                  <a:moveTo>
                    <a:pt x="0" y="256"/>
                  </a:moveTo>
                  <a:lnTo>
                    <a:pt x="1" y="256"/>
                  </a:lnTo>
                  <a:lnTo>
                    <a:pt x="4" y="256"/>
                  </a:lnTo>
                  <a:lnTo>
                    <a:pt x="7" y="256"/>
                  </a:lnTo>
                  <a:lnTo>
                    <a:pt x="14" y="255"/>
                  </a:lnTo>
                  <a:lnTo>
                    <a:pt x="20" y="255"/>
                  </a:lnTo>
                  <a:lnTo>
                    <a:pt x="28" y="254"/>
                  </a:lnTo>
                  <a:lnTo>
                    <a:pt x="36" y="254"/>
                  </a:lnTo>
                  <a:lnTo>
                    <a:pt x="45" y="252"/>
                  </a:lnTo>
                  <a:lnTo>
                    <a:pt x="54" y="252"/>
                  </a:lnTo>
                  <a:lnTo>
                    <a:pt x="63" y="250"/>
                  </a:lnTo>
                  <a:lnTo>
                    <a:pt x="72" y="248"/>
                  </a:lnTo>
                  <a:lnTo>
                    <a:pt x="82" y="246"/>
                  </a:lnTo>
                  <a:lnTo>
                    <a:pt x="89" y="244"/>
                  </a:lnTo>
                  <a:lnTo>
                    <a:pt x="96" y="243"/>
                  </a:lnTo>
                  <a:lnTo>
                    <a:pt x="103" y="241"/>
                  </a:lnTo>
                  <a:lnTo>
                    <a:pt x="108" y="237"/>
                  </a:lnTo>
                  <a:lnTo>
                    <a:pt x="112" y="235"/>
                  </a:lnTo>
                  <a:lnTo>
                    <a:pt x="116" y="231"/>
                  </a:lnTo>
                  <a:lnTo>
                    <a:pt x="120" y="228"/>
                  </a:lnTo>
                  <a:lnTo>
                    <a:pt x="125" y="223"/>
                  </a:lnTo>
                  <a:lnTo>
                    <a:pt x="129" y="218"/>
                  </a:lnTo>
                  <a:lnTo>
                    <a:pt x="134" y="212"/>
                  </a:lnTo>
                  <a:lnTo>
                    <a:pt x="138" y="206"/>
                  </a:lnTo>
                  <a:lnTo>
                    <a:pt x="143" y="200"/>
                  </a:lnTo>
                  <a:lnTo>
                    <a:pt x="147" y="194"/>
                  </a:lnTo>
                  <a:lnTo>
                    <a:pt x="151" y="189"/>
                  </a:lnTo>
                  <a:lnTo>
                    <a:pt x="154" y="183"/>
                  </a:lnTo>
                  <a:lnTo>
                    <a:pt x="160" y="176"/>
                  </a:lnTo>
                  <a:lnTo>
                    <a:pt x="162" y="172"/>
                  </a:lnTo>
                  <a:lnTo>
                    <a:pt x="166" y="166"/>
                  </a:lnTo>
                  <a:lnTo>
                    <a:pt x="169" y="162"/>
                  </a:lnTo>
                  <a:lnTo>
                    <a:pt x="172" y="156"/>
                  </a:lnTo>
                  <a:lnTo>
                    <a:pt x="174" y="153"/>
                  </a:lnTo>
                  <a:lnTo>
                    <a:pt x="178" y="148"/>
                  </a:lnTo>
                  <a:lnTo>
                    <a:pt x="180" y="143"/>
                  </a:lnTo>
                  <a:lnTo>
                    <a:pt x="183" y="138"/>
                  </a:lnTo>
                  <a:lnTo>
                    <a:pt x="185" y="132"/>
                  </a:lnTo>
                  <a:lnTo>
                    <a:pt x="189" y="126"/>
                  </a:lnTo>
                  <a:lnTo>
                    <a:pt x="192" y="120"/>
                  </a:lnTo>
                  <a:lnTo>
                    <a:pt x="196" y="113"/>
                  </a:lnTo>
                  <a:lnTo>
                    <a:pt x="198" y="107"/>
                  </a:lnTo>
                  <a:lnTo>
                    <a:pt x="201" y="100"/>
                  </a:lnTo>
                  <a:lnTo>
                    <a:pt x="203" y="95"/>
                  </a:lnTo>
                  <a:lnTo>
                    <a:pt x="207" y="88"/>
                  </a:lnTo>
                  <a:lnTo>
                    <a:pt x="209" y="83"/>
                  </a:lnTo>
                  <a:lnTo>
                    <a:pt x="212" y="77"/>
                  </a:lnTo>
                  <a:lnTo>
                    <a:pt x="214" y="73"/>
                  </a:lnTo>
                  <a:lnTo>
                    <a:pt x="218" y="67"/>
                  </a:lnTo>
                  <a:lnTo>
                    <a:pt x="218" y="65"/>
                  </a:lnTo>
                  <a:lnTo>
                    <a:pt x="220" y="61"/>
                  </a:lnTo>
                  <a:lnTo>
                    <a:pt x="222" y="57"/>
                  </a:lnTo>
                  <a:lnTo>
                    <a:pt x="224" y="54"/>
                  </a:lnTo>
                  <a:lnTo>
                    <a:pt x="226" y="50"/>
                  </a:lnTo>
                  <a:lnTo>
                    <a:pt x="228" y="45"/>
                  </a:lnTo>
                  <a:lnTo>
                    <a:pt x="229" y="41"/>
                  </a:lnTo>
                  <a:lnTo>
                    <a:pt x="231" y="36"/>
                  </a:lnTo>
                  <a:lnTo>
                    <a:pt x="233" y="32"/>
                  </a:lnTo>
                  <a:lnTo>
                    <a:pt x="235" y="28"/>
                  </a:lnTo>
                  <a:lnTo>
                    <a:pt x="237" y="24"/>
                  </a:lnTo>
                  <a:lnTo>
                    <a:pt x="240" y="19"/>
                  </a:lnTo>
                  <a:lnTo>
                    <a:pt x="242" y="16"/>
                  </a:lnTo>
                  <a:lnTo>
                    <a:pt x="244" y="12"/>
                  </a:lnTo>
                  <a:lnTo>
                    <a:pt x="246" y="10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1" y="7"/>
                  </a:lnTo>
                  <a:lnTo>
                    <a:pt x="253" y="5"/>
                  </a:lnTo>
                  <a:lnTo>
                    <a:pt x="255" y="4"/>
                  </a:lnTo>
                  <a:lnTo>
                    <a:pt x="257" y="4"/>
                  </a:lnTo>
                  <a:lnTo>
                    <a:pt x="259" y="2"/>
                  </a:lnTo>
                  <a:lnTo>
                    <a:pt x="260" y="2"/>
                  </a:lnTo>
                  <a:lnTo>
                    <a:pt x="262" y="2"/>
                  </a:lnTo>
                  <a:lnTo>
                    <a:pt x="264" y="1"/>
                  </a:lnTo>
                  <a:lnTo>
                    <a:pt x="266" y="1"/>
                  </a:lnTo>
                  <a:lnTo>
                    <a:pt x="267" y="1"/>
                  </a:lnTo>
                  <a:lnTo>
                    <a:pt x="269" y="0"/>
                  </a:lnTo>
                  <a:lnTo>
                    <a:pt x="270" y="1"/>
                  </a:lnTo>
                  <a:lnTo>
                    <a:pt x="272" y="1"/>
                  </a:lnTo>
                  <a:lnTo>
                    <a:pt x="274" y="1"/>
                  </a:lnTo>
                  <a:lnTo>
                    <a:pt x="276" y="1"/>
                  </a:lnTo>
                  <a:lnTo>
                    <a:pt x="277" y="2"/>
                  </a:lnTo>
                  <a:lnTo>
                    <a:pt x="279" y="2"/>
                  </a:lnTo>
                  <a:lnTo>
                    <a:pt x="281" y="2"/>
                  </a:lnTo>
                  <a:lnTo>
                    <a:pt x="285" y="2"/>
                  </a:lnTo>
                  <a:lnTo>
                    <a:pt x="287" y="4"/>
                  </a:lnTo>
                  <a:lnTo>
                    <a:pt x="289" y="4"/>
                  </a:lnTo>
                  <a:lnTo>
                    <a:pt x="290" y="5"/>
                  </a:lnTo>
                  <a:lnTo>
                    <a:pt x="294" y="5"/>
                  </a:lnTo>
                  <a:lnTo>
                    <a:pt x="295" y="7"/>
                  </a:lnTo>
                  <a:lnTo>
                    <a:pt x="297" y="7"/>
                  </a:lnTo>
                  <a:lnTo>
                    <a:pt x="298" y="7"/>
                  </a:lnTo>
                  <a:lnTo>
                    <a:pt x="300" y="7"/>
                  </a:lnTo>
                  <a:lnTo>
                    <a:pt x="300" y="9"/>
                  </a:lnTo>
                  <a:lnTo>
                    <a:pt x="302" y="10"/>
                  </a:lnTo>
                  <a:lnTo>
                    <a:pt x="304" y="12"/>
                  </a:lnTo>
                  <a:lnTo>
                    <a:pt x="306" y="14"/>
                  </a:lnTo>
                  <a:lnTo>
                    <a:pt x="306" y="18"/>
                  </a:lnTo>
                  <a:lnTo>
                    <a:pt x="307" y="20"/>
                  </a:lnTo>
                  <a:lnTo>
                    <a:pt x="309" y="23"/>
                  </a:lnTo>
                  <a:lnTo>
                    <a:pt x="311" y="25"/>
                  </a:lnTo>
                  <a:lnTo>
                    <a:pt x="311" y="28"/>
                  </a:lnTo>
                  <a:lnTo>
                    <a:pt x="313" y="31"/>
                  </a:lnTo>
                  <a:lnTo>
                    <a:pt x="314" y="35"/>
                  </a:lnTo>
                  <a:lnTo>
                    <a:pt x="316" y="37"/>
                  </a:lnTo>
                  <a:lnTo>
                    <a:pt x="316" y="40"/>
                  </a:lnTo>
                  <a:lnTo>
                    <a:pt x="317" y="42"/>
                  </a:lnTo>
                  <a:lnTo>
                    <a:pt x="318" y="44"/>
                  </a:lnTo>
                  <a:lnTo>
                    <a:pt x="320" y="45"/>
                  </a:lnTo>
                  <a:lnTo>
                    <a:pt x="321" y="50"/>
                  </a:lnTo>
                  <a:lnTo>
                    <a:pt x="323" y="54"/>
                  </a:lnTo>
                  <a:lnTo>
                    <a:pt x="325" y="60"/>
                  </a:lnTo>
                  <a:lnTo>
                    <a:pt x="327" y="65"/>
                  </a:lnTo>
                  <a:lnTo>
                    <a:pt x="328" y="72"/>
                  </a:lnTo>
                  <a:lnTo>
                    <a:pt x="330" y="77"/>
                  </a:lnTo>
                  <a:lnTo>
                    <a:pt x="332" y="83"/>
                  </a:lnTo>
                  <a:lnTo>
                    <a:pt x="335" y="88"/>
                  </a:lnTo>
                  <a:lnTo>
                    <a:pt x="337" y="95"/>
                  </a:lnTo>
                  <a:lnTo>
                    <a:pt x="338" y="101"/>
                  </a:lnTo>
                  <a:lnTo>
                    <a:pt x="340" y="106"/>
                  </a:lnTo>
                  <a:lnTo>
                    <a:pt x="342" y="112"/>
                  </a:lnTo>
                  <a:lnTo>
                    <a:pt x="344" y="118"/>
                  </a:lnTo>
                  <a:lnTo>
                    <a:pt x="346" y="123"/>
                  </a:lnTo>
                  <a:lnTo>
                    <a:pt x="348" y="127"/>
                  </a:lnTo>
                  <a:lnTo>
                    <a:pt x="351" y="131"/>
                  </a:lnTo>
                  <a:lnTo>
                    <a:pt x="353" y="136"/>
                  </a:lnTo>
                  <a:lnTo>
                    <a:pt x="355" y="141"/>
                  </a:lnTo>
                  <a:lnTo>
                    <a:pt x="358" y="146"/>
                  </a:lnTo>
                  <a:lnTo>
                    <a:pt x="362" y="151"/>
                  </a:lnTo>
                  <a:lnTo>
                    <a:pt x="365" y="157"/>
                  </a:lnTo>
                  <a:lnTo>
                    <a:pt x="369" y="163"/>
                  </a:lnTo>
                  <a:lnTo>
                    <a:pt x="373" y="168"/>
                  </a:lnTo>
                  <a:lnTo>
                    <a:pt x="378" y="174"/>
                  </a:lnTo>
                  <a:lnTo>
                    <a:pt x="382" y="180"/>
                  </a:lnTo>
                  <a:lnTo>
                    <a:pt x="385" y="186"/>
                  </a:lnTo>
                  <a:lnTo>
                    <a:pt x="389" y="192"/>
                  </a:lnTo>
                  <a:lnTo>
                    <a:pt x="395" y="196"/>
                  </a:lnTo>
                  <a:lnTo>
                    <a:pt x="398" y="202"/>
                  </a:lnTo>
                  <a:lnTo>
                    <a:pt x="403" y="206"/>
                  </a:lnTo>
                  <a:lnTo>
                    <a:pt x="406" y="210"/>
                  </a:lnTo>
                  <a:lnTo>
                    <a:pt x="412" y="212"/>
                  </a:lnTo>
                  <a:lnTo>
                    <a:pt x="414" y="214"/>
                  </a:lnTo>
                  <a:lnTo>
                    <a:pt x="418" y="216"/>
                  </a:lnTo>
                  <a:lnTo>
                    <a:pt x="422" y="218"/>
                  </a:lnTo>
                  <a:lnTo>
                    <a:pt x="427" y="220"/>
                  </a:lnTo>
                  <a:lnTo>
                    <a:pt x="431" y="221"/>
                  </a:lnTo>
                  <a:lnTo>
                    <a:pt x="436" y="223"/>
                  </a:lnTo>
                  <a:lnTo>
                    <a:pt x="442" y="225"/>
                  </a:lnTo>
                  <a:lnTo>
                    <a:pt x="447" y="226"/>
                  </a:lnTo>
                  <a:lnTo>
                    <a:pt x="452" y="228"/>
                  </a:lnTo>
                  <a:lnTo>
                    <a:pt x="457" y="230"/>
                  </a:lnTo>
                  <a:lnTo>
                    <a:pt x="462" y="232"/>
                  </a:lnTo>
                  <a:lnTo>
                    <a:pt x="468" y="233"/>
                  </a:lnTo>
                  <a:lnTo>
                    <a:pt x="472" y="234"/>
                  </a:lnTo>
                  <a:lnTo>
                    <a:pt x="477" y="235"/>
                  </a:lnTo>
                  <a:lnTo>
                    <a:pt x="481" y="237"/>
                  </a:lnTo>
                  <a:lnTo>
                    <a:pt x="486" y="237"/>
                  </a:lnTo>
                  <a:lnTo>
                    <a:pt x="490" y="239"/>
                  </a:lnTo>
                  <a:lnTo>
                    <a:pt x="494" y="240"/>
                  </a:lnTo>
                  <a:lnTo>
                    <a:pt x="500" y="242"/>
                  </a:lnTo>
                  <a:lnTo>
                    <a:pt x="505" y="242"/>
                  </a:lnTo>
                  <a:lnTo>
                    <a:pt x="511" y="244"/>
                  </a:lnTo>
                  <a:lnTo>
                    <a:pt x="517" y="244"/>
                  </a:lnTo>
                  <a:lnTo>
                    <a:pt x="523" y="246"/>
                  </a:lnTo>
                  <a:lnTo>
                    <a:pt x="530" y="246"/>
                  </a:lnTo>
                  <a:lnTo>
                    <a:pt x="536" y="248"/>
                  </a:lnTo>
                  <a:lnTo>
                    <a:pt x="541" y="250"/>
                  </a:lnTo>
                  <a:lnTo>
                    <a:pt x="547" y="251"/>
                  </a:lnTo>
                  <a:lnTo>
                    <a:pt x="554" y="251"/>
                  </a:lnTo>
                  <a:lnTo>
                    <a:pt x="560" y="253"/>
                  </a:lnTo>
                  <a:lnTo>
                    <a:pt x="565" y="253"/>
                  </a:lnTo>
                  <a:lnTo>
                    <a:pt x="570" y="253"/>
                  </a:lnTo>
                  <a:lnTo>
                    <a:pt x="575" y="253"/>
                  </a:lnTo>
                  <a:lnTo>
                    <a:pt x="576" y="253"/>
                  </a:lnTo>
                  <a:lnTo>
                    <a:pt x="578" y="253"/>
                  </a:lnTo>
                  <a:lnTo>
                    <a:pt x="580" y="253"/>
                  </a:lnTo>
                  <a:lnTo>
                    <a:pt x="582" y="253"/>
                  </a:lnTo>
                  <a:lnTo>
                    <a:pt x="584" y="253"/>
                  </a:lnTo>
                  <a:lnTo>
                    <a:pt x="588" y="253"/>
                  </a:lnTo>
                  <a:lnTo>
                    <a:pt x="589" y="253"/>
                  </a:lnTo>
                  <a:lnTo>
                    <a:pt x="593" y="253"/>
                  </a:lnTo>
                  <a:lnTo>
                    <a:pt x="595" y="253"/>
                  </a:lnTo>
                  <a:lnTo>
                    <a:pt x="598" y="253"/>
                  </a:lnTo>
                  <a:lnTo>
                    <a:pt x="599" y="253"/>
                  </a:lnTo>
                  <a:lnTo>
                    <a:pt x="602" y="253"/>
                  </a:lnTo>
                  <a:lnTo>
                    <a:pt x="603" y="253"/>
                  </a:lnTo>
                  <a:lnTo>
                    <a:pt x="605" y="253"/>
                  </a:lnTo>
                  <a:lnTo>
                    <a:pt x="606" y="253"/>
                  </a:lnTo>
                  <a:lnTo>
                    <a:pt x="607" y="253"/>
                  </a:lnTo>
                </a:path>
              </a:pathLst>
            </a:custGeom>
            <a:noFill/>
            <a:ln w="254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65" name="Line 21"/>
            <p:cNvSpPr>
              <a:spLocks noChangeShapeType="1"/>
            </p:cNvSpPr>
            <p:nvPr/>
          </p:nvSpPr>
          <p:spPr bwMode="auto">
            <a:xfrm>
              <a:off x="1196653" y="5091117"/>
              <a:ext cx="10558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67" name="Line 23"/>
            <p:cNvSpPr>
              <a:spLocks noChangeShapeType="1"/>
            </p:cNvSpPr>
            <p:nvPr/>
          </p:nvSpPr>
          <p:spPr bwMode="auto">
            <a:xfrm flipV="1">
              <a:off x="1180271" y="5481346"/>
              <a:ext cx="0" cy="5555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68" name="Rectangle 24"/>
            <p:cNvSpPr>
              <a:spLocks noChangeArrowheads="1"/>
            </p:cNvSpPr>
            <p:nvPr/>
          </p:nvSpPr>
          <p:spPr bwMode="auto">
            <a:xfrm>
              <a:off x="1135594" y="6072648"/>
              <a:ext cx="857799" cy="172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0" tIns="0" rIns="0" bIns="0">
              <a:prstTxWarp prst="textNoShape">
                <a:avLst/>
              </a:prstTxWarp>
            </a:bodyPr>
            <a:lstStyle/>
            <a:p>
              <a:pPr defTabSz="457200"/>
              <a:r>
                <a:rPr lang="en-US" sz="1200" i="1">
                  <a:latin typeface="Arial" charset="0"/>
                </a:rPr>
                <a:t>Geometry</a:t>
              </a:r>
            </a:p>
          </p:txBody>
        </p:sp>
        <p:sp>
          <p:nvSpPr>
            <p:cNvPr id="108569" name="Freeform 25"/>
            <p:cNvSpPr>
              <a:spLocks/>
            </p:cNvSpPr>
            <p:nvPr/>
          </p:nvSpPr>
          <p:spPr bwMode="auto">
            <a:xfrm>
              <a:off x="1213034" y="5649651"/>
              <a:ext cx="905454" cy="382782"/>
            </a:xfrm>
            <a:custGeom>
              <a:avLst/>
              <a:gdLst/>
              <a:ahLst/>
              <a:cxnLst>
                <a:cxn ang="0">
                  <a:pos x="4" y="256"/>
                </a:cxn>
                <a:cxn ang="0">
                  <a:pos x="20" y="255"/>
                </a:cxn>
                <a:cxn ang="0">
                  <a:pos x="45" y="252"/>
                </a:cxn>
                <a:cxn ang="0">
                  <a:pos x="72" y="248"/>
                </a:cxn>
                <a:cxn ang="0">
                  <a:pos x="96" y="243"/>
                </a:cxn>
                <a:cxn ang="0">
                  <a:pos x="112" y="235"/>
                </a:cxn>
                <a:cxn ang="0">
                  <a:pos x="125" y="223"/>
                </a:cxn>
                <a:cxn ang="0">
                  <a:pos x="138" y="206"/>
                </a:cxn>
                <a:cxn ang="0">
                  <a:pos x="151" y="189"/>
                </a:cxn>
                <a:cxn ang="0">
                  <a:pos x="162" y="172"/>
                </a:cxn>
                <a:cxn ang="0">
                  <a:pos x="172" y="156"/>
                </a:cxn>
                <a:cxn ang="0">
                  <a:pos x="180" y="143"/>
                </a:cxn>
                <a:cxn ang="0">
                  <a:pos x="189" y="126"/>
                </a:cxn>
                <a:cxn ang="0">
                  <a:pos x="198" y="107"/>
                </a:cxn>
                <a:cxn ang="0">
                  <a:pos x="207" y="88"/>
                </a:cxn>
                <a:cxn ang="0">
                  <a:pos x="214" y="73"/>
                </a:cxn>
                <a:cxn ang="0">
                  <a:pos x="220" y="61"/>
                </a:cxn>
                <a:cxn ang="0">
                  <a:pos x="226" y="50"/>
                </a:cxn>
                <a:cxn ang="0">
                  <a:pos x="231" y="36"/>
                </a:cxn>
                <a:cxn ang="0">
                  <a:pos x="237" y="24"/>
                </a:cxn>
                <a:cxn ang="0">
                  <a:pos x="244" y="12"/>
                </a:cxn>
                <a:cxn ang="0">
                  <a:pos x="250" y="7"/>
                </a:cxn>
                <a:cxn ang="0">
                  <a:pos x="255" y="4"/>
                </a:cxn>
                <a:cxn ang="0">
                  <a:pos x="260" y="2"/>
                </a:cxn>
                <a:cxn ang="0">
                  <a:pos x="266" y="1"/>
                </a:cxn>
                <a:cxn ang="0">
                  <a:pos x="270" y="1"/>
                </a:cxn>
                <a:cxn ang="0">
                  <a:pos x="276" y="1"/>
                </a:cxn>
                <a:cxn ang="0">
                  <a:pos x="281" y="2"/>
                </a:cxn>
                <a:cxn ang="0">
                  <a:pos x="289" y="4"/>
                </a:cxn>
                <a:cxn ang="0">
                  <a:pos x="295" y="7"/>
                </a:cxn>
                <a:cxn ang="0">
                  <a:pos x="300" y="7"/>
                </a:cxn>
                <a:cxn ang="0">
                  <a:pos x="304" y="12"/>
                </a:cxn>
                <a:cxn ang="0">
                  <a:pos x="307" y="20"/>
                </a:cxn>
                <a:cxn ang="0">
                  <a:pos x="311" y="28"/>
                </a:cxn>
                <a:cxn ang="0">
                  <a:pos x="316" y="37"/>
                </a:cxn>
                <a:cxn ang="0">
                  <a:pos x="318" y="44"/>
                </a:cxn>
                <a:cxn ang="0">
                  <a:pos x="323" y="54"/>
                </a:cxn>
                <a:cxn ang="0">
                  <a:pos x="328" y="72"/>
                </a:cxn>
                <a:cxn ang="0">
                  <a:pos x="335" y="88"/>
                </a:cxn>
                <a:cxn ang="0">
                  <a:pos x="340" y="106"/>
                </a:cxn>
                <a:cxn ang="0">
                  <a:pos x="346" y="123"/>
                </a:cxn>
                <a:cxn ang="0">
                  <a:pos x="353" y="136"/>
                </a:cxn>
                <a:cxn ang="0">
                  <a:pos x="362" y="151"/>
                </a:cxn>
                <a:cxn ang="0">
                  <a:pos x="373" y="168"/>
                </a:cxn>
                <a:cxn ang="0">
                  <a:pos x="385" y="186"/>
                </a:cxn>
                <a:cxn ang="0">
                  <a:pos x="398" y="202"/>
                </a:cxn>
                <a:cxn ang="0">
                  <a:pos x="412" y="212"/>
                </a:cxn>
                <a:cxn ang="0">
                  <a:pos x="422" y="218"/>
                </a:cxn>
                <a:cxn ang="0">
                  <a:pos x="436" y="223"/>
                </a:cxn>
                <a:cxn ang="0">
                  <a:pos x="452" y="228"/>
                </a:cxn>
                <a:cxn ang="0">
                  <a:pos x="468" y="233"/>
                </a:cxn>
                <a:cxn ang="0">
                  <a:pos x="481" y="237"/>
                </a:cxn>
                <a:cxn ang="0">
                  <a:pos x="494" y="240"/>
                </a:cxn>
                <a:cxn ang="0">
                  <a:pos x="511" y="244"/>
                </a:cxn>
                <a:cxn ang="0">
                  <a:pos x="530" y="246"/>
                </a:cxn>
                <a:cxn ang="0">
                  <a:pos x="547" y="251"/>
                </a:cxn>
                <a:cxn ang="0">
                  <a:pos x="565" y="253"/>
                </a:cxn>
                <a:cxn ang="0">
                  <a:pos x="576" y="253"/>
                </a:cxn>
                <a:cxn ang="0">
                  <a:pos x="582" y="253"/>
                </a:cxn>
                <a:cxn ang="0">
                  <a:pos x="589" y="253"/>
                </a:cxn>
                <a:cxn ang="0">
                  <a:pos x="598" y="253"/>
                </a:cxn>
                <a:cxn ang="0">
                  <a:pos x="603" y="253"/>
                </a:cxn>
                <a:cxn ang="0">
                  <a:pos x="607" y="253"/>
                </a:cxn>
              </a:cxnLst>
              <a:rect l="0" t="0" r="r" b="b"/>
              <a:pathLst>
                <a:path w="608" h="257">
                  <a:moveTo>
                    <a:pt x="0" y="256"/>
                  </a:moveTo>
                  <a:lnTo>
                    <a:pt x="1" y="256"/>
                  </a:lnTo>
                  <a:lnTo>
                    <a:pt x="4" y="256"/>
                  </a:lnTo>
                  <a:lnTo>
                    <a:pt x="7" y="256"/>
                  </a:lnTo>
                  <a:lnTo>
                    <a:pt x="14" y="255"/>
                  </a:lnTo>
                  <a:lnTo>
                    <a:pt x="20" y="255"/>
                  </a:lnTo>
                  <a:lnTo>
                    <a:pt x="28" y="254"/>
                  </a:lnTo>
                  <a:lnTo>
                    <a:pt x="36" y="254"/>
                  </a:lnTo>
                  <a:lnTo>
                    <a:pt x="45" y="252"/>
                  </a:lnTo>
                  <a:lnTo>
                    <a:pt x="54" y="252"/>
                  </a:lnTo>
                  <a:lnTo>
                    <a:pt x="63" y="250"/>
                  </a:lnTo>
                  <a:lnTo>
                    <a:pt x="72" y="248"/>
                  </a:lnTo>
                  <a:lnTo>
                    <a:pt x="82" y="246"/>
                  </a:lnTo>
                  <a:lnTo>
                    <a:pt x="89" y="244"/>
                  </a:lnTo>
                  <a:lnTo>
                    <a:pt x="96" y="243"/>
                  </a:lnTo>
                  <a:lnTo>
                    <a:pt x="103" y="241"/>
                  </a:lnTo>
                  <a:lnTo>
                    <a:pt x="108" y="237"/>
                  </a:lnTo>
                  <a:lnTo>
                    <a:pt x="112" y="235"/>
                  </a:lnTo>
                  <a:lnTo>
                    <a:pt x="116" y="231"/>
                  </a:lnTo>
                  <a:lnTo>
                    <a:pt x="120" y="228"/>
                  </a:lnTo>
                  <a:lnTo>
                    <a:pt x="125" y="223"/>
                  </a:lnTo>
                  <a:lnTo>
                    <a:pt x="129" y="218"/>
                  </a:lnTo>
                  <a:lnTo>
                    <a:pt x="134" y="212"/>
                  </a:lnTo>
                  <a:lnTo>
                    <a:pt x="138" y="206"/>
                  </a:lnTo>
                  <a:lnTo>
                    <a:pt x="143" y="200"/>
                  </a:lnTo>
                  <a:lnTo>
                    <a:pt x="147" y="194"/>
                  </a:lnTo>
                  <a:lnTo>
                    <a:pt x="151" y="189"/>
                  </a:lnTo>
                  <a:lnTo>
                    <a:pt x="154" y="183"/>
                  </a:lnTo>
                  <a:lnTo>
                    <a:pt x="160" y="176"/>
                  </a:lnTo>
                  <a:lnTo>
                    <a:pt x="162" y="172"/>
                  </a:lnTo>
                  <a:lnTo>
                    <a:pt x="166" y="166"/>
                  </a:lnTo>
                  <a:lnTo>
                    <a:pt x="169" y="162"/>
                  </a:lnTo>
                  <a:lnTo>
                    <a:pt x="172" y="156"/>
                  </a:lnTo>
                  <a:lnTo>
                    <a:pt x="174" y="153"/>
                  </a:lnTo>
                  <a:lnTo>
                    <a:pt x="178" y="148"/>
                  </a:lnTo>
                  <a:lnTo>
                    <a:pt x="180" y="143"/>
                  </a:lnTo>
                  <a:lnTo>
                    <a:pt x="183" y="138"/>
                  </a:lnTo>
                  <a:lnTo>
                    <a:pt x="185" y="132"/>
                  </a:lnTo>
                  <a:lnTo>
                    <a:pt x="189" y="126"/>
                  </a:lnTo>
                  <a:lnTo>
                    <a:pt x="192" y="120"/>
                  </a:lnTo>
                  <a:lnTo>
                    <a:pt x="196" y="113"/>
                  </a:lnTo>
                  <a:lnTo>
                    <a:pt x="198" y="107"/>
                  </a:lnTo>
                  <a:lnTo>
                    <a:pt x="201" y="100"/>
                  </a:lnTo>
                  <a:lnTo>
                    <a:pt x="203" y="95"/>
                  </a:lnTo>
                  <a:lnTo>
                    <a:pt x="207" y="88"/>
                  </a:lnTo>
                  <a:lnTo>
                    <a:pt x="209" y="83"/>
                  </a:lnTo>
                  <a:lnTo>
                    <a:pt x="212" y="77"/>
                  </a:lnTo>
                  <a:lnTo>
                    <a:pt x="214" y="73"/>
                  </a:lnTo>
                  <a:lnTo>
                    <a:pt x="218" y="67"/>
                  </a:lnTo>
                  <a:lnTo>
                    <a:pt x="218" y="65"/>
                  </a:lnTo>
                  <a:lnTo>
                    <a:pt x="220" y="61"/>
                  </a:lnTo>
                  <a:lnTo>
                    <a:pt x="222" y="57"/>
                  </a:lnTo>
                  <a:lnTo>
                    <a:pt x="224" y="54"/>
                  </a:lnTo>
                  <a:lnTo>
                    <a:pt x="226" y="50"/>
                  </a:lnTo>
                  <a:lnTo>
                    <a:pt x="228" y="45"/>
                  </a:lnTo>
                  <a:lnTo>
                    <a:pt x="229" y="41"/>
                  </a:lnTo>
                  <a:lnTo>
                    <a:pt x="231" y="36"/>
                  </a:lnTo>
                  <a:lnTo>
                    <a:pt x="233" y="32"/>
                  </a:lnTo>
                  <a:lnTo>
                    <a:pt x="235" y="28"/>
                  </a:lnTo>
                  <a:lnTo>
                    <a:pt x="237" y="24"/>
                  </a:lnTo>
                  <a:lnTo>
                    <a:pt x="240" y="19"/>
                  </a:lnTo>
                  <a:lnTo>
                    <a:pt x="242" y="16"/>
                  </a:lnTo>
                  <a:lnTo>
                    <a:pt x="244" y="12"/>
                  </a:lnTo>
                  <a:lnTo>
                    <a:pt x="246" y="10"/>
                  </a:lnTo>
                  <a:lnTo>
                    <a:pt x="249" y="7"/>
                  </a:lnTo>
                  <a:lnTo>
                    <a:pt x="250" y="7"/>
                  </a:lnTo>
                  <a:lnTo>
                    <a:pt x="251" y="7"/>
                  </a:lnTo>
                  <a:lnTo>
                    <a:pt x="253" y="5"/>
                  </a:lnTo>
                  <a:lnTo>
                    <a:pt x="255" y="4"/>
                  </a:lnTo>
                  <a:lnTo>
                    <a:pt x="257" y="4"/>
                  </a:lnTo>
                  <a:lnTo>
                    <a:pt x="259" y="2"/>
                  </a:lnTo>
                  <a:lnTo>
                    <a:pt x="260" y="2"/>
                  </a:lnTo>
                  <a:lnTo>
                    <a:pt x="262" y="2"/>
                  </a:lnTo>
                  <a:lnTo>
                    <a:pt x="264" y="1"/>
                  </a:lnTo>
                  <a:lnTo>
                    <a:pt x="266" y="1"/>
                  </a:lnTo>
                  <a:lnTo>
                    <a:pt x="267" y="1"/>
                  </a:lnTo>
                  <a:lnTo>
                    <a:pt x="269" y="0"/>
                  </a:lnTo>
                  <a:lnTo>
                    <a:pt x="270" y="1"/>
                  </a:lnTo>
                  <a:lnTo>
                    <a:pt x="272" y="1"/>
                  </a:lnTo>
                  <a:lnTo>
                    <a:pt x="274" y="1"/>
                  </a:lnTo>
                  <a:lnTo>
                    <a:pt x="276" y="1"/>
                  </a:lnTo>
                  <a:lnTo>
                    <a:pt x="277" y="2"/>
                  </a:lnTo>
                  <a:lnTo>
                    <a:pt x="279" y="2"/>
                  </a:lnTo>
                  <a:lnTo>
                    <a:pt x="281" y="2"/>
                  </a:lnTo>
                  <a:lnTo>
                    <a:pt x="285" y="2"/>
                  </a:lnTo>
                  <a:lnTo>
                    <a:pt x="287" y="4"/>
                  </a:lnTo>
                  <a:lnTo>
                    <a:pt x="289" y="4"/>
                  </a:lnTo>
                  <a:lnTo>
                    <a:pt x="290" y="5"/>
                  </a:lnTo>
                  <a:lnTo>
                    <a:pt x="294" y="5"/>
                  </a:lnTo>
                  <a:lnTo>
                    <a:pt x="295" y="7"/>
                  </a:lnTo>
                  <a:lnTo>
                    <a:pt x="297" y="7"/>
                  </a:lnTo>
                  <a:lnTo>
                    <a:pt x="298" y="7"/>
                  </a:lnTo>
                  <a:lnTo>
                    <a:pt x="300" y="7"/>
                  </a:lnTo>
                  <a:lnTo>
                    <a:pt x="300" y="9"/>
                  </a:lnTo>
                  <a:lnTo>
                    <a:pt x="302" y="10"/>
                  </a:lnTo>
                  <a:lnTo>
                    <a:pt x="304" y="12"/>
                  </a:lnTo>
                  <a:lnTo>
                    <a:pt x="306" y="14"/>
                  </a:lnTo>
                  <a:lnTo>
                    <a:pt x="306" y="18"/>
                  </a:lnTo>
                  <a:lnTo>
                    <a:pt x="307" y="20"/>
                  </a:lnTo>
                  <a:lnTo>
                    <a:pt x="309" y="23"/>
                  </a:lnTo>
                  <a:lnTo>
                    <a:pt x="311" y="25"/>
                  </a:lnTo>
                  <a:lnTo>
                    <a:pt x="311" y="28"/>
                  </a:lnTo>
                  <a:lnTo>
                    <a:pt x="313" y="31"/>
                  </a:lnTo>
                  <a:lnTo>
                    <a:pt x="314" y="35"/>
                  </a:lnTo>
                  <a:lnTo>
                    <a:pt x="316" y="37"/>
                  </a:lnTo>
                  <a:lnTo>
                    <a:pt x="316" y="40"/>
                  </a:lnTo>
                  <a:lnTo>
                    <a:pt x="317" y="42"/>
                  </a:lnTo>
                  <a:lnTo>
                    <a:pt x="318" y="44"/>
                  </a:lnTo>
                  <a:lnTo>
                    <a:pt x="320" y="45"/>
                  </a:lnTo>
                  <a:lnTo>
                    <a:pt x="321" y="50"/>
                  </a:lnTo>
                  <a:lnTo>
                    <a:pt x="323" y="54"/>
                  </a:lnTo>
                  <a:lnTo>
                    <a:pt x="325" y="60"/>
                  </a:lnTo>
                  <a:lnTo>
                    <a:pt x="327" y="65"/>
                  </a:lnTo>
                  <a:lnTo>
                    <a:pt x="328" y="72"/>
                  </a:lnTo>
                  <a:lnTo>
                    <a:pt x="330" y="77"/>
                  </a:lnTo>
                  <a:lnTo>
                    <a:pt x="332" y="83"/>
                  </a:lnTo>
                  <a:lnTo>
                    <a:pt x="335" y="88"/>
                  </a:lnTo>
                  <a:lnTo>
                    <a:pt x="337" y="95"/>
                  </a:lnTo>
                  <a:lnTo>
                    <a:pt x="338" y="101"/>
                  </a:lnTo>
                  <a:lnTo>
                    <a:pt x="340" y="106"/>
                  </a:lnTo>
                  <a:lnTo>
                    <a:pt x="342" y="112"/>
                  </a:lnTo>
                  <a:lnTo>
                    <a:pt x="344" y="118"/>
                  </a:lnTo>
                  <a:lnTo>
                    <a:pt x="346" y="123"/>
                  </a:lnTo>
                  <a:lnTo>
                    <a:pt x="348" y="127"/>
                  </a:lnTo>
                  <a:lnTo>
                    <a:pt x="351" y="131"/>
                  </a:lnTo>
                  <a:lnTo>
                    <a:pt x="353" y="136"/>
                  </a:lnTo>
                  <a:lnTo>
                    <a:pt x="355" y="141"/>
                  </a:lnTo>
                  <a:lnTo>
                    <a:pt x="358" y="146"/>
                  </a:lnTo>
                  <a:lnTo>
                    <a:pt x="362" y="151"/>
                  </a:lnTo>
                  <a:lnTo>
                    <a:pt x="365" y="157"/>
                  </a:lnTo>
                  <a:lnTo>
                    <a:pt x="369" y="163"/>
                  </a:lnTo>
                  <a:lnTo>
                    <a:pt x="373" y="168"/>
                  </a:lnTo>
                  <a:lnTo>
                    <a:pt x="378" y="174"/>
                  </a:lnTo>
                  <a:lnTo>
                    <a:pt x="382" y="180"/>
                  </a:lnTo>
                  <a:lnTo>
                    <a:pt x="385" y="186"/>
                  </a:lnTo>
                  <a:lnTo>
                    <a:pt x="389" y="192"/>
                  </a:lnTo>
                  <a:lnTo>
                    <a:pt x="395" y="196"/>
                  </a:lnTo>
                  <a:lnTo>
                    <a:pt x="398" y="202"/>
                  </a:lnTo>
                  <a:lnTo>
                    <a:pt x="403" y="206"/>
                  </a:lnTo>
                  <a:lnTo>
                    <a:pt x="406" y="210"/>
                  </a:lnTo>
                  <a:lnTo>
                    <a:pt x="412" y="212"/>
                  </a:lnTo>
                  <a:lnTo>
                    <a:pt x="414" y="214"/>
                  </a:lnTo>
                  <a:lnTo>
                    <a:pt x="418" y="216"/>
                  </a:lnTo>
                  <a:lnTo>
                    <a:pt x="422" y="218"/>
                  </a:lnTo>
                  <a:lnTo>
                    <a:pt x="427" y="220"/>
                  </a:lnTo>
                  <a:lnTo>
                    <a:pt x="431" y="221"/>
                  </a:lnTo>
                  <a:lnTo>
                    <a:pt x="436" y="223"/>
                  </a:lnTo>
                  <a:lnTo>
                    <a:pt x="442" y="225"/>
                  </a:lnTo>
                  <a:lnTo>
                    <a:pt x="447" y="226"/>
                  </a:lnTo>
                  <a:lnTo>
                    <a:pt x="452" y="228"/>
                  </a:lnTo>
                  <a:lnTo>
                    <a:pt x="457" y="230"/>
                  </a:lnTo>
                  <a:lnTo>
                    <a:pt x="462" y="232"/>
                  </a:lnTo>
                  <a:lnTo>
                    <a:pt x="468" y="233"/>
                  </a:lnTo>
                  <a:lnTo>
                    <a:pt x="472" y="234"/>
                  </a:lnTo>
                  <a:lnTo>
                    <a:pt x="477" y="235"/>
                  </a:lnTo>
                  <a:lnTo>
                    <a:pt x="481" y="237"/>
                  </a:lnTo>
                  <a:lnTo>
                    <a:pt x="486" y="237"/>
                  </a:lnTo>
                  <a:lnTo>
                    <a:pt x="490" y="239"/>
                  </a:lnTo>
                  <a:lnTo>
                    <a:pt x="494" y="240"/>
                  </a:lnTo>
                  <a:lnTo>
                    <a:pt x="500" y="242"/>
                  </a:lnTo>
                  <a:lnTo>
                    <a:pt x="505" y="242"/>
                  </a:lnTo>
                  <a:lnTo>
                    <a:pt x="511" y="244"/>
                  </a:lnTo>
                  <a:lnTo>
                    <a:pt x="517" y="244"/>
                  </a:lnTo>
                  <a:lnTo>
                    <a:pt x="523" y="246"/>
                  </a:lnTo>
                  <a:lnTo>
                    <a:pt x="530" y="246"/>
                  </a:lnTo>
                  <a:lnTo>
                    <a:pt x="536" y="248"/>
                  </a:lnTo>
                  <a:lnTo>
                    <a:pt x="541" y="250"/>
                  </a:lnTo>
                  <a:lnTo>
                    <a:pt x="547" y="251"/>
                  </a:lnTo>
                  <a:lnTo>
                    <a:pt x="554" y="251"/>
                  </a:lnTo>
                  <a:lnTo>
                    <a:pt x="560" y="253"/>
                  </a:lnTo>
                  <a:lnTo>
                    <a:pt x="565" y="253"/>
                  </a:lnTo>
                  <a:lnTo>
                    <a:pt x="570" y="253"/>
                  </a:lnTo>
                  <a:lnTo>
                    <a:pt x="575" y="253"/>
                  </a:lnTo>
                  <a:lnTo>
                    <a:pt x="576" y="253"/>
                  </a:lnTo>
                  <a:lnTo>
                    <a:pt x="578" y="253"/>
                  </a:lnTo>
                  <a:lnTo>
                    <a:pt x="580" y="253"/>
                  </a:lnTo>
                  <a:lnTo>
                    <a:pt x="582" y="253"/>
                  </a:lnTo>
                  <a:lnTo>
                    <a:pt x="584" y="253"/>
                  </a:lnTo>
                  <a:lnTo>
                    <a:pt x="588" y="253"/>
                  </a:lnTo>
                  <a:lnTo>
                    <a:pt x="589" y="253"/>
                  </a:lnTo>
                  <a:lnTo>
                    <a:pt x="593" y="253"/>
                  </a:lnTo>
                  <a:lnTo>
                    <a:pt x="595" y="253"/>
                  </a:lnTo>
                  <a:lnTo>
                    <a:pt x="598" y="253"/>
                  </a:lnTo>
                  <a:lnTo>
                    <a:pt x="599" y="253"/>
                  </a:lnTo>
                  <a:lnTo>
                    <a:pt x="602" y="253"/>
                  </a:lnTo>
                  <a:lnTo>
                    <a:pt x="603" y="253"/>
                  </a:lnTo>
                  <a:lnTo>
                    <a:pt x="605" y="253"/>
                  </a:lnTo>
                  <a:lnTo>
                    <a:pt x="606" y="253"/>
                  </a:lnTo>
                  <a:lnTo>
                    <a:pt x="607" y="253"/>
                  </a:lnTo>
                </a:path>
              </a:pathLst>
            </a:custGeom>
            <a:noFill/>
            <a:ln w="25400" cap="rnd" cmpd="sng">
              <a:solidFill>
                <a:schemeClr val="hlink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70" name="Line 26"/>
            <p:cNvSpPr>
              <a:spLocks noChangeShapeType="1"/>
            </p:cNvSpPr>
            <p:nvPr/>
          </p:nvSpPr>
          <p:spPr bwMode="auto">
            <a:xfrm>
              <a:off x="1186228" y="6042859"/>
              <a:ext cx="105586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77" name="Text Box 33"/>
            <p:cNvSpPr txBox="1">
              <a:spLocks noChangeArrowheads="1"/>
            </p:cNvSpPr>
            <p:nvPr/>
          </p:nvSpPr>
          <p:spPr bwMode="auto">
            <a:xfrm>
              <a:off x="2012753" y="3025286"/>
              <a:ext cx="1279252" cy="3187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200" dirty="0">
                  <a:latin typeface="Arial" charset="0"/>
                </a:rPr>
                <a:t>COV’s~100%</a:t>
              </a:r>
            </a:p>
          </p:txBody>
        </p:sp>
        <p:sp>
          <p:nvSpPr>
            <p:cNvPr id="108578" name="Text Box 34"/>
            <p:cNvSpPr txBox="1">
              <a:spLocks noChangeArrowheads="1"/>
            </p:cNvSpPr>
            <p:nvPr/>
          </p:nvSpPr>
          <p:spPr bwMode="auto">
            <a:xfrm>
              <a:off x="2216778" y="3838512"/>
              <a:ext cx="1085651" cy="53172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>
                  <a:latin typeface="Arial" charset="0"/>
                </a:rPr>
                <a:t>unknown &amp;</a:t>
              </a:r>
            </a:p>
            <a:p>
              <a:pPr eaLnBrk="1" hangingPunct="1"/>
              <a:r>
                <a:rPr lang="en-US" sz="1200">
                  <a:latin typeface="Arial" charset="0"/>
                </a:rPr>
                <a:t>variable</a:t>
              </a:r>
            </a:p>
          </p:txBody>
        </p:sp>
        <p:sp>
          <p:nvSpPr>
            <p:cNvPr id="108579" name="Text Box 35"/>
            <p:cNvSpPr txBox="1">
              <a:spLocks noChangeArrowheads="1"/>
            </p:cNvSpPr>
            <p:nvPr/>
          </p:nvSpPr>
          <p:spPr bwMode="auto">
            <a:xfrm>
              <a:off x="2216778" y="4554925"/>
              <a:ext cx="1085651" cy="53172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200" dirty="0">
                  <a:latin typeface="Arial" charset="0"/>
                </a:rPr>
                <a:t>unknown &amp;</a:t>
              </a:r>
            </a:p>
            <a:p>
              <a:pPr eaLnBrk="1" hangingPunct="1"/>
              <a:r>
                <a:rPr lang="en-US" sz="1200" dirty="0">
                  <a:latin typeface="Arial" charset="0"/>
                </a:rPr>
                <a:t>variable</a:t>
              </a:r>
            </a:p>
          </p:txBody>
        </p:sp>
        <p:sp>
          <p:nvSpPr>
            <p:cNvPr id="108582" name="Text Box 38"/>
            <p:cNvSpPr txBox="1">
              <a:spLocks noChangeArrowheads="1"/>
            </p:cNvSpPr>
            <p:nvPr/>
          </p:nvSpPr>
          <p:spPr bwMode="auto">
            <a:xfrm>
              <a:off x="2063387" y="5628799"/>
              <a:ext cx="1180962" cy="3187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1" hangingPunct="1"/>
              <a:r>
                <a:rPr lang="en-US" sz="1200">
                  <a:latin typeface="Arial" charset="0"/>
                </a:rPr>
                <a:t>COV’s~20%</a:t>
              </a:r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8316" y="143700"/>
            <a:ext cx="8686800" cy="751442"/>
          </a:xfrm>
        </p:spPr>
        <p:txBody>
          <a:bodyPr>
            <a:normAutofit fontScale="90000"/>
          </a:bodyPr>
          <a:lstStyle/>
          <a:p>
            <a:r>
              <a:rPr lang="en-US" dirty="0"/>
              <a:t>Characterizing Uncertainties</a:t>
            </a:r>
            <a:br>
              <a:rPr lang="en-US" dirty="0"/>
            </a:br>
            <a:r>
              <a:rPr lang="en-US" sz="3100" i="1" dirty="0" smtClean="0"/>
              <a:t>Probabilistic Computational Model</a:t>
            </a:r>
            <a:endParaRPr lang="en-US" dirty="0"/>
          </a:p>
        </p:txBody>
      </p:sp>
      <p:sp>
        <p:nvSpPr>
          <p:cNvPr id="41" name="Rectangle 7"/>
          <p:cNvSpPr>
            <a:spLocks noChangeArrowheads="1"/>
          </p:cNvSpPr>
          <p:nvPr/>
        </p:nvSpPr>
        <p:spPr bwMode="auto">
          <a:xfrm>
            <a:off x="6191538" y="4321809"/>
            <a:ext cx="2626086" cy="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defTabSz="457200"/>
            <a:r>
              <a:rPr lang="en-US" sz="1200" i="1" dirty="0" smtClean="0">
                <a:latin typeface="Arial" charset="0"/>
              </a:rPr>
              <a:t>Model Response</a:t>
            </a:r>
          </a:p>
          <a:p>
            <a:pPr algn="ctr" defTabSz="457200"/>
            <a:r>
              <a:rPr lang="en-US" sz="1200" i="1" dirty="0" smtClean="0">
                <a:latin typeface="Arial" charset="0"/>
              </a:rPr>
              <a:t>Forces, Stress, Strain, Deflections, etc.</a:t>
            </a:r>
            <a:endParaRPr lang="en-US" sz="1200" i="1" dirty="0">
              <a:latin typeface="Arial" charset="0"/>
            </a:endParaRPr>
          </a:p>
        </p:txBody>
      </p:sp>
      <p:sp>
        <p:nvSpPr>
          <p:cNvPr id="42" name="Freeform 8"/>
          <p:cNvSpPr>
            <a:spLocks/>
          </p:cNvSpPr>
          <p:nvPr/>
        </p:nvSpPr>
        <p:spPr bwMode="auto">
          <a:xfrm>
            <a:off x="6307058" y="3232467"/>
            <a:ext cx="1547989" cy="950698"/>
          </a:xfrm>
          <a:custGeom>
            <a:avLst/>
            <a:gdLst/>
            <a:ahLst/>
            <a:cxnLst>
              <a:cxn ang="0">
                <a:pos x="468" y="287"/>
              </a:cxn>
              <a:cxn ang="0">
                <a:pos x="448" y="283"/>
              </a:cxn>
              <a:cxn ang="0">
                <a:pos x="429" y="275"/>
              </a:cxn>
              <a:cxn ang="0">
                <a:pos x="420" y="268"/>
              </a:cxn>
              <a:cxn ang="0">
                <a:pos x="410" y="263"/>
              </a:cxn>
              <a:cxn ang="0">
                <a:pos x="398" y="254"/>
              </a:cxn>
              <a:cxn ang="0">
                <a:pos x="387" y="245"/>
              </a:cxn>
              <a:cxn ang="0">
                <a:pos x="376" y="239"/>
              </a:cxn>
              <a:cxn ang="0">
                <a:pos x="366" y="227"/>
              </a:cxn>
              <a:cxn ang="0">
                <a:pos x="356" y="218"/>
              </a:cxn>
              <a:cxn ang="0">
                <a:pos x="344" y="205"/>
              </a:cxn>
              <a:cxn ang="0">
                <a:pos x="328" y="191"/>
              </a:cxn>
              <a:cxn ang="0">
                <a:pos x="312" y="172"/>
              </a:cxn>
              <a:cxn ang="0">
                <a:pos x="303" y="157"/>
              </a:cxn>
              <a:cxn ang="0">
                <a:pos x="296" y="144"/>
              </a:cxn>
              <a:cxn ang="0">
                <a:pos x="286" y="130"/>
              </a:cxn>
              <a:cxn ang="0">
                <a:pos x="276" y="108"/>
              </a:cxn>
              <a:cxn ang="0">
                <a:pos x="269" y="93"/>
              </a:cxn>
              <a:cxn ang="0">
                <a:pos x="260" y="72"/>
              </a:cxn>
              <a:cxn ang="0">
                <a:pos x="250" y="51"/>
              </a:cxn>
              <a:cxn ang="0">
                <a:pos x="241" y="34"/>
              </a:cxn>
              <a:cxn ang="0">
                <a:pos x="232" y="19"/>
              </a:cxn>
              <a:cxn ang="0">
                <a:pos x="218" y="4"/>
              </a:cxn>
              <a:cxn ang="0">
                <a:pos x="204" y="0"/>
              </a:cxn>
              <a:cxn ang="0">
                <a:pos x="193" y="5"/>
              </a:cxn>
              <a:cxn ang="0">
                <a:pos x="187" y="16"/>
              </a:cxn>
              <a:cxn ang="0">
                <a:pos x="178" y="35"/>
              </a:cxn>
              <a:cxn ang="0">
                <a:pos x="172" y="69"/>
              </a:cxn>
              <a:cxn ang="0">
                <a:pos x="165" y="101"/>
              </a:cxn>
              <a:cxn ang="0">
                <a:pos x="161" y="125"/>
              </a:cxn>
              <a:cxn ang="0">
                <a:pos x="155" y="150"/>
              </a:cxn>
              <a:cxn ang="0">
                <a:pos x="146" y="182"/>
              </a:cxn>
              <a:cxn ang="0">
                <a:pos x="136" y="207"/>
              </a:cxn>
              <a:cxn ang="0">
                <a:pos x="118" y="234"/>
              </a:cxn>
              <a:cxn ang="0">
                <a:pos x="108" y="247"/>
              </a:cxn>
              <a:cxn ang="0">
                <a:pos x="95" y="258"/>
              </a:cxn>
              <a:cxn ang="0">
                <a:pos x="75" y="270"/>
              </a:cxn>
              <a:cxn ang="0">
                <a:pos x="59" y="276"/>
              </a:cxn>
              <a:cxn ang="0">
                <a:pos x="40" y="283"/>
              </a:cxn>
              <a:cxn ang="0">
                <a:pos x="11" y="287"/>
              </a:cxn>
              <a:cxn ang="0">
                <a:pos x="0" y="287"/>
              </a:cxn>
            </a:cxnLst>
            <a:rect l="0" t="0" r="r" b="b"/>
            <a:pathLst>
              <a:path w="469" h="288">
                <a:moveTo>
                  <a:pt x="468" y="287"/>
                </a:moveTo>
                <a:lnTo>
                  <a:pt x="448" y="283"/>
                </a:lnTo>
                <a:lnTo>
                  <a:pt x="429" y="275"/>
                </a:lnTo>
                <a:lnTo>
                  <a:pt x="420" y="268"/>
                </a:lnTo>
                <a:lnTo>
                  <a:pt x="410" y="263"/>
                </a:lnTo>
                <a:lnTo>
                  <a:pt x="398" y="254"/>
                </a:lnTo>
                <a:lnTo>
                  <a:pt x="387" y="245"/>
                </a:lnTo>
                <a:lnTo>
                  <a:pt x="376" y="239"/>
                </a:lnTo>
                <a:lnTo>
                  <a:pt x="366" y="227"/>
                </a:lnTo>
                <a:lnTo>
                  <a:pt x="356" y="218"/>
                </a:lnTo>
                <a:lnTo>
                  <a:pt x="344" y="205"/>
                </a:lnTo>
                <a:lnTo>
                  <a:pt x="328" y="191"/>
                </a:lnTo>
                <a:lnTo>
                  <a:pt x="312" y="172"/>
                </a:lnTo>
                <a:lnTo>
                  <a:pt x="303" y="157"/>
                </a:lnTo>
                <a:lnTo>
                  <a:pt x="296" y="144"/>
                </a:lnTo>
                <a:lnTo>
                  <a:pt x="286" y="130"/>
                </a:lnTo>
                <a:lnTo>
                  <a:pt x="276" y="108"/>
                </a:lnTo>
                <a:lnTo>
                  <a:pt x="269" y="93"/>
                </a:lnTo>
                <a:lnTo>
                  <a:pt x="260" y="72"/>
                </a:lnTo>
                <a:lnTo>
                  <a:pt x="250" y="51"/>
                </a:lnTo>
                <a:lnTo>
                  <a:pt x="241" y="34"/>
                </a:lnTo>
                <a:lnTo>
                  <a:pt x="232" y="19"/>
                </a:lnTo>
                <a:lnTo>
                  <a:pt x="218" y="4"/>
                </a:lnTo>
                <a:lnTo>
                  <a:pt x="204" y="0"/>
                </a:lnTo>
                <a:lnTo>
                  <a:pt x="193" y="5"/>
                </a:lnTo>
                <a:lnTo>
                  <a:pt x="187" y="16"/>
                </a:lnTo>
                <a:lnTo>
                  <a:pt x="178" y="35"/>
                </a:lnTo>
                <a:lnTo>
                  <a:pt x="172" y="69"/>
                </a:lnTo>
                <a:lnTo>
                  <a:pt x="165" y="101"/>
                </a:lnTo>
                <a:lnTo>
                  <a:pt x="161" y="125"/>
                </a:lnTo>
                <a:lnTo>
                  <a:pt x="155" y="150"/>
                </a:lnTo>
                <a:lnTo>
                  <a:pt x="146" y="182"/>
                </a:lnTo>
                <a:lnTo>
                  <a:pt x="136" y="207"/>
                </a:lnTo>
                <a:lnTo>
                  <a:pt x="118" y="234"/>
                </a:lnTo>
                <a:lnTo>
                  <a:pt x="108" y="247"/>
                </a:lnTo>
                <a:lnTo>
                  <a:pt x="95" y="258"/>
                </a:lnTo>
                <a:lnTo>
                  <a:pt x="75" y="270"/>
                </a:lnTo>
                <a:lnTo>
                  <a:pt x="59" y="276"/>
                </a:lnTo>
                <a:lnTo>
                  <a:pt x="40" y="283"/>
                </a:lnTo>
                <a:lnTo>
                  <a:pt x="11" y="287"/>
                </a:lnTo>
                <a:lnTo>
                  <a:pt x="0" y="287"/>
                </a:lnTo>
              </a:path>
            </a:pathLst>
          </a:custGeom>
          <a:noFill/>
          <a:ln w="25400" cap="rnd" cmpd="sng">
            <a:solidFill>
              <a:schemeClr val="hlink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Line 9"/>
          <p:cNvSpPr>
            <a:spLocks noChangeShapeType="1"/>
          </p:cNvSpPr>
          <p:nvPr/>
        </p:nvSpPr>
        <p:spPr bwMode="auto">
          <a:xfrm flipV="1">
            <a:off x="6232622" y="3001277"/>
            <a:ext cx="0" cy="1227986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10"/>
          <p:cNvSpPr>
            <a:spLocks noChangeShapeType="1"/>
          </p:cNvSpPr>
          <p:nvPr/>
        </p:nvSpPr>
        <p:spPr bwMode="auto">
          <a:xfrm>
            <a:off x="6221242" y="4229380"/>
            <a:ext cx="2343436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stealth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534" y="1989272"/>
            <a:ext cx="2319785" cy="52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81" name="Line 37"/>
          <p:cNvSpPr>
            <a:spLocks noChangeShapeType="1"/>
          </p:cNvSpPr>
          <p:nvPr/>
        </p:nvSpPr>
        <p:spPr bwMode="auto">
          <a:xfrm flipV="1">
            <a:off x="3049894" y="4578573"/>
            <a:ext cx="857799" cy="357462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 type="none" w="sm" len="sm"/>
            <a:tailEnd type="triangle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6" name="Line 22"/>
          <p:cNvSpPr>
            <a:spLocks noChangeShapeType="1"/>
          </p:cNvSpPr>
          <p:nvPr/>
        </p:nvSpPr>
        <p:spPr bwMode="auto">
          <a:xfrm flipV="1">
            <a:off x="3049895" y="3897906"/>
            <a:ext cx="857798" cy="13392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 type="none" w="sm" len="sm"/>
            <a:tailEnd type="triangle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80" name="Line 36"/>
          <p:cNvSpPr>
            <a:spLocks noChangeShapeType="1"/>
          </p:cNvSpPr>
          <p:nvPr/>
        </p:nvSpPr>
        <p:spPr bwMode="auto">
          <a:xfrm>
            <a:off x="3121377" y="2984889"/>
            <a:ext cx="786315" cy="285969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 type="none" w="sm" len="sm"/>
            <a:tailEnd type="triangle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2" name="Line 18"/>
          <p:cNvSpPr>
            <a:spLocks noChangeShapeType="1"/>
          </p:cNvSpPr>
          <p:nvPr/>
        </p:nvSpPr>
        <p:spPr bwMode="auto">
          <a:xfrm>
            <a:off x="5541381" y="3906843"/>
            <a:ext cx="534635" cy="0"/>
          </a:xfrm>
          <a:prstGeom prst="line">
            <a:avLst/>
          </a:prstGeom>
          <a:noFill/>
          <a:ln w="50800">
            <a:solidFill>
              <a:srgbClr val="008000"/>
            </a:solidFill>
            <a:round/>
            <a:headEnd type="none" w="sm" len="sm"/>
            <a:tailEnd type="triangle" w="med" len="lg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E60E2-5F03-4AD1-8874-AA9ACC93B38D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2926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25872" y="143700"/>
            <a:ext cx="8686800" cy="7514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Validation Metrics</a:t>
            </a:r>
            <a:br>
              <a:rPr lang="en-US" dirty="0" smtClean="0"/>
            </a:br>
            <a:r>
              <a:rPr lang="en-US" sz="3100" i="1" dirty="0" smtClean="0"/>
              <a:t>How do you define valid?</a:t>
            </a:r>
            <a:endParaRPr lang="en-US" i="1" dirty="0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2FEEC66A-2570-4892-B92D-5C031A3AD664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423864" y="1318755"/>
            <a:ext cx="4872036" cy="5193775"/>
          </a:xfrm>
        </p:spPr>
        <p:txBody>
          <a:bodyPr>
            <a:normAutofit fontScale="77500" lnSpcReduction="20000"/>
          </a:bodyPr>
          <a:lstStyle/>
          <a:p>
            <a:r>
              <a:rPr lang="en-US" sz="2800" dirty="0" smtClean="0"/>
              <a:t>A metric is the quantitative </a:t>
            </a:r>
            <a:r>
              <a:rPr lang="en-US" sz="2800" i="1" u="sng" dirty="0" smtClean="0"/>
              <a:t>measure</a:t>
            </a:r>
            <a:r>
              <a:rPr lang="en-US" sz="2800" dirty="0" smtClean="0"/>
              <a:t> of the mismatch between model predictions and experimental data</a:t>
            </a:r>
          </a:p>
          <a:p>
            <a:r>
              <a:rPr lang="en-US" sz="2800" dirty="0" smtClean="0"/>
              <a:t>Typically some type of a difference measure in system response quantities (statistics, probability distributions, etc.)</a:t>
            </a:r>
          </a:p>
          <a:p>
            <a:r>
              <a:rPr lang="en-US" sz="2800" dirty="0" smtClean="0"/>
              <a:t>Generally, multiple response quantities and associated metrics are better than one (right answer for the right reason)</a:t>
            </a:r>
          </a:p>
          <a:p>
            <a:r>
              <a:rPr lang="en-US" sz="2800" dirty="0"/>
              <a:t>Desired features of a validation metric</a:t>
            </a:r>
          </a:p>
          <a:p>
            <a:pPr lvl="1"/>
            <a:r>
              <a:rPr lang="en-US" sz="2400" b="1" dirty="0">
                <a:solidFill>
                  <a:srgbClr val="000090"/>
                </a:solidFill>
              </a:rPr>
              <a:t>Consider uncertainties </a:t>
            </a:r>
            <a:r>
              <a:rPr lang="en-US" sz="2400" b="1" dirty="0" smtClean="0">
                <a:solidFill>
                  <a:srgbClr val="000090"/>
                </a:solidFill>
              </a:rPr>
              <a:t>in </a:t>
            </a:r>
            <a:r>
              <a:rPr lang="en-US" sz="2400" b="1" dirty="0">
                <a:solidFill>
                  <a:srgbClr val="000090"/>
                </a:solidFill>
              </a:rPr>
              <a:t>both the model and the </a:t>
            </a:r>
            <a:r>
              <a:rPr lang="en-US" sz="2400" b="1" dirty="0" smtClean="0">
                <a:solidFill>
                  <a:srgbClr val="000090"/>
                </a:solidFill>
              </a:rPr>
              <a:t>experiment – </a:t>
            </a:r>
            <a:r>
              <a:rPr lang="en-US" sz="2400" b="1" i="1" dirty="0" smtClean="0">
                <a:solidFill>
                  <a:srgbClr val="000090"/>
                </a:solidFill>
              </a:rPr>
              <a:t>implies a statistical comparison</a:t>
            </a:r>
            <a:endParaRPr lang="en-US" sz="2400" b="1" i="1" dirty="0">
              <a:solidFill>
                <a:srgbClr val="000090"/>
              </a:solidFill>
            </a:endParaRPr>
          </a:p>
          <a:p>
            <a:pPr lvl="1"/>
            <a:r>
              <a:rPr lang="en-US" sz="2400" dirty="0"/>
              <a:t>Reflect only the comparison (not the adequacy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2694428"/>
            <a:ext cx="3124200" cy="182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713710" y="4494647"/>
            <a:ext cx="2577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Rundell</a:t>
            </a:r>
            <a:r>
              <a:rPr lang="en-US" sz="1200" dirty="0" smtClean="0"/>
              <a:t>, et al. Spine 34(19):2022-2032</a:t>
            </a:r>
            <a:endParaRPr lang="en-US" sz="1200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6025356" y="2694428"/>
            <a:ext cx="2452688" cy="2116138"/>
            <a:chOff x="2286000" y="1828800"/>
            <a:chExt cx="5486400" cy="5486400"/>
          </a:xfrm>
        </p:grpSpPr>
        <p:sp>
          <p:nvSpPr>
            <p:cNvPr id="8" name="Oval 4"/>
            <p:cNvSpPr>
              <a:spLocks noChangeArrowheads="1"/>
            </p:cNvSpPr>
            <p:nvPr/>
          </p:nvSpPr>
          <p:spPr bwMode="auto">
            <a:xfrm>
              <a:off x="2286000" y="1828800"/>
              <a:ext cx="5486400" cy="5486400"/>
            </a:xfrm>
            <a:prstGeom prst="ellipse">
              <a:avLst/>
            </a:prstGeom>
            <a:noFill/>
            <a:ln w="127000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9" name="Straight Connector 7"/>
            <p:cNvCxnSpPr>
              <a:cxnSpLocks noChangeShapeType="1"/>
              <a:stCxn id="8" idx="1"/>
              <a:endCxn id="8" idx="5"/>
            </p:cNvCxnSpPr>
            <p:nvPr/>
          </p:nvCxnSpPr>
          <p:spPr bwMode="auto">
            <a:xfrm>
              <a:off x="3089465" y="2632265"/>
              <a:ext cx="3879470" cy="3879470"/>
            </a:xfrm>
            <a:prstGeom prst="line">
              <a:avLst/>
            </a:prstGeom>
            <a:noFill/>
            <a:ln w="127000" algn="ctr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80345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ternate V1 - DR_Slides">
  <a:themeElements>
    <a:clrScheme name="SwRI Corporate Pallett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Alternate V1 - DR_Slides</Template>
  <TotalTime>30717</TotalTime>
  <Words>1731</Words>
  <Application>Microsoft Office PowerPoint</Application>
  <PresentationFormat>On-screen Show (4:3)</PresentationFormat>
  <Paragraphs>350</Paragraphs>
  <Slides>27</Slides>
  <Notes>7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Alternate V1 - DR_Slides</vt:lpstr>
      <vt:lpstr>Finite element modeling of lumbar spine biomechanics under oblique loading conditions</vt:lpstr>
      <vt:lpstr>Computational Modeling for Biomechanical Analysis</vt:lpstr>
      <vt:lpstr>Application to aircraft seats</vt:lpstr>
      <vt:lpstr>Model Verification and Validation (V&amp;V)</vt:lpstr>
      <vt:lpstr>Establishing a Predictive Capability</vt:lpstr>
      <vt:lpstr>Model Validation Example Typical Approach</vt:lpstr>
      <vt:lpstr>Hierarchical Model V&amp;V Approach ASME V&amp;V-10 Guidelines</vt:lpstr>
      <vt:lpstr>Characterizing Uncertainties Probabilistic Computational Model</vt:lpstr>
      <vt:lpstr>Validation Metrics How do you define valid?</vt:lpstr>
      <vt:lpstr>Probabilistic Validation - Area Metric</vt:lpstr>
      <vt:lpstr>Probabilistic Validation - Probabilistic Error Metric</vt:lpstr>
      <vt:lpstr>Probabilistic Validation - Probabilistic Error Metric Interpretation</vt:lpstr>
      <vt:lpstr>Example Bottom Level Optimization</vt:lpstr>
      <vt:lpstr>Example Second Level Validation</vt:lpstr>
      <vt:lpstr>Example Second Level Validation</vt:lpstr>
      <vt:lpstr>Oblique seat research</vt:lpstr>
      <vt:lpstr>Computational Model</vt:lpstr>
      <vt:lpstr>Sensitivity Analysis</vt:lpstr>
      <vt:lpstr>Effect of oblique angles</vt:lpstr>
      <vt:lpstr>Effect of oblique angles</vt:lpstr>
      <vt:lpstr>Effect of oblique angles</vt:lpstr>
      <vt:lpstr>Effect of oblique angles</vt:lpstr>
      <vt:lpstr>Injury prediction</vt:lpstr>
      <vt:lpstr>Summary</vt:lpstr>
      <vt:lpstr>Summary</vt:lpstr>
      <vt:lpstr>Acknowledgements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SwRI Corporate PPT Template v1</dc:title>
  <dc:creator>Frank Tapia, Jessica Vidal Tim Martin</dc:creator>
  <cp:lastModifiedBy>Jessica S. Coogan</cp:lastModifiedBy>
  <cp:revision>181</cp:revision>
  <dcterms:created xsi:type="dcterms:W3CDTF">2015-08-25T13:48:16Z</dcterms:created>
  <dcterms:modified xsi:type="dcterms:W3CDTF">2016-10-21T20:45:06Z</dcterms:modified>
</cp:coreProperties>
</file>