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3" r:id="rId2"/>
    <p:sldId id="348" r:id="rId3"/>
    <p:sldId id="281" r:id="rId4"/>
    <p:sldId id="343" r:id="rId5"/>
    <p:sldId id="349" r:id="rId6"/>
    <p:sldId id="259" r:id="rId7"/>
    <p:sldId id="265" r:id="rId8"/>
    <p:sldId id="266" r:id="rId9"/>
    <p:sldId id="269" r:id="rId10"/>
    <p:sldId id="350" r:id="rId11"/>
    <p:sldId id="351" r:id="rId12"/>
    <p:sldId id="353" r:id="rId13"/>
    <p:sldId id="354" r:id="rId14"/>
    <p:sldId id="355" r:id="rId15"/>
    <p:sldId id="359" r:id="rId16"/>
    <p:sldId id="357" r:id="rId17"/>
    <p:sldId id="342" r:id="rId18"/>
    <p:sldId id="347" r:id="rId19"/>
    <p:sldId id="356" r:id="rId20"/>
    <p:sldId id="339" r:id="rId21"/>
    <p:sldId id="352" r:id="rId2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22">
          <p15:clr>
            <a:srgbClr val="A4A3A4"/>
          </p15:clr>
        </p15:guide>
        <p15:guide id="2" orient="horz" pos="4176">
          <p15:clr>
            <a:srgbClr val="A4A3A4"/>
          </p15:clr>
        </p15:guide>
        <p15:guide id="3" orient="horz" pos="1015">
          <p15:clr>
            <a:srgbClr val="A4A3A4"/>
          </p15:clr>
        </p15:guide>
        <p15:guide id="4" orient="horz" pos="2423">
          <p15:clr>
            <a:srgbClr val="A4A3A4"/>
          </p15:clr>
        </p15:guide>
        <p15:guide id="5" orient="horz" pos="303">
          <p15:clr>
            <a:srgbClr val="A4A3A4"/>
          </p15:clr>
        </p15:guide>
        <p15:guide id="6" orient="horz" pos="514">
          <p15:clr>
            <a:srgbClr val="A4A3A4"/>
          </p15:clr>
        </p15:guide>
        <p15:guide id="7" orient="horz" pos="662">
          <p15:clr>
            <a:srgbClr val="A4A3A4"/>
          </p15:clr>
        </p15:guide>
        <p15:guide id="8" orient="horz" pos="850">
          <p15:clr>
            <a:srgbClr val="A4A3A4"/>
          </p15:clr>
        </p15:guide>
        <p15:guide id="9" pos="2880">
          <p15:clr>
            <a:srgbClr val="A4A3A4"/>
          </p15:clr>
        </p15:guide>
        <p15:guide id="10" pos="5576">
          <p15:clr>
            <a:srgbClr val="A4A3A4"/>
          </p15:clr>
        </p15:guide>
        <p15:guide id="11" pos="1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cho" initials="e" lastIdx="5" clrIdx="0"/>
  <p:cmAuthor id="1" name="Steph" initials="S" lastIdx="1" clrIdx="1"/>
  <p:cmAuthor id="2" name="Stephanie Krieger" initials="SK"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6600"/>
    <a:srgbClr val="66CCFF"/>
    <a:srgbClr val="FF99CC"/>
    <a:srgbClr val="000000"/>
    <a:srgbClr val="FFFFFF"/>
    <a:srgbClr val="CC99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13" autoAdjust="0"/>
  </p:normalViewPr>
  <p:slideViewPr>
    <p:cSldViewPr showGuides="1">
      <p:cViewPr varScale="1">
        <p:scale>
          <a:sx n="103" d="100"/>
          <a:sy n="103" d="100"/>
        </p:scale>
        <p:origin x="-204" y="-90"/>
      </p:cViewPr>
      <p:guideLst>
        <p:guide orient="horz" pos="3922"/>
        <p:guide orient="horz" pos="4176"/>
        <p:guide orient="horz" pos="1015"/>
        <p:guide orient="horz" pos="2423"/>
        <p:guide orient="horz" pos="303"/>
        <p:guide orient="horz" pos="514"/>
        <p:guide orient="horz" pos="662"/>
        <p:guide orient="horz" pos="850"/>
        <p:guide pos="2880"/>
        <p:guide pos="5576"/>
        <p:guide pos="18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982" y="-10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6738" y="1"/>
            <a:ext cx="2950475" cy="497046"/>
          </a:xfrm>
          <a:prstGeom prst="rect">
            <a:avLst/>
          </a:prstGeom>
        </p:spPr>
        <p:txBody>
          <a:bodyPr vert="horz" lIns="91440" tIns="45720" rIns="91440" bIns="45720" rtlCol="0"/>
          <a:lstStyle>
            <a:lvl1pPr algn="r">
              <a:defRPr sz="1200"/>
            </a:lvl1pPr>
          </a:lstStyle>
          <a:p>
            <a:fld id="{A69EF808-F88A-4519-8B4A-304F69ADB1D5}" type="datetimeFigureOut">
              <a:rPr lang="en-US" smtClean="0"/>
              <a:pPr/>
              <a:t>10/17/2016</a:t>
            </a:fld>
            <a:endParaRPr lang="en-US"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440" tIns="45720" rIns="91440" bIns="45720" rtlCol="0" anchor="b"/>
          <a:lstStyle>
            <a:lvl1pPr algn="r">
              <a:defRPr sz="1200"/>
            </a:lvl1pPr>
          </a:lstStyle>
          <a:p>
            <a:fld id="{AE7760A3-C235-4471-9350-3013AA8EBC51}" type="slidenum">
              <a:rPr lang="en-US" smtClean="0"/>
              <a:pPr/>
              <a:t>‹#›</a:t>
            </a:fld>
            <a:endParaRPr lang="en-US" dirty="0"/>
          </a:p>
        </p:txBody>
      </p:sp>
    </p:spTree>
    <p:extLst>
      <p:ext uri="{BB962C8B-B14F-4D97-AF65-F5344CB8AC3E}">
        <p14:creationId xmlns:p14="http://schemas.microsoft.com/office/powerpoint/2010/main" val="3221987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8" y="1"/>
            <a:ext cx="2950475" cy="497046"/>
          </a:xfrm>
          <a:prstGeom prst="rect">
            <a:avLst/>
          </a:prstGeom>
        </p:spPr>
        <p:txBody>
          <a:bodyPr vert="horz" lIns="91440" tIns="45720" rIns="91440" bIns="45720" rtlCol="0"/>
          <a:lstStyle>
            <a:lvl1pPr algn="r">
              <a:defRPr sz="1200"/>
            </a:lvl1pPr>
          </a:lstStyle>
          <a:p>
            <a:fld id="{339ABB9F-C801-40D8-A8FD-7A154702A1CA}" type="datetimeFigureOut">
              <a:rPr lang="en-US" smtClean="0"/>
              <a:pPr/>
              <a:t>10/17/2016</a:t>
            </a:fld>
            <a:endParaRPr lang="en-US"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40" tIns="45720" rIns="91440" bIns="45720" rtlCol="0" anchor="b"/>
          <a:lstStyle>
            <a:lvl1pPr algn="r">
              <a:defRPr sz="1200"/>
            </a:lvl1pPr>
          </a:lstStyle>
          <a:p>
            <a:fld id="{5BFBAF79-F6A6-4AA7-9DE0-E61C270CE2A0}" type="slidenum">
              <a:rPr lang="en-US" smtClean="0"/>
              <a:pPr/>
              <a:t>‹#›</a:t>
            </a:fld>
            <a:endParaRPr lang="en-US" dirty="0"/>
          </a:p>
        </p:txBody>
      </p:sp>
    </p:spTree>
    <p:extLst>
      <p:ext uri="{BB962C8B-B14F-4D97-AF65-F5344CB8AC3E}">
        <p14:creationId xmlns:p14="http://schemas.microsoft.com/office/powerpoint/2010/main" val="27517478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BAF79-F6A6-4AA7-9DE0-E61C270CE2A0}" type="slidenum">
              <a:rPr lang="en-US" smtClean="0"/>
              <a:pPr/>
              <a:t>1</a:t>
            </a:fld>
            <a:endParaRPr lang="en-US" dirty="0"/>
          </a:p>
        </p:txBody>
      </p:sp>
    </p:spTree>
    <p:extLst>
      <p:ext uri="{BB962C8B-B14F-4D97-AF65-F5344CB8AC3E}">
        <p14:creationId xmlns:p14="http://schemas.microsoft.com/office/powerpoint/2010/main" val="3730837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88856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11</a:t>
            </a:fld>
            <a:endParaRPr lang="en-US" dirty="0"/>
          </a:p>
        </p:txBody>
      </p:sp>
    </p:spTree>
    <p:extLst>
      <p:ext uri="{BB962C8B-B14F-4D97-AF65-F5344CB8AC3E}">
        <p14:creationId xmlns:p14="http://schemas.microsoft.com/office/powerpoint/2010/main" val="3791349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C05F1-1FC3-4939-9EC3-537AE4739AF0}" type="slidenum">
              <a:rPr lang="en-US" smtClean="0"/>
              <a:t>15</a:t>
            </a:fld>
            <a:endParaRPr lang="en-US"/>
          </a:p>
        </p:txBody>
      </p:sp>
    </p:spTree>
    <p:extLst>
      <p:ext uri="{BB962C8B-B14F-4D97-AF65-F5344CB8AC3E}">
        <p14:creationId xmlns:p14="http://schemas.microsoft.com/office/powerpoint/2010/main" val="3185273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BAF79-F6A6-4AA7-9DE0-E61C270CE2A0}" type="slidenum">
              <a:rPr lang="en-US" smtClean="0"/>
              <a:pPr/>
              <a:t>17</a:t>
            </a:fld>
            <a:endParaRPr lang="en-US" dirty="0"/>
          </a:p>
        </p:txBody>
      </p:sp>
    </p:spTree>
    <p:extLst>
      <p:ext uri="{BB962C8B-B14F-4D97-AF65-F5344CB8AC3E}">
        <p14:creationId xmlns:p14="http://schemas.microsoft.com/office/powerpoint/2010/main" val="357610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18</a:t>
            </a:fld>
            <a:endParaRPr lang="en-US" dirty="0"/>
          </a:p>
        </p:txBody>
      </p:sp>
    </p:spTree>
    <p:extLst>
      <p:ext uri="{BB962C8B-B14F-4D97-AF65-F5344CB8AC3E}">
        <p14:creationId xmlns:p14="http://schemas.microsoft.com/office/powerpoint/2010/main" val="357203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20</a:t>
            </a:fld>
            <a:endParaRPr lang="en-US" dirty="0"/>
          </a:p>
        </p:txBody>
      </p:sp>
    </p:spTree>
    <p:extLst>
      <p:ext uri="{BB962C8B-B14F-4D97-AF65-F5344CB8AC3E}">
        <p14:creationId xmlns:p14="http://schemas.microsoft.com/office/powerpoint/2010/main" val="42304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21</a:t>
            </a:fld>
            <a:endParaRPr lang="en-US" dirty="0"/>
          </a:p>
        </p:txBody>
      </p:sp>
    </p:spTree>
    <p:extLst>
      <p:ext uri="{BB962C8B-B14F-4D97-AF65-F5344CB8AC3E}">
        <p14:creationId xmlns:p14="http://schemas.microsoft.com/office/powerpoint/2010/main" val="33058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2</a:t>
            </a:fld>
            <a:endParaRPr lang="en-US" dirty="0"/>
          </a:p>
        </p:txBody>
      </p:sp>
    </p:spTree>
    <p:extLst>
      <p:ext uri="{BB962C8B-B14F-4D97-AF65-F5344CB8AC3E}">
        <p14:creationId xmlns:p14="http://schemas.microsoft.com/office/powerpoint/2010/main" val="116684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3</a:t>
            </a:fld>
            <a:endParaRPr lang="en-US"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29105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4</a:t>
            </a:fld>
            <a:endParaRPr lang="en-US" dirty="0"/>
          </a:p>
        </p:txBody>
      </p:sp>
    </p:spTree>
    <p:extLst>
      <p:ext uri="{BB962C8B-B14F-4D97-AF65-F5344CB8AC3E}">
        <p14:creationId xmlns:p14="http://schemas.microsoft.com/office/powerpoint/2010/main" val="398806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5</a:t>
            </a:fld>
            <a:endParaRPr lang="en-US" dirty="0"/>
          </a:p>
        </p:txBody>
      </p:sp>
    </p:spTree>
    <p:extLst>
      <p:ext uri="{BB962C8B-B14F-4D97-AF65-F5344CB8AC3E}">
        <p14:creationId xmlns:p14="http://schemas.microsoft.com/office/powerpoint/2010/main" val="4335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450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7</a:t>
            </a:fld>
            <a:endParaRPr lang="en-US"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83110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BFBAF79-F6A6-4AA7-9DE0-E61C270CE2A0}" type="slidenum">
              <a:rPr lang="en-US" smtClean="0"/>
              <a:pPr/>
              <a:t>8</a:t>
            </a:fld>
            <a:endParaRPr lang="en-US" dirty="0"/>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5944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BAF79-F6A6-4AA7-9DE0-E61C270CE2A0}" type="slidenum">
              <a:rPr lang="en-US" smtClean="0"/>
              <a:pPr/>
              <a:t>9</a:t>
            </a:fld>
            <a:endParaRPr lang="en-US" dirty="0"/>
          </a:p>
        </p:txBody>
      </p:sp>
    </p:spTree>
    <p:extLst>
      <p:ext uri="{BB962C8B-B14F-4D97-AF65-F5344CB8AC3E}">
        <p14:creationId xmlns:p14="http://schemas.microsoft.com/office/powerpoint/2010/main" val="47790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ctrTitle"/>
          </p:nvPr>
        </p:nvSpPr>
        <p:spPr>
          <a:xfrm>
            <a:off x="685800" y="3428875"/>
            <a:ext cx="7772400" cy="993775"/>
          </a:xfrm>
        </p:spPr>
        <p:txBody>
          <a:bodyPr anchor="b" anchorCtr="0"/>
          <a:lstStyle>
            <a:lvl1pPr algn="ctr">
              <a:defRPr sz="3200" cap="none" baseline="0">
                <a:latin typeface="+mj-lt"/>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5669280"/>
            <a:ext cx="7315200" cy="457200"/>
          </a:xfrm>
        </p:spPr>
        <p:txBody>
          <a:bodyPr>
            <a:noAutofit/>
          </a:bodyPr>
          <a:lstStyle>
            <a:lvl1pPr marL="0" indent="0" algn="ctr">
              <a:spcBef>
                <a:spcPts val="0"/>
              </a:spcBef>
              <a:buNone/>
              <a:defRPr sz="2400">
                <a:solidFill>
                  <a:schemeClr val="accent1"/>
                </a:solidFill>
                <a:latin typeface="+mn-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4572000"/>
            <a:ext cx="7772400" cy="533400"/>
          </a:xfrm>
        </p:spPr>
        <p:txBody>
          <a:bodyPr vert="horz" lIns="0" tIns="45720" rIns="0" bIns="45720" rtlCol="0" anchor="t" anchorCtr="0">
            <a:noAutofit/>
          </a:bodyPr>
          <a:lstStyle>
            <a:lvl1pPr algn="ctr" defTabSz="914400" rtl="0" eaLnBrk="1" latinLnBrk="0" hangingPunct="1">
              <a:spcBef>
                <a:spcPct val="0"/>
              </a:spcBef>
              <a:buNone/>
              <a:defRPr lang="en-US" sz="3200" kern="1200" cap="none" baseline="0" smtClean="0">
                <a:solidFill>
                  <a:schemeClr val="tx1"/>
                </a:solidFill>
                <a:latin typeface="+mj-lt"/>
                <a:ea typeface="+mj-ea"/>
                <a:cs typeface="Times New Roman" pitchFamily="18" charset="0"/>
              </a:defRPr>
            </a:lvl1pPr>
          </a:lstStyle>
          <a:p>
            <a:fld id="{FE8F74C1-88FC-4820-9703-E4D1C10EE23C}" type="datetime1">
              <a:rPr lang="en-US" smtClean="0"/>
              <a:pPr/>
              <a:t>10/17/2016</a:t>
            </a:fld>
            <a:endParaRPr lang="en-US" dirty="0"/>
          </a:p>
        </p:txBody>
      </p:sp>
      <p:sp>
        <p:nvSpPr>
          <p:cNvPr id="5" name="Footer Placeholder 4"/>
          <p:cNvSpPr>
            <a:spLocks noGrp="1"/>
          </p:cNvSpPr>
          <p:nvPr>
            <p:ph type="ftr" sz="quarter" idx="11"/>
          </p:nvPr>
        </p:nvSpPr>
        <p:spPr>
          <a:xfrm>
            <a:off x="292606" y="6553200"/>
            <a:ext cx="8559294" cy="192024"/>
          </a:xfrm>
        </p:spPr>
        <p:txBody>
          <a:bodyPr/>
          <a:lstStyle/>
          <a:p>
            <a:endParaRPr lang="en-US" dirty="0"/>
          </a:p>
        </p:txBody>
      </p:sp>
      <p:grpSp>
        <p:nvGrpSpPr>
          <p:cNvPr id="26" name="LOGO"/>
          <p:cNvGrpSpPr>
            <a:grpSpLocks noChangeAspect="1"/>
          </p:cNvGrpSpPr>
          <p:nvPr userDrawn="1"/>
        </p:nvGrpSpPr>
        <p:grpSpPr>
          <a:xfrm>
            <a:off x="976205" y="838200"/>
            <a:ext cx="7191590" cy="1078992"/>
            <a:chOff x="1311275" y="1912938"/>
            <a:chExt cx="4518025" cy="677863"/>
          </a:xfrm>
        </p:grpSpPr>
        <p:sp>
          <p:nvSpPr>
            <p:cNvPr id="27" name="Freeform 6"/>
            <p:cNvSpPr>
              <a:spLocks noEditPoints="1"/>
            </p:cNvSpPr>
            <p:nvPr/>
          </p:nvSpPr>
          <p:spPr bwMode="auto">
            <a:xfrm>
              <a:off x="1311275" y="1912938"/>
              <a:ext cx="677863" cy="677863"/>
            </a:xfrm>
            <a:custGeom>
              <a:avLst/>
              <a:gdLst>
                <a:gd name="T0" fmla="*/ 841 w 854"/>
                <a:gd name="T1" fmla="*/ 327 h 854"/>
                <a:gd name="T2" fmla="*/ 591 w 854"/>
                <a:gd name="T3" fmla="*/ 401 h 854"/>
                <a:gd name="T4" fmla="*/ 838 w 854"/>
                <a:gd name="T5" fmla="*/ 313 h 854"/>
                <a:gd name="T6" fmla="*/ 802 w 854"/>
                <a:gd name="T7" fmla="*/ 222 h 854"/>
                <a:gd name="T8" fmla="*/ 579 w 854"/>
                <a:gd name="T9" fmla="*/ 362 h 854"/>
                <a:gd name="T10" fmla="*/ 793 w 854"/>
                <a:gd name="T11" fmla="*/ 209 h 854"/>
                <a:gd name="T12" fmla="*/ 734 w 854"/>
                <a:gd name="T13" fmla="*/ 132 h 854"/>
                <a:gd name="T14" fmla="*/ 556 w 854"/>
                <a:gd name="T15" fmla="*/ 325 h 854"/>
                <a:gd name="T16" fmla="*/ 720 w 854"/>
                <a:gd name="T17" fmla="*/ 118 h 854"/>
                <a:gd name="T18" fmla="*/ 662 w 854"/>
                <a:gd name="T19" fmla="*/ 71 h 854"/>
                <a:gd name="T20" fmla="*/ 627 w 854"/>
                <a:gd name="T21" fmla="*/ 50 h 854"/>
                <a:gd name="T22" fmla="*/ 560 w 854"/>
                <a:gd name="T23" fmla="*/ 23 h 854"/>
                <a:gd name="T24" fmla="*/ 520 w 854"/>
                <a:gd name="T25" fmla="*/ 11 h 854"/>
                <a:gd name="T26" fmla="*/ 368 w 854"/>
                <a:gd name="T27" fmla="*/ 275 h 854"/>
                <a:gd name="T28" fmla="*/ 283 w 854"/>
                <a:gd name="T29" fmla="*/ 351 h 854"/>
                <a:gd name="T30" fmla="*/ 268 w 854"/>
                <a:gd name="T31" fmla="*/ 465 h 854"/>
                <a:gd name="T32" fmla="*/ 325 w 854"/>
                <a:gd name="T33" fmla="*/ 555 h 854"/>
                <a:gd name="T34" fmla="*/ 428 w 854"/>
                <a:gd name="T35" fmla="*/ 591 h 854"/>
                <a:gd name="T36" fmla="*/ 530 w 854"/>
                <a:gd name="T37" fmla="*/ 555 h 854"/>
                <a:gd name="T38" fmla="*/ 587 w 854"/>
                <a:gd name="T39" fmla="*/ 465 h 854"/>
                <a:gd name="T40" fmla="*/ 850 w 854"/>
                <a:gd name="T41" fmla="*/ 479 h 854"/>
                <a:gd name="T42" fmla="*/ 762 w 854"/>
                <a:gd name="T43" fmla="*/ 522 h 854"/>
                <a:gd name="T44" fmla="*/ 793 w 854"/>
                <a:gd name="T45" fmla="*/ 647 h 854"/>
                <a:gd name="T46" fmla="*/ 776 w 854"/>
                <a:gd name="T47" fmla="*/ 673 h 854"/>
                <a:gd name="T48" fmla="*/ 643 w 854"/>
                <a:gd name="T49" fmla="*/ 679 h 854"/>
                <a:gd name="T50" fmla="*/ 655 w 854"/>
                <a:gd name="T51" fmla="*/ 788 h 854"/>
                <a:gd name="T52" fmla="*/ 558 w 854"/>
                <a:gd name="T53" fmla="*/ 723 h 854"/>
                <a:gd name="T54" fmla="*/ 548 w 854"/>
                <a:gd name="T55" fmla="*/ 837 h 854"/>
                <a:gd name="T56" fmla="*/ 470 w 854"/>
                <a:gd name="T57" fmla="*/ 738 h 854"/>
                <a:gd name="T58" fmla="*/ 390 w 854"/>
                <a:gd name="T59" fmla="*/ 852 h 854"/>
                <a:gd name="T60" fmla="*/ 354 w 854"/>
                <a:gd name="T61" fmla="*/ 847 h 854"/>
                <a:gd name="T62" fmla="*/ 316 w 854"/>
                <a:gd name="T63" fmla="*/ 700 h 854"/>
                <a:gd name="T64" fmla="*/ 213 w 854"/>
                <a:gd name="T65" fmla="*/ 797 h 854"/>
                <a:gd name="T66" fmla="*/ 254 w 854"/>
                <a:gd name="T67" fmla="*/ 650 h 854"/>
                <a:gd name="T68" fmla="*/ 100 w 854"/>
                <a:gd name="T69" fmla="*/ 702 h 854"/>
                <a:gd name="T70" fmla="*/ 74 w 854"/>
                <a:gd name="T71" fmla="*/ 667 h 854"/>
                <a:gd name="T72" fmla="*/ 195 w 854"/>
                <a:gd name="T73" fmla="*/ 524 h 854"/>
                <a:gd name="T74" fmla="*/ 14 w 854"/>
                <a:gd name="T75" fmla="*/ 538 h 854"/>
                <a:gd name="T76" fmla="*/ 188 w 854"/>
                <a:gd name="T77" fmla="*/ 457 h 854"/>
                <a:gd name="T78" fmla="*/ 0 w 854"/>
                <a:gd name="T79" fmla="*/ 427 h 854"/>
                <a:gd name="T80" fmla="*/ 200 w 854"/>
                <a:gd name="T81" fmla="*/ 396 h 854"/>
                <a:gd name="T82" fmla="*/ 16 w 854"/>
                <a:gd name="T83" fmla="*/ 317 h 854"/>
                <a:gd name="T84" fmla="*/ 228 w 854"/>
                <a:gd name="T85" fmla="*/ 341 h 854"/>
                <a:gd name="T86" fmla="*/ 73 w 854"/>
                <a:gd name="T87" fmla="*/ 190 h 854"/>
                <a:gd name="T88" fmla="*/ 107 w 854"/>
                <a:gd name="T89" fmla="*/ 147 h 854"/>
                <a:gd name="T90" fmla="*/ 309 w 854"/>
                <a:gd name="T91" fmla="*/ 275 h 854"/>
                <a:gd name="T92" fmla="*/ 211 w 854"/>
                <a:gd name="T93" fmla="*/ 59 h 854"/>
                <a:gd name="T94" fmla="*/ 359 w 854"/>
                <a:gd name="T95" fmla="*/ 260 h 854"/>
                <a:gd name="T96" fmla="*/ 339 w 854"/>
                <a:gd name="T97" fmla="*/ 11 h 854"/>
                <a:gd name="T98" fmla="*/ 451 w 854"/>
                <a:gd name="T99" fmla="*/ 2 h 854"/>
                <a:gd name="T100" fmla="*/ 408 w 854"/>
                <a:gd name="T101" fmla="*/ 265 h 854"/>
                <a:gd name="T102" fmla="*/ 420 w 854"/>
                <a:gd name="T103"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4" h="854">
                  <a:moveTo>
                    <a:pt x="838" y="313"/>
                  </a:moveTo>
                  <a:lnTo>
                    <a:pt x="840" y="320"/>
                  </a:lnTo>
                  <a:lnTo>
                    <a:pt x="841" y="327"/>
                  </a:lnTo>
                  <a:lnTo>
                    <a:pt x="843" y="334"/>
                  </a:lnTo>
                  <a:lnTo>
                    <a:pt x="845" y="341"/>
                  </a:lnTo>
                  <a:lnTo>
                    <a:pt x="591" y="401"/>
                  </a:lnTo>
                  <a:lnTo>
                    <a:pt x="587" y="389"/>
                  </a:lnTo>
                  <a:lnTo>
                    <a:pt x="584" y="377"/>
                  </a:lnTo>
                  <a:lnTo>
                    <a:pt x="838" y="313"/>
                  </a:lnTo>
                  <a:close/>
                  <a:moveTo>
                    <a:pt x="793" y="209"/>
                  </a:moveTo>
                  <a:lnTo>
                    <a:pt x="797" y="215"/>
                  </a:lnTo>
                  <a:lnTo>
                    <a:pt x="802" y="222"/>
                  </a:lnTo>
                  <a:lnTo>
                    <a:pt x="805" y="230"/>
                  </a:lnTo>
                  <a:lnTo>
                    <a:pt x="809" y="235"/>
                  </a:lnTo>
                  <a:lnTo>
                    <a:pt x="579" y="362"/>
                  </a:lnTo>
                  <a:lnTo>
                    <a:pt x="574" y="349"/>
                  </a:lnTo>
                  <a:lnTo>
                    <a:pt x="567" y="339"/>
                  </a:lnTo>
                  <a:lnTo>
                    <a:pt x="793" y="209"/>
                  </a:lnTo>
                  <a:close/>
                  <a:moveTo>
                    <a:pt x="720" y="118"/>
                  </a:moveTo>
                  <a:lnTo>
                    <a:pt x="727" y="125"/>
                  </a:lnTo>
                  <a:lnTo>
                    <a:pt x="734" y="132"/>
                  </a:lnTo>
                  <a:lnTo>
                    <a:pt x="741" y="139"/>
                  </a:lnTo>
                  <a:lnTo>
                    <a:pt x="746" y="146"/>
                  </a:lnTo>
                  <a:lnTo>
                    <a:pt x="556" y="325"/>
                  </a:lnTo>
                  <a:lnTo>
                    <a:pt x="546" y="313"/>
                  </a:lnTo>
                  <a:lnTo>
                    <a:pt x="534" y="301"/>
                  </a:lnTo>
                  <a:lnTo>
                    <a:pt x="720" y="118"/>
                  </a:lnTo>
                  <a:close/>
                  <a:moveTo>
                    <a:pt x="627" y="50"/>
                  </a:moveTo>
                  <a:lnTo>
                    <a:pt x="644" y="61"/>
                  </a:lnTo>
                  <a:lnTo>
                    <a:pt x="662" y="71"/>
                  </a:lnTo>
                  <a:lnTo>
                    <a:pt x="527" y="296"/>
                  </a:lnTo>
                  <a:lnTo>
                    <a:pt x="496" y="277"/>
                  </a:lnTo>
                  <a:lnTo>
                    <a:pt x="627" y="50"/>
                  </a:lnTo>
                  <a:close/>
                  <a:moveTo>
                    <a:pt x="520" y="11"/>
                  </a:moveTo>
                  <a:lnTo>
                    <a:pt x="541" y="16"/>
                  </a:lnTo>
                  <a:lnTo>
                    <a:pt x="560" y="23"/>
                  </a:lnTo>
                  <a:lnTo>
                    <a:pt x="489" y="275"/>
                  </a:lnTo>
                  <a:lnTo>
                    <a:pt x="453" y="265"/>
                  </a:lnTo>
                  <a:lnTo>
                    <a:pt x="520" y="11"/>
                  </a:lnTo>
                  <a:close/>
                  <a:moveTo>
                    <a:pt x="339" y="11"/>
                  </a:moveTo>
                  <a:lnTo>
                    <a:pt x="406" y="265"/>
                  </a:lnTo>
                  <a:lnTo>
                    <a:pt x="368" y="275"/>
                  </a:lnTo>
                  <a:lnTo>
                    <a:pt x="333" y="292"/>
                  </a:lnTo>
                  <a:lnTo>
                    <a:pt x="304" y="318"/>
                  </a:lnTo>
                  <a:lnTo>
                    <a:pt x="283" y="351"/>
                  </a:lnTo>
                  <a:lnTo>
                    <a:pt x="270" y="387"/>
                  </a:lnTo>
                  <a:lnTo>
                    <a:pt x="264" y="427"/>
                  </a:lnTo>
                  <a:lnTo>
                    <a:pt x="268" y="465"/>
                  </a:lnTo>
                  <a:lnTo>
                    <a:pt x="280" y="500"/>
                  </a:lnTo>
                  <a:lnTo>
                    <a:pt x="301" y="529"/>
                  </a:lnTo>
                  <a:lnTo>
                    <a:pt x="325" y="555"/>
                  </a:lnTo>
                  <a:lnTo>
                    <a:pt x="356" y="574"/>
                  </a:lnTo>
                  <a:lnTo>
                    <a:pt x="390" y="586"/>
                  </a:lnTo>
                  <a:lnTo>
                    <a:pt x="428" y="591"/>
                  </a:lnTo>
                  <a:lnTo>
                    <a:pt x="465" y="586"/>
                  </a:lnTo>
                  <a:lnTo>
                    <a:pt x="499" y="574"/>
                  </a:lnTo>
                  <a:lnTo>
                    <a:pt x="530" y="555"/>
                  </a:lnTo>
                  <a:lnTo>
                    <a:pt x="556" y="529"/>
                  </a:lnTo>
                  <a:lnTo>
                    <a:pt x="575" y="500"/>
                  </a:lnTo>
                  <a:lnTo>
                    <a:pt x="587" y="465"/>
                  </a:lnTo>
                  <a:lnTo>
                    <a:pt x="593" y="427"/>
                  </a:lnTo>
                  <a:lnTo>
                    <a:pt x="854" y="427"/>
                  </a:lnTo>
                  <a:lnTo>
                    <a:pt x="850" y="479"/>
                  </a:lnTo>
                  <a:lnTo>
                    <a:pt x="841" y="527"/>
                  </a:lnTo>
                  <a:lnTo>
                    <a:pt x="762" y="519"/>
                  </a:lnTo>
                  <a:lnTo>
                    <a:pt x="762" y="522"/>
                  </a:lnTo>
                  <a:lnTo>
                    <a:pt x="835" y="555"/>
                  </a:lnTo>
                  <a:lnTo>
                    <a:pt x="817" y="603"/>
                  </a:lnTo>
                  <a:lnTo>
                    <a:pt x="793" y="647"/>
                  </a:lnTo>
                  <a:lnTo>
                    <a:pt x="714" y="610"/>
                  </a:lnTo>
                  <a:lnTo>
                    <a:pt x="712" y="614"/>
                  </a:lnTo>
                  <a:lnTo>
                    <a:pt x="776" y="673"/>
                  </a:lnTo>
                  <a:lnTo>
                    <a:pt x="748" y="709"/>
                  </a:lnTo>
                  <a:lnTo>
                    <a:pt x="715" y="742"/>
                  </a:lnTo>
                  <a:lnTo>
                    <a:pt x="643" y="679"/>
                  </a:lnTo>
                  <a:lnTo>
                    <a:pt x="641" y="683"/>
                  </a:lnTo>
                  <a:lnTo>
                    <a:pt x="691" y="762"/>
                  </a:lnTo>
                  <a:lnTo>
                    <a:pt x="655" y="788"/>
                  </a:lnTo>
                  <a:lnTo>
                    <a:pt x="615" y="811"/>
                  </a:lnTo>
                  <a:lnTo>
                    <a:pt x="562" y="723"/>
                  </a:lnTo>
                  <a:lnTo>
                    <a:pt x="558" y="723"/>
                  </a:lnTo>
                  <a:lnTo>
                    <a:pt x="586" y="823"/>
                  </a:lnTo>
                  <a:lnTo>
                    <a:pt x="586" y="823"/>
                  </a:lnTo>
                  <a:lnTo>
                    <a:pt x="548" y="837"/>
                  </a:lnTo>
                  <a:lnTo>
                    <a:pt x="505" y="847"/>
                  </a:lnTo>
                  <a:lnTo>
                    <a:pt x="473" y="738"/>
                  </a:lnTo>
                  <a:lnTo>
                    <a:pt x="470" y="738"/>
                  </a:lnTo>
                  <a:lnTo>
                    <a:pt x="470" y="852"/>
                  </a:lnTo>
                  <a:lnTo>
                    <a:pt x="427" y="854"/>
                  </a:lnTo>
                  <a:lnTo>
                    <a:pt x="390" y="852"/>
                  </a:lnTo>
                  <a:lnTo>
                    <a:pt x="390" y="730"/>
                  </a:lnTo>
                  <a:lnTo>
                    <a:pt x="387" y="730"/>
                  </a:lnTo>
                  <a:lnTo>
                    <a:pt x="354" y="847"/>
                  </a:lnTo>
                  <a:lnTo>
                    <a:pt x="316" y="840"/>
                  </a:lnTo>
                  <a:lnTo>
                    <a:pt x="282" y="828"/>
                  </a:lnTo>
                  <a:lnTo>
                    <a:pt x="316" y="700"/>
                  </a:lnTo>
                  <a:lnTo>
                    <a:pt x="313" y="698"/>
                  </a:lnTo>
                  <a:lnTo>
                    <a:pt x="245" y="814"/>
                  </a:lnTo>
                  <a:lnTo>
                    <a:pt x="213" y="797"/>
                  </a:lnTo>
                  <a:lnTo>
                    <a:pt x="183" y="776"/>
                  </a:lnTo>
                  <a:lnTo>
                    <a:pt x="257" y="652"/>
                  </a:lnTo>
                  <a:lnTo>
                    <a:pt x="254" y="650"/>
                  </a:lnTo>
                  <a:lnTo>
                    <a:pt x="150" y="752"/>
                  </a:lnTo>
                  <a:lnTo>
                    <a:pt x="124" y="728"/>
                  </a:lnTo>
                  <a:lnTo>
                    <a:pt x="100" y="702"/>
                  </a:lnTo>
                  <a:lnTo>
                    <a:pt x="216" y="591"/>
                  </a:lnTo>
                  <a:lnTo>
                    <a:pt x="214" y="588"/>
                  </a:lnTo>
                  <a:lnTo>
                    <a:pt x="74" y="667"/>
                  </a:lnTo>
                  <a:lnTo>
                    <a:pt x="57" y="640"/>
                  </a:lnTo>
                  <a:lnTo>
                    <a:pt x="41" y="610"/>
                  </a:lnTo>
                  <a:lnTo>
                    <a:pt x="195" y="524"/>
                  </a:lnTo>
                  <a:lnTo>
                    <a:pt x="194" y="520"/>
                  </a:lnTo>
                  <a:lnTo>
                    <a:pt x="24" y="567"/>
                  </a:lnTo>
                  <a:lnTo>
                    <a:pt x="14" y="538"/>
                  </a:lnTo>
                  <a:lnTo>
                    <a:pt x="7" y="505"/>
                  </a:lnTo>
                  <a:lnTo>
                    <a:pt x="190" y="460"/>
                  </a:lnTo>
                  <a:lnTo>
                    <a:pt x="188" y="457"/>
                  </a:lnTo>
                  <a:lnTo>
                    <a:pt x="2" y="458"/>
                  </a:lnTo>
                  <a:lnTo>
                    <a:pt x="0" y="443"/>
                  </a:lnTo>
                  <a:lnTo>
                    <a:pt x="0" y="427"/>
                  </a:lnTo>
                  <a:lnTo>
                    <a:pt x="0" y="412"/>
                  </a:lnTo>
                  <a:lnTo>
                    <a:pt x="2" y="396"/>
                  </a:lnTo>
                  <a:lnTo>
                    <a:pt x="200" y="396"/>
                  </a:lnTo>
                  <a:lnTo>
                    <a:pt x="202" y="393"/>
                  </a:lnTo>
                  <a:lnTo>
                    <a:pt x="9" y="344"/>
                  </a:lnTo>
                  <a:lnTo>
                    <a:pt x="16" y="317"/>
                  </a:lnTo>
                  <a:lnTo>
                    <a:pt x="24" y="287"/>
                  </a:lnTo>
                  <a:lnTo>
                    <a:pt x="226" y="344"/>
                  </a:lnTo>
                  <a:lnTo>
                    <a:pt x="228" y="341"/>
                  </a:lnTo>
                  <a:lnTo>
                    <a:pt x="45" y="239"/>
                  </a:lnTo>
                  <a:lnTo>
                    <a:pt x="57" y="215"/>
                  </a:lnTo>
                  <a:lnTo>
                    <a:pt x="73" y="190"/>
                  </a:lnTo>
                  <a:lnTo>
                    <a:pt x="264" y="303"/>
                  </a:lnTo>
                  <a:lnTo>
                    <a:pt x="266" y="299"/>
                  </a:lnTo>
                  <a:lnTo>
                    <a:pt x="107" y="147"/>
                  </a:lnTo>
                  <a:lnTo>
                    <a:pt x="123" y="127"/>
                  </a:lnTo>
                  <a:lnTo>
                    <a:pt x="142" y="109"/>
                  </a:lnTo>
                  <a:lnTo>
                    <a:pt x="309" y="275"/>
                  </a:lnTo>
                  <a:lnTo>
                    <a:pt x="311" y="272"/>
                  </a:lnTo>
                  <a:lnTo>
                    <a:pt x="190" y="73"/>
                  </a:lnTo>
                  <a:lnTo>
                    <a:pt x="211" y="59"/>
                  </a:lnTo>
                  <a:lnTo>
                    <a:pt x="233" y="47"/>
                  </a:lnTo>
                  <a:lnTo>
                    <a:pt x="356" y="261"/>
                  </a:lnTo>
                  <a:lnTo>
                    <a:pt x="359" y="260"/>
                  </a:lnTo>
                  <a:lnTo>
                    <a:pt x="294" y="23"/>
                  </a:lnTo>
                  <a:lnTo>
                    <a:pt x="316" y="14"/>
                  </a:lnTo>
                  <a:lnTo>
                    <a:pt x="339" y="11"/>
                  </a:lnTo>
                  <a:close/>
                  <a:moveTo>
                    <a:pt x="427" y="0"/>
                  </a:moveTo>
                  <a:lnTo>
                    <a:pt x="439" y="0"/>
                  </a:lnTo>
                  <a:lnTo>
                    <a:pt x="451" y="2"/>
                  </a:lnTo>
                  <a:lnTo>
                    <a:pt x="447" y="265"/>
                  </a:lnTo>
                  <a:lnTo>
                    <a:pt x="428" y="263"/>
                  </a:lnTo>
                  <a:lnTo>
                    <a:pt x="408" y="265"/>
                  </a:lnTo>
                  <a:lnTo>
                    <a:pt x="406" y="2"/>
                  </a:lnTo>
                  <a:lnTo>
                    <a:pt x="413" y="0"/>
                  </a:lnTo>
                  <a:lnTo>
                    <a:pt x="420" y="0"/>
                  </a:lnTo>
                  <a:lnTo>
                    <a:pt x="42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p:cNvSpPr>
              <a:spLocks/>
            </p:cNvSpPr>
            <p:nvPr/>
          </p:nvSpPr>
          <p:spPr bwMode="auto">
            <a:xfrm>
              <a:off x="2205038" y="2116138"/>
              <a:ext cx="173038" cy="280988"/>
            </a:xfrm>
            <a:custGeom>
              <a:avLst/>
              <a:gdLst>
                <a:gd name="T0" fmla="*/ 0 w 217"/>
                <a:gd name="T1" fmla="*/ 0 h 354"/>
                <a:gd name="T2" fmla="*/ 79 w 217"/>
                <a:gd name="T3" fmla="*/ 0 h 354"/>
                <a:gd name="T4" fmla="*/ 79 w 217"/>
                <a:gd name="T5" fmla="*/ 261 h 354"/>
                <a:gd name="T6" fmla="*/ 81 w 217"/>
                <a:gd name="T7" fmla="*/ 273 h 354"/>
                <a:gd name="T8" fmla="*/ 86 w 217"/>
                <a:gd name="T9" fmla="*/ 282 h 354"/>
                <a:gd name="T10" fmla="*/ 95 w 217"/>
                <a:gd name="T11" fmla="*/ 289 h 354"/>
                <a:gd name="T12" fmla="*/ 108 w 217"/>
                <a:gd name="T13" fmla="*/ 292 h 354"/>
                <a:gd name="T14" fmla="*/ 120 w 217"/>
                <a:gd name="T15" fmla="*/ 289 h 354"/>
                <a:gd name="T16" fmla="*/ 129 w 217"/>
                <a:gd name="T17" fmla="*/ 280 h 354"/>
                <a:gd name="T18" fmla="*/ 134 w 217"/>
                <a:gd name="T19" fmla="*/ 270 h 354"/>
                <a:gd name="T20" fmla="*/ 136 w 217"/>
                <a:gd name="T21" fmla="*/ 258 h 354"/>
                <a:gd name="T22" fmla="*/ 136 w 217"/>
                <a:gd name="T23" fmla="*/ 0 h 354"/>
                <a:gd name="T24" fmla="*/ 217 w 217"/>
                <a:gd name="T25" fmla="*/ 0 h 354"/>
                <a:gd name="T26" fmla="*/ 217 w 217"/>
                <a:gd name="T27" fmla="*/ 251 h 354"/>
                <a:gd name="T28" fmla="*/ 215 w 217"/>
                <a:gd name="T29" fmla="*/ 275 h 354"/>
                <a:gd name="T30" fmla="*/ 210 w 217"/>
                <a:gd name="T31" fmla="*/ 296 h 354"/>
                <a:gd name="T32" fmla="*/ 200 w 217"/>
                <a:gd name="T33" fmla="*/ 315 h 354"/>
                <a:gd name="T34" fmla="*/ 184 w 217"/>
                <a:gd name="T35" fmla="*/ 332 h 354"/>
                <a:gd name="T36" fmla="*/ 165 w 217"/>
                <a:gd name="T37" fmla="*/ 344 h 354"/>
                <a:gd name="T38" fmla="*/ 139 w 217"/>
                <a:gd name="T39" fmla="*/ 351 h 354"/>
                <a:gd name="T40" fmla="*/ 107 w 217"/>
                <a:gd name="T41" fmla="*/ 354 h 354"/>
                <a:gd name="T42" fmla="*/ 76 w 217"/>
                <a:gd name="T43" fmla="*/ 351 h 354"/>
                <a:gd name="T44" fmla="*/ 50 w 217"/>
                <a:gd name="T45" fmla="*/ 342 h 354"/>
                <a:gd name="T46" fmla="*/ 27 w 217"/>
                <a:gd name="T47" fmla="*/ 328 h 354"/>
                <a:gd name="T48" fmla="*/ 12 w 217"/>
                <a:gd name="T49" fmla="*/ 308 h 354"/>
                <a:gd name="T50" fmla="*/ 1 w 217"/>
                <a:gd name="T51" fmla="*/ 282 h 354"/>
                <a:gd name="T52" fmla="*/ 0 w 217"/>
                <a:gd name="T53" fmla="*/ 251 h 354"/>
                <a:gd name="T54" fmla="*/ 0 w 217"/>
                <a:gd name="T5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7" h="354">
                  <a:moveTo>
                    <a:pt x="0" y="0"/>
                  </a:moveTo>
                  <a:lnTo>
                    <a:pt x="79" y="0"/>
                  </a:lnTo>
                  <a:lnTo>
                    <a:pt x="79" y="261"/>
                  </a:lnTo>
                  <a:lnTo>
                    <a:pt x="81" y="273"/>
                  </a:lnTo>
                  <a:lnTo>
                    <a:pt x="86" y="282"/>
                  </a:lnTo>
                  <a:lnTo>
                    <a:pt x="95" y="289"/>
                  </a:lnTo>
                  <a:lnTo>
                    <a:pt x="108" y="292"/>
                  </a:lnTo>
                  <a:lnTo>
                    <a:pt x="120" y="289"/>
                  </a:lnTo>
                  <a:lnTo>
                    <a:pt x="129" y="280"/>
                  </a:lnTo>
                  <a:lnTo>
                    <a:pt x="134" y="270"/>
                  </a:lnTo>
                  <a:lnTo>
                    <a:pt x="136" y="258"/>
                  </a:lnTo>
                  <a:lnTo>
                    <a:pt x="136" y="0"/>
                  </a:lnTo>
                  <a:lnTo>
                    <a:pt x="217" y="0"/>
                  </a:lnTo>
                  <a:lnTo>
                    <a:pt x="217" y="251"/>
                  </a:lnTo>
                  <a:lnTo>
                    <a:pt x="215" y="275"/>
                  </a:lnTo>
                  <a:lnTo>
                    <a:pt x="210" y="296"/>
                  </a:lnTo>
                  <a:lnTo>
                    <a:pt x="200" y="315"/>
                  </a:lnTo>
                  <a:lnTo>
                    <a:pt x="184" y="332"/>
                  </a:lnTo>
                  <a:lnTo>
                    <a:pt x="165" y="344"/>
                  </a:lnTo>
                  <a:lnTo>
                    <a:pt x="139" y="351"/>
                  </a:lnTo>
                  <a:lnTo>
                    <a:pt x="107" y="354"/>
                  </a:lnTo>
                  <a:lnTo>
                    <a:pt x="76" y="351"/>
                  </a:lnTo>
                  <a:lnTo>
                    <a:pt x="50" y="342"/>
                  </a:lnTo>
                  <a:lnTo>
                    <a:pt x="27" y="328"/>
                  </a:lnTo>
                  <a:lnTo>
                    <a:pt x="12" y="308"/>
                  </a:lnTo>
                  <a:lnTo>
                    <a:pt x="1" y="282"/>
                  </a:lnTo>
                  <a:lnTo>
                    <a:pt x="0" y="251"/>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8"/>
            <p:cNvSpPr>
              <a:spLocks/>
            </p:cNvSpPr>
            <p:nvPr/>
          </p:nvSpPr>
          <p:spPr bwMode="auto">
            <a:xfrm>
              <a:off x="2403475" y="2116138"/>
              <a:ext cx="166688" cy="274638"/>
            </a:xfrm>
            <a:custGeom>
              <a:avLst/>
              <a:gdLst>
                <a:gd name="T0" fmla="*/ 0 w 211"/>
                <a:gd name="T1" fmla="*/ 0 h 346"/>
                <a:gd name="T2" fmla="*/ 211 w 211"/>
                <a:gd name="T3" fmla="*/ 0 h 346"/>
                <a:gd name="T4" fmla="*/ 211 w 211"/>
                <a:gd name="T5" fmla="*/ 69 h 346"/>
                <a:gd name="T6" fmla="*/ 145 w 211"/>
                <a:gd name="T7" fmla="*/ 69 h 346"/>
                <a:gd name="T8" fmla="*/ 145 w 211"/>
                <a:gd name="T9" fmla="*/ 346 h 346"/>
                <a:gd name="T10" fmla="*/ 64 w 211"/>
                <a:gd name="T11" fmla="*/ 346 h 346"/>
                <a:gd name="T12" fmla="*/ 64 w 211"/>
                <a:gd name="T13" fmla="*/ 69 h 346"/>
                <a:gd name="T14" fmla="*/ 0 w 211"/>
                <a:gd name="T15" fmla="*/ 69 h 346"/>
                <a:gd name="T16" fmla="*/ 0 w 211"/>
                <a:gd name="T1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46">
                  <a:moveTo>
                    <a:pt x="0" y="0"/>
                  </a:moveTo>
                  <a:lnTo>
                    <a:pt x="211" y="0"/>
                  </a:lnTo>
                  <a:lnTo>
                    <a:pt x="211" y="69"/>
                  </a:lnTo>
                  <a:lnTo>
                    <a:pt x="145" y="69"/>
                  </a:lnTo>
                  <a:lnTo>
                    <a:pt x="145" y="346"/>
                  </a:lnTo>
                  <a:lnTo>
                    <a:pt x="64" y="346"/>
                  </a:lnTo>
                  <a:lnTo>
                    <a:pt x="64" y="69"/>
                  </a:lnTo>
                  <a:lnTo>
                    <a:pt x="0" y="69"/>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9"/>
            <p:cNvSpPr>
              <a:spLocks/>
            </p:cNvSpPr>
            <p:nvPr/>
          </p:nvSpPr>
          <p:spPr bwMode="auto">
            <a:xfrm>
              <a:off x="2595563" y="2109788"/>
              <a:ext cx="174625" cy="287338"/>
            </a:xfrm>
            <a:custGeom>
              <a:avLst/>
              <a:gdLst>
                <a:gd name="T0" fmla="*/ 109 w 221"/>
                <a:gd name="T1" fmla="*/ 0 h 363"/>
                <a:gd name="T2" fmla="*/ 140 w 221"/>
                <a:gd name="T3" fmla="*/ 4 h 363"/>
                <a:gd name="T4" fmla="*/ 168 w 221"/>
                <a:gd name="T5" fmla="*/ 11 h 363"/>
                <a:gd name="T6" fmla="*/ 190 w 221"/>
                <a:gd name="T7" fmla="*/ 25 h 363"/>
                <a:gd name="T8" fmla="*/ 206 w 221"/>
                <a:gd name="T9" fmla="*/ 44 h 363"/>
                <a:gd name="T10" fmla="*/ 216 w 221"/>
                <a:gd name="T11" fmla="*/ 68 h 363"/>
                <a:gd name="T12" fmla="*/ 220 w 221"/>
                <a:gd name="T13" fmla="*/ 101 h 363"/>
                <a:gd name="T14" fmla="*/ 220 w 221"/>
                <a:gd name="T15" fmla="*/ 130 h 363"/>
                <a:gd name="T16" fmla="*/ 138 w 221"/>
                <a:gd name="T17" fmla="*/ 130 h 363"/>
                <a:gd name="T18" fmla="*/ 138 w 221"/>
                <a:gd name="T19" fmla="*/ 108 h 363"/>
                <a:gd name="T20" fmla="*/ 137 w 221"/>
                <a:gd name="T21" fmla="*/ 89 h 363"/>
                <a:gd name="T22" fmla="*/ 132 w 221"/>
                <a:gd name="T23" fmla="*/ 75 h 363"/>
                <a:gd name="T24" fmla="*/ 123 w 221"/>
                <a:gd name="T25" fmla="*/ 66 h 363"/>
                <a:gd name="T26" fmla="*/ 113 w 221"/>
                <a:gd name="T27" fmla="*/ 63 h 363"/>
                <a:gd name="T28" fmla="*/ 97 w 221"/>
                <a:gd name="T29" fmla="*/ 64 h 363"/>
                <a:gd name="T30" fmla="*/ 87 w 221"/>
                <a:gd name="T31" fmla="*/ 71 h 363"/>
                <a:gd name="T32" fmla="*/ 83 w 221"/>
                <a:gd name="T33" fmla="*/ 83 h 363"/>
                <a:gd name="T34" fmla="*/ 81 w 221"/>
                <a:gd name="T35" fmla="*/ 99 h 363"/>
                <a:gd name="T36" fmla="*/ 81 w 221"/>
                <a:gd name="T37" fmla="*/ 270 h 363"/>
                <a:gd name="T38" fmla="*/ 81 w 221"/>
                <a:gd name="T39" fmla="*/ 282 h 363"/>
                <a:gd name="T40" fmla="*/ 87 w 221"/>
                <a:gd name="T41" fmla="*/ 293 h 363"/>
                <a:gd name="T42" fmla="*/ 97 w 221"/>
                <a:gd name="T43" fmla="*/ 298 h 363"/>
                <a:gd name="T44" fmla="*/ 109 w 221"/>
                <a:gd name="T45" fmla="*/ 301 h 363"/>
                <a:gd name="T46" fmla="*/ 123 w 221"/>
                <a:gd name="T47" fmla="*/ 298 h 363"/>
                <a:gd name="T48" fmla="*/ 132 w 221"/>
                <a:gd name="T49" fmla="*/ 289 h 363"/>
                <a:gd name="T50" fmla="*/ 137 w 221"/>
                <a:gd name="T51" fmla="*/ 277 h 363"/>
                <a:gd name="T52" fmla="*/ 138 w 221"/>
                <a:gd name="T53" fmla="*/ 265 h 363"/>
                <a:gd name="T54" fmla="*/ 140 w 221"/>
                <a:gd name="T55" fmla="*/ 251 h 363"/>
                <a:gd name="T56" fmla="*/ 140 w 221"/>
                <a:gd name="T57" fmla="*/ 220 h 363"/>
                <a:gd name="T58" fmla="*/ 221 w 221"/>
                <a:gd name="T59" fmla="*/ 220 h 363"/>
                <a:gd name="T60" fmla="*/ 221 w 221"/>
                <a:gd name="T61" fmla="*/ 261 h 363"/>
                <a:gd name="T62" fmla="*/ 218 w 221"/>
                <a:gd name="T63" fmla="*/ 286 h 363"/>
                <a:gd name="T64" fmla="*/ 213 w 221"/>
                <a:gd name="T65" fmla="*/ 308 h 363"/>
                <a:gd name="T66" fmla="*/ 201 w 221"/>
                <a:gd name="T67" fmla="*/ 327 h 363"/>
                <a:gd name="T68" fmla="*/ 185 w 221"/>
                <a:gd name="T69" fmla="*/ 341 h 363"/>
                <a:gd name="T70" fmla="*/ 163 w 221"/>
                <a:gd name="T71" fmla="*/ 353 h 363"/>
                <a:gd name="T72" fmla="*/ 137 w 221"/>
                <a:gd name="T73" fmla="*/ 360 h 363"/>
                <a:gd name="T74" fmla="*/ 104 w 221"/>
                <a:gd name="T75" fmla="*/ 363 h 363"/>
                <a:gd name="T76" fmla="*/ 75 w 221"/>
                <a:gd name="T77" fmla="*/ 360 h 363"/>
                <a:gd name="T78" fmla="*/ 50 w 221"/>
                <a:gd name="T79" fmla="*/ 353 h 363"/>
                <a:gd name="T80" fmla="*/ 31 w 221"/>
                <a:gd name="T81" fmla="*/ 341 h 363"/>
                <a:gd name="T82" fmla="*/ 17 w 221"/>
                <a:gd name="T83" fmla="*/ 325 h 363"/>
                <a:gd name="T84" fmla="*/ 7 w 221"/>
                <a:gd name="T85" fmla="*/ 305 h 363"/>
                <a:gd name="T86" fmla="*/ 2 w 221"/>
                <a:gd name="T87" fmla="*/ 280 h 363"/>
                <a:gd name="T88" fmla="*/ 0 w 221"/>
                <a:gd name="T89" fmla="*/ 253 h 363"/>
                <a:gd name="T90" fmla="*/ 0 w 221"/>
                <a:gd name="T91" fmla="*/ 111 h 363"/>
                <a:gd name="T92" fmla="*/ 4 w 221"/>
                <a:gd name="T93" fmla="*/ 77 h 363"/>
                <a:gd name="T94" fmla="*/ 12 w 221"/>
                <a:gd name="T95" fmla="*/ 49 h 363"/>
                <a:gd name="T96" fmla="*/ 26 w 221"/>
                <a:gd name="T97" fmla="*/ 28 h 363"/>
                <a:gd name="T98" fmla="*/ 47 w 221"/>
                <a:gd name="T99" fmla="*/ 13 h 363"/>
                <a:gd name="T100" fmla="*/ 75 w 221"/>
                <a:gd name="T101" fmla="*/ 4 h 363"/>
                <a:gd name="T102" fmla="*/ 109 w 221"/>
                <a:gd name="T103"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 h="363">
                  <a:moveTo>
                    <a:pt x="109" y="0"/>
                  </a:moveTo>
                  <a:lnTo>
                    <a:pt x="140" y="4"/>
                  </a:lnTo>
                  <a:lnTo>
                    <a:pt x="168" y="11"/>
                  </a:lnTo>
                  <a:lnTo>
                    <a:pt x="190" y="25"/>
                  </a:lnTo>
                  <a:lnTo>
                    <a:pt x="206" y="44"/>
                  </a:lnTo>
                  <a:lnTo>
                    <a:pt x="216" y="68"/>
                  </a:lnTo>
                  <a:lnTo>
                    <a:pt x="220" y="101"/>
                  </a:lnTo>
                  <a:lnTo>
                    <a:pt x="220" y="130"/>
                  </a:lnTo>
                  <a:lnTo>
                    <a:pt x="138" y="130"/>
                  </a:lnTo>
                  <a:lnTo>
                    <a:pt x="138" y="108"/>
                  </a:lnTo>
                  <a:lnTo>
                    <a:pt x="137" y="89"/>
                  </a:lnTo>
                  <a:lnTo>
                    <a:pt x="132" y="75"/>
                  </a:lnTo>
                  <a:lnTo>
                    <a:pt x="123" y="66"/>
                  </a:lnTo>
                  <a:lnTo>
                    <a:pt x="113" y="63"/>
                  </a:lnTo>
                  <a:lnTo>
                    <a:pt x="97" y="64"/>
                  </a:lnTo>
                  <a:lnTo>
                    <a:pt x="87" y="71"/>
                  </a:lnTo>
                  <a:lnTo>
                    <a:pt x="83" y="83"/>
                  </a:lnTo>
                  <a:lnTo>
                    <a:pt x="81" y="99"/>
                  </a:lnTo>
                  <a:lnTo>
                    <a:pt x="81" y="270"/>
                  </a:lnTo>
                  <a:lnTo>
                    <a:pt x="81" y="282"/>
                  </a:lnTo>
                  <a:lnTo>
                    <a:pt x="87" y="293"/>
                  </a:lnTo>
                  <a:lnTo>
                    <a:pt x="97" y="298"/>
                  </a:lnTo>
                  <a:lnTo>
                    <a:pt x="109" y="301"/>
                  </a:lnTo>
                  <a:lnTo>
                    <a:pt x="123" y="298"/>
                  </a:lnTo>
                  <a:lnTo>
                    <a:pt x="132" y="289"/>
                  </a:lnTo>
                  <a:lnTo>
                    <a:pt x="137" y="277"/>
                  </a:lnTo>
                  <a:lnTo>
                    <a:pt x="138" y="265"/>
                  </a:lnTo>
                  <a:lnTo>
                    <a:pt x="140" y="251"/>
                  </a:lnTo>
                  <a:lnTo>
                    <a:pt x="140" y="220"/>
                  </a:lnTo>
                  <a:lnTo>
                    <a:pt x="221" y="220"/>
                  </a:lnTo>
                  <a:lnTo>
                    <a:pt x="221" y="261"/>
                  </a:lnTo>
                  <a:lnTo>
                    <a:pt x="218" y="286"/>
                  </a:lnTo>
                  <a:lnTo>
                    <a:pt x="213" y="308"/>
                  </a:lnTo>
                  <a:lnTo>
                    <a:pt x="201" y="327"/>
                  </a:lnTo>
                  <a:lnTo>
                    <a:pt x="185" y="341"/>
                  </a:lnTo>
                  <a:lnTo>
                    <a:pt x="163" y="353"/>
                  </a:lnTo>
                  <a:lnTo>
                    <a:pt x="137" y="360"/>
                  </a:lnTo>
                  <a:lnTo>
                    <a:pt x="104" y="363"/>
                  </a:lnTo>
                  <a:lnTo>
                    <a:pt x="75" y="360"/>
                  </a:lnTo>
                  <a:lnTo>
                    <a:pt x="50" y="353"/>
                  </a:lnTo>
                  <a:lnTo>
                    <a:pt x="31" y="341"/>
                  </a:lnTo>
                  <a:lnTo>
                    <a:pt x="17" y="325"/>
                  </a:lnTo>
                  <a:lnTo>
                    <a:pt x="7" y="305"/>
                  </a:lnTo>
                  <a:lnTo>
                    <a:pt x="2" y="280"/>
                  </a:lnTo>
                  <a:lnTo>
                    <a:pt x="0" y="253"/>
                  </a:lnTo>
                  <a:lnTo>
                    <a:pt x="0" y="111"/>
                  </a:lnTo>
                  <a:lnTo>
                    <a:pt x="4" y="77"/>
                  </a:lnTo>
                  <a:lnTo>
                    <a:pt x="12" y="49"/>
                  </a:lnTo>
                  <a:lnTo>
                    <a:pt x="26" y="28"/>
                  </a:lnTo>
                  <a:lnTo>
                    <a:pt x="47" y="13"/>
                  </a:lnTo>
                  <a:lnTo>
                    <a:pt x="75" y="4"/>
                  </a:lnTo>
                  <a:lnTo>
                    <a:pt x="109"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0"/>
            <p:cNvSpPr>
              <a:spLocks noEditPoints="1"/>
            </p:cNvSpPr>
            <p:nvPr/>
          </p:nvSpPr>
          <p:spPr bwMode="auto">
            <a:xfrm>
              <a:off x="2882900" y="2116138"/>
              <a:ext cx="196850" cy="274638"/>
            </a:xfrm>
            <a:custGeom>
              <a:avLst/>
              <a:gdLst>
                <a:gd name="T0" fmla="*/ 124 w 249"/>
                <a:gd name="T1" fmla="*/ 62 h 346"/>
                <a:gd name="T2" fmla="*/ 100 w 249"/>
                <a:gd name="T3" fmla="*/ 218 h 346"/>
                <a:gd name="T4" fmla="*/ 149 w 249"/>
                <a:gd name="T5" fmla="*/ 218 h 346"/>
                <a:gd name="T6" fmla="*/ 124 w 249"/>
                <a:gd name="T7" fmla="*/ 62 h 346"/>
                <a:gd name="T8" fmla="*/ 124 w 249"/>
                <a:gd name="T9" fmla="*/ 62 h 346"/>
                <a:gd name="T10" fmla="*/ 76 w 249"/>
                <a:gd name="T11" fmla="*/ 0 h 346"/>
                <a:gd name="T12" fmla="*/ 175 w 249"/>
                <a:gd name="T13" fmla="*/ 0 h 346"/>
                <a:gd name="T14" fmla="*/ 249 w 249"/>
                <a:gd name="T15" fmla="*/ 346 h 346"/>
                <a:gd name="T16" fmla="*/ 168 w 249"/>
                <a:gd name="T17" fmla="*/ 346 h 346"/>
                <a:gd name="T18" fmla="*/ 156 w 249"/>
                <a:gd name="T19" fmla="*/ 278 h 346"/>
                <a:gd name="T20" fmla="*/ 92 w 249"/>
                <a:gd name="T21" fmla="*/ 278 h 346"/>
                <a:gd name="T22" fmla="*/ 83 w 249"/>
                <a:gd name="T23" fmla="*/ 346 h 346"/>
                <a:gd name="T24" fmla="*/ 0 w 249"/>
                <a:gd name="T25" fmla="*/ 346 h 346"/>
                <a:gd name="T26" fmla="*/ 76 w 249"/>
                <a:gd name="T2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346">
                  <a:moveTo>
                    <a:pt x="124" y="62"/>
                  </a:moveTo>
                  <a:lnTo>
                    <a:pt x="100" y="218"/>
                  </a:lnTo>
                  <a:lnTo>
                    <a:pt x="149" y="218"/>
                  </a:lnTo>
                  <a:lnTo>
                    <a:pt x="124" y="62"/>
                  </a:lnTo>
                  <a:lnTo>
                    <a:pt x="124" y="62"/>
                  </a:lnTo>
                  <a:close/>
                  <a:moveTo>
                    <a:pt x="76" y="0"/>
                  </a:moveTo>
                  <a:lnTo>
                    <a:pt x="175" y="0"/>
                  </a:lnTo>
                  <a:lnTo>
                    <a:pt x="249" y="346"/>
                  </a:lnTo>
                  <a:lnTo>
                    <a:pt x="168" y="346"/>
                  </a:lnTo>
                  <a:lnTo>
                    <a:pt x="156" y="278"/>
                  </a:lnTo>
                  <a:lnTo>
                    <a:pt x="92" y="278"/>
                  </a:lnTo>
                  <a:lnTo>
                    <a:pt x="83" y="346"/>
                  </a:lnTo>
                  <a:lnTo>
                    <a:pt x="0" y="346"/>
                  </a:lnTo>
                  <a:lnTo>
                    <a:pt x="7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1"/>
            <p:cNvSpPr>
              <a:spLocks noEditPoints="1"/>
            </p:cNvSpPr>
            <p:nvPr/>
          </p:nvSpPr>
          <p:spPr bwMode="auto">
            <a:xfrm>
              <a:off x="3100388" y="2179638"/>
              <a:ext cx="155575" cy="217488"/>
            </a:xfrm>
            <a:custGeom>
              <a:avLst/>
              <a:gdLst>
                <a:gd name="T0" fmla="*/ 100 w 197"/>
                <a:gd name="T1" fmla="*/ 48 h 274"/>
                <a:gd name="T2" fmla="*/ 86 w 197"/>
                <a:gd name="T3" fmla="*/ 51 h 274"/>
                <a:gd name="T4" fmla="*/ 80 w 197"/>
                <a:gd name="T5" fmla="*/ 58 h 274"/>
                <a:gd name="T6" fmla="*/ 74 w 197"/>
                <a:gd name="T7" fmla="*/ 70 h 274"/>
                <a:gd name="T8" fmla="*/ 74 w 197"/>
                <a:gd name="T9" fmla="*/ 83 h 274"/>
                <a:gd name="T10" fmla="*/ 74 w 197"/>
                <a:gd name="T11" fmla="*/ 100 h 274"/>
                <a:gd name="T12" fmla="*/ 124 w 197"/>
                <a:gd name="T13" fmla="*/ 100 h 274"/>
                <a:gd name="T14" fmla="*/ 124 w 197"/>
                <a:gd name="T15" fmla="*/ 74 h 274"/>
                <a:gd name="T16" fmla="*/ 124 w 197"/>
                <a:gd name="T17" fmla="*/ 70 h 274"/>
                <a:gd name="T18" fmla="*/ 123 w 197"/>
                <a:gd name="T19" fmla="*/ 67 h 274"/>
                <a:gd name="T20" fmla="*/ 121 w 197"/>
                <a:gd name="T21" fmla="*/ 62 h 274"/>
                <a:gd name="T22" fmla="*/ 119 w 197"/>
                <a:gd name="T23" fmla="*/ 58 h 274"/>
                <a:gd name="T24" fmla="*/ 116 w 197"/>
                <a:gd name="T25" fmla="*/ 55 h 274"/>
                <a:gd name="T26" fmla="*/ 111 w 197"/>
                <a:gd name="T27" fmla="*/ 51 h 274"/>
                <a:gd name="T28" fmla="*/ 105 w 197"/>
                <a:gd name="T29" fmla="*/ 50 h 274"/>
                <a:gd name="T30" fmla="*/ 100 w 197"/>
                <a:gd name="T31" fmla="*/ 48 h 274"/>
                <a:gd name="T32" fmla="*/ 99 w 197"/>
                <a:gd name="T33" fmla="*/ 0 h 274"/>
                <a:gd name="T34" fmla="*/ 121 w 197"/>
                <a:gd name="T35" fmla="*/ 1 h 274"/>
                <a:gd name="T36" fmla="*/ 142 w 197"/>
                <a:gd name="T37" fmla="*/ 5 h 274"/>
                <a:gd name="T38" fmla="*/ 159 w 197"/>
                <a:gd name="T39" fmla="*/ 12 h 274"/>
                <a:gd name="T40" fmla="*/ 175 w 197"/>
                <a:gd name="T41" fmla="*/ 22 h 274"/>
                <a:gd name="T42" fmla="*/ 187 w 197"/>
                <a:gd name="T43" fmla="*/ 36 h 274"/>
                <a:gd name="T44" fmla="*/ 195 w 197"/>
                <a:gd name="T45" fmla="*/ 53 h 274"/>
                <a:gd name="T46" fmla="*/ 197 w 197"/>
                <a:gd name="T47" fmla="*/ 74 h 274"/>
                <a:gd name="T48" fmla="*/ 197 w 197"/>
                <a:gd name="T49" fmla="*/ 148 h 274"/>
                <a:gd name="T50" fmla="*/ 74 w 197"/>
                <a:gd name="T51" fmla="*/ 148 h 274"/>
                <a:gd name="T52" fmla="*/ 74 w 197"/>
                <a:gd name="T53" fmla="*/ 193 h 274"/>
                <a:gd name="T54" fmla="*/ 74 w 197"/>
                <a:gd name="T55" fmla="*/ 200 h 274"/>
                <a:gd name="T56" fmla="*/ 76 w 197"/>
                <a:gd name="T57" fmla="*/ 207 h 274"/>
                <a:gd name="T58" fmla="*/ 80 w 197"/>
                <a:gd name="T59" fmla="*/ 212 h 274"/>
                <a:gd name="T60" fmla="*/ 83 w 197"/>
                <a:gd name="T61" fmla="*/ 216 h 274"/>
                <a:gd name="T62" fmla="*/ 88 w 197"/>
                <a:gd name="T63" fmla="*/ 219 h 274"/>
                <a:gd name="T64" fmla="*/ 97 w 197"/>
                <a:gd name="T65" fmla="*/ 221 h 274"/>
                <a:gd name="T66" fmla="*/ 109 w 197"/>
                <a:gd name="T67" fmla="*/ 219 h 274"/>
                <a:gd name="T68" fmla="*/ 118 w 197"/>
                <a:gd name="T69" fmla="*/ 212 h 274"/>
                <a:gd name="T70" fmla="*/ 121 w 197"/>
                <a:gd name="T71" fmla="*/ 202 h 274"/>
                <a:gd name="T72" fmla="*/ 121 w 197"/>
                <a:gd name="T73" fmla="*/ 190 h 274"/>
                <a:gd name="T74" fmla="*/ 123 w 197"/>
                <a:gd name="T75" fmla="*/ 176 h 274"/>
                <a:gd name="T76" fmla="*/ 195 w 197"/>
                <a:gd name="T77" fmla="*/ 176 h 274"/>
                <a:gd name="T78" fmla="*/ 194 w 197"/>
                <a:gd name="T79" fmla="*/ 207 h 274"/>
                <a:gd name="T80" fmla="*/ 185 w 197"/>
                <a:gd name="T81" fmla="*/ 231 h 274"/>
                <a:gd name="T82" fmla="*/ 173 w 197"/>
                <a:gd name="T83" fmla="*/ 250 h 274"/>
                <a:gd name="T84" fmla="*/ 152 w 197"/>
                <a:gd name="T85" fmla="*/ 262 h 274"/>
                <a:gd name="T86" fmla="*/ 128 w 197"/>
                <a:gd name="T87" fmla="*/ 271 h 274"/>
                <a:gd name="T88" fmla="*/ 99 w 197"/>
                <a:gd name="T89" fmla="*/ 274 h 274"/>
                <a:gd name="T90" fmla="*/ 78 w 197"/>
                <a:gd name="T91" fmla="*/ 273 h 274"/>
                <a:gd name="T92" fmla="*/ 57 w 197"/>
                <a:gd name="T93" fmla="*/ 267 h 274"/>
                <a:gd name="T94" fmla="*/ 38 w 197"/>
                <a:gd name="T95" fmla="*/ 261 h 274"/>
                <a:gd name="T96" fmla="*/ 23 w 197"/>
                <a:gd name="T97" fmla="*/ 250 h 274"/>
                <a:gd name="T98" fmla="*/ 10 w 197"/>
                <a:gd name="T99" fmla="*/ 235 h 274"/>
                <a:gd name="T100" fmla="*/ 4 w 197"/>
                <a:gd name="T101" fmla="*/ 217 h 274"/>
                <a:gd name="T102" fmla="*/ 0 w 197"/>
                <a:gd name="T103" fmla="*/ 193 h 274"/>
                <a:gd name="T104" fmla="*/ 0 w 197"/>
                <a:gd name="T105" fmla="*/ 88 h 274"/>
                <a:gd name="T106" fmla="*/ 4 w 197"/>
                <a:gd name="T107" fmla="*/ 64 h 274"/>
                <a:gd name="T108" fmla="*/ 10 w 197"/>
                <a:gd name="T109" fmla="*/ 43 h 274"/>
                <a:gd name="T110" fmla="*/ 21 w 197"/>
                <a:gd name="T111" fmla="*/ 26 h 274"/>
                <a:gd name="T112" fmla="*/ 36 w 197"/>
                <a:gd name="T113" fmla="*/ 13 h 274"/>
                <a:gd name="T114" fmla="*/ 55 w 197"/>
                <a:gd name="T115" fmla="*/ 7 h 274"/>
                <a:gd name="T116" fmla="*/ 76 w 197"/>
                <a:gd name="T117" fmla="*/ 1 h 274"/>
                <a:gd name="T118" fmla="*/ 99 w 197"/>
                <a:gd name="T11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74">
                  <a:moveTo>
                    <a:pt x="100" y="48"/>
                  </a:moveTo>
                  <a:lnTo>
                    <a:pt x="86" y="51"/>
                  </a:lnTo>
                  <a:lnTo>
                    <a:pt x="80" y="58"/>
                  </a:lnTo>
                  <a:lnTo>
                    <a:pt x="74" y="70"/>
                  </a:lnTo>
                  <a:lnTo>
                    <a:pt x="74" y="83"/>
                  </a:lnTo>
                  <a:lnTo>
                    <a:pt x="74" y="100"/>
                  </a:lnTo>
                  <a:lnTo>
                    <a:pt x="124" y="100"/>
                  </a:lnTo>
                  <a:lnTo>
                    <a:pt x="124" y="74"/>
                  </a:lnTo>
                  <a:lnTo>
                    <a:pt x="124" y="70"/>
                  </a:lnTo>
                  <a:lnTo>
                    <a:pt x="123" y="67"/>
                  </a:lnTo>
                  <a:lnTo>
                    <a:pt x="121" y="62"/>
                  </a:lnTo>
                  <a:lnTo>
                    <a:pt x="119" y="58"/>
                  </a:lnTo>
                  <a:lnTo>
                    <a:pt x="116" y="55"/>
                  </a:lnTo>
                  <a:lnTo>
                    <a:pt x="111" y="51"/>
                  </a:lnTo>
                  <a:lnTo>
                    <a:pt x="105" y="50"/>
                  </a:lnTo>
                  <a:lnTo>
                    <a:pt x="100" y="48"/>
                  </a:lnTo>
                  <a:close/>
                  <a:moveTo>
                    <a:pt x="99" y="0"/>
                  </a:moveTo>
                  <a:lnTo>
                    <a:pt x="121" y="1"/>
                  </a:lnTo>
                  <a:lnTo>
                    <a:pt x="142" y="5"/>
                  </a:lnTo>
                  <a:lnTo>
                    <a:pt x="159" y="12"/>
                  </a:lnTo>
                  <a:lnTo>
                    <a:pt x="175" y="22"/>
                  </a:lnTo>
                  <a:lnTo>
                    <a:pt x="187" y="36"/>
                  </a:lnTo>
                  <a:lnTo>
                    <a:pt x="195" y="53"/>
                  </a:lnTo>
                  <a:lnTo>
                    <a:pt x="197" y="74"/>
                  </a:lnTo>
                  <a:lnTo>
                    <a:pt x="197" y="148"/>
                  </a:lnTo>
                  <a:lnTo>
                    <a:pt x="74" y="148"/>
                  </a:lnTo>
                  <a:lnTo>
                    <a:pt x="74" y="193"/>
                  </a:lnTo>
                  <a:lnTo>
                    <a:pt x="74" y="200"/>
                  </a:lnTo>
                  <a:lnTo>
                    <a:pt x="76" y="207"/>
                  </a:lnTo>
                  <a:lnTo>
                    <a:pt x="80" y="212"/>
                  </a:lnTo>
                  <a:lnTo>
                    <a:pt x="83" y="216"/>
                  </a:lnTo>
                  <a:lnTo>
                    <a:pt x="88" y="219"/>
                  </a:lnTo>
                  <a:lnTo>
                    <a:pt x="97" y="221"/>
                  </a:lnTo>
                  <a:lnTo>
                    <a:pt x="109" y="219"/>
                  </a:lnTo>
                  <a:lnTo>
                    <a:pt x="118" y="212"/>
                  </a:lnTo>
                  <a:lnTo>
                    <a:pt x="121" y="202"/>
                  </a:lnTo>
                  <a:lnTo>
                    <a:pt x="121" y="190"/>
                  </a:lnTo>
                  <a:lnTo>
                    <a:pt x="123" y="176"/>
                  </a:lnTo>
                  <a:lnTo>
                    <a:pt x="195" y="176"/>
                  </a:lnTo>
                  <a:lnTo>
                    <a:pt x="194" y="207"/>
                  </a:lnTo>
                  <a:lnTo>
                    <a:pt x="185" y="231"/>
                  </a:lnTo>
                  <a:lnTo>
                    <a:pt x="173" y="250"/>
                  </a:lnTo>
                  <a:lnTo>
                    <a:pt x="152" y="262"/>
                  </a:lnTo>
                  <a:lnTo>
                    <a:pt x="128" y="271"/>
                  </a:lnTo>
                  <a:lnTo>
                    <a:pt x="99" y="274"/>
                  </a:lnTo>
                  <a:lnTo>
                    <a:pt x="78" y="273"/>
                  </a:lnTo>
                  <a:lnTo>
                    <a:pt x="57" y="267"/>
                  </a:lnTo>
                  <a:lnTo>
                    <a:pt x="38" y="261"/>
                  </a:lnTo>
                  <a:lnTo>
                    <a:pt x="23" y="250"/>
                  </a:lnTo>
                  <a:lnTo>
                    <a:pt x="10" y="235"/>
                  </a:lnTo>
                  <a:lnTo>
                    <a:pt x="4" y="217"/>
                  </a:lnTo>
                  <a:lnTo>
                    <a:pt x="0" y="193"/>
                  </a:lnTo>
                  <a:lnTo>
                    <a:pt x="0" y="88"/>
                  </a:lnTo>
                  <a:lnTo>
                    <a:pt x="4" y="64"/>
                  </a:lnTo>
                  <a:lnTo>
                    <a:pt x="10" y="43"/>
                  </a:lnTo>
                  <a:lnTo>
                    <a:pt x="21" y="26"/>
                  </a:lnTo>
                  <a:lnTo>
                    <a:pt x="36" y="13"/>
                  </a:lnTo>
                  <a:lnTo>
                    <a:pt x="55" y="7"/>
                  </a:lnTo>
                  <a:lnTo>
                    <a:pt x="76" y="1"/>
                  </a:lnTo>
                  <a:lnTo>
                    <a:pt x="99"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2"/>
            <p:cNvSpPr>
              <a:spLocks/>
            </p:cNvSpPr>
            <p:nvPr/>
          </p:nvSpPr>
          <p:spPr bwMode="auto">
            <a:xfrm>
              <a:off x="3286125" y="2179638"/>
              <a:ext cx="100013" cy="211138"/>
            </a:xfrm>
            <a:custGeom>
              <a:avLst/>
              <a:gdLst>
                <a:gd name="T0" fmla="*/ 126 w 126"/>
                <a:gd name="T1" fmla="*/ 0 h 266"/>
                <a:gd name="T2" fmla="*/ 126 w 126"/>
                <a:gd name="T3" fmla="*/ 83 h 266"/>
                <a:gd name="T4" fmla="*/ 116 w 126"/>
                <a:gd name="T5" fmla="*/ 81 h 266"/>
                <a:gd name="T6" fmla="*/ 104 w 126"/>
                <a:gd name="T7" fmla="*/ 81 h 266"/>
                <a:gd name="T8" fmla="*/ 92 w 126"/>
                <a:gd name="T9" fmla="*/ 83 h 266"/>
                <a:gd name="T10" fmla="*/ 81 w 126"/>
                <a:gd name="T11" fmla="*/ 84 h 266"/>
                <a:gd name="T12" fmla="*/ 76 w 126"/>
                <a:gd name="T13" fmla="*/ 93 h 266"/>
                <a:gd name="T14" fmla="*/ 74 w 126"/>
                <a:gd name="T15" fmla="*/ 107 h 266"/>
                <a:gd name="T16" fmla="*/ 74 w 126"/>
                <a:gd name="T17" fmla="*/ 266 h 266"/>
                <a:gd name="T18" fmla="*/ 0 w 126"/>
                <a:gd name="T19" fmla="*/ 266 h 266"/>
                <a:gd name="T20" fmla="*/ 0 w 126"/>
                <a:gd name="T21" fmla="*/ 8 h 266"/>
                <a:gd name="T22" fmla="*/ 69 w 126"/>
                <a:gd name="T23" fmla="*/ 8 h 266"/>
                <a:gd name="T24" fmla="*/ 69 w 126"/>
                <a:gd name="T25" fmla="*/ 46 h 266"/>
                <a:gd name="T26" fmla="*/ 69 w 126"/>
                <a:gd name="T27" fmla="*/ 46 h 266"/>
                <a:gd name="T28" fmla="*/ 78 w 126"/>
                <a:gd name="T29" fmla="*/ 27 h 266"/>
                <a:gd name="T30" fmla="*/ 90 w 126"/>
                <a:gd name="T31" fmla="*/ 13 h 266"/>
                <a:gd name="T32" fmla="*/ 105 w 126"/>
                <a:gd name="T33" fmla="*/ 3 h 266"/>
                <a:gd name="T34" fmla="*/ 126 w 126"/>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66">
                  <a:moveTo>
                    <a:pt x="126" y="0"/>
                  </a:moveTo>
                  <a:lnTo>
                    <a:pt x="126" y="83"/>
                  </a:lnTo>
                  <a:lnTo>
                    <a:pt x="116" y="81"/>
                  </a:lnTo>
                  <a:lnTo>
                    <a:pt x="104" y="81"/>
                  </a:lnTo>
                  <a:lnTo>
                    <a:pt x="92" y="83"/>
                  </a:lnTo>
                  <a:lnTo>
                    <a:pt x="81" y="84"/>
                  </a:lnTo>
                  <a:lnTo>
                    <a:pt x="76" y="93"/>
                  </a:lnTo>
                  <a:lnTo>
                    <a:pt x="74" y="107"/>
                  </a:lnTo>
                  <a:lnTo>
                    <a:pt x="74" y="266"/>
                  </a:lnTo>
                  <a:lnTo>
                    <a:pt x="0" y="266"/>
                  </a:lnTo>
                  <a:lnTo>
                    <a:pt x="0" y="8"/>
                  </a:lnTo>
                  <a:lnTo>
                    <a:pt x="69" y="8"/>
                  </a:lnTo>
                  <a:lnTo>
                    <a:pt x="69" y="46"/>
                  </a:lnTo>
                  <a:lnTo>
                    <a:pt x="69" y="46"/>
                  </a:lnTo>
                  <a:lnTo>
                    <a:pt x="78" y="27"/>
                  </a:lnTo>
                  <a:lnTo>
                    <a:pt x="90" y="13"/>
                  </a:lnTo>
                  <a:lnTo>
                    <a:pt x="105" y="3"/>
                  </a:lnTo>
                  <a:lnTo>
                    <a:pt x="12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3"/>
            <p:cNvSpPr>
              <a:spLocks noEditPoints="1"/>
            </p:cNvSpPr>
            <p:nvPr/>
          </p:nvSpPr>
          <p:spPr bwMode="auto">
            <a:xfrm>
              <a:off x="3411538" y="2179638"/>
              <a:ext cx="152400" cy="217488"/>
            </a:xfrm>
            <a:custGeom>
              <a:avLst/>
              <a:gdLst>
                <a:gd name="T0" fmla="*/ 95 w 192"/>
                <a:gd name="T1" fmla="*/ 53 h 274"/>
                <a:gd name="T2" fmla="*/ 85 w 192"/>
                <a:gd name="T3" fmla="*/ 55 h 274"/>
                <a:gd name="T4" fmla="*/ 78 w 192"/>
                <a:gd name="T5" fmla="*/ 62 h 274"/>
                <a:gd name="T6" fmla="*/ 75 w 192"/>
                <a:gd name="T7" fmla="*/ 70 h 274"/>
                <a:gd name="T8" fmla="*/ 73 w 192"/>
                <a:gd name="T9" fmla="*/ 83 h 274"/>
                <a:gd name="T10" fmla="*/ 73 w 192"/>
                <a:gd name="T11" fmla="*/ 198 h 274"/>
                <a:gd name="T12" fmla="*/ 75 w 192"/>
                <a:gd name="T13" fmla="*/ 205 h 274"/>
                <a:gd name="T14" fmla="*/ 76 w 192"/>
                <a:gd name="T15" fmla="*/ 210 h 274"/>
                <a:gd name="T16" fmla="*/ 80 w 192"/>
                <a:gd name="T17" fmla="*/ 216 h 274"/>
                <a:gd name="T18" fmla="*/ 83 w 192"/>
                <a:gd name="T19" fmla="*/ 217 h 274"/>
                <a:gd name="T20" fmla="*/ 90 w 192"/>
                <a:gd name="T21" fmla="*/ 221 h 274"/>
                <a:gd name="T22" fmla="*/ 95 w 192"/>
                <a:gd name="T23" fmla="*/ 221 h 274"/>
                <a:gd name="T24" fmla="*/ 102 w 192"/>
                <a:gd name="T25" fmla="*/ 221 h 274"/>
                <a:gd name="T26" fmla="*/ 109 w 192"/>
                <a:gd name="T27" fmla="*/ 217 h 274"/>
                <a:gd name="T28" fmla="*/ 113 w 192"/>
                <a:gd name="T29" fmla="*/ 216 h 274"/>
                <a:gd name="T30" fmla="*/ 116 w 192"/>
                <a:gd name="T31" fmla="*/ 210 h 274"/>
                <a:gd name="T32" fmla="*/ 118 w 192"/>
                <a:gd name="T33" fmla="*/ 205 h 274"/>
                <a:gd name="T34" fmla="*/ 119 w 192"/>
                <a:gd name="T35" fmla="*/ 198 h 274"/>
                <a:gd name="T36" fmla="*/ 119 w 192"/>
                <a:gd name="T37" fmla="*/ 83 h 274"/>
                <a:gd name="T38" fmla="*/ 118 w 192"/>
                <a:gd name="T39" fmla="*/ 70 h 274"/>
                <a:gd name="T40" fmla="*/ 114 w 192"/>
                <a:gd name="T41" fmla="*/ 62 h 274"/>
                <a:gd name="T42" fmla="*/ 107 w 192"/>
                <a:gd name="T43" fmla="*/ 55 h 274"/>
                <a:gd name="T44" fmla="*/ 95 w 192"/>
                <a:gd name="T45" fmla="*/ 53 h 274"/>
                <a:gd name="T46" fmla="*/ 95 w 192"/>
                <a:gd name="T47" fmla="*/ 0 h 274"/>
                <a:gd name="T48" fmla="*/ 126 w 192"/>
                <a:gd name="T49" fmla="*/ 3 h 274"/>
                <a:gd name="T50" fmla="*/ 149 w 192"/>
                <a:gd name="T51" fmla="*/ 10 h 274"/>
                <a:gd name="T52" fmla="*/ 168 w 192"/>
                <a:gd name="T53" fmla="*/ 22 h 274"/>
                <a:gd name="T54" fmla="*/ 182 w 192"/>
                <a:gd name="T55" fmla="*/ 39 h 274"/>
                <a:gd name="T56" fmla="*/ 189 w 192"/>
                <a:gd name="T57" fmla="*/ 62 h 274"/>
                <a:gd name="T58" fmla="*/ 192 w 192"/>
                <a:gd name="T59" fmla="*/ 88 h 274"/>
                <a:gd name="T60" fmla="*/ 192 w 192"/>
                <a:gd name="T61" fmla="*/ 193 h 274"/>
                <a:gd name="T62" fmla="*/ 187 w 192"/>
                <a:gd name="T63" fmla="*/ 219 h 274"/>
                <a:gd name="T64" fmla="*/ 178 w 192"/>
                <a:gd name="T65" fmla="*/ 240 h 274"/>
                <a:gd name="T66" fmla="*/ 163 w 192"/>
                <a:gd name="T67" fmla="*/ 255 h 274"/>
                <a:gd name="T68" fmla="*/ 145 w 192"/>
                <a:gd name="T69" fmla="*/ 266 h 274"/>
                <a:gd name="T70" fmla="*/ 123 w 192"/>
                <a:gd name="T71" fmla="*/ 271 h 274"/>
                <a:gd name="T72" fmla="*/ 95 w 192"/>
                <a:gd name="T73" fmla="*/ 274 h 274"/>
                <a:gd name="T74" fmla="*/ 71 w 192"/>
                <a:gd name="T75" fmla="*/ 271 h 274"/>
                <a:gd name="T76" fmla="*/ 49 w 192"/>
                <a:gd name="T77" fmla="*/ 266 h 274"/>
                <a:gd name="T78" fmla="*/ 28 w 192"/>
                <a:gd name="T79" fmla="*/ 255 h 274"/>
                <a:gd name="T80" fmla="*/ 14 w 192"/>
                <a:gd name="T81" fmla="*/ 240 h 274"/>
                <a:gd name="T82" fmla="*/ 4 w 192"/>
                <a:gd name="T83" fmla="*/ 219 h 274"/>
                <a:gd name="T84" fmla="*/ 0 w 192"/>
                <a:gd name="T85" fmla="*/ 193 h 274"/>
                <a:gd name="T86" fmla="*/ 0 w 192"/>
                <a:gd name="T87" fmla="*/ 88 h 274"/>
                <a:gd name="T88" fmla="*/ 2 w 192"/>
                <a:gd name="T89" fmla="*/ 64 h 274"/>
                <a:gd name="T90" fmla="*/ 9 w 192"/>
                <a:gd name="T91" fmla="*/ 43 h 274"/>
                <a:gd name="T92" fmla="*/ 21 w 192"/>
                <a:gd name="T93" fmla="*/ 26 h 274"/>
                <a:gd name="T94" fmla="*/ 35 w 192"/>
                <a:gd name="T95" fmla="*/ 13 h 274"/>
                <a:gd name="T96" fmla="*/ 52 w 192"/>
                <a:gd name="T97" fmla="*/ 7 h 274"/>
                <a:gd name="T98" fmla="*/ 73 w 192"/>
                <a:gd name="T99" fmla="*/ 1 h 274"/>
                <a:gd name="T100" fmla="*/ 95 w 192"/>
                <a:gd name="T10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74">
                  <a:moveTo>
                    <a:pt x="95" y="53"/>
                  </a:moveTo>
                  <a:lnTo>
                    <a:pt x="85" y="55"/>
                  </a:lnTo>
                  <a:lnTo>
                    <a:pt x="78" y="62"/>
                  </a:lnTo>
                  <a:lnTo>
                    <a:pt x="75" y="70"/>
                  </a:lnTo>
                  <a:lnTo>
                    <a:pt x="73" y="83"/>
                  </a:lnTo>
                  <a:lnTo>
                    <a:pt x="73" y="198"/>
                  </a:lnTo>
                  <a:lnTo>
                    <a:pt x="75" y="205"/>
                  </a:lnTo>
                  <a:lnTo>
                    <a:pt x="76" y="210"/>
                  </a:lnTo>
                  <a:lnTo>
                    <a:pt x="80" y="216"/>
                  </a:lnTo>
                  <a:lnTo>
                    <a:pt x="83" y="217"/>
                  </a:lnTo>
                  <a:lnTo>
                    <a:pt x="90" y="221"/>
                  </a:lnTo>
                  <a:lnTo>
                    <a:pt x="95" y="221"/>
                  </a:lnTo>
                  <a:lnTo>
                    <a:pt x="102" y="221"/>
                  </a:lnTo>
                  <a:lnTo>
                    <a:pt x="109" y="217"/>
                  </a:lnTo>
                  <a:lnTo>
                    <a:pt x="113" y="216"/>
                  </a:lnTo>
                  <a:lnTo>
                    <a:pt x="116" y="210"/>
                  </a:lnTo>
                  <a:lnTo>
                    <a:pt x="118" y="205"/>
                  </a:lnTo>
                  <a:lnTo>
                    <a:pt x="119" y="198"/>
                  </a:lnTo>
                  <a:lnTo>
                    <a:pt x="119" y="83"/>
                  </a:lnTo>
                  <a:lnTo>
                    <a:pt x="118" y="70"/>
                  </a:lnTo>
                  <a:lnTo>
                    <a:pt x="114" y="62"/>
                  </a:lnTo>
                  <a:lnTo>
                    <a:pt x="107" y="55"/>
                  </a:lnTo>
                  <a:lnTo>
                    <a:pt x="95" y="53"/>
                  </a:lnTo>
                  <a:close/>
                  <a:moveTo>
                    <a:pt x="95" y="0"/>
                  </a:moveTo>
                  <a:lnTo>
                    <a:pt x="126" y="3"/>
                  </a:lnTo>
                  <a:lnTo>
                    <a:pt x="149" y="10"/>
                  </a:lnTo>
                  <a:lnTo>
                    <a:pt x="168" y="22"/>
                  </a:lnTo>
                  <a:lnTo>
                    <a:pt x="182" y="39"/>
                  </a:lnTo>
                  <a:lnTo>
                    <a:pt x="189" y="62"/>
                  </a:lnTo>
                  <a:lnTo>
                    <a:pt x="192" y="88"/>
                  </a:lnTo>
                  <a:lnTo>
                    <a:pt x="192" y="193"/>
                  </a:lnTo>
                  <a:lnTo>
                    <a:pt x="187" y="219"/>
                  </a:lnTo>
                  <a:lnTo>
                    <a:pt x="178" y="240"/>
                  </a:lnTo>
                  <a:lnTo>
                    <a:pt x="163" y="255"/>
                  </a:lnTo>
                  <a:lnTo>
                    <a:pt x="145" y="266"/>
                  </a:lnTo>
                  <a:lnTo>
                    <a:pt x="123" y="271"/>
                  </a:lnTo>
                  <a:lnTo>
                    <a:pt x="95" y="274"/>
                  </a:lnTo>
                  <a:lnTo>
                    <a:pt x="71" y="271"/>
                  </a:lnTo>
                  <a:lnTo>
                    <a:pt x="49" y="266"/>
                  </a:lnTo>
                  <a:lnTo>
                    <a:pt x="28" y="255"/>
                  </a:lnTo>
                  <a:lnTo>
                    <a:pt x="14" y="240"/>
                  </a:lnTo>
                  <a:lnTo>
                    <a:pt x="4" y="219"/>
                  </a:lnTo>
                  <a:lnTo>
                    <a:pt x="0" y="193"/>
                  </a:lnTo>
                  <a:lnTo>
                    <a:pt x="0" y="88"/>
                  </a:lnTo>
                  <a:lnTo>
                    <a:pt x="2" y="64"/>
                  </a:lnTo>
                  <a:lnTo>
                    <a:pt x="9" y="43"/>
                  </a:lnTo>
                  <a:lnTo>
                    <a:pt x="21" y="26"/>
                  </a:lnTo>
                  <a:lnTo>
                    <a:pt x="35" y="13"/>
                  </a:lnTo>
                  <a:lnTo>
                    <a:pt x="52" y="7"/>
                  </a:lnTo>
                  <a:lnTo>
                    <a:pt x="73" y="1"/>
                  </a:lnTo>
                  <a:lnTo>
                    <a:pt x="95"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4"/>
            <p:cNvSpPr>
              <a:spLocks/>
            </p:cNvSpPr>
            <p:nvPr/>
          </p:nvSpPr>
          <p:spPr bwMode="auto">
            <a:xfrm>
              <a:off x="3584575" y="2179638"/>
              <a:ext cx="153988" cy="217488"/>
            </a:xfrm>
            <a:custGeom>
              <a:avLst/>
              <a:gdLst>
                <a:gd name="T0" fmla="*/ 121 w 193"/>
                <a:gd name="T1" fmla="*/ 3 h 274"/>
                <a:gd name="T2" fmla="*/ 164 w 193"/>
                <a:gd name="T3" fmla="*/ 20 h 274"/>
                <a:gd name="T4" fmla="*/ 186 w 193"/>
                <a:gd name="T5" fmla="*/ 58 h 274"/>
                <a:gd name="T6" fmla="*/ 121 w 193"/>
                <a:gd name="T7" fmla="*/ 84 h 274"/>
                <a:gd name="T8" fmla="*/ 117 w 193"/>
                <a:gd name="T9" fmla="*/ 64 h 274"/>
                <a:gd name="T10" fmla="*/ 107 w 193"/>
                <a:gd name="T11" fmla="*/ 50 h 274"/>
                <a:gd name="T12" fmla="*/ 90 w 193"/>
                <a:gd name="T13" fmla="*/ 50 h 274"/>
                <a:gd name="T14" fmla="*/ 79 w 193"/>
                <a:gd name="T15" fmla="*/ 53 h 274"/>
                <a:gd name="T16" fmla="*/ 72 w 193"/>
                <a:gd name="T17" fmla="*/ 64 h 274"/>
                <a:gd name="T18" fmla="*/ 72 w 193"/>
                <a:gd name="T19" fmla="*/ 76 h 274"/>
                <a:gd name="T20" fmla="*/ 79 w 193"/>
                <a:gd name="T21" fmla="*/ 86 h 274"/>
                <a:gd name="T22" fmla="*/ 90 w 193"/>
                <a:gd name="T23" fmla="*/ 93 h 274"/>
                <a:gd name="T24" fmla="*/ 115 w 193"/>
                <a:gd name="T25" fmla="*/ 105 h 274"/>
                <a:gd name="T26" fmla="*/ 153 w 193"/>
                <a:gd name="T27" fmla="*/ 124 h 274"/>
                <a:gd name="T28" fmla="*/ 181 w 193"/>
                <a:gd name="T29" fmla="*/ 150 h 274"/>
                <a:gd name="T30" fmla="*/ 193 w 193"/>
                <a:gd name="T31" fmla="*/ 191 h 274"/>
                <a:gd name="T32" fmla="*/ 179 w 193"/>
                <a:gd name="T33" fmla="*/ 238 h 274"/>
                <a:gd name="T34" fmla="*/ 145 w 193"/>
                <a:gd name="T35" fmla="*/ 266 h 274"/>
                <a:gd name="T36" fmla="*/ 95 w 193"/>
                <a:gd name="T37" fmla="*/ 274 h 274"/>
                <a:gd name="T38" fmla="*/ 45 w 193"/>
                <a:gd name="T39" fmla="*/ 266 h 274"/>
                <a:gd name="T40" fmla="*/ 10 w 193"/>
                <a:gd name="T41" fmla="*/ 236 h 274"/>
                <a:gd name="T42" fmla="*/ 0 w 193"/>
                <a:gd name="T43" fmla="*/ 186 h 274"/>
                <a:gd name="T44" fmla="*/ 71 w 193"/>
                <a:gd name="T45" fmla="*/ 198 h 274"/>
                <a:gd name="T46" fmla="*/ 77 w 193"/>
                <a:gd name="T47" fmla="*/ 217 h 274"/>
                <a:gd name="T48" fmla="*/ 96 w 193"/>
                <a:gd name="T49" fmla="*/ 226 h 274"/>
                <a:gd name="T50" fmla="*/ 110 w 193"/>
                <a:gd name="T51" fmla="*/ 223 h 274"/>
                <a:gd name="T52" fmla="*/ 119 w 193"/>
                <a:gd name="T53" fmla="*/ 214 h 274"/>
                <a:gd name="T54" fmla="*/ 122 w 193"/>
                <a:gd name="T55" fmla="*/ 200 h 274"/>
                <a:gd name="T56" fmla="*/ 117 w 193"/>
                <a:gd name="T57" fmla="*/ 186 h 274"/>
                <a:gd name="T58" fmla="*/ 88 w 193"/>
                <a:gd name="T59" fmla="*/ 171 h 274"/>
                <a:gd name="T60" fmla="*/ 39 w 193"/>
                <a:gd name="T61" fmla="*/ 145 h 274"/>
                <a:gd name="T62" fmla="*/ 8 w 193"/>
                <a:gd name="T63" fmla="*/ 114 h 274"/>
                <a:gd name="T64" fmla="*/ 0 w 193"/>
                <a:gd name="T65" fmla="*/ 79 h 274"/>
                <a:gd name="T66" fmla="*/ 14 w 193"/>
                <a:gd name="T67" fmla="*/ 34 h 274"/>
                <a:gd name="T68" fmla="*/ 48 w 193"/>
                <a:gd name="T69" fmla="*/ 8 h 274"/>
                <a:gd name="T70" fmla="*/ 96 w 193"/>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274">
                  <a:moveTo>
                    <a:pt x="96" y="0"/>
                  </a:moveTo>
                  <a:lnTo>
                    <a:pt x="121" y="3"/>
                  </a:lnTo>
                  <a:lnTo>
                    <a:pt x="145" y="10"/>
                  </a:lnTo>
                  <a:lnTo>
                    <a:pt x="164" y="20"/>
                  </a:lnTo>
                  <a:lnTo>
                    <a:pt x="178" y="38"/>
                  </a:lnTo>
                  <a:lnTo>
                    <a:pt x="186" y="58"/>
                  </a:lnTo>
                  <a:lnTo>
                    <a:pt x="190" y="84"/>
                  </a:lnTo>
                  <a:lnTo>
                    <a:pt x="121" y="84"/>
                  </a:lnTo>
                  <a:lnTo>
                    <a:pt x="119" y="74"/>
                  </a:lnTo>
                  <a:lnTo>
                    <a:pt x="117" y="64"/>
                  </a:lnTo>
                  <a:lnTo>
                    <a:pt x="114" y="57"/>
                  </a:lnTo>
                  <a:lnTo>
                    <a:pt x="107" y="50"/>
                  </a:lnTo>
                  <a:lnTo>
                    <a:pt x="96" y="48"/>
                  </a:lnTo>
                  <a:lnTo>
                    <a:pt x="90" y="50"/>
                  </a:lnTo>
                  <a:lnTo>
                    <a:pt x="84" y="51"/>
                  </a:lnTo>
                  <a:lnTo>
                    <a:pt x="79" y="53"/>
                  </a:lnTo>
                  <a:lnTo>
                    <a:pt x="76" y="58"/>
                  </a:lnTo>
                  <a:lnTo>
                    <a:pt x="72" y="64"/>
                  </a:lnTo>
                  <a:lnTo>
                    <a:pt x="72" y="70"/>
                  </a:lnTo>
                  <a:lnTo>
                    <a:pt x="72" y="76"/>
                  </a:lnTo>
                  <a:lnTo>
                    <a:pt x="76" y="83"/>
                  </a:lnTo>
                  <a:lnTo>
                    <a:pt x="79" y="86"/>
                  </a:lnTo>
                  <a:lnTo>
                    <a:pt x="84" y="89"/>
                  </a:lnTo>
                  <a:lnTo>
                    <a:pt x="90" y="93"/>
                  </a:lnTo>
                  <a:lnTo>
                    <a:pt x="95" y="96"/>
                  </a:lnTo>
                  <a:lnTo>
                    <a:pt x="115" y="105"/>
                  </a:lnTo>
                  <a:lnTo>
                    <a:pt x="134" y="114"/>
                  </a:lnTo>
                  <a:lnTo>
                    <a:pt x="153" y="124"/>
                  </a:lnTo>
                  <a:lnTo>
                    <a:pt x="169" y="134"/>
                  </a:lnTo>
                  <a:lnTo>
                    <a:pt x="181" y="150"/>
                  </a:lnTo>
                  <a:lnTo>
                    <a:pt x="190" y="169"/>
                  </a:lnTo>
                  <a:lnTo>
                    <a:pt x="193" y="191"/>
                  </a:lnTo>
                  <a:lnTo>
                    <a:pt x="190" y="217"/>
                  </a:lnTo>
                  <a:lnTo>
                    <a:pt x="179" y="238"/>
                  </a:lnTo>
                  <a:lnTo>
                    <a:pt x="164" y="254"/>
                  </a:lnTo>
                  <a:lnTo>
                    <a:pt x="145" y="266"/>
                  </a:lnTo>
                  <a:lnTo>
                    <a:pt x="121" y="271"/>
                  </a:lnTo>
                  <a:lnTo>
                    <a:pt x="95" y="274"/>
                  </a:lnTo>
                  <a:lnTo>
                    <a:pt x="67" y="271"/>
                  </a:lnTo>
                  <a:lnTo>
                    <a:pt x="45" y="266"/>
                  </a:lnTo>
                  <a:lnTo>
                    <a:pt x="24" y="254"/>
                  </a:lnTo>
                  <a:lnTo>
                    <a:pt x="10" y="236"/>
                  </a:lnTo>
                  <a:lnTo>
                    <a:pt x="1" y="214"/>
                  </a:lnTo>
                  <a:lnTo>
                    <a:pt x="0" y="186"/>
                  </a:lnTo>
                  <a:lnTo>
                    <a:pt x="69" y="186"/>
                  </a:lnTo>
                  <a:lnTo>
                    <a:pt x="71" y="198"/>
                  </a:lnTo>
                  <a:lnTo>
                    <a:pt x="72" y="209"/>
                  </a:lnTo>
                  <a:lnTo>
                    <a:pt x="77" y="217"/>
                  </a:lnTo>
                  <a:lnTo>
                    <a:pt x="84" y="223"/>
                  </a:lnTo>
                  <a:lnTo>
                    <a:pt x="96" y="226"/>
                  </a:lnTo>
                  <a:lnTo>
                    <a:pt x="103" y="224"/>
                  </a:lnTo>
                  <a:lnTo>
                    <a:pt x="110" y="223"/>
                  </a:lnTo>
                  <a:lnTo>
                    <a:pt x="115" y="219"/>
                  </a:lnTo>
                  <a:lnTo>
                    <a:pt x="119" y="214"/>
                  </a:lnTo>
                  <a:lnTo>
                    <a:pt x="121" y="209"/>
                  </a:lnTo>
                  <a:lnTo>
                    <a:pt x="122" y="200"/>
                  </a:lnTo>
                  <a:lnTo>
                    <a:pt x="121" y="193"/>
                  </a:lnTo>
                  <a:lnTo>
                    <a:pt x="117" y="186"/>
                  </a:lnTo>
                  <a:lnTo>
                    <a:pt x="112" y="181"/>
                  </a:lnTo>
                  <a:lnTo>
                    <a:pt x="88" y="171"/>
                  </a:lnTo>
                  <a:lnTo>
                    <a:pt x="64" y="159"/>
                  </a:lnTo>
                  <a:lnTo>
                    <a:pt x="39" y="145"/>
                  </a:lnTo>
                  <a:lnTo>
                    <a:pt x="19" y="127"/>
                  </a:lnTo>
                  <a:lnTo>
                    <a:pt x="8" y="114"/>
                  </a:lnTo>
                  <a:lnTo>
                    <a:pt x="3" y="98"/>
                  </a:lnTo>
                  <a:lnTo>
                    <a:pt x="0" y="79"/>
                  </a:lnTo>
                  <a:lnTo>
                    <a:pt x="3" y="55"/>
                  </a:lnTo>
                  <a:lnTo>
                    <a:pt x="14" y="34"/>
                  </a:lnTo>
                  <a:lnTo>
                    <a:pt x="29" y="19"/>
                  </a:lnTo>
                  <a:lnTo>
                    <a:pt x="48" y="8"/>
                  </a:lnTo>
                  <a:lnTo>
                    <a:pt x="71" y="1"/>
                  </a:lnTo>
                  <a:lnTo>
                    <a:pt x="9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5"/>
            <p:cNvSpPr>
              <a:spLocks noEditPoints="1"/>
            </p:cNvSpPr>
            <p:nvPr/>
          </p:nvSpPr>
          <p:spPr bwMode="auto">
            <a:xfrm>
              <a:off x="3760788" y="2179638"/>
              <a:ext cx="152400" cy="279400"/>
            </a:xfrm>
            <a:custGeom>
              <a:avLst/>
              <a:gdLst>
                <a:gd name="T0" fmla="*/ 98 w 192"/>
                <a:gd name="T1" fmla="*/ 60 h 352"/>
                <a:gd name="T2" fmla="*/ 86 w 192"/>
                <a:gd name="T3" fmla="*/ 64 h 352"/>
                <a:gd name="T4" fmla="*/ 78 w 192"/>
                <a:gd name="T5" fmla="*/ 74 h 352"/>
                <a:gd name="T6" fmla="*/ 74 w 192"/>
                <a:gd name="T7" fmla="*/ 88 h 352"/>
                <a:gd name="T8" fmla="*/ 74 w 192"/>
                <a:gd name="T9" fmla="*/ 105 h 352"/>
                <a:gd name="T10" fmla="*/ 74 w 192"/>
                <a:gd name="T11" fmla="*/ 165 h 352"/>
                <a:gd name="T12" fmla="*/ 74 w 192"/>
                <a:gd name="T13" fmla="*/ 179 h 352"/>
                <a:gd name="T14" fmla="*/ 76 w 192"/>
                <a:gd name="T15" fmla="*/ 193 h 352"/>
                <a:gd name="T16" fmla="*/ 81 w 192"/>
                <a:gd name="T17" fmla="*/ 204 h 352"/>
                <a:gd name="T18" fmla="*/ 86 w 192"/>
                <a:gd name="T19" fmla="*/ 210 h 352"/>
                <a:gd name="T20" fmla="*/ 97 w 192"/>
                <a:gd name="T21" fmla="*/ 214 h 352"/>
                <a:gd name="T22" fmla="*/ 107 w 192"/>
                <a:gd name="T23" fmla="*/ 210 h 352"/>
                <a:gd name="T24" fmla="*/ 114 w 192"/>
                <a:gd name="T25" fmla="*/ 204 h 352"/>
                <a:gd name="T26" fmla="*/ 117 w 192"/>
                <a:gd name="T27" fmla="*/ 191 h 352"/>
                <a:gd name="T28" fmla="*/ 119 w 192"/>
                <a:gd name="T29" fmla="*/ 179 h 352"/>
                <a:gd name="T30" fmla="*/ 119 w 192"/>
                <a:gd name="T31" fmla="*/ 169 h 352"/>
                <a:gd name="T32" fmla="*/ 119 w 192"/>
                <a:gd name="T33" fmla="*/ 102 h 352"/>
                <a:gd name="T34" fmla="*/ 119 w 192"/>
                <a:gd name="T35" fmla="*/ 93 h 352"/>
                <a:gd name="T36" fmla="*/ 117 w 192"/>
                <a:gd name="T37" fmla="*/ 81 h 352"/>
                <a:gd name="T38" fmla="*/ 114 w 192"/>
                <a:gd name="T39" fmla="*/ 70 h 352"/>
                <a:gd name="T40" fmla="*/ 109 w 192"/>
                <a:gd name="T41" fmla="*/ 64 h 352"/>
                <a:gd name="T42" fmla="*/ 98 w 192"/>
                <a:gd name="T43" fmla="*/ 60 h 352"/>
                <a:gd name="T44" fmla="*/ 129 w 192"/>
                <a:gd name="T45" fmla="*/ 0 h 352"/>
                <a:gd name="T46" fmla="*/ 150 w 192"/>
                <a:gd name="T47" fmla="*/ 3 h 352"/>
                <a:gd name="T48" fmla="*/ 167 w 192"/>
                <a:gd name="T49" fmla="*/ 13 h 352"/>
                <a:gd name="T50" fmla="*/ 180 w 192"/>
                <a:gd name="T51" fmla="*/ 29 h 352"/>
                <a:gd name="T52" fmla="*/ 186 w 192"/>
                <a:gd name="T53" fmla="*/ 48 h 352"/>
                <a:gd name="T54" fmla="*/ 190 w 192"/>
                <a:gd name="T55" fmla="*/ 69 h 352"/>
                <a:gd name="T56" fmla="*/ 192 w 192"/>
                <a:gd name="T57" fmla="*/ 88 h 352"/>
                <a:gd name="T58" fmla="*/ 192 w 192"/>
                <a:gd name="T59" fmla="*/ 178 h 352"/>
                <a:gd name="T60" fmla="*/ 192 w 192"/>
                <a:gd name="T61" fmla="*/ 197 h 352"/>
                <a:gd name="T62" fmla="*/ 188 w 192"/>
                <a:gd name="T63" fmla="*/ 216 h 352"/>
                <a:gd name="T64" fmla="*/ 183 w 192"/>
                <a:gd name="T65" fmla="*/ 233 h 352"/>
                <a:gd name="T66" fmla="*/ 176 w 192"/>
                <a:gd name="T67" fmla="*/ 248 h 352"/>
                <a:gd name="T68" fmla="*/ 164 w 192"/>
                <a:gd name="T69" fmla="*/ 262 h 352"/>
                <a:gd name="T70" fmla="*/ 148 w 192"/>
                <a:gd name="T71" fmla="*/ 269 h 352"/>
                <a:gd name="T72" fmla="*/ 128 w 192"/>
                <a:gd name="T73" fmla="*/ 274 h 352"/>
                <a:gd name="T74" fmla="*/ 117 w 192"/>
                <a:gd name="T75" fmla="*/ 273 h 352"/>
                <a:gd name="T76" fmla="*/ 104 w 192"/>
                <a:gd name="T77" fmla="*/ 267 h 352"/>
                <a:gd name="T78" fmla="*/ 88 w 192"/>
                <a:gd name="T79" fmla="*/ 257 h 352"/>
                <a:gd name="T80" fmla="*/ 74 w 192"/>
                <a:gd name="T81" fmla="*/ 242 h 352"/>
                <a:gd name="T82" fmla="*/ 74 w 192"/>
                <a:gd name="T83" fmla="*/ 242 h 352"/>
                <a:gd name="T84" fmla="*/ 74 w 192"/>
                <a:gd name="T85" fmla="*/ 352 h 352"/>
                <a:gd name="T86" fmla="*/ 0 w 192"/>
                <a:gd name="T87" fmla="*/ 352 h 352"/>
                <a:gd name="T88" fmla="*/ 0 w 192"/>
                <a:gd name="T89" fmla="*/ 8 h 352"/>
                <a:gd name="T90" fmla="*/ 69 w 192"/>
                <a:gd name="T91" fmla="*/ 8 h 352"/>
                <a:gd name="T92" fmla="*/ 69 w 192"/>
                <a:gd name="T93" fmla="*/ 39 h 352"/>
                <a:gd name="T94" fmla="*/ 69 w 192"/>
                <a:gd name="T95" fmla="*/ 39 h 352"/>
                <a:gd name="T96" fmla="*/ 86 w 192"/>
                <a:gd name="T97" fmla="*/ 17 h 352"/>
                <a:gd name="T98" fmla="*/ 105 w 192"/>
                <a:gd name="T99" fmla="*/ 5 h 352"/>
                <a:gd name="T100" fmla="*/ 129 w 192"/>
                <a:gd name="T10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352">
                  <a:moveTo>
                    <a:pt x="98" y="60"/>
                  </a:moveTo>
                  <a:lnTo>
                    <a:pt x="86" y="64"/>
                  </a:lnTo>
                  <a:lnTo>
                    <a:pt x="78" y="74"/>
                  </a:lnTo>
                  <a:lnTo>
                    <a:pt x="74" y="88"/>
                  </a:lnTo>
                  <a:lnTo>
                    <a:pt x="74" y="105"/>
                  </a:lnTo>
                  <a:lnTo>
                    <a:pt x="74" y="165"/>
                  </a:lnTo>
                  <a:lnTo>
                    <a:pt x="74" y="179"/>
                  </a:lnTo>
                  <a:lnTo>
                    <a:pt x="76" y="193"/>
                  </a:lnTo>
                  <a:lnTo>
                    <a:pt x="81" y="204"/>
                  </a:lnTo>
                  <a:lnTo>
                    <a:pt x="86" y="210"/>
                  </a:lnTo>
                  <a:lnTo>
                    <a:pt x="97" y="214"/>
                  </a:lnTo>
                  <a:lnTo>
                    <a:pt x="107" y="210"/>
                  </a:lnTo>
                  <a:lnTo>
                    <a:pt x="114" y="204"/>
                  </a:lnTo>
                  <a:lnTo>
                    <a:pt x="117" y="191"/>
                  </a:lnTo>
                  <a:lnTo>
                    <a:pt x="119" y="179"/>
                  </a:lnTo>
                  <a:lnTo>
                    <a:pt x="119" y="169"/>
                  </a:lnTo>
                  <a:lnTo>
                    <a:pt x="119" y="102"/>
                  </a:lnTo>
                  <a:lnTo>
                    <a:pt x="119" y="93"/>
                  </a:lnTo>
                  <a:lnTo>
                    <a:pt x="117" y="81"/>
                  </a:lnTo>
                  <a:lnTo>
                    <a:pt x="114" y="70"/>
                  </a:lnTo>
                  <a:lnTo>
                    <a:pt x="109" y="64"/>
                  </a:lnTo>
                  <a:lnTo>
                    <a:pt x="98" y="60"/>
                  </a:lnTo>
                  <a:close/>
                  <a:moveTo>
                    <a:pt x="129" y="0"/>
                  </a:moveTo>
                  <a:lnTo>
                    <a:pt x="150" y="3"/>
                  </a:lnTo>
                  <a:lnTo>
                    <a:pt x="167" y="13"/>
                  </a:lnTo>
                  <a:lnTo>
                    <a:pt x="180" y="29"/>
                  </a:lnTo>
                  <a:lnTo>
                    <a:pt x="186" y="48"/>
                  </a:lnTo>
                  <a:lnTo>
                    <a:pt x="190" y="69"/>
                  </a:lnTo>
                  <a:lnTo>
                    <a:pt x="192" y="88"/>
                  </a:lnTo>
                  <a:lnTo>
                    <a:pt x="192" y="178"/>
                  </a:lnTo>
                  <a:lnTo>
                    <a:pt x="192" y="197"/>
                  </a:lnTo>
                  <a:lnTo>
                    <a:pt x="188" y="216"/>
                  </a:lnTo>
                  <a:lnTo>
                    <a:pt x="183" y="233"/>
                  </a:lnTo>
                  <a:lnTo>
                    <a:pt x="176" y="248"/>
                  </a:lnTo>
                  <a:lnTo>
                    <a:pt x="164" y="262"/>
                  </a:lnTo>
                  <a:lnTo>
                    <a:pt x="148" y="269"/>
                  </a:lnTo>
                  <a:lnTo>
                    <a:pt x="128" y="274"/>
                  </a:lnTo>
                  <a:lnTo>
                    <a:pt x="117" y="273"/>
                  </a:lnTo>
                  <a:lnTo>
                    <a:pt x="104" y="267"/>
                  </a:lnTo>
                  <a:lnTo>
                    <a:pt x="88" y="257"/>
                  </a:lnTo>
                  <a:lnTo>
                    <a:pt x="74" y="242"/>
                  </a:lnTo>
                  <a:lnTo>
                    <a:pt x="74" y="242"/>
                  </a:lnTo>
                  <a:lnTo>
                    <a:pt x="74" y="352"/>
                  </a:lnTo>
                  <a:lnTo>
                    <a:pt x="0" y="352"/>
                  </a:lnTo>
                  <a:lnTo>
                    <a:pt x="0" y="8"/>
                  </a:lnTo>
                  <a:lnTo>
                    <a:pt x="69" y="8"/>
                  </a:lnTo>
                  <a:lnTo>
                    <a:pt x="69" y="39"/>
                  </a:lnTo>
                  <a:lnTo>
                    <a:pt x="69" y="39"/>
                  </a:lnTo>
                  <a:lnTo>
                    <a:pt x="86" y="17"/>
                  </a:lnTo>
                  <a:lnTo>
                    <a:pt x="105" y="5"/>
                  </a:lnTo>
                  <a:lnTo>
                    <a:pt x="129"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6"/>
            <p:cNvSpPr>
              <a:spLocks noEditPoints="1"/>
            </p:cNvSpPr>
            <p:nvPr/>
          </p:nvSpPr>
          <p:spPr bwMode="auto">
            <a:xfrm>
              <a:off x="3940175" y="2179638"/>
              <a:ext cx="163513" cy="217488"/>
            </a:xfrm>
            <a:custGeom>
              <a:avLst/>
              <a:gdLst>
                <a:gd name="T0" fmla="*/ 107 w 206"/>
                <a:gd name="T1" fmla="*/ 150 h 274"/>
                <a:gd name="T2" fmla="*/ 81 w 206"/>
                <a:gd name="T3" fmla="*/ 167 h 274"/>
                <a:gd name="T4" fmla="*/ 73 w 206"/>
                <a:gd name="T5" fmla="*/ 191 h 274"/>
                <a:gd name="T6" fmla="*/ 76 w 206"/>
                <a:gd name="T7" fmla="*/ 207 h 274"/>
                <a:gd name="T8" fmla="*/ 85 w 206"/>
                <a:gd name="T9" fmla="*/ 216 h 274"/>
                <a:gd name="T10" fmla="*/ 100 w 206"/>
                <a:gd name="T11" fmla="*/ 219 h 274"/>
                <a:gd name="T12" fmla="*/ 119 w 206"/>
                <a:gd name="T13" fmla="*/ 210 h 274"/>
                <a:gd name="T14" fmla="*/ 126 w 206"/>
                <a:gd name="T15" fmla="*/ 191 h 274"/>
                <a:gd name="T16" fmla="*/ 126 w 206"/>
                <a:gd name="T17" fmla="*/ 140 h 274"/>
                <a:gd name="T18" fmla="*/ 135 w 206"/>
                <a:gd name="T19" fmla="*/ 1 h 274"/>
                <a:gd name="T20" fmla="*/ 178 w 206"/>
                <a:gd name="T21" fmla="*/ 19 h 274"/>
                <a:gd name="T22" fmla="*/ 199 w 206"/>
                <a:gd name="T23" fmla="*/ 53 h 274"/>
                <a:gd name="T24" fmla="*/ 201 w 206"/>
                <a:gd name="T25" fmla="*/ 236 h 274"/>
                <a:gd name="T26" fmla="*/ 206 w 206"/>
                <a:gd name="T27" fmla="*/ 266 h 274"/>
                <a:gd name="T28" fmla="*/ 130 w 206"/>
                <a:gd name="T29" fmla="*/ 242 h 274"/>
                <a:gd name="T30" fmla="*/ 102 w 206"/>
                <a:gd name="T31" fmla="*/ 266 h 274"/>
                <a:gd name="T32" fmla="*/ 68 w 206"/>
                <a:gd name="T33" fmla="*/ 274 h 274"/>
                <a:gd name="T34" fmla="*/ 26 w 206"/>
                <a:gd name="T35" fmla="*/ 261 h 274"/>
                <a:gd name="T36" fmla="*/ 2 w 206"/>
                <a:gd name="T37" fmla="*/ 228 h 274"/>
                <a:gd name="T38" fmla="*/ 2 w 206"/>
                <a:gd name="T39" fmla="*/ 179 h 274"/>
                <a:gd name="T40" fmla="*/ 19 w 206"/>
                <a:gd name="T41" fmla="*/ 143 h 274"/>
                <a:gd name="T42" fmla="*/ 49 w 206"/>
                <a:gd name="T43" fmla="*/ 122 h 274"/>
                <a:gd name="T44" fmla="*/ 83 w 206"/>
                <a:gd name="T45" fmla="*/ 112 h 274"/>
                <a:gd name="T46" fmla="*/ 114 w 206"/>
                <a:gd name="T47" fmla="*/ 100 h 274"/>
                <a:gd name="T48" fmla="*/ 126 w 206"/>
                <a:gd name="T49" fmla="*/ 76 h 274"/>
                <a:gd name="T50" fmla="*/ 125 w 206"/>
                <a:gd name="T51" fmla="*/ 62 h 274"/>
                <a:gd name="T52" fmla="*/ 116 w 206"/>
                <a:gd name="T53" fmla="*/ 53 h 274"/>
                <a:gd name="T54" fmla="*/ 104 w 206"/>
                <a:gd name="T55" fmla="*/ 50 h 274"/>
                <a:gd name="T56" fmla="*/ 83 w 206"/>
                <a:gd name="T57" fmla="*/ 57 h 274"/>
                <a:gd name="T58" fmla="*/ 76 w 206"/>
                <a:gd name="T59" fmla="*/ 76 h 274"/>
                <a:gd name="T60" fmla="*/ 4 w 206"/>
                <a:gd name="T61" fmla="*/ 89 h 274"/>
                <a:gd name="T62" fmla="*/ 11 w 206"/>
                <a:gd name="T63" fmla="*/ 43 h 274"/>
                <a:gd name="T64" fmla="*/ 36 w 206"/>
                <a:gd name="T65" fmla="*/ 15 h 274"/>
                <a:gd name="T66" fmla="*/ 78 w 206"/>
                <a:gd name="T67" fmla="*/ 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274">
                  <a:moveTo>
                    <a:pt x="126" y="140"/>
                  </a:moveTo>
                  <a:lnTo>
                    <a:pt x="107" y="150"/>
                  </a:lnTo>
                  <a:lnTo>
                    <a:pt x="90" y="159"/>
                  </a:lnTo>
                  <a:lnTo>
                    <a:pt x="81" y="167"/>
                  </a:lnTo>
                  <a:lnTo>
                    <a:pt x="76" y="178"/>
                  </a:lnTo>
                  <a:lnTo>
                    <a:pt x="73" y="191"/>
                  </a:lnTo>
                  <a:lnTo>
                    <a:pt x="74" y="200"/>
                  </a:lnTo>
                  <a:lnTo>
                    <a:pt x="76" y="207"/>
                  </a:lnTo>
                  <a:lnTo>
                    <a:pt x="80" y="212"/>
                  </a:lnTo>
                  <a:lnTo>
                    <a:pt x="85" y="216"/>
                  </a:lnTo>
                  <a:lnTo>
                    <a:pt x="92" y="219"/>
                  </a:lnTo>
                  <a:lnTo>
                    <a:pt x="100" y="219"/>
                  </a:lnTo>
                  <a:lnTo>
                    <a:pt x="111" y="217"/>
                  </a:lnTo>
                  <a:lnTo>
                    <a:pt x="119" y="210"/>
                  </a:lnTo>
                  <a:lnTo>
                    <a:pt x="125" y="202"/>
                  </a:lnTo>
                  <a:lnTo>
                    <a:pt x="126" y="191"/>
                  </a:lnTo>
                  <a:lnTo>
                    <a:pt x="126" y="181"/>
                  </a:lnTo>
                  <a:lnTo>
                    <a:pt x="126" y="140"/>
                  </a:lnTo>
                  <a:close/>
                  <a:moveTo>
                    <a:pt x="102" y="0"/>
                  </a:moveTo>
                  <a:lnTo>
                    <a:pt x="135" y="1"/>
                  </a:lnTo>
                  <a:lnTo>
                    <a:pt x="159" y="8"/>
                  </a:lnTo>
                  <a:lnTo>
                    <a:pt x="178" y="19"/>
                  </a:lnTo>
                  <a:lnTo>
                    <a:pt x="190" y="32"/>
                  </a:lnTo>
                  <a:lnTo>
                    <a:pt x="199" y="53"/>
                  </a:lnTo>
                  <a:lnTo>
                    <a:pt x="201" y="79"/>
                  </a:lnTo>
                  <a:lnTo>
                    <a:pt x="201" y="236"/>
                  </a:lnTo>
                  <a:lnTo>
                    <a:pt x="202" y="252"/>
                  </a:lnTo>
                  <a:lnTo>
                    <a:pt x="206" y="266"/>
                  </a:lnTo>
                  <a:lnTo>
                    <a:pt x="135" y="266"/>
                  </a:lnTo>
                  <a:lnTo>
                    <a:pt x="130" y="242"/>
                  </a:lnTo>
                  <a:lnTo>
                    <a:pt x="116" y="255"/>
                  </a:lnTo>
                  <a:lnTo>
                    <a:pt x="102" y="266"/>
                  </a:lnTo>
                  <a:lnTo>
                    <a:pt x="87" y="271"/>
                  </a:lnTo>
                  <a:lnTo>
                    <a:pt x="68" y="274"/>
                  </a:lnTo>
                  <a:lnTo>
                    <a:pt x="43" y="271"/>
                  </a:lnTo>
                  <a:lnTo>
                    <a:pt x="26" y="261"/>
                  </a:lnTo>
                  <a:lnTo>
                    <a:pt x="11" y="247"/>
                  </a:lnTo>
                  <a:lnTo>
                    <a:pt x="2" y="228"/>
                  </a:lnTo>
                  <a:lnTo>
                    <a:pt x="0" y="205"/>
                  </a:lnTo>
                  <a:lnTo>
                    <a:pt x="2" y="179"/>
                  </a:lnTo>
                  <a:lnTo>
                    <a:pt x="9" y="159"/>
                  </a:lnTo>
                  <a:lnTo>
                    <a:pt x="19" y="143"/>
                  </a:lnTo>
                  <a:lnTo>
                    <a:pt x="33" y="131"/>
                  </a:lnTo>
                  <a:lnTo>
                    <a:pt x="49" y="122"/>
                  </a:lnTo>
                  <a:lnTo>
                    <a:pt x="64" y="117"/>
                  </a:lnTo>
                  <a:lnTo>
                    <a:pt x="83" y="112"/>
                  </a:lnTo>
                  <a:lnTo>
                    <a:pt x="100" y="105"/>
                  </a:lnTo>
                  <a:lnTo>
                    <a:pt x="114" y="100"/>
                  </a:lnTo>
                  <a:lnTo>
                    <a:pt x="123" y="89"/>
                  </a:lnTo>
                  <a:lnTo>
                    <a:pt x="126" y="76"/>
                  </a:lnTo>
                  <a:lnTo>
                    <a:pt x="126" y="69"/>
                  </a:lnTo>
                  <a:lnTo>
                    <a:pt x="125" y="62"/>
                  </a:lnTo>
                  <a:lnTo>
                    <a:pt x="121" y="57"/>
                  </a:lnTo>
                  <a:lnTo>
                    <a:pt x="116" y="53"/>
                  </a:lnTo>
                  <a:lnTo>
                    <a:pt x="111" y="50"/>
                  </a:lnTo>
                  <a:lnTo>
                    <a:pt x="104" y="50"/>
                  </a:lnTo>
                  <a:lnTo>
                    <a:pt x="92" y="51"/>
                  </a:lnTo>
                  <a:lnTo>
                    <a:pt x="83" y="57"/>
                  </a:lnTo>
                  <a:lnTo>
                    <a:pt x="80" y="65"/>
                  </a:lnTo>
                  <a:lnTo>
                    <a:pt x="76" y="76"/>
                  </a:lnTo>
                  <a:lnTo>
                    <a:pt x="76" y="89"/>
                  </a:lnTo>
                  <a:lnTo>
                    <a:pt x="4" y="89"/>
                  </a:lnTo>
                  <a:lnTo>
                    <a:pt x="4" y="64"/>
                  </a:lnTo>
                  <a:lnTo>
                    <a:pt x="11" y="43"/>
                  </a:lnTo>
                  <a:lnTo>
                    <a:pt x="23" y="27"/>
                  </a:lnTo>
                  <a:lnTo>
                    <a:pt x="36" y="15"/>
                  </a:lnTo>
                  <a:lnTo>
                    <a:pt x="55" y="7"/>
                  </a:lnTo>
                  <a:lnTo>
                    <a:pt x="78" y="1"/>
                  </a:lnTo>
                  <a:lnTo>
                    <a:pt x="10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7"/>
            <p:cNvSpPr>
              <a:spLocks/>
            </p:cNvSpPr>
            <p:nvPr/>
          </p:nvSpPr>
          <p:spPr bwMode="auto">
            <a:xfrm>
              <a:off x="4133850" y="2179638"/>
              <a:ext cx="152400" cy="217488"/>
            </a:xfrm>
            <a:custGeom>
              <a:avLst/>
              <a:gdLst>
                <a:gd name="T0" fmla="*/ 91 w 192"/>
                <a:gd name="T1" fmla="*/ 0 h 274"/>
                <a:gd name="T2" fmla="*/ 124 w 192"/>
                <a:gd name="T3" fmla="*/ 3 h 274"/>
                <a:gd name="T4" fmla="*/ 150 w 192"/>
                <a:gd name="T5" fmla="*/ 12 h 274"/>
                <a:gd name="T6" fmla="*/ 169 w 192"/>
                <a:gd name="T7" fmla="*/ 26 h 274"/>
                <a:gd name="T8" fmla="*/ 181 w 192"/>
                <a:gd name="T9" fmla="*/ 45 h 274"/>
                <a:gd name="T10" fmla="*/ 188 w 192"/>
                <a:gd name="T11" fmla="*/ 70 h 274"/>
                <a:gd name="T12" fmla="*/ 188 w 192"/>
                <a:gd name="T13" fmla="*/ 103 h 274"/>
                <a:gd name="T14" fmla="*/ 119 w 192"/>
                <a:gd name="T15" fmla="*/ 103 h 274"/>
                <a:gd name="T16" fmla="*/ 119 w 192"/>
                <a:gd name="T17" fmla="*/ 98 h 274"/>
                <a:gd name="T18" fmla="*/ 117 w 192"/>
                <a:gd name="T19" fmla="*/ 84 h 274"/>
                <a:gd name="T20" fmla="*/ 116 w 192"/>
                <a:gd name="T21" fmla="*/ 69 h 274"/>
                <a:gd name="T22" fmla="*/ 114 w 192"/>
                <a:gd name="T23" fmla="*/ 64 h 274"/>
                <a:gd name="T24" fmla="*/ 110 w 192"/>
                <a:gd name="T25" fmla="*/ 58 h 274"/>
                <a:gd name="T26" fmla="*/ 107 w 192"/>
                <a:gd name="T27" fmla="*/ 55 h 274"/>
                <a:gd name="T28" fmla="*/ 102 w 192"/>
                <a:gd name="T29" fmla="*/ 53 h 274"/>
                <a:gd name="T30" fmla="*/ 97 w 192"/>
                <a:gd name="T31" fmla="*/ 53 h 274"/>
                <a:gd name="T32" fmla="*/ 84 w 192"/>
                <a:gd name="T33" fmla="*/ 55 h 274"/>
                <a:gd name="T34" fmla="*/ 78 w 192"/>
                <a:gd name="T35" fmla="*/ 62 h 274"/>
                <a:gd name="T36" fmla="*/ 74 w 192"/>
                <a:gd name="T37" fmla="*/ 72 h 274"/>
                <a:gd name="T38" fmla="*/ 74 w 192"/>
                <a:gd name="T39" fmla="*/ 84 h 274"/>
                <a:gd name="T40" fmla="*/ 74 w 192"/>
                <a:gd name="T41" fmla="*/ 191 h 274"/>
                <a:gd name="T42" fmla="*/ 74 w 192"/>
                <a:gd name="T43" fmla="*/ 202 h 274"/>
                <a:gd name="T44" fmla="*/ 79 w 192"/>
                <a:gd name="T45" fmla="*/ 212 h 274"/>
                <a:gd name="T46" fmla="*/ 86 w 192"/>
                <a:gd name="T47" fmla="*/ 219 h 274"/>
                <a:gd name="T48" fmla="*/ 97 w 192"/>
                <a:gd name="T49" fmla="*/ 221 h 274"/>
                <a:gd name="T50" fmla="*/ 109 w 192"/>
                <a:gd name="T51" fmla="*/ 217 h 274"/>
                <a:gd name="T52" fmla="*/ 116 w 192"/>
                <a:gd name="T53" fmla="*/ 209 h 274"/>
                <a:gd name="T54" fmla="*/ 119 w 192"/>
                <a:gd name="T55" fmla="*/ 198 h 274"/>
                <a:gd name="T56" fmla="*/ 121 w 192"/>
                <a:gd name="T57" fmla="*/ 184 h 274"/>
                <a:gd name="T58" fmla="*/ 121 w 192"/>
                <a:gd name="T59" fmla="*/ 172 h 274"/>
                <a:gd name="T60" fmla="*/ 119 w 192"/>
                <a:gd name="T61" fmla="*/ 160 h 274"/>
                <a:gd name="T62" fmla="*/ 192 w 192"/>
                <a:gd name="T63" fmla="*/ 160 h 274"/>
                <a:gd name="T64" fmla="*/ 190 w 192"/>
                <a:gd name="T65" fmla="*/ 181 h 274"/>
                <a:gd name="T66" fmla="*/ 188 w 192"/>
                <a:gd name="T67" fmla="*/ 204 h 274"/>
                <a:gd name="T68" fmla="*/ 185 w 192"/>
                <a:gd name="T69" fmla="*/ 223 h 274"/>
                <a:gd name="T70" fmla="*/ 174 w 192"/>
                <a:gd name="T71" fmla="*/ 243 h 274"/>
                <a:gd name="T72" fmla="*/ 159 w 192"/>
                <a:gd name="T73" fmla="*/ 259 h 274"/>
                <a:gd name="T74" fmla="*/ 138 w 192"/>
                <a:gd name="T75" fmla="*/ 267 h 274"/>
                <a:gd name="T76" fmla="*/ 116 w 192"/>
                <a:gd name="T77" fmla="*/ 273 h 274"/>
                <a:gd name="T78" fmla="*/ 110 w 192"/>
                <a:gd name="T79" fmla="*/ 273 h 274"/>
                <a:gd name="T80" fmla="*/ 105 w 192"/>
                <a:gd name="T81" fmla="*/ 273 h 274"/>
                <a:gd name="T82" fmla="*/ 98 w 192"/>
                <a:gd name="T83" fmla="*/ 273 h 274"/>
                <a:gd name="T84" fmla="*/ 91 w 192"/>
                <a:gd name="T85" fmla="*/ 274 h 274"/>
                <a:gd name="T86" fmla="*/ 67 w 192"/>
                <a:gd name="T87" fmla="*/ 271 h 274"/>
                <a:gd name="T88" fmla="*/ 45 w 192"/>
                <a:gd name="T89" fmla="*/ 266 h 274"/>
                <a:gd name="T90" fmla="*/ 26 w 192"/>
                <a:gd name="T91" fmla="*/ 255 h 274"/>
                <a:gd name="T92" fmla="*/ 12 w 192"/>
                <a:gd name="T93" fmla="*/ 240 h 274"/>
                <a:gd name="T94" fmla="*/ 3 w 192"/>
                <a:gd name="T95" fmla="*/ 219 h 274"/>
                <a:gd name="T96" fmla="*/ 0 w 192"/>
                <a:gd name="T97" fmla="*/ 193 h 274"/>
                <a:gd name="T98" fmla="*/ 0 w 192"/>
                <a:gd name="T99" fmla="*/ 88 h 274"/>
                <a:gd name="T100" fmla="*/ 3 w 192"/>
                <a:gd name="T101" fmla="*/ 58 h 274"/>
                <a:gd name="T102" fmla="*/ 12 w 192"/>
                <a:gd name="T103" fmla="*/ 36 h 274"/>
                <a:gd name="T104" fmla="*/ 24 w 192"/>
                <a:gd name="T105" fmla="*/ 19 h 274"/>
                <a:gd name="T106" fmla="*/ 43 w 192"/>
                <a:gd name="T107" fmla="*/ 8 h 274"/>
                <a:gd name="T108" fmla="*/ 65 w 192"/>
                <a:gd name="T109" fmla="*/ 1 h 274"/>
                <a:gd name="T110" fmla="*/ 91 w 192"/>
                <a:gd name="T11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274">
                  <a:moveTo>
                    <a:pt x="91" y="0"/>
                  </a:moveTo>
                  <a:lnTo>
                    <a:pt x="124" y="3"/>
                  </a:lnTo>
                  <a:lnTo>
                    <a:pt x="150" y="12"/>
                  </a:lnTo>
                  <a:lnTo>
                    <a:pt x="169" y="26"/>
                  </a:lnTo>
                  <a:lnTo>
                    <a:pt x="181" y="45"/>
                  </a:lnTo>
                  <a:lnTo>
                    <a:pt x="188" y="70"/>
                  </a:lnTo>
                  <a:lnTo>
                    <a:pt x="188" y="103"/>
                  </a:lnTo>
                  <a:lnTo>
                    <a:pt x="119" y="103"/>
                  </a:lnTo>
                  <a:lnTo>
                    <a:pt x="119" y="98"/>
                  </a:lnTo>
                  <a:lnTo>
                    <a:pt x="117" y="84"/>
                  </a:lnTo>
                  <a:lnTo>
                    <a:pt x="116" y="69"/>
                  </a:lnTo>
                  <a:lnTo>
                    <a:pt x="114" y="64"/>
                  </a:lnTo>
                  <a:lnTo>
                    <a:pt x="110" y="58"/>
                  </a:lnTo>
                  <a:lnTo>
                    <a:pt x="107" y="55"/>
                  </a:lnTo>
                  <a:lnTo>
                    <a:pt x="102" y="53"/>
                  </a:lnTo>
                  <a:lnTo>
                    <a:pt x="97" y="53"/>
                  </a:lnTo>
                  <a:lnTo>
                    <a:pt x="84" y="55"/>
                  </a:lnTo>
                  <a:lnTo>
                    <a:pt x="78" y="62"/>
                  </a:lnTo>
                  <a:lnTo>
                    <a:pt x="74" y="72"/>
                  </a:lnTo>
                  <a:lnTo>
                    <a:pt x="74" y="84"/>
                  </a:lnTo>
                  <a:lnTo>
                    <a:pt x="74" y="191"/>
                  </a:lnTo>
                  <a:lnTo>
                    <a:pt x="74" y="202"/>
                  </a:lnTo>
                  <a:lnTo>
                    <a:pt x="79" y="212"/>
                  </a:lnTo>
                  <a:lnTo>
                    <a:pt x="86" y="219"/>
                  </a:lnTo>
                  <a:lnTo>
                    <a:pt x="97" y="221"/>
                  </a:lnTo>
                  <a:lnTo>
                    <a:pt x="109" y="217"/>
                  </a:lnTo>
                  <a:lnTo>
                    <a:pt x="116" y="209"/>
                  </a:lnTo>
                  <a:lnTo>
                    <a:pt x="119" y="198"/>
                  </a:lnTo>
                  <a:lnTo>
                    <a:pt x="121" y="184"/>
                  </a:lnTo>
                  <a:lnTo>
                    <a:pt x="121" y="172"/>
                  </a:lnTo>
                  <a:lnTo>
                    <a:pt x="119" y="160"/>
                  </a:lnTo>
                  <a:lnTo>
                    <a:pt x="192" y="160"/>
                  </a:lnTo>
                  <a:lnTo>
                    <a:pt x="190" y="181"/>
                  </a:lnTo>
                  <a:lnTo>
                    <a:pt x="188" y="204"/>
                  </a:lnTo>
                  <a:lnTo>
                    <a:pt x="185" y="223"/>
                  </a:lnTo>
                  <a:lnTo>
                    <a:pt x="174" y="243"/>
                  </a:lnTo>
                  <a:lnTo>
                    <a:pt x="159" y="259"/>
                  </a:lnTo>
                  <a:lnTo>
                    <a:pt x="138" y="267"/>
                  </a:lnTo>
                  <a:lnTo>
                    <a:pt x="116" y="273"/>
                  </a:lnTo>
                  <a:lnTo>
                    <a:pt x="110" y="273"/>
                  </a:lnTo>
                  <a:lnTo>
                    <a:pt x="105" y="273"/>
                  </a:lnTo>
                  <a:lnTo>
                    <a:pt x="98" y="273"/>
                  </a:lnTo>
                  <a:lnTo>
                    <a:pt x="91" y="274"/>
                  </a:lnTo>
                  <a:lnTo>
                    <a:pt x="67" y="271"/>
                  </a:lnTo>
                  <a:lnTo>
                    <a:pt x="45" y="266"/>
                  </a:lnTo>
                  <a:lnTo>
                    <a:pt x="26" y="255"/>
                  </a:lnTo>
                  <a:lnTo>
                    <a:pt x="12" y="240"/>
                  </a:lnTo>
                  <a:lnTo>
                    <a:pt x="3" y="219"/>
                  </a:lnTo>
                  <a:lnTo>
                    <a:pt x="0" y="193"/>
                  </a:lnTo>
                  <a:lnTo>
                    <a:pt x="0" y="88"/>
                  </a:lnTo>
                  <a:lnTo>
                    <a:pt x="3" y="58"/>
                  </a:lnTo>
                  <a:lnTo>
                    <a:pt x="12" y="36"/>
                  </a:lnTo>
                  <a:lnTo>
                    <a:pt x="24" y="19"/>
                  </a:lnTo>
                  <a:lnTo>
                    <a:pt x="43" y="8"/>
                  </a:lnTo>
                  <a:lnTo>
                    <a:pt x="65" y="1"/>
                  </a:lnTo>
                  <a:lnTo>
                    <a:pt x="9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8"/>
            <p:cNvSpPr>
              <a:spLocks noEditPoints="1"/>
            </p:cNvSpPr>
            <p:nvPr/>
          </p:nvSpPr>
          <p:spPr bwMode="auto">
            <a:xfrm>
              <a:off x="4316413" y="2179638"/>
              <a:ext cx="155575" cy="217488"/>
            </a:xfrm>
            <a:custGeom>
              <a:avLst/>
              <a:gdLst>
                <a:gd name="T0" fmla="*/ 98 w 197"/>
                <a:gd name="T1" fmla="*/ 48 h 274"/>
                <a:gd name="T2" fmla="*/ 86 w 197"/>
                <a:gd name="T3" fmla="*/ 51 h 274"/>
                <a:gd name="T4" fmla="*/ 77 w 197"/>
                <a:gd name="T5" fmla="*/ 58 h 274"/>
                <a:gd name="T6" fmla="*/ 74 w 197"/>
                <a:gd name="T7" fmla="*/ 70 h 274"/>
                <a:gd name="T8" fmla="*/ 72 w 197"/>
                <a:gd name="T9" fmla="*/ 83 h 274"/>
                <a:gd name="T10" fmla="*/ 72 w 197"/>
                <a:gd name="T11" fmla="*/ 100 h 274"/>
                <a:gd name="T12" fmla="*/ 122 w 197"/>
                <a:gd name="T13" fmla="*/ 100 h 274"/>
                <a:gd name="T14" fmla="*/ 122 w 197"/>
                <a:gd name="T15" fmla="*/ 74 h 274"/>
                <a:gd name="T16" fmla="*/ 122 w 197"/>
                <a:gd name="T17" fmla="*/ 70 h 274"/>
                <a:gd name="T18" fmla="*/ 122 w 197"/>
                <a:gd name="T19" fmla="*/ 67 h 274"/>
                <a:gd name="T20" fmla="*/ 121 w 197"/>
                <a:gd name="T21" fmla="*/ 62 h 274"/>
                <a:gd name="T22" fmla="*/ 117 w 197"/>
                <a:gd name="T23" fmla="*/ 58 h 274"/>
                <a:gd name="T24" fmla="*/ 114 w 197"/>
                <a:gd name="T25" fmla="*/ 55 h 274"/>
                <a:gd name="T26" fmla="*/ 110 w 197"/>
                <a:gd name="T27" fmla="*/ 51 h 274"/>
                <a:gd name="T28" fmla="*/ 105 w 197"/>
                <a:gd name="T29" fmla="*/ 50 h 274"/>
                <a:gd name="T30" fmla="*/ 98 w 197"/>
                <a:gd name="T31" fmla="*/ 48 h 274"/>
                <a:gd name="T32" fmla="*/ 98 w 197"/>
                <a:gd name="T33" fmla="*/ 0 h 274"/>
                <a:gd name="T34" fmla="*/ 119 w 197"/>
                <a:gd name="T35" fmla="*/ 1 h 274"/>
                <a:gd name="T36" fmla="*/ 140 w 197"/>
                <a:gd name="T37" fmla="*/ 5 h 274"/>
                <a:gd name="T38" fmla="*/ 159 w 197"/>
                <a:gd name="T39" fmla="*/ 12 h 274"/>
                <a:gd name="T40" fmla="*/ 174 w 197"/>
                <a:gd name="T41" fmla="*/ 22 h 274"/>
                <a:gd name="T42" fmla="*/ 186 w 197"/>
                <a:gd name="T43" fmla="*/ 36 h 274"/>
                <a:gd name="T44" fmla="*/ 193 w 197"/>
                <a:gd name="T45" fmla="*/ 53 h 274"/>
                <a:gd name="T46" fmla="*/ 197 w 197"/>
                <a:gd name="T47" fmla="*/ 74 h 274"/>
                <a:gd name="T48" fmla="*/ 197 w 197"/>
                <a:gd name="T49" fmla="*/ 148 h 274"/>
                <a:gd name="T50" fmla="*/ 72 w 197"/>
                <a:gd name="T51" fmla="*/ 148 h 274"/>
                <a:gd name="T52" fmla="*/ 72 w 197"/>
                <a:gd name="T53" fmla="*/ 193 h 274"/>
                <a:gd name="T54" fmla="*/ 72 w 197"/>
                <a:gd name="T55" fmla="*/ 200 h 274"/>
                <a:gd name="T56" fmla="*/ 74 w 197"/>
                <a:gd name="T57" fmla="*/ 205 h 274"/>
                <a:gd name="T58" fmla="*/ 76 w 197"/>
                <a:gd name="T59" fmla="*/ 210 h 274"/>
                <a:gd name="T60" fmla="*/ 79 w 197"/>
                <a:gd name="T61" fmla="*/ 214 h 274"/>
                <a:gd name="T62" fmla="*/ 83 w 197"/>
                <a:gd name="T63" fmla="*/ 217 h 274"/>
                <a:gd name="T64" fmla="*/ 88 w 197"/>
                <a:gd name="T65" fmla="*/ 219 h 274"/>
                <a:gd name="T66" fmla="*/ 95 w 197"/>
                <a:gd name="T67" fmla="*/ 221 h 274"/>
                <a:gd name="T68" fmla="*/ 108 w 197"/>
                <a:gd name="T69" fmla="*/ 219 h 274"/>
                <a:gd name="T70" fmla="*/ 115 w 197"/>
                <a:gd name="T71" fmla="*/ 212 h 274"/>
                <a:gd name="T72" fmla="*/ 119 w 197"/>
                <a:gd name="T73" fmla="*/ 202 h 274"/>
                <a:gd name="T74" fmla="*/ 121 w 197"/>
                <a:gd name="T75" fmla="*/ 190 h 274"/>
                <a:gd name="T76" fmla="*/ 121 w 197"/>
                <a:gd name="T77" fmla="*/ 176 h 274"/>
                <a:gd name="T78" fmla="*/ 193 w 197"/>
                <a:gd name="T79" fmla="*/ 176 h 274"/>
                <a:gd name="T80" fmla="*/ 191 w 197"/>
                <a:gd name="T81" fmla="*/ 207 h 274"/>
                <a:gd name="T82" fmla="*/ 184 w 197"/>
                <a:gd name="T83" fmla="*/ 231 h 274"/>
                <a:gd name="T84" fmla="*/ 171 w 197"/>
                <a:gd name="T85" fmla="*/ 250 h 274"/>
                <a:gd name="T86" fmla="*/ 152 w 197"/>
                <a:gd name="T87" fmla="*/ 262 h 274"/>
                <a:gd name="T88" fmla="*/ 127 w 197"/>
                <a:gd name="T89" fmla="*/ 271 h 274"/>
                <a:gd name="T90" fmla="*/ 98 w 197"/>
                <a:gd name="T91" fmla="*/ 274 h 274"/>
                <a:gd name="T92" fmla="*/ 76 w 197"/>
                <a:gd name="T93" fmla="*/ 273 h 274"/>
                <a:gd name="T94" fmla="*/ 55 w 197"/>
                <a:gd name="T95" fmla="*/ 267 h 274"/>
                <a:gd name="T96" fmla="*/ 36 w 197"/>
                <a:gd name="T97" fmla="*/ 261 h 274"/>
                <a:gd name="T98" fmla="*/ 22 w 197"/>
                <a:gd name="T99" fmla="*/ 250 h 274"/>
                <a:gd name="T100" fmla="*/ 10 w 197"/>
                <a:gd name="T101" fmla="*/ 235 h 274"/>
                <a:gd name="T102" fmla="*/ 1 w 197"/>
                <a:gd name="T103" fmla="*/ 217 h 274"/>
                <a:gd name="T104" fmla="*/ 0 w 197"/>
                <a:gd name="T105" fmla="*/ 193 h 274"/>
                <a:gd name="T106" fmla="*/ 0 w 197"/>
                <a:gd name="T107" fmla="*/ 88 h 274"/>
                <a:gd name="T108" fmla="*/ 1 w 197"/>
                <a:gd name="T109" fmla="*/ 64 h 274"/>
                <a:gd name="T110" fmla="*/ 8 w 197"/>
                <a:gd name="T111" fmla="*/ 43 h 274"/>
                <a:gd name="T112" fmla="*/ 20 w 197"/>
                <a:gd name="T113" fmla="*/ 26 h 274"/>
                <a:gd name="T114" fmla="*/ 34 w 197"/>
                <a:gd name="T115" fmla="*/ 13 h 274"/>
                <a:gd name="T116" fmla="*/ 53 w 197"/>
                <a:gd name="T117" fmla="*/ 7 h 274"/>
                <a:gd name="T118" fmla="*/ 74 w 197"/>
                <a:gd name="T119" fmla="*/ 1 h 274"/>
                <a:gd name="T120" fmla="*/ 98 w 197"/>
                <a:gd name="T12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 h="274">
                  <a:moveTo>
                    <a:pt x="98" y="48"/>
                  </a:moveTo>
                  <a:lnTo>
                    <a:pt x="86" y="51"/>
                  </a:lnTo>
                  <a:lnTo>
                    <a:pt x="77" y="58"/>
                  </a:lnTo>
                  <a:lnTo>
                    <a:pt x="74" y="70"/>
                  </a:lnTo>
                  <a:lnTo>
                    <a:pt x="72" y="83"/>
                  </a:lnTo>
                  <a:lnTo>
                    <a:pt x="72" y="100"/>
                  </a:lnTo>
                  <a:lnTo>
                    <a:pt x="122" y="100"/>
                  </a:lnTo>
                  <a:lnTo>
                    <a:pt x="122" y="74"/>
                  </a:lnTo>
                  <a:lnTo>
                    <a:pt x="122" y="70"/>
                  </a:lnTo>
                  <a:lnTo>
                    <a:pt x="122" y="67"/>
                  </a:lnTo>
                  <a:lnTo>
                    <a:pt x="121" y="62"/>
                  </a:lnTo>
                  <a:lnTo>
                    <a:pt x="117" y="58"/>
                  </a:lnTo>
                  <a:lnTo>
                    <a:pt x="114" y="55"/>
                  </a:lnTo>
                  <a:lnTo>
                    <a:pt x="110" y="51"/>
                  </a:lnTo>
                  <a:lnTo>
                    <a:pt x="105" y="50"/>
                  </a:lnTo>
                  <a:lnTo>
                    <a:pt x="98" y="48"/>
                  </a:lnTo>
                  <a:close/>
                  <a:moveTo>
                    <a:pt x="98" y="0"/>
                  </a:moveTo>
                  <a:lnTo>
                    <a:pt x="119" y="1"/>
                  </a:lnTo>
                  <a:lnTo>
                    <a:pt x="140" y="5"/>
                  </a:lnTo>
                  <a:lnTo>
                    <a:pt x="159" y="12"/>
                  </a:lnTo>
                  <a:lnTo>
                    <a:pt x="174" y="22"/>
                  </a:lnTo>
                  <a:lnTo>
                    <a:pt x="186" y="36"/>
                  </a:lnTo>
                  <a:lnTo>
                    <a:pt x="193" y="53"/>
                  </a:lnTo>
                  <a:lnTo>
                    <a:pt x="197" y="74"/>
                  </a:lnTo>
                  <a:lnTo>
                    <a:pt x="197" y="148"/>
                  </a:lnTo>
                  <a:lnTo>
                    <a:pt x="72" y="148"/>
                  </a:lnTo>
                  <a:lnTo>
                    <a:pt x="72" y="193"/>
                  </a:lnTo>
                  <a:lnTo>
                    <a:pt x="72" y="200"/>
                  </a:lnTo>
                  <a:lnTo>
                    <a:pt x="74" y="205"/>
                  </a:lnTo>
                  <a:lnTo>
                    <a:pt x="76" y="210"/>
                  </a:lnTo>
                  <a:lnTo>
                    <a:pt x="79" y="214"/>
                  </a:lnTo>
                  <a:lnTo>
                    <a:pt x="83" y="217"/>
                  </a:lnTo>
                  <a:lnTo>
                    <a:pt x="88" y="219"/>
                  </a:lnTo>
                  <a:lnTo>
                    <a:pt x="95" y="221"/>
                  </a:lnTo>
                  <a:lnTo>
                    <a:pt x="108" y="219"/>
                  </a:lnTo>
                  <a:lnTo>
                    <a:pt x="115" y="212"/>
                  </a:lnTo>
                  <a:lnTo>
                    <a:pt x="119" y="202"/>
                  </a:lnTo>
                  <a:lnTo>
                    <a:pt x="121" y="190"/>
                  </a:lnTo>
                  <a:lnTo>
                    <a:pt x="121" y="176"/>
                  </a:lnTo>
                  <a:lnTo>
                    <a:pt x="193" y="176"/>
                  </a:lnTo>
                  <a:lnTo>
                    <a:pt x="191" y="207"/>
                  </a:lnTo>
                  <a:lnTo>
                    <a:pt x="184" y="231"/>
                  </a:lnTo>
                  <a:lnTo>
                    <a:pt x="171" y="250"/>
                  </a:lnTo>
                  <a:lnTo>
                    <a:pt x="152" y="262"/>
                  </a:lnTo>
                  <a:lnTo>
                    <a:pt x="127" y="271"/>
                  </a:lnTo>
                  <a:lnTo>
                    <a:pt x="98" y="274"/>
                  </a:lnTo>
                  <a:lnTo>
                    <a:pt x="76" y="273"/>
                  </a:lnTo>
                  <a:lnTo>
                    <a:pt x="55" y="267"/>
                  </a:lnTo>
                  <a:lnTo>
                    <a:pt x="36" y="261"/>
                  </a:lnTo>
                  <a:lnTo>
                    <a:pt x="22" y="250"/>
                  </a:lnTo>
                  <a:lnTo>
                    <a:pt x="10" y="235"/>
                  </a:lnTo>
                  <a:lnTo>
                    <a:pt x="1" y="217"/>
                  </a:lnTo>
                  <a:lnTo>
                    <a:pt x="0" y="193"/>
                  </a:lnTo>
                  <a:lnTo>
                    <a:pt x="0" y="88"/>
                  </a:lnTo>
                  <a:lnTo>
                    <a:pt x="1" y="64"/>
                  </a:lnTo>
                  <a:lnTo>
                    <a:pt x="8" y="43"/>
                  </a:lnTo>
                  <a:lnTo>
                    <a:pt x="20" y="26"/>
                  </a:lnTo>
                  <a:lnTo>
                    <a:pt x="34" y="13"/>
                  </a:lnTo>
                  <a:lnTo>
                    <a:pt x="53" y="7"/>
                  </a:lnTo>
                  <a:lnTo>
                    <a:pt x="74" y="1"/>
                  </a:lnTo>
                  <a:lnTo>
                    <a:pt x="98"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9"/>
            <p:cNvSpPr>
              <a:spLocks/>
            </p:cNvSpPr>
            <p:nvPr/>
          </p:nvSpPr>
          <p:spPr bwMode="auto">
            <a:xfrm>
              <a:off x="4586288" y="2109788"/>
              <a:ext cx="166688" cy="287338"/>
            </a:xfrm>
            <a:custGeom>
              <a:avLst/>
              <a:gdLst>
                <a:gd name="T0" fmla="*/ 140 w 211"/>
                <a:gd name="T1" fmla="*/ 4 h 363"/>
                <a:gd name="T2" fmla="*/ 187 w 211"/>
                <a:gd name="T3" fmla="*/ 32 h 363"/>
                <a:gd name="T4" fmla="*/ 209 w 211"/>
                <a:gd name="T5" fmla="*/ 82 h 363"/>
                <a:gd name="T6" fmla="*/ 135 w 211"/>
                <a:gd name="T7" fmla="*/ 113 h 363"/>
                <a:gd name="T8" fmla="*/ 133 w 211"/>
                <a:gd name="T9" fmla="*/ 87 h 363"/>
                <a:gd name="T10" fmla="*/ 121 w 211"/>
                <a:gd name="T11" fmla="*/ 66 h 363"/>
                <a:gd name="T12" fmla="*/ 95 w 211"/>
                <a:gd name="T13" fmla="*/ 64 h 363"/>
                <a:gd name="T14" fmla="*/ 79 w 211"/>
                <a:gd name="T15" fmla="*/ 85 h 363"/>
                <a:gd name="T16" fmla="*/ 86 w 211"/>
                <a:gd name="T17" fmla="*/ 111 h 363"/>
                <a:gd name="T18" fmla="*/ 105 w 211"/>
                <a:gd name="T19" fmla="*/ 128 h 363"/>
                <a:gd name="T20" fmla="*/ 159 w 211"/>
                <a:gd name="T21" fmla="*/ 161 h 363"/>
                <a:gd name="T22" fmla="*/ 193 w 211"/>
                <a:gd name="T23" fmla="*/ 191 h 363"/>
                <a:gd name="T24" fmla="*/ 207 w 211"/>
                <a:gd name="T25" fmla="*/ 232 h 363"/>
                <a:gd name="T26" fmla="*/ 207 w 211"/>
                <a:gd name="T27" fmla="*/ 291 h 363"/>
                <a:gd name="T28" fmla="*/ 183 w 211"/>
                <a:gd name="T29" fmla="*/ 336 h 363"/>
                <a:gd name="T30" fmla="*/ 136 w 211"/>
                <a:gd name="T31" fmla="*/ 360 h 363"/>
                <a:gd name="T32" fmla="*/ 78 w 211"/>
                <a:gd name="T33" fmla="*/ 360 h 363"/>
                <a:gd name="T34" fmla="*/ 33 w 211"/>
                <a:gd name="T35" fmla="*/ 343 h 363"/>
                <a:gd name="T36" fmla="*/ 9 w 211"/>
                <a:gd name="T37" fmla="*/ 313 h 363"/>
                <a:gd name="T38" fmla="*/ 0 w 211"/>
                <a:gd name="T39" fmla="*/ 275 h 363"/>
                <a:gd name="T40" fmla="*/ 76 w 211"/>
                <a:gd name="T41" fmla="*/ 239 h 363"/>
                <a:gd name="T42" fmla="*/ 78 w 211"/>
                <a:gd name="T43" fmla="*/ 277 h 363"/>
                <a:gd name="T44" fmla="*/ 92 w 211"/>
                <a:gd name="T45" fmla="*/ 298 h 363"/>
                <a:gd name="T46" fmla="*/ 121 w 211"/>
                <a:gd name="T47" fmla="*/ 298 h 363"/>
                <a:gd name="T48" fmla="*/ 133 w 211"/>
                <a:gd name="T49" fmla="*/ 279 h 363"/>
                <a:gd name="T50" fmla="*/ 133 w 211"/>
                <a:gd name="T51" fmla="*/ 251 h 363"/>
                <a:gd name="T52" fmla="*/ 116 w 211"/>
                <a:gd name="T53" fmla="*/ 229 h 363"/>
                <a:gd name="T54" fmla="*/ 90 w 211"/>
                <a:gd name="T55" fmla="*/ 213 h 363"/>
                <a:gd name="T56" fmla="*/ 47 w 211"/>
                <a:gd name="T57" fmla="*/ 184 h 363"/>
                <a:gd name="T58" fmla="*/ 16 w 211"/>
                <a:gd name="T59" fmla="*/ 149 h 363"/>
                <a:gd name="T60" fmla="*/ 5 w 211"/>
                <a:gd name="T61" fmla="*/ 99 h 363"/>
                <a:gd name="T62" fmla="*/ 17 w 211"/>
                <a:gd name="T63" fmla="*/ 44 h 363"/>
                <a:gd name="T64" fmla="*/ 54 w 211"/>
                <a:gd name="T65" fmla="*/ 11 h 363"/>
                <a:gd name="T66" fmla="*/ 107 w 211"/>
                <a:gd name="T6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363">
                  <a:moveTo>
                    <a:pt x="107" y="0"/>
                  </a:moveTo>
                  <a:lnTo>
                    <a:pt x="140" y="4"/>
                  </a:lnTo>
                  <a:lnTo>
                    <a:pt x="166" y="16"/>
                  </a:lnTo>
                  <a:lnTo>
                    <a:pt x="187" y="32"/>
                  </a:lnTo>
                  <a:lnTo>
                    <a:pt x="200" y="54"/>
                  </a:lnTo>
                  <a:lnTo>
                    <a:pt x="209" y="82"/>
                  </a:lnTo>
                  <a:lnTo>
                    <a:pt x="209" y="113"/>
                  </a:lnTo>
                  <a:lnTo>
                    <a:pt x="135" y="113"/>
                  </a:lnTo>
                  <a:lnTo>
                    <a:pt x="135" y="99"/>
                  </a:lnTo>
                  <a:lnTo>
                    <a:pt x="133" y="87"/>
                  </a:lnTo>
                  <a:lnTo>
                    <a:pt x="130" y="75"/>
                  </a:lnTo>
                  <a:lnTo>
                    <a:pt x="121" y="66"/>
                  </a:lnTo>
                  <a:lnTo>
                    <a:pt x="109" y="63"/>
                  </a:lnTo>
                  <a:lnTo>
                    <a:pt x="95" y="64"/>
                  </a:lnTo>
                  <a:lnTo>
                    <a:pt x="85" y="73"/>
                  </a:lnTo>
                  <a:lnTo>
                    <a:pt x="79" y="85"/>
                  </a:lnTo>
                  <a:lnTo>
                    <a:pt x="81" y="99"/>
                  </a:lnTo>
                  <a:lnTo>
                    <a:pt x="86" y="111"/>
                  </a:lnTo>
                  <a:lnTo>
                    <a:pt x="93" y="120"/>
                  </a:lnTo>
                  <a:lnTo>
                    <a:pt x="105" y="128"/>
                  </a:lnTo>
                  <a:lnTo>
                    <a:pt x="133" y="146"/>
                  </a:lnTo>
                  <a:lnTo>
                    <a:pt x="159" y="161"/>
                  </a:lnTo>
                  <a:lnTo>
                    <a:pt x="180" y="177"/>
                  </a:lnTo>
                  <a:lnTo>
                    <a:pt x="193" y="191"/>
                  </a:lnTo>
                  <a:lnTo>
                    <a:pt x="202" y="210"/>
                  </a:lnTo>
                  <a:lnTo>
                    <a:pt x="207" y="232"/>
                  </a:lnTo>
                  <a:lnTo>
                    <a:pt x="211" y="260"/>
                  </a:lnTo>
                  <a:lnTo>
                    <a:pt x="207" y="291"/>
                  </a:lnTo>
                  <a:lnTo>
                    <a:pt x="199" y="315"/>
                  </a:lnTo>
                  <a:lnTo>
                    <a:pt x="183" y="336"/>
                  </a:lnTo>
                  <a:lnTo>
                    <a:pt x="162" y="351"/>
                  </a:lnTo>
                  <a:lnTo>
                    <a:pt x="136" y="360"/>
                  </a:lnTo>
                  <a:lnTo>
                    <a:pt x="105" y="363"/>
                  </a:lnTo>
                  <a:lnTo>
                    <a:pt x="78" y="360"/>
                  </a:lnTo>
                  <a:lnTo>
                    <a:pt x="54" y="353"/>
                  </a:lnTo>
                  <a:lnTo>
                    <a:pt x="33" y="343"/>
                  </a:lnTo>
                  <a:lnTo>
                    <a:pt x="19" y="329"/>
                  </a:lnTo>
                  <a:lnTo>
                    <a:pt x="9" y="313"/>
                  </a:lnTo>
                  <a:lnTo>
                    <a:pt x="3" y="294"/>
                  </a:lnTo>
                  <a:lnTo>
                    <a:pt x="0" y="275"/>
                  </a:lnTo>
                  <a:lnTo>
                    <a:pt x="0" y="239"/>
                  </a:lnTo>
                  <a:lnTo>
                    <a:pt x="76" y="239"/>
                  </a:lnTo>
                  <a:lnTo>
                    <a:pt x="76" y="263"/>
                  </a:lnTo>
                  <a:lnTo>
                    <a:pt x="78" y="277"/>
                  </a:lnTo>
                  <a:lnTo>
                    <a:pt x="83" y="289"/>
                  </a:lnTo>
                  <a:lnTo>
                    <a:pt x="92" y="298"/>
                  </a:lnTo>
                  <a:lnTo>
                    <a:pt x="107" y="301"/>
                  </a:lnTo>
                  <a:lnTo>
                    <a:pt x="121" y="298"/>
                  </a:lnTo>
                  <a:lnTo>
                    <a:pt x="128" y="289"/>
                  </a:lnTo>
                  <a:lnTo>
                    <a:pt x="133" y="279"/>
                  </a:lnTo>
                  <a:lnTo>
                    <a:pt x="135" y="267"/>
                  </a:lnTo>
                  <a:lnTo>
                    <a:pt x="133" y="251"/>
                  </a:lnTo>
                  <a:lnTo>
                    <a:pt x="126" y="239"/>
                  </a:lnTo>
                  <a:lnTo>
                    <a:pt x="116" y="229"/>
                  </a:lnTo>
                  <a:lnTo>
                    <a:pt x="104" y="220"/>
                  </a:lnTo>
                  <a:lnTo>
                    <a:pt x="90" y="213"/>
                  </a:lnTo>
                  <a:lnTo>
                    <a:pt x="66" y="199"/>
                  </a:lnTo>
                  <a:lnTo>
                    <a:pt x="47" y="184"/>
                  </a:lnTo>
                  <a:lnTo>
                    <a:pt x="29" y="168"/>
                  </a:lnTo>
                  <a:lnTo>
                    <a:pt x="16" y="149"/>
                  </a:lnTo>
                  <a:lnTo>
                    <a:pt x="9" y="127"/>
                  </a:lnTo>
                  <a:lnTo>
                    <a:pt x="5" y="99"/>
                  </a:lnTo>
                  <a:lnTo>
                    <a:pt x="9" y="70"/>
                  </a:lnTo>
                  <a:lnTo>
                    <a:pt x="17" y="44"/>
                  </a:lnTo>
                  <a:lnTo>
                    <a:pt x="33" y="25"/>
                  </a:lnTo>
                  <a:lnTo>
                    <a:pt x="54" y="11"/>
                  </a:lnTo>
                  <a:lnTo>
                    <a:pt x="78" y="4"/>
                  </a:lnTo>
                  <a:lnTo>
                    <a:pt x="10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20"/>
            <p:cNvSpPr>
              <a:spLocks/>
            </p:cNvSpPr>
            <p:nvPr/>
          </p:nvSpPr>
          <p:spPr bwMode="auto">
            <a:xfrm>
              <a:off x="4768850" y="2185988"/>
              <a:ext cx="155575" cy="273050"/>
            </a:xfrm>
            <a:custGeom>
              <a:avLst/>
              <a:gdLst>
                <a:gd name="T0" fmla="*/ 0 w 197"/>
                <a:gd name="T1" fmla="*/ 0 h 344"/>
                <a:gd name="T2" fmla="*/ 72 w 197"/>
                <a:gd name="T3" fmla="*/ 0 h 344"/>
                <a:gd name="T4" fmla="*/ 98 w 197"/>
                <a:gd name="T5" fmla="*/ 166 h 344"/>
                <a:gd name="T6" fmla="*/ 98 w 197"/>
                <a:gd name="T7" fmla="*/ 166 h 344"/>
                <a:gd name="T8" fmla="*/ 124 w 197"/>
                <a:gd name="T9" fmla="*/ 0 h 344"/>
                <a:gd name="T10" fmla="*/ 197 w 197"/>
                <a:gd name="T11" fmla="*/ 0 h 344"/>
                <a:gd name="T12" fmla="*/ 150 w 197"/>
                <a:gd name="T13" fmla="*/ 220 h 344"/>
                <a:gd name="T14" fmla="*/ 143 w 197"/>
                <a:gd name="T15" fmla="*/ 246 h 344"/>
                <a:gd name="T16" fmla="*/ 138 w 197"/>
                <a:gd name="T17" fmla="*/ 270 h 344"/>
                <a:gd name="T18" fmla="*/ 131 w 197"/>
                <a:gd name="T19" fmla="*/ 291 h 344"/>
                <a:gd name="T20" fmla="*/ 124 w 197"/>
                <a:gd name="T21" fmla="*/ 308 h 344"/>
                <a:gd name="T22" fmla="*/ 112 w 197"/>
                <a:gd name="T23" fmla="*/ 323 h 344"/>
                <a:gd name="T24" fmla="*/ 98 w 197"/>
                <a:gd name="T25" fmla="*/ 335 h 344"/>
                <a:gd name="T26" fmla="*/ 78 w 197"/>
                <a:gd name="T27" fmla="*/ 342 h 344"/>
                <a:gd name="T28" fmla="*/ 52 w 197"/>
                <a:gd name="T29" fmla="*/ 344 h 344"/>
                <a:gd name="T30" fmla="*/ 34 w 197"/>
                <a:gd name="T31" fmla="*/ 342 h 344"/>
                <a:gd name="T32" fmla="*/ 22 w 197"/>
                <a:gd name="T33" fmla="*/ 342 h 344"/>
                <a:gd name="T34" fmla="*/ 22 w 197"/>
                <a:gd name="T35" fmla="*/ 287 h 344"/>
                <a:gd name="T36" fmla="*/ 29 w 197"/>
                <a:gd name="T37" fmla="*/ 289 h 344"/>
                <a:gd name="T38" fmla="*/ 36 w 197"/>
                <a:gd name="T39" fmla="*/ 289 h 344"/>
                <a:gd name="T40" fmla="*/ 41 w 197"/>
                <a:gd name="T41" fmla="*/ 291 h 344"/>
                <a:gd name="T42" fmla="*/ 46 w 197"/>
                <a:gd name="T43" fmla="*/ 289 h 344"/>
                <a:gd name="T44" fmla="*/ 52 w 197"/>
                <a:gd name="T45" fmla="*/ 287 h 344"/>
                <a:gd name="T46" fmla="*/ 55 w 197"/>
                <a:gd name="T47" fmla="*/ 285 h 344"/>
                <a:gd name="T48" fmla="*/ 59 w 197"/>
                <a:gd name="T49" fmla="*/ 282 h 344"/>
                <a:gd name="T50" fmla="*/ 59 w 197"/>
                <a:gd name="T51" fmla="*/ 277 h 344"/>
                <a:gd name="T52" fmla="*/ 57 w 197"/>
                <a:gd name="T53" fmla="*/ 263 h 344"/>
                <a:gd name="T54" fmla="*/ 53 w 197"/>
                <a:gd name="T55" fmla="*/ 247 h 344"/>
                <a:gd name="T56" fmla="*/ 50 w 197"/>
                <a:gd name="T57" fmla="*/ 234 h 344"/>
                <a:gd name="T58" fmla="*/ 0 w 197"/>
                <a:gd name="T5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344">
                  <a:moveTo>
                    <a:pt x="0" y="0"/>
                  </a:moveTo>
                  <a:lnTo>
                    <a:pt x="72" y="0"/>
                  </a:lnTo>
                  <a:lnTo>
                    <a:pt x="98" y="166"/>
                  </a:lnTo>
                  <a:lnTo>
                    <a:pt x="98" y="166"/>
                  </a:lnTo>
                  <a:lnTo>
                    <a:pt x="124" y="0"/>
                  </a:lnTo>
                  <a:lnTo>
                    <a:pt x="197" y="0"/>
                  </a:lnTo>
                  <a:lnTo>
                    <a:pt x="150" y="220"/>
                  </a:lnTo>
                  <a:lnTo>
                    <a:pt x="143" y="246"/>
                  </a:lnTo>
                  <a:lnTo>
                    <a:pt x="138" y="270"/>
                  </a:lnTo>
                  <a:lnTo>
                    <a:pt x="131" y="291"/>
                  </a:lnTo>
                  <a:lnTo>
                    <a:pt x="124" y="308"/>
                  </a:lnTo>
                  <a:lnTo>
                    <a:pt x="112" y="323"/>
                  </a:lnTo>
                  <a:lnTo>
                    <a:pt x="98" y="335"/>
                  </a:lnTo>
                  <a:lnTo>
                    <a:pt x="78" y="342"/>
                  </a:lnTo>
                  <a:lnTo>
                    <a:pt x="52" y="344"/>
                  </a:lnTo>
                  <a:lnTo>
                    <a:pt x="34" y="342"/>
                  </a:lnTo>
                  <a:lnTo>
                    <a:pt x="22" y="342"/>
                  </a:lnTo>
                  <a:lnTo>
                    <a:pt x="22" y="287"/>
                  </a:lnTo>
                  <a:lnTo>
                    <a:pt x="29" y="289"/>
                  </a:lnTo>
                  <a:lnTo>
                    <a:pt x="36" y="289"/>
                  </a:lnTo>
                  <a:lnTo>
                    <a:pt x="41" y="291"/>
                  </a:lnTo>
                  <a:lnTo>
                    <a:pt x="46" y="289"/>
                  </a:lnTo>
                  <a:lnTo>
                    <a:pt x="52" y="287"/>
                  </a:lnTo>
                  <a:lnTo>
                    <a:pt x="55" y="285"/>
                  </a:lnTo>
                  <a:lnTo>
                    <a:pt x="59" y="282"/>
                  </a:lnTo>
                  <a:lnTo>
                    <a:pt x="59" y="277"/>
                  </a:lnTo>
                  <a:lnTo>
                    <a:pt x="57" y="263"/>
                  </a:lnTo>
                  <a:lnTo>
                    <a:pt x="53" y="247"/>
                  </a:lnTo>
                  <a:lnTo>
                    <a:pt x="50" y="234"/>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21"/>
            <p:cNvSpPr>
              <a:spLocks/>
            </p:cNvSpPr>
            <p:nvPr/>
          </p:nvSpPr>
          <p:spPr bwMode="auto">
            <a:xfrm>
              <a:off x="4933950" y="2179638"/>
              <a:ext cx="153988" cy="217488"/>
            </a:xfrm>
            <a:custGeom>
              <a:avLst/>
              <a:gdLst>
                <a:gd name="T0" fmla="*/ 123 w 193"/>
                <a:gd name="T1" fmla="*/ 3 h 274"/>
                <a:gd name="T2" fmla="*/ 164 w 193"/>
                <a:gd name="T3" fmla="*/ 20 h 274"/>
                <a:gd name="T4" fmla="*/ 188 w 193"/>
                <a:gd name="T5" fmla="*/ 58 h 274"/>
                <a:gd name="T6" fmla="*/ 121 w 193"/>
                <a:gd name="T7" fmla="*/ 84 h 274"/>
                <a:gd name="T8" fmla="*/ 119 w 193"/>
                <a:gd name="T9" fmla="*/ 64 h 274"/>
                <a:gd name="T10" fmla="*/ 109 w 193"/>
                <a:gd name="T11" fmla="*/ 50 h 274"/>
                <a:gd name="T12" fmla="*/ 90 w 193"/>
                <a:gd name="T13" fmla="*/ 50 h 274"/>
                <a:gd name="T14" fmla="*/ 79 w 193"/>
                <a:gd name="T15" fmla="*/ 53 h 274"/>
                <a:gd name="T16" fmla="*/ 74 w 193"/>
                <a:gd name="T17" fmla="*/ 64 h 274"/>
                <a:gd name="T18" fmla="*/ 74 w 193"/>
                <a:gd name="T19" fmla="*/ 76 h 274"/>
                <a:gd name="T20" fmla="*/ 79 w 193"/>
                <a:gd name="T21" fmla="*/ 86 h 274"/>
                <a:gd name="T22" fmla="*/ 90 w 193"/>
                <a:gd name="T23" fmla="*/ 93 h 274"/>
                <a:gd name="T24" fmla="*/ 116 w 193"/>
                <a:gd name="T25" fmla="*/ 105 h 274"/>
                <a:gd name="T26" fmla="*/ 154 w 193"/>
                <a:gd name="T27" fmla="*/ 124 h 274"/>
                <a:gd name="T28" fmla="*/ 183 w 193"/>
                <a:gd name="T29" fmla="*/ 150 h 274"/>
                <a:gd name="T30" fmla="*/ 193 w 193"/>
                <a:gd name="T31" fmla="*/ 191 h 274"/>
                <a:gd name="T32" fmla="*/ 181 w 193"/>
                <a:gd name="T33" fmla="*/ 238 h 274"/>
                <a:gd name="T34" fmla="*/ 145 w 193"/>
                <a:gd name="T35" fmla="*/ 266 h 274"/>
                <a:gd name="T36" fmla="*/ 97 w 193"/>
                <a:gd name="T37" fmla="*/ 274 h 274"/>
                <a:gd name="T38" fmla="*/ 45 w 193"/>
                <a:gd name="T39" fmla="*/ 266 h 274"/>
                <a:gd name="T40" fmla="*/ 12 w 193"/>
                <a:gd name="T41" fmla="*/ 236 h 274"/>
                <a:gd name="T42" fmla="*/ 0 w 193"/>
                <a:gd name="T43" fmla="*/ 186 h 274"/>
                <a:gd name="T44" fmla="*/ 71 w 193"/>
                <a:gd name="T45" fmla="*/ 198 h 274"/>
                <a:gd name="T46" fmla="*/ 78 w 193"/>
                <a:gd name="T47" fmla="*/ 217 h 274"/>
                <a:gd name="T48" fmla="*/ 97 w 193"/>
                <a:gd name="T49" fmla="*/ 226 h 274"/>
                <a:gd name="T50" fmla="*/ 110 w 193"/>
                <a:gd name="T51" fmla="*/ 223 h 274"/>
                <a:gd name="T52" fmla="*/ 119 w 193"/>
                <a:gd name="T53" fmla="*/ 214 h 274"/>
                <a:gd name="T54" fmla="*/ 123 w 193"/>
                <a:gd name="T55" fmla="*/ 200 h 274"/>
                <a:gd name="T56" fmla="*/ 119 w 193"/>
                <a:gd name="T57" fmla="*/ 186 h 274"/>
                <a:gd name="T58" fmla="*/ 90 w 193"/>
                <a:gd name="T59" fmla="*/ 171 h 274"/>
                <a:gd name="T60" fmla="*/ 40 w 193"/>
                <a:gd name="T61" fmla="*/ 145 h 274"/>
                <a:gd name="T62" fmla="*/ 10 w 193"/>
                <a:gd name="T63" fmla="*/ 114 h 274"/>
                <a:gd name="T64" fmla="*/ 2 w 193"/>
                <a:gd name="T65" fmla="*/ 79 h 274"/>
                <a:gd name="T66" fmla="*/ 15 w 193"/>
                <a:gd name="T67" fmla="*/ 34 h 274"/>
                <a:gd name="T68" fmla="*/ 50 w 193"/>
                <a:gd name="T69" fmla="*/ 8 h 274"/>
                <a:gd name="T70" fmla="*/ 97 w 193"/>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274">
                  <a:moveTo>
                    <a:pt x="97" y="0"/>
                  </a:moveTo>
                  <a:lnTo>
                    <a:pt x="123" y="3"/>
                  </a:lnTo>
                  <a:lnTo>
                    <a:pt x="145" y="10"/>
                  </a:lnTo>
                  <a:lnTo>
                    <a:pt x="164" y="20"/>
                  </a:lnTo>
                  <a:lnTo>
                    <a:pt x="180" y="38"/>
                  </a:lnTo>
                  <a:lnTo>
                    <a:pt x="188" y="58"/>
                  </a:lnTo>
                  <a:lnTo>
                    <a:pt x="190" y="84"/>
                  </a:lnTo>
                  <a:lnTo>
                    <a:pt x="121" y="84"/>
                  </a:lnTo>
                  <a:lnTo>
                    <a:pt x="121" y="74"/>
                  </a:lnTo>
                  <a:lnTo>
                    <a:pt x="119" y="64"/>
                  </a:lnTo>
                  <a:lnTo>
                    <a:pt x="116" y="57"/>
                  </a:lnTo>
                  <a:lnTo>
                    <a:pt x="109" y="50"/>
                  </a:lnTo>
                  <a:lnTo>
                    <a:pt x="97" y="48"/>
                  </a:lnTo>
                  <a:lnTo>
                    <a:pt x="90" y="50"/>
                  </a:lnTo>
                  <a:lnTo>
                    <a:pt x="84" y="51"/>
                  </a:lnTo>
                  <a:lnTo>
                    <a:pt x="79" y="53"/>
                  </a:lnTo>
                  <a:lnTo>
                    <a:pt x="76" y="58"/>
                  </a:lnTo>
                  <a:lnTo>
                    <a:pt x="74" y="64"/>
                  </a:lnTo>
                  <a:lnTo>
                    <a:pt x="72" y="70"/>
                  </a:lnTo>
                  <a:lnTo>
                    <a:pt x="74" y="76"/>
                  </a:lnTo>
                  <a:lnTo>
                    <a:pt x="76" y="83"/>
                  </a:lnTo>
                  <a:lnTo>
                    <a:pt x="79" y="86"/>
                  </a:lnTo>
                  <a:lnTo>
                    <a:pt x="84" y="89"/>
                  </a:lnTo>
                  <a:lnTo>
                    <a:pt x="90" y="93"/>
                  </a:lnTo>
                  <a:lnTo>
                    <a:pt x="95" y="96"/>
                  </a:lnTo>
                  <a:lnTo>
                    <a:pt x="116" y="105"/>
                  </a:lnTo>
                  <a:lnTo>
                    <a:pt x="136" y="114"/>
                  </a:lnTo>
                  <a:lnTo>
                    <a:pt x="154" y="124"/>
                  </a:lnTo>
                  <a:lnTo>
                    <a:pt x="169" y="134"/>
                  </a:lnTo>
                  <a:lnTo>
                    <a:pt x="183" y="150"/>
                  </a:lnTo>
                  <a:lnTo>
                    <a:pt x="192" y="169"/>
                  </a:lnTo>
                  <a:lnTo>
                    <a:pt x="193" y="191"/>
                  </a:lnTo>
                  <a:lnTo>
                    <a:pt x="190" y="217"/>
                  </a:lnTo>
                  <a:lnTo>
                    <a:pt x="181" y="238"/>
                  </a:lnTo>
                  <a:lnTo>
                    <a:pt x="166" y="254"/>
                  </a:lnTo>
                  <a:lnTo>
                    <a:pt x="145" y="266"/>
                  </a:lnTo>
                  <a:lnTo>
                    <a:pt x="123" y="271"/>
                  </a:lnTo>
                  <a:lnTo>
                    <a:pt x="97" y="274"/>
                  </a:lnTo>
                  <a:lnTo>
                    <a:pt x="69" y="271"/>
                  </a:lnTo>
                  <a:lnTo>
                    <a:pt x="45" y="266"/>
                  </a:lnTo>
                  <a:lnTo>
                    <a:pt x="26" y="254"/>
                  </a:lnTo>
                  <a:lnTo>
                    <a:pt x="12" y="236"/>
                  </a:lnTo>
                  <a:lnTo>
                    <a:pt x="3" y="214"/>
                  </a:lnTo>
                  <a:lnTo>
                    <a:pt x="0" y="186"/>
                  </a:lnTo>
                  <a:lnTo>
                    <a:pt x="71" y="186"/>
                  </a:lnTo>
                  <a:lnTo>
                    <a:pt x="71" y="198"/>
                  </a:lnTo>
                  <a:lnTo>
                    <a:pt x="72" y="209"/>
                  </a:lnTo>
                  <a:lnTo>
                    <a:pt x="78" y="217"/>
                  </a:lnTo>
                  <a:lnTo>
                    <a:pt x="86" y="223"/>
                  </a:lnTo>
                  <a:lnTo>
                    <a:pt x="97" y="226"/>
                  </a:lnTo>
                  <a:lnTo>
                    <a:pt x="104" y="224"/>
                  </a:lnTo>
                  <a:lnTo>
                    <a:pt x="110" y="223"/>
                  </a:lnTo>
                  <a:lnTo>
                    <a:pt x="116" y="219"/>
                  </a:lnTo>
                  <a:lnTo>
                    <a:pt x="119" y="214"/>
                  </a:lnTo>
                  <a:lnTo>
                    <a:pt x="123" y="209"/>
                  </a:lnTo>
                  <a:lnTo>
                    <a:pt x="123" y="200"/>
                  </a:lnTo>
                  <a:lnTo>
                    <a:pt x="123" y="193"/>
                  </a:lnTo>
                  <a:lnTo>
                    <a:pt x="119" y="186"/>
                  </a:lnTo>
                  <a:lnTo>
                    <a:pt x="114" y="181"/>
                  </a:lnTo>
                  <a:lnTo>
                    <a:pt x="90" y="171"/>
                  </a:lnTo>
                  <a:lnTo>
                    <a:pt x="64" y="159"/>
                  </a:lnTo>
                  <a:lnTo>
                    <a:pt x="40" y="145"/>
                  </a:lnTo>
                  <a:lnTo>
                    <a:pt x="21" y="127"/>
                  </a:lnTo>
                  <a:lnTo>
                    <a:pt x="10" y="114"/>
                  </a:lnTo>
                  <a:lnTo>
                    <a:pt x="3" y="98"/>
                  </a:lnTo>
                  <a:lnTo>
                    <a:pt x="2" y="79"/>
                  </a:lnTo>
                  <a:lnTo>
                    <a:pt x="5" y="55"/>
                  </a:lnTo>
                  <a:lnTo>
                    <a:pt x="15" y="34"/>
                  </a:lnTo>
                  <a:lnTo>
                    <a:pt x="29" y="19"/>
                  </a:lnTo>
                  <a:lnTo>
                    <a:pt x="50" y="8"/>
                  </a:lnTo>
                  <a:lnTo>
                    <a:pt x="72" y="1"/>
                  </a:lnTo>
                  <a:lnTo>
                    <a:pt x="9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22"/>
            <p:cNvSpPr>
              <a:spLocks/>
            </p:cNvSpPr>
            <p:nvPr/>
          </p:nvSpPr>
          <p:spPr bwMode="auto">
            <a:xfrm>
              <a:off x="5100638" y="2127250"/>
              <a:ext cx="107950" cy="266700"/>
            </a:xfrm>
            <a:custGeom>
              <a:avLst/>
              <a:gdLst>
                <a:gd name="T0" fmla="*/ 29 w 136"/>
                <a:gd name="T1" fmla="*/ 0 h 335"/>
                <a:gd name="T2" fmla="*/ 102 w 136"/>
                <a:gd name="T3" fmla="*/ 0 h 335"/>
                <a:gd name="T4" fmla="*/ 102 w 136"/>
                <a:gd name="T5" fmla="*/ 74 h 335"/>
                <a:gd name="T6" fmla="*/ 136 w 136"/>
                <a:gd name="T7" fmla="*/ 74 h 335"/>
                <a:gd name="T8" fmla="*/ 136 w 136"/>
                <a:gd name="T9" fmla="*/ 126 h 335"/>
                <a:gd name="T10" fmla="*/ 102 w 136"/>
                <a:gd name="T11" fmla="*/ 126 h 335"/>
                <a:gd name="T12" fmla="*/ 102 w 136"/>
                <a:gd name="T13" fmla="*/ 263 h 335"/>
                <a:gd name="T14" fmla="*/ 102 w 136"/>
                <a:gd name="T15" fmla="*/ 270 h 335"/>
                <a:gd name="T16" fmla="*/ 104 w 136"/>
                <a:gd name="T17" fmla="*/ 273 h 335"/>
                <a:gd name="T18" fmla="*/ 107 w 136"/>
                <a:gd name="T19" fmla="*/ 276 h 335"/>
                <a:gd name="T20" fmla="*/ 109 w 136"/>
                <a:gd name="T21" fmla="*/ 278 h 335"/>
                <a:gd name="T22" fmla="*/ 114 w 136"/>
                <a:gd name="T23" fmla="*/ 280 h 335"/>
                <a:gd name="T24" fmla="*/ 117 w 136"/>
                <a:gd name="T25" fmla="*/ 280 h 335"/>
                <a:gd name="T26" fmla="*/ 123 w 136"/>
                <a:gd name="T27" fmla="*/ 280 h 335"/>
                <a:gd name="T28" fmla="*/ 128 w 136"/>
                <a:gd name="T29" fmla="*/ 280 h 335"/>
                <a:gd name="T30" fmla="*/ 131 w 136"/>
                <a:gd name="T31" fmla="*/ 280 h 335"/>
                <a:gd name="T32" fmla="*/ 136 w 136"/>
                <a:gd name="T33" fmla="*/ 280 h 335"/>
                <a:gd name="T34" fmla="*/ 136 w 136"/>
                <a:gd name="T35" fmla="*/ 332 h 335"/>
                <a:gd name="T36" fmla="*/ 114 w 136"/>
                <a:gd name="T37" fmla="*/ 333 h 335"/>
                <a:gd name="T38" fmla="*/ 90 w 136"/>
                <a:gd name="T39" fmla="*/ 335 h 335"/>
                <a:gd name="T40" fmla="*/ 69 w 136"/>
                <a:gd name="T41" fmla="*/ 333 h 335"/>
                <a:gd name="T42" fmla="*/ 52 w 136"/>
                <a:gd name="T43" fmla="*/ 325 h 335"/>
                <a:gd name="T44" fmla="*/ 38 w 136"/>
                <a:gd name="T45" fmla="*/ 313 h 335"/>
                <a:gd name="T46" fmla="*/ 31 w 136"/>
                <a:gd name="T47" fmla="*/ 297 h 335"/>
                <a:gd name="T48" fmla="*/ 29 w 136"/>
                <a:gd name="T49" fmla="*/ 276 h 335"/>
                <a:gd name="T50" fmla="*/ 29 w 136"/>
                <a:gd name="T51" fmla="*/ 126 h 335"/>
                <a:gd name="T52" fmla="*/ 0 w 136"/>
                <a:gd name="T53" fmla="*/ 126 h 335"/>
                <a:gd name="T54" fmla="*/ 0 w 136"/>
                <a:gd name="T55" fmla="*/ 74 h 335"/>
                <a:gd name="T56" fmla="*/ 29 w 136"/>
                <a:gd name="T57" fmla="*/ 74 h 335"/>
                <a:gd name="T58" fmla="*/ 29 w 136"/>
                <a:gd name="T5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335">
                  <a:moveTo>
                    <a:pt x="29" y="0"/>
                  </a:moveTo>
                  <a:lnTo>
                    <a:pt x="102" y="0"/>
                  </a:lnTo>
                  <a:lnTo>
                    <a:pt x="102" y="74"/>
                  </a:lnTo>
                  <a:lnTo>
                    <a:pt x="136" y="74"/>
                  </a:lnTo>
                  <a:lnTo>
                    <a:pt x="136" y="126"/>
                  </a:lnTo>
                  <a:lnTo>
                    <a:pt x="102" y="126"/>
                  </a:lnTo>
                  <a:lnTo>
                    <a:pt x="102" y="263"/>
                  </a:lnTo>
                  <a:lnTo>
                    <a:pt x="102" y="270"/>
                  </a:lnTo>
                  <a:lnTo>
                    <a:pt x="104" y="273"/>
                  </a:lnTo>
                  <a:lnTo>
                    <a:pt x="107" y="276"/>
                  </a:lnTo>
                  <a:lnTo>
                    <a:pt x="109" y="278"/>
                  </a:lnTo>
                  <a:lnTo>
                    <a:pt x="114" y="280"/>
                  </a:lnTo>
                  <a:lnTo>
                    <a:pt x="117" y="280"/>
                  </a:lnTo>
                  <a:lnTo>
                    <a:pt x="123" y="280"/>
                  </a:lnTo>
                  <a:lnTo>
                    <a:pt x="128" y="280"/>
                  </a:lnTo>
                  <a:lnTo>
                    <a:pt x="131" y="280"/>
                  </a:lnTo>
                  <a:lnTo>
                    <a:pt x="136" y="280"/>
                  </a:lnTo>
                  <a:lnTo>
                    <a:pt x="136" y="332"/>
                  </a:lnTo>
                  <a:lnTo>
                    <a:pt x="114" y="333"/>
                  </a:lnTo>
                  <a:lnTo>
                    <a:pt x="90" y="335"/>
                  </a:lnTo>
                  <a:lnTo>
                    <a:pt x="69" y="333"/>
                  </a:lnTo>
                  <a:lnTo>
                    <a:pt x="52" y="325"/>
                  </a:lnTo>
                  <a:lnTo>
                    <a:pt x="38" y="313"/>
                  </a:lnTo>
                  <a:lnTo>
                    <a:pt x="31" y="297"/>
                  </a:lnTo>
                  <a:lnTo>
                    <a:pt x="29" y="276"/>
                  </a:lnTo>
                  <a:lnTo>
                    <a:pt x="29" y="126"/>
                  </a:lnTo>
                  <a:lnTo>
                    <a:pt x="0" y="126"/>
                  </a:lnTo>
                  <a:lnTo>
                    <a:pt x="0" y="74"/>
                  </a:lnTo>
                  <a:lnTo>
                    <a:pt x="29" y="74"/>
                  </a:lnTo>
                  <a:lnTo>
                    <a:pt x="29"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23"/>
            <p:cNvSpPr>
              <a:spLocks noEditPoints="1"/>
            </p:cNvSpPr>
            <p:nvPr/>
          </p:nvSpPr>
          <p:spPr bwMode="auto">
            <a:xfrm>
              <a:off x="5233988" y="2179638"/>
              <a:ext cx="155575" cy="217488"/>
            </a:xfrm>
            <a:custGeom>
              <a:avLst/>
              <a:gdLst>
                <a:gd name="T0" fmla="*/ 101 w 197"/>
                <a:gd name="T1" fmla="*/ 48 h 274"/>
                <a:gd name="T2" fmla="*/ 87 w 197"/>
                <a:gd name="T3" fmla="*/ 51 h 274"/>
                <a:gd name="T4" fmla="*/ 80 w 197"/>
                <a:gd name="T5" fmla="*/ 58 h 274"/>
                <a:gd name="T6" fmla="*/ 75 w 197"/>
                <a:gd name="T7" fmla="*/ 70 h 274"/>
                <a:gd name="T8" fmla="*/ 75 w 197"/>
                <a:gd name="T9" fmla="*/ 83 h 274"/>
                <a:gd name="T10" fmla="*/ 75 w 197"/>
                <a:gd name="T11" fmla="*/ 100 h 274"/>
                <a:gd name="T12" fmla="*/ 125 w 197"/>
                <a:gd name="T13" fmla="*/ 100 h 274"/>
                <a:gd name="T14" fmla="*/ 125 w 197"/>
                <a:gd name="T15" fmla="*/ 74 h 274"/>
                <a:gd name="T16" fmla="*/ 125 w 197"/>
                <a:gd name="T17" fmla="*/ 70 h 274"/>
                <a:gd name="T18" fmla="*/ 123 w 197"/>
                <a:gd name="T19" fmla="*/ 67 h 274"/>
                <a:gd name="T20" fmla="*/ 121 w 197"/>
                <a:gd name="T21" fmla="*/ 62 h 274"/>
                <a:gd name="T22" fmla="*/ 120 w 197"/>
                <a:gd name="T23" fmla="*/ 58 h 274"/>
                <a:gd name="T24" fmla="*/ 116 w 197"/>
                <a:gd name="T25" fmla="*/ 55 h 274"/>
                <a:gd name="T26" fmla="*/ 113 w 197"/>
                <a:gd name="T27" fmla="*/ 51 h 274"/>
                <a:gd name="T28" fmla="*/ 106 w 197"/>
                <a:gd name="T29" fmla="*/ 50 h 274"/>
                <a:gd name="T30" fmla="*/ 101 w 197"/>
                <a:gd name="T31" fmla="*/ 48 h 274"/>
                <a:gd name="T32" fmla="*/ 99 w 197"/>
                <a:gd name="T33" fmla="*/ 0 h 274"/>
                <a:gd name="T34" fmla="*/ 121 w 197"/>
                <a:gd name="T35" fmla="*/ 1 h 274"/>
                <a:gd name="T36" fmla="*/ 142 w 197"/>
                <a:gd name="T37" fmla="*/ 5 h 274"/>
                <a:gd name="T38" fmla="*/ 159 w 197"/>
                <a:gd name="T39" fmla="*/ 12 h 274"/>
                <a:gd name="T40" fmla="*/ 175 w 197"/>
                <a:gd name="T41" fmla="*/ 22 h 274"/>
                <a:gd name="T42" fmla="*/ 187 w 197"/>
                <a:gd name="T43" fmla="*/ 36 h 274"/>
                <a:gd name="T44" fmla="*/ 196 w 197"/>
                <a:gd name="T45" fmla="*/ 53 h 274"/>
                <a:gd name="T46" fmla="*/ 197 w 197"/>
                <a:gd name="T47" fmla="*/ 74 h 274"/>
                <a:gd name="T48" fmla="*/ 197 w 197"/>
                <a:gd name="T49" fmla="*/ 148 h 274"/>
                <a:gd name="T50" fmla="*/ 75 w 197"/>
                <a:gd name="T51" fmla="*/ 148 h 274"/>
                <a:gd name="T52" fmla="*/ 75 w 197"/>
                <a:gd name="T53" fmla="*/ 193 h 274"/>
                <a:gd name="T54" fmla="*/ 75 w 197"/>
                <a:gd name="T55" fmla="*/ 200 h 274"/>
                <a:gd name="T56" fmla="*/ 77 w 197"/>
                <a:gd name="T57" fmla="*/ 205 h 274"/>
                <a:gd name="T58" fmla="*/ 78 w 197"/>
                <a:gd name="T59" fmla="*/ 210 h 274"/>
                <a:gd name="T60" fmla="*/ 82 w 197"/>
                <a:gd name="T61" fmla="*/ 214 h 274"/>
                <a:gd name="T62" fmla="*/ 85 w 197"/>
                <a:gd name="T63" fmla="*/ 217 h 274"/>
                <a:gd name="T64" fmla="*/ 90 w 197"/>
                <a:gd name="T65" fmla="*/ 219 h 274"/>
                <a:gd name="T66" fmla="*/ 97 w 197"/>
                <a:gd name="T67" fmla="*/ 221 h 274"/>
                <a:gd name="T68" fmla="*/ 109 w 197"/>
                <a:gd name="T69" fmla="*/ 219 h 274"/>
                <a:gd name="T70" fmla="*/ 118 w 197"/>
                <a:gd name="T71" fmla="*/ 212 h 274"/>
                <a:gd name="T72" fmla="*/ 121 w 197"/>
                <a:gd name="T73" fmla="*/ 202 h 274"/>
                <a:gd name="T74" fmla="*/ 121 w 197"/>
                <a:gd name="T75" fmla="*/ 190 h 274"/>
                <a:gd name="T76" fmla="*/ 123 w 197"/>
                <a:gd name="T77" fmla="*/ 176 h 274"/>
                <a:gd name="T78" fmla="*/ 196 w 197"/>
                <a:gd name="T79" fmla="*/ 176 h 274"/>
                <a:gd name="T80" fmla="*/ 194 w 197"/>
                <a:gd name="T81" fmla="*/ 207 h 274"/>
                <a:gd name="T82" fmla="*/ 187 w 197"/>
                <a:gd name="T83" fmla="*/ 231 h 274"/>
                <a:gd name="T84" fmla="*/ 173 w 197"/>
                <a:gd name="T85" fmla="*/ 250 h 274"/>
                <a:gd name="T86" fmla="*/ 154 w 197"/>
                <a:gd name="T87" fmla="*/ 262 h 274"/>
                <a:gd name="T88" fmla="*/ 128 w 197"/>
                <a:gd name="T89" fmla="*/ 271 h 274"/>
                <a:gd name="T90" fmla="*/ 99 w 197"/>
                <a:gd name="T91" fmla="*/ 274 h 274"/>
                <a:gd name="T92" fmla="*/ 78 w 197"/>
                <a:gd name="T93" fmla="*/ 273 h 274"/>
                <a:gd name="T94" fmla="*/ 58 w 197"/>
                <a:gd name="T95" fmla="*/ 267 h 274"/>
                <a:gd name="T96" fmla="*/ 39 w 197"/>
                <a:gd name="T97" fmla="*/ 261 h 274"/>
                <a:gd name="T98" fmla="*/ 23 w 197"/>
                <a:gd name="T99" fmla="*/ 250 h 274"/>
                <a:gd name="T100" fmla="*/ 11 w 197"/>
                <a:gd name="T101" fmla="*/ 235 h 274"/>
                <a:gd name="T102" fmla="*/ 4 w 197"/>
                <a:gd name="T103" fmla="*/ 217 h 274"/>
                <a:gd name="T104" fmla="*/ 0 w 197"/>
                <a:gd name="T105" fmla="*/ 193 h 274"/>
                <a:gd name="T106" fmla="*/ 0 w 197"/>
                <a:gd name="T107" fmla="*/ 88 h 274"/>
                <a:gd name="T108" fmla="*/ 4 w 197"/>
                <a:gd name="T109" fmla="*/ 64 h 274"/>
                <a:gd name="T110" fmla="*/ 11 w 197"/>
                <a:gd name="T111" fmla="*/ 43 h 274"/>
                <a:gd name="T112" fmla="*/ 21 w 197"/>
                <a:gd name="T113" fmla="*/ 26 h 274"/>
                <a:gd name="T114" fmla="*/ 37 w 197"/>
                <a:gd name="T115" fmla="*/ 13 h 274"/>
                <a:gd name="T116" fmla="*/ 56 w 197"/>
                <a:gd name="T117" fmla="*/ 7 h 274"/>
                <a:gd name="T118" fmla="*/ 77 w 197"/>
                <a:gd name="T119" fmla="*/ 1 h 274"/>
                <a:gd name="T120" fmla="*/ 99 w 197"/>
                <a:gd name="T12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 h="274">
                  <a:moveTo>
                    <a:pt x="101" y="48"/>
                  </a:moveTo>
                  <a:lnTo>
                    <a:pt x="87" y="51"/>
                  </a:lnTo>
                  <a:lnTo>
                    <a:pt x="80" y="58"/>
                  </a:lnTo>
                  <a:lnTo>
                    <a:pt x="75" y="70"/>
                  </a:lnTo>
                  <a:lnTo>
                    <a:pt x="75" y="83"/>
                  </a:lnTo>
                  <a:lnTo>
                    <a:pt x="75" y="100"/>
                  </a:lnTo>
                  <a:lnTo>
                    <a:pt x="125" y="100"/>
                  </a:lnTo>
                  <a:lnTo>
                    <a:pt x="125" y="74"/>
                  </a:lnTo>
                  <a:lnTo>
                    <a:pt x="125" y="70"/>
                  </a:lnTo>
                  <a:lnTo>
                    <a:pt x="123" y="67"/>
                  </a:lnTo>
                  <a:lnTo>
                    <a:pt x="121" y="62"/>
                  </a:lnTo>
                  <a:lnTo>
                    <a:pt x="120" y="58"/>
                  </a:lnTo>
                  <a:lnTo>
                    <a:pt x="116" y="55"/>
                  </a:lnTo>
                  <a:lnTo>
                    <a:pt x="113" y="51"/>
                  </a:lnTo>
                  <a:lnTo>
                    <a:pt x="106" y="50"/>
                  </a:lnTo>
                  <a:lnTo>
                    <a:pt x="101" y="48"/>
                  </a:lnTo>
                  <a:close/>
                  <a:moveTo>
                    <a:pt x="99" y="0"/>
                  </a:moveTo>
                  <a:lnTo>
                    <a:pt x="121" y="1"/>
                  </a:lnTo>
                  <a:lnTo>
                    <a:pt x="142" y="5"/>
                  </a:lnTo>
                  <a:lnTo>
                    <a:pt x="159" y="12"/>
                  </a:lnTo>
                  <a:lnTo>
                    <a:pt x="175" y="22"/>
                  </a:lnTo>
                  <a:lnTo>
                    <a:pt x="187" y="36"/>
                  </a:lnTo>
                  <a:lnTo>
                    <a:pt x="196" y="53"/>
                  </a:lnTo>
                  <a:lnTo>
                    <a:pt x="197" y="74"/>
                  </a:lnTo>
                  <a:lnTo>
                    <a:pt x="197" y="148"/>
                  </a:lnTo>
                  <a:lnTo>
                    <a:pt x="75" y="148"/>
                  </a:lnTo>
                  <a:lnTo>
                    <a:pt x="75" y="193"/>
                  </a:lnTo>
                  <a:lnTo>
                    <a:pt x="75" y="200"/>
                  </a:lnTo>
                  <a:lnTo>
                    <a:pt x="77" y="205"/>
                  </a:lnTo>
                  <a:lnTo>
                    <a:pt x="78" y="210"/>
                  </a:lnTo>
                  <a:lnTo>
                    <a:pt x="82" y="214"/>
                  </a:lnTo>
                  <a:lnTo>
                    <a:pt x="85" y="217"/>
                  </a:lnTo>
                  <a:lnTo>
                    <a:pt x="90" y="219"/>
                  </a:lnTo>
                  <a:lnTo>
                    <a:pt x="97" y="221"/>
                  </a:lnTo>
                  <a:lnTo>
                    <a:pt x="109" y="219"/>
                  </a:lnTo>
                  <a:lnTo>
                    <a:pt x="118" y="212"/>
                  </a:lnTo>
                  <a:lnTo>
                    <a:pt x="121" y="202"/>
                  </a:lnTo>
                  <a:lnTo>
                    <a:pt x="121" y="190"/>
                  </a:lnTo>
                  <a:lnTo>
                    <a:pt x="123" y="176"/>
                  </a:lnTo>
                  <a:lnTo>
                    <a:pt x="196" y="176"/>
                  </a:lnTo>
                  <a:lnTo>
                    <a:pt x="194" y="207"/>
                  </a:lnTo>
                  <a:lnTo>
                    <a:pt x="187" y="231"/>
                  </a:lnTo>
                  <a:lnTo>
                    <a:pt x="173" y="250"/>
                  </a:lnTo>
                  <a:lnTo>
                    <a:pt x="154" y="262"/>
                  </a:lnTo>
                  <a:lnTo>
                    <a:pt x="128" y="271"/>
                  </a:lnTo>
                  <a:lnTo>
                    <a:pt x="99" y="274"/>
                  </a:lnTo>
                  <a:lnTo>
                    <a:pt x="78" y="273"/>
                  </a:lnTo>
                  <a:lnTo>
                    <a:pt x="58" y="267"/>
                  </a:lnTo>
                  <a:lnTo>
                    <a:pt x="39" y="261"/>
                  </a:lnTo>
                  <a:lnTo>
                    <a:pt x="23" y="250"/>
                  </a:lnTo>
                  <a:lnTo>
                    <a:pt x="11" y="235"/>
                  </a:lnTo>
                  <a:lnTo>
                    <a:pt x="4" y="217"/>
                  </a:lnTo>
                  <a:lnTo>
                    <a:pt x="0" y="193"/>
                  </a:lnTo>
                  <a:lnTo>
                    <a:pt x="0" y="88"/>
                  </a:lnTo>
                  <a:lnTo>
                    <a:pt x="4" y="64"/>
                  </a:lnTo>
                  <a:lnTo>
                    <a:pt x="11" y="43"/>
                  </a:lnTo>
                  <a:lnTo>
                    <a:pt x="21" y="26"/>
                  </a:lnTo>
                  <a:lnTo>
                    <a:pt x="37" y="13"/>
                  </a:lnTo>
                  <a:lnTo>
                    <a:pt x="56" y="7"/>
                  </a:lnTo>
                  <a:lnTo>
                    <a:pt x="77" y="1"/>
                  </a:lnTo>
                  <a:lnTo>
                    <a:pt x="99"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24"/>
            <p:cNvSpPr>
              <a:spLocks/>
            </p:cNvSpPr>
            <p:nvPr/>
          </p:nvSpPr>
          <p:spPr bwMode="auto">
            <a:xfrm>
              <a:off x="5418138" y="2179638"/>
              <a:ext cx="238125" cy="211138"/>
            </a:xfrm>
            <a:custGeom>
              <a:avLst/>
              <a:gdLst>
                <a:gd name="T0" fmla="*/ 124 w 299"/>
                <a:gd name="T1" fmla="*/ 0 h 266"/>
                <a:gd name="T2" fmla="*/ 141 w 299"/>
                <a:gd name="T3" fmla="*/ 1 h 266"/>
                <a:gd name="T4" fmla="*/ 157 w 299"/>
                <a:gd name="T5" fmla="*/ 8 h 266"/>
                <a:gd name="T6" fmla="*/ 171 w 299"/>
                <a:gd name="T7" fmla="*/ 20 h 266"/>
                <a:gd name="T8" fmla="*/ 179 w 299"/>
                <a:gd name="T9" fmla="*/ 34 h 266"/>
                <a:gd name="T10" fmla="*/ 179 w 299"/>
                <a:gd name="T11" fmla="*/ 34 h 266"/>
                <a:gd name="T12" fmla="*/ 195 w 299"/>
                <a:gd name="T13" fmla="*/ 15 h 266"/>
                <a:gd name="T14" fmla="*/ 212 w 299"/>
                <a:gd name="T15" fmla="*/ 3 h 266"/>
                <a:gd name="T16" fmla="*/ 233 w 299"/>
                <a:gd name="T17" fmla="*/ 0 h 266"/>
                <a:gd name="T18" fmla="*/ 254 w 299"/>
                <a:gd name="T19" fmla="*/ 3 h 266"/>
                <a:gd name="T20" fmla="*/ 271 w 299"/>
                <a:gd name="T21" fmla="*/ 8 h 266"/>
                <a:gd name="T22" fmla="*/ 285 w 299"/>
                <a:gd name="T23" fmla="*/ 20 h 266"/>
                <a:gd name="T24" fmla="*/ 295 w 299"/>
                <a:gd name="T25" fmla="*/ 34 h 266"/>
                <a:gd name="T26" fmla="*/ 299 w 299"/>
                <a:gd name="T27" fmla="*/ 53 h 266"/>
                <a:gd name="T28" fmla="*/ 299 w 299"/>
                <a:gd name="T29" fmla="*/ 266 h 266"/>
                <a:gd name="T30" fmla="*/ 226 w 299"/>
                <a:gd name="T31" fmla="*/ 266 h 266"/>
                <a:gd name="T32" fmla="*/ 226 w 299"/>
                <a:gd name="T33" fmla="*/ 81 h 266"/>
                <a:gd name="T34" fmla="*/ 224 w 299"/>
                <a:gd name="T35" fmla="*/ 76 h 266"/>
                <a:gd name="T36" fmla="*/ 223 w 299"/>
                <a:gd name="T37" fmla="*/ 70 h 266"/>
                <a:gd name="T38" fmla="*/ 221 w 299"/>
                <a:gd name="T39" fmla="*/ 65 h 266"/>
                <a:gd name="T40" fmla="*/ 217 w 299"/>
                <a:gd name="T41" fmla="*/ 62 h 266"/>
                <a:gd name="T42" fmla="*/ 212 w 299"/>
                <a:gd name="T43" fmla="*/ 60 h 266"/>
                <a:gd name="T44" fmla="*/ 205 w 299"/>
                <a:gd name="T45" fmla="*/ 60 h 266"/>
                <a:gd name="T46" fmla="*/ 198 w 299"/>
                <a:gd name="T47" fmla="*/ 62 h 266"/>
                <a:gd name="T48" fmla="*/ 193 w 299"/>
                <a:gd name="T49" fmla="*/ 64 h 266"/>
                <a:gd name="T50" fmla="*/ 190 w 299"/>
                <a:gd name="T51" fmla="*/ 69 h 266"/>
                <a:gd name="T52" fmla="*/ 186 w 299"/>
                <a:gd name="T53" fmla="*/ 74 h 266"/>
                <a:gd name="T54" fmla="*/ 186 w 299"/>
                <a:gd name="T55" fmla="*/ 81 h 266"/>
                <a:gd name="T56" fmla="*/ 186 w 299"/>
                <a:gd name="T57" fmla="*/ 266 h 266"/>
                <a:gd name="T58" fmla="*/ 112 w 299"/>
                <a:gd name="T59" fmla="*/ 266 h 266"/>
                <a:gd name="T60" fmla="*/ 112 w 299"/>
                <a:gd name="T61" fmla="*/ 81 h 266"/>
                <a:gd name="T62" fmla="*/ 112 w 299"/>
                <a:gd name="T63" fmla="*/ 76 h 266"/>
                <a:gd name="T64" fmla="*/ 110 w 299"/>
                <a:gd name="T65" fmla="*/ 70 h 266"/>
                <a:gd name="T66" fmla="*/ 109 w 299"/>
                <a:gd name="T67" fmla="*/ 67 h 266"/>
                <a:gd name="T68" fmla="*/ 105 w 299"/>
                <a:gd name="T69" fmla="*/ 64 h 266"/>
                <a:gd name="T70" fmla="*/ 102 w 299"/>
                <a:gd name="T71" fmla="*/ 60 h 266"/>
                <a:gd name="T72" fmla="*/ 95 w 299"/>
                <a:gd name="T73" fmla="*/ 60 h 266"/>
                <a:gd name="T74" fmla="*/ 90 w 299"/>
                <a:gd name="T75" fmla="*/ 60 h 266"/>
                <a:gd name="T76" fmla="*/ 83 w 299"/>
                <a:gd name="T77" fmla="*/ 62 h 266"/>
                <a:gd name="T78" fmla="*/ 79 w 299"/>
                <a:gd name="T79" fmla="*/ 65 h 266"/>
                <a:gd name="T80" fmla="*/ 76 w 299"/>
                <a:gd name="T81" fmla="*/ 69 h 266"/>
                <a:gd name="T82" fmla="*/ 74 w 299"/>
                <a:gd name="T83" fmla="*/ 74 h 266"/>
                <a:gd name="T84" fmla="*/ 74 w 299"/>
                <a:gd name="T85" fmla="*/ 81 h 266"/>
                <a:gd name="T86" fmla="*/ 74 w 299"/>
                <a:gd name="T87" fmla="*/ 266 h 266"/>
                <a:gd name="T88" fmla="*/ 0 w 299"/>
                <a:gd name="T89" fmla="*/ 266 h 266"/>
                <a:gd name="T90" fmla="*/ 0 w 299"/>
                <a:gd name="T91" fmla="*/ 8 h 266"/>
                <a:gd name="T92" fmla="*/ 69 w 299"/>
                <a:gd name="T93" fmla="*/ 8 h 266"/>
                <a:gd name="T94" fmla="*/ 69 w 299"/>
                <a:gd name="T95" fmla="*/ 38 h 266"/>
                <a:gd name="T96" fmla="*/ 69 w 299"/>
                <a:gd name="T97" fmla="*/ 38 h 266"/>
                <a:gd name="T98" fmla="*/ 81 w 299"/>
                <a:gd name="T99" fmla="*/ 22 h 266"/>
                <a:gd name="T100" fmla="*/ 95 w 299"/>
                <a:gd name="T101" fmla="*/ 10 h 266"/>
                <a:gd name="T102" fmla="*/ 109 w 299"/>
                <a:gd name="T103" fmla="*/ 3 h 266"/>
                <a:gd name="T104" fmla="*/ 124 w 299"/>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9" h="266">
                  <a:moveTo>
                    <a:pt x="124" y="0"/>
                  </a:moveTo>
                  <a:lnTo>
                    <a:pt x="141" y="1"/>
                  </a:lnTo>
                  <a:lnTo>
                    <a:pt x="157" y="8"/>
                  </a:lnTo>
                  <a:lnTo>
                    <a:pt x="171" y="20"/>
                  </a:lnTo>
                  <a:lnTo>
                    <a:pt x="179" y="34"/>
                  </a:lnTo>
                  <a:lnTo>
                    <a:pt x="179" y="34"/>
                  </a:lnTo>
                  <a:lnTo>
                    <a:pt x="195" y="15"/>
                  </a:lnTo>
                  <a:lnTo>
                    <a:pt x="212" y="3"/>
                  </a:lnTo>
                  <a:lnTo>
                    <a:pt x="233" y="0"/>
                  </a:lnTo>
                  <a:lnTo>
                    <a:pt x="254" y="3"/>
                  </a:lnTo>
                  <a:lnTo>
                    <a:pt x="271" y="8"/>
                  </a:lnTo>
                  <a:lnTo>
                    <a:pt x="285" y="20"/>
                  </a:lnTo>
                  <a:lnTo>
                    <a:pt x="295" y="34"/>
                  </a:lnTo>
                  <a:lnTo>
                    <a:pt x="299" y="53"/>
                  </a:lnTo>
                  <a:lnTo>
                    <a:pt x="299" y="266"/>
                  </a:lnTo>
                  <a:lnTo>
                    <a:pt x="226" y="266"/>
                  </a:lnTo>
                  <a:lnTo>
                    <a:pt x="226" y="81"/>
                  </a:lnTo>
                  <a:lnTo>
                    <a:pt x="224" y="76"/>
                  </a:lnTo>
                  <a:lnTo>
                    <a:pt x="223" y="70"/>
                  </a:lnTo>
                  <a:lnTo>
                    <a:pt x="221" y="65"/>
                  </a:lnTo>
                  <a:lnTo>
                    <a:pt x="217" y="62"/>
                  </a:lnTo>
                  <a:lnTo>
                    <a:pt x="212" y="60"/>
                  </a:lnTo>
                  <a:lnTo>
                    <a:pt x="205" y="60"/>
                  </a:lnTo>
                  <a:lnTo>
                    <a:pt x="198" y="62"/>
                  </a:lnTo>
                  <a:lnTo>
                    <a:pt x="193" y="64"/>
                  </a:lnTo>
                  <a:lnTo>
                    <a:pt x="190" y="69"/>
                  </a:lnTo>
                  <a:lnTo>
                    <a:pt x="186" y="74"/>
                  </a:lnTo>
                  <a:lnTo>
                    <a:pt x="186" y="81"/>
                  </a:lnTo>
                  <a:lnTo>
                    <a:pt x="186" y="266"/>
                  </a:lnTo>
                  <a:lnTo>
                    <a:pt x="112" y="266"/>
                  </a:lnTo>
                  <a:lnTo>
                    <a:pt x="112" y="81"/>
                  </a:lnTo>
                  <a:lnTo>
                    <a:pt x="112" y="76"/>
                  </a:lnTo>
                  <a:lnTo>
                    <a:pt x="110" y="70"/>
                  </a:lnTo>
                  <a:lnTo>
                    <a:pt x="109" y="67"/>
                  </a:lnTo>
                  <a:lnTo>
                    <a:pt x="105" y="64"/>
                  </a:lnTo>
                  <a:lnTo>
                    <a:pt x="102" y="60"/>
                  </a:lnTo>
                  <a:lnTo>
                    <a:pt x="95" y="60"/>
                  </a:lnTo>
                  <a:lnTo>
                    <a:pt x="90" y="60"/>
                  </a:lnTo>
                  <a:lnTo>
                    <a:pt x="83" y="62"/>
                  </a:lnTo>
                  <a:lnTo>
                    <a:pt x="79" y="65"/>
                  </a:lnTo>
                  <a:lnTo>
                    <a:pt x="76" y="69"/>
                  </a:lnTo>
                  <a:lnTo>
                    <a:pt x="74" y="74"/>
                  </a:lnTo>
                  <a:lnTo>
                    <a:pt x="74" y="81"/>
                  </a:lnTo>
                  <a:lnTo>
                    <a:pt x="74" y="266"/>
                  </a:lnTo>
                  <a:lnTo>
                    <a:pt x="0" y="266"/>
                  </a:lnTo>
                  <a:lnTo>
                    <a:pt x="0" y="8"/>
                  </a:lnTo>
                  <a:lnTo>
                    <a:pt x="69" y="8"/>
                  </a:lnTo>
                  <a:lnTo>
                    <a:pt x="69" y="38"/>
                  </a:lnTo>
                  <a:lnTo>
                    <a:pt x="69" y="38"/>
                  </a:lnTo>
                  <a:lnTo>
                    <a:pt x="81" y="22"/>
                  </a:lnTo>
                  <a:lnTo>
                    <a:pt x="95" y="10"/>
                  </a:lnTo>
                  <a:lnTo>
                    <a:pt x="109" y="3"/>
                  </a:lnTo>
                  <a:lnTo>
                    <a:pt x="124"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25"/>
            <p:cNvSpPr>
              <a:spLocks/>
            </p:cNvSpPr>
            <p:nvPr/>
          </p:nvSpPr>
          <p:spPr bwMode="auto">
            <a:xfrm>
              <a:off x="5676900" y="2179638"/>
              <a:ext cx="152400" cy="217488"/>
            </a:xfrm>
            <a:custGeom>
              <a:avLst/>
              <a:gdLst>
                <a:gd name="T0" fmla="*/ 121 w 191"/>
                <a:gd name="T1" fmla="*/ 3 h 274"/>
                <a:gd name="T2" fmla="*/ 162 w 191"/>
                <a:gd name="T3" fmla="*/ 20 h 274"/>
                <a:gd name="T4" fmla="*/ 186 w 191"/>
                <a:gd name="T5" fmla="*/ 58 h 274"/>
                <a:gd name="T6" fmla="*/ 121 w 191"/>
                <a:gd name="T7" fmla="*/ 84 h 274"/>
                <a:gd name="T8" fmla="*/ 117 w 191"/>
                <a:gd name="T9" fmla="*/ 64 h 274"/>
                <a:gd name="T10" fmla="*/ 107 w 191"/>
                <a:gd name="T11" fmla="*/ 50 h 274"/>
                <a:gd name="T12" fmla="*/ 89 w 191"/>
                <a:gd name="T13" fmla="*/ 50 h 274"/>
                <a:gd name="T14" fmla="*/ 77 w 191"/>
                <a:gd name="T15" fmla="*/ 53 h 274"/>
                <a:gd name="T16" fmla="*/ 72 w 191"/>
                <a:gd name="T17" fmla="*/ 64 h 274"/>
                <a:gd name="T18" fmla="*/ 72 w 191"/>
                <a:gd name="T19" fmla="*/ 76 h 274"/>
                <a:gd name="T20" fmla="*/ 79 w 191"/>
                <a:gd name="T21" fmla="*/ 86 h 274"/>
                <a:gd name="T22" fmla="*/ 88 w 191"/>
                <a:gd name="T23" fmla="*/ 93 h 274"/>
                <a:gd name="T24" fmla="*/ 114 w 191"/>
                <a:gd name="T25" fmla="*/ 105 h 274"/>
                <a:gd name="T26" fmla="*/ 152 w 191"/>
                <a:gd name="T27" fmla="*/ 124 h 274"/>
                <a:gd name="T28" fmla="*/ 181 w 191"/>
                <a:gd name="T29" fmla="*/ 150 h 274"/>
                <a:gd name="T30" fmla="*/ 191 w 191"/>
                <a:gd name="T31" fmla="*/ 191 h 274"/>
                <a:gd name="T32" fmla="*/ 179 w 191"/>
                <a:gd name="T33" fmla="*/ 238 h 274"/>
                <a:gd name="T34" fmla="*/ 143 w 191"/>
                <a:gd name="T35" fmla="*/ 266 h 274"/>
                <a:gd name="T36" fmla="*/ 95 w 191"/>
                <a:gd name="T37" fmla="*/ 274 h 274"/>
                <a:gd name="T38" fmla="*/ 43 w 191"/>
                <a:gd name="T39" fmla="*/ 266 h 274"/>
                <a:gd name="T40" fmla="*/ 10 w 191"/>
                <a:gd name="T41" fmla="*/ 236 h 274"/>
                <a:gd name="T42" fmla="*/ 0 w 191"/>
                <a:gd name="T43" fmla="*/ 186 h 274"/>
                <a:gd name="T44" fmla="*/ 69 w 191"/>
                <a:gd name="T45" fmla="*/ 198 h 274"/>
                <a:gd name="T46" fmla="*/ 76 w 191"/>
                <a:gd name="T47" fmla="*/ 217 h 274"/>
                <a:gd name="T48" fmla="*/ 95 w 191"/>
                <a:gd name="T49" fmla="*/ 226 h 274"/>
                <a:gd name="T50" fmla="*/ 108 w 191"/>
                <a:gd name="T51" fmla="*/ 223 h 274"/>
                <a:gd name="T52" fmla="*/ 119 w 191"/>
                <a:gd name="T53" fmla="*/ 214 h 274"/>
                <a:gd name="T54" fmla="*/ 121 w 191"/>
                <a:gd name="T55" fmla="*/ 200 h 274"/>
                <a:gd name="T56" fmla="*/ 117 w 191"/>
                <a:gd name="T57" fmla="*/ 186 h 274"/>
                <a:gd name="T58" fmla="*/ 88 w 191"/>
                <a:gd name="T59" fmla="*/ 171 h 274"/>
                <a:gd name="T60" fmla="*/ 38 w 191"/>
                <a:gd name="T61" fmla="*/ 145 h 274"/>
                <a:gd name="T62" fmla="*/ 8 w 191"/>
                <a:gd name="T63" fmla="*/ 114 h 274"/>
                <a:gd name="T64" fmla="*/ 0 w 191"/>
                <a:gd name="T65" fmla="*/ 79 h 274"/>
                <a:gd name="T66" fmla="*/ 13 w 191"/>
                <a:gd name="T67" fmla="*/ 34 h 274"/>
                <a:gd name="T68" fmla="*/ 48 w 191"/>
                <a:gd name="T69" fmla="*/ 8 h 274"/>
                <a:gd name="T70" fmla="*/ 95 w 191"/>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 h="274">
                  <a:moveTo>
                    <a:pt x="95" y="0"/>
                  </a:moveTo>
                  <a:lnTo>
                    <a:pt x="121" y="3"/>
                  </a:lnTo>
                  <a:lnTo>
                    <a:pt x="143" y="10"/>
                  </a:lnTo>
                  <a:lnTo>
                    <a:pt x="162" y="20"/>
                  </a:lnTo>
                  <a:lnTo>
                    <a:pt x="178" y="38"/>
                  </a:lnTo>
                  <a:lnTo>
                    <a:pt x="186" y="58"/>
                  </a:lnTo>
                  <a:lnTo>
                    <a:pt x="188" y="84"/>
                  </a:lnTo>
                  <a:lnTo>
                    <a:pt x="121" y="84"/>
                  </a:lnTo>
                  <a:lnTo>
                    <a:pt x="119" y="74"/>
                  </a:lnTo>
                  <a:lnTo>
                    <a:pt x="117" y="64"/>
                  </a:lnTo>
                  <a:lnTo>
                    <a:pt x="114" y="57"/>
                  </a:lnTo>
                  <a:lnTo>
                    <a:pt x="107" y="50"/>
                  </a:lnTo>
                  <a:lnTo>
                    <a:pt x="96" y="48"/>
                  </a:lnTo>
                  <a:lnTo>
                    <a:pt x="89" y="50"/>
                  </a:lnTo>
                  <a:lnTo>
                    <a:pt x="83" y="51"/>
                  </a:lnTo>
                  <a:lnTo>
                    <a:pt x="77" y="53"/>
                  </a:lnTo>
                  <a:lnTo>
                    <a:pt x="74" y="58"/>
                  </a:lnTo>
                  <a:lnTo>
                    <a:pt x="72" y="64"/>
                  </a:lnTo>
                  <a:lnTo>
                    <a:pt x="70" y="70"/>
                  </a:lnTo>
                  <a:lnTo>
                    <a:pt x="72" y="76"/>
                  </a:lnTo>
                  <a:lnTo>
                    <a:pt x="74" y="83"/>
                  </a:lnTo>
                  <a:lnTo>
                    <a:pt x="79" y="86"/>
                  </a:lnTo>
                  <a:lnTo>
                    <a:pt x="83" y="89"/>
                  </a:lnTo>
                  <a:lnTo>
                    <a:pt x="88" y="93"/>
                  </a:lnTo>
                  <a:lnTo>
                    <a:pt x="93" y="96"/>
                  </a:lnTo>
                  <a:lnTo>
                    <a:pt x="114" y="105"/>
                  </a:lnTo>
                  <a:lnTo>
                    <a:pt x="134" y="114"/>
                  </a:lnTo>
                  <a:lnTo>
                    <a:pt x="152" y="124"/>
                  </a:lnTo>
                  <a:lnTo>
                    <a:pt x="169" y="134"/>
                  </a:lnTo>
                  <a:lnTo>
                    <a:pt x="181" y="150"/>
                  </a:lnTo>
                  <a:lnTo>
                    <a:pt x="190" y="169"/>
                  </a:lnTo>
                  <a:lnTo>
                    <a:pt x="191" y="191"/>
                  </a:lnTo>
                  <a:lnTo>
                    <a:pt x="188" y="217"/>
                  </a:lnTo>
                  <a:lnTo>
                    <a:pt x="179" y="238"/>
                  </a:lnTo>
                  <a:lnTo>
                    <a:pt x="164" y="254"/>
                  </a:lnTo>
                  <a:lnTo>
                    <a:pt x="143" y="266"/>
                  </a:lnTo>
                  <a:lnTo>
                    <a:pt x="121" y="271"/>
                  </a:lnTo>
                  <a:lnTo>
                    <a:pt x="95" y="274"/>
                  </a:lnTo>
                  <a:lnTo>
                    <a:pt x="67" y="271"/>
                  </a:lnTo>
                  <a:lnTo>
                    <a:pt x="43" y="266"/>
                  </a:lnTo>
                  <a:lnTo>
                    <a:pt x="24" y="254"/>
                  </a:lnTo>
                  <a:lnTo>
                    <a:pt x="10" y="236"/>
                  </a:lnTo>
                  <a:lnTo>
                    <a:pt x="1" y="214"/>
                  </a:lnTo>
                  <a:lnTo>
                    <a:pt x="0" y="186"/>
                  </a:lnTo>
                  <a:lnTo>
                    <a:pt x="69" y="186"/>
                  </a:lnTo>
                  <a:lnTo>
                    <a:pt x="69" y="198"/>
                  </a:lnTo>
                  <a:lnTo>
                    <a:pt x="70" y="209"/>
                  </a:lnTo>
                  <a:lnTo>
                    <a:pt x="76" y="217"/>
                  </a:lnTo>
                  <a:lnTo>
                    <a:pt x="84" y="223"/>
                  </a:lnTo>
                  <a:lnTo>
                    <a:pt x="95" y="226"/>
                  </a:lnTo>
                  <a:lnTo>
                    <a:pt x="103" y="224"/>
                  </a:lnTo>
                  <a:lnTo>
                    <a:pt x="108" y="223"/>
                  </a:lnTo>
                  <a:lnTo>
                    <a:pt x="114" y="219"/>
                  </a:lnTo>
                  <a:lnTo>
                    <a:pt x="119" y="214"/>
                  </a:lnTo>
                  <a:lnTo>
                    <a:pt x="121" y="209"/>
                  </a:lnTo>
                  <a:lnTo>
                    <a:pt x="121" y="200"/>
                  </a:lnTo>
                  <a:lnTo>
                    <a:pt x="121" y="193"/>
                  </a:lnTo>
                  <a:lnTo>
                    <a:pt x="117" y="186"/>
                  </a:lnTo>
                  <a:lnTo>
                    <a:pt x="112" y="181"/>
                  </a:lnTo>
                  <a:lnTo>
                    <a:pt x="88" y="171"/>
                  </a:lnTo>
                  <a:lnTo>
                    <a:pt x="62" y="159"/>
                  </a:lnTo>
                  <a:lnTo>
                    <a:pt x="38" y="145"/>
                  </a:lnTo>
                  <a:lnTo>
                    <a:pt x="19" y="127"/>
                  </a:lnTo>
                  <a:lnTo>
                    <a:pt x="8" y="114"/>
                  </a:lnTo>
                  <a:lnTo>
                    <a:pt x="1" y="98"/>
                  </a:lnTo>
                  <a:lnTo>
                    <a:pt x="0" y="79"/>
                  </a:lnTo>
                  <a:lnTo>
                    <a:pt x="3" y="55"/>
                  </a:lnTo>
                  <a:lnTo>
                    <a:pt x="13" y="34"/>
                  </a:lnTo>
                  <a:lnTo>
                    <a:pt x="29" y="19"/>
                  </a:lnTo>
                  <a:lnTo>
                    <a:pt x="48" y="8"/>
                  </a:lnTo>
                  <a:lnTo>
                    <a:pt x="70" y="1"/>
                  </a:lnTo>
                  <a:lnTo>
                    <a:pt x="95"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2 Pictures, 2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292607" y="3962400"/>
            <a:ext cx="3858031"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lIns="18288" rIns="18288">
            <a:noAutofit/>
          </a:bodyPr>
          <a:lstStyle>
            <a:lvl1pPr marL="0" indent="0">
              <a:buFontTx/>
              <a:buNone/>
              <a:defRPr sz="3000"/>
            </a:lvl1pPr>
          </a:lstStyle>
          <a:p>
            <a:pPr lvl="0"/>
            <a:r>
              <a:rPr lang="en-US" dirty="0" smtClean="0"/>
              <a:t>Subtitle</a:t>
            </a:r>
            <a:endParaRPr lang="en-US" dirty="0"/>
          </a:p>
        </p:txBody>
      </p:sp>
      <p:sp>
        <p:nvSpPr>
          <p:cNvPr id="10" name="Content Placeholder 9"/>
          <p:cNvSpPr>
            <a:spLocks noGrp="1"/>
          </p:cNvSpPr>
          <p:nvPr>
            <p:ph sz="quarter" idx="14"/>
          </p:nvPr>
        </p:nvSpPr>
        <p:spPr>
          <a:xfrm>
            <a:off x="4992815" y="3962239"/>
            <a:ext cx="3854826"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11"/>
          <p:cNvSpPr>
            <a:spLocks noGrp="1"/>
          </p:cNvSpPr>
          <p:nvPr>
            <p:ph type="pic" sz="quarter" idx="15"/>
          </p:nvPr>
        </p:nvSpPr>
        <p:spPr>
          <a:xfrm>
            <a:off x="292607" y="1600200"/>
            <a:ext cx="3858768" cy="2240280"/>
          </a:xfrm>
          <a:solidFill>
            <a:schemeClr val="bg1">
              <a:lumMod val="85000"/>
            </a:schemeClr>
          </a:solidFill>
          <a:ln w="3175">
            <a:solidFill>
              <a:schemeClr val="tx1"/>
            </a:solidFill>
          </a:ln>
        </p:spPr>
        <p:txBody>
          <a:bodyPr vert="horz" lIns="0" tIns="45720" rIns="0" bIns="45720" rtlCol="0">
            <a:normAutofit/>
          </a:bodyPr>
          <a:lstStyle>
            <a:lvl1pPr marL="0" indent="0" algn="l" defTabSz="914400" rtl="0" eaLnBrk="1" latinLnBrk="0" hangingPunct="1">
              <a:spcBef>
                <a:spcPts val="1200"/>
              </a:spcBef>
              <a:buFont typeface="Arial" pitchFamily="34" charset="0"/>
              <a:buNone/>
              <a:defRPr lang="en-US" sz="2000" kern="1200" dirty="0" smtClean="0">
                <a:solidFill>
                  <a:schemeClr val="tx1"/>
                </a:solidFill>
                <a:latin typeface="+mj-lt"/>
                <a:ea typeface="+mn-ea"/>
                <a:cs typeface="+mn-cs"/>
              </a:defRPr>
            </a:lvl1pPr>
          </a:lstStyle>
          <a:p>
            <a:endParaRPr lang="en-US" dirty="0"/>
          </a:p>
        </p:txBody>
      </p:sp>
      <p:sp>
        <p:nvSpPr>
          <p:cNvPr id="13" name="Picture Placeholder 11"/>
          <p:cNvSpPr>
            <a:spLocks noGrp="1"/>
          </p:cNvSpPr>
          <p:nvPr>
            <p:ph type="pic" sz="quarter" idx="16"/>
          </p:nvPr>
        </p:nvSpPr>
        <p:spPr>
          <a:xfrm>
            <a:off x="4988873" y="1600200"/>
            <a:ext cx="3858768" cy="2240280"/>
          </a:xfrm>
          <a:solidFill>
            <a:schemeClr val="bg1">
              <a:lumMod val="85000"/>
            </a:schemeClr>
          </a:solidFill>
          <a:ln w="3175">
            <a:solidFill>
              <a:schemeClr val="tx1"/>
            </a:solidFill>
          </a:ln>
        </p:spPr>
        <p:txBody>
          <a:bodyPr vert="horz" lIns="0" tIns="45720" rIns="0" bIns="45720" rtlCol="0">
            <a:normAutofit/>
          </a:bodyPr>
          <a:lstStyle>
            <a:lvl1pPr marL="0" indent="0" algn="l" defTabSz="914400" rtl="0" eaLnBrk="1" latinLnBrk="0" hangingPunct="1">
              <a:spcBef>
                <a:spcPts val="1200"/>
              </a:spcBef>
              <a:buFont typeface="Arial" pitchFamily="34" charset="0"/>
              <a:buNone/>
              <a:defRPr lang="en-US" sz="2000" kern="1200" dirty="0" smtClean="0">
                <a:solidFill>
                  <a:schemeClr val="tx1"/>
                </a:solidFill>
                <a:latin typeface="+mj-lt"/>
                <a:ea typeface="+mn-ea"/>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p:spPr>
        <p:txBody>
          <a:bodyPr/>
          <a:lstStyle>
            <a:lvl1pPr>
              <a:defRPr/>
            </a:lvl1pPr>
          </a:lstStyle>
          <a:p>
            <a:r>
              <a:rPr lang="en-US" dirty="0" smtClean="0"/>
              <a:t>Title</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smtClean="0"/>
              <a:t>Title</a:t>
            </a:r>
            <a:endParaRPr lang="en-US" dirty="0"/>
          </a:p>
        </p:txBody>
      </p:sp>
      <p:sp>
        <p:nvSpPr>
          <p:cNvPr id="3" name="Date Placeholder 2"/>
          <p:cNvSpPr>
            <a:spLocks noGrp="1"/>
          </p:cNvSpPr>
          <p:nvPr>
            <p:ph type="dt" sz="half" idx="10"/>
          </p:nvPr>
        </p:nvSpPr>
        <p:spPr/>
        <p:txBody>
          <a:bodyPr/>
          <a:lstStyle/>
          <a:p>
            <a:fld id="{3D9D5212-8CF9-4E70-829B-0183268511B8}" type="datetime1">
              <a:rPr lang="en-US" smtClean="0"/>
              <a:pPr/>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5CFC-A333-47A0-8EA9-1D118FE7B320}" type="datetime1">
              <a:rPr lang="en-US" smtClean="0"/>
              <a:pPr/>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g Pictur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749808" y="557784"/>
            <a:ext cx="7644384" cy="5742432"/>
          </a:xfrm>
          <a:solidFill>
            <a:schemeClr val="bg1">
              <a:lumMod val="85000"/>
            </a:schemeClr>
          </a:solidFill>
          <a:ln w="3175">
            <a:solidFill>
              <a:schemeClr val="tx1"/>
            </a:solidFill>
          </a:ln>
        </p:spPr>
        <p:txBody>
          <a:bodyPr>
            <a:normAutofit/>
          </a:bodyPr>
          <a:lstStyle>
            <a:lvl1pPr>
              <a:buFont typeface="Arial" pitchFamily="34" charset="0"/>
              <a:buNone/>
              <a:defRPr sz="2400"/>
            </a:lvl1pPr>
          </a:lstStyle>
          <a:p>
            <a:r>
              <a:rPr lang="en-US" dirty="0" smtClean="0"/>
              <a:t>Click to add picture</a:t>
            </a:r>
            <a:endParaRPr lang="en-US" dirty="0"/>
          </a:p>
        </p:txBody>
      </p:sp>
      <p:sp>
        <p:nvSpPr>
          <p:cNvPr id="2" name="Title 1"/>
          <p:cNvSpPr>
            <a:spLocks noGrp="1"/>
          </p:cNvSpPr>
          <p:nvPr>
            <p:ph type="title" hasCustomPrompt="1"/>
          </p:nvPr>
        </p:nvSpPr>
        <p:spPr>
          <a:xfrm>
            <a:off x="914400" y="5626782"/>
            <a:ext cx="7315200" cy="563562"/>
          </a:xfrm>
        </p:spPr>
        <p:txBody>
          <a:bodyPr/>
          <a:lstStyle>
            <a:lvl1pPr>
              <a:defRPr sz="3000" b="1" cap="none" baseline="0">
                <a:solidFill>
                  <a:srgbClr val="FFFFFF"/>
                </a:solidFill>
                <a:effectLst>
                  <a:outerShdw blurRad="38100" dist="38100" dir="2700000" algn="tl">
                    <a:srgbClr val="000000">
                      <a:alpha val="43137"/>
                    </a:srgbClr>
                  </a:outerShdw>
                </a:effectLst>
              </a:defRPr>
            </a:lvl1pPr>
          </a:lstStyle>
          <a:p>
            <a:r>
              <a:rPr lang="en-US" dirty="0" smtClean="0"/>
              <a:t>Add picture title here</a:t>
            </a:r>
            <a:endParaRPr lang="en-US" dirty="0"/>
          </a:p>
        </p:txBody>
      </p:sp>
      <p:sp>
        <p:nvSpPr>
          <p:cNvPr id="3" name="Date Placeholder 2"/>
          <p:cNvSpPr>
            <a:spLocks noGrp="1"/>
          </p:cNvSpPr>
          <p:nvPr>
            <p:ph type="dt" sz="half" idx="10"/>
          </p:nvPr>
        </p:nvSpPr>
        <p:spPr/>
        <p:txBody>
          <a:bodyPr/>
          <a:lstStyle/>
          <a:p>
            <a:fld id="{7E7A5CC5-104E-4C74-B418-EC9AB20DE29C}" type="datetime1">
              <a:rPr lang="en-US" smtClean="0"/>
              <a:pPr/>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p:spPr>
        <p:txBody>
          <a:bodyPr vert="horz" lIns="0" tIns="45720" rIns="0" bIns="45720" rtlCol="0" anchor="ctr">
            <a:noAutofit/>
          </a:bodyPr>
          <a:lstStyle>
            <a:lvl1pPr algn="l" defTabSz="914400" rtl="0" eaLnBrk="1" latinLnBrk="0" hangingPunct="1">
              <a:spcBef>
                <a:spcPct val="0"/>
              </a:spcBef>
              <a:buNone/>
              <a:defRPr lang="en-US" sz="3200" kern="1200" cap="all" baseline="0" dirty="0" smtClean="0">
                <a:solidFill>
                  <a:schemeClr val="tx1"/>
                </a:solidFill>
                <a:latin typeface="+mj-lt"/>
                <a:ea typeface="+mj-ea"/>
                <a:cs typeface="+mj-cs"/>
              </a:defRPr>
            </a:lvl1pPr>
          </a:lstStyle>
          <a:p>
            <a:r>
              <a:rPr lang="en-US" dirty="0" smtClean="0"/>
              <a:t>Title</a:t>
            </a:r>
            <a:endParaRPr lang="en-US" dirty="0"/>
          </a:p>
        </p:txBody>
      </p:sp>
      <p:sp>
        <p:nvSpPr>
          <p:cNvPr id="3" name="Content Placeholder 2"/>
          <p:cNvSpPr>
            <a:spLocks noGrp="1"/>
          </p:cNvSpPr>
          <p:nvPr>
            <p:ph idx="1"/>
          </p:nvPr>
        </p:nvSpPr>
        <p:spPr>
          <a:xfrm>
            <a:off x="3740150" y="1611313"/>
            <a:ext cx="5111750" cy="4614863"/>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Text Placeholder 3"/>
          <p:cNvSpPr>
            <a:spLocks noGrp="1"/>
          </p:cNvSpPr>
          <p:nvPr>
            <p:ph type="body" sz="half" idx="2"/>
          </p:nvPr>
        </p:nvSpPr>
        <p:spPr>
          <a:xfrm>
            <a:off x="296863" y="1611312"/>
            <a:ext cx="3008313" cy="4614863"/>
          </a:xfr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9E9958-DB29-404E-88FA-C6EAB24699A7}" type="datetime1">
              <a:rPr lang="en-US" smtClean="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p:spPr>
        <p:txBody>
          <a:bodyPr vert="horz" lIns="0" tIns="45720" rIns="0" bIns="45720" rtlCol="0" anchor="ctr">
            <a:noAutofit/>
          </a:bodyPr>
          <a:lstStyle>
            <a:lvl1pPr algn="l" defTabSz="914400" rtl="0" eaLnBrk="1" latinLnBrk="0" hangingPunct="1">
              <a:spcBef>
                <a:spcPct val="0"/>
              </a:spcBef>
              <a:buNone/>
              <a:defRPr lang="en-US" sz="3200" kern="1200" cap="all" baseline="0" dirty="0" smtClean="0">
                <a:solidFill>
                  <a:schemeClr val="tx1"/>
                </a:solidFill>
                <a:latin typeface="+mj-lt"/>
                <a:ea typeface="+mj-ea"/>
                <a:cs typeface="+mj-cs"/>
              </a:defRPr>
            </a:lvl1pPr>
          </a:lstStyle>
          <a:p>
            <a:r>
              <a:rPr lang="en-US" dirty="0" smtClean="0"/>
              <a:t>Title</a:t>
            </a:r>
            <a:endParaRPr lang="en-US" dirty="0"/>
          </a:p>
        </p:txBody>
      </p:sp>
      <p:sp>
        <p:nvSpPr>
          <p:cNvPr id="3" name="Picture Placeholder 2"/>
          <p:cNvSpPr>
            <a:spLocks noGrp="1"/>
          </p:cNvSpPr>
          <p:nvPr>
            <p:ph type="pic" idx="1"/>
          </p:nvPr>
        </p:nvSpPr>
        <p:spPr>
          <a:xfrm>
            <a:off x="3740150" y="1611312"/>
            <a:ext cx="5111750" cy="4614863"/>
          </a:xfrm>
          <a:solidFill>
            <a:schemeClr val="bg1">
              <a:lumMod val="85000"/>
            </a:schemeClr>
          </a:solidFill>
          <a:ln w="3175">
            <a:solidFill>
              <a:schemeClr val="tx1"/>
            </a:solidFill>
          </a:ln>
        </p:spPr>
        <p:txBody>
          <a:bodyPr vert="horz" lIns="0" tIns="45720" rIns="0" bIns="45720" rtlCol="0">
            <a:normAutofit/>
          </a:bodyPr>
          <a:lstStyle>
            <a:lvl1pPr marL="0" indent="0" algn="l" defTabSz="914400" rtl="0" eaLnBrk="1" latinLnBrk="0" hangingPunct="1">
              <a:spcBef>
                <a:spcPts val="1200"/>
              </a:spcBef>
              <a:buFont typeface="Arial" pitchFamily="34" charset="0"/>
              <a:buNone/>
              <a:defRPr lang="en-US" sz="2000" kern="1200">
                <a:solidFill>
                  <a:schemeClr val="tx1"/>
                </a:solidFill>
                <a:latin typeface="+mj-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96863" y="1611312"/>
            <a:ext cx="3008312" cy="461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B27ED68-2AE9-407C-BAA8-E8F9B618420B}" type="datetime1">
              <a:rPr lang="en-US" smtClean="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p:spPr>
        <p:txBody>
          <a:bodyPr/>
          <a:lstStyle>
            <a:lvl1pPr>
              <a:defRPr/>
            </a:lvl1pPr>
          </a:lstStyle>
          <a:p>
            <a:r>
              <a:rPr lang="en-US" dirty="0" smtClean="0"/>
              <a:t>Title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2B4C9-7AD7-4B44-AA0A-08D9901DDCA1}"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Title"/>
          <p:cNvSpPr>
            <a:spLocks noGrp="1"/>
          </p:cNvSpPr>
          <p:nvPr>
            <p:ph type="title" orient="vert" hasCustomPrompt="1"/>
          </p:nvPr>
        </p:nvSpPr>
        <p:spPr>
          <a:xfrm>
            <a:off x="8077200" y="374649"/>
            <a:ext cx="769314" cy="5852160"/>
          </a:xfrm>
        </p:spPr>
        <p:txBody>
          <a:bodyPr vert="eaVert"/>
          <a:lstStyle>
            <a:lvl1pPr>
              <a:defRPr/>
            </a:lvl1pPr>
          </a:lstStyle>
          <a:p>
            <a:r>
              <a:rPr lang="en-US" dirty="0" smtClean="0"/>
              <a:t>Title</a:t>
            </a:r>
            <a:endParaRPr lang="en-US" dirty="0"/>
          </a:p>
        </p:txBody>
      </p:sp>
      <p:sp>
        <p:nvSpPr>
          <p:cNvPr id="3" name="Vertical Text Placeholder 2"/>
          <p:cNvSpPr>
            <a:spLocks noGrp="1"/>
          </p:cNvSpPr>
          <p:nvPr>
            <p:ph type="body" orient="vert" idx="1"/>
          </p:nvPr>
        </p:nvSpPr>
        <p:spPr>
          <a:xfrm>
            <a:off x="296863" y="374649"/>
            <a:ext cx="6866162" cy="585216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DFFF995-2E2A-4538-AE17-FC8590717087}" type="datetime1">
              <a:rPr lang="en-US" smtClean="0"/>
              <a:pPr/>
              <a:t>10/17/2016</a:t>
            </a:fld>
            <a:endParaRPr lang="en-US" dirty="0"/>
          </a:p>
        </p:txBody>
      </p:sp>
      <p:sp>
        <p:nvSpPr>
          <p:cNvPr id="5" name="Footer Placeholder 4"/>
          <p:cNvSpPr>
            <a:spLocks noGrp="1"/>
          </p:cNvSpPr>
          <p:nvPr>
            <p:ph type="ftr" sz="quarter" idx="11"/>
          </p:nvPr>
        </p:nvSpPr>
        <p:spPr>
          <a:xfrm>
            <a:off x="292607" y="6383121"/>
            <a:ext cx="6870194" cy="192024"/>
          </a:xfrm>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cxnSp>
        <p:nvCxnSpPr>
          <p:cNvPr id="7" name="Straight Connector 6"/>
          <p:cNvCxnSpPr/>
          <p:nvPr/>
        </p:nvCxnSpPr>
        <p:spPr>
          <a:xfrm rot="5400000">
            <a:off x="5151119" y="3300729"/>
            <a:ext cx="585216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a:xfrm>
            <a:off x="292606" y="6400799"/>
            <a:ext cx="7632194" cy="174345"/>
          </a:xfrm>
        </p:spPr>
        <p:txBody>
          <a:bodyPr/>
          <a:lstStyle/>
          <a:p>
            <a:r>
              <a:rPr lang="en-GB" dirty="0" smtClean="0"/>
              <a:t>EAR &amp; PROPRIETARY DATA – Subject to the export control restrictions on the first page of this document or file</a:t>
            </a:r>
            <a:endParaRPr lang="en-GB"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7" y="916961"/>
            <a:ext cx="8555037" cy="548640"/>
          </a:xfrm>
        </p:spPr>
        <p:txBody>
          <a:bodyPr lIns="18288" rIns="18288">
            <a:noAutofit/>
          </a:bodyPr>
          <a:lstStyle>
            <a:lvl1pPr marL="0" indent="0">
              <a:buFontTx/>
              <a:buNone/>
              <a:defRPr sz="3000"/>
            </a:lvl1pPr>
          </a:lstStyle>
          <a:p>
            <a:pPr lvl="0"/>
            <a:r>
              <a:rPr lang="en-US" dirty="0" smtClean="0"/>
              <a:t>Subtitle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914399" y="1981200"/>
            <a:ext cx="7936991" cy="4237038"/>
          </a:xfrm>
        </p:spPr>
        <p:txBody>
          <a:bodyPr/>
          <a:lstStyle>
            <a:lvl1pPr marL="0" indent="0">
              <a:buFont typeface="Arial" pitchFamily="34" charset="0"/>
              <a:buNone/>
              <a:defRPr sz="2400"/>
            </a:lvl1pPr>
            <a:lvl2pPr marL="0" indent="0">
              <a:buFont typeface="Arial" pitchFamily="34" charset="0"/>
              <a:buNone/>
              <a:defRPr sz="2200"/>
            </a:lvl2pPr>
            <a:lvl3pPr marL="0" indent="0">
              <a:buFont typeface="Arial" pitchFamily="34" charset="0"/>
              <a:buNone/>
              <a:defRPr sz="2000"/>
            </a:lvl3pPr>
            <a:lvl4pPr marL="0" indent="0">
              <a:buFont typeface="Arial" pitchFamily="34" charset="0"/>
              <a:buNone/>
              <a:defRPr sz="1800"/>
            </a:lvl4pPr>
            <a:lvl5pPr marL="0" indent="0">
              <a:buFont typeface="Arial" pitchFamily="34" charset="0"/>
              <a:buNone/>
              <a:defRPr sz="1800"/>
            </a:lvl5pPr>
            <a:lvl6pPr marL="0" indent="0">
              <a:buNone/>
              <a:defRPr sz="1800"/>
            </a:lvl6pPr>
            <a:lvl7pPr marL="0" indent="0">
              <a:buNone/>
              <a:defRPr sz="1800"/>
            </a:lvl7pPr>
            <a:lvl8pPr marL="0" indent="0">
              <a:buNone/>
              <a:defRPr sz="1800"/>
            </a:lvl8pPr>
            <a:lvl9pPr marL="0" indent="0">
              <a:buNone/>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a:t>
            </a:r>
          </a:p>
          <a:p>
            <a:pPr lvl="8"/>
            <a:r>
              <a:rPr lang="en-US" dirty="0" smtClean="0"/>
              <a:t>Ninth</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7" y="916961"/>
            <a:ext cx="8555037"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8" y="3352800"/>
            <a:ext cx="8558784" cy="1057275"/>
          </a:xfrm>
        </p:spPr>
        <p:txBody>
          <a:bodyPr lIns="0" rIns="0" anchor="b" anchorCtr="0"/>
          <a:lstStyle>
            <a:lvl1pPr algn="l">
              <a:defRPr sz="3200" b="1" cap="all"/>
            </a:lvl1pPr>
          </a:lstStyle>
          <a:p>
            <a:r>
              <a:rPr lang="en-US" dirty="0" smtClean="0"/>
              <a:t>Section Title</a:t>
            </a:r>
            <a:endParaRPr lang="en-US" dirty="0"/>
          </a:p>
        </p:txBody>
      </p:sp>
      <p:sp>
        <p:nvSpPr>
          <p:cNvPr id="3" name="Subtitle"/>
          <p:cNvSpPr>
            <a:spLocks noGrp="1"/>
          </p:cNvSpPr>
          <p:nvPr>
            <p:ph type="body" idx="1" hasCustomPrompt="1"/>
          </p:nvPr>
        </p:nvSpPr>
        <p:spPr>
          <a:xfrm>
            <a:off x="292608" y="4448860"/>
            <a:ext cx="8558784" cy="961339"/>
          </a:xfrm>
        </p:spPr>
        <p:txBody>
          <a:bodyPr lIns="0" rIns="0" anchor="t" anchorCtr="0">
            <a:normAutofit/>
          </a:bodyPr>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sp>
        <p:nvSpPr>
          <p:cNvPr id="4" name="Date Placeholder 3"/>
          <p:cNvSpPr>
            <a:spLocks noGrp="1"/>
          </p:cNvSpPr>
          <p:nvPr>
            <p:ph type="dt" sz="half" idx="10"/>
          </p:nvPr>
        </p:nvSpPr>
        <p:spPr/>
        <p:txBody>
          <a:bodyPr/>
          <a:lstStyle/>
          <a:p>
            <a:fld id="{44D23B47-A70B-4136-A886-E253F6975783}"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cxnSp>
        <p:nvCxnSpPr>
          <p:cNvPr id="7" name="Straight Connector 6"/>
          <p:cNvCxnSpPr/>
          <p:nvPr/>
        </p:nvCxnSpPr>
        <p:spPr>
          <a:xfrm>
            <a:off x="292608" y="4419600"/>
            <a:ext cx="85587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2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292607" y="1600200"/>
            <a:ext cx="3858031" cy="4618038"/>
          </a:xfrm>
        </p:spPr>
        <p:txBody>
          <a:bodyPr/>
          <a:lstStyle>
            <a:lvl5pPr>
              <a:defRPr/>
            </a:lvl5pPr>
            <a:lvl6pPr>
              <a:defRPr/>
            </a:lvl6pPr>
            <a:lvl7pPr>
              <a:defRPr/>
            </a:lvl7pPr>
            <a:lvl8pPr>
              <a:defRPr baseline="0"/>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
        <p:nvSpPr>
          <p:cNvPr id="10" name="Content Placeholder 9"/>
          <p:cNvSpPr>
            <a:spLocks noGrp="1"/>
          </p:cNvSpPr>
          <p:nvPr>
            <p:ph sz="quarter" idx="14"/>
          </p:nvPr>
        </p:nvSpPr>
        <p:spPr>
          <a:xfrm>
            <a:off x="4679574" y="1600200"/>
            <a:ext cx="3854826" cy="461772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p:spPr>
        <p:txBody>
          <a:bodyPr/>
          <a:lstStyle>
            <a:lvl1pPr>
              <a:defRPr/>
            </a:lvl1pPr>
          </a:lstStyle>
          <a:p>
            <a:r>
              <a:rPr lang="en-US" dirty="0" smtClean="0"/>
              <a:t>Title</a:t>
            </a:r>
            <a:endParaRPr lang="en-US" dirty="0"/>
          </a:p>
        </p:txBody>
      </p:sp>
      <p:sp>
        <p:nvSpPr>
          <p:cNvPr id="3" name="Content Placeholder 2"/>
          <p:cNvSpPr>
            <a:spLocks noGrp="1"/>
          </p:cNvSpPr>
          <p:nvPr>
            <p:ph sz="half" idx="1"/>
          </p:nvPr>
        </p:nvSpPr>
        <p:spPr>
          <a:xfrm>
            <a:off x="292607" y="1611314"/>
            <a:ext cx="3886200" cy="4614862"/>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Content Placeholder 3"/>
          <p:cNvSpPr>
            <a:spLocks noGrp="1"/>
          </p:cNvSpPr>
          <p:nvPr>
            <p:ph sz="half" idx="2"/>
          </p:nvPr>
        </p:nvSpPr>
        <p:spPr>
          <a:xfrm>
            <a:off x="4965191" y="1611314"/>
            <a:ext cx="3886200" cy="4614862"/>
          </a:xfrm>
        </p:spPr>
        <p:txBody>
          <a:bodyPr lIns="0" r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5" name="Date Placeholder 4"/>
          <p:cNvSpPr>
            <a:spLocks noGrp="1"/>
          </p:cNvSpPr>
          <p:nvPr>
            <p:ph type="dt" sz="half" idx="10"/>
          </p:nvPr>
        </p:nvSpPr>
        <p:spPr/>
        <p:txBody>
          <a:bodyPr/>
          <a:lstStyle/>
          <a:p>
            <a:fld id="{C54F6212-D85E-43BB-BCF5-C06584C0426A}" type="datetime1">
              <a:rPr lang="en-US" smtClean="0"/>
              <a:pPr/>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6" y="350838"/>
            <a:ext cx="8558783" cy="563562"/>
          </a:xfrm>
        </p:spPr>
        <p:txBody>
          <a:bodyPr/>
          <a:lstStyle>
            <a:lvl1pPr>
              <a:defRPr/>
            </a:lvl1pPr>
          </a:lstStyle>
          <a:p>
            <a:r>
              <a:rPr lang="en-US" dirty="0" smtClean="0"/>
              <a:t>Title</a:t>
            </a:r>
            <a:endParaRPr lang="en-US" dirty="0"/>
          </a:p>
        </p:txBody>
      </p:sp>
      <p:sp>
        <p:nvSpPr>
          <p:cNvPr id="3" name="Subtitle A"/>
          <p:cNvSpPr>
            <a:spLocks noGrp="1"/>
          </p:cNvSpPr>
          <p:nvPr>
            <p:ph type="body" idx="1" hasCustomPrompt="1"/>
          </p:nvPr>
        </p:nvSpPr>
        <p:spPr>
          <a:xfrm>
            <a:off x="292607" y="1066800"/>
            <a:ext cx="3886200" cy="792162"/>
          </a:xfrm>
        </p:spPr>
        <p:txBody>
          <a:bodyPr anchor="b">
            <a:norm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292607" y="2057400"/>
            <a:ext cx="3886200" cy="4168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5" name="Subtitle"/>
          <p:cNvSpPr>
            <a:spLocks noGrp="1"/>
          </p:cNvSpPr>
          <p:nvPr>
            <p:ph type="body" sz="quarter" idx="3" hasCustomPrompt="1"/>
          </p:nvPr>
        </p:nvSpPr>
        <p:spPr>
          <a:xfrm>
            <a:off x="4965191" y="1066800"/>
            <a:ext cx="3886200" cy="792162"/>
          </a:xfrm>
        </p:spPr>
        <p:txBody>
          <a:bodyPr anchor="b">
            <a:norm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6" name="Content Placeholder 5"/>
          <p:cNvSpPr>
            <a:spLocks noGrp="1"/>
          </p:cNvSpPr>
          <p:nvPr>
            <p:ph sz="quarter" idx="4"/>
          </p:nvPr>
        </p:nvSpPr>
        <p:spPr>
          <a:xfrm>
            <a:off x="4965191" y="2057400"/>
            <a:ext cx="3886200" cy="4168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7" name="Date Placeholder 6"/>
          <p:cNvSpPr>
            <a:spLocks noGrp="1"/>
          </p:cNvSpPr>
          <p:nvPr>
            <p:ph type="dt" sz="half" idx="10"/>
          </p:nvPr>
        </p:nvSpPr>
        <p:spPr/>
        <p:txBody>
          <a:bodyPr/>
          <a:lstStyle/>
          <a:p>
            <a:fld id="{5C73A33C-3E18-4474-9407-6BD8C1BD36A1}" type="datetime1">
              <a:rPr lang="en-US" smtClean="0"/>
              <a:pPr/>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9DF654-7552-4B9D-9287-15EA6E658DE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4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292607" y="350838"/>
            <a:ext cx="8558784" cy="563562"/>
          </a:xfrm>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292606" y="3962400"/>
            <a:ext cx="3858031"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788C42-1828-43D4-84E4-FBA39F2FCC08}" type="datetime1">
              <a:rPr lang="en-US" smtClean="0"/>
              <a:pPr/>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292606" y="916959"/>
            <a:ext cx="8555035" cy="548640"/>
          </a:xfrm>
        </p:spPr>
        <p:txBody>
          <a:bodyPr vert="horz" lIns="18288" tIns="45720" rIns="18288" bIns="45720" rtlCol="0">
            <a:noAutofit/>
          </a:bodyPr>
          <a:lstStyle>
            <a:lvl1pPr marL="0" indent="0">
              <a:buFontTx/>
              <a:buNone/>
              <a:defRPr lang="en-US" sz="3000" kern="1200" dirty="0">
                <a:solidFill>
                  <a:schemeClr val="tx1"/>
                </a:solidFill>
                <a:latin typeface="+mj-lt"/>
                <a:ea typeface="+mn-ea"/>
                <a:cs typeface="+mn-cs"/>
              </a:defRPr>
            </a:lvl1pPr>
          </a:lstStyle>
          <a:p>
            <a:pPr marL="0" lvl="0" indent="0" algn="l" defTabSz="914400" rtl="0" eaLnBrk="1" latinLnBrk="0" hangingPunct="1">
              <a:spcBef>
                <a:spcPts val="1200"/>
              </a:spcBef>
              <a:buFontTx/>
              <a:buNone/>
            </a:pPr>
            <a:r>
              <a:rPr lang="en-US" dirty="0" smtClean="0"/>
              <a:t>Subtitle</a:t>
            </a:r>
            <a:endParaRPr lang="en-US" dirty="0"/>
          </a:p>
        </p:txBody>
      </p:sp>
      <p:sp>
        <p:nvSpPr>
          <p:cNvPr id="10" name="Content Placeholder 9"/>
          <p:cNvSpPr>
            <a:spLocks noGrp="1"/>
          </p:cNvSpPr>
          <p:nvPr>
            <p:ph sz="quarter" idx="14"/>
          </p:nvPr>
        </p:nvSpPr>
        <p:spPr>
          <a:xfrm>
            <a:off x="4992815" y="3962400"/>
            <a:ext cx="3854826"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5"/>
          </p:nvPr>
        </p:nvSpPr>
        <p:spPr>
          <a:xfrm>
            <a:off x="292606" y="1600738"/>
            <a:ext cx="3858031"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6"/>
          </p:nvPr>
        </p:nvSpPr>
        <p:spPr>
          <a:xfrm>
            <a:off x="4992815" y="1600738"/>
            <a:ext cx="3854826" cy="2240280"/>
          </a:xfrm>
        </p:spPr>
        <p:txBody>
          <a:bodyPr>
            <a:noAutofit/>
          </a:bodyPr>
          <a:lstStyle>
            <a:lvl1pPr>
              <a:spcBef>
                <a:spcPts val="0"/>
              </a:spcBef>
              <a:defRPr sz="2000"/>
            </a:lvl1pPr>
            <a:lvl2pPr>
              <a:spcBef>
                <a:spcPts val="0"/>
              </a:spcBef>
              <a:defRPr sz="2000"/>
            </a:lvl2pPr>
            <a:lvl3pPr>
              <a:spcBef>
                <a:spcPts val="0"/>
              </a:spcBef>
              <a:defRPr sz="1800"/>
            </a:lvl3pPr>
            <a:lvl4pPr>
              <a:spcBef>
                <a:spcPts val="0"/>
              </a:spcBef>
              <a:defRPr sz="1600"/>
            </a:lvl4pPr>
            <a:lvl5pPr>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292607" y="350838"/>
            <a:ext cx="8558784" cy="563562"/>
          </a:xfrm>
          <a:prstGeom prst="rect">
            <a:avLst/>
          </a:prstGeom>
        </p:spPr>
        <p:txBody>
          <a:bodyPr vert="horz" lIns="0" tIns="45720" rIns="0" bIns="45720" rtlCol="0" anchor="ctr">
            <a:noAutofit/>
          </a:bodyPr>
          <a:lstStyle/>
          <a:p>
            <a:r>
              <a:rPr lang="en-US" dirty="0" smtClean="0"/>
              <a:t>Title</a:t>
            </a:r>
            <a:endParaRPr lang="en-US" dirty="0"/>
          </a:p>
        </p:txBody>
      </p:sp>
      <p:sp>
        <p:nvSpPr>
          <p:cNvPr id="3" name="Text Placeholder 2"/>
          <p:cNvSpPr>
            <a:spLocks noGrp="1"/>
          </p:cNvSpPr>
          <p:nvPr>
            <p:ph type="body" idx="1"/>
          </p:nvPr>
        </p:nvSpPr>
        <p:spPr>
          <a:xfrm>
            <a:off x="292607" y="1600200"/>
            <a:ext cx="8558784" cy="461803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7"/>
            <a:endParaRPr lang="en-US" dirty="0"/>
          </a:p>
        </p:txBody>
      </p:sp>
      <p:sp>
        <p:nvSpPr>
          <p:cNvPr id="4" name="Date Placeholder 3"/>
          <p:cNvSpPr>
            <a:spLocks noGrp="1"/>
          </p:cNvSpPr>
          <p:nvPr>
            <p:ph type="dt" sz="half" idx="2"/>
          </p:nvPr>
        </p:nvSpPr>
        <p:spPr>
          <a:xfrm>
            <a:off x="8077200" y="6622086"/>
            <a:ext cx="762000" cy="192024"/>
          </a:xfrm>
          <a:prstGeom prst="rect">
            <a:avLst/>
          </a:prstGeom>
        </p:spPr>
        <p:txBody>
          <a:bodyPr vert="horz" lIns="0" tIns="0" rIns="0" bIns="0" rtlCol="0" anchor="ctr"/>
          <a:lstStyle>
            <a:lvl1pPr marL="0" algn="r" defTabSz="914400" rtl="0" eaLnBrk="1" latinLnBrk="0" hangingPunct="1">
              <a:defRPr lang="en-US" sz="1200" kern="1200" smtClean="0">
                <a:solidFill>
                  <a:schemeClr val="tx1"/>
                </a:solidFill>
                <a:latin typeface="+mn-lt"/>
                <a:ea typeface="+mn-ea"/>
                <a:cs typeface="Times New Roman" pitchFamily="18" charset="0"/>
              </a:defRPr>
            </a:lvl1pPr>
          </a:lstStyle>
          <a:p>
            <a:fld id="{7E7A5CC5-104E-4C74-B418-EC9AB20DE29C}" type="datetime1">
              <a:rPr lang="en-US" smtClean="0"/>
              <a:pPr/>
              <a:t>10/17/2016</a:t>
            </a:fld>
            <a:endParaRPr lang="en-US" dirty="0"/>
          </a:p>
        </p:txBody>
      </p:sp>
      <p:sp>
        <p:nvSpPr>
          <p:cNvPr id="5" name="Footer Placeholder 4"/>
          <p:cNvSpPr>
            <a:spLocks noGrp="1"/>
          </p:cNvSpPr>
          <p:nvPr>
            <p:ph type="ftr" sz="quarter" idx="3"/>
          </p:nvPr>
        </p:nvSpPr>
        <p:spPr>
          <a:xfrm>
            <a:off x="292606" y="6383121"/>
            <a:ext cx="7251193" cy="192024"/>
          </a:xfrm>
          <a:prstGeom prst="rect">
            <a:avLst/>
          </a:prstGeom>
        </p:spPr>
        <p:txBody>
          <a:bodyPr vert="horz" lIns="0" tIns="0" rIns="0" bIns="0" rtlCol="0" anchor="ctr"/>
          <a:lstStyle>
            <a:lvl1pPr marL="0" algn="l" defTabSz="914400" rtl="0" eaLnBrk="1" latinLnBrk="0" hangingPunct="1">
              <a:defRPr lang="en-US" sz="1200" kern="1200" dirty="0" smtClean="0">
                <a:solidFill>
                  <a:schemeClr val="tx1"/>
                </a:solidFill>
                <a:latin typeface="+mn-lt"/>
                <a:ea typeface="+mn-ea"/>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8077199" y="6385205"/>
            <a:ext cx="774191" cy="193395"/>
          </a:xfrm>
          <a:prstGeom prst="rect">
            <a:avLst/>
          </a:prstGeom>
        </p:spPr>
        <p:txBody>
          <a:bodyPr vert="horz" lIns="0" tIns="0" rIns="0" bIns="0" rtlCol="0" anchor="ctr"/>
          <a:lstStyle>
            <a:lvl1pPr algn="r">
              <a:defRPr sz="1200">
                <a:solidFill>
                  <a:schemeClr val="tx1"/>
                </a:solidFill>
                <a:latin typeface="+mn-lt"/>
                <a:cs typeface="Times New Roman" pitchFamily="18" charset="0"/>
              </a:defRPr>
            </a:lvl1pPr>
          </a:lstStyle>
          <a:p>
            <a:fld id="{789DF654-7552-4B9D-9287-15EA6E658DE7}" type="slidenum">
              <a:rPr lang="en-US" smtClean="0"/>
              <a:pPr/>
              <a:t>‹#›</a:t>
            </a:fld>
            <a:endParaRPr lang="en-US" dirty="0"/>
          </a:p>
        </p:txBody>
      </p:sp>
      <p:cxnSp>
        <p:nvCxnSpPr>
          <p:cNvPr id="8" name="Straight Connector 7"/>
          <p:cNvCxnSpPr/>
          <p:nvPr/>
        </p:nvCxnSpPr>
        <p:spPr>
          <a:xfrm>
            <a:off x="292608" y="914400"/>
            <a:ext cx="85587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6" r:id="rId4"/>
    <p:sldLayoutId id="2147483651" r:id="rId5"/>
    <p:sldLayoutId id="2147483661" r:id="rId6"/>
    <p:sldLayoutId id="2147483652" r:id="rId7"/>
    <p:sldLayoutId id="2147483653" r:id="rId8"/>
    <p:sldLayoutId id="2147483662" r:id="rId9"/>
    <p:sldLayoutId id="2147483663" r:id="rId10"/>
    <p:sldLayoutId id="2147483664" r:id="rId11"/>
    <p:sldLayoutId id="2147483654" r:id="rId12"/>
    <p:sldLayoutId id="2147483655" r:id="rId13"/>
    <p:sldLayoutId id="2147483665" r:id="rId14"/>
    <p:sldLayoutId id="2147483656" r:id="rId15"/>
    <p:sldLayoutId id="2147483657" r:id="rId16"/>
    <p:sldLayoutId id="2147483658" r:id="rId17"/>
    <p:sldLayoutId id="2147483659" r:id="rId18"/>
  </p:sldLayoutIdLst>
  <p:hf hdr="0" ftr="0" dt="0"/>
  <p:txStyles>
    <p:titleStyle>
      <a:lvl1pPr algn="l" defTabSz="914400" rtl="0" eaLnBrk="1" latinLnBrk="0" hangingPunct="1">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2400" kern="1200">
          <a:solidFill>
            <a:schemeClr val="tx1"/>
          </a:solidFill>
          <a:latin typeface="+mj-lt"/>
          <a:ea typeface="+mn-ea"/>
          <a:cs typeface="+mn-cs"/>
        </a:defRPr>
      </a:lvl1pPr>
      <a:lvl2pPr marL="0" indent="0" algn="l" defTabSz="914400" rtl="0" eaLnBrk="1" latinLnBrk="0" hangingPunct="1">
        <a:spcBef>
          <a:spcPts val="1200"/>
        </a:spcBef>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1200"/>
        </a:spcBef>
        <a:buFont typeface="Arial" pitchFamily="34" charset="0"/>
        <a:buNone/>
        <a:defRPr sz="2000" kern="1200">
          <a:solidFill>
            <a:schemeClr val="tx1"/>
          </a:solidFill>
          <a:latin typeface="+mn-lt"/>
          <a:ea typeface="+mn-ea"/>
          <a:cs typeface="+mn-cs"/>
        </a:defRPr>
      </a:lvl3pPr>
      <a:lvl4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4pPr>
      <a:lvl5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5pPr>
      <a:lvl6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6pPr>
      <a:lvl7pPr marL="0" indent="0" algn="l" defTabSz="914400" rtl="0" eaLnBrk="1" latinLnBrk="0" hangingPunct="1">
        <a:spcBef>
          <a:spcPts val="1200"/>
        </a:spcBef>
        <a:buFont typeface="Arial" pitchFamily="34" charset="0"/>
        <a:buNone/>
        <a:defRPr sz="1800" kern="1200" baseline="0">
          <a:solidFill>
            <a:schemeClr val="tx1"/>
          </a:solidFill>
          <a:latin typeface="+mn-lt"/>
          <a:ea typeface="+mn-ea"/>
          <a:cs typeface="+mn-cs"/>
        </a:defRPr>
      </a:lvl7pPr>
      <a:lvl8pPr marL="0" indent="0" algn="l" defTabSz="914400" rtl="0" eaLnBrk="1" latinLnBrk="0" hangingPunct="1">
        <a:spcBef>
          <a:spcPts val="1200"/>
        </a:spcBef>
        <a:buFont typeface="Times New Roman" pitchFamily="18" charset="0"/>
        <a:buNone/>
        <a:defRPr sz="1800" kern="1200">
          <a:solidFill>
            <a:schemeClr val="tx1"/>
          </a:solidFill>
          <a:latin typeface="+mn-lt"/>
          <a:ea typeface="+mn-ea"/>
          <a:cs typeface="+mn-cs"/>
        </a:defRPr>
      </a:lvl8pPr>
      <a:lvl9pPr marL="0" indent="0" algn="l" defTabSz="914400" rtl="0" eaLnBrk="1" latinLnBrk="0" hangingPunct="1">
        <a:spcBef>
          <a:spcPts val="1200"/>
        </a:spcBef>
        <a:buFont typeface="Arial"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5273695"/>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800" b="1" dirty="0" smtClean="0"/>
              <a:t>PROPRIETARY NOTICE</a:t>
            </a:r>
            <a:endParaRPr lang="en-US" sz="800" dirty="0" smtClean="0"/>
          </a:p>
          <a:p>
            <a:r>
              <a:rPr lang="en-US" sz="800" dirty="0" smtClean="0"/>
              <a:t>THIS DOCUMENT IS THE PROPERTY OF UTC AEROSPACE SYSTEMS. YOU MAY NOTPOSSESS, USE, COPY OR DISCLOSE THIS DOCUMENT OR ANY INFORMATION IN IT, FOR ANY PURPOSE, INCLUDING WITHOUT LIMITATION, TO DESIGN, MANUFACTURE OR REPAIR PARTS, OR OBTAIN ANY GOVERNMENT APPROVAL TO DO SO, WITHOUT UTC AEROSPACE SYSTEMS‟ EXPRESS WRITTEN PERMISSION. NEITHER RECEIPT NOR POSSESSION OF THIS DOCUMENT ALONE, FROM ANY SOURCE, CONSTITUTES SUCH PERMISSION. POSSESSION, USE, COPYING OR DISCLOSURE BY ANYONE WITHOUT UTC AEROSPACE SYSTEMS‟ EXPRESS WRITTEN PERMISSION IS NOT AUTHORIZED AND MAY RESULT IN CRIMINAL AND/OR CIVIL LIABILITY. </a:t>
            </a:r>
          </a:p>
          <a:p>
            <a:pPr algn="ctr"/>
            <a:r>
              <a:rPr lang="en-US" sz="800" b="1" dirty="0" smtClean="0"/>
              <a:t>EPORT CONTROL NOTICE</a:t>
            </a:r>
            <a:endParaRPr lang="en-US" sz="800" dirty="0" smtClean="0"/>
          </a:p>
          <a:p>
            <a:endParaRPr lang="en-GB" sz="800" dirty="0" smtClean="0"/>
          </a:p>
          <a:p>
            <a:r>
              <a:rPr lang="en-GB" sz="800" dirty="0" smtClean="0"/>
              <a:t>THIS DOCUMENT DOES NOT CONTAIN ANY EXPORT CONTROLLED TECHNICAL DATA. </a:t>
            </a:r>
            <a:r>
              <a:rPr lang="en-GB" sz="800" dirty="0"/>
              <a:t>	</a:t>
            </a:r>
            <a:endParaRPr lang="en-GB" sz="800" dirty="0" smtClean="0"/>
          </a:p>
          <a:p>
            <a:r>
              <a:rPr lang="en-GB" sz="800" dirty="0" smtClean="0"/>
              <a:t>CLS07348367</a:t>
            </a:r>
            <a:endParaRPr lang="en-US" sz="800" b="1" dirty="0"/>
          </a:p>
        </p:txBody>
      </p:sp>
      <p:sp>
        <p:nvSpPr>
          <p:cNvPr id="2" name="Title 1"/>
          <p:cNvSpPr>
            <a:spLocks noGrp="1"/>
          </p:cNvSpPr>
          <p:nvPr>
            <p:ph type="ctrTitle"/>
          </p:nvPr>
        </p:nvSpPr>
        <p:spPr>
          <a:xfrm>
            <a:off x="685800" y="2362200"/>
            <a:ext cx="7772400" cy="993775"/>
          </a:xfrm>
        </p:spPr>
        <p:txBody>
          <a:bodyPr/>
          <a:lstStyle/>
          <a:p>
            <a:r>
              <a:rPr lang="en-US" dirty="0" smtClean="0"/>
              <a:t>Cargo Compartment Testing at UTAS FPS</a:t>
            </a:r>
            <a:endParaRPr lang="en-US" dirty="0"/>
          </a:p>
        </p:txBody>
      </p:sp>
      <p:sp>
        <p:nvSpPr>
          <p:cNvPr id="3" name="Subtitle"/>
          <p:cNvSpPr>
            <a:spLocks noGrp="1"/>
          </p:cNvSpPr>
          <p:nvPr>
            <p:ph type="subTitle" idx="1"/>
          </p:nvPr>
        </p:nvSpPr>
        <p:spPr>
          <a:xfrm>
            <a:off x="914400" y="4602605"/>
            <a:ext cx="7315200" cy="457200"/>
          </a:xfrm>
        </p:spPr>
        <p:txBody>
          <a:bodyPr/>
          <a:lstStyle/>
          <a:p>
            <a:r>
              <a:rPr lang="en-US" dirty="0" smtClean="0"/>
              <a:t>UTC AEROSPACE SYSTEMS PROPRIETARY</a:t>
            </a:r>
            <a:endParaRPr lang="en-US" dirty="0"/>
          </a:p>
        </p:txBody>
      </p:sp>
      <p:sp>
        <p:nvSpPr>
          <p:cNvPr id="5" name="Date Placeholder 4"/>
          <p:cNvSpPr>
            <a:spLocks noGrp="1"/>
          </p:cNvSpPr>
          <p:nvPr>
            <p:ph type="dt" sz="half" idx="10"/>
          </p:nvPr>
        </p:nvSpPr>
        <p:spPr>
          <a:xfrm>
            <a:off x="685800" y="3505325"/>
            <a:ext cx="7772400" cy="533400"/>
          </a:xfrm>
        </p:spPr>
        <p:txBody>
          <a:bodyPr/>
          <a:lstStyle/>
          <a:p>
            <a:r>
              <a:rPr lang="en-US" dirty="0" smtClean="0"/>
              <a:t>October 27, 2016</a:t>
            </a:r>
            <a:endParaRPr lang="en-US" dirty="0"/>
          </a:p>
        </p:txBody>
      </p:sp>
    </p:spTree>
    <p:extLst>
      <p:ext uri="{BB962C8B-B14F-4D97-AF65-F5344CB8AC3E}">
        <p14:creationId xmlns:p14="http://schemas.microsoft.com/office/powerpoint/2010/main" val="1255443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US" dirty="0"/>
          </a:p>
        </p:txBody>
      </p:sp>
      <p:sp>
        <p:nvSpPr>
          <p:cNvPr id="3" name="Content Placeholder 2"/>
          <p:cNvSpPr>
            <a:spLocks noGrp="1"/>
          </p:cNvSpPr>
          <p:nvPr>
            <p:ph idx="1"/>
          </p:nvPr>
        </p:nvSpPr>
        <p:spPr>
          <a:xfrm>
            <a:off x="292607" y="1066800"/>
            <a:ext cx="5193793" cy="5151438"/>
          </a:xfrm>
        </p:spPr>
        <p:txBody>
          <a:bodyPr>
            <a:normAutofit/>
          </a:bodyPr>
          <a:lstStyle/>
          <a:p>
            <a:r>
              <a:rPr lang="en-GB" sz="2000" dirty="0"/>
              <a:t>In all three </a:t>
            </a:r>
            <a:r>
              <a:rPr lang="en-GB" sz="2000" dirty="0" smtClean="0"/>
              <a:t>scenarios inert gas alone provided </a:t>
            </a:r>
            <a:r>
              <a:rPr lang="en-GB" sz="2000" dirty="0"/>
              <a:t>good initial suppression of the open flame stage and rapid cooling of the test chamber</a:t>
            </a:r>
            <a:r>
              <a:rPr lang="en-GB" sz="2000" dirty="0" smtClean="0"/>
              <a:t>. </a:t>
            </a:r>
          </a:p>
          <a:p>
            <a:r>
              <a:rPr lang="en-GB" sz="2000" dirty="0" smtClean="0"/>
              <a:t>If the oxygen concentration is then kept below a threshold  then effective suppression will be achieved.</a:t>
            </a:r>
          </a:p>
          <a:p>
            <a:r>
              <a:rPr lang="en-GB" sz="2000" dirty="0" smtClean="0"/>
              <a:t>MPS can be passed satisfactorily with inert gas alone.</a:t>
            </a:r>
            <a:endParaRPr lang="en-GB" sz="2000" dirty="0"/>
          </a:p>
          <a:p>
            <a:endParaRPr lang="en-GB" sz="2000" dirty="0" smtClean="0"/>
          </a:p>
        </p:txBody>
      </p:sp>
      <p:sp>
        <p:nvSpPr>
          <p:cNvPr id="4" name="Slide Number Placeholder 3"/>
          <p:cNvSpPr>
            <a:spLocks noGrp="1"/>
          </p:cNvSpPr>
          <p:nvPr>
            <p:ph type="sldNum" sz="quarter" idx="12"/>
          </p:nvPr>
        </p:nvSpPr>
        <p:spPr/>
        <p:txBody>
          <a:bodyPr/>
          <a:lstStyle/>
          <a:p>
            <a:fld id="{789DF654-7552-4B9D-9287-15EA6E658DE7}" type="slidenum">
              <a:rPr lang="en-US" smtClean="0"/>
              <a:pPr/>
              <a:t>10</a:t>
            </a:fld>
            <a:endParaRPr lang="en-US" dirty="0"/>
          </a:p>
        </p:txBody>
      </p:sp>
      <p:sp>
        <p:nvSpPr>
          <p:cNvPr id="6" name="Rectangle 5"/>
          <p:cNvSpPr/>
          <p:nvPr/>
        </p:nvSpPr>
        <p:spPr>
          <a:xfrm>
            <a:off x="7917180" y="1478280"/>
            <a:ext cx="23622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840980" y="1783080"/>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840980" y="20574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915699" y="4572000"/>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839200" y="1996368"/>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5467800" y="3886199"/>
            <a:ext cx="3687038" cy="2350657"/>
            <a:chOff x="5467800" y="3886199"/>
            <a:chExt cx="3687038" cy="2350657"/>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800" y="3886199"/>
              <a:ext cx="3600000" cy="235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899366" y="4267200"/>
              <a:ext cx="1255472" cy="515526"/>
            </a:xfrm>
            <a:prstGeom prst="rect">
              <a:avLst/>
            </a:prstGeom>
            <a:solidFill>
              <a:schemeClr val="bg1"/>
            </a:solidFill>
          </p:spPr>
          <p:txBody>
            <a:bodyPr wrap="none" rtlCol="0">
              <a:spAutoFit/>
            </a:bodyPr>
            <a:lstStyle/>
            <a:p>
              <a:pPr>
                <a:lnSpc>
                  <a:spcPct val="150000"/>
                </a:lnSpc>
              </a:pPr>
              <a:r>
                <a:rPr lang="en-GB" sz="900" b="1" dirty="0" smtClean="0"/>
                <a:t>Unsuppressed test </a:t>
              </a:r>
            </a:p>
            <a:p>
              <a:pPr>
                <a:spcBef>
                  <a:spcPts val="600"/>
                </a:spcBef>
              </a:pPr>
              <a:r>
                <a:rPr lang="en-GB" sz="900" b="1" dirty="0" smtClean="0"/>
                <a:t>Suppressed test</a:t>
              </a:r>
              <a:endParaRPr lang="en-GB" sz="900" b="1" dirty="0"/>
            </a:p>
          </p:txBody>
        </p:sp>
      </p:grpSp>
      <p:grpSp>
        <p:nvGrpSpPr>
          <p:cNvPr id="8" name="Group 7"/>
          <p:cNvGrpSpPr/>
          <p:nvPr/>
        </p:nvGrpSpPr>
        <p:grpSpPr>
          <a:xfrm>
            <a:off x="1143000" y="3977684"/>
            <a:ext cx="3704435" cy="2194516"/>
            <a:chOff x="1143000" y="3977684"/>
            <a:chExt cx="3704435" cy="2194516"/>
          </a:xfrm>
        </p:grpSpPr>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977684"/>
              <a:ext cx="3600000" cy="219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591963" y="4695702"/>
              <a:ext cx="1255472" cy="515526"/>
            </a:xfrm>
            <a:prstGeom prst="rect">
              <a:avLst/>
            </a:prstGeom>
            <a:solidFill>
              <a:schemeClr val="bg1"/>
            </a:solidFill>
          </p:spPr>
          <p:txBody>
            <a:bodyPr wrap="none" rtlCol="0">
              <a:spAutoFit/>
            </a:bodyPr>
            <a:lstStyle/>
            <a:p>
              <a:pPr>
                <a:lnSpc>
                  <a:spcPct val="150000"/>
                </a:lnSpc>
              </a:pPr>
              <a:r>
                <a:rPr lang="en-GB" sz="900" b="1" dirty="0" smtClean="0"/>
                <a:t>Unsuppressed test </a:t>
              </a:r>
            </a:p>
            <a:p>
              <a:pPr>
                <a:spcBef>
                  <a:spcPts val="600"/>
                </a:spcBef>
              </a:pPr>
              <a:r>
                <a:rPr lang="en-GB" sz="900" b="1" dirty="0" smtClean="0"/>
                <a:t>Suppressed test</a:t>
              </a:r>
              <a:endParaRPr lang="en-GB" sz="900" b="1" dirty="0"/>
            </a:p>
          </p:txBody>
        </p:sp>
      </p:grpSp>
      <p:grpSp>
        <p:nvGrpSpPr>
          <p:cNvPr id="24" name="Group 23"/>
          <p:cNvGrpSpPr/>
          <p:nvPr/>
        </p:nvGrpSpPr>
        <p:grpSpPr>
          <a:xfrm>
            <a:off x="5467800" y="1377359"/>
            <a:ext cx="3625999" cy="2194139"/>
            <a:chOff x="5467800" y="1377359"/>
            <a:chExt cx="3625999" cy="2194139"/>
          </a:xfrm>
        </p:grpSpPr>
        <p:grpSp>
          <p:nvGrpSpPr>
            <p:cNvPr id="22" name="Group 21"/>
            <p:cNvGrpSpPr/>
            <p:nvPr/>
          </p:nvGrpSpPr>
          <p:grpSpPr>
            <a:xfrm>
              <a:off x="5467800" y="1377359"/>
              <a:ext cx="3625999" cy="2194139"/>
              <a:chOff x="5467800" y="1377359"/>
              <a:chExt cx="3625999" cy="2194139"/>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7800" y="1377359"/>
                <a:ext cx="3600000" cy="219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38327" y="1681090"/>
                <a:ext cx="1255472" cy="515526"/>
              </a:xfrm>
              <a:prstGeom prst="rect">
                <a:avLst/>
              </a:prstGeom>
              <a:solidFill>
                <a:schemeClr val="bg1"/>
              </a:solidFill>
            </p:spPr>
            <p:txBody>
              <a:bodyPr wrap="none" rtlCol="0">
                <a:spAutoFit/>
              </a:bodyPr>
              <a:lstStyle/>
              <a:p>
                <a:pPr>
                  <a:lnSpc>
                    <a:spcPct val="150000"/>
                  </a:lnSpc>
                </a:pPr>
                <a:r>
                  <a:rPr lang="en-GB" sz="900" b="1" dirty="0" smtClean="0"/>
                  <a:t>Unsuppressed test </a:t>
                </a:r>
              </a:p>
              <a:p>
                <a:pPr>
                  <a:spcBef>
                    <a:spcPts val="600"/>
                  </a:spcBef>
                </a:pPr>
                <a:r>
                  <a:rPr lang="en-GB" sz="900" b="1" dirty="0" smtClean="0"/>
                  <a:t>Suppressed test</a:t>
                </a:r>
                <a:endParaRPr lang="en-GB" sz="900" b="1" dirty="0"/>
              </a:p>
            </p:txBody>
          </p:sp>
        </p:grpSp>
        <p:sp>
          <p:nvSpPr>
            <p:cNvPr id="23" name="Rectangle 22"/>
            <p:cNvSpPr/>
            <p:nvPr/>
          </p:nvSpPr>
          <p:spPr>
            <a:xfrm>
              <a:off x="7915699" y="1478280"/>
              <a:ext cx="237701"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85416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Design considerations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89DF654-7552-4B9D-9287-15EA6E658DE7}" type="slidenum">
              <a:rPr lang="en-US" smtClean="0"/>
              <a:pPr/>
              <a:t>11</a:t>
            </a:fld>
            <a:endParaRPr lang="en-US" dirty="0"/>
          </a:p>
        </p:txBody>
      </p:sp>
    </p:spTree>
    <p:extLst>
      <p:ext uri="{BB962C8B-B14F-4D97-AF65-F5344CB8AC3E}">
        <p14:creationId xmlns:p14="http://schemas.microsoft.com/office/powerpoint/2010/main" val="79802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 Design</a:t>
            </a:r>
            <a:endParaRPr lang="en-GB"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12</a:t>
            </a:fld>
            <a:endParaRPr lang="en-US" dirty="0"/>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356717" cy="4525963"/>
          </a:xfrm>
          <a:prstGeom prst="rect">
            <a:avLst/>
          </a:prstGeom>
          <a:noFill/>
          <a:ln>
            <a:noFill/>
          </a:ln>
        </p:spPr>
      </p:pic>
      <p:sp>
        <p:nvSpPr>
          <p:cNvPr id="10" name="Oval 9"/>
          <p:cNvSpPr/>
          <p:nvPr/>
        </p:nvSpPr>
        <p:spPr>
          <a:xfrm>
            <a:off x="3708555" y="1719406"/>
            <a:ext cx="558000" cy="55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750" b="1" dirty="0" smtClean="0">
                <a:solidFill>
                  <a:schemeClr val="tx1"/>
                </a:solidFill>
              </a:rPr>
              <a:t>INERT</a:t>
            </a:r>
          </a:p>
          <a:p>
            <a:pPr algn="ctr"/>
            <a:r>
              <a:rPr lang="en-GB" sz="750" b="1" dirty="0" smtClean="0">
                <a:solidFill>
                  <a:schemeClr val="tx1"/>
                </a:solidFill>
              </a:rPr>
              <a:t>GAS </a:t>
            </a:r>
            <a:endParaRPr lang="en-GB" sz="750" b="1" dirty="0">
              <a:solidFill>
                <a:schemeClr val="tx1"/>
              </a:solidFill>
            </a:endParaRPr>
          </a:p>
        </p:txBody>
      </p:sp>
      <p:sp>
        <p:nvSpPr>
          <p:cNvPr id="11" name="Oval 10"/>
          <p:cNvSpPr/>
          <p:nvPr/>
        </p:nvSpPr>
        <p:spPr>
          <a:xfrm>
            <a:off x="4698690" y="1719406"/>
            <a:ext cx="558000" cy="55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750" b="1" dirty="0" smtClean="0">
                <a:solidFill>
                  <a:schemeClr val="tx1"/>
                </a:solidFill>
              </a:rPr>
              <a:t>INERT</a:t>
            </a:r>
          </a:p>
          <a:p>
            <a:pPr algn="ctr"/>
            <a:r>
              <a:rPr lang="en-GB" sz="750" b="1" dirty="0" smtClean="0">
                <a:solidFill>
                  <a:schemeClr val="tx1"/>
                </a:solidFill>
              </a:rPr>
              <a:t>GAS </a:t>
            </a:r>
            <a:endParaRPr lang="en-GB" sz="750" b="1" dirty="0">
              <a:solidFill>
                <a:schemeClr val="tx1"/>
              </a:solidFill>
            </a:endParaRPr>
          </a:p>
        </p:txBody>
      </p:sp>
      <p:sp>
        <p:nvSpPr>
          <p:cNvPr id="12" name="Rectangle 11"/>
          <p:cNvSpPr/>
          <p:nvPr/>
        </p:nvSpPr>
        <p:spPr>
          <a:xfrm>
            <a:off x="5726310" y="4953000"/>
            <a:ext cx="10135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197595" y="4988061"/>
            <a:ext cx="10135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082215" y="5015760"/>
            <a:ext cx="10135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a:off x="3048000" y="5072910"/>
            <a:ext cx="381000"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flipH="1">
            <a:off x="5845050" y="5014358"/>
            <a:ext cx="10135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H="1">
            <a:off x="5562600" y="5074313"/>
            <a:ext cx="381000"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415207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Inert Gas HRD</a:t>
            </a:r>
            <a:endParaRPr lang="en-GB" dirty="0"/>
          </a:p>
        </p:txBody>
      </p:sp>
      <p:sp>
        <p:nvSpPr>
          <p:cNvPr id="3" name="Content Placeholder 2"/>
          <p:cNvSpPr>
            <a:spLocks noGrp="1"/>
          </p:cNvSpPr>
          <p:nvPr>
            <p:ph idx="1"/>
          </p:nvPr>
        </p:nvSpPr>
        <p:spPr/>
        <p:txBody>
          <a:bodyPr>
            <a:normAutofit/>
          </a:bodyPr>
          <a:lstStyle/>
          <a:p>
            <a:r>
              <a:rPr lang="en-GB" sz="2000" dirty="0" smtClean="0"/>
              <a:t>Stored inert gas in pressurized bottles</a:t>
            </a:r>
          </a:p>
          <a:p>
            <a:r>
              <a:rPr lang="en-GB" sz="2000" dirty="0"/>
              <a:t>	</a:t>
            </a:r>
            <a:r>
              <a:rPr lang="en-GB" sz="2000" dirty="0" smtClean="0"/>
              <a:t>Pressure range 3000 - 5000 psi</a:t>
            </a:r>
          </a:p>
          <a:p>
            <a:r>
              <a:rPr lang="en-GB" sz="2000" dirty="0" smtClean="0"/>
              <a:t>	Composite, Titanium or </a:t>
            </a:r>
            <a:br>
              <a:rPr lang="en-GB" sz="2000" dirty="0" smtClean="0"/>
            </a:br>
            <a:r>
              <a:rPr lang="en-GB" sz="2000" dirty="0" smtClean="0"/>
              <a:t>	Stainless Steel bottles</a:t>
            </a:r>
          </a:p>
          <a:p>
            <a:endParaRPr lang="en-GB" sz="2000" dirty="0" smtClean="0"/>
          </a:p>
          <a:p>
            <a:r>
              <a:rPr lang="en-GB" sz="2000" dirty="0" smtClean="0"/>
              <a:t>Valve (pressure control) and manifold to distribution system</a:t>
            </a:r>
            <a:r>
              <a:rPr lang="en-GB" sz="2000" dirty="0"/>
              <a:t> </a:t>
            </a:r>
            <a:r>
              <a:rPr lang="en-GB" sz="2000" dirty="0" smtClean="0"/>
              <a:t>used by both HRD and LRD, check valves where required</a:t>
            </a:r>
          </a:p>
        </p:txBody>
      </p:sp>
      <p:sp>
        <p:nvSpPr>
          <p:cNvPr id="4" name="Slide Number Placeholder 3"/>
          <p:cNvSpPr>
            <a:spLocks noGrp="1"/>
          </p:cNvSpPr>
          <p:nvPr>
            <p:ph type="sldNum" sz="quarter" idx="12"/>
          </p:nvPr>
        </p:nvSpPr>
        <p:spPr/>
        <p:txBody>
          <a:bodyPr/>
          <a:lstStyle/>
          <a:p>
            <a:fld id="{789DF654-7552-4B9D-9287-15EA6E658DE7}" type="slidenum">
              <a:rPr lang="en-US" smtClean="0">
                <a:solidFill>
                  <a:prstClr val="black"/>
                </a:solidFill>
              </a:rPr>
              <a:pPr/>
              <a:t>13</a:t>
            </a:fld>
            <a:endParaRPr lang="en-US" dirty="0">
              <a:solidFill>
                <a:prstClr val="black"/>
              </a:solidFill>
            </a:endParaRPr>
          </a:p>
        </p:txBody>
      </p:sp>
      <p:pic>
        <p:nvPicPr>
          <p:cNvPr id="5"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1609225" cy="19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2366111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LRD Aspects</a:t>
            </a:r>
            <a:endParaRPr lang="en-US" dirty="0"/>
          </a:p>
        </p:txBody>
      </p:sp>
      <p:sp>
        <p:nvSpPr>
          <p:cNvPr id="3" name="Content Placeholder 2"/>
          <p:cNvSpPr>
            <a:spLocks noGrp="1"/>
          </p:cNvSpPr>
          <p:nvPr>
            <p:ph idx="1"/>
          </p:nvPr>
        </p:nvSpPr>
        <p:spPr/>
        <p:txBody>
          <a:bodyPr>
            <a:normAutofit/>
          </a:bodyPr>
          <a:lstStyle/>
          <a:p>
            <a:r>
              <a:rPr lang="en-GB" sz="2000" dirty="0"/>
              <a:t>LRD Provided by diverting </a:t>
            </a:r>
            <a:r>
              <a:rPr lang="en-GB" sz="2000" dirty="0" smtClean="0"/>
              <a:t>OBIGGS from Fuel Tank to Cargo compartment</a:t>
            </a:r>
            <a:endParaRPr lang="en-US" sz="2000" dirty="0" smtClean="0"/>
          </a:p>
          <a:p>
            <a:r>
              <a:rPr lang="en-US" sz="2000" dirty="0" smtClean="0"/>
              <a:t>Reliability improved by adding redundant components</a:t>
            </a:r>
          </a:p>
          <a:p>
            <a:r>
              <a:rPr lang="en-US" sz="2000" dirty="0" smtClean="0"/>
              <a:t>In some cases existing NGS can meet LRD flow requirements</a:t>
            </a:r>
          </a:p>
          <a:p>
            <a:r>
              <a:rPr lang="en-US" sz="2000" dirty="0" smtClean="0"/>
              <a:t>In other cases growth in NGS needed </a:t>
            </a:r>
          </a:p>
          <a:p>
            <a:r>
              <a:rPr lang="en-US" sz="2000" dirty="0"/>
              <a:t>	</a:t>
            </a:r>
            <a:r>
              <a:rPr lang="en-US" sz="2000" dirty="0" smtClean="0"/>
              <a:t>Larger heat exchanger</a:t>
            </a:r>
          </a:p>
          <a:p>
            <a:r>
              <a:rPr lang="en-US" sz="2000" dirty="0"/>
              <a:t>	</a:t>
            </a:r>
            <a:r>
              <a:rPr lang="en-US" sz="2000" dirty="0" smtClean="0"/>
              <a:t>Additional canister(s) in</a:t>
            </a:r>
          </a:p>
          <a:p>
            <a:r>
              <a:rPr lang="en-US" sz="2000" dirty="0"/>
              <a:t>	</a:t>
            </a:r>
            <a:r>
              <a:rPr lang="en-US" sz="2000" dirty="0" smtClean="0"/>
              <a:t>Air Separator Module (ASM)</a:t>
            </a:r>
          </a:p>
          <a:p>
            <a:endParaRPr lang="en-US"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solidFill>
                  <a:prstClr val="black"/>
                </a:solidFill>
              </a:rPr>
              <a:pPr/>
              <a:t>14</a:t>
            </a:fld>
            <a:endParaRPr lang="en-US" dirty="0">
              <a:solidFill>
                <a:prstClr val="black"/>
              </a:solidFill>
            </a:endParaRPr>
          </a:p>
        </p:txBody>
      </p:sp>
      <p:sp>
        <p:nvSpPr>
          <p:cNvPr id="6" name="Text Placeholder 5"/>
          <p:cNvSpPr>
            <a:spLocks noGrp="1"/>
          </p:cNvSpPr>
          <p:nvPr>
            <p:ph type="body" sz="quarter" idx="13"/>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5058"/>
            <a:ext cx="2971800" cy="22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158546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comparison with Halon 1301</a:t>
            </a:r>
            <a:endParaRPr lang="en-US" dirty="0"/>
          </a:p>
        </p:txBody>
      </p:sp>
      <p:sp>
        <p:nvSpPr>
          <p:cNvPr id="3" name="Content Placeholder 2"/>
          <p:cNvSpPr>
            <a:spLocks noGrp="1"/>
          </p:cNvSpPr>
          <p:nvPr>
            <p:ph idx="1"/>
          </p:nvPr>
        </p:nvSpPr>
        <p:spPr/>
        <p:txBody>
          <a:bodyPr>
            <a:noAutofit/>
          </a:bodyPr>
          <a:lstStyle/>
          <a:p>
            <a:r>
              <a:rPr lang="en-US" sz="2000" dirty="0" smtClean="0"/>
              <a:t>System weight estimate for typical narrow body aircraft</a:t>
            </a:r>
          </a:p>
          <a:p>
            <a:endParaRPr lang="en-US" sz="2000" dirty="0" smtClean="0"/>
          </a:p>
          <a:p>
            <a:endParaRPr lang="en-US" sz="2000" dirty="0"/>
          </a:p>
          <a:p>
            <a:endParaRPr lang="en-US" sz="2000" dirty="0" smtClean="0"/>
          </a:p>
          <a:p>
            <a:r>
              <a:rPr lang="en-US" sz="2000" dirty="0" smtClean="0"/>
              <a:t>	Helium is lightest for any ventilation or ETOPS</a:t>
            </a:r>
          </a:p>
          <a:p>
            <a:r>
              <a:rPr lang="en-US" sz="2000" dirty="0" smtClean="0"/>
              <a:t>	Nitrogen benefit is greater for longer ETOPS</a:t>
            </a:r>
          </a:p>
          <a:p>
            <a:r>
              <a:rPr lang="en-US" sz="2000" dirty="0" smtClean="0"/>
              <a:t>And for typical wide body aircraft</a:t>
            </a:r>
          </a:p>
          <a:p>
            <a:endParaRPr lang="en-US" sz="2000" dirty="0" smtClean="0"/>
          </a:p>
          <a:p>
            <a:endParaRPr lang="en-US" sz="2000" dirty="0"/>
          </a:p>
          <a:p>
            <a:endParaRPr lang="en-US" sz="2000" dirty="0" smtClean="0"/>
          </a:p>
          <a:p>
            <a:r>
              <a:rPr lang="en-US" sz="2000" dirty="0" smtClean="0"/>
              <a:t>	Inert gas benefit over Halon is greater for longer ETOPS</a:t>
            </a:r>
            <a:endParaRPr lang="en-US"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solidFill>
                  <a:prstClr val="black"/>
                </a:solidFill>
              </a:rPr>
              <a:pPr/>
              <a:t>15</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39488418"/>
              </p:ext>
            </p:extLst>
          </p:nvPr>
        </p:nvGraphicFramePr>
        <p:xfrm>
          <a:off x="2156460" y="2128520"/>
          <a:ext cx="4015740" cy="1224280"/>
        </p:xfrm>
        <a:graphic>
          <a:graphicData uri="http://schemas.openxmlformats.org/drawingml/2006/table">
            <a:tbl>
              <a:tblPr firstRow="1" firstCol="1" bandRow="1">
                <a:tableStyleId>{21E4AEA4-8DFA-4A89-87EB-49C32662AFE0}</a:tableStyleId>
              </a:tblPr>
              <a:tblGrid>
                <a:gridCol w="1336937"/>
                <a:gridCol w="1336937"/>
                <a:gridCol w="1341866"/>
              </a:tblGrid>
              <a:tr h="285115">
                <a:tc rowSpan="2">
                  <a:txBody>
                    <a:bodyPr/>
                    <a:lstStyle/>
                    <a:p>
                      <a:pPr marL="0" marR="0" algn="ctr">
                        <a:spcBef>
                          <a:spcPts val="0"/>
                        </a:spcBef>
                        <a:spcAft>
                          <a:spcPts val="0"/>
                        </a:spcAft>
                      </a:pPr>
                      <a:r>
                        <a:rPr lang="en-GB" sz="1100" dirty="0">
                          <a:effectLst/>
                        </a:rPr>
                        <a:t>Agent</a:t>
                      </a:r>
                      <a:endParaRPr lang="en-US" sz="1150" dirty="0">
                        <a:effectLst/>
                        <a:latin typeface="Times New Roman"/>
                        <a:ea typeface="Times New Roman"/>
                      </a:endParaRPr>
                    </a:p>
                  </a:txBody>
                  <a:tcPr marL="68580" marR="68580" marT="0" marB="0" anchor="ctr"/>
                </a:tc>
                <a:tc rowSpan="2">
                  <a:txBody>
                    <a:bodyPr/>
                    <a:lstStyle/>
                    <a:p>
                      <a:pPr marL="0" marR="0" algn="ctr">
                        <a:spcBef>
                          <a:spcPts val="0"/>
                        </a:spcBef>
                        <a:spcAft>
                          <a:spcPts val="0"/>
                        </a:spcAft>
                      </a:pPr>
                      <a:r>
                        <a:rPr lang="en-GB" sz="1100" dirty="0">
                          <a:effectLst/>
                        </a:rPr>
                        <a:t>ETOPS (min)</a:t>
                      </a:r>
                      <a:endParaRPr lang="en-US" sz="115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GB" sz="1100" dirty="0">
                          <a:effectLst/>
                        </a:rPr>
                        <a:t>Overall System Weight (pounds)</a:t>
                      </a:r>
                      <a:endParaRPr lang="en-US" sz="1150" dirty="0">
                        <a:effectLst/>
                        <a:latin typeface="Times New Roman"/>
                        <a:ea typeface="Times New Roman"/>
                      </a:endParaRPr>
                    </a:p>
                  </a:txBody>
                  <a:tcPr marL="68580" marR="68580" marT="0" marB="0" anchor="ctr"/>
                </a:tc>
              </a:tr>
              <a:tr h="1879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GB" sz="1100" baseline="0" dirty="0">
                          <a:effectLst/>
                        </a:rPr>
                        <a:t>1500 CFH</a:t>
                      </a:r>
                      <a:endParaRPr lang="en-US" sz="1150" b="0" i="0" baseline="0" dirty="0">
                        <a:solidFill>
                          <a:schemeClr val="bg1"/>
                        </a:solidFill>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dirty="0">
                          <a:effectLst/>
                        </a:rPr>
                        <a:t>Halon 1301</a:t>
                      </a:r>
                      <a:endParaRPr lang="en-US" sz="1150" dirty="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75</a:t>
                      </a:r>
                      <a:endParaRPr lang="en-US" sz="1150" b="0" i="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a:effectLst/>
                        </a:rPr>
                        <a:t>90.8</a:t>
                      </a:r>
                      <a:endParaRPr lang="en-US" sz="1150">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a:effectLst/>
                        </a:rPr>
                        <a:t>Halon 1301</a:t>
                      </a:r>
                      <a:endParaRPr lang="en-US" sz="115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195</a:t>
                      </a:r>
                      <a:endParaRPr lang="en-US" sz="1150" b="0" i="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a:effectLst/>
                        </a:rPr>
                        <a:t>164.1</a:t>
                      </a:r>
                      <a:endParaRPr lang="en-US" sz="1150">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a:effectLst/>
                        </a:rPr>
                        <a:t>Nitrogen </a:t>
                      </a:r>
                      <a:endParaRPr lang="en-US" sz="115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(Any)</a:t>
                      </a:r>
                      <a:endParaRPr lang="en-US" sz="1150" b="0" i="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a:effectLst/>
                        </a:rPr>
                        <a:t>122.3</a:t>
                      </a:r>
                      <a:endParaRPr lang="en-US" sz="1150">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a:effectLst/>
                        </a:rPr>
                        <a:t>Helium</a:t>
                      </a:r>
                      <a:endParaRPr lang="en-US" sz="115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(Any)</a:t>
                      </a:r>
                      <a:endParaRPr lang="en-US" sz="1150" b="0" i="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dirty="0">
                          <a:effectLst/>
                        </a:rPr>
                        <a:t>83.4</a:t>
                      </a:r>
                      <a:endParaRPr lang="en-US" sz="1150" b="1"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93325450"/>
              </p:ext>
            </p:extLst>
          </p:nvPr>
        </p:nvGraphicFramePr>
        <p:xfrm>
          <a:off x="2156460" y="4828097"/>
          <a:ext cx="4015740" cy="1216660"/>
        </p:xfrm>
        <a:graphic>
          <a:graphicData uri="http://schemas.openxmlformats.org/drawingml/2006/table">
            <a:tbl>
              <a:tblPr firstRow="1" firstCol="1" bandRow="1">
                <a:tableStyleId>{21E4AEA4-8DFA-4A89-87EB-49C32662AFE0}</a:tableStyleId>
              </a:tblPr>
              <a:tblGrid>
                <a:gridCol w="1336937"/>
                <a:gridCol w="1336937"/>
                <a:gridCol w="1341866"/>
              </a:tblGrid>
              <a:tr h="285115">
                <a:tc rowSpan="2">
                  <a:txBody>
                    <a:bodyPr/>
                    <a:lstStyle/>
                    <a:p>
                      <a:pPr marL="0" marR="0" algn="ctr">
                        <a:spcBef>
                          <a:spcPts val="0"/>
                        </a:spcBef>
                        <a:spcAft>
                          <a:spcPts val="0"/>
                        </a:spcAft>
                      </a:pPr>
                      <a:r>
                        <a:rPr lang="en-GB" sz="1100" dirty="0">
                          <a:effectLst/>
                        </a:rPr>
                        <a:t>Agent</a:t>
                      </a:r>
                      <a:endParaRPr lang="en-US" sz="1150" dirty="0">
                        <a:effectLst/>
                        <a:latin typeface="Times New Roman"/>
                        <a:ea typeface="Times New Roman"/>
                      </a:endParaRPr>
                    </a:p>
                  </a:txBody>
                  <a:tcPr marL="68580" marR="68580" marT="0" marB="0" anchor="ctr"/>
                </a:tc>
                <a:tc rowSpan="2">
                  <a:txBody>
                    <a:bodyPr/>
                    <a:lstStyle/>
                    <a:p>
                      <a:pPr marL="0" marR="0" algn="ctr">
                        <a:spcBef>
                          <a:spcPts val="0"/>
                        </a:spcBef>
                        <a:spcAft>
                          <a:spcPts val="0"/>
                        </a:spcAft>
                      </a:pPr>
                      <a:r>
                        <a:rPr lang="en-GB" sz="1100" dirty="0">
                          <a:effectLst/>
                        </a:rPr>
                        <a:t>ETOPS (min)</a:t>
                      </a:r>
                      <a:endParaRPr lang="en-US" sz="115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GB" sz="1100" dirty="0">
                          <a:effectLst/>
                        </a:rPr>
                        <a:t>Overall System Weight (pounds)</a:t>
                      </a:r>
                      <a:endParaRPr lang="en-US" sz="1150" dirty="0">
                        <a:effectLst/>
                        <a:latin typeface="Times New Roman"/>
                        <a:ea typeface="Times New Roman"/>
                      </a:endParaRPr>
                    </a:p>
                  </a:txBody>
                  <a:tcPr marL="68580" marR="68580" marT="0" marB="0" anchor="ctr"/>
                </a:tc>
              </a:tr>
              <a:tr h="18796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GB" sz="1100" baseline="0" dirty="0">
                          <a:effectLst/>
                        </a:rPr>
                        <a:t>3000 CFH</a:t>
                      </a:r>
                      <a:endParaRPr lang="en-US" sz="1150" baseline="0" dirty="0">
                        <a:solidFill>
                          <a:schemeClr val="bg1"/>
                        </a:solidFill>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a:effectLst/>
                        </a:rPr>
                        <a:t>Halon 1301</a:t>
                      </a:r>
                      <a:endParaRPr lang="en-US" sz="115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75</a:t>
                      </a:r>
                      <a:endParaRPr lang="en-US" sz="115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dirty="0">
                          <a:effectLst/>
                        </a:rPr>
                        <a:t>148.0</a:t>
                      </a:r>
                      <a:endParaRPr lang="en-US" sz="1150" b="1" dirty="0">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a:effectLst/>
                        </a:rPr>
                        <a:t>Halon 1301</a:t>
                      </a:r>
                      <a:endParaRPr lang="en-US" sz="115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195</a:t>
                      </a:r>
                      <a:endParaRPr lang="en-US" sz="115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a:effectLst/>
                        </a:rPr>
                        <a:t>279.7</a:t>
                      </a:r>
                      <a:endParaRPr lang="en-US" sz="1150">
                        <a:effectLst/>
                        <a:latin typeface="Times New Roman"/>
                        <a:ea typeface="Times New Roman"/>
                      </a:endParaRPr>
                    </a:p>
                  </a:txBody>
                  <a:tcPr marL="68580" marR="68580" marT="0" marB="0"/>
                </a:tc>
              </a:tr>
              <a:tr h="45720">
                <a:tc>
                  <a:txBody>
                    <a:bodyPr/>
                    <a:lstStyle/>
                    <a:p>
                      <a:pPr marL="0" marR="0" algn="ctr">
                        <a:spcBef>
                          <a:spcPts val="0"/>
                        </a:spcBef>
                        <a:spcAft>
                          <a:spcPts val="0"/>
                        </a:spcAft>
                      </a:pPr>
                      <a:r>
                        <a:rPr lang="en-GB" sz="1100" dirty="0">
                          <a:effectLst/>
                        </a:rPr>
                        <a:t>Nitrogen </a:t>
                      </a:r>
                      <a:endParaRPr lang="en-US" sz="1150" dirty="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(Any)</a:t>
                      </a:r>
                      <a:endParaRPr lang="en-US" sz="115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a:effectLst/>
                        </a:rPr>
                        <a:t>263.2</a:t>
                      </a:r>
                      <a:endParaRPr lang="en-US" sz="1150">
                        <a:effectLst/>
                        <a:latin typeface="Times New Roman"/>
                        <a:ea typeface="Times New Roman"/>
                      </a:endParaRPr>
                    </a:p>
                  </a:txBody>
                  <a:tcPr marL="68580" marR="68580" marT="0" marB="0"/>
                </a:tc>
              </a:tr>
              <a:tr h="175260">
                <a:tc>
                  <a:txBody>
                    <a:bodyPr/>
                    <a:lstStyle/>
                    <a:p>
                      <a:pPr marL="0" marR="0" algn="ctr">
                        <a:spcBef>
                          <a:spcPts val="0"/>
                        </a:spcBef>
                        <a:spcAft>
                          <a:spcPts val="0"/>
                        </a:spcAft>
                      </a:pPr>
                      <a:r>
                        <a:rPr lang="en-GB" sz="1100">
                          <a:effectLst/>
                        </a:rPr>
                        <a:t>Helium</a:t>
                      </a:r>
                      <a:endParaRPr lang="en-US" sz="1150">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baseline="0" dirty="0">
                          <a:effectLst/>
                        </a:rPr>
                        <a:t>(Any)</a:t>
                      </a:r>
                      <a:endParaRPr lang="en-US" sz="1150" baseline="0" dirty="0">
                        <a:solidFill>
                          <a:schemeClr val="bg1"/>
                        </a:solidFill>
                        <a:effectLst/>
                        <a:latin typeface="Times New Roman"/>
                        <a:ea typeface="Times New Roman"/>
                      </a:endParaRPr>
                    </a:p>
                  </a:txBody>
                  <a:tcPr marL="68580" marR="68580" marT="0" marB="0"/>
                </a:tc>
                <a:tc>
                  <a:txBody>
                    <a:bodyPr/>
                    <a:lstStyle/>
                    <a:p>
                      <a:pPr marL="0" marR="0" algn="ctr">
                        <a:spcBef>
                          <a:spcPts val="0"/>
                        </a:spcBef>
                        <a:spcAft>
                          <a:spcPts val="0"/>
                        </a:spcAft>
                      </a:pPr>
                      <a:r>
                        <a:rPr lang="en-GB" sz="1100" dirty="0">
                          <a:effectLst/>
                        </a:rPr>
                        <a:t>180.1</a:t>
                      </a:r>
                      <a:endParaRPr lang="en-US" sz="1150" b="1" dirty="0">
                        <a:effectLst/>
                        <a:latin typeface="Times New Roman"/>
                        <a:ea typeface="Times New Roman"/>
                      </a:endParaRPr>
                    </a:p>
                  </a:txBody>
                  <a:tcPr marL="68580" marR="68580" marT="0" marB="0"/>
                </a:tc>
              </a:tr>
            </a:tbl>
          </a:graphicData>
        </a:graphic>
      </p:graphicFrame>
      <p:sp>
        <p:nvSpPr>
          <p:cNvPr id="9" name="Rectangle 8"/>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113268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Safety Aspects</a:t>
            </a:r>
            <a:endParaRPr lang="en-GB" dirty="0"/>
          </a:p>
        </p:txBody>
      </p:sp>
      <p:sp>
        <p:nvSpPr>
          <p:cNvPr id="7" name="Text Placeholder 6"/>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89DF654-7552-4B9D-9287-15EA6E658DE7}" type="slidenum">
              <a:rPr lang="en-US" smtClean="0"/>
              <a:pPr/>
              <a:t>16</a:t>
            </a:fld>
            <a:endParaRPr lang="en-US" dirty="0"/>
          </a:p>
        </p:txBody>
      </p:sp>
    </p:spTree>
    <p:extLst>
      <p:ext uri="{BB962C8B-B14F-4D97-AF65-F5344CB8AC3E}">
        <p14:creationId xmlns:p14="http://schemas.microsoft.com/office/powerpoint/2010/main" val="165604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Overpressure mitigation</a:t>
            </a:r>
            <a:endParaRPr lang="en-GB" dirty="0"/>
          </a:p>
        </p:txBody>
      </p:sp>
      <p:sp>
        <p:nvSpPr>
          <p:cNvPr id="3" name="Content Placeholder 2"/>
          <p:cNvSpPr>
            <a:spLocks noGrp="1"/>
          </p:cNvSpPr>
          <p:nvPr>
            <p:ph idx="1"/>
          </p:nvPr>
        </p:nvSpPr>
        <p:spPr>
          <a:xfrm>
            <a:off x="292608" y="1600200"/>
            <a:ext cx="6031992" cy="4495800"/>
          </a:xfrm>
        </p:spPr>
        <p:txBody>
          <a:bodyPr>
            <a:normAutofit/>
          </a:bodyPr>
          <a:lstStyle/>
          <a:p>
            <a:r>
              <a:rPr lang="en-GB" sz="2000" dirty="0" smtClean="0"/>
              <a:t>Patented valve – flow rate can be adjusted</a:t>
            </a:r>
          </a:p>
          <a:p>
            <a:r>
              <a:rPr lang="en-GB" sz="2000" dirty="0" smtClean="0"/>
              <a:t>60% reduction in peak mass flow</a:t>
            </a:r>
          </a:p>
          <a:p>
            <a:r>
              <a:rPr lang="en-GB" sz="2000" dirty="0" smtClean="0"/>
              <a:t>84% reduction in enclosure overpressure</a:t>
            </a:r>
          </a:p>
          <a:p>
            <a:endParaRPr lang="en-GB"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17</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66" b="10305"/>
          <a:stretch/>
        </p:blipFill>
        <p:spPr bwMode="auto">
          <a:xfrm>
            <a:off x="6442022" y="1055076"/>
            <a:ext cx="2435596" cy="344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914400" y="3276600"/>
            <a:ext cx="4610887" cy="2971800"/>
            <a:chOff x="1486474" y="3657600"/>
            <a:chExt cx="4610887" cy="297180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6474" y="3657600"/>
              <a:ext cx="461088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971800" y="4038600"/>
              <a:ext cx="28956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p:cNvSpPr txBox="1"/>
          <p:nvPr/>
        </p:nvSpPr>
        <p:spPr>
          <a:xfrm>
            <a:off x="6783520" y="4599214"/>
            <a:ext cx="1752600" cy="369332"/>
          </a:xfrm>
          <a:prstGeom prst="rect">
            <a:avLst/>
          </a:prstGeom>
          <a:noFill/>
        </p:spPr>
        <p:txBody>
          <a:bodyPr wrap="square" rtlCol="0">
            <a:spAutoFit/>
          </a:bodyPr>
          <a:lstStyle/>
          <a:p>
            <a:r>
              <a:rPr lang="en-GB" dirty="0" smtClean="0"/>
              <a:t>Patented Valve</a:t>
            </a:r>
            <a:endParaRPr lang="en-GB" dirty="0"/>
          </a:p>
        </p:txBody>
      </p:sp>
      <p:sp>
        <p:nvSpPr>
          <p:cNvPr id="5" name="TextBox 4"/>
          <p:cNvSpPr txBox="1"/>
          <p:nvPr/>
        </p:nvSpPr>
        <p:spPr>
          <a:xfrm>
            <a:off x="2939950" y="5105400"/>
            <a:ext cx="1632050" cy="338554"/>
          </a:xfrm>
          <a:prstGeom prst="rect">
            <a:avLst/>
          </a:prstGeom>
          <a:noFill/>
        </p:spPr>
        <p:txBody>
          <a:bodyPr wrap="none" rtlCol="0">
            <a:spAutoFit/>
          </a:bodyPr>
          <a:lstStyle/>
          <a:p>
            <a:r>
              <a:rPr lang="en-GB" sz="1600" b="1" dirty="0" smtClean="0">
                <a:solidFill>
                  <a:schemeClr val="tx2">
                    <a:lumMod val="60000"/>
                    <a:lumOff val="40000"/>
                  </a:schemeClr>
                </a:solidFill>
              </a:rPr>
              <a:t>Patented Valve</a:t>
            </a:r>
            <a:endParaRPr lang="en-GB" sz="1600" b="1" dirty="0">
              <a:solidFill>
                <a:schemeClr val="tx2">
                  <a:lumMod val="60000"/>
                  <a:lumOff val="40000"/>
                </a:schemeClr>
              </a:solidFill>
            </a:endParaRPr>
          </a:p>
        </p:txBody>
      </p:sp>
      <p:sp>
        <p:nvSpPr>
          <p:cNvPr id="6" name="TextBox 5"/>
          <p:cNvSpPr txBox="1"/>
          <p:nvPr/>
        </p:nvSpPr>
        <p:spPr>
          <a:xfrm>
            <a:off x="2057400" y="3657600"/>
            <a:ext cx="1917513" cy="338554"/>
          </a:xfrm>
          <a:prstGeom prst="rect">
            <a:avLst/>
          </a:prstGeom>
          <a:noFill/>
        </p:spPr>
        <p:txBody>
          <a:bodyPr wrap="none" rtlCol="0">
            <a:spAutoFit/>
          </a:bodyPr>
          <a:lstStyle/>
          <a:p>
            <a:r>
              <a:rPr lang="en-GB" sz="1600" b="1" dirty="0" smtClean="0"/>
              <a:t>Normal discharge</a:t>
            </a:r>
            <a:endParaRPr lang="en-GB" sz="1600" b="1" dirty="0"/>
          </a:p>
        </p:txBody>
      </p:sp>
      <p:sp>
        <p:nvSpPr>
          <p:cNvPr id="11" name="TextBox 10"/>
          <p:cNvSpPr txBox="1"/>
          <p:nvPr/>
        </p:nvSpPr>
        <p:spPr>
          <a:xfrm>
            <a:off x="2939950" y="6184612"/>
            <a:ext cx="726737" cy="292388"/>
          </a:xfrm>
          <a:prstGeom prst="rect">
            <a:avLst/>
          </a:prstGeom>
          <a:noFill/>
        </p:spPr>
        <p:txBody>
          <a:bodyPr wrap="none" rtlCol="0">
            <a:spAutoFit/>
          </a:bodyPr>
          <a:lstStyle/>
          <a:p>
            <a:r>
              <a:rPr lang="en-GB" sz="1300" dirty="0" smtClean="0">
                <a:latin typeface="Arial Unicode MS" panose="020B0604020202020204" pitchFamily="34" charset="-128"/>
                <a:ea typeface="Arial Unicode MS" panose="020B0604020202020204" pitchFamily="34" charset="-128"/>
                <a:cs typeface="Arial Unicode MS" panose="020B0604020202020204" pitchFamily="34" charset="-128"/>
              </a:rPr>
              <a:t>Time /s</a:t>
            </a:r>
            <a:endParaRPr lang="en-GB" sz="13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13"/>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883279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considerations</a:t>
            </a:r>
            <a:endParaRPr lang="en-GB" dirty="0"/>
          </a:p>
        </p:txBody>
      </p:sp>
      <p:sp>
        <p:nvSpPr>
          <p:cNvPr id="3" name="Content Placeholder 2"/>
          <p:cNvSpPr>
            <a:spLocks noGrp="1"/>
          </p:cNvSpPr>
          <p:nvPr>
            <p:ph idx="1"/>
          </p:nvPr>
        </p:nvSpPr>
        <p:spPr>
          <a:xfrm>
            <a:off x="292607" y="1600200"/>
            <a:ext cx="4279393" cy="4618038"/>
          </a:xfrm>
        </p:spPr>
        <p:txBody>
          <a:bodyPr>
            <a:normAutofit/>
          </a:bodyPr>
          <a:lstStyle/>
          <a:p>
            <a:r>
              <a:rPr lang="en-GB" sz="2000" dirty="0" smtClean="0"/>
              <a:t>Distribution </a:t>
            </a:r>
            <a:r>
              <a:rPr lang="en-GB" sz="2000" dirty="0"/>
              <a:t>of the inert gas to engine nacelles, APUs and other </a:t>
            </a:r>
            <a:r>
              <a:rPr lang="en-GB" sz="2000" dirty="0" smtClean="0"/>
              <a:t>areas can </a:t>
            </a:r>
            <a:r>
              <a:rPr lang="en-GB" sz="2000" dirty="0"/>
              <a:t>bring system level </a:t>
            </a:r>
            <a:r>
              <a:rPr lang="en-GB" sz="2000" dirty="0" smtClean="0"/>
              <a:t>benefits</a:t>
            </a:r>
          </a:p>
          <a:p>
            <a:endParaRPr lang="en-GB" sz="2000" dirty="0" smtClean="0"/>
          </a:p>
          <a:p>
            <a:endParaRPr lang="en-GB" sz="3200" dirty="0" smtClean="0"/>
          </a:p>
          <a:p>
            <a:r>
              <a:rPr lang="en-GB" sz="3200" dirty="0" smtClean="0"/>
              <a:t>Certification</a:t>
            </a:r>
            <a:endParaRPr lang="en-GB" sz="2000" dirty="0"/>
          </a:p>
          <a:p>
            <a:pPr marL="231775"/>
            <a:r>
              <a:rPr lang="en-GB" sz="2000" dirty="0" smtClean="0"/>
              <a:t>Technology </a:t>
            </a:r>
            <a:r>
              <a:rPr lang="en-GB" sz="2000" dirty="0"/>
              <a:t>exists for </a:t>
            </a:r>
            <a:r>
              <a:rPr lang="en-GB" sz="2000" dirty="0" smtClean="0"/>
              <a:t>easy certification </a:t>
            </a:r>
            <a:r>
              <a:rPr lang="en-GB" sz="2000" dirty="0"/>
              <a:t>to all possible areas of </a:t>
            </a:r>
            <a:r>
              <a:rPr lang="en-GB" sz="2000" dirty="0" smtClean="0"/>
              <a:t>application</a:t>
            </a:r>
            <a:endParaRPr lang="en-GB" sz="2000" dirty="0">
              <a:solidFill>
                <a:srgbClr val="C00000"/>
              </a:solidFill>
            </a:endParaRPr>
          </a:p>
          <a:p>
            <a:endParaRPr lang="en-GB"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18</a:t>
            </a:fld>
            <a:endParaRPr lang="en-US" dirty="0"/>
          </a:p>
        </p:txBody>
      </p:sp>
      <p:sp>
        <p:nvSpPr>
          <p:cNvPr id="5" name="Text Placeholder 4"/>
          <p:cNvSpPr>
            <a:spLocks noGrp="1"/>
          </p:cNvSpPr>
          <p:nvPr>
            <p:ph type="body" sz="quarter" idx="13"/>
          </p:nvPr>
        </p:nvSpPr>
        <p:spPr/>
        <p:txBody>
          <a:bodyPr/>
          <a:lstStyle/>
          <a:p>
            <a:r>
              <a:rPr lang="en-GB" dirty="0"/>
              <a:t>System Integration</a:t>
            </a:r>
          </a:p>
          <a:p>
            <a:endParaRPr lang="en-GB" dirty="0"/>
          </a:p>
        </p:txBody>
      </p:sp>
      <p:sp>
        <p:nvSpPr>
          <p:cNvPr id="6" name="Rectangle 5"/>
          <p:cNvSpPr/>
          <p:nvPr/>
        </p:nvSpPr>
        <p:spPr>
          <a:xfrm>
            <a:off x="5867399" y="2041995"/>
            <a:ext cx="566057" cy="1615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5536" y="4343400"/>
            <a:ext cx="3312528" cy="2004131"/>
          </a:xfrm>
          <a:prstGeom prst="rect">
            <a:avLst/>
          </a:prstGeom>
        </p:spPr>
      </p:pic>
      <p:grpSp>
        <p:nvGrpSpPr>
          <p:cNvPr id="11" name="Group 10"/>
          <p:cNvGrpSpPr/>
          <p:nvPr/>
        </p:nvGrpSpPr>
        <p:grpSpPr>
          <a:xfrm>
            <a:off x="4724400" y="1063520"/>
            <a:ext cx="4114800" cy="2517880"/>
            <a:chOff x="4724400" y="719504"/>
            <a:chExt cx="4114800" cy="251788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60909"/>
              <a:ext cx="41148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589846" y="719504"/>
              <a:ext cx="1053494" cy="461665"/>
            </a:xfrm>
            <a:prstGeom prst="rect">
              <a:avLst/>
            </a:prstGeom>
            <a:noFill/>
          </p:spPr>
          <p:txBody>
            <a:bodyPr wrap="none" rtlCol="0">
              <a:spAutoFit/>
            </a:bodyPr>
            <a:lstStyle/>
            <a:p>
              <a:r>
                <a:rPr lang="en-GB" sz="1200" b="1" dirty="0" smtClean="0">
                  <a:latin typeface="+mj-lt"/>
                </a:rPr>
                <a:t>LRD Supply</a:t>
              </a:r>
            </a:p>
            <a:p>
              <a:r>
                <a:rPr lang="en-GB" sz="1200" b="1" dirty="0" smtClean="0">
                  <a:latin typeface="+mj-lt"/>
                </a:rPr>
                <a:t>Fuel Cell </a:t>
              </a:r>
              <a:r>
                <a:rPr lang="en-GB" sz="1200" dirty="0" smtClean="0">
                  <a:latin typeface="+mj-lt"/>
                </a:rPr>
                <a:t>/ </a:t>
              </a:r>
              <a:endParaRPr lang="en-GB" sz="1200" dirty="0">
                <a:latin typeface="+mj-lt"/>
              </a:endParaRPr>
            </a:p>
          </p:txBody>
        </p:sp>
      </p:grpSp>
      <p:sp>
        <p:nvSpPr>
          <p:cNvPr id="12" name="Rectangle 11"/>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985512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Safety Considerations</a:t>
            </a:r>
            <a:endParaRPr lang="en-GB" dirty="0"/>
          </a:p>
        </p:txBody>
      </p:sp>
      <p:sp>
        <p:nvSpPr>
          <p:cNvPr id="3" name="Content Placeholder 2"/>
          <p:cNvSpPr>
            <a:spLocks noGrp="1"/>
          </p:cNvSpPr>
          <p:nvPr>
            <p:ph idx="1"/>
          </p:nvPr>
        </p:nvSpPr>
        <p:spPr/>
        <p:txBody>
          <a:bodyPr>
            <a:normAutofit/>
          </a:bodyPr>
          <a:lstStyle/>
          <a:p>
            <a:r>
              <a:rPr lang="en-GB" sz="2000" dirty="0" smtClean="0"/>
              <a:t>Use of Odorant can serve as warning that system has been discharged (Patented &amp; Patent  Pending)</a:t>
            </a:r>
          </a:p>
          <a:p>
            <a:r>
              <a:rPr lang="en-GB" sz="2000" dirty="0" smtClean="0"/>
              <a:t>Inadvertent discharge directed overboard (Patent Pending)</a:t>
            </a:r>
          </a:p>
          <a:p>
            <a:r>
              <a:rPr lang="en-GB" sz="2000" dirty="0" smtClean="0"/>
              <a:t>Oxygen sensors to control </a:t>
            </a:r>
            <a:r>
              <a:rPr lang="en-GB" sz="2000" dirty="0"/>
              <a:t>discharge (Patented &amp; Patent  Pending)</a:t>
            </a:r>
          </a:p>
          <a:p>
            <a:r>
              <a:rPr lang="en-GB" sz="2000" dirty="0" smtClean="0"/>
              <a:t> </a:t>
            </a:r>
            <a:endParaRPr lang="en-GB"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19</a:t>
            </a:fld>
            <a:endParaRPr lang="en-US" dirty="0"/>
          </a:p>
        </p:txBody>
      </p:sp>
      <p:sp>
        <p:nvSpPr>
          <p:cNvPr id="5" name="Text Placeholder 4"/>
          <p:cNvSpPr>
            <a:spLocks noGrp="1"/>
          </p:cNvSpPr>
          <p:nvPr>
            <p:ph type="body" sz="quarter" idx="13"/>
          </p:nvPr>
        </p:nvSpPr>
        <p:spPr/>
        <p:txBody>
          <a:bodyPr/>
          <a:lstStyle/>
          <a:p>
            <a:endParaRPr lang="en-GB"/>
          </a:p>
        </p:txBody>
      </p:sp>
      <p:sp>
        <p:nvSpPr>
          <p:cNvPr id="8" name="Rectangle 7"/>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3725421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of Contents</a:t>
            </a:r>
            <a:endParaRPr lang="en-GB" dirty="0"/>
          </a:p>
        </p:txBody>
      </p:sp>
      <p:sp>
        <p:nvSpPr>
          <p:cNvPr id="3" name="Content Placeholder 2"/>
          <p:cNvSpPr>
            <a:spLocks noGrp="1"/>
          </p:cNvSpPr>
          <p:nvPr>
            <p:ph idx="1"/>
          </p:nvPr>
        </p:nvSpPr>
        <p:spPr/>
        <p:txBody>
          <a:bodyPr>
            <a:normAutofit/>
          </a:bodyPr>
          <a:lstStyle/>
          <a:p>
            <a:r>
              <a:rPr lang="en-GB" sz="2000" dirty="0" smtClean="0"/>
              <a:t>Introduction</a:t>
            </a:r>
          </a:p>
          <a:p>
            <a:r>
              <a:rPr lang="en-GB" sz="2000" dirty="0" smtClean="0"/>
              <a:t>Overview of Tests</a:t>
            </a:r>
          </a:p>
          <a:p>
            <a:r>
              <a:rPr lang="en-GB" sz="2000" dirty="0" smtClean="0"/>
              <a:t>Test Results</a:t>
            </a:r>
          </a:p>
          <a:p>
            <a:r>
              <a:rPr lang="en-GB" sz="2000" dirty="0" smtClean="0"/>
              <a:t>Design considerations</a:t>
            </a:r>
          </a:p>
          <a:p>
            <a:r>
              <a:rPr lang="en-GB" sz="2000" dirty="0" smtClean="0"/>
              <a:t>Conclusions</a:t>
            </a:r>
          </a:p>
          <a:p>
            <a:endParaRPr lang="en-GB"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2</a:t>
            </a:fld>
            <a:endParaRPr lang="en-US" dirty="0"/>
          </a:p>
        </p:txBody>
      </p:sp>
      <p:sp>
        <p:nvSpPr>
          <p:cNvPr id="5" name="Text Placeholder 4"/>
          <p:cNvSpPr>
            <a:spLocks noGrp="1"/>
          </p:cNvSpPr>
          <p:nvPr>
            <p:ph type="body" sz="quarter" idx="13"/>
          </p:nvPr>
        </p:nvSpPr>
        <p:spPr/>
        <p:txBody>
          <a:bodyPr/>
          <a:lstStyle/>
          <a:p>
            <a:endParaRPr lang="en-GB"/>
          </a:p>
        </p:txBody>
      </p:sp>
      <p:sp>
        <p:nvSpPr>
          <p:cNvPr id="6" name="Rectangle 5"/>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352984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summary</a:t>
            </a:r>
            <a:endParaRPr lang="en-GB"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20</a:t>
            </a:fld>
            <a:endParaRPr lang="en-US" dirty="0"/>
          </a:p>
        </p:txBody>
      </p:sp>
      <p:sp>
        <p:nvSpPr>
          <p:cNvPr id="5" name="Content Placeholder 2"/>
          <p:cNvSpPr>
            <a:spLocks noGrp="1"/>
          </p:cNvSpPr>
          <p:nvPr>
            <p:ph idx="1"/>
          </p:nvPr>
        </p:nvSpPr>
        <p:spPr/>
        <p:txBody>
          <a:bodyPr>
            <a:normAutofit/>
          </a:bodyPr>
          <a:lstStyle/>
          <a:p>
            <a:pPr lvl="1"/>
            <a:r>
              <a:rPr lang="en-US" sz="2000" dirty="0" smtClean="0"/>
              <a:t>UTAS FPS has a suitable test article and has completed all four of the MPS test elements</a:t>
            </a:r>
          </a:p>
          <a:p>
            <a:pPr lvl="1"/>
            <a:r>
              <a:rPr lang="en-US" sz="2000" dirty="0" smtClean="0"/>
              <a:t>Inert gas alone has been shown to be capable of passing the MPS</a:t>
            </a:r>
          </a:p>
          <a:p>
            <a:pPr lvl="1"/>
            <a:r>
              <a:rPr lang="en-US" sz="2000" dirty="0" smtClean="0"/>
              <a:t>Adding water mist to inert gas does not provide any benefit in the aerosol </a:t>
            </a:r>
            <a:r>
              <a:rPr lang="en-US" sz="2000" dirty="0"/>
              <a:t>can </a:t>
            </a:r>
            <a:r>
              <a:rPr lang="en-US" sz="2000" dirty="0" smtClean="0"/>
              <a:t>tests</a:t>
            </a:r>
          </a:p>
          <a:p>
            <a:pPr lvl="1"/>
            <a:r>
              <a:rPr lang="en-US" sz="2000" dirty="0" smtClean="0"/>
              <a:t>Inert gas could be a simple, straightforward replacement for Halon 1301 in cargo compartment applications</a:t>
            </a:r>
          </a:p>
          <a:p>
            <a:pPr marL="342900" lvl="1" indent="-342900">
              <a:buFont typeface="Arial" panose="020B0604020202020204" pitchFamily="34" charset="0"/>
              <a:buChar char="•"/>
            </a:pPr>
            <a:endParaRPr lang="en-US" sz="2000" dirty="0" smtClean="0"/>
          </a:p>
        </p:txBody>
      </p:sp>
      <p:sp>
        <p:nvSpPr>
          <p:cNvPr id="7" name="Rectangle 6"/>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2770163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Questions ?</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89DF654-7552-4B9D-9287-15EA6E658DE7}" type="slidenum">
              <a:rPr lang="en-US" smtClean="0"/>
              <a:pPr/>
              <a:t>21</a:t>
            </a:fld>
            <a:endParaRPr lang="en-US" dirty="0"/>
          </a:p>
        </p:txBody>
      </p:sp>
    </p:spTree>
    <p:extLst>
      <p:ext uri="{BB962C8B-B14F-4D97-AF65-F5344CB8AC3E}">
        <p14:creationId xmlns:p14="http://schemas.microsoft.com/office/powerpoint/2010/main" val="1543945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sz="2000" dirty="0" smtClean="0"/>
              <a:t>UTAS FPS has carried out extensive cargo compartment testing against </a:t>
            </a:r>
            <a:r>
              <a:rPr lang="en-GB" sz="2000" dirty="0"/>
              <a:t>all 4 of MPS </a:t>
            </a:r>
            <a:r>
              <a:rPr lang="en-GB" sz="2000" dirty="0" smtClean="0"/>
              <a:t>elements</a:t>
            </a:r>
            <a:endParaRPr lang="en-GB" sz="2000" dirty="0"/>
          </a:p>
          <a:p>
            <a:r>
              <a:rPr lang="en-GB" sz="2000" dirty="0" smtClean="0"/>
              <a:t>Agents </a:t>
            </a:r>
          </a:p>
          <a:p>
            <a:r>
              <a:rPr lang="en-GB" sz="2000" dirty="0"/>
              <a:t>	</a:t>
            </a:r>
            <a:r>
              <a:rPr lang="en-GB" sz="2000" dirty="0" smtClean="0"/>
              <a:t>Gaseous (vaporising liquid) agents</a:t>
            </a:r>
          </a:p>
          <a:p>
            <a:r>
              <a:rPr lang="en-GB" sz="2000" dirty="0"/>
              <a:t>	</a:t>
            </a:r>
            <a:r>
              <a:rPr lang="en-GB" sz="2000" dirty="0" smtClean="0"/>
              <a:t>Water mist plus Inert gas</a:t>
            </a:r>
          </a:p>
          <a:p>
            <a:r>
              <a:rPr lang="en-GB" sz="2000" dirty="0"/>
              <a:t>	</a:t>
            </a:r>
            <a:r>
              <a:rPr lang="en-GB" sz="2000" dirty="0" smtClean="0"/>
              <a:t>Inert gas only</a:t>
            </a:r>
          </a:p>
          <a:p>
            <a:r>
              <a:rPr lang="en-GB" sz="2000" dirty="0" smtClean="0"/>
              <a:t>We would like to share our findings with you</a:t>
            </a:r>
          </a:p>
        </p:txBody>
      </p:sp>
      <p:sp>
        <p:nvSpPr>
          <p:cNvPr id="4" name="Slide Number Placeholder 3"/>
          <p:cNvSpPr>
            <a:spLocks noGrp="1"/>
          </p:cNvSpPr>
          <p:nvPr>
            <p:ph type="sldNum" sz="quarter" idx="12"/>
          </p:nvPr>
        </p:nvSpPr>
        <p:spPr/>
        <p:txBody>
          <a:bodyPr/>
          <a:lstStyle/>
          <a:p>
            <a:fld id="{789DF654-7552-4B9D-9287-15EA6E658DE7}" type="slidenum">
              <a:rPr lang="en-US" smtClean="0"/>
              <a:pPr/>
              <a:t>3</a:t>
            </a:fld>
            <a:endParaRPr lang="en-US" dirty="0"/>
          </a:p>
        </p:txBody>
      </p:sp>
      <p:sp>
        <p:nvSpPr>
          <p:cNvPr id="5" name="Text Placeholder 4"/>
          <p:cNvSpPr>
            <a:spLocks noGrp="1"/>
          </p:cNvSpPr>
          <p:nvPr>
            <p:ph type="body" sz="quarter" idx="13"/>
          </p:nvPr>
        </p:nvSpPr>
        <p:spPr/>
        <p:txBody>
          <a:bodyPr/>
          <a:lstStyle/>
          <a:p>
            <a:endParaRPr lang="en-GB" dirty="0"/>
          </a:p>
        </p:txBody>
      </p:sp>
      <p:sp>
        <p:nvSpPr>
          <p:cNvPr id="7" name="Rectangle 6"/>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1412892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r>
              <a:rPr lang="en-GB" sz="2000" dirty="0" smtClean="0"/>
              <a:t>UN Halon Technical Options Committee (HTOC) has estimated that the worldwide supply of Halon 1301 (“the bank”)  is between </a:t>
            </a:r>
            <a:r>
              <a:rPr lang="en-US" sz="2000" dirty="0" smtClean="0"/>
              <a:t>13,648 and 16,681 metric </a:t>
            </a:r>
            <a:r>
              <a:rPr lang="en-US" sz="2000" dirty="0" err="1" smtClean="0"/>
              <a:t>tonnes</a:t>
            </a:r>
            <a:r>
              <a:rPr lang="en-US" sz="2000" dirty="0" smtClean="0"/>
              <a:t>.</a:t>
            </a:r>
          </a:p>
          <a:p>
            <a:r>
              <a:rPr lang="en-US" sz="2000" dirty="0" smtClean="0"/>
              <a:t>This halon bank is being consumed at a growing rate as the world’s aviation fleet continues to grow in size.</a:t>
            </a:r>
          </a:p>
          <a:p>
            <a:r>
              <a:rPr lang="en-US" sz="2000" dirty="0" smtClean="0"/>
              <a:t>It is estimated that this supply will be exhausted between 2041 (best case, low emission rate) and 2034 (worst case, high emission rate)</a:t>
            </a:r>
          </a:p>
          <a:p>
            <a:r>
              <a:rPr lang="en-GB" sz="2000" dirty="0" smtClean="0"/>
              <a:t>Now is the time to find a solution.</a:t>
            </a:r>
          </a:p>
          <a:p>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4</a:t>
            </a:fld>
            <a:endParaRPr lang="en-US" dirty="0"/>
          </a:p>
        </p:txBody>
      </p:sp>
      <p:sp>
        <p:nvSpPr>
          <p:cNvPr id="6" name="Text Placeholder 5"/>
          <p:cNvSpPr>
            <a:spLocks noGrp="1"/>
          </p:cNvSpPr>
          <p:nvPr>
            <p:ph type="body" sz="quarter" idx="13"/>
          </p:nvPr>
        </p:nvSpPr>
        <p:spPr/>
        <p:txBody>
          <a:bodyPr/>
          <a:lstStyle/>
          <a:p>
            <a:r>
              <a:rPr lang="en-GB" dirty="0"/>
              <a:t>Environmental </a:t>
            </a:r>
            <a:r>
              <a:rPr lang="en-GB" dirty="0" smtClean="0"/>
              <a:t>aspects</a:t>
            </a:r>
            <a:endParaRPr lang="en-GB" dirty="0"/>
          </a:p>
        </p:txBody>
      </p:sp>
      <p:sp>
        <p:nvSpPr>
          <p:cNvPr id="8" name="Rectangle 7"/>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173278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Overview of tests</a:t>
            </a:r>
            <a:endParaRPr lang="en-GB" dirty="0"/>
          </a:p>
        </p:txBody>
      </p:sp>
      <p:sp>
        <p:nvSpPr>
          <p:cNvPr id="7" name="Text Placeholder 6"/>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89DF654-7552-4B9D-9287-15EA6E658DE7}" type="slidenum">
              <a:rPr lang="en-US" smtClean="0"/>
              <a:pPr/>
              <a:t>5</a:t>
            </a:fld>
            <a:endParaRPr lang="en-US" dirty="0"/>
          </a:p>
        </p:txBody>
      </p:sp>
    </p:spTree>
    <p:extLst>
      <p:ext uri="{BB962C8B-B14F-4D97-AF65-F5344CB8AC3E}">
        <p14:creationId xmlns:p14="http://schemas.microsoft.com/office/powerpoint/2010/main" val="3444534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tests</a:t>
            </a:r>
            <a:endParaRPr lang="en-GB" dirty="0"/>
          </a:p>
        </p:txBody>
      </p:sp>
      <p:sp>
        <p:nvSpPr>
          <p:cNvPr id="3" name="Content Placeholder 2"/>
          <p:cNvSpPr>
            <a:spLocks noGrp="1"/>
          </p:cNvSpPr>
          <p:nvPr>
            <p:ph idx="1"/>
          </p:nvPr>
        </p:nvSpPr>
        <p:spPr>
          <a:xfrm>
            <a:off x="292607" y="1600200"/>
            <a:ext cx="8394193" cy="4876800"/>
          </a:xfrm>
        </p:spPr>
        <p:txBody>
          <a:bodyPr>
            <a:normAutofit/>
          </a:bodyPr>
          <a:lstStyle/>
          <a:p>
            <a:pPr lvl="1"/>
            <a:r>
              <a:rPr lang="en-US" sz="2000" dirty="0" smtClean="0"/>
              <a:t>Exploding aerosol can</a:t>
            </a:r>
          </a:p>
          <a:p>
            <a:pPr lvl="1"/>
            <a:r>
              <a:rPr lang="en-US" sz="2000" dirty="0" smtClean="0"/>
              <a:t>Cargo compartment tests</a:t>
            </a:r>
          </a:p>
          <a:p>
            <a:pPr marL="538163" lvl="1"/>
            <a:r>
              <a:rPr lang="en-US" sz="2000" dirty="0" smtClean="0"/>
              <a:t>Bulk load fire</a:t>
            </a:r>
          </a:p>
          <a:p>
            <a:pPr marL="538163" lvl="1"/>
            <a:r>
              <a:rPr lang="en-US" sz="2000" dirty="0" smtClean="0"/>
              <a:t>Containerized </a:t>
            </a:r>
            <a:r>
              <a:rPr lang="en-US" sz="2000" dirty="0"/>
              <a:t>fire</a:t>
            </a:r>
          </a:p>
          <a:p>
            <a:pPr marL="538163" lvl="1"/>
            <a:r>
              <a:rPr lang="en-US" sz="2000" dirty="0" smtClean="0"/>
              <a:t>Surface </a:t>
            </a:r>
            <a:r>
              <a:rPr lang="en-US" sz="2000" dirty="0"/>
              <a:t>burning fire</a:t>
            </a:r>
          </a:p>
          <a:p>
            <a:pPr lvl="1"/>
            <a:endParaRPr lang="en-US" sz="2000" dirty="0" smtClean="0"/>
          </a:p>
        </p:txBody>
      </p:sp>
      <p:sp>
        <p:nvSpPr>
          <p:cNvPr id="4" name="Slide Number Placeholder 3"/>
          <p:cNvSpPr>
            <a:spLocks noGrp="1"/>
          </p:cNvSpPr>
          <p:nvPr>
            <p:ph type="sldNum" sz="quarter" idx="12"/>
          </p:nvPr>
        </p:nvSpPr>
        <p:spPr/>
        <p:txBody>
          <a:bodyPr/>
          <a:lstStyle/>
          <a:p>
            <a:fld id="{789DF654-7552-4B9D-9287-15EA6E658DE7}" type="slidenum">
              <a:rPr lang="en-US" smtClean="0"/>
              <a:pPr/>
              <a:t>6</a:t>
            </a:fld>
            <a:endParaRPr lang="en-US" dirty="0"/>
          </a:p>
        </p:txBody>
      </p:sp>
      <p:sp>
        <p:nvSpPr>
          <p:cNvPr id="5" name="Text Placeholder 4"/>
          <p:cNvSpPr>
            <a:spLocks noGrp="1"/>
          </p:cNvSpPr>
          <p:nvPr>
            <p:ph type="body" sz="quarter" idx="13"/>
          </p:nvPr>
        </p:nvSpPr>
        <p:spPr/>
        <p:txBody>
          <a:bodyPr/>
          <a:lstStyle/>
          <a:p>
            <a:r>
              <a:rPr lang="en-US" sz="2400" dirty="0"/>
              <a:t>Scope of </a:t>
            </a:r>
            <a:r>
              <a:rPr lang="en-GB" sz="2400" dirty="0" smtClean="0"/>
              <a:t>work carried out at UTAS FPS Colnbrook, UK</a:t>
            </a:r>
            <a:endParaRPr lang="en-GB" sz="2400" dirty="0"/>
          </a:p>
        </p:txBody>
      </p:sp>
      <p:sp>
        <p:nvSpPr>
          <p:cNvPr id="7" name="Rectangle 6"/>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362081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smtClean="0"/>
              <a:t>Exploding aerosol can tests</a:t>
            </a:r>
          </a:p>
        </p:txBody>
      </p:sp>
      <p:sp>
        <p:nvSpPr>
          <p:cNvPr id="6161" name="Slide Number Placeholder 16"/>
          <p:cNvSpPr>
            <a:spLocks noGrp="1"/>
          </p:cNvSpPr>
          <p:nvPr>
            <p:ph type="sldNum" sz="quarter" idx="12"/>
          </p:nvPr>
        </p:nvSpPr>
        <p:spPr>
          <a:noFill/>
        </p:spPr>
        <p:txBody>
          <a:bodyPr/>
          <a:lstStyle/>
          <a:p>
            <a:fld id="{754E84F5-5105-4257-AF7D-8FC5236E5B82}" type="slidenum">
              <a:rPr lang="en-US" smtClean="0"/>
              <a:pPr/>
              <a:t>7</a:t>
            </a:fld>
            <a:endParaRPr lang="en-US" dirty="0" smtClean="0"/>
          </a:p>
        </p:txBody>
      </p:sp>
      <p:pic>
        <p:nvPicPr>
          <p:cNvPr id="6148" name="Picture 12"/>
          <p:cNvPicPr>
            <a:picLocks noChangeAspect="1" noChangeArrowheads="1"/>
          </p:cNvPicPr>
          <p:nvPr/>
        </p:nvPicPr>
        <p:blipFill>
          <a:blip r:embed="rId3" cstate="print"/>
          <a:srcRect/>
          <a:stretch>
            <a:fillRect/>
          </a:stretch>
        </p:blipFill>
        <p:spPr bwMode="auto">
          <a:xfrm>
            <a:off x="250825" y="2781300"/>
            <a:ext cx="3852863" cy="2890838"/>
          </a:xfrm>
          <a:prstGeom prst="rect">
            <a:avLst/>
          </a:prstGeom>
          <a:noFill/>
          <a:ln w="9525">
            <a:solidFill>
              <a:schemeClr val="tx1"/>
            </a:solidFill>
            <a:miter lim="800000"/>
            <a:headEnd/>
            <a:tailEnd/>
          </a:ln>
        </p:spPr>
      </p:pic>
      <p:pic>
        <p:nvPicPr>
          <p:cNvPr id="6149" name="Picture 13"/>
          <p:cNvPicPr>
            <a:picLocks noChangeAspect="1" noChangeArrowheads="1"/>
          </p:cNvPicPr>
          <p:nvPr/>
        </p:nvPicPr>
        <p:blipFill>
          <a:blip r:embed="rId4" cstate="print"/>
          <a:srcRect/>
          <a:stretch>
            <a:fillRect/>
          </a:stretch>
        </p:blipFill>
        <p:spPr bwMode="auto">
          <a:xfrm>
            <a:off x="6481763" y="1304925"/>
            <a:ext cx="2533650" cy="3384550"/>
          </a:xfrm>
          <a:prstGeom prst="rect">
            <a:avLst/>
          </a:prstGeom>
          <a:noFill/>
          <a:ln w="9525">
            <a:noFill/>
            <a:miter lim="800000"/>
            <a:headEnd/>
            <a:tailEnd/>
          </a:ln>
        </p:spPr>
      </p:pic>
      <p:sp>
        <p:nvSpPr>
          <p:cNvPr id="6150" name="Text Box 14"/>
          <p:cNvSpPr txBox="1">
            <a:spLocks noChangeArrowheads="1"/>
          </p:cNvSpPr>
          <p:nvPr/>
        </p:nvSpPr>
        <p:spPr bwMode="auto">
          <a:xfrm>
            <a:off x="4679950" y="1304925"/>
            <a:ext cx="1476374" cy="584775"/>
          </a:xfrm>
          <a:prstGeom prst="rect">
            <a:avLst/>
          </a:prstGeom>
          <a:noFill/>
          <a:ln w="12700" cap="sq">
            <a:noFill/>
            <a:miter lim="800000"/>
            <a:headEnd type="none" w="sm" len="sm"/>
            <a:tailEnd type="none" w="sm" len="sm"/>
          </a:ln>
        </p:spPr>
        <p:txBody>
          <a:bodyPr wrap="square">
            <a:spAutoFit/>
          </a:bodyPr>
          <a:lstStyle/>
          <a:p>
            <a:pPr algn="r"/>
            <a:r>
              <a:rPr lang="en-GB" sz="1600" dirty="0" smtClean="0"/>
              <a:t>Aerosol can</a:t>
            </a:r>
          </a:p>
          <a:p>
            <a:pPr algn="r"/>
            <a:r>
              <a:rPr lang="en-GB" sz="1600" dirty="0" smtClean="0"/>
              <a:t>simulator</a:t>
            </a:r>
            <a:endParaRPr lang="en-GB" sz="1600" dirty="0"/>
          </a:p>
        </p:txBody>
      </p:sp>
      <p:sp>
        <p:nvSpPr>
          <p:cNvPr id="6151" name="Text Box 15"/>
          <p:cNvSpPr txBox="1">
            <a:spLocks noChangeArrowheads="1"/>
          </p:cNvSpPr>
          <p:nvPr/>
        </p:nvSpPr>
        <p:spPr bwMode="auto">
          <a:xfrm>
            <a:off x="4554537" y="2711450"/>
            <a:ext cx="1944688" cy="336550"/>
          </a:xfrm>
          <a:prstGeom prst="rect">
            <a:avLst/>
          </a:prstGeom>
          <a:noFill/>
          <a:ln w="12700" cap="sq">
            <a:noFill/>
            <a:miter lim="800000"/>
            <a:headEnd type="none" w="sm" len="sm"/>
            <a:tailEnd type="none" w="sm" len="sm"/>
          </a:ln>
        </p:spPr>
        <p:txBody>
          <a:bodyPr>
            <a:spAutoFit/>
          </a:bodyPr>
          <a:lstStyle/>
          <a:p>
            <a:pPr>
              <a:spcBef>
                <a:spcPct val="50000"/>
              </a:spcBef>
            </a:pPr>
            <a:r>
              <a:rPr lang="en-GB" sz="1600" dirty="0"/>
              <a:t>Spark igniters</a:t>
            </a:r>
          </a:p>
        </p:txBody>
      </p:sp>
      <p:sp>
        <p:nvSpPr>
          <p:cNvPr id="6152" name="Line 16"/>
          <p:cNvSpPr>
            <a:spLocks noChangeShapeType="1"/>
          </p:cNvSpPr>
          <p:nvPr/>
        </p:nvSpPr>
        <p:spPr bwMode="auto">
          <a:xfrm flipV="1">
            <a:off x="5957887" y="2890838"/>
            <a:ext cx="900113" cy="0"/>
          </a:xfrm>
          <a:prstGeom prst="line">
            <a:avLst/>
          </a:prstGeom>
          <a:noFill/>
          <a:ln w="25400" cap="sq">
            <a:solidFill>
              <a:srgbClr val="C60808"/>
            </a:solidFill>
            <a:round/>
            <a:headEnd/>
            <a:tailEnd type="triangle" w="lg" len="med"/>
          </a:ln>
        </p:spPr>
        <p:txBody>
          <a:bodyPr wrap="none" anchor="ctr"/>
          <a:lstStyle/>
          <a:p>
            <a:endParaRPr lang="en-GB" dirty="0"/>
          </a:p>
        </p:txBody>
      </p:sp>
      <p:sp>
        <p:nvSpPr>
          <p:cNvPr id="6153" name="Line 17"/>
          <p:cNvSpPr>
            <a:spLocks noChangeShapeType="1"/>
          </p:cNvSpPr>
          <p:nvPr/>
        </p:nvSpPr>
        <p:spPr bwMode="auto">
          <a:xfrm flipV="1">
            <a:off x="6156324" y="1485899"/>
            <a:ext cx="1539875" cy="0"/>
          </a:xfrm>
          <a:prstGeom prst="line">
            <a:avLst/>
          </a:prstGeom>
          <a:noFill/>
          <a:ln w="25400" cap="sq">
            <a:solidFill>
              <a:srgbClr val="C60808"/>
            </a:solidFill>
            <a:round/>
            <a:headEnd/>
            <a:tailEnd type="triangle" w="lg" len="med"/>
          </a:ln>
        </p:spPr>
        <p:txBody>
          <a:bodyPr wrap="none" anchor="ctr"/>
          <a:lstStyle/>
          <a:p>
            <a:endParaRPr lang="en-GB" dirty="0"/>
          </a:p>
        </p:txBody>
      </p:sp>
      <p:sp>
        <p:nvSpPr>
          <p:cNvPr id="6154" name="Text Box 18"/>
          <p:cNvSpPr txBox="1">
            <a:spLocks noChangeArrowheads="1"/>
          </p:cNvSpPr>
          <p:nvPr/>
        </p:nvSpPr>
        <p:spPr bwMode="auto">
          <a:xfrm>
            <a:off x="215900" y="5697538"/>
            <a:ext cx="3348038" cy="366712"/>
          </a:xfrm>
          <a:prstGeom prst="rect">
            <a:avLst/>
          </a:prstGeom>
          <a:noFill/>
          <a:ln w="12700" cap="sq">
            <a:noFill/>
            <a:miter lim="800000"/>
            <a:headEnd type="none" w="sm" len="sm"/>
            <a:tailEnd type="none" w="sm" len="sm"/>
          </a:ln>
        </p:spPr>
        <p:txBody>
          <a:bodyPr>
            <a:spAutoFit/>
          </a:bodyPr>
          <a:lstStyle/>
          <a:p>
            <a:pPr>
              <a:spcBef>
                <a:spcPct val="50000"/>
              </a:spcBef>
            </a:pPr>
            <a:r>
              <a:rPr lang="en-GB" sz="1800" dirty="0"/>
              <a:t>6.2 m</a:t>
            </a:r>
            <a:r>
              <a:rPr lang="en-GB" sz="1800" baseline="30000" dirty="0"/>
              <a:t>3</a:t>
            </a:r>
            <a:r>
              <a:rPr lang="en-GB" sz="1800" dirty="0"/>
              <a:t> pressure vessel</a:t>
            </a:r>
          </a:p>
        </p:txBody>
      </p:sp>
      <p:sp>
        <p:nvSpPr>
          <p:cNvPr id="6155" name="Text Box 19"/>
          <p:cNvSpPr txBox="1">
            <a:spLocks noChangeArrowheads="1"/>
          </p:cNvSpPr>
          <p:nvPr/>
        </p:nvSpPr>
        <p:spPr bwMode="auto">
          <a:xfrm>
            <a:off x="4392613" y="4365625"/>
            <a:ext cx="2089150" cy="581025"/>
          </a:xfrm>
          <a:prstGeom prst="rect">
            <a:avLst/>
          </a:prstGeom>
          <a:noFill/>
          <a:ln w="12700" cap="sq">
            <a:noFill/>
            <a:miter lim="800000"/>
            <a:headEnd type="none" w="sm" len="sm"/>
            <a:tailEnd type="none" w="sm" len="sm"/>
          </a:ln>
        </p:spPr>
        <p:txBody>
          <a:bodyPr>
            <a:spAutoFit/>
          </a:bodyPr>
          <a:lstStyle/>
          <a:p>
            <a:r>
              <a:rPr lang="en-GB" sz="1600" dirty="0"/>
              <a:t>Pressure transducer</a:t>
            </a:r>
          </a:p>
          <a:p>
            <a:r>
              <a:rPr lang="en-GB" sz="1600" dirty="0"/>
              <a:t>Explosion pressure</a:t>
            </a:r>
          </a:p>
        </p:txBody>
      </p:sp>
      <p:sp>
        <p:nvSpPr>
          <p:cNvPr id="6156" name="Text Box 20"/>
          <p:cNvSpPr txBox="1">
            <a:spLocks noChangeArrowheads="1"/>
          </p:cNvSpPr>
          <p:nvPr/>
        </p:nvSpPr>
        <p:spPr bwMode="auto">
          <a:xfrm>
            <a:off x="3743325" y="5697538"/>
            <a:ext cx="1944688" cy="581025"/>
          </a:xfrm>
          <a:prstGeom prst="rect">
            <a:avLst/>
          </a:prstGeom>
          <a:noFill/>
          <a:ln w="12700" cap="sq">
            <a:noFill/>
            <a:miter lim="800000"/>
            <a:headEnd type="none" w="sm" len="sm"/>
            <a:tailEnd type="none" w="sm" len="sm"/>
          </a:ln>
        </p:spPr>
        <p:txBody>
          <a:bodyPr>
            <a:spAutoFit/>
          </a:bodyPr>
          <a:lstStyle/>
          <a:p>
            <a:pPr>
              <a:spcBef>
                <a:spcPct val="50000"/>
              </a:spcBef>
            </a:pPr>
            <a:r>
              <a:rPr lang="en-GB" sz="1600" dirty="0"/>
              <a:t>Heater and ignition control unit</a:t>
            </a:r>
          </a:p>
        </p:txBody>
      </p:sp>
      <p:sp>
        <p:nvSpPr>
          <p:cNvPr id="6157" name="Text Box 21"/>
          <p:cNvSpPr txBox="1">
            <a:spLocks noChangeArrowheads="1"/>
          </p:cNvSpPr>
          <p:nvPr/>
        </p:nvSpPr>
        <p:spPr bwMode="auto">
          <a:xfrm>
            <a:off x="4103688" y="3392488"/>
            <a:ext cx="1944687" cy="336550"/>
          </a:xfrm>
          <a:prstGeom prst="rect">
            <a:avLst/>
          </a:prstGeom>
          <a:noFill/>
          <a:ln w="12700" cap="sq">
            <a:noFill/>
            <a:miter lim="800000"/>
            <a:headEnd type="none" w="sm" len="sm"/>
            <a:tailEnd type="none" w="sm" len="sm"/>
          </a:ln>
        </p:spPr>
        <p:txBody>
          <a:bodyPr>
            <a:spAutoFit/>
          </a:bodyPr>
          <a:lstStyle/>
          <a:p>
            <a:pPr>
              <a:spcBef>
                <a:spcPct val="50000"/>
              </a:spcBef>
            </a:pPr>
            <a:r>
              <a:rPr lang="en-GB" sz="1600" dirty="0"/>
              <a:t>Oxygen sampling</a:t>
            </a:r>
          </a:p>
        </p:txBody>
      </p:sp>
      <p:sp>
        <p:nvSpPr>
          <p:cNvPr id="6158" name="Line 22"/>
          <p:cNvSpPr>
            <a:spLocks noChangeShapeType="1"/>
          </p:cNvSpPr>
          <p:nvPr/>
        </p:nvSpPr>
        <p:spPr bwMode="auto">
          <a:xfrm flipH="1">
            <a:off x="3924300" y="3716338"/>
            <a:ext cx="395288" cy="541337"/>
          </a:xfrm>
          <a:prstGeom prst="line">
            <a:avLst/>
          </a:prstGeom>
          <a:noFill/>
          <a:ln w="25400" cap="sq">
            <a:solidFill>
              <a:schemeClr val="accent2"/>
            </a:solidFill>
            <a:round/>
            <a:headEnd/>
            <a:tailEnd type="triangle" w="lg" len="med"/>
          </a:ln>
        </p:spPr>
        <p:txBody>
          <a:bodyPr wrap="none" anchor="ctr"/>
          <a:lstStyle/>
          <a:p>
            <a:endParaRPr lang="en-GB" dirty="0"/>
          </a:p>
        </p:txBody>
      </p:sp>
      <p:sp>
        <p:nvSpPr>
          <p:cNvPr id="6159" name="Line 23"/>
          <p:cNvSpPr>
            <a:spLocks noChangeShapeType="1"/>
          </p:cNvSpPr>
          <p:nvPr/>
        </p:nvSpPr>
        <p:spPr bwMode="auto">
          <a:xfrm flipH="1" flipV="1">
            <a:off x="3527425" y="5192713"/>
            <a:ext cx="504825" cy="612775"/>
          </a:xfrm>
          <a:prstGeom prst="line">
            <a:avLst/>
          </a:prstGeom>
          <a:noFill/>
          <a:ln w="25400" cap="sq">
            <a:solidFill>
              <a:schemeClr val="accent2"/>
            </a:solidFill>
            <a:round/>
            <a:headEnd/>
            <a:tailEnd type="triangle" w="lg" len="med"/>
          </a:ln>
        </p:spPr>
        <p:txBody>
          <a:bodyPr wrap="none" anchor="ctr"/>
          <a:lstStyle/>
          <a:p>
            <a:endParaRPr lang="en-GB" dirty="0"/>
          </a:p>
        </p:txBody>
      </p:sp>
      <p:sp>
        <p:nvSpPr>
          <p:cNvPr id="6160" name="Line 24"/>
          <p:cNvSpPr>
            <a:spLocks noChangeShapeType="1"/>
          </p:cNvSpPr>
          <p:nvPr/>
        </p:nvSpPr>
        <p:spPr bwMode="auto">
          <a:xfrm flipH="1" flipV="1">
            <a:off x="3924300" y="4616450"/>
            <a:ext cx="611188" cy="36513"/>
          </a:xfrm>
          <a:prstGeom prst="line">
            <a:avLst/>
          </a:prstGeom>
          <a:noFill/>
          <a:ln w="25400" cap="sq">
            <a:solidFill>
              <a:schemeClr val="accent2"/>
            </a:solidFill>
            <a:round/>
            <a:headEnd/>
            <a:tailEnd type="triangle" w="lg" len="med"/>
          </a:ln>
        </p:spPr>
        <p:txBody>
          <a:bodyPr wrap="none" anchor="ctr"/>
          <a:lstStyle/>
          <a:p>
            <a:endParaRPr lang="en-GB" dirty="0"/>
          </a:p>
        </p:txBody>
      </p:sp>
      <p:sp>
        <p:nvSpPr>
          <p:cNvPr id="2" name="Rectangle 1"/>
          <p:cNvSpPr/>
          <p:nvPr/>
        </p:nvSpPr>
        <p:spPr>
          <a:xfrm>
            <a:off x="250825" y="1066800"/>
            <a:ext cx="4825206" cy="1400383"/>
          </a:xfrm>
          <a:prstGeom prst="rect">
            <a:avLst/>
          </a:prstGeom>
        </p:spPr>
        <p:txBody>
          <a:bodyPr wrap="square">
            <a:spAutoFit/>
          </a:bodyPr>
          <a:lstStyle/>
          <a:p>
            <a:pPr marL="0" lvl="1"/>
            <a:r>
              <a:rPr lang="en-US" sz="2000" dirty="0"/>
              <a:t>100 + tests </a:t>
            </a:r>
            <a:r>
              <a:rPr lang="en-US" sz="2000" dirty="0" smtClean="0"/>
              <a:t>in </a:t>
            </a:r>
            <a:r>
              <a:rPr lang="en-US" sz="2000" dirty="0"/>
              <a:t>6.2 m</a:t>
            </a:r>
            <a:r>
              <a:rPr lang="en-US" sz="2000" baseline="30000" dirty="0"/>
              <a:t>3</a:t>
            </a:r>
            <a:r>
              <a:rPr lang="en-US" sz="2000" dirty="0"/>
              <a:t> explosion vessel </a:t>
            </a:r>
            <a:endParaRPr lang="en-US" sz="2000" dirty="0" smtClean="0"/>
          </a:p>
          <a:p>
            <a:pPr marL="0" lvl="1">
              <a:spcBef>
                <a:spcPts val="600"/>
              </a:spcBef>
            </a:pPr>
            <a:r>
              <a:rPr lang="en-US" sz="2000" dirty="0" smtClean="0"/>
              <a:t>Agents tested: Halon 1301, 2-BTP</a:t>
            </a:r>
            <a:r>
              <a:rPr lang="en-US" sz="2000" dirty="0"/>
              <a:t>, </a:t>
            </a:r>
            <a:r>
              <a:rPr lang="en-US" sz="2000" dirty="0" smtClean="0"/>
              <a:t>Novec 1230, </a:t>
            </a:r>
            <a:r>
              <a:rPr lang="en-US" sz="2000" dirty="0"/>
              <a:t>water mist, </a:t>
            </a:r>
            <a:r>
              <a:rPr lang="en-US" sz="2000" dirty="0" smtClean="0"/>
              <a:t>inert gas and mixtures </a:t>
            </a:r>
            <a:r>
              <a:rPr lang="en-US" sz="2000" dirty="0"/>
              <a:t>of inert gas and </a:t>
            </a:r>
            <a:r>
              <a:rPr lang="en-US" sz="2000" dirty="0" smtClean="0"/>
              <a:t>water  mist</a:t>
            </a:r>
            <a:endParaRPr lang="en-US" sz="2000" dirty="0"/>
          </a:p>
        </p:txBody>
      </p:sp>
      <p:sp>
        <p:nvSpPr>
          <p:cNvPr id="21" name="Rectangle 20"/>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126362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19601" y="1377125"/>
            <a:ext cx="4495800" cy="4261675"/>
            <a:chOff x="4114800" y="1447799"/>
            <a:chExt cx="4933597" cy="4495801"/>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3076"/>
            <a:stretch/>
          </p:blipFill>
          <p:spPr bwMode="auto">
            <a:xfrm>
              <a:off x="4114800" y="1447799"/>
              <a:ext cx="4933597"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76800" y="18288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en-US" dirty="0" smtClean="0"/>
              <a:t>Exploding Aerosol Can Results*</a:t>
            </a:r>
            <a:endParaRPr lang="en-US" dirty="0"/>
          </a:p>
        </p:txBody>
      </p:sp>
      <p:sp>
        <p:nvSpPr>
          <p:cNvPr id="3" name="Content Placeholder 2"/>
          <p:cNvSpPr>
            <a:spLocks noGrp="1"/>
          </p:cNvSpPr>
          <p:nvPr>
            <p:ph idx="1"/>
          </p:nvPr>
        </p:nvSpPr>
        <p:spPr>
          <a:xfrm>
            <a:off x="304800" y="1066800"/>
            <a:ext cx="4114800" cy="5181600"/>
          </a:xfrm>
        </p:spPr>
        <p:txBody>
          <a:bodyPr>
            <a:normAutofit/>
          </a:bodyPr>
          <a:lstStyle/>
          <a:p>
            <a:pPr lvl="1"/>
            <a:r>
              <a:rPr lang="en-GB" sz="2000" dirty="0" smtClean="0"/>
              <a:t>Novec 1230 </a:t>
            </a:r>
            <a:r>
              <a:rPr lang="en-GB" sz="2000" dirty="0"/>
              <a:t>and </a:t>
            </a:r>
            <a:r>
              <a:rPr lang="en-GB" sz="2000" dirty="0" smtClean="0"/>
              <a:t>2-BTP </a:t>
            </a:r>
            <a:r>
              <a:rPr lang="en-GB" sz="2000" dirty="0"/>
              <a:t>at low concentrations enhanced the </a:t>
            </a:r>
            <a:r>
              <a:rPr lang="en-GB" sz="2000" dirty="0" smtClean="0"/>
              <a:t>explosion</a:t>
            </a:r>
          </a:p>
          <a:p>
            <a:pPr lvl="1"/>
            <a:r>
              <a:rPr lang="en-GB" sz="2000" dirty="0" smtClean="0"/>
              <a:t>Water mist </a:t>
            </a:r>
            <a:r>
              <a:rPr lang="en-GB" sz="2000" dirty="0"/>
              <a:t>alone could not inert against </a:t>
            </a:r>
            <a:r>
              <a:rPr lang="en-GB" sz="2000" dirty="0" smtClean="0"/>
              <a:t>explosions</a:t>
            </a:r>
          </a:p>
          <a:p>
            <a:pPr lvl="1"/>
            <a:r>
              <a:rPr lang="en-GB" sz="2000" dirty="0" smtClean="0"/>
              <a:t>Inert gas at low concentrations mitigated explosions </a:t>
            </a:r>
          </a:p>
          <a:p>
            <a:pPr lvl="1"/>
            <a:r>
              <a:rPr lang="en-GB" sz="2000" dirty="0" smtClean="0"/>
              <a:t>Combining inert gas with water mist still required same amount of inert gas</a:t>
            </a:r>
          </a:p>
          <a:p>
            <a:pPr lvl="1"/>
            <a:r>
              <a:rPr lang="en-GB" sz="2000" dirty="0" smtClean="0"/>
              <a:t>We selected Inert gas to test in </a:t>
            </a:r>
            <a:br>
              <a:rPr lang="en-GB" sz="2000" dirty="0" smtClean="0"/>
            </a:br>
            <a:r>
              <a:rPr lang="en-GB" sz="2000" dirty="0" smtClean="0"/>
              <a:t>the cargo compartment at full scale</a:t>
            </a:r>
          </a:p>
          <a:p>
            <a:pPr marL="342900" lvl="1" indent="-342900">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8</a:t>
            </a:fld>
            <a:endParaRPr lang="en-US" dirty="0"/>
          </a:p>
        </p:txBody>
      </p:sp>
      <p:sp>
        <p:nvSpPr>
          <p:cNvPr id="6" name="TextBox 5"/>
          <p:cNvSpPr txBox="1"/>
          <p:nvPr/>
        </p:nvSpPr>
        <p:spPr>
          <a:xfrm>
            <a:off x="457200" y="5772834"/>
            <a:ext cx="7616188" cy="646331"/>
          </a:xfrm>
          <a:prstGeom prst="rect">
            <a:avLst/>
          </a:prstGeom>
          <a:noFill/>
        </p:spPr>
        <p:txBody>
          <a:bodyPr wrap="none" rtlCol="0">
            <a:spAutoFit/>
          </a:bodyPr>
          <a:lstStyle/>
          <a:p>
            <a:r>
              <a:rPr lang="en-GB" dirty="0" smtClean="0"/>
              <a:t>* Alternative means of compliance is to carry out “long version” of cargo</a:t>
            </a:r>
          </a:p>
          <a:p>
            <a:r>
              <a:rPr lang="en-GB" dirty="0" smtClean="0"/>
              <a:t>compartment test</a:t>
            </a:r>
            <a:endParaRPr lang="en-GB" dirty="0"/>
          </a:p>
        </p:txBody>
      </p:sp>
      <p:sp>
        <p:nvSpPr>
          <p:cNvPr id="10" name="Rectangle 9"/>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3384287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Cargo compartment tests</a:t>
            </a:r>
            <a:endParaRPr lang="en-US" dirty="0"/>
          </a:p>
        </p:txBody>
      </p:sp>
      <p:sp>
        <p:nvSpPr>
          <p:cNvPr id="3" name="Content Placeholder 2"/>
          <p:cNvSpPr>
            <a:spLocks noGrp="1"/>
          </p:cNvSpPr>
          <p:nvPr>
            <p:ph idx="1"/>
          </p:nvPr>
        </p:nvSpPr>
        <p:spPr>
          <a:xfrm>
            <a:off x="228600" y="1143000"/>
            <a:ext cx="5791200" cy="5334000"/>
          </a:xfrm>
        </p:spPr>
        <p:txBody>
          <a:bodyPr>
            <a:normAutofit/>
          </a:bodyPr>
          <a:lstStyle/>
          <a:p>
            <a:pPr lvl="1"/>
            <a:r>
              <a:rPr lang="en-GB" sz="2000" dirty="0" smtClean="0"/>
              <a:t>Full scale cargo compartment tests were carried out </a:t>
            </a:r>
          </a:p>
          <a:p>
            <a:pPr marL="231775" lvl="1"/>
            <a:r>
              <a:rPr lang="en-GB" sz="2000" dirty="0"/>
              <a:t>High rate discharge: inert gas, water mist, and combinations thereof</a:t>
            </a:r>
          </a:p>
          <a:p>
            <a:pPr marL="231775" lvl="1"/>
            <a:r>
              <a:rPr lang="en-GB" sz="2000" dirty="0"/>
              <a:t>Low rate discharge with nitrogen enriched </a:t>
            </a:r>
            <a:r>
              <a:rPr lang="en-GB" sz="2000" dirty="0" smtClean="0"/>
              <a:t>air (OBIGGS)</a:t>
            </a:r>
            <a:endParaRPr lang="en-US" sz="2000" dirty="0"/>
          </a:p>
          <a:p>
            <a:pPr marL="231775" lvl="1"/>
            <a:r>
              <a:rPr lang="en-US" sz="2000" dirty="0" smtClean="0"/>
              <a:t>Bulk load, containerized and surface burning fire threats</a:t>
            </a:r>
          </a:p>
          <a:p>
            <a:pPr marL="231775" lvl="1"/>
            <a:r>
              <a:rPr lang="en-GB" sz="2000" dirty="0" smtClean="0"/>
              <a:t>In addition tests were carried out to assess the influence of discharge flow rates and geometry of the </a:t>
            </a:r>
            <a:r>
              <a:rPr lang="en-GB" sz="2000" dirty="0"/>
              <a:t>distribution</a:t>
            </a:r>
            <a:r>
              <a:rPr lang="en-GB" sz="2000" dirty="0" smtClean="0"/>
              <a:t> network </a:t>
            </a:r>
          </a:p>
          <a:p>
            <a:endParaRPr lang="en-US" sz="2000" dirty="0"/>
          </a:p>
        </p:txBody>
      </p:sp>
      <p:sp>
        <p:nvSpPr>
          <p:cNvPr id="4" name="Slide Number Placeholder 3"/>
          <p:cNvSpPr>
            <a:spLocks noGrp="1"/>
          </p:cNvSpPr>
          <p:nvPr>
            <p:ph type="sldNum" sz="quarter" idx="12"/>
          </p:nvPr>
        </p:nvSpPr>
        <p:spPr/>
        <p:txBody>
          <a:bodyPr/>
          <a:lstStyle/>
          <a:p>
            <a:fld id="{789DF654-7552-4B9D-9287-15EA6E658DE7}" type="slidenum">
              <a:rPr lang="en-US" smtClean="0"/>
              <a:pPr/>
              <a:t>9</a:t>
            </a:fld>
            <a:endParaRPr lang="en-US" dirty="0"/>
          </a:p>
        </p:txBody>
      </p:sp>
      <p:pic>
        <p:nvPicPr>
          <p:cNvPr id="6" name="Picture 15" descr="new cargobay"/>
          <p:cNvPicPr>
            <a:picLocks noChangeAspect="1" noChangeArrowheads="1"/>
          </p:cNvPicPr>
          <p:nvPr/>
        </p:nvPicPr>
        <p:blipFill rotWithShape="1">
          <a:blip r:embed="rId3" cstate="print"/>
          <a:srcRect l="11563" t="20969" b="6303"/>
          <a:stretch/>
        </p:blipFill>
        <p:spPr bwMode="auto">
          <a:xfrm>
            <a:off x="6109659" y="1066800"/>
            <a:ext cx="2965704" cy="1828800"/>
          </a:xfrm>
          <a:prstGeom prst="rect">
            <a:avLst/>
          </a:prstGeom>
          <a:noFill/>
          <a:ln w="9525">
            <a:solidFill>
              <a:schemeClr val="tx1"/>
            </a:solid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808" y="3031960"/>
            <a:ext cx="2158555" cy="1623673"/>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555" y="4791993"/>
            <a:ext cx="2273808" cy="1598771"/>
          </a:xfrm>
          <a:prstGeom prst="rect">
            <a:avLst/>
          </a:prstGeom>
          <a:ln>
            <a:solidFill>
              <a:schemeClr val="tx1"/>
            </a:solidFill>
          </a:ln>
        </p:spPr>
      </p:pic>
      <p:sp>
        <p:nvSpPr>
          <p:cNvPr id="9" name="Rectangle 8"/>
          <p:cNvSpPr/>
          <p:nvPr/>
        </p:nvSpPr>
        <p:spPr>
          <a:xfrm>
            <a:off x="228600" y="6477000"/>
            <a:ext cx="8686800" cy="253916"/>
          </a:xfrm>
          <a:prstGeom prst="rect">
            <a:avLst/>
          </a:prstGeom>
        </p:spPr>
        <p:txBody>
          <a:bodyPr wrap="square">
            <a:spAutoFit/>
          </a:bodyPr>
          <a:lstStyle/>
          <a:p>
            <a:r>
              <a:rPr lang="en-GB" sz="1000" dirty="0" smtClean="0"/>
              <a:t>UTC </a:t>
            </a:r>
            <a:r>
              <a:rPr lang="en-GB" sz="1000" dirty="0"/>
              <a:t>AEROSPACE SYSTEMS </a:t>
            </a:r>
            <a:r>
              <a:rPr lang="en-GB" sz="1000" dirty="0" smtClean="0"/>
              <a:t>PROPRIETARY. </a:t>
            </a:r>
            <a:r>
              <a:rPr lang="en-GB" sz="1000" dirty="0"/>
              <a:t>THIS DOCUMENT DOES NOT CONTAIN ANY EXPORT CONTROLLED TECHNICAL DATA. </a:t>
            </a:r>
          </a:p>
        </p:txBody>
      </p:sp>
    </p:spTree>
    <p:extLst>
      <p:ext uri="{BB962C8B-B14F-4D97-AF65-F5344CB8AC3E}">
        <p14:creationId xmlns:p14="http://schemas.microsoft.com/office/powerpoint/2010/main" val="583656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UTC">
  <a:themeElements>
    <a:clrScheme name="UTC">
      <a:dk1>
        <a:sysClr val="windowText" lastClr="000000"/>
      </a:dk1>
      <a:lt1>
        <a:sysClr val="window" lastClr="FFFFFF"/>
      </a:lt1>
      <a:dk2>
        <a:srgbClr val="000099"/>
      </a:dk2>
      <a:lt2>
        <a:srgbClr val="0038A9"/>
      </a:lt2>
      <a:accent1>
        <a:srgbClr val="D20000"/>
      </a:accent1>
      <a:accent2>
        <a:srgbClr val="0000F0"/>
      </a:accent2>
      <a:accent3>
        <a:srgbClr val="009A00"/>
      </a:accent3>
      <a:accent4>
        <a:srgbClr val="F6FC00"/>
      </a:accent4>
      <a:accent5>
        <a:srgbClr val="FF9900"/>
      </a:accent5>
      <a:accent6>
        <a:srgbClr val="993366"/>
      </a:accent6>
      <a:hlink>
        <a:srgbClr val="0000F0"/>
      </a:hlink>
      <a:folHlink>
        <a:srgbClr val="D20000"/>
      </a:folHlink>
    </a:clrScheme>
    <a:fontScheme name="UTC">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T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dk1">
                <a:tint val="100000"/>
                <a:satMod val="100000"/>
              </a:schemeClr>
            </a:gs>
            <a:gs pos="100000">
              <a:schemeClr val="phClr">
                <a:tint val="100000"/>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1125</Words>
  <Application>Microsoft Office PowerPoint</Application>
  <PresentationFormat>On-screen Show (4:3)</PresentationFormat>
  <Paragraphs>216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UTC</vt:lpstr>
      <vt:lpstr>Cargo Compartment Testing at UTAS FPS</vt:lpstr>
      <vt:lpstr>Table of Contents</vt:lpstr>
      <vt:lpstr>Introduction</vt:lpstr>
      <vt:lpstr>Introduction</vt:lpstr>
      <vt:lpstr>Overview of tests</vt:lpstr>
      <vt:lpstr>Overview of tests</vt:lpstr>
      <vt:lpstr>Exploding aerosol can tests</vt:lpstr>
      <vt:lpstr>Exploding Aerosol Can Results*</vt:lpstr>
      <vt:lpstr>Cargo compartment tests</vt:lpstr>
      <vt:lpstr>Results</vt:lpstr>
      <vt:lpstr>Design considerations</vt:lpstr>
      <vt:lpstr>Concept Design</vt:lpstr>
      <vt:lpstr>Inert Gas HRD</vt:lpstr>
      <vt:lpstr>LRD Aspects</vt:lpstr>
      <vt:lpstr>Weight comparison with Halon 1301</vt:lpstr>
      <vt:lpstr>Safety Aspects</vt:lpstr>
      <vt:lpstr>Overpressure mitigation</vt:lpstr>
      <vt:lpstr>Other considerations</vt:lpstr>
      <vt:lpstr>Other Safety Considerations</vt:lpstr>
      <vt:lpstr>Conclusions and summary</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UTC Slides</dc:title>
  <dc:creator>Beth Melton</dc:creator>
  <cp:keywords>Technical Data</cp:keywords>
  <cp:lastModifiedBy>Horner, April CTR (FAA)</cp:lastModifiedBy>
  <cp:revision>454</cp:revision>
  <cp:lastPrinted>2016-05-04T11:25:45Z</cp:lastPrinted>
  <dcterms:created xsi:type="dcterms:W3CDTF">2009-09-03T18:46:20Z</dcterms:created>
  <dcterms:modified xsi:type="dcterms:W3CDTF">2016-10-17T17:52:04Z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TCPres">
    <vt:bool>true</vt:bool>
  </property>
  <property fmtid="{D5CDD505-2E9C-101B-9397-08002B2CF9AE}" pid="3" name="CO">
    <vt:lpwstr>UTC Aerospace Systems</vt:lpwstr>
  </property>
  <property fmtid="{D5CDD505-2E9C-101B-9397-08002B2CF9AE}" pid="4" name="TitusGUID">
    <vt:lpwstr>20e36cb3-07bd-4954-8d62-f8f4355cfa62</vt:lpwstr>
  </property>
  <property fmtid="{D5CDD505-2E9C-101B-9397-08002B2CF9AE}" pid="5" name="UTCTechnicalData">
    <vt:lpwstr>Yes</vt:lpwstr>
  </property>
  <property fmtid="{D5CDD505-2E9C-101B-9397-08002B2CF9AE}" pid="6" name="UTCTechnicalDataKeyword">
    <vt:lpwstr>Technical Data</vt:lpwstr>
  </property>
</Properties>
</file>