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8"/>
  </p:sldMasterIdLst>
  <p:notesMasterIdLst>
    <p:notesMasterId r:id="rId23"/>
  </p:notesMasterIdLst>
  <p:sldIdLst>
    <p:sldId id="256" r:id="rId9"/>
    <p:sldId id="269" r:id="rId10"/>
    <p:sldId id="257" r:id="rId11"/>
    <p:sldId id="258" r:id="rId12"/>
    <p:sldId id="259" r:id="rId13"/>
    <p:sldId id="260" r:id="rId14"/>
    <p:sldId id="262" r:id="rId15"/>
    <p:sldId id="261" r:id="rId16"/>
    <p:sldId id="263" r:id="rId17"/>
    <p:sldId id="264" r:id="rId18"/>
    <p:sldId id="266" r:id="rId19"/>
    <p:sldId id="268" r:id="rId20"/>
    <p:sldId id="265" r:id="rId21"/>
    <p:sldId id="267" r:id="rId22"/>
  </p:sldIdLst>
  <p:sldSz cx="9144000" cy="6858000" type="screen4x3"/>
  <p:notesSz cx="7315200" cy="96012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796">
          <p15:clr>
            <a:srgbClr val="A4A3A4"/>
          </p15:clr>
        </p15:guide>
        <p15:guide id="2" orient="horz" pos="3994">
          <p15:clr>
            <a:srgbClr val="A4A3A4"/>
          </p15:clr>
        </p15:guide>
        <p15:guide id="3" orient="horz" pos="2457">
          <p15:clr>
            <a:srgbClr val="A4A3A4"/>
          </p15:clr>
        </p15:guide>
        <p15:guide id="4" pos="4932">
          <p15:clr>
            <a:srgbClr val="A4A3A4"/>
          </p15:clr>
        </p15:guide>
        <p15:guide id="5" pos="4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D094"/>
    <a:srgbClr val="82A5D0"/>
    <a:srgbClr val="5887C0"/>
    <a:srgbClr val="CC0000"/>
    <a:srgbClr val="666633"/>
    <a:srgbClr val="6600CC"/>
    <a:srgbClr val="808000"/>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887" autoAdjust="0"/>
    <p:restoredTop sz="94728" autoAdjust="0"/>
  </p:normalViewPr>
  <p:slideViewPr>
    <p:cSldViewPr snapToGrid="0" snapToObjects="1">
      <p:cViewPr varScale="1">
        <p:scale>
          <a:sx n="72" d="100"/>
          <a:sy n="72" d="100"/>
        </p:scale>
        <p:origin x="1722" y="72"/>
      </p:cViewPr>
      <p:guideLst>
        <p:guide orient="horz" pos="796"/>
        <p:guide orient="horz" pos="3994"/>
        <p:guide orient="horz" pos="2457"/>
        <p:guide pos="4932"/>
        <p:guide pos="4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fontAlgn="auto">
              <a:spcBef>
                <a:spcPts val="0"/>
              </a:spcBef>
              <a:spcAft>
                <a:spcPts val="0"/>
              </a:spcAft>
              <a:defRPr sz="1300">
                <a:latin typeface="+mn-lt"/>
                <a:ea typeface="+mn-ea"/>
                <a:cs typeface="+mn-cs"/>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wrap="square" lIns="96661" tIns="48331" rIns="96661" bIns="48331" numCol="1" anchor="t" anchorCtr="0" compatLnSpc="1">
            <a:prstTxWarp prst="textNoShape">
              <a:avLst/>
            </a:prstTxWarp>
          </a:bodyPr>
          <a:lstStyle>
            <a:lvl1pPr algn="r">
              <a:defRPr sz="1300">
                <a:latin typeface="Calibri" pitchFamily="34" charset="0"/>
              </a:defRPr>
            </a:lvl1pPr>
          </a:lstStyle>
          <a:p>
            <a:pPr>
              <a:defRPr/>
            </a:pPr>
            <a:fld id="{065ABCD9-BACB-46ED-8DD5-E62B1C8282C8}" type="datetime1">
              <a:rPr lang="en-US"/>
              <a:pPr>
                <a:defRPr/>
              </a:pPr>
              <a:t>10/26/2016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dirty="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fontAlgn="auto">
              <a:spcBef>
                <a:spcPts val="0"/>
              </a:spcBef>
              <a:spcAft>
                <a:spcPts val="0"/>
              </a:spcAft>
              <a:defRPr sz="13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a:defRPr sz="1300">
                <a:latin typeface="Calibri" pitchFamily="34" charset="0"/>
              </a:defRPr>
            </a:lvl1pPr>
          </a:lstStyle>
          <a:p>
            <a:pPr>
              <a:defRPr/>
            </a:pPr>
            <a:fld id="{AFC936AB-39E2-4335-808C-8533587FFD34}" type="slidenum">
              <a:rPr lang="en-US"/>
              <a:pPr>
                <a:defRPr/>
              </a:pPr>
              <a:t>‹#›</a:t>
            </a:fld>
            <a:endParaRPr lang="en-US" dirty="0"/>
          </a:p>
        </p:txBody>
      </p:sp>
    </p:spTree>
    <p:extLst>
      <p:ext uri="{BB962C8B-B14F-4D97-AF65-F5344CB8AC3E}">
        <p14:creationId xmlns:p14="http://schemas.microsoft.com/office/powerpoint/2010/main" val="22004577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56232" y="1254126"/>
            <a:ext cx="5476875" cy="603250"/>
          </a:xfrm>
        </p:spPr>
        <p:txBody>
          <a:bodyPr tIns="91440" anchor="t">
            <a:normAutofit/>
          </a:bodyPr>
          <a:lstStyle>
            <a:lvl1pPr>
              <a:defRPr sz="2500"/>
            </a:lvl1pPr>
          </a:lstStyle>
          <a:p>
            <a:r>
              <a:rPr lang="en-US"/>
              <a:t>Click to edit Master title style</a:t>
            </a:r>
            <a:endParaRPr lang="en-US" dirty="0"/>
          </a:p>
        </p:txBody>
      </p:sp>
      <p:sp>
        <p:nvSpPr>
          <p:cNvPr id="3" name="Subtitle 2"/>
          <p:cNvSpPr>
            <a:spLocks noGrp="1"/>
          </p:cNvSpPr>
          <p:nvPr>
            <p:ph type="subTitle" idx="1"/>
          </p:nvPr>
        </p:nvSpPr>
        <p:spPr>
          <a:xfrm>
            <a:off x="2743201" y="4210050"/>
            <a:ext cx="5086350" cy="1752600"/>
          </a:xfrm>
        </p:spPr>
        <p:txBody>
          <a:bodyPr>
            <a:normAutofit/>
          </a:bodyPr>
          <a:lstStyle>
            <a:lvl1pPr marL="0" indent="0" algn="l">
              <a:spcBef>
                <a:spcPts val="1800"/>
              </a:spcBef>
              <a:buNone/>
              <a:defRPr sz="1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Content Placeholder 4"/>
          <p:cNvSpPr>
            <a:spLocks noGrp="1"/>
          </p:cNvSpPr>
          <p:nvPr>
            <p:ph sz="quarter" idx="10"/>
          </p:nvPr>
        </p:nvSpPr>
        <p:spPr>
          <a:xfrm>
            <a:off x="1865376" y="1857375"/>
            <a:ext cx="5476875" cy="876300"/>
          </a:xfrm>
        </p:spPr>
        <p:txBody>
          <a:bodyPr>
            <a:normAutofit/>
          </a:bodyPr>
          <a:lstStyle>
            <a:lvl1pPr>
              <a:defRPr sz="1200"/>
            </a:lvl1pPr>
          </a:lstStyle>
          <a:p>
            <a:pPr lvl="0"/>
            <a:r>
              <a:rPr lang="en-US"/>
              <a:t>Click to edit Master text styles</a:t>
            </a:r>
          </a:p>
        </p:txBody>
      </p:sp>
      <p:sp>
        <p:nvSpPr>
          <p:cNvPr id="7" name="Content Placeholder 6"/>
          <p:cNvSpPr>
            <a:spLocks noGrp="1"/>
          </p:cNvSpPr>
          <p:nvPr>
            <p:ph sz="quarter" idx="11"/>
          </p:nvPr>
        </p:nvSpPr>
        <p:spPr>
          <a:xfrm>
            <a:off x="2743201" y="3810000"/>
            <a:ext cx="5086350" cy="333375"/>
          </a:xfrm>
        </p:spPr>
        <p:txBody>
          <a:bodyPr rtlCol="0">
            <a:normAutofit/>
          </a:bodyPr>
          <a:lstStyle>
            <a:lvl1pPr>
              <a:defRPr lang="en-US" sz="1200" b="1" dirty="0" smtClean="0"/>
            </a:lvl1pPr>
          </a:lstStyle>
          <a:p>
            <a:pPr lvl="0"/>
            <a:r>
              <a:rPr lang="en-US"/>
              <a:t>Click to edit Master text styles</a:t>
            </a:r>
          </a:p>
        </p:txBody>
      </p:sp>
    </p:spTree>
    <p:extLst>
      <p:ext uri="{BB962C8B-B14F-4D97-AF65-F5344CB8AC3E}">
        <p14:creationId xmlns:p14="http://schemas.microsoft.com/office/powerpoint/2010/main" val="3114169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p:spPr>
        <p:txBody>
          <a:bodyPr/>
          <a:lstStyle>
            <a:lvl1pPr>
              <a:defRPr/>
            </a:lvl1pPr>
          </a:lstStyle>
          <a:p>
            <a:pPr>
              <a:defRPr/>
            </a:pPr>
            <a:r>
              <a:rPr lang="en-US" dirty="0"/>
              <a:t>27 October 2016</a:t>
            </a:r>
          </a:p>
        </p:txBody>
      </p:sp>
      <p:sp>
        <p:nvSpPr>
          <p:cNvPr id="6" name="Footer Placeholder 5"/>
          <p:cNvSpPr>
            <a:spLocks noGrp="1"/>
          </p:cNvSpPr>
          <p:nvPr>
            <p:ph type="ftr" sz="quarter" idx="11"/>
          </p:nvPr>
        </p:nvSpPr>
        <p:spPr>
          <a:xfrm>
            <a:off x="3124200" y="6356350"/>
            <a:ext cx="2895600" cy="365125"/>
          </a:xfrm>
        </p:spPr>
        <p:txBody>
          <a:bodyPr/>
          <a:lstStyle>
            <a:lvl1pPr>
              <a:defRPr/>
            </a:lvl1pPr>
          </a:lstStyle>
          <a:p>
            <a:pPr>
              <a:defRPr/>
            </a:pPr>
            <a:r>
              <a:rPr lang="en-US" dirty="0"/>
              <a:t>© 2016 DuPont. All rights reserved.</a:t>
            </a:r>
          </a:p>
        </p:txBody>
      </p:sp>
      <p:sp>
        <p:nvSpPr>
          <p:cNvPr id="7" name="Slide Number Placeholder 6"/>
          <p:cNvSpPr>
            <a:spLocks noGrp="1"/>
          </p:cNvSpPr>
          <p:nvPr>
            <p:ph type="sldNum" sz="quarter" idx="12"/>
          </p:nvPr>
        </p:nvSpPr>
        <p:spPr>
          <a:xfrm>
            <a:off x="6553200" y="6356350"/>
            <a:ext cx="2133600" cy="365125"/>
          </a:xfrm>
        </p:spPr>
        <p:txBody>
          <a:bodyPr/>
          <a:lstStyle>
            <a:lvl1pPr>
              <a:defRPr/>
            </a:lvl1pPr>
          </a:lstStyle>
          <a:p>
            <a:pPr>
              <a:defRPr/>
            </a:pPr>
            <a:fld id="{152E9555-4C83-481D-91C7-818D756E110D}" type="slidenum">
              <a:rPr lang="en-US"/>
              <a:pPr>
                <a:defRPr/>
              </a:pPr>
              <a:t>‹#›</a:t>
            </a:fld>
            <a:endParaRPr lang="en-US" dirty="0"/>
          </a:p>
        </p:txBody>
      </p:sp>
    </p:spTree>
    <p:extLst>
      <p:ext uri="{BB962C8B-B14F-4D97-AF65-F5344CB8AC3E}">
        <p14:creationId xmlns:p14="http://schemas.microsoft.com/office/powerpoint/2010/main" val="112679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r>
              <a:rPr lang="en-US" dirty="0"/>
              <a:t>27 October 2016</a:t>
            </a: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r>
              <a:rPr lang="en-US" dirty="0"/>
              <a:t>© 2016 DuPont. All rights reserved.</a:t>
            </a: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0F59C935-1ED1-4D70-84E7-16264A83E600}" type="slidenum">
              <a:rPr lang="en-US"/>
              <a:pPr>
                <a:defRPr/>
              </a:pPr>
              <a:t>‹#›</a:t>
            </a:fld>
            <a:endParaRPr lang="en-US" dirty="0"/>
          </a:p>
        </p:txBody>
      </p:sp>
    </p:spTree>
    <p:extLst>
      <p:ext uri="{BB962C8B-B14F-4D97-AF65-F5344CB8AC3E}">
        <p14:creationId xmlns:p14="http://schemas.microsoft.com/office/powerpoint/2010/main" val="2140685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p:spPr>
        <p:txBody>
          <a:bodyPr/>
          <a:lstStyle>
            <a:lvl1pPr>
              <a:defRPr/>
            </a:lvl1pPr>
          </a:lstStyle>
          <a:p>
            <a:pPr>
              <a:defRPr/>
            </a:pPr>
            <a:r>
              <a:rPr lang="en-US" dirty="0"/>
              <a:t>27 October 2016</a:t>
            </a:r>
          </a:p>
        </p:txBody>
      </p:sp>
      <p:sp>
        <p:nvSpPr>
          <p:cNvPr id="5" name="Footer Placeholder 4"/>
          <p:cNvSpPr>
            <a:spLocks noGrp="1"/>
          </p:cNvSpPr>
          <p:nvPr>
            <p:ph type="ftr" sz="quarter" idx="11"/>
          </p:nvPr>
        </p:nvSpPr>
        <p:spPr>
          <a:xfrm>
            <a:off x="3124200" y="6356350"/>
            <a:ext cx="2895600" cy="365125"/>
          </a:xfrm>
        </p:spPr>
        <p:txBody>
          <a:bodyPr/>
          <a:lstStyle>
            <a:lvl1pPr>
              <a:defRPr/>
            </a:lvl1pPr>
          </a:lstStyle>
          <a:p>
            <a:pPr>
              <a:defRPr/>
            </a:pPr>
            <a:r>
              <a:rPr lang="en-US" dirty="0"/>
              <a:t>© 2016 DuPont. All rights reserved.</a:t>
            </a:r>
          </a:p>
        </p:txBody>
      </p:sp>
      <p:sp>
        <p:nvSpPr>
          <p:cNvPr id="6" name="Slide Number Placeholder 5"/>
          <p:cNvSpPr>
            <a:spLocks noGrp="1"/>
          </p:cNvSpPr>
          <p:nvPr>
            <p:ph type="sldNum" sz="quarter" idx="12"/>
          </p:nvPr>
        </p:nvSpPr>
        <p:spPr>
          <a:xfrm>
            <a:off x="6553200" y="6356350"/>
            <a:ext cx="2133600" cy="365125"/>
          </a:xfrm>
        </p:spPr>
        <p:txBody>
          <a:bodyPr/>
          <a:lstStyle>
            <a:lvl1pPr>
              <a:defRPr/>
            </a:lvl1pPr>
          </a:lstStyle>
          <a:p>
            <a:pPr>
              <a:defRPr/>
            </a:pPr>
            <a:fld id="{E0B0B841-20C2-4FD9-BD91-08DDFF43FFA7}" type="slidenum">
              <a:rPr lang="en-US"/>
              <a:pPr>
                <a:defRPr/>
              </a:pPr>
              <a:t>‹#›</a:t>
            </a:fld>
            <a:endParaRPr lang="en-US" dirty="0"/>
          </a:p>
        </p:txBody>
      </p:sp>
    </p:spTree>
    <p:extLst>
      <p:ext uri="{BB962C8B-B14F-4D97-AF65-F5344CB8AC3E}">
        <p14:creationId xmlns:p14="http://schemas.microsoft.com/office/powerpoint/2010/main" val="3213979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5"/>
          <p:cNvSpPr>
            <a:spLocks noGrp="1"/>
          </p:cNvSpPr>
          <p:nvPr>
            <p:ph type="dt" sz="half" idx="10"/>
          </p:nvPr>
        </p:nvSpPr>
        <p:spPr>
          <a:xfrm>
            <a:off x="581025" y="6289675"/>
            <a:ext cx="2133600" cy="365125"/>
          </a:xfrm>
        </p:spPr>
        <p:txBody>
          <a:bodyPr/>
          <a:lstStyle>
            <a:lvl1pPr>
              <a:defRPr/>
            </a:lvl1pPr>
          </a:lstStyle>
          <a:p>
            <a:pPr>
              <a:defRPr/>
            </a:pPr>
            <a:r>
              <a:rPr lang="en-US" dirty="0"/>
              <a:t>27 October 2016</a:t>
            </a:r>
          </a:p>
        </p:txBody>
      </p:sp>
      <p:sp>
        <p:nvSpPr>
          <p:cNvPr id="3" name="Footer Placeholder 6"/>
          <p:cNvSpPr>
            <a:spLocks noGrp="1"/>
          </p:cNvSpPr>
          <p:nvPr>
            <p:ph type="ftr" sz="quarter" idx="11"/>
          </p:nvPr>
        </p:nvSpPr>
        <p:spPr>
          <a:xfrm>
            <a:off x="5248275" y="6289675"/>
            <a:ext cx="2895600" cy="365125"/>
          </a:xfrm>
        </p:spPr>
        <p:txBody>
          <a:bodyPr/>
          <a:lstStyle>
            <a:lvl1pPr>
              <a:defRPr/>
            </a:lvl1pPr>
          </a:lstStyle>
          <a:p>
            <a:pPr>
              <a:defRPr/>
            </a:pPr>
            <a:r>
              <a:rPr lang="en-US" dirty="0"/>
              <a:t>© 2016 DuPont. All rights reserved.</a:t>
            </a:r>
          </a:p>
        </p:txBody>
      </p:sp>
      <p:sp>
        <p:nvSpPr>
          <p:cNvPr id="4" name="Slide Number Placeholder 7"/>
          <p:cNvSpPr>
            <a:spLocks noGrp="1"/>
          </p:cNvSpPr>
          <p:nvPr>
            <p:ph type="sldNum" sz="quarter" idx="12"/>
          </p:nvPr>
        </p:nvSpPr>
        <p:spPr>
          <a:xfrm>
            <a:off x="8143875" y="6289675"/>
            <a:ext cx="542925" cy="365125"/>
          </a:xfrm>
        </p:spPr>
        <p:txBody>
          <a:bodyPr/>
          <a:lstStyle>
            <a:lvl1pPr>
              <a:defRPr/>
            </a:lvl1pPr>
          </a:lstStyle>
          <a:p>
            <a:pPr>
              <a:defRPr/>
            </a:pPr>
            <a:fld id="{666E1EC7-615F-4A71-81C1-50A8C4C9298D}" type="slidenum">
              <a:rPr lang="en-US"/>
              <a:pPr>
                <a:defRPr/>
              </a:pPr>
              <a:t>‹#›</a:t>
            </a:fld>
            <a:endParaRPr lang="en-US" dirty="0"/>
          </a:p>
        </p:txBody>
      </p:sp>
    </p:spTree>
    <p:extLst>
      <p:ext uri="{BB962C8B-B14F-4D97-AF65-F5344CB8AC3E}">
        <p14:creationId xmlns:p14="http://schemas.microsoft.com/office/powerpoint/2010/main" val="1504472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76072" y="1691640"/>
            <a:ext cx="7034403" cy="4525963"/>
          </a:xfrm>
        </p:spPr>
        <p:txBody>
          <a:bodyPr/>
          <a:lstStyle>
            <a:lvl2pPr>
              <a:buSzPct val="78000"/>
              <a:buFontTx/>
              <a:buBlip>
                <a:blip r:embed="rId3"/>
              </a:buBlip>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p:cNvSpPr>
            <a:spLocks noGrp="1"/>
          </p:cNvSpPr>
          <p:nvPr>
            <p:ph type="sldNum" sz="quarter" idx="10"/>
          </p:nvPr>
        </p:nvSpPr>
        <p:spPr>
          <a:xfrm>
            <a:off x="8143875" y="6289675"/>
            <a:ext cx="542925" cy="365125"/>
          </a:xfrm>
        </p:spPr>
        <p:txBody>
          <a:bodyPr/>
          <a:lstStyle>
            <a:lvl1pPr>
              <a:defRPr/>
            </a:lvl1pPr>
          </a:lstStyle>
          <a:p>
            <a:pPr>
              <a:defRPr/>
            </a:pPr>
            <a:fld id="{38CB131B-DC68-4B90-8D25-DC9672EBC823}" type="slidenum">
              <a:rPr lang="en-US"/>
              <a:pPr>
                <a:defRPr/>
              </a:pPr>
              <a:t>‹#›</a:t>
            </a:fld>
            <a:endParaRPr lang="en-US" dirty="0"/>
          </a:p>
        </p:txBody>
      </p:sp>
      <p:sp>
        <p:nvSpPr>
          <p:cNvPr id="7" name="Date Placeholder 3"/>
          <p:cNvSpPr>
            <a:spLocks noGrp="1"/>
          </p:cNvSpPr>
          <p:nvPr>
            <p:ph type="dt" sz="half" idx="11"/>
          </p:nvPr>
        </p:nvSpPr>
        <p:spPr>
          <a:xfrm>
            <a:off x="581025" y="6289675"/>
            <a:ext cx="2133600" cy="365125"/>
          </a:xfrm>
        </p:spPr>
        <p:txBody>
          <a:bodyPr/>
          <a:lstStyle>
            <a:lvl1pPr>
              <a:defRPr/>
            </a:lvl1pPr>
          </a:lstStyle>
          <a:p>
            <a:pPr>
              <a:defRPr/>
            </a:pPr>
            <a:r>
              <a:rPr lang="en-US" dirty="0"/>
              <a:t>27 October 2016</a:t>
            </a:r>
          </a:p>
        </p:txBody>
      </p:sp>
    </p:spTree>
    <p:extLst>
      <p:ext uri="{BB962C8B-B14F-4D97-AF65-F5344CB8AC3E}">
        <p14:creationId xmlns:p14="http://schemas.microsoft.com/office/powerpoint/2010/main" val="1510710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0" y="1500188"/>
            <a:ext cx="39624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2952750" y="2733675"/>
            <a:ext cx="4543426" cy="1371600"/>
          </a:xfrm>
        </p:spPr>
        <p:txBody>
          <a:bodyPr>
            <a:normAutofit/>
          </a:bodyPr>
          <a:lstStyle>
            <a:lvl1pPr marL="0" indent="0">
              <a:buNone/>
              <a:defRPr sz="1200" b="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33080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a:xfrm>
            <a:off x="581025" y="6289675"/>
            <a:ext cx="2133600" cy="365125"/>
          </a:xfrm>
        </p:spPr>
        <p:txBody>
          <a:bodyPr/>
          <a:lstStyle>
            <a:lvl1pPr>
              <a:defRPr/>
            </a:lvl1pPr>
          </a:lstStyle>
          <a:p>
            <a:pPr>
              <a:defRPr/>
            </a:pPr>
            <a:r>
              <a:rPr lang="en-US" dirty="0"/>
              <a:t>27 October 2016</a:t>
            </a:r>
          </a:p>
        </p:txBody>
      </p:sp>
      <p:sp>
        <p:nvSpPr>
          <p:cNvPr id="6" name="Footer Placeholder 4"/>
          <p:cNvSpPr>
            <a:spLocks noGrp="1"/>
          </p:cNvSpPr>
          <p:nvPr>
            <p:ph type="ftr" sz="quarter" idx="11"/>
          </p:nvPr>
        </p:nvSpPr>
        <p:spPr>
          <a:xfrm>
            <a:off x="5248275" y="6289675"/>
            <a:ext cx="2895600" cy="365125"/>
          </a:xfrm>
        </p:spPr>
        <p:txBody>
          <a:bodyPr/>
          <a:lstStyle>
            <a:lvl1pPr>
              <a:defRPr/>
            </a:lvl1pPr>
          </a:lstStyle>
          <a:p>
            <a:pPr>
              <a:defRPr/>
            </a:pPr>
            <a:r>
              <a:rPr lang="en-US" dirty="0"/>
              <a:t>© 2016 DuPont. All rights reserved.</a:t>
            </a:r>
          </a:p>
        </p:txBody>
      </p:sp>
      <p:sp>
        <p:nvSpPr>
          <p:cNvPr id="7" name="Slide Number Placeholder 5"/>
          <p:cNvSpPr>
            <a:spLocks noGrp="1"/>
          </p:cNvSpPr>
          <p:nvPr>
            <p:ph type="sldNum" sz="quarter" idx="12"/>
          </p:nvPr>
        </p:nvSpPr>
        <p:spPr>
          <a:xfrm>
            <a:off x="8143875" y="6289675"/>
            <a:ext cx="542925" cy="365125"/>
          </a:xfrm>
        </p:spPr>
        <p:txBody>
          <a:bodyPr/>
          <a:lstStyle>
            <a:lvl1pPr>
              <a:defRPr/>
            </a:lvl1pPr>
          </a:lstStyle>
          <a:p>
            <a:pPr>
              <a:defRPr/>
            </a:pPr>
            <a:fld id="{862580EB-8995-4EF0-9CC6-D83408D29380}" type="slidenum">
              <a:rPr lang="en-US"/>
              <a:pPr>
                <a:defRPr/>
              </a:pPr>
              <a:t>‹#›</a:t>
            </a:fld>
            <a:endParaRPr lang="en-US" dirty="0"/>
          </a:p>
        </p:txBody>
      </p:sp>
    </p:spTree>
    <p:extLst>
      <p:ext uri="{BB962C8B-B14F-4D97-AF65-F5344CB8AC3E}">
        <p14:creationId xmlns:p14="http://schemas.microsoft.com/office/powerpoint/2010/main" val="428313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581025" y="6289675"/>
            <a:ext cx="2133600" cy="365125"/>
          </a:xfrm>
        </p:spPr>
        <p:txBody>
          <a:bodyPr/>
          <a:lstStyle>
            <a:lvl1pPr>
              <a:defRPr/>
            </a:lvl1pPr>
          </a:lstStyle>
          <a:p>
            <a:pPr>
              <a:defRPr/>
            </a:pPr>
            <a:r>
              <a:rPr lang="en-US" dirty="0"/>
              <a:t>27 October 2016</a:t>
            </a:r>
          </a:p>
        </p:txBody>
      </p:sp>
      <p:sp>
        <p:nvSpPr>
          <p:cNvPr id="8" name="Footer Placeholder 4"/>
          <p:cNvSpPr>
            <a:spLocks noGrp="1"/>
          </p:cNvSpPr>
          <p:nvPr>
            <p:ph type="ftr" sz="quarter" idx="11"/>
          </p:nvPr>
        </p:nvSpPr>
        <p:spPr>
          <a:xfrm>
            <a:off x="5248275" y="6289675"/>
            <a:ext cx="2895600" cy="365125"/>
          </a:xfrm>
        </p:spPr>
        <p:txBody>
          <a:bodyPr/>
          <a:lstStyle>
            <a:lvl1pPr>
              <a:defRPr/>
            </a:lvl1pPr>
          </a:lstStyle>
          <a:p>
            <a:pPr>
              <a:defRPr/>
            </a:pPr>
            <a:r>
              <a:rPr lang="en-US" dirty="0"/>
              <a:t>© 2016 DuPont. All rights reserved.</a:t>
            </a:r>
          </a:p>
        </p:txBody>
      </p:sp>
      <p:sp>
        <p:nvSpPr>
          <p:cNvPr id="9" name="Slide Number Placeholder 5"/>
          <p:cNvSpPr>
            <a:spLocks noGrp="1"/>
          </p:cNvSpPr>
          <p:nvPr>
            <p:ph type="sldNum" sz="quarter" idx="12"/>
          </p:nvPr>
        </p:nvSpPr>
        <p:spPr>
          <a:xfrm>
            <a:off x="8143875" y="6289675"/>
            <a:ext cx="542925" cy="365125"/>
          </a:xfrm>
        </p:spPr>
        <p:txBody>
          <a:bodyPr/>
          <a:lstStyle>
            <a:lvl1pPr>
              <a:defRPr/>
            </a:lvl1pPr>
          </a:lstStyle>
          <a:p>
            <a:pPr>
              <a:defRPr/>
            </a:pPr>
            <a:fld id="{8DB40E6F-8616-457A-86F9-89528C691609}" type="slidenum">
              <a:rPr lang="en-US"/>
              <a:pPr>
                <a:defRPr/>
              </a:pPr>
              <a:t>‹#›</a:t>
            </a:fld>
            <a:endParaRPr lang="en-US" dirty="0"/>
          </a:p>
        </p:txBody>
      </p:sp>
    </p:spTree>
    <p:extLst>
      <p:ext uri="{BB962C8B-B14F-4D97-AF65-F5344CB8AC3E}">
        <p14:creationId xmlns:p14="http://schemas.microsoft.com/office/powerpoint/2010/main" val="117539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a:xfrm>
            <a:off x="581025" y="6289675"/>
            <a:ext cx="2133600" cy="365125"/>
          </a:xfrm>
        </p:spPr>
        <p:txBody>
          <a:bodyPr/>
          <a:lstStyle>
            <a:lvl1pPr>
              <a:defRPr/>
            </a:lvl1pPr>
          </a:lstStyle>
          <a:p>
            <a:pPr>
              <a:defRPr/>
            </a:pPr>
            <a:r>
              <a:rPr lang="en-US" dirty="0"/>
              <a:t>27 October 2016</a:t>
            </a:r>
          </a:p>
        </p:txBody>
      </p:sp>
      <p:sp>
        <p:nvSpPr>
          <p:cNvPr id="4" name="Footer Placeholder 4"/>
          <p:cNvSpPr>
            <a:spLocks noGrp="1"/>
          </p:cNvSpPr>
          <p:nvPr>
            <p:ph type="ftr" sz="quarter" idx="11"/>
          </p:nvPr>
        </p:nvSpPr>
        <p:spPr>
          <a:xfrm>
            <a:off x="5248275" y="6289675"/>
            <a:ext cx="2895600" cy="365125"/>
          </a:xfrm>
        </p:spPr>
        <p:txBody>
          <a:bodyPr/>
          <a:lstStyle>
            <a:lvl1pPr>
              <a:defRPr/>
            </a:lvl1pPr>
          </a:lstStyle>
          <a:p>
            <a:pPr>
              <a:defRPr/>
            </a:pPr>
            <a:r>
              <a:rPr lang="en-US" dirty="0"/>
              <a:t>© 2016 DuPont. All rights reserved.</a:t>
            </a:r>
          </a:p>
        </p:txBody>
      </p:sp>
      <p:sp>
        <p:nvSpPr>
          <p:cNvPr id="5" name="Slide Number Placeholder 5"/>
          <p:cNvSpPr>
            <a:spLocks noGrp="1"/>
          </p:cNvSpPr>
          <p:nvPr>
            <p:ph type="sldNum" sz="quarter" idx="12"/>
          </p:nvPr>
        </p:nvSpPr>
        <p:spPr>
          <a:xfrm>
            <a:off x="8143875" y="6289675"/>
            <a:ext cx="542925" cy="365125"/>
          </a:xfrm>
        </p:spPr>
        <p:txBody>
          <a:bodyPr/>
          <a:lstStyle>
            <a:lvl1pPr>
              <a:defRPr/>
            </a:lvl1pPr>
          </a:lstStyle>
          <a:p>
            <a:pPr>
              <a:defRPr/>
            </a:pPr>
            <a:fld id="{BB1ECE29-96B2-478C-82E6-B725FCE563FC}" type="slidenum">
              <a:rPr lang="en-US"/>
              <a:pPr>
                <a:defRPr/>
              </a:pPr>
              <a:t>‹#›</a:t>
            </a:fld>
            <a:endParaRPr lang="en-US" dirty="0"/>
          </a:p>
        </p:txBody>
      </p:sp>
    </p:spTree>
    <p:extLst>
      <p:ext uri="{BB962C8B-B14F-4D97-AF65-F5344CB8AC3E}">
        <p14:creationId xmlns:p14="http://schemas.microsoft.com/office/powerpoint/2010/main" val="1775798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581025" y="6289675"/>
            <a:ext cx="2133600" cy="365125"/>
          </a:xfrm>
        </p:spPr>
        <p:txBody>
          <a:bodyPr/>
          <a:lstStyle>
            <a:lvl1pPr>
              <a:defRPr/>
            </a:lvl1pPr>
          </a:lstStyle>
          <a:p>
            <a:pPr>
              <a:defRPr/>
            </a:pPr>
            <a:r>
              <a:rPr lang="en-US" dirty="0"/>
              <a:t>27 October 2016</a:t>
            </a:r>
          </a:p>
        </p:txBody>
      </p:sp>
      <p:sp>
        <p:nvSpPr>
          <p:cNvPr id="3" name="Footer Placeholder 4"/>
          <p:cNvSpPr>
            <a:spLocks noGrp="1"/>
          </p:cNvSpPr>
          <p:nvPr>
            <p:ph type="ftr" sz="quarter" idx="11"/>
          </p:nvPr>
        </p:nvSpPr>
        <p:spPr>
          <a:xfrm>
            <a:off x="5248275" y="6289675"/>
            <a:ext cx="2895600" cy="365125"/>
          </a:xfrm>
        </p:spPr>
        <p:txBody>
          <a:bodyPr/>
          <a:lstStyle>
            <a:lvl1pPr>
              <a:defRPr/>
            </a:lvl1pPr>
          </a:lstStyle>
          <a:p>
            <a:pPr>
              <a:defRPr/>
            </a:pPr>
            <a:r>
              <a:rPr lang="en-US" dirty="0"/>
              <a:t>© 2016 DuPont. All rights reserved.</a:t>
            </a:r>
          </a:p>
        </p:txBody>
      </p:sp>
      <p:sp>
        <p:nvSpPr>
          <p:cNvPr id="4" name="Slide Number Placeholder 5"/>
          <p:cNvSpPr>
            <a:spLocks noGrp="1"/>
          </p:cNvSpPr>
          <p:nvPr>
            <p:ph type="sldNum" sz="quarter" idx="12"/>
          </p:nvPr>
        </p:nvSpPr>
        <p:spPr>
          <a:xfrm>
            <a:off x="8143875" y="6289675"/>
            <a:ext cx="542925" cy="365125"/>
          </a:xfrm>
        </p:spPr>
        <p:txBody>
          <a:bodyPr/>
          <a:lstStyle>
            <a:lvl1pPr>
              <a:defRPr/>
            </a:lvl1pPr>
          </a:lstStyle>
          <a:p>
            <a:pPr>
              <a:defRPr/>
            </a:pPr>
            <a:fld id="{45385770-6537-4769-BDDC-5290C1AA8B0B}" type="slidenum">
              <a:rPr lang="en-US"/>
              <a:pPr>
                <a:defRPr/>
              </a:pPr>
              <a:t>‹#›</a:t>
            </a:fld>
            <a:endParaRPr lang="en-US" dirty="0"/>
          </a:p>
        </p:txBody>
      </p:sp>
    </p:spTree>
    <p:extLst>
      <p:ext uri="{BB962C8B-B14F-4D97-AF65-F5344CB8AC3E}">
        <p14:creationId xmlns:p14="http://schemas.microsoft.com/office/powerpoint/2010/main" val="2928203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0">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a:xfrm>
            <a:off x="581025" y="6289675"/>
            <a:ext cx="2133600" cy="365125"/>
          </a:xfrm>
        </p:spPr>
        <p:txBody>
          <a:bodyPr/>
          <a:lstStyle>
            <a:lvl1pPr>
              <a:defRPr/>
            </a:lvl1pPr>
          </a:lstStyle>
          <a:p>
            <a:pPr>
              <a:defRPr/>
            </a:pPr>
            <a:r>
              <a:rPr lang="en-US" dirty="0"/>
              <a:t>27 October 2016</a:t>
            </a:r>
          </a:p>
        </p:txBody>
      </p:sp>
      <p:sp>
        <p:nvSpPr>
          <p:cNvPr id="6" name="Footer Placeholder 4"/>
          <p:cNvSpPr>
            <a:spLocks noGrp="1"/>
          </p:cNvSpPr>
          <p:nvPr>
            <p:ph type="ftr" sz="quarter" idx="11"/>
          </p:nvPr>
        </p:nvSpPr>
        <p:spPr>
          <a:xfrm>
            <a:off x="5248275" y="6289675"/>
            <a:ext cx="2895600" cy="365125"/>
          </a:xfrm>
        </p:spPr>
        <p:txBody>
          <a:bodyPr/>
          <a:lstStyle>
            <a:lvl1pPr>
              <a:defRPr/>
            </a:lvl1pPr>
          </a:lstStyle>
          <a:p>
            <a:pPr>
              <a:defRPr/>
            </a:pPr>
            <a:r>
              <a:rPr lang="en-US" dirty="0"/>
              <a:t>© 2016 DuPont. All rights reserved.</a:t>
            </a:r>
          </a:p>
        </p:txBody>
      </p:sp>
      <p:sp>
        <p:nvSpPr>
          <p:cNvPr id="7" name="Slide Number Placeholder 5"/>
          <p:cNvSpPr>
            <a:spLocks noGrp="1"/>
          </p:cNvSpPr>
          <p:nvPr>
            <p:ph type="sldNum" sz="quarter" idx="12"/>
          </p:nvPr>
        </p:nvSpPr>
        <p:spPr>
          <a:xfrm>
            <a:off x="8143875" y="6289675"/>
            <a:ext cx="542925" cy="365125"/>
          </a:xfrm>
        </p:spPr>
        <p:txBody>
          <a:bodyPr/>
          <a:lstStyle>
            <a:lvl1pPr>
              <a:defRPr/>
            </a:lvl1pPr>
          </a:lstStyle>
          <a:p>
            <a:pPr>
              <a:defRPr/>
            </a:pPr>
            <a:fld id="{8AE04D53-7442-4288-B07F-4706E128056D}" type="slidenum">
              <a:rPr lang="en-US"/>
              <a:pPr>
                <a:defRPr/>
              </a:pPr>
              <a:t>‹#›</a:t>
            </a:fld>
            <a:endParaRPr lang="en-US" dirty="0"/>
          </a:p>
        </p:txBody>
      </p:sp>
    </p:spTree>
    <p:extLst>
      <p:ext uri="{BB962C8B-B14F-4D97-AF65-F5344CB8AC3E}">
        <p14:creationId xmlns:p14="http://schemas.microsoft.com/office/powerpoint/2010/main" val="3171674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76263" y="576263"/>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576263" y="1692275"/>
            <a:ext cx="72532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590550" y="6299200"/>
            <a:ext cx="2019300" cy="365125"/>
          </a:xfrm>
          <a:prstGeom prst="rect">
            <a:avLst/>
          </a:prstGeom>
        </p:spPr>
        <p:txBody>
          <a:bodyPr vert="horz" wrap="square" lIns="91440" tIns="45720" rIns="91440" bIns="45720" numCol="1" anchor="ctr" anchorCtr="0" compatLnSpc="1">
            <a:prstTxWarp prst="textNoShape">
              <a:avLst/>
            </a:prstTxWarp>
          </a:bodyPr>
          <a:lstStyle>
            <a:lvl1pPr>
              <a:defRPr sz="900">
                <a:latin typeface="Arial" charset="0"/>
                <a:cs typeface="Arial" charset="0"/>
              </a:defRPr>
            </a:lvl1pPr>
          </a:lstStyle>
          <a:p>
            <a:pPr>
              <a:defRPr/>
            </a:pPr>
            <a:r>
              <a:rPr lang="en-US" dirty="0"/>
              <a:t>27 October 2016</a:t>
            </a:r>
          </a:p>
        </p:txBody>
      </p:sp>
      <p:sp>
        <p:nvSpPr>
          <p:cNvPr id="11" name="Footer Placeholder 10"/>
          <p:cNvSpPr>
            <a:spLocks noGrp="1"/>
          </p:cNvSpPr>
          <p:nvPr>
            <p:ph type="ftr" sz="quarter" idx="3"/>
          </p:nvPr>
        </p:nvSpPr>
        <p:spPr>
          <a:xfrm>
            <a:off x="5448300" y="6289675"/>
            <a:ext cx="2895600" cy="365125"/>
          </a:xfrm>
          <a:prstGeom prst="rect">
            <a:avLst/>
          </a:prstGeom>
        </p:spPr>
        <p:txBody>
          <a:bodyPr vert="horz" wrap="square" lIns="91440" tIns="45720" rIns="91440" bIns="45720" numCol="1" anchor="ctr" anchorCtr="0" compatLnSpc="1">
            <a:prstTxWarp prst="textNoShape">
              <a:avLst/>
            </a:prstTxWarp>
          </a:bodyPr>
          <a:lstStyle>
            <a:lvl1pPr algn="r">
              <a:defRPr sz="900">
                <a:latin typeface="Arial" charset="0"/>
                <a:cs typeface="Arial" charset="0"/>
              </a:defRPr>
            </a:lvl1pPr>
          </a:lstStyle>
          <a:p>
            <a:pPr>
              <a:defRPr/>
            </a:pPr>
            <a:r>
              <a:rPr lang="en-US" dirty="0"/>
              <a:t>© 2016 DuPont. All rights reserved.</a:t>
            </a:r>
          </a:p>
        </p:txBody>
      </p:sp>
      <p:sp>
        <p:nvSpPr>
          <p:cNvPr id="12" name="Slide Number Placeholder 11"/>
          <p:cNvSpPr>
            <a:spLocks noGrp="1"/>
          </p:cNvSpPr>
          <p:nvPr>
            <p:ph type="sldNum" sz="quarter" idx="4"/>
          </p:nvPr>
        </p:nvSpPr>
        <p:spPr>
          <a:xfrm>
            <a:off x="8343900" y="6289675"/>
            <a:ext cx="581025" cy="365125"/>
          </a:xfrm>
          <a:prstGeom prst="rect">
            <a:avLst/>
          </a:prstGeom>
        </p:spPr>
        <p:txBody>
          <a:bodyPr vert="horz" wrap="square" lIns="91440" tIns="45720" rIns="91440" bIns="45720" numCol="1" anchor="ctr" anchorCtr="0" compatLnSpc="1">
            <a:prstTxWarp prst="textNoShape">
              <a:avLst/>
            </a:prstTxWarp>
          </a:bodyPr>
          <a:lstStyle>
            <a:lvl1pPr algn="r">
              <a:defRPr sz="900">
                <a:latin typeface="Arial" charset="0"/>
                <a:cs typeface="Arial" charset="0"/>
              </a:defRPr>
            </a:lvl1pPr>
          </a:lstStyle>
          <a:p>
            <a:pPr>
              <a:defRPr/>
            </a:pPr>
            <a:fld id="{51239226-A49B-4B6C-8727-042743B4EAC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4130"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 id="2147484141" r:id="rId12"/>
  </p:sldLayoutIdLst>
  <p:hf hdr="0"/>
  <p:txStyles>
    <p:titleStyle>
      <a:lvl1pPr algn="l" defTabSz="457200" rtl="0" eaLnBrk="1" fontAlgn="base" hangingPunct="1">
        <a:spcBef>
          <a:spcPct val="0"/>
        </a:spcBef>
        <a:spcAft>
          <a:spcPct val="0"/>
        </a:spcAft>
        <a:defRPr sz="2200" b="1" kern="1200">
          <a:solidFill>
            <a:schemeClr val="tx1"/>
          </a:solidFill>
          <a:latin typeface="Arial" pitchFamily="34" charset="0"/>
          <a:ea typeface="ＭＳ Ｐゴシック" charset="-128"/>
          <a:cs typeface="ＭＳ Ｐゴシック" charset="-128"/>
        </a:defRPr>
      </a:lvl1pPr>
      <a:lvl2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2pPr>
      <a:lvl3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3pPr>
      <a:lvl4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4pPr>
      <a:lvl5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9pPr>
    </p:titleStyle>
    <p:bodyStyle>
      <a:lvl1pPr marL="342900" indent="-342900" algn="l" defTabSz="457200" rtl="0" eaLnBrk="1" fontAlgn="base" hangingPunct="1">
        <a:spcBef>
          <a:spcPts val="2400"/>
        </a:spcBef>
        <a:spcAft>
          <a:spcPct val="0"/>
        </a:spcAft>
        <a:defRPr sz="1600" kern="1200">
          <a:solidFill>
            <a:schemeClr val="tx1"/>
          </a:solidFill>
          <a:latin typeface="Arial" pitchFamily="34" charset="0"/>
          <a:ea typeface="ＭＳ Ｐゴシック" charset="-128"/>
          <a:cs typeface="ＭＳ Ｐゴシック" charset="-128"/>
        </a:defRPr>
      </a:lvl1pPr>
      <a:lvl2pPr marL="457200" indent="-457200" algn="l" defTabSz="457200" rtl="0" eaLnBrk="1" fontAlgn="base" hangingPunct="1">
        <a:spcBef>
          <a:spcPct val="20000"/>
        </a:spcBef>
        <a:spcAft>
          <a:spcPct val="0"/>
        </a:spcAft>
        <a:buSzPct val="78000"/>
        <a:buBlip>
          <a:blip r:embed="rId15"/>
        </a:buBlip>
        <a:defRPr sz="1600" kern="1200">
          <a:solidFill>
            <a:schemeClr val="tx1"/>
          </a:solidFill>
          <a:latin typeface="Arial" pitchFamily="34" charset="0"/>
          <a:ea typeface="ＭＳ Ｐゴシック" charset="-128"/>
          <a:cs typeface="+mn-cs"/>
        </a:defRPr>
      </a:lvl2pPr>
      <a:lvl3pPr marL="1143000" indent="-228600" algn="l" defTabSz="457200" rtl="0" eaLnBrk="1" fontAlgn="base" hangingPunct="1">
        <a:spcBef>
          <a:spcPct val="20000"/>
        </a:spcBef>
        <a:spcAft>
          <a:spcPct val="0"/>
        </a:spcAft>
        <a:buFont typeface="Arial" charset="0"/>
        <a:buChar char="•"/>
        <a:defRPr sz="1600" kern="1200">
          <a:solidFill>
            <a:schemeClr val="tx1"/>
          </a:solidFill>
          <a:latin typeface="Arial" pitchFamily="34" charset="0"/>
          <a:ea typeface="ＭＳ Ｐゴシック" charset="-128"/>
          <a:cs typeface="+mn-cs"/>
        </a:defRPr>
      </a:lvl3pPr>
      <a:lvl4pPr marL="1600200" indent="-228600" algn="l" defTabSz="457200" rtl="0" eaLnBrk="1" fontAlgn="base" hangingPunct="1">
        <a:spcBef>
          <a:spcPct val="20000"/>
        </a:spcBef>
        <a:spcAft>
          <a:spcPct val="0"/>
        </a:spcAft>
        <a:buFont typeface="Arial" charset="0"/>
        <a:buChar char="–"/>
        <a:defRPr sz="1600" kern="1200">
          <a:solidFill>
            <a:schemeClr val="tx1"/>
          </a:solidFill>
          <a:latin typeface="Arial" pitchFamily="34" charset="0"/>
          <a:ea typeface="ＭＳ Ｐゴシック" charset="-128"/>
          <a:cs typeface="+mn-cs"/>
        </a:defRPr>
      </a:lvl4pPr>
      <a:lvl5pPr marL="2057400" indent="-228600" algn="l" defTabSz="457200" rtl="0" eaLnBrk="1" fontAlgn="base" hangingPunct="1">
        <a:spcBef>
          <a:spcPct val="20000"/>
        </a:spcBef>
        <a:spcAft>
          <a:spcPct val="0"/>
        </a:spcAft>
        <a:buFont typeface="Arial" charset="0"/>
        <a:buChar char="»"/>
        <a:defRPr sz="1600" kern="1200">
          <a:solidFill>
            <a:schemeClr val="tx1"/>
          </a:solidFill>
          <a:latin typeface="Arial" pitchFamily="34" charset="0"/>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pPr algn="ctr"/>
            <a:r>
              <a:rPr lang="en-US" dirty="0"/>
              <a:t>Kevlar® XF for Fire-Resistant Air Cargo Containers</a:t>
            </a:r>
          </a:p>
        </p:txBody>
      </p:sp>
      <p:sp>
        <p:nvSpPr>
          <p:cNvPr id="4" name="Content Placeholder 3"/>
          <p:cNvSpPr>
            <a:spLocks noGrp="1"/>
          </p:cNvSpPr>
          <p:nvPr>
            <p:ph sz="quarter" idx="10"/>
          </p:nvPr>
        </p:nvSpPr>
        <p:spPr>
          <a:xfrm>
            <a:off x="1856232" y="2145671"/>
            <a:ext cx="5476875" cy="1230801"/>
          </a:xfrm>
        </p:spPr>
        <p:txBody>
          <a:bodyPr>
            <a:normAutofit/>
          </a:bodyPr>
          <a:lstStyle/>
          <a:p>
            <a:pPr algn="ctr">
              <a:spcBef>
                <a:spcPts val="600"/>
              </a:spcBef>
            </a:pPr>
            <a:r>
              <a:rPr lang="en-US" b="1" i="1" dirty="0"/>
              <a:t>Ley </a:t>
            </a:r>
            <a:r>
              <a:rPr lang="en-US" b="1" i="1" dirty="0" err="1"/>
              <a:t>Richardson,</a:t>
            </a:r>
            <a:r>
              <a:rPr lang="en-US" b="1" i="1" dirty="0"/>
              <a:t> Ph.D., </a:t>
            </a:r>
            <a:r>
              <a:rPr lang="en-US" b="1" dirty="0" err="1"/>
              <a:t>Dariusz</a:t>
            </a:r>
            <a:r>
              <a:rPr lang="en-US" b="1" dirty="0"/>
              <a:t> </a:t>
            </a:r>
            <a:r>
              <a:rPr lang="en-US" b="1" dirty="0" err="1"/>
              <a:t>Kawka</a:t>
            </a:r>
            <a:r>
              <a:rPr lang="en-US" b="1" dirty="0"/>
              <a:t>, Ph.D., Tomas Perez</a:t>
            </a:r>
          </a:p>
          <a:p>
            <a:pPr algn="ctr">
              <a:spcBef>
                <a:spcPts val="600"/>
              </a:spcBef>
            </a:pPr>
            <a:r>
              <a:rPr lang="en-US" dirty="0"/>
              <a:t>DuPont Protection Technologies</a:t>
            </a:r>
          </a:p>
          <a:p>
            <a:pPr algn="ctr">
              <a:spcBef>
                <a:spcPts val="600"/>
              </a:spcBef>
            </a:pPr>
            <a:r>
              <a:rPr lang="en-US" dirty="0"/>
              <a:t>8th Triennial International Aircraft Fire and Cabin Safety Conference</a:t>
            </a:r>
            <a:endParaRPr lang="en-US" dirty="0"/>
          </a:p>
          <a:p>
            <a:pPr algn="ctr">
              <a:spcBef>
                <a:spcPts val="600"/>
              </a:spcBef>
            </a:pPr>
            <a:r>
              <a:rPr lang="en-US" dirty="0"/>
              <a:t>27 October 2016</a:t>
            </a:r>
          </a:p>
        </p:txBody>
      </p:sp>
      <p:sp>
        <p:nvSpPr>
          <p:cNvPr id="5" name="Text Box 3"/>
          <p:cNvSpPr txBox="1">
            <a:spLocks noChangeArrowheads="1"/>
          </p:cNvSpPr>
          <p:nvPr/>
        </p:nvSpPr>
        <p:spPr bwMode="auto">
          <a:xfrm>
            <a:off x="593680" y="4890509"/>
            <a:ext cx="8001000"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019175">
              <a:defRPr>
                <a:solidFill>
                  <a:schemeClr val="tx1"/>
                </a:solidFill>
                <a:latin typeface="Arial" pitchFamily="34" charset="0"/>
              </a:defRPr>
            </a:lvl1pPr>
            <a:lvl2pPr marL="742950" indent="-285750" defTabSz="1019175">
              <a:defRPr>
                <a:solidFill>
                  <a:schemeClr val="tx1"/>
                </a:solidFill>
                <a:latin typeface="Arial" pitchFamily="34" charset="0"/>
              </a:defRPr>
            </a:lvl2pPr>
            <a:lvl3pPr marL="1143000" indent="-228600" defTabSz="1019175">
              <a:defRPr>
                <a:solidFill>
                  <a:schemeClr val="tx1"/>
                </a:solidFill>
                <a:latin typeface="Arial" pitchFamily="34" charset="0"/>
              </a:defRPr>
            </a:lvl3pPr>
            <a:lvl4pPr marL="1600200" indent="-228600" defTabSz="1019175">
              <a:defRPr>
                <a:solidFill>
                  <a:schemeClr val="tx1"/>
                </a:solidFill>
                <a:latin typeface="Arial" pitchFamily="34" charset="0"/>
              </a:defRPr>
            </a:lvl4pPr>
            <a:lvl5pPr marL="2057400" indent="-228600" defTabSz="1019175">
              <a:defRPr>
                <a:solidFill>
                  <a:schemeClr val="tx1"/>
                </a:solidFill>
                <a:latin typeface="Arial" pitchFamily="34" charset="0"/>
              </a:defRPr>
            </a:lvl5pPr>
            <a:lvl6pPr marL="2514600" indent="-228600" defTabSz="1019175" fontAlgn="base">
              <a:spcBef>
                <a:spcPct val="0"/>
              </a:spcBef>
              <a:spcAft>
                <a:spcPct val="0"/>
              </a:spcAft>
              <a:defRPr>
                <a:solidFill>
                  <a:schemeClr val="tx1"/>
                </a:solidFill>
                <a:latin typeface="Arial" pitchFamily="34" charset="0"/>
              </a:defRPr>
            </a:lvl6pPr>
            <a:lvl7pPr marL="2971800" indent="-228600" defTabSz="1019175" fontAlgn="base">
              <a:spcBef>
                <a:spcPct val="0"/>
              </a:spcBef>
              <a:spcAft>
                <a:spcPct val="0"/>
              </a:spcAft>
              <a:defRPr>
                <a:solidFill>
                  <a:schemeClr val="tx1"/>
                </a:solidFill>
                <a:latin typeface="Arial" pitchFamily="34" charset="0"/>
              </a:defRPr>
            </a:lvl7pPr>
            <a:lvl8pPr marL="3429000" indent="-228600" defTabSz="1019175" fontAlgn="base">
              <a:spcBef>
                <a:spcPct val="0"/>
              </a:spcBef>
              <a:spcAft>
                <a:spcPct val="0"/>
              </a:spcAft>
              <a:defRPr>
                <a:solidFill>
                  <a:schemeClr val="tx1"/>
                </a:solidFill>
                <a:latin typeface="Arial" pitchFamily="34" charset="0"/>
              </a:defRPr>
            </a:lvl8pPr>
            <a:lvl9pPr marL="3886200" indent="-228600" defTabSz="1019175" fontAlgn="base">
              <a:spcBef>
                <a:spcPct val="0"/>
              </a:spcBef>
              <a:spcAft>
                <a:spcPct val="0"/>
              </a:spcAft>
              <a:defRPr>
                <a:solidFill>
                  <a:schemeClr val="tx1"/>
                </a:solidFill>
                <a:latin typeface="Arial" pitchFamily="34" charset="0"/>
              </a:defRPr>
            </a:lvl9pPr>
          </a:lstStyle>
          <a:p>
            <a:r>
              <a:rPr lang="en-US" altLang="zh-CN" sz="1000" b="1" dirty="0">
                <a:ea typeface="SimSun" pitchFamily="2" charset="-122"/>
              </a:rPr>
              <a:t>Disclaimer:</a:t>
            </a:r>
            <a:r>
              <a:rPr lang="en-US" altLang="zh-CN" sz="1000" dirty="0">
                <a:ea typeface="SimSun" pitchFamily="2" charset="-122"/>
              </a:rPr>
              <a:t>  This information corresponds to our current knowledge on the subject and may be subject to revision as new knowledge becomes available.  It is your responsibility to investigate other sources of information on this issue that more appropriately addresses your product and its intended use.  This information is not intended for use by you or others in advertising, promotion, publication or any other commercial use.  DUPONT MAKES NO WARRANTIES OF ANY KIND REGARDING THIS INFORMATION AND ASSUMES NO LIABILITY WHATSOEVER IN CONNECTION WITH ANY USE OF THIS INFORMATION.  This information is not a license to operate under, or intended to suggest infringement of, any existing trademarks or patents.</a:t>
            </a:r>
          </a:p>
          <a:p>
            <a:endParaRPr lang="en-US" altLang="zh-CN" sz="1000" dirty="0">
              <a:ea typeface="SimSun" pitchFamily="2" charset="-122"/>
            </a:endParaRPr>
          </a:p>
          <a:p>
            <a:pPr marL="0" lvl="1" indent="0"/>
            <a:r>
              <a:rPr lang="en-US" sz="1000" dirty="0"/>
              <a:t>The DuPont Oval Logo, The miracles of science™, and Kevlar® are registered trademarks or trademarks of E.I. du Pont de Nemours and Company or its affiliates.</a:t>
            </a:r>
          </a:p>
        </p:txBody>
      </p:sp>
    </p:spTree>
    <p:extLst>
      <p:ext uri="{BB962C8B-B14F-4D97-AF65-F5344CB8AC3E}">
        <p14:creationId xmlns:p14="http://schemas.microsoft.com/office/powerpoint/2010/main" val="2038036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772"/>
            <a:ext cx="7902053" cy="570149"/>
          </a:xfrm>
        </p:spPr>
        <p:txBody>
          <a:bodyPr/>
          <a:lstStyle/>
          <a:p>
            <a:pPr algn="ctr"/>
            <a:r>
              <a:rPr lang="en-US" sz="2000" dirty="0">
                <a:solidFill>
                  <a:schemeClr val="bg1"/>
                </a:solidFill>
              </a:rPr>
              <a:t>Kevlar® XF Fire Resistance After Simulated In-Service Abuse</a:t>
            </a:r>
          </a:p>
        </p:txBody>
      </p:sp>
      <p:sp>
        <p:nvSpPr>
          <p:cNvPr id="3" name="Date Placeholder 2"/>
          <p:cNvSpPr>
            <a:spLocks noGrp="1"/>
          </p:cNvSpPr>
          <p:nvPr>
            <p:ph type="dt" sz="half" idx="10"/>
          </p:nvPr>
        </p:nvSpPr>
        <p:spPr/>
        <p:txBody>
          <a:bodyPr/>
          <a:lstStyle/>
          <a:p>
            <a:pPr>
              <a:defRPr/>
            </a:pPr>
            <a:r>
              <a:rPr lang="en-US" dirty="0"/>
              <a:t>27 October 2016</a:t>
            </a:r>
          </a:p>
        </p:txBody>
      </p:sp>
      <p:sp>
        <p:nvSpPr>
          <p:cNvPr id="5" name="Slide Number Placeholder 4"/>
          <p:cNvSpPr>
            <a:spLocks noGrp="1"/>
          </p:cNvSpPr>
          <p:nvPr>
            <p:ph type="sldNum" sz="quarter" idx="12"/>
          </p:nvPr>
        </p:nvSpPr>
        <p:spPr/>
        <p:txBody>
          <a:bodyPr/>
          <a:lstStyle/>
          <a:p>
            <a:pPr>
              <a:defRPr/>
            </a:pPr>
            <a:fld id="{BB1ECE29-96B2-478C-82E6-B725FCE563FC}" type="slidenum">
              <a:rPr lang="en-US" smtClean="0"/>
              <a:pPr>
                <a:defRPr/>
              </a:pPr>
              <a:t>10</a:t>
            </a:fld>
            <a:endParaRPr lang="en-US" dirty="0"/>
          </a:p>
        </p:txBody>
      </p:sp>
      <p:sp>
        <p:nvSpPr>
          <p:cNvPr id="6" name="Footer Placeholder 5"/>
          <p:cNvSpPr>
            <a:spLocks noGrp="1"/>
          </p:cNvSpPr>
          <p:nvPr>
            <p:ph type="ftr" sz="quarter" idx="11"/>
          </p:nvPr>
        </p:nvSpPr>
        <p:spPr/>
        <p:txBody>
          <a:bodyPr/>
          <a:lstStyle/>
          <a:p>
            <a:pPr>
              <a:defRPr/>
            </a:pPr>
            <a:r>
              <a:rPr lang="en-US" dirty="0"/>
              <a:t>© 2016 DuPont. All rights reserved.</a:t>
            </a:r>
          </a:p>
        </p:txBody>
      </p:sp>
      <p:pic>
        <p:nvPicPr>
          <p:cNvPr id="2052"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8148" y="3790417"/>
            <a:ext cx="4271276" cy="256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8148" y="1096693"/>
            <a:ext cx="4271276" cy="2567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descr="\\cdcrs410\SHARED-ENGR\ENGINEERING MECHANICS MTC DATA\MTC Machines\Richardson\Mass Trans 10-29-2014\Pictures and Video\failure pictures\FullSizeRender.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5213442" y="1096693"/>
            <a:ext cx="3283153" cy="256749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8" name="Picture 4" descr="\\cdcrs410\SHARED-ENGR\ENGINEERING MECHANICS MTC DATA\MTC Machines\Richardson\Mass Trans 10-29-2014\Pictures and Video\P1080357.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199794" y="3824296"/>
            <a:ext cx="3336878" cy="25026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1411" y="606903"/>
            <a:ext cx="9187515" cy="338554"/>
          </a:xfrm>
          <a:prstGeom prst="rect">
            <a:avLst/>
          </a:prstGeom>
          <a:noFill/>
        </p:spPr>
        <p:txBody>
          <a:bodyPr wrap="none" rtlCol="0">
            <a:spAutoFit/>
          </a:bodyPr>
          <a:lstStyle/>
          <a:p>
            <a:r>
              <a:rPr lang="en-US" sz="1600" b="1" dirty="0"/>
              <a:t>14 CFR 25 App F Part III fire testing following mechanical testing and 24 </a:t>
            </a:r>
            <a:r>
              <a:rPr lang="en-US" sz="1600" b="1" dirty="0" err="1"/>
              <a:t>hr</a:t>
            </a:r>
            <a:r>
              <a:rPr lang="en-US" sz="1600" b="1" dirty="0"/>
              <a:t> water immersion </a:t>
            </a:r>
          </a:p>
        </p:txBody>
      </p:sp>
      <p:sp>
        <p:nvSpPr>
          <p:cNvPr id="10" name="TextBox 9"/>
          <p:cNvSpPr txBox="1"/>
          <p:nvPr/>
        </p:nvSpPr>
        <p:spPr>
          <a:xfrm>
            <a:off x="1687356" y="2645364"/>
            <a:ext cx="1157689" cy="523220"/>
          </a:xfrm>
          <a:prstGeom prst="rect">
            <a:avLst/>
          </a:prstGeom>
          <a:noFill/>
          <a:ln>
            <a:solidFill>
              <a:srgbClr val="FF0000"/>
            </a:solidFill>
          </a:ln>
        </p:spPr>
        <p:txBody>
          <a:bodyPr wrap="none" rtlCol="0">
            <a:spAutoFit/>
          </a:bodyPr>
          <a:lstStyle/>
          <a:p>
            <a:pPr algn="ctr"/>
            <a:r>
              <a:rPr lang="en-US" sz="1400" b="1" dirty="0">
                <a:solidFill>
                  <a:srgbClr val="FF0000"/>
                </a:solidFill>
              </a:rPr>
              <a:t>No flame</a:t>
            </a:r>
          </a:p>
          <a:p>
            <a:pPr algn="ctr"/>
            <a:r>
              <a:rPr lang="en-US" sz="1400" b="1" dirty="0">
                <a:solidFill>
                  <a:srgbClr val="FF0000"/>
                </a:solidFill>
              </a:rPr>
              <a:t>penetration</a:t>
            </a:r>
          </a:p>
        </p:txBody>
      </p:sp>
      <p:sp>
        <p:nvSpPr>
          <p:cNvPr id="21" name="TextBox 20"/>
          <p:cNvSpPr txBox="1"/>
          <p:nvPr/>
        </p:nvSpPr>
        <p:spPr>
          <a:xfrm>
            <a:off x="1839756" y="5377236"/>
            <a:ext cx="1157689" cy="523220"/>
          </a:xfrm>
          <a:prstGeom prst="rect">
            <a:avLst/>
          </a:prstGeom>
          <a:noFill/>
          <a:ln>
            <a:solidFill>
              <a:srgbClr val="FF0000"/>
            </a:solidFill>
          </a:ln>
        </p:spPr>
        <p:txBody>
          <a:bodyPr wrap="none" rtlCol="0">
            <a:spAutoFit/>
          </a:bodyPr>
          <a:lstStyle/>
          <a:p>
            <a:pPr algn="ctr"/>
            <a:r>
              <a:rPr lang="en-US" sz="1400" b="1" dirty="0">
                <a:solidFill>
                  <a:srgbClr val="FF0000"/>
                </a:solidFill>
              </a:rPr>
              <a:t>No flame</a:t>
            </a:r>
          </a:p>
          <a:p>
            <a:pPr algn="ctr"/>
            <a:r>
              <a:rPr lang="en-US" sz="1400" b="1" dirty="0">
                <a:solidFill>
                  <a:srgbClr val="FF0000"/>
                </a:solidFill>
              </a:rPr>
              <a:t>penetration</a:t>
            </a:r>
          </a:p>
        </p:txBody>
      </p:sp>
    </p:spTree>
    <p:extLst>
      <p:ext uri="{BB962C8B-B14F-4D97-AF65-F5344CB8AC3E}">
        <p14:creationId xmlns:p14="http://schemas.microsoft.com/office/powerpoint/2010/main" val="343662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31772"/>
            <a:ext cx="7902053" cy="570149"/>
          </a:xfrm>
        </p:spPr>
        <p:txBody>
          <a:bodyPr/>
          <a:lstStyle/>
          <a:p>
            <a:pPr algn="ctr"/>
            <a:r>
              <a:rPr lang="en-US" sz="2000" dirty="0">
                <a:solidFill>
                  <a:schemeClr val="bg1"/>
                </a:solidFill>
              </a:rPr>
              <a:t>Kevlar® XF Fire Resistance After Simulated In-Service Abuse</a:t>
            </a:r>
          </a:p>
        </p:txBody>
      </p:sp>
      <p:sp>
        <p:nvSpPr>
          <p:cNvPr id="3" name="Date Placeholder 2"/>
          <p:cNvSpPr>
            <a:spLocks noGrp="1"/>
          </p:cNvSpPr>
          <p:nvPr>
            <p:ph type="dt" sz="half" idx="10"/>
          </p:nvPr>
        </p:nvSpPr>
        <p:spPr/>
        <p:txBody>
          <a:bodyPr/>
          <a:lstStyle/>
          <a:p>
            <a:pPr>
              <a:defRPr/>
            </a:pPr>
            <a:r>
              <a:rPr lang="en-US" dirty="0"/>
              <a:t>27 October 2016</a:t>
            </a:r>
          </a:p>
        </p:txBody>
      </p:sp>
      <p:sp>
        <p:nvSpPr>
          <p:cNvPr id="5" name="Slide Number Placeholder 4"/>
          <p:cNvSpPr>
            <a:spLocks noGrp="1"/>
          </p:cNvSpPr>
          <p:nvPr>
            <p:ph type="sldNum" sz="quarter" idx="12"/>
          </p:nvPr>
        </p:nvSpPr>
        <p:spPr/>
        <p:txBody>
          <a:bodyPr/>
          <a:lstStyle/>
          <a:p>
            <a:pPr>
              <a:defRPr/>
            </a:pPr>
            <a:fld id="{BB1ECE29-96B2-478C-82E6-B725FCE563FC}" type="slidenum">
              <a:rPr lang="en-US" smtClean="0"/>
              <a:pPr>
                <a:defRPr/>
              </a:pPr>
              <a:t>11</a:t>
            </a:fld>
            <a:endParaRPr lang="en-US" dirty="0"/>
          </a:p>
        </p:txBody>
      </p:sp>
      <p:sp>
        <p:nvSpPr>
          <p:cNvPr id="6" name="Footer Placeholder 5"/>
          <p:cNvSpPr>
            <a:spLocks noGrp="1"/>
          </p:cNvSpPr>
          <p:nvPr>
            <p:ph type="ftr" sz="quarter" idx="11"/>
          </p:nvPr>
        </p:nvSpPr>
        <p:spPr/>
        <p:txBody>
          <a:bodyPr/>
          <a:lstStyle/>
          <a:p>
            <a:pPr>
              <a:defRPr/>
            </a:pPr>
            <a:r>
              <a:rPr lang="en-US" dirty="0"/>
              <a:t>© 2016 DuPont. All rights reserved.</a:t>
            </a:r>
          </a:p>
        </p:txBody>
      </p:sp>
      <p:sp>
        <p:nvSpPr>
          <p:cNvPr id="4" name="TextBox 3"/>
          <p:cNvSpPr txBox="1"/>
          <p:nvPr/>
        </p:nvSpPr>
        <p:spPr>
          <a:xfrm>
            <a:off x="41411" y="716087"/>
            <a:ext cx="9187515" cy="338554"/>
          </a:xfrm>
          <a:prstGeom prst="rect">
            <a:avLst/>
          </a:prstGeom>
          <a:noFill/>
        </p:spPr>
        <p:txBody>
          <a:bodyPr wrap="none" rtlCol="0">
            <a:spAutoFit/>
          </a:bodyPr>
          <a:lstStyle/>
          <a:p>
            <a:r>
              <a:rPr lang="en-US" sz="1600" b="1" dirty="0"/>
              <a:t>14 CFR 25 App F Part III fire testing following mechanical testing and 24 </a:t>
            </a:r>
            <a:r>
              <a:rPr lang="en-US" sz="1600" b="1" dirty="0" err="1"/>
              <a:t>hr</a:t>
            </a:r>
            <a:r>
              <a:rPr lang="en-US" sz="1600" b="1" dirty="0"/>
              <a:t> water immersion </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149" y="1266432"/>
            <a:ext cx="4623826" cy="277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22626" y="1266432"/>
            <a:ext cx="2101756" cy="1946772"/>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1176" y="2331167"/>
            <a:ext cx="2101756" cy="1714684"/>
          </a:xfrm>
          <a:prstGeom prst="rect">
            <a:avLst/>
          </a:prstGeom>
        </p:spPr>
      </p:pic>
      <p:sp>
        <p:nvSpPr>
          <p:cNvPr id="19" name="TextBox 18"/>
          <p:cNvSpPr txBox="1"/>
          <p:nvPr/>
        </p:nvSpPr>
        <p:spPr>
          <a:xfrm>
            <a:off x="1604332" y="2926899"/>
            <a:ext cx="1157689" cy="523220"/>
          </a:xfrm>
          <a:prstGeom prst="rect">
            <a:avLst/>
          </a:prstGeom>
          <a:noFill/>
          <a:ln>
            <a:solidFill>
              <a:srgbClr val="FF0000"/>
            </a:solidFill>
          </a:ln>
        </p:spPr>
        <p:txBody>
          <a:bodyPr wrap="none" rtlCol="0">
            <a:spAutoFit/>
          </a:bodyPr>
          <a:lstStyle/>
          <a:p>
            <a:pPr algn="ctr"/>
            <a:r>
              <a:rPr lang="en-US" sz="1400" b="1" dirty="0">
                <a:solidFill>
                  <a:srgbClr val="FF0000"/>
                </a:solidFill>
              </a:rPr>
              <a:t>No flame</a:t>
            </a:r>
          </a:p>
          <a:p>
            <a:pPr algn="ctr"/>
            <a:r>
              <a:rPr lang="en-US" sz="1400" b="1" dirty="0">
                <a:solidFill>
                  <a:srgbClr val="FF0000"/>
                </a:solidFill>
              </a:rPr>
              <a:t>penetration</a:t>
            </a:r>
          </a:p>
        </p:txBody>
      </p:sp>
      <p:sp>
        <p:nvSpPr>
          <p:cNvPr id="9" name="TextBox 8"/>
          <p:cNvSpPr txBox="1"/>
          <p:nvPr/>
        </p:nvSpPr>
        <p:spPr>
          <a:xfrm>
            <a:off x="834741" y="4885899"/>
            <a:ext cx="7321028" cy="1403776"/>
          </a:xfrm>
          <a:prstGeom prst="rect">
            <a:avLst/>
          </a:prstGeom>
          <a:noFill/>
        </p:spPr>
        <p:txBody>
          <a:bodyPr wrap="square" rtlCol="0">
            <a:noAutofit/>
          </a:bodyPr>
          <a:lstStyle/>
          <a:p>
            <a:pPr algn="ctr"/>
            <a:r>
              <a:rPr lang="en-US" b="1" dirty="0"/>
              <a:t>Additional 14 CFR 25 App F Part III fire testing of sidewall-ceiling combinations of Kevlar® XF panels simulating fire in a ULD corner concluded at 15 min. without flame penetration.</a:t>
            </a:r>
          </a:p>
        </p:txBody>
      </p:sp>
    </p:spTree>
    <p:extLst>
      <p:ext uri="{BB962C8B-B14F-4D97-AF65-F5344CB8AC3E}">
        <p14:creationId xmlns:p14="http://schemas.microsoft.com/office/powerpoint/2010/main" val="35413399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27 October 2016</a:t>
            </a:r>
            <a:endParaRPr lang="en-US" dirty="0"/>
          </a:p>
        </p:txBody>
      </p:sp>
      <p:sp>
        <p:nvSpPr>
          <p:cNvPr id="3" name="Footer Placeholder 2"/>
          <p:cNvSpPr>
            <a:spLocks noGrp="1"/>
          </p:cNvSpPr>
          <p:nvPr>
            <p:ph type="ftr" sz="quarter" idx="11"/>
          </p:nvPr>
        </p:nvSpPr>
        <p:spPr/>
        <p:txBody>
          <a:bodyPr/>
          <a:lstStyle/>
          <a:p>
            <a:pPr>
              <a:defRPr/>
            </a:pPr>
            <a:r>
              <a:rPr lang="en-US"/>
              <a:t>© 2016 DuPont. All rights reserved.</a:t>
            </a:r>
            <a:endParaRPr lang="en-US" dirty="0"/>
          </a:p>
        </p:txBody>
      </p:sp>
      <p:sp>
        <p:nvSpPr>
          <p:cNvPr id="4" name="Slide Number Placeholder 3"/>
          <p:cNvSpPr>
            <a:spLocks noGrp="1"/>
          </p:cNvSpPr>
          <p:nvPr>
            <p:ph type="sldNum" sz="quarter" idx="12"/>
          </p:nvPr>
        </p:nvSpPr>
        <p:spPr/>
        <p:txBody>
          <a:bodyPr/>
          <a:lstStyle/>
          <a:p>
            <a:pPr>
              <a:defRPr/>
            </a:pPr>
            <a:fld id="{666E1EC7-615F-4A71-81C1-50A8C4C9298D}" type="slidenum">
              <a:rPr lang="en-US" smtClean="0"/>
              <a:pPr>
                <a:defRPr/>
              </a:pPr>
              <a:t>12</a:t>
            </a:fld>
            <a:endParaRPr lang="en-US" dirty="0"/>
          </a:p>
        </p:txBody>
      </p:sp>
      <p:pic>
        <p:nvPicPr>
          <p:cNvPr id="6" name="Picture 5"/>
          <p:cNvPicPr>
            <a:picLocks noChangeAspect="1"/>
          </p:cNvPicPr>
          <p:nvPr/>
        </p:nvPicPr>
        <p:blipFill>
          <a:blip r:embed="rId2"/>
          <a:stretch>
            <a:fillRect/>
          </a:stretch>
        </p:blipFill>
        <p:spPr>
          <a:xfrm>
            <a:off x="3366052" y="825819"/>
            <a:ext cx="5499320" cy="3305443"/>
          </a:xfrm>
          <a:prstGeom prst="rect">
            <a:avLst/>
          </a:prstGeom>
        </p:spPr>
      </p:pic>
      <p:grpSp>
        <p:nvGrpSpPr>
          <p:cNvPr id="12" name="Group 11"/>
          <p:cNvGrpSpPr/>
          <p:nvPr/>
        </p:nvGrpSpPr>
        <p:grpSpPr>
          <a:xfrm>
            <a:off x="982317" y="825819"/>
            <a:ext cx="1586036" cy="2379052"/>
            <a:chOff x="7100764" y="3557747"/>
            <a:chExt cx="1586036" cy="2379052"/>
          </a:xfrm>
        </p:grpSpPr>
        <p:pic>
          <p:nvPicPr>
            <p:cNvPr id="7" name="Picture 6"/>
            <p:cNvPicPr>
              <a:picLocks noChangeAspect="1"/>
            </p:cNvPicPr>
            <p:nvPr/>
          </p:nvPicPr>
          <p:blipFill>
            <a:blip r:embed="rId3"/>
            <a:stretch>
              <a:fillRect/>
            </a:stretch>
          </p:blipFill>
          <p:spPr>
            <a:xfrm>
              <a:off x="7100764" y="4747273"/>
              <a:ext cx="1586035" cy="1189526"/>
            </a:xfrm>
            <a:prstGeom prst="rect">
              <a:avLst/>
            </a:prstGeom>
          </p:spPr>
        </p:pic>
        <p:pic>
          <p:nvPicPr>
            <p:cNvPr id="8" name="Picture 7"/>
            <p:cNvPicPr>
              <a:picLocks noChangeAspect="1"/>
            </p:cNvPicPr>
            <p:nvPr/>
          </p:nvPicPr>
          <p:blipFill>
            <a:blip r:embed="rId4"/>
            <a:stretch>
              <a:fillRect/>
            </a:stretch>
          </p:blipFill>
          <p:spPr>
            <a:xfrm>
              <a:off x="7100765" y="3557747"/>
              <a:ext cx="1586035" cy="1189526"/>
            </a:xfrm>
            <a:prstGeom prst="rect">
              <a:avLst/>
            </a:prstGeom>
          </p:spPr>
        </p:pic>
      </p:grpSp>
      <p:pic>
        <p:nvPicPr>
          <p:cNvPr id="13" name="Picture 12"/>
          <p:cNvPicPr>
            <a:picLocks noChangeAspect="1"/>
          </p:cNvPicPr>
          <p:nvPr/>
        </p:nvPicPr>
        <p:blipFill rotWithShape="1">
          <a:blip r:embed="rId5"/>
          <a:srcRect l="16569" t="4671" r="14641" b="6511"/>
          <a:stretch/>
        </p:blipFill>
        <p:spPr>
          <a:xfrm>
            <a:off x="357808" y="3381309"/>
            <a:ext cx="2862469" cy="2771913"/>
          </a:xfrm>
          <a:prstGeom prst="rect">
            <a:avLst/>
          </a:prstGeom>
        </p:spPr>
      </p:pic>
      <p:sp>
        <p:nvSpPr>
          <p:cNvPr id="14" name="Title 1"/>
          <p:cNvSpPr txBox="1">
            <a:spLocks/>
          </p:cNvSpPr>
          <p:nvPr/>
        </p:nvSpPr>
        <p:spPr>
          <a:xfrm>
            <a:off x="79514" y="0"/>
            <a:ext cx="7716524" cy="538377"/>
          </a:xfrm>
          <a:prstGeom prst="rect">
            <a:avLst/>
          </a:prstGeom>
        </p:spPr>
        <p:txBody>
          <a:bodyPr/>
          <a:lstStyle>
            <a:lvl1pPr algn="l" defTabSz="457200" rtl="0" eaLnBrk="1" fontAlgn="base" hangingPunct="1">
              <a:spcBef>
                <a:spcPct val="0"/>
              </a:spcBef>
              <a:spcAft>
                <a:spcPct val="0"/>
              </a:spcAft>
              <a:defRPr sz="2200" b="1" kern="1200">
                <a:solidFill>
                  <a:schemeClr val="tx1"/>
                </a:solidFill>
                <a:latin typeface="Arial" pitchFamily="34" charset="0"/>
                <a:ea typeface="ＭＳ Ｐゴシック" charset="-128"/>
                <a:cs typeface="ＭＳ Ｐゴシック" charset="-128"/>
              </a:defRPr>
            </a:lvl1pPr>
            <a:lvl2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2pPr>
            <a:lvl3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3pPr>
            <a:lvl4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4pPr>
            <a:lvl5pPr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5pPr>
            <a:lvl6pPr marL="4572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6pPr>
            <a:lvl7pPr marL="9144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7pPr>
            <a:lvl8pPr marL="13716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8pPr>
            <a:lvl9pPr marL="1828800" algn="l" defTabSz="457200" rtl="0" eaLnBrk="1" fontAlgn="base" hangingPunct="1">
              <a:spcBef>
                <a:spcPct val="0"/>
              </a:spcBef>
              <a:spcAft>
                <a:spcPct val="0"/>
              </a:spcAft>
              <a:defRPr sz="2200" b="1">
                <a:solidFill>
                  <a:schemeClr val="tx1"/>
                </a:solidFill>
                <a:latin typeface="Arial" charset="0"/>
                <a:ea typeface="ＭＳ Ｐゴシック" charset="-128"/>
                <a:cs typeface="ＭＳ Ｐゴシック" charset="-128"/>
              </a:defRPr>
            </a:lvl9pPr>
          </a:lstStyle>
          <a:p>
            <a:pPr algn="ctr"/>
            <a:r>
              <a:rPr lang="en-US" sz="2000" dirty="0">
                <a:solidFill>
                  <a:schemeClr val="bg1"/>
                </a:solidFill>
              </a:rPr>
              <a:t>Simulated Forklift Puncture Material Comparison</a:t>
            </a:r>
          </a:p>
        </p:txBody>
      </p:sp>
      <p:sp>
        <p:nvSpPr>
          <p:cNvPr id="15" name="TextBox 14"/>
          <p:cNvSpPr txBox="1"/>
          <p:nvPr/>
        </p:nvSpPr>
        <p:spPr>
          <a:xfrm>
            <a:off x="3398849" y="4634108"/>
            <a:ext cx="5466523" cy="1403776"/>
          </a:xfrm>
          <a:prstGeom prst="rect">
            <a:avLst/>
          </a:prstGeom>
          <a:noFill/>
        </p:spPr>
        <p:txBody>
          <a:bodyPr wrap="square" rtlCol="0">
            <a:noAutofit/>
          </a:bodyPr>
          <a:lstStyle/>
          <a:p>
            <a:r>
              <a:rPr lang="en-US" b="1" dirty="0"/>
              <a:t>Kevlar® XF has puncture strength </a:t>
            </a:r>
            <a:r>
              <a:rPr lang="en-US" b="1" dirty="0"/>
              <a:t>similar </a:t>
            </a:r>
            <a:r>
              <a:rPr lang="en-US" b="1" dirty="0"/>
              <a:t>to 0.050” thick Al and greater than Glass/PP while offering significant weight savings over both ULD panel options.</a:t>
            </a:r>
          </a:p>
        </p:txBody>
      </p:sp>
    </p:spTree>
    <p:extLst>
      <p:ext uri="{BB962C8B-B14F-4D97-AF65-F5344CB8AC3E}">
        <p14:creationId xmlns:p14="http://schemas.microsoft.com/office/powerpoint/2010/main" val="135097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518"/>
          </a:xfrm>
        </p:spPr>
        <p:txBody>
          <a:bodyPr/>
          <a:lstStyle/>
          <a:p>
            <a:pPr algn="ctr"/>
            <a:r>
              <a:rPr lang="en-US" dirty="0">
                <a:solidFill>
                  <a:schemeClr val="bg1"/>
                </a:solidFill>
              </a:rPr>
              <a:t>Summary</a:t>
            </a:r>
          </a:p>
        </p:txBody>
      </p:sp>
      <p:sp>
        <p:nvSpPr>
          <p:cNvPr id="3" name="Content Placeholder 2"/>
          <p:cNvSpPr>
            <a:spLocks noGrp="1"/>
          </p:cNvSpPr>
          <p:nvPr>
            <p:ph idx="1"/>
          </p:nvPr>
        </p:nvSpPr>
        <p:spPr>
          <a:xfrm>
            <a:off x="679010" y="647006"/>
            <a:ext cx="7700715" cy="2712870"/>
          </a:xfrm>
        </p:spPr>
        <p:txBody>
          <a:bodyPr/>
          <a:lstStyle/>
          <a:p>
            <a:pPr>
              <a:spcBef>
                <a:spcPts val="1200"/>
              </a:spcBef>
            </a:pPr>
            <a:r>
              <a:rPr lang="en-US" sz="1800" b="1" dirty="0"/>
              <a:t>Kevlar® XF is a new DuPont panel material for ULDs that:</a:t>
            </a:r>
          </a:p>
          <a:p>
            <a:pPr>
              <a:spcBef>
                <a:spcPts val="1800"/>
              </a:spcBef>
              <a:buFont typeface="Arial" panose="020B0604020202020204" pitchFamily="34" charset="0"/>
              <a:buChar char="•"/>
            </a:pPr>
            <a:r>
              <a:rPr lang="en-US" dirty="0"/>
              <a:t>Meets technical requirements in the </a:t>
            </a:r>
            <a:r>
              <a:rPr lang="en-US" dirty="0"/>
              <a:t>draft </a:t>
            </a:r>
            <a:r>
              <a:rPr lang="en-US" dirty="0"/>
              <a:t>SAE AS 6278 and ISO 19281 standards for Fire-Resistant Containers (FRCs), including 14 CFR 25 Appendix F Part III flame penetration requirements</a:t>
            </a:r>
          </a:p>
          <a:p>
            <a:pPr>
              <a:spcBef>
                <a:spcPts val="1800"/>
              </a:spcBef>
              <a:buFont typeface="Arial" panose="020B0604020202020204" pitchFamily="34" charset="0"/>
              <a:buChar char="•"/>
            </a:pPr>
            <a:r>
              <a:rPr lang="en-US" dirty="0"/>
              <a:t>Maintains Part III-compliant fire resistance following simulated in service abuse</a:t>
            </a:r>
          </a:p>
          <a:p>
            <a:pPr>
              <a:spcBef>
                <a:spcPts val="1800"/>
              </a:spcBef>
              <a:buFont typeface="Arial" panose="020B0604020202020204" pitchFamily="34" charset="0"/>
              <a:buChar char="•"/>
            </a:pPr>
            <a:r>
              <a:rPr lang="en-US" dirty="0"/>
              <a:t>Is lightweight compared to other commercially available ULD panels while maintaining similar or enhanced mechanical properties</a:t>
            </a:r>
          </a:p>
          <a:p>
            <a:endParaRPr lang="en-US" dirty="0"/>
          </a:p>
        </p:txBody>
      </p:sp>
      <p:sp>
        <p:nvSpPr>
          <p:cNvPr id="4" name="Slide Number Placeholder 3"/>
          <p:cNvSpPr>
            <a:spLocks noGrp="1"/>
          </p:cNvSpPr>
          <p:nvPr>
            <p:ph type="sldNum" sz="quarter" idx="10"/>
          </p:nvPr>
        </p:nvSpPr>
        <p:spPr/>
        <p:txBody>
          <a:bodyPr/>
          <a:lstStyle/>
          <a:p>
            <a:pPr>
              <a:defRPr/>
            </a:pPr>
            <a:fld id="{38CB131B-DC68-4B90-8D25-DC9672EBC823}" type="slidenum">
              <a:rPr lang="en-US" smtClean="0"/>
              <a:pPr>
                <a:defRPr/>
              </a:pPr>
              <a:t>13</a:t>
            </a:fld>
            <a:endParaRPr lang="en-US" dirty="0"/>
          </a:p>
        </p:txBody>
      </p:sp>
      <p:sp>
        <p:nvSpPr>
          <p:cNvPr id="5" name="TextBox 4"/>
          <p:cNvSpPr txBox="1"/>
          <p:nvPr/>
        </p:nvSpPr>
        <p:spPr>
          <a:xfrm>
            <a:off x="679010" y="3318932"/>
            <a:ext cx="5011949" cy="3277820"/>
          </a:xfrm>
          <a:prstGeom prst="rect">
            <a:avLst/>
          </a:prstGeom>
          <a:noFill/>
        </p:spPr>
        <p:txBody>
          <a:bodyPr wrap="none" rtlCol="0">
            <a:spAutoFit/>
          </a:bodyPr>
          <a:lstStyle/>
          <a:p>
            <a:pPr>
              <a:spcAft>
                <a:spcPts val="600"/>
              </a:spcAft>
            </a:pPr>
            <a:r>
              <a:rPr lang="en-US" b="1" dirty="0"/>
              <a:t>Additional Data Available from DuPont:</a:t>
            </a:r>
          </a:p>
          <a:p>
            <a:pPr marL="285750" indent="-285750">
              <a:spcAft>
                <a:spcPts val="600"/>
              </a:spcAft>
              <a:buFont typeface="Arial" panose="020B0604020202020204" pitchFamily="34" charset="0"/>
              <a:buChar char="•"/>
            </a:pPr>
            <a:r>
              <a:rPr lang="en-US" sz="1600" dirty="0"/>
              <a:t>Smoke Emission</a:t>
            </a:r>
          </a:p>
          <a:p>
            <a:pPr marL="285750" indent="-285750">
              <a:spcAft>
                <a:spcPts val="600"/>
              </a:spcAft>
              <a:buFont typeface="Arial" panose="020B0604020202020204" pitchFamily="34" charset="0"/>
              <a:buChar char="•"/>
            </a:pPr>
            <a:r>
              <a:rPr lang="en-US" sz="1600" dirty="0"/>
              <a:t>Toxic Gas Emission</a:t>
            </a:r>
          </a:p>
          <a:p>
            <a:pPr marL="285750" indent="-285750">
              <a:spcAft>
                <a:spcPts val="600"/>
              </a:spcAft>
              <a:buFont typeface="Arial" panose="020B0604020202020204" pitchFamily="34" charset="0"/>
              <a:buChar char="•"/>
            </a:pPr>
            <a:r>
              <a:rPr lang="en-US" sz="1600" dirty="0"/>
              <a:t>Heat Release Rate (OSU)</a:t>
            </a:r>
          </a:p>
          <a:p>
            <a:pPr marL="285750" indent="-285750">
              <a:spcAft>
                <a:spcPts val="600"/>
              </a:spcAft>
              <a:buFont typeface="Arial" panose="020B0604020202020204" pitchFamily="34" charset="0"/>
              <a:buChar char="•"/>
            </a:pPr>
            <a:r>
              <a:rPr lang="en-US" sz="1600" dirty="0"/>
              <a:t>Fungus Resistance</a:t>
            </a:r>
          </a:p>
          <a:p>
            <a:pPr marL="285750" indent="-285750">
              <a:spcAft>
                <a:spcPts val="600"/>
              </a:spcAft>
              <a:buFont typeface="Arial" panose="020B0604020202020204" pitchFamily="34" charset="0"/>
              <a:buChar char="•"/>
            </a:pPr>
            <a:r>
              <a:rPr lang="en-US" sz="1600" dirty="0"/>
              <a:t>UV and Humidity Exposure</a:t>
            </a:r>
          </a:p>
          <a:p>
            <a:pPr marL="285750" indent="-285750">
              <a:spcAft>
                <a:spcPts val="600"/>
              </a:spcAft>
              <a:buFont typeface="Arial" panose="020B0604020202020204" pitchFamily="34" charset="0"/>
              <a:buChar char="•"/>
            </a:pPr>
            <a:r>
              <a:rPr lang="en-US" sz="1600" dirty="0"/>
              <a:t>Puncture Resistance</a:t>
            </a:r>
          </a:p>
          <a:p>
            <a:pPr marL="285750" indent="-285750">
              <a:spcAft>
                <a:spcPts val="600"/>
              </a:spcAft>
              <a:buFont typeface="Arial" panose="020B0604020202020204" pitchFamily="34" charset="0"/>
              <a:buChar char="•"/>
            </a:pPr>
            <a:r>
              <a:rPr lang="en-US" sz="1600" dirty="0"/>
              <a:t>Abrasion Resistance</a:t>
            </a:r>
          </a:p>
          <a:p>
            <a:pPr marL="285750" indent="-285750">
              <a:spcAft>
                <a:spcPts val="600"/>
              </a:spcAft>
              <a:buFont typeface="Arial" panose="020B0604020202020204" pitchFamily="34" charset="0"/>
              <a:buChar char="•"/>
            </a:pPr>
            <a:r>
              <a:rPr lang="en-US" sz="1600" dirty="0"/>
              <a:t>Residual Strength After Part III Fire Test Exposure</a:t>
            </a:r>
          </a:p>
          <a:p>
            <a:pPr marL="285750" indent="-285750">
              <a:spcAft>
                <a:spcPts val="600"/>
              </a:spcAft>
              <a:buFont typeface="Arial" panose="020B0604020202020204" pitchFamily="34" charset="0"/>
              <a:buChar char="•"/>
            </a:pPr>
            <a:endParaRPr lang="en-US" sz="1600" dirty="0"/>
          </a:p>
        </p:txBody>
      </p:sp>
      <p:sp>
        <p:nvSpPr>
          <p:cNvPr id="7" name="Date Placeholder 2"/>
          <p:cNvSpPr>
            <a:spLocks noGrp="1"/>
          </p:cNvSpPr>
          <p:nvPr>
            <p:ph type="dt" sz="half" idx="10"/>
          </p:nvPr>
        </p:nvSpPr>
        <p:spPr>
          <a:xfrm>
            <a:off x="581025" y="6289675"/>
            <a:ext cx="2133600" cy="365125"/>
          </a:xfrm>
        </p:spPr>
        <p:txBody>
          <a:bodyPr/>
          <a:lstStyle/>
          <a:p>
            <a:pPr algn="l">
              <a:defRPr/>
            </a:pPr>
            <a:r>
              <a:rPr lang="en-US" dirty="0"/>
              <a:t>27 October 2016</a:t>
            </a:r>
          </a:p>
        </p:txBody>
      </p:sp>
      <p:sp>
        <p:nvSpPr>
          <p:cNvPr id="8"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a:t>© 2016 DuPont. All rights reserved.</a:t>
            </a:r>
          </a:p>
        </p:txBody>
      </p:sp>
    </p:spTree>
    <p:extLst>
      <p:ext uri="{BB962C8B-B14F-4D97-AF65-F5344CB8AC3E}">
        <p14:creationId xmlns:p14="http://schemas.microsoft.com/office/powerpoint/2010/main" val="1318616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a:t>27 October 2016</a:t>
            </a:r>
          </a:p>
        </p:txBody>
      </p:sp>
      <p:sp>
        <p:nvSpPr>
          <p:cNvPr id="3" name="Footer Placeholder 2"/>
          <p:cNvSpPr>
            <a:spLocks noGrp="1"/>
          </p:cNvSpPr>
          <p:nvPr>
            <p:ph type="ftr" sz="quarter" idx="11"/>
          </p:nvPr>
        </p:nvSpPr>
        <p:spPr/>
        <p:txBody>
          <a:bodyPr/>
          <a:lstStyle/>
          <a:p>
            <a:pPr>
              <a:defRPr/>
            </a:pPr>
            <a:r>
              <a:rPr lang="en-US" dirty="0"/>
              <a:t>© 2016 DuPont. All rights reserved.</a:t>
            </a:r>
          </a:p>
        </p:txBody>
      </p:sp>
      <p:sp>
        <p:nvSpPr>
          <p:cNvPr id="4" name="Slide Number Placeholder 3"/>
          <p:cNvSpPr>
            <a:spLocks noGrp="1"/>
          </p:cNvSpPr>
          <p:nvPr>
            <p:ph type="sldNum" sz="quarter" idx="12"/>
          </p:nvPr>
        </p:nvSpPr>
        <p:spPr/>
        <p:txBody>
          <a:bodyPr/>
          <a:lstStyle/>
          <a:p>
            <a:pPr>
              <a:defRPr/>
            </a:pPr>
            <a:fld id="{45385770-6537-4769-BDDC-5290C1AA8B0B}" type="slidenum">
              <a:rPr lang="en-US" smtClean="0"/>
              <a:pPr>
                <a:defRPr/>
              </a:pPr>
              <a:t>14</a:t>
            </a:fld>
            <a:endParaRPr lang="en-US" dirty="0"/>
          </a:p>
        </p:txBody>
      </p:sp>
      <p:pic>
        <p:nvPicPr>
          <p:cNvPr id="5" name="Picture 2" descr="DP_ Primary_singlel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06563" y="2369167"/>
            <a:ext cx="5472112"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23172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92518"/>
          </a:xfrm>
        </p:spPr>
        <p:txBody>
          <a:bodyPr/>
          <a:lstStyle/>
          <a:p>
            <a:pPr algn="ctr"/>
            <a:r>
              <a:rPr lang="en-US" dirty="0">
                <a:solidFill>
                  <a:schemeClr val="bg1"/>
                </a:solidFill>
              </a:rPr>
              <a:t>Summary</a:t>
            </a:r>
          </a:p>
        </p:txBody>
      </p:sp>
      <p:sp>
        <p:nvSpPr>
          <p:cNvPr id="3" name="Content Placeholder 2"/>
          <p:cNvSpPr>
            <a:spLocks noGrp="1"/>
          </p:cNvSpPr>
          <p:nvPr>
            <p:ph idx="1"/>
          </p:nvPr>
        </p:nvSpPr>
        <p:spPr>
          <a:xfrm>
            <a:off x="679010" y="647006"/>
            <a:ext cx="7700715" cy="2712870"/>
          </a:xfrm>
        </p:spPr>
        <p:txBody>
          <a:bodyPr/>
          <a:lstStyle/>
          <a:p>
            <a:pPr>
              <a:spcBef>
                <a:spcPts val="1200"/>
              </a:spcBef>
            </a:pPr>
            <a:r>
              <a:rPr lang="en-US" sz="1800" b="1" dirty="0"/>
              <a:t>Kevlar® XF is a new DuPont panel material for ULDs that:</a:t>
            </a:r>
          </a:p>
          <a:p>
            <a:pPr>
              <a:spcBef>
                <a:spcPts val="1800"/>
              </a:spcBef>
              <a:buFont typeface="Arial" panose="020B0604020202020204" pitchFamily="34" charset="0"/>
              <a:buChar char="•"/>
            </a:pPr>
            <a:r>
              <a:rPr lang="en-US" dirty="0"/>
              <a:t>Meets technical requirements in the </a:t>
            </a:r>
            <a:r>
              <a:rPr lang="en-US" dirty="0"/>
              <a:t>draft </a:t>
            </a:r>
            <a:r>
              <a:rPr lang="en-US" dirty="0"/>
              <a:t>SAE AS 6278 and ISO 19281 standards for Fire-Resistant Containers (FRCs), including 14 CFR 25 Appendix F Part III flame penetration requirements</a:t>
            </a:r>
          </a:p>
          <a:p>
            <a:pPr>
              <a:spcBef>
                <a:spcPts val="1800"/>
              </a:spcBef>
              <a:buFont typeface="Arial" panose="020B0604020202020204" pitchFamily="34" charset="0"/>
              <a:buChar char="•"/>
            </a:pPr>
            <a:r>
              <a:rPr lang="en-US" dirty="0"/>
              <a:t>Maintains Part III-compliant fire resistance following simulated in service abuse</a:t>
            </a:r>
          </a:p>
          <a:p>
            <a:pPr>
              <a:spcBef>
                <a:spcPts val="1800"/>
              </a:spcBef>
              <a:buFont typeface="Arial" panose="020B0604020202020204" pitchFamily="34" charset="0"/>
              <a:buChar char="•"/>
            </a:pPr>
            <a:r>
              <a:rPr lang="en-US" dirty="0"/>
              <a:t>Is lightweight compared to other commercially available ULD panels while maintaining similar or enhanced mechanical properties</a:t>
            </a:r>
          </a:p>
          <a:p>
            <a:endParaRPr lang="en-US" dirty="0"/>
          </a:p>
        </p:txBody>
      </p:sp>
      <p:sp>
        <p:nvSpPr>
          <p:cNvPr id="4" name="Slide Number Placeholder 3"/>
          <p:cNvSpPr>
            <a:spLocks noGrp="1"/>
          </p:cNvSpPr>
          <p:nvPr>
            <p:ph type="sldNum" sz="quarter" idx="10"/>
          </p:nvPr>
        </p:nvSpPr>
        <p:spPr/>
        <p:txBody>
          <a:bodyPr/>
          <a:lstStyle/>
          <a:p>
            <a:pPr>
              <a:defRPr/>
            </a:pPr>
            <a:fld id="{38CB131B-DC68-4B90-8D25-DC9672EBC823}" type="slidenum">
              <a:rPr lang="en-US" smtClean="0"/>
              <a:pPr>
                <a:defRPr/>
              </a:pPr>
              <a:t>2</a:t>
            </a:fld>
            <a:endParaRPr lang="en-US" dirty="0"/>
          </a:p>
        </p:txBody>
      </p:sp>
      <p:sp>
        <p:nvSpPr>
          <p:cNvPr id="5" name="TextBox 4"/>
          <p:cNvSpPr txBox="1"/>
          <p:nvPr/>
        </p:nvSpPr>
        <p:spPr>
          <a:xfrm>
            <a:off x="679010" y="3318932"/>
            <a:ext cx="5011949" cy="3277820"/>
          </a:xfrm>
          <a:prstGeom prst="rect">
            <a:avLst/>
          </a:prstGeom>
          <a:noFill/>
        </p:spPr>
        <p:txBody>
          <a:bodyPr wrap="none" rtlCol="0">
            <a:spAutoFit/>
          </a:bodyPr>
          <a:lstStyle/>
          <a:p>
            <a:pPr>
              <a:spcAft>
                <a:spcPts val="600"/>
              </a:spcAft>
            </a:pPr>
            <a:r>
              <a:rPr lang="en-US" b="1" dirty="0"/>
              <a:t>Additional Data Available from DuPont:</a:t>
            </a:r>
          </a:p>
          <a:p>
            <a:pPr marL="285750" indent="-285750">
              <a:spcAft>
                <a:spcPts val="600"/>
              </a:spcAft>
              <a:buFont typeface="Arial" panose="020B0604020202020204" pitchFamily="34" charset="0"/>
              <a:buChar char="•"/>
            </a:pPr>
            <a:r>
              <a:rPr lang="en-US" sz="1600" dirty="0"/>
              <a:t>Smoke Emission</a:t>
            </a:r>
          </a:p>
          <a:p>
            <a:pPr marL="285750" indent="-285750">
              <a:spcAft>
                <a:spcPts val="600"/>
              </a:spcAft>
              <a:buFont typeface="Arial" panose="020B0604020202020204" pitchFamily="34" charset="0"/>
              <a:buChar char="•"/>
            </a:pPr>
            <a:r>
              <a:rPr lang="en-US" sz="1600" dirty="0"/>
              <a:t>Toxic Gas Emission</a:t>
            </a:r>
          </a:p>
          <a:p>
            <a:pPr marL="285750" indent="-285750">
              <a:spcAft>
                <a:spcPts val="600"/>
              </a:spcAft>
              <a:buFont typeface="Arial" panose="020B0604020202020204" pitchFamily="34" charset="0"/>
              <a:buChar char="•"/>
            </a:pPr>
            <a:r>
              <a:rPr lang="en-US" sz="1600" dirty="0"/>
              <a:t>Heat Release Rate (OSU)</a:t>
            </a:r>
          </a:p>
          <a:p>
            <a:pPr marL="285750" indent="-285750">
              <a:spcAft>
                <a:spcPts val="600"/>
              </a:spcAft>
              <a:buFont typeface="Arial" panose="020B0604020202020204" pitchFamily="34" charset="0"/>
              <a:buChar char="•"/>
            </a:pPr>
            <a:r>
              <a:rPr lang="en-US" sz="1600" dirty="0"/>
              <a:t>Fungus Resistance</a:t>
            </a:r>
          </a:p>
          <a:p>
            <a:pPr marL="285750" indent="-285750">
              <a:spcAft>
                <a:spcPts val="600"/>
              </a:spcAft>
              <a:buFont typeface="Arial" panose="020B0604020202020204" pitchFamily="34" charset="0"/>
              <a:buChar char="•"/>
            </a:pPr>
            <a:r>
              <a:rPr lang="en-US" sz="1600" dirty="0"/>
              <a:t>UV and Humidity Exposure</a:t>
            </a:r>
          </a:p>
          <a:p>
            <a:pPr marL="285750" indent="-285750">
              <a:spcAft>
                <a:spcPts val="600"/>
              </a:spcAft>
              <a:buFont typeface="Arial" panose="020B0604020202020204" pitchFamily="34" charset="0"/>
              <a:buChar char="•"/>
            </a:pPr>
            <a:r>
              <a:rPr lang="en-US" sz="1600" dirty="0"/>
              <a:t>Puncture Resistance</a:t>
            </a:r>
          </a:p>
          <a:p>
            <a:pPr marL="285750" indent="-285750">
              <a:spcAft>
                <a:spcPts val="600"/>
              </a:spcAft>
              <a:buFont typeface="Arial" panose="020B0604020202020204" pitchFamily="34" charset="0"/>
              <a:buChar char="•"/>
            </a:pPr>
            <a:r>
              <a:rPr lang="en-US" sz="1600" dirty="0"/>
              <a:t>Abrasion Resistance</a:t>
            </a:r>
          </a:p>
          <a:p>
            <a:pPr marL="285750" indent="-285750">
              <a:spcAft>
                <a:spcPts val="600"/>
              </a:spcAft>
              <a:buFont typeface="Arial" panose="020B0604020202020204" pitchFamily="34" charset="0"/>
              <a:buChar char="•"/>
            </a:pPr>
            <a:r>
              <a:rPr lang="en-US" sz="1600" dirty="0"/>
              <a:t>Residual Strength After Part III Fire Test Exposure</a:t>
            </a:r>
          </a:p>
          <a:p>
            <a:pPr marL="285750" indent="-285750">
              <a:spcAft>
                <a:spcPts val="600"/>
              </a:spcAft>
              <a:buFont typeface="Arial" panose="020B0604020202020204" pitchFamily="34" charset="0"/>
              <a:buChar char="•"/>
            </a:pPr>
            <a:endParaRPr lang="en-US" sz="1600" dirty="0"/>
          </a:p>
        </p:txBody>
      </p:sp>
      <p:sp>
        <p:nvSpPr>
          <p:cNvPr id="7" name="Date Placeholder 2"/>
          <p:cNvSpPr>
            <a:spLocks noGrp="1"/>
          </p:cNvSpPr>
          <p:nvPr>
            <p:ph type="dt" sz="half" idx="10"/>
          </p:nvPr>
        </p:nvSpPr>
        <p:spPr>
          <a:xfrm>
            <a:off x="581025" y="6289675"/>
            <a:ext cx="2133600" cy="365125"/>
          </a:xfrm>
        </p:spPr>
        <p:txBody>
          <a:bodyPr/>
          <a:lstStyle/>
          <a:p>
            <a:pPr algn="l">
              <a:defRPr/>
            </a:pPr>
            <a:r>
              <a:rPr lang="en-US" dirty="0"/>
              <a:t>27 October 2016</a:t>
            </a:r>
          </a:p>
        </p:txBody>
      </p:sp>
      <p:sp>
        <p:nvSpPr>
          <p:cNvPr id="8"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a:t>© 2016 DuPont. All rights reserved.</a:t>
            </a:r>
          </a:p>
        </p:txBody>
      </p:sp>
    </p:spTree>
    <p:extLst>
      <p:ext uri="{BB962C8B-B14F-4D97-AF65-F5344CB8AC3E}">
        <p14:creationId xmlns:p14="http://schemas.microsoft.com/office/powerpoint/2010/main" val="3979957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0"/>
            <a:ext cx="7874000" cy="492125"/>
          </a:xfrm>
        </p:spPr>
        <p:txBody>
          <a:bodyPr/>
          <a:lstStyle/>
          <a:p>
            <a:pPr algn="ctr"/>
            <a:r>
              <a:rPr lang="en-US" dirty="0">
                <a:solidFill>
                  <a:schemeClr val="bg1"/>
                </a:solidFill>
              </a:rPr>
              <a:t>DuPont History in Air Cargo Systems</a:t>
            </a:r>
          </a:p>
        </p:txBody>
      </p:sp>
      <p:graphicFrame>
        <p:nvGraphicFramePr>
          <p:cNvPr id="5" name="Object 4"/>
          <p:cNvGraphicFramePr>
            <a:graphicFrameLocks noChangeAspect="1"/>
          </p:cNvGraphicFramePr>
          <p:nvPr>
            <p:extLst>
              <p:ext uri="{D42A27DB-BD31-4B8C-83A1-F6EECF244321}">
                <p14:modId xmlns:p14="http://schemas.microsoft.com/office/powerpoint/2010/main" val="1389235902"/>
              </p:ext>
            </p:extLst>
          </p:nvPr>
        </p:nvGraphicFramePr>
        <p:xfrm>
          <a:off x="457201" y="1564071"/>
          <a:ext cx="2819400" cy="2147920"/>
        </p:xfrm>
        <a:graphic>
          <a:graphicData uri="http://schemas.openxmlformats.org/presentationml/2006/ole">
            <mc:AlternateContent xmlns:mc="http://schemas.openxmlformats.org/markup-compatibility/2006">
              <mc:Choice xmlns:v="urn:schemas-microsoft-com:vml" Requires="v">
                <p:oleObj spid="_x0000_s1050" name="Photo Editor Photo" r:id="rId3" imgW="8573697" imgH="5285714" progId="MSPhotoEd.3">
                  <p:embed/>
                </p:oleObj>
              </mc:Choice>
              <mc:Fallback>
                <p:oleObj name="Photo Editor Photo" r:id="rId3" imgW="8573697" imgH="5285714"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1" y="1564071"/>
                        <a:ext cx="2819400" cy="2147920"/>
                      </a:xfrm>
                      <a:prstGeom prst="rect">
                        <a:avLst/>
                      </a:prstGeom>
                      <a:noFill/>
                      <a:ln>
                        <a:noFill/>
                      </a:ln>
                      <a:effectLst/>
                    </p:spPr>
                  </p:pic>
                </p:oleObj>
              </mc:Fallback>
            </mc:AlternateContent>
          </a:graphicData>
        </a:graphic>
      </p:graphicFrame>
      <p:pic>
        <p:nvPicPr>
          <p:cNvPr id="6" name="Picture 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7199" y="4285583"/>
            <a:ext cx="4038601" cy="2115217"/>
          </a:xfrm>
          <a:prstGeom prst="rect">
            <a:avLst/>
          </a:prstGeom>
        </p:spPr>
      </p:pic>
      <p:sp>
        <p:nvSpPr>
          <p:cNvPr id="7" name="TextBox 6"/>
          <p:cNvSpPr txBox="1"/>
          <p:nvPr/>
        </p:nvSpPr>
        <p:spPr>
          <a:xfrm>
            <a:off x="4535385" y="2478471"/>
            <a:ext cx="3783408" cy="1261884"/>
          </a:xfrm>
          <a:prstGeom prst="rect">
            <a:avLst/>
          </a:prstGeom>
          <a:noFill/>
        </p:spPr>
        <p:txBody>
          <a:bodyPr wrap="none" rtlCol="0">
            <a:spAutoFit/>
          </a:bodyPr>
          <a:lstStyle/>
          <a:p>
            <a:pPr algn="ctr"/>
            <a:r>
              <a:rPr lang="en-US" sz="2800" b="1" i="1" dirty="0"/>
              <a:t>Blast-resistant HULD</a:t>
            </a:r>
          </a:p>
          <a:p>
            <a:pPr lvl="0" algn="ctr"/>
            <a:r>
              <a:rPr lang="en-US" sz="2000" b="1" i="1" dirty="0">
                <a:solidFill>
                  <a:srgbClr val="000000"/>
                </a:solidFill>
              </a:rPr>
              <a:t>(Kevlar®)</a:t>
            </a:r>
          </a:p>
          <a:p>
            <a:endParaRPr lang="en-US" sz="2800" b="1" i="1" dirty="0"/>
          </a:p>
        </p:txBody>
      </p:sp>
      <p:sp>
        <p:nvSpPr>
          <p:cNvPr id="8" name="TextBox 7"/>
          <p:cNvSpPr txBox="1"/>
          <p:nvPr/>
        </p:nvSpPr>
        <p:spPr>
          <a:xfrm>
            <a:off x="5092309" y="4951845"/>
            <a:ext cx="2626039" cy="830997"/>
          </a:xfrm>
          <a:prstGeom prst="rect">
            <a:avLst/>
          </a:prstGeom>
          <a:noFill/>
        </p:spPr>
        <p:txBody>
          <a:bodyPr wrap="none" rtlCol="0">
            <a:spAutoFit/>
          </a:bodyPr>
          <a:lstStyle/>
          <a:p>
            <a:pPr algn="ctr"/>
            <a:r>
              <a:rPr lang="en-US" sz="2800" b="1" i="1" dirty="0" err="1"/>
              <a:t>Ultralite</a:t>
            </a:r>
            <a:r>
              <a:rPr lang="en-US" sz="2800" b="1" i="1" dirty="0"/>
              <a:t>® ULD</a:t>
            </a:r>
          </a:p>
          <a:p>
            <a:pPr algn="ctr"/>
            <a:r>
              <a:rPr lang="en-US" sz="2000" b="1" i="1" dirty="0"/>
              <a:t>(Kevlar®)</a:t>
            </a:r>
          </a:p>
        </p:txBody>
      </p:sp>
      <p:sp>
        <p:nvSpPr>
          <p:cNvPr id="9" name="TextBox 8"/>
          <p:cNvSpPr txBox="1"/>
          <p:nvPr/>
        </p:nvSpPr>
        <p:spPr>
          <a:xfrm>
            <a:off x="457199" y="590739"/>
            <a:ext cx="7874002" cy="646331"/>
          </a:xfrm>
          <a:prstGeom prst="rect">
            <a:avLst/>
          </a:prstGeom>
          <a:noFill/>
        </p:spPr>
        <p:txBody>
          <a:bodyPr wrap="square" rtlCol="0">
            <a:spAutoFit/>
          </a:bodyPr>
          <a:lstStyle/>
          <a:p>
            <a:r>
              <a:rPr lang="en-US" b="1" dirty="0"/>
              <a:t>Worked with unit load device (ULD) manufacturers over past ~20 years on application-specific developments employing Kevlar® composites</a:t>
            </a:r>
          </a:p>
        </p:txBody>
      </p:sp>
      <p:sp>
        <p:nvSpPr>
          <p:cNvPr id="11" name="Date Placeholder 2"/>
          <p:cNvSpPr>
            <a:spLocks noGrp="1"/>
          </p:cNvSpPr>
          <p:nvPr>
            <p:ph type="dt" sz="half" idx="10"/>
          </p:nvPr>
        </p:nvSpPr>
        <p:spPr>
          <a:xfrm>
            <a:off x="581025" y="6289675"/>
            <a:ext cx="2133600" cy="365125"/>
          </a:xfrm>
        </p:spPr>
        <p:txBody>
          <a:bodyPr/>
          <a:lstStyle/>
          <a:p>
            <a:pPr algn="l">
              <a:defRPr/>
            </a:pPr>
            <a:r>
              <a:rPr lang="en-US" dirty="0"/>
              <a:t>27 October 2016</a:t>
            </a:r>
          </a:p>
        </p:txBody>
      </p:sp>
      <p:sp>
        <p:nvSpPr>
          <p:cNvPr id="12"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a:t>© 2016 DuPont. All rights reserved.</a:t>
            </a:r>
          </a:p>
        </p:txBody>
      </p:sp>
      <p:sp>
        <p:nvSpPr>
          <p:cNvPr id="3" name="Slide Number Placeholder 2"/>
          <p:cNvSpPr>
            <a:spLocks noGrp="1"/>
          </p:cNvSpPr>
          <p:nvPr>
            <p:ph type="sldNum" sz="quarter" idx="10"/>
          </p:nvPr>
        </p:nvSpPr>
        <p:spPr/>
        <p:txBody>
          <a:bodyPr/>
          <a:lstStyle/>
          <a:p>
            <a:pPr>
              <a:defRPr/>
            </a:pPr>
            <a:fld id="{38CB131B-DC68-4B90-8D25-DC9672EBC823}" type="slidenum">
              <a:rPr lang="en-US" smtClean="0"/>
              <a:pPr>
                <a:defRPr/>
              </a:pPr>
              <a:t>3</a:t>
            </a:fld>
            <a:endParaRPr lang="en-US" dirty="0"/>
          </a:p>
        </p:txBody>
      </p:sp>
    </p:spTree>
    <p:extLst>
      <p:ext uri="{BB962C8B-B14F-4D97-AF65-F5344CB8AC3E}">
        <p14:creationId xmlns:p14="http://schemas.microsoft.com/office/powerpoint/2010/main" val="3363295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055"/>
            <a:ext cx="7874000" cy="534154"/>
          </a:xfrm>
        </p:spPr>
        <p:txBody>
          <a:bodyPr/>
          <a:lstStyle/>
          <a:p>
            <a:pPr algn="ctr"/>
            <a:r>
              <a:rPr lang="en-US" dirty="0">
                <a:solidFill>
                  <a:schemeClr val="bg1"/>
                </a:solidFill>
              </a:rPr>
              <a:t>DuPont Perspective on Fire Protection</a:t>
            </a:r>
          </a:p>
        </p:txBody>
      </p:sp>
      <p:sp>
        <p:nvSpPr>
          <p:cNvPr id="3" name="Content Placeholder 2"/>
          <p:cNvSpPr>
            <a:spLocks noGrp="1"/>
          </p:cNvSpPr>
          <p:nvPr>
            <p:ph idx="1"/>
          </p:nvPr>
        </p:nvSpPr>
        <p:spPr>
          <a:xfrm>
            <a:off x="533400" y="1120367"/>
            <a:ext cx="7874000" cy="4525963"/>
          </a:xfrm>
        </p:spPr>
        <p:txBody>
          <a:bodyPr/>
          <a:lstStyle/>
          <a:p>
            <a:pPr lvl="0" defTabSz="914400">
              <a:spcBef>
                <a:spcPct val="25000"/>
              </a:spcBef>
              <a:spcAft>
                <a:spcPct val="20000"/>
              </a:spcAft>
              <a:buFont typeface="Arial" panose="020B0604020202020204" pitchFamily="34" charset="0"/>
              <a:buChar char="•"/>
            </a:pPr>
            <a:r>
              <a:rPr lang="en-US" sz="1800" b="1" kern="0" dirty="0">
                <a:solidFill>
                  <a:srgbClr val="000000"/>
                </a:solidFill>
                <a:latin typeface="Arial"/>
                <a:ea typeface="+mn-ea"/>
                <a:cs typeface="+mn-cs"/>
              </a:rPr>
              <a:t>In general, fires are unpredictable</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Intensity (temperature, duration, heat flux/energy density)</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Propagation (direction, rate)</a:t>
            </a:r>
          </a:p>
          <a:p>
            <a:pPr marL="409575" lvl="1" indent="-204788" defTabSz="914400">
              <a:spcBef>
                <a:spcPct val="25000"/>
              </a:spcBef>
              <a:spcAft>
                <a:spcPct val="20000"/>
              </a:spcAft>
              <a:buClr>
                <a:srgbClr val="C50027"/>
              </a:buClr>
              <a:buSzTx/>
              <a:buFont typeface="Arial" panose="020B0604020202020204" pitchFamily="34" charset="0"/>
              <a:buChar char="•"/>
            </a:pPr>
            <a:endParaRPr lang="en-US" sz="1400" kern="0" dirty="0">
              <a:solidFill>
                <a:srgbClr val="000000"/>
              </a:solidFill>
              <a:latin typeface="Arial"/>
            </a:endParaRPr>
          </a:p>
          <a:p>
            <a:pPr lvl="0" defTabSz="914400">
              <a:spcBef>
                <a:spcPct val="25000"/>
              </a:spcBef>
              <a:spcAft>
                <a:spcPct val="20000"/>
              </a:spcAft>
              <a:buFont typeface="Arial" panose="020B0604020202020204" pitchFamily="34" charset="0"/>
              <a:buChar char="•"/>
            </a:pPr>
            <a:r>
              <a:rPr lang="en-US" sz="1800" b="1" kern="0" dirty="0">
                <a:solidFill>
                  <a:srgbClr val="000000"/>
                </a:solidFill>
                <a:latin typeface="Arial"/>
                <a:ea typeface="+mn-ea"/>
                <a:cs typeface="+mn-cs"/>
              </a:rPr>
              <a:t>Advocate multiple approaches and layers of protection/suppression for maximum risk mitigation</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Prevention</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Passive suppression</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Active suppression</a:t>
            </a:r>
          </a:p>
          <a:p>
            <a:pPr marL="409575" lvl="1" indent="-204788" defTabSz="914400">
              <a:spcBef>
                <a:spcPct val="25000"/>
              </a:spcBef>
              <a:spcAft>
                <a:spcPct val="20000"/>
              </a:spcAft>
              <a:buClr>
                <a:srgbClr val="C50027"/>
              </a:buClr>
              <a:buSzTx/>
              <a:buFont typeface="Arial" panose="020B0604020202020204" pitchFamily="34" charset="0"/>
              <a:buChar char="•"/>
            </a:pPr>
            <a:r>
              <a:rPr lang="en-US" sz="1400" kern="0" dirty="0">
                <a:solidFill>
                  <a:srgbClr val="000000"/>
                </a:solidFill>
                <a:latin typeface="Arial"/>
              </a:rPr>
              <a:t>Combinations</a:t>
            </a:r>
          </a:p>
          <a:p>
            <a:pPr marL="409575" lvl="1" indent="-204788" defTabSz="914400">
              <a:spcBef>
                <a:spcPct val="25000"/>
              </a:spcBef>
              <a:spcAft>
                <a:spcPct val="20000"/>
              </a:spcAft>
              <a:buClr>
                <a:srgbClr val="C50027"/>
              </a:buClr>
              <a:buSzTx/>
              <a:buFont typeface="Arial" panose="020B0604020202020204" pitchFamily="34" charset="0"/>
              <a:buChar char="•"/>
            </a:pPr>
            <a:endParaRPr lang="en-US" sz="1400" kern="0" dirty="0">
              <a:solidFill>
                <a:srgbClr val="000000"/>
              </a:solidFill>
              <a:latin typeface="Arial"/>
            </a:endParaRPr>
          </a:p>
          <a:p>
            <a:pPr lvl="0" defTabSz="914400">
              <a:spcBef>
                <a:spcPct val="25000"/>
              </a:spcBef>
              <a:spcAft>
                <a:spcPct val="20000"/>
              </a:spcAft>
              <a:buFont typeface="Arial" panose="020B0604020202020204" pitchFamily="34" charset="0"/>
              <a:buChar char="•"/>
            </a:pPr>
            <a:r>
              <a:rPr lang="en-US" sz="1800" b="1" kern="0" dirty="0">
                <a:solidFill>
                  <a:srgbClr val="000000"/>
                </a:solidFill>
                <a:latin typeface="Arial"/>
                <a:ea typeface="+mn-ea"/>
                <a:cs typeface="+mn-cs"/>
              </a:rPr>
              <a:t>Use of fire-resistant materials can reduce risks</a:t>
            </a:r>
          </a:p>
        </p:txBody>
      </p:sp>
      <p:sp>
        <p:nvSpPr>
          <p:cNvPr id="6" name="Date Placeholder 2"/>
          <p:cNvSpPr>
            <a:spLocks noGrp="1"/>
          </p:cNvSpPr>
          <p:nvPr>
            <p:ph type="dt" sz="half" idx="10"/>
          </p:nvPr>
        </p:nvSpPr>
        <p:spPr>
          <a:xfrm>
            <a:off x="581025" y="6289675"/>
            <a:ext cx="2133600" cy="365125"/>
          </a:xfrm>
        </p:spPr>
        <p:txBody>
          <a:bodyPr/>
          <a:lstStyle/>
          <a:p>
            <a:pPr algn="l">
              <a:defRPr/>
            </a:pPr>
            <a:r>
              <a:rPr lang="en-US" dirty="0"/>
              <a:t>27 October 2016</a:t>
            </a:r>
          </a:p>
        </p:txBody>
      </p:sp>
      <p:sp>
        <p:nvSpPr>
          <p:cNvPr id="7"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a:t>© 2016 DuPont. All rights reserved.</a:t>
            </a:r>
          </a:p>
        </p:txBody>
      </p:sp>
      <p:sp>
        <p:nvSpPr>
          <p:cNvPr id="8" name="Slide Number Placeholder 7"/>
          <p:cNvSpPr>
            <a:spLocks noGrp="1"/>
          </p:cNvSpPr>
          <p:nvPr>
            <p:ph type="sldNum" sz="quarter" idx="10"/>
          </p:nvPr>
        </p:nvSpPr>
        <p:spPr/>
        <p:txBody>
          <a:bodyPr/>
          <a:lstStyle/>
          <a:p>
            <a:pPr>
              <a:defRPr/>
            </a:pPr>
            <a:fld id="{38CB131B-DC68-4B90-8D25-DC9672EBC823}" type="slidenum">
              <a:rPr lang="en-US" smtClean="0"/>
              <a:pPr>
                <a:defRPr/>
              </a:pPr>
              <a:t>4</a:t>
            </a:fld>
            <a:endParaRPr lang="en-US" dirty="0"/>
          </a:p>
        </p:txBody>
      </p:sp>
    </p:spTree>
    <p:extLst>
      <p:ext uri="{BB962C8B-B14F-4D97-AF65-F5344CB8AC3E}">
        <p14:creationId xmlns:p14="http://schemas.microsoft.com/office/powerpoint/2010/main" val="3475790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795" y="0"/>
            <a:ext cx="8271387" cy="492125"/>
          </a:xfrm>
        </p:spPr>
        <p:txBody>
          <a:bodyPr/>
          <a:lstStyle/>
          <a:p>
            <a:pPr algn="ctr"/>
            <a:r>
              <a:rPr lang="en-US" sz="2000" dirty="0">
                <a:solidFill>
                  <a:schemeClr val="bg1"/>
                </a:solidFill>
              </a:rPr>
              <a:t>Flammability of Materials Employed in Cargo Containers</a:t>
            </a:r>
          </a:p>
        </p:txBody>
      </p:sp>
      <p:sp>
        <p:nvSpPr>
          <p:cNvPr id="3" name="Content Placeholder 2"/>
          <p:cNvSpPr>
            <a:spLocks noGrp="1"/>
          </p:cNvSpPr>
          <p:nvPr>
            <p:ph idx="1"/>
          </p:nvPr>
        </p:nvSpPr>
        <p:spPr>
          <a:xfrm>
            <a:off x="5440192" y="1192815"/>
            <a:ext cx="3603624" cy="4525963"/>
          </a:xfrm>
        </p:spPr>
        <p:txBody>
          <a:bodyPr/>
          <a:lstStyle/>
          <a:p>
            <a:pPr marL="0" indent="0"/>
            <a:r>
              <a:rPr lang="en-US" dirty="0"/>
              <a:t>Existing commercial composite ULDs frequently employ polypropylene (PP) or polyethylene (PE) resins or fibers</a:t>
            </a:r>
          </a:p>
          <a:p>
            <a:pPr marL="0" indent="0"/>
            <a:endParaRPr lang="en-US" dirty="0"/>
          </a:p>
          <a:p>
            <a:pPr marL="0" indent="0"/>
            <a:r>
              <a:rPr lang="en-US" dirty="0"/>
              <a:t>Upon burning, PP and PE exhibit high heat release capacities and no char yield relative to many other polymers </a:t>
            </a:r>
          </a:p>
          <a:p>
            <a:pPr marL="0" indent="0"/>
            <a:endParaRPr lang="en-US" dirty="0">
              <a:solidFill>
                <a:srgbClr val="FF0000"/>
              </a:solidFill>
            </a:endParaRPr>
          </a:p>
          <a:p>
            <a:pPr marL="0" indent="0"/>
            <a:r>
              <a:rPr lang="en-US" b="1" dirty="0">
                <a:solidFill>
                  <a:srgbClr val="FF0000"/>
                </a:solidFill>
              </a:rPr>
              <a:t>DuPont has studied flammability of commercially available ULD panel materials via cargo liner test (14 CFR 25, Appendix F, Part III)</a:t>
            </a:r>
          </a:p>
          <a:p>
            <a:endParaRPr lang="en-US" dirty="0"/>
          </a:p>
          <a:p>
            <a:endParaRPr lang="en-US" dirty="0"/>
          </a:p>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39505" y="704737"/>
            <a:ext cx="5010150" cy="5555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520480" y="1447728"/>
            <a:ext cx="4648200" cy="362966"/>
          </a:xfrm>
          <a:prstGeom prst="roundRect">
            <a:avLst/>
          </a:prstGeom>
          <a:no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1019175"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5" name="Rectangle 4"/>
          <p:cNvSpPr/>
          <p:nvPr/>
        </p:nvSpPr>
        <p:spPr>
          <a:xfrm>
            <a:off x="339505" y="6077188"/>
            <a:ext cx="4810612" cy="307777"/>
          </a:xfrm>
          <a:prstGeom prst="rect">
            <a:avLst/>
          </a:prstGeom>
        </p:spPr>
        <p:txBody>
          <a:bodyPr wrap="none">
            <a:spAutoFit/>
          </a:bodyPr>
          <a:lstStyle/>
          <a:p>
            <a:r>
              <a:rPr lang="en-US" sz="1400" i="1" dirty="0"/>
              <a:t>Table from DOT/FAA/AR-04/11 Technical Report by Zhang</a:t>
            </a:r>
          </a:p>
        </p:txBody>
      </p:sp>
      <p:sp>
        <p:nvSpPr>
          <p:cNvPr id="6" name="Date Placeholder 5"/>
          <p:cNvSpPr>
            <a:spLocks noGrp="1"/>
          </p:cNvSpPr>
          <p:nvPr>
            <p:ph type="dt" sz="half" idx="11"/>
          </p:nvPr>
        </p:nvSpPr>
        <p:spPr/>
        <p:txBody>
          <a:bodyPr/>
          <a:lstStyle/>
          <a:p>
            <a:pPr>
              <a:defRPr/>
            </a:pPr>
            <a:r>
              <a:rPr lang="en-US" dirty="0"/>
              <a:t>27 October 2016</a:t>
            </a:r>
          </a:p>
        </p:txBody>
      </p:sp>
      <p:sp>
        <p:nvSpPr>
          <p:cNvPr id="7" name="Slide Number Placeholder 6"/>
          <p:cNvSpPr>
            <a:spLocks noGrp="1"/>
          </p:cNvSpPr>
          <p:nvPr>
            <p:ph type="sldNum" sz="quarter" idx="10"/>
          </p:nvPr>
        </p:nvSpPr>
        <p:spPr/>
        <p:txBody>
          <a:bodyPr/>
          <a:lstStyle/>
          <a:p>
            <a:pPr>
              <a:defRPr/>
            </a:pPr>
            <a:fld id="{38CB131B-DC68-4B90-8D25-DC9672EBC823}" type="slidenum">
              <a:rPr lang="en-US" smtClean="0"/>
              <a:pPr>
                <a:defRPr/>
              </a:pPr>
              <a:t>5</a:t>
            </a:fld>
            <a:endParaRPr lang="en-US" dirty="0"/>
          </a:p>
        </p:txBody>
      </p:sp>
      <p:sp>
        <p:nvSpPr>
          <p:cNvPr id="9" name="Footer Placeholder 3"/>
          <p:cNvSpPr txBox="1">
            <a:spLocks/>
          </p:cNvSpPr>
          <p:nvPr/>
        </p:nvSpPr>
        <p:spPr>
          <a:xfrm>
            <a:off x="5248275" y="6289675"/>
            <a:ext cx="2895600" cy="365125"/>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900" kern="1200">
                <a:solidFill>
                  <a:schemeClr val="tx1"/>
                </a:solidFill>
                <a:latin typeface="Arial" charset="0"/>
                <a:ea typeface="ＭＳ Ｐゴシック" charset="-128"/>
                <a:cs typeface="Arial" charset="0"/>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mn-cs"/>
              </a:defRPr>
            </a:lvl5pPr>
            <a:lvl6pPr marL="2286000" algn="l" defTabSz="914400" rtl="0" eaLnBrk="1" latinLnBrk="0" hangingPunct="1">
              <a:defRPr kern="1200">
                <a:solidFill>
                  <a:schemeClr val="tx1"/>
                </a:solidFill>
                <a:latin typeface="Arial" charset="0"/>
                <a:ea typeface="ＭＳ Ｐゴシック" charset="-128"/>
                <a:cs typeface="+mn-cs"/>
              </a:defRPr>
            </a:lvl6pPr>
            <a:lvl7pPr marL="2743200" algn="l" defTabSz="914400" rtl="0" eaLnBrk="1" latinLnBrk="0" hangingPunct="1">
              <a:defRPr kern="1200">
                <a:solidFill>
                  <a:schemeClr val="tx1"/>
                </a:solidFill>
                <a:latin typeface="Arial" charset="0"/>
                <a:ea typeface="ＭＳ Ｐゴシック" charset="-128"/>
                <a:cs typeface="+mn-cs"/>
              </a:defRPr>
            </a:lvl7pPr>
            <a:lvl8pPr marL="3200400" algn="l" defTabSz="914400" rtl="0" eaLnBrk="1" latinLnBrk="0" hangingPunct="1">
              <a:defRPr kern="1200">
                <a:solidFill>
                  <a:schemeClr val="tx1"/>
                </a:solidFill>
                <a:latin typeface="Arial" charset="0"/>
                <a:ea typeface="ＭＳ Ｐゴシック" charset="-128"/>
                <a:cs typeface="+mn-cs"/>
              </a:defRPr>
            </a:lvl8pPr>
            <a:lvl9pPr marL="3657600" algn="l" defTabSz="914400" rtl="0" eaLnBrk="1" latinLnBrk="0" hangingPunct="1">
              <a:defRPr kern="1200">
                <a:solidFill>
                  <a:schemeClr val="tx1"/>
                </a:solidFill>
                <a:latin typeface="Arial" charset="0"/>
                <a:ea typeface="ＭＳ Ｐゴシック" charset="-128"/>
                <a:cs typeface="+mn-cs"/>
              </a:defRPr>
            </a:lvl9pPr>
          </a:lstStyle>
          <a:p>
            <a:pPr algn="r">
              <a:defRPr/>
            </a:pPr>
            <a:r>
              <a:rPr lang="en-US" dirty="0"/>
              <a:t>© 2016 DuPont. All rights reserved.</a:t>
            </a:r>
          </a:p>
        </p:txBody>
      </p:sp>
    </p:spTree>
    <p:extLst>
      <p:ext uri="{BB962C8B-B14F-4D97-AF65-F5344CB8AC3E}">
        <p14:creationId xmlns:p14="http://schemas.microsoft.com/office/powerpoint/2010/main" val="1194702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a:t>27 October 2016</a:t>
            </a:r>
          </a:p>
        </p:txBody>
      </p:sp>
      <p:sp>
        <p:nvSpPr>
          <p:cNvPr id="4" name="Slide Number Placeholder 3"/>
          <p:cNvSpPr>
            <a:spLocks noGrp="1"/>
          </p:cNvSpPr>
          <p:nvPr>
            <p:ph type="sldNum" sz="quarter" idx="12"/>
          </p:nvPr>
        </p:nvSpPr>
        <p:spPr/>
        <p:txBody>
          <a:bodyPr/>
          <a:lstStyle/>
          <a:p>
            <a:pPr>
              <a:defRPr/>
            </a:pPr>
            <a:fld id="{666E1EC7-615F-4A71-81C1-50A8C4C9298D}" type="slidenum">
              <a:rPr lang="en-US" smtClean="0"/>
              <a:pPr>
                <a:defRPr/>
              </a:pPr>
              <a:t>6</a:t>
            </a:fld>
            <a:endParaRPr lang="en-US" dirty="0"/>
          </a:p>
        </p:txBody>
      </p:sp>
      <p:sp>
        <p:nvSpPr>
          <p:cNvPr id="6" name="Footer Placeholder 5"/>
          <p:cNvSpPr>
            <a:spLocks noGrp="1"/>
          </p:cNvSpPr>
          <p:nvPr>
            <p:ph type="ftr" sz="quarter" idx="11"/>
          </p:nvPr>
        </p:nvSpPr>
        <p:spPr/>
        <p:txBody>
          <a:bodyPr/>
          <a:lstStyle/>
          <a:p>
            <a:pPr>
              <a:defRPr/>
            </a:pPr>
            <a:r>
              <a:rPr lang="en-US" dirty="0"/>
              <a:t>© 2016 DuPont. All rights reserved.</a:t>
            </a:r>
          </a:p>
        </p:txBody>
      </p:sp>
      <p:sp>
        <p:nvSpPr>
          <p:cNvPr id="7" name="TextBox 6"/>
          <p:cNvSpPr txBox="1"/>
          <p:nvPr/>
        </p:nvSpPr>
        <p:spPr>
          <a:xfrm>
            <a:off x="2142699" y="88289"/>
            <a:ext cx="4854534" cy="400110"/>
          </a:xfrm>
          <a:prstGeom prst="rect">
            <a:avLst/>
          </a:prstGeom>
          <a:noFill/>
        </p:spPr>
        <p:txBody>
          <a:bodyPr wrap="none" rtlCol="0">
            <a:spAutoFit/>
          </a:bodyPr>
          <a:lstStyle/>
          <a:p>
            <a:r>
              <a:rPr lang="en-US" sz="2000" b="1" dirty="0">
                <a:solidFill>
                  <a:schemeClr val="bg1"/>
                </a:solidFill>
              </a:rPr>
              <a:t>14 CFR 25 Appendix F Part III Fire Test</a:t>
            </a:r>
          </a:p>
        </p:txBody>
      </p:sp>
      <p:pic>
        <p:nvPicPr>
          <p:cNvPr id="5" name="DuPont - Tech Video - Commercial ULD Panel_H264 - 1080pConver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19692284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12" y="0"/>
            <a:ext cx="8229600" cy="504967"/>
          </a:xfrm>
        </p:spPr>
        <p:txBody>
          <a:bodyPr/>
          <a:lstStyle/>
          <a:p>
            <a:pPr algn="ctr"/>
            <a:r>
              <a:rPr lang="en-US" dirty="0">
                <a:solidFill>
                  <a:schemeClr val="bg1"/>
                </a:solidFill>
              </a:rPr>
              <a:t>Commercial Polypropylene / Glass ULD Panels</a:t>
            </a:r>
          </a:p>
        </p:txBody>
      </p:sp>
      <p:sp>
        <p:nvSpPr>
          <p:cNvPr id="3" name="Date Placeholder 2"/>
          <p:cNvSpPr>
            <a:spLocks noGrp="1"/>
          </p:cNvSpPr>
          <p:nvPr>
            <p:ph type="dt" sz="half" idx="10"/>
          </p:nvPr>
        </p:nvSpPr>
        <p:spPr/>
        <p:txBody>
          <a:bodyPr/>
          <a:lstStyle/>
          <a:p>
            <a:pPr>
              <a:defRPr/>
            </a:pPr>
            <a:r>
              <a:rPr lang="en-US" dirty="0"/>
              <a:t>27 October 2016</a:t>
            </a:r>
          </a:p>
        </p:txBody>
      </p:sp>
      <p:sp>
        <p:nvSpPr>
          <p:cNvPr id="5" name="Slide Number Placeholder 4"/>
          <p:cNvSpPr>
            <a:spLocks noGrp="1"/>
          </p:cNvSpPr>
          <p:nvPr>
            <p:ph type="sldNum" sz="quarter" idx="12"/>
          </p:nvPr>
        </p:nvSpPr>
        <p:spPr/>
        <p:txBody>
          <a:bodyPr/>
          <a:lstStyle/>
          <a:p>
            <a:pPr>
              <a:defRPr/>
            </a:pPr>
            <a:fld id="{BB1ECE29-96B2-478C-82E6-B725FCE563FC}" type="slidenum">
              <a:rPr lang="en-US" smtClean="0"/>
              <a:pPr>
                <a:defRPr/>
              </a:pPr>
              <a:t>7</a:t>
            </a:fld>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4220" y="1719263"/>
            <a:ext cx="3789292" cy="2131477"/>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3606" y="4152228"/>
            <a:ext cx="3799906" cy="2137447"/>
          </a:xfrm>
          <a:prstGeom prst="rect">
            <a:avLst/>
          </a:prstGeom>
        </p:spPr>
      </p:pic>
      <p:pic>
        <p:nvPicPr>
          <p:cNvPr id="307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53891" y="1719263"/>
            <a:ext cx="4162567" cy="21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13426" y="4152228"/>
            <a:ext cx="4203031" cy="21374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38548" y="715246"/>
            <a:ext cx="8025420" cy="369332"/>
          </a:xfrm>
          <a:prstGeom prst="rect">
            <a:avLst/>
          </a:prstGeom>
          <a:noFill/>
        </p:spPr>
        <p:txBody>
          <a:bodyPr wrap="square" rtlCol="0">
            <a:noAutofit/>
          </a:bodyPr>
          <a:lstStyle/>
          <a:p>
            <a:r>
              <a:rPr lang="en-US" b="1" dirty="0"/>
              <a:t>The three different commercially available PP / glass ULD panel types tested failed 14 CFR 25 Appendix F Part III fire test</a:t>
            </a:r>
          </a:p>
        </p:txBody>
      </p:sp>
      <p:sp>
        <p:nvSpPr>
          <p:cNvPr id="13" name="Footer Placeholder 12"/>
          <p:cNvSpPr>
            <a:spLocks noGrp="1"/>
          </p:cNvSpPr>
          <p:nvPr>
            <p:ph type="ftr" sz="quarter" idx="11"/>
          </p:nvPr>
        </p:nvSpPr>
        <p:spPr/>
        <p:txBody>
          <a:bodyPr/>
          <a:lstStyle/>
          <a:p>
            <a:pPr>
              <a:defRPr/>
            </a:pPr>
            <a:r>
              <a:rPr lang="en-US" dirty="0"/>
              <a:t>© 2016 DuPont. All rights reserved.</a:t>
            </a:r>
          </a:p>
        </p:txBody>
      </p:sp>
    </p:spTree>
    <p:extLst>
      <p:ext uri="{BB962C8B-B14F-4D97-AF65-F5344CB8AC3E}">
        <p14:creationId xmlns:p14="http://schemas.microsoft.com/office/powerpoint/2010/main" val="2447562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dirty="0"/>
              <a:t>27 October 2016</a:t>
            </a:r>
          </a:p>
        </p:txBody>
      </p:sp>
      <p:sp>
        <p:nvSpPr>
          <p:cNvPr id="4" name="Slide Number Placeholder 3"/>
          <p:cNvSpPr>
            <a:spLocks noGrp="1"/>
          </p:cNvSpPr>
          <p:nvPr>
            <p:ph type="sldNum" sz="quarter" idx="12"/>
          </p:nvPr>
        </p:nvSpPr>
        <p:spPr/>
        <p:txBody>
          <a:bodyPr/>
          <a:lstStyle/>
          <a:p>
            <a:pPr>
              <a:defRPr/>
            </a:pPr>
            <a:fld id="{666E1EC7-615F-4A71-81C1-50A8C4C9298D}" type="slidenum">
              <a:rPr lang="en-US" smtClean="0"/>
              <a:pPr>
                <a:defRPr/>
              </a:pPr>
              <a:t>8</a:t>
            </a:fld>
            <a:endParaRPr lang="en-US" dirty="0"/>
          </a:p>
        </p:txBody>
      </p:sp>
      <p:sp>
        <p:nvSpPr>
          <p:cNvPr id="6" name="Footer Placeholder 5"/>
          <p:cNvSpPr>
            <a:spLocks noGrp="1"/>
          </p:cNvSpPr>
          <p:nvPr>
            <p:ph type="ftr" sz="quarter" idx="11"/>
          </p:nvPr>
        </p:nvSpPr>
        <p:spPr/>
        <p:txBody>
          <a:bodyPr/>
          <a:lstStyle/>
          <a:p>
            <a:pPr>
              <a:defRPr/>
            </a:pPr>
            <a:r>
              <a:rPr lang="en-US" dirty="0"/>
              <a:t>© 2016 DuPont. All rights reserved.</a:t>
            </a:r>
          </a:p>
        </p:txBody>
      </p:sp>
      <p:sp>
        <p:nvSpPr>
          <p:cNvPr id="7" name="TextBox 6"/>
          <p:cNvSpPr txBox="1"/>
          <p:nvPr/>
        </p:nvSpPr>
        <p:spPr>
          <a:xfrm>
            <a:off x="2142699" y="88289"/>
            <a:ext cx="4854534" cy="400110"/>
          </a:xfrm>
          <a:prstGeom prst="rect">
            <a:avLst/>
          </a:prstGeom>
          <a:noFill/>
        </p:spPr>
        <p:txBody>
          <a:bodyPr wrap="none" rtlCol="0">
            <a:spAutoFit/>
          </a:bodyPr>
          <a:lstStyle/>
          <a:p>
            <a:r>
              <a:rPr lang="en-US" sz="2000" b="1" dirty="0">
                <a:solidFill>
                  <a:schemeClr val="bg1"/>
                </a:solidFill>
              </a:rPr>
              <a:t>14 CFR 25 Appendix F Part III Fire Test</a:t>
            </a:r>
          </a:p>
        </p:txBody>
      </p:sp>
      <p:pic>
        <p:nvPicPr>
          <p:cNvPr id="3" name="DuPont - Tech Video - Kevlar XF Burn Test Video B_1080pConverted.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57250"/>
            <a:ext cx="9144000" cy="5143500"/>
          </a:xfrm>
          <a:prstGeom prst="rect">
            <a:avLst/>
          </a:prstGeom>
        </p:spPr>
      </p:pic>
    </p:spTree>
    <p:extLst>
      <p:ext uri="{BB962C8B-B14F-4D97-AF65-F5344CB8AC3E}">
        <p14:creationId xmlns:p14="http://schemas.microsoft.com/office/powerpoint/2010/main" val="333547888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mute="1">
                <p:cTn id="7"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343" y="3047"/>
            <a:ext cx="7949204" cy="515568"/>
          </a:xfrm>
        </p:spPr>
        <p:txBody>
          <a:bodyPr/>
          <a:lstStyle/>
          <a:p>
            <a:pPr algn="ctr"/>
            <a:r>
              <a:rPr lang="en-US" dirty="0">
                <a:solidFill>
                  <a:schemeClr val="bg1"/>
                </a:solidFill>
              </a:rPr>
              <a:t>Kevlar XF vs. Aluminum in 14 CFR 25 App F Part III Test</a:t>
            </a:r>
          </a:p>
        </p:txBody>
      </p:sp>
      <p:sp>
        <p:nvSpPr>
          <p:cNvPr id="3" name="Date Placeholder 2"/>
          <p:cNvSpPr>
            <a:spLocks noGrp="1"/>
          </p:cNvSpPr>
          <p:nvPr>
            <p:ph type="dt" sz="half" idx="10"/>
          </p:nvPr>
        </p:nvSpPr>
        <p:spPr/>
        <p:txBody>
          <a:bodyPr/>
          <a:lstStyle/>
          <a:p>
            <a:pPr>
              <a:defRPr/>
            </a:pPr>
            <a:r>
              <a:rPr lang="en-US" dirty="0"/>
              <a:t>27 October 2016</a:t>
            </a:r>
          </a:p>
        </p:txBody>
      </p:sp>
      <p:sp>
        <p:nvSpPr>
          <p:cNvPr id="5" name="Slide Number Placeholder 4"/>
          <p:cNvSpPr>
            <a:spLocks noGrp="1"/>
          </p:cNvSpPr>
          <p:nvPr>
            <p:ph type="sldNum" sz="quarter" idx="12"/>
          </p:nvPr>
        </p:nvSpPr>
        <p:spPr/>
        <p:txBody>
          <a:bodyPr/>
          <a:lstStyle/>
          <a:p>
            <a:pPr>
              <a:defRPr/>
            </a:pPr>
            <a:fld id="{BB1ECE29-96B2-478C-82E6-B725FCE563FC}" type="slidenum">
              <a:rPr lang="en-US" smtClean="0"/>
              <a:pPr>
                <a:defRPr/>
              </a:pPr>
              <a:t>9</a:t>
            </a:fld>
            <a:endParaRPr lang="en-US" dirty="0"/>
          </a:p>
        </p:txBody>
      </p:sp>
      <p:pic>
        <p:nvPicPr>
          <p:cNvPr id="2051"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1064" y="3767341"/>
            <a:ext cx="4785177" cy="253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1065" y="928048"/>
            <a:ext cx="4785176" cy="2569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36272" y="3763685"/>
            <a:ext cx="3541595" cy="252599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73356" y="928048"/>
            <a:ext cx="2867425" cy="2591162"/>
          </a:xfrm>
          <a:prstGeom prst="rect">
            <a:avLst/>
          </a:prstGeom>
        </p:spPr>
      </p:pic>
      <p:sp>
        <p:nvSpPr>
          <p:cNvPr id="14" name="TextBox 13"/>
          <p:cNvSpPr txBox="1"/>
          <p:nvPr/>
        </p:nvSpPr>
        <p:spPr>
          <a:xfrm>
            <a:off x="5333823" y="3756166"/>
            <a:ext cx="2645724" cy="400110"/>
          </a:xfrm>
          <a:prstGeom prst="rect">
            <a:avLst/>
          </a:prstGeom>
          <a:noFill/>
        </p:spPr>
        <p:txBody>
          <a:bodyPr wrap="none" rtlCol="0">
            <a:spAutoFit/>
          </a:bodyPr>
          <a:lstStyle/>
          <a:p>
            <a:r>
              <a:rPr lang="en-US" sz="2000" b="1" dirty="0">
                <a:solidFill>
                  <a:schemeClr val="bg1"/>
                </a:solidFill>
                <a:latin typeface="Arial Black" panose="020B0A04020102020204" pitchFamily="34" charset="0"/>
                <a:cs typeface="Arial" panose="020B0604020202020204" pitchFamily="34" charset="0"/>
              </a:rPr>
              <a:t>Material: </a:t>
            </a:r>
            <a:r>
              <a:rPr lang="en-US" sz="2000" dirty="0">
                <a:solidFill>
                  <a:schemeClr val="bg1"/>
                </a:solidFill>
                <a:latin typeface="Arial" panose="020B0604020202020204" pitchFamily="34" charset="0"/>
                <a:cs typeface="Arial" panose="020B0604020202020204" pitchFamily="34" charset="0"/>
              </a:rPr>
              <a:t>Aluminum</a:t>
            </a:r>
          </a:p>
        </p:txBody>
      </p:sp>
      <p:sp>
        <p:nvSpPr>
          <p:cNvPr id="16" name="Footer Placeholder 15"/>
          <p:cNvSpPr>
            <a:spLocks noGrp="1"/>
          </p:cNvSpPr>
          <p:nvPr>
            <p:ph type="ftr" sz="quarter" idx="11"/>
          </p:nvPr>
        </p:nvSpPr>
        <p:spPr/>
        <p:txBody>
          <a:bodyPr/>
          <a:lstStyle/>
          <a:p>
            <a:pPr>
              <a:defRPr/>
            </a:pPr>
            <a:r>
              <a:rPr lang="en-US" dirty="0"/>
              <a:t>© 2016 DuPont. All rights reserved.</a:t>
            </a:r>
          </a:p>
        </p:txBody>
      </p:sp>
    </p:spTree>
    <p:extLst>
      <p:ext uri="{BB962C8B-B14F-4D97-AF65-F5344CB8AC3E}">
        <p14:creationId xmlns:p14="http://schemas.microsoft.com/office/powerpoint/2010/main" val="2758259710"/>
      </p:ext>
    </p:extLst>
  </p:cSld>
  <p:clrMapOvr>
    <a:masterClrMapping/>
  </p:clrMapOvr>
</p:sld>
</file>

<file path=ppt/theme/theme1.xml><?xml version="1.0" encoding="utf-8"?>
<a:theme xmlns:a="http://schemas.openxmlformats.org/drawingml/2006/main" name="DuPont red format PPT template">
  <a:themeElements>
    <a:clrScheme name="Custom 10">
      <a:dk1>
        <a:sysClr val="windowText" lastClr="000000"/>
      </a:dk1>
      <a:lt1>
        <a:sysClr val="window" lastClr="FFFFFF"/>
      </a:lt1>
      <a:dk2>
        <a:srgbClr val="86A315"/>
      </a:dk2>
      <a:lt2>
        <a:srgbClr val="EEECE1"/>
      </a:lt2>
      <a:accent1>
        <a:srgbClr val="4F81BD"/>
      </a:accent1>
      <a:accent2>
        <a:srgbClr val="C0504D"/>
      </a:accent2>
      <a:accent3>
        <a:srgbClr val="E31837"/>
      </a:accent3>
      <a:accent4>
        <a:srgbClr val="807F83"/>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mso-contentType ?>
<p:Policy xmlns:p="office.server.policy" id="" local="true">
  <p:Name>Document</p:Name>
  <p:Description/>
  <p:Statement/>
  <p:PolicyItems>
    <p:PolicyItem featureId="Microsoft.Office.RecordsManagement.PolicyFeatures.Expiration" staticId="0x0101|2132935403" UniqueId="406572b3-2708-44f4-b54e-d561827ed63a">
      <p:Name>Retention</p:Name>
      <p:Description>Automatic scheduling of content for processing, and performing a retention action on content that has reached its due date.</p:Description>
      <p:CustomData>
        <Schedules nextStageId="2">
          <Schedule type="Default">
            <stages>
              <data stageId="1">
                <formula id="DuPont.Collab.Policies.GlobalPolicy"/>
                <action type="action" id="Microsoft.Office.RecordsManagement.PolicyFeatures.Expiration.Action.Delete"/>
              </data>
            </stages>
          </Schedule>
        </Schedules>
      </p:CustomData>
    </p:PolicyItem>
  </p:PolicyItems>
</p:Policy>
</file>

<file path=customXml/item2.xml><?xml version="1.0" encoding="utf-8"?>
<LongProperties xmlns="http://schemas.microsoft.com/office/2006/metadata/longProperties"/>
</file>

<file path=customXml/item3.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Version=14.0.0.0, Culture=neutral, PublicKeyToken=71e9bce111e9429c</Assembly>
    <Class>Microsoft.Office.RecordsManagement.Internal.UpdateExpireDate</Class>
    <Data/>
    <Filter/>
  </Receiver>
</spe:Receivers>
</file>

<file path=customXml/item4.xml><?xml version="1.0" encoding="utf-8"?>
<?mso-contentType ?>
<SharedContentType xmlns="Microsoft.SharePoint.Taxonomy.ContentTypeSync" SourceId="71fd6e4a-38a2-4af4-a442-74965d3377cb" ContentTypeId="0x0101" PreviousValue="false"/>
</file>

<file path=customXml/item5.xml><?xml version="1.0" encoding="utf-8"?>
<?mso-contentType ?>
<FormTemplates xmlns="http://schemas.microsoft.com/sharepoint/v3/contenttype/forms">
  <Display>DocumentLibraryForm</Display>
  <Edit>DocumentLibraryForm</Edit>
  <New>DocumentLibraryForm</New>
</FormTemplates>
</file>

<file path=customXml/item6.xml><?xml version="1.0" encoding="utf-8"?>
<ct:contentTypeSchema xmlns:ct="http://schemas.microsoft.com/office/2006/metadata/contentType" xmlns:ma="http://schemas.microsoft.com/office/2006/metadata/properties/metaAttributes" ct:_="" ma:_="" ma:contentTypeName="Document" ma:contentTypeID="0x010100A43C7070482404419027F9B40CDD77E4" ma:contentTypeVersion="4" ma:contentTypeDescription="Create a new document." ma:contentTypeScope="" ma:versionID="c9e66490b7dd533ea4f87082a55908b3">
  <xsd:schema xmlns:xsd="http://www.w3.org/2001/XMLSchema" xmlns:xs="http://www.w3.org/2001/XMLSchema" xmlns:p="http://schemas.microsoft.com/office/2006/metadata/properties" xmlns:ns1="http://schemas.microsoft.com/sharepoint/v3" xmlns:ns2="2fe00448-546e-4482-98e4-5853f6ad1559" xmlns:ns3="f381bfb9-8592-40d7-95c2-c42ed1eb9982" xmlns:ns4="d76910f2-658b-4edb-8fab-9835d4b2c7f1" targetNamespace="http://schemas.microsoft.com/office/2006/metadata/properties" ma:root="true" ma:fieldsID="a56ee3812f093dc74594a1df1f04b7a8" ns1:_="" ns2:_="" ns3:_="" ns4:_="">
    <xsd:import namespace="http://schemas.microsoft.com/sharepoint/v3"/>
    <xsd:import namespace="2fe00448-546e-4482-98e4-5853f6ad1559"/>
    <xsd:import namespace="f381bfb9-8592-40d7-95c2-c42ed1eb9982"/>
    <xsd:import namespace="d76910f2-658b-4edb-8fab-9835d4b2c7f1"/>
    <xsd:element name="properties">
      <xsd:complexType>
        <xsd:sequence>
          <xsd:element name="documentManagement">
            <xsd:complexType>
              <xsd:all>
                <xsd:element ref="ns2:h527bb31ee764734a69e0cc4a7c4db88" minOccurs="0"/>
                <xsd:element ref="ns2:TaxCatchAll" minOccurs="0"/>
                <xsd:element ref="ns2:TaxCatchAllLabel" minOccurs="0"/>
                <xsd:element ref="ns2:jf96b257e08c424a9d21fe3b7afa56d5" minOccurs="0"/>
                <xsd:element ref="ns2:Owner"/>
                <xsd:element ref="ns1:_dlc_Exempt" minOccurs="0"/>
                <xsd:element ref="ns1:_dlc_ExpireDateSaved" minOccurs="0"/>
                <xsd:element ref="ns1:_dlc_ExpireDate" minOccurs="0"/>
                <xsd:element ref="ns2:_dlc_DocId" minOccurs="0"/>
                <xsd:element ref="ns2:_dlc_DocIdUrl" minOccurs="0"/>
                <xsd:element ref="ns2:_dlc_DocIdPersistId" minOccurs="0"/>
                <xsd:element ref="ns3:Category_x0020_2" minOccurs="0"/>
                <xsd:element ref="ns3:Stage" minOccurs="0"/>
                <xsd:element ref="ns3:Year" minOccurs="0"/>
                <xsd:element ref="ns4:Value_x0020_Chai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15" nillable="true" ma:displayName="Exempt from Policy" ma:hidden="true" ma:internalName="_dlc_Exempt" ma:readOnly="true">
      <xsd:simpleType>
        <xsd:restriction base="dms:Unknown"/>
      </xsd:simpleType>
    </xsd:element>
    <xsd:element name="_dlc_ExpireDateSaved" ma:index="16" nillable="true" ma:displayName="Original Expiration Date" ma:hidden="true" ma:internalName="_dlc_ExpireDateSaved" ma:readOnly="true">
      <xsd:simpleType>
        <xsd:restriction base="dms:DateTime"/>
      </xsd:simpleType>
    </xsd:element>
    <xsd:element name="_dlc_ExpireDate" ma:index="17" nillable="true" ma:displayName="Expiration Date" ma:description="" ma:hidden="true" ma:indexed="true" ma:internalName="_dlc_Expire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fe00448-546e-4482-98e4-5853f6ad1559" elementFormDefault="qualified">
    <xsd:import namespace="http://schemas.microsoft.com/office/2006/documentManagement/types"/>
    <xsd:import namespace="http://schemas.microsoft.com/office/infopath/2007/PartnerControls"/>
    <xsd:element name="h527bb31ee764734a69e0cc4a7c4db88" ma:index="8" ma:taxonomy="true" ma:internalName="h527bb31ee764734a69e0cc4a7c4db88" ma:taxonomyFieldName="DISO" ma:displayName="DISO" ma:readOnly="false" ma:default="" ma:fieldId="{1527bb31-ee76-4734-a69e-0cc4a7c4db88}" ma:sspId="71fd6e4a-38a2-4af4-a442-74965d3377cb" ma:termSetId="46fedb48-b317-447d-b2fa-5597593669bd"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8eb5c2e8-ae0b-4522-84db-533f9bb3a8f8}" ma:internalName="TaxCatchAll" ma:showField="CatchAllData" ma:web="f381bfb9-8592-40d7-95c2-c42ed1eb9982">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8eb5c2e8-ae0b-4522-84db-533f9bb3a8f8}" ma:internalName="TaxCatchAllLabel" ma:readOnly="true" ma:showField="CatchAllDataLabel" ma:web="f381bfb9-8592-40d7-95c2-c42ed1eb9982">
      <xsd:complexType>
        <xsd:complexContent>
          <xsd:extension base="dms:MultiChoiceLookup">
            <xsd:sequence>
              <xsd:element name="Value" type="dms:Lookup" maxOccurs="unbounded" minOccurs="0" nillable="true"/>
            </xsd:sequence>
          </xsd:extension>
        </xsd:complexContent>
      </xsd:complexType>
    </xsd:element>
    <xsd:element name="jf96b257e08c424a9d21fe3b7afa56d5" ma:index="12" ma:taxonomy="true" ma:internalName="jf96b257e08c424a9d21fe3b7afa56d5" ma:taxonomyFieldName="RCSExpiration" ma:displayName="CRIM Retention Years" ma:readOnly="false" ma:default="" ma:fieldId="{3f96b257-e08c-424a-9d21-fe3b7afa56d5}" ma:sspId="71fd6e4a-38a2-4af4-a442-74965d3377cb" ma:termSetId="a4526a8e-8103-4ad2-9813-cca032243f27" ma:anchorId="00000000-0000-0000-0000-000000000000" ma:open="false" ma:isKeyword="false">
      <xsd:complexType>
        <xsd:sequence>
          <xsd:element ref="pc:Terms" minOccurs="0" maxOccurs="1"/>
        </xsd:sequence>
      </xsd:complexType>
    </xsd:element>
    <xsd:element name="Owner" ma:index="14" ma:displayName="Content Owner" ma:description="Owner of the Content" ma:list="{bf9930e6-f181-49bb-909f-96d5b10de6a1}" ma:SearchPeopleOnly="false" ma:SharePointGroup="0" ma:internalName="Owner" ma:readOnly="false" ma:showField="ImnName" ma:web="f381bfb9-8592-40d7-95c2-c42ed1eb9982">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_dlc_DocId" ma:index="18" nillable="true" ma:displayName="Document ID Value" ma:description="The value of the document ID assigned to this item." ma:internalName="_dlc_DocId" ma:readOnly="true">
      <xsd:simpleType>
        <xsd:restriction base="dms:Text"/>
      </xsd:simpleType>
    </xsd:element>
    <xsd:element name="_dlc_DocIdUrl" ma:index="1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f381bfb9-8592-40d7-95c2-c42ed1eb9982" elementFormDefault="qualified">
    <xsd:import namespace="http://schemas.microsoft.com/office/2006/documentManagement/types"/>
    <xsd:import namespace="http://schemas.microsoft.com/office/infopath/2007/PartnerControls"/>
    <xsd:element name="Category_x0020_2" ma:index="21" nillable="true" ma:displayName="Category 2" ma:default="Marketing" ma:format="Dropdown" ma:internalName="Category_x0020_2">
      <xsd:simpleType>
        <xsd:restriction base="dms:Choice">
          <xsd:enumeration value="Marketing"/>
          <xsd:enumeration value="Technology"/>
          <xsd:enumeration value="Product"/>
          <xsd:enumeration value="MC"/>
          <xsd:enumeration value="POIs"/>
          <xsd:enumeration value="Pricing"/>
          <xsd:enumeration value="Other"/>
          <xsd:enumeration value="Competition"/>
        </xsd:restriction>
      </xsd:simpleType>
    </xsd:element>
    <xsd:element name="Stage" ma:index="22" nillable="true" ma:displayName="Stage" ma:default="Draft" ma:format="Dropdown" ma:internalName="Stage">
      <xsd:simpleType>
        <xsd:restriction base="dms:Choice">
          <xsd:enumeration value="Draft"/>
          <xsd:enumeration value="Final"/>
          <xsd:enumeration value="Approved"/>
          <xsd:enumeration value="Planning"/>
          <xsd:enumeration value="Profile"/>
        </xsd:restriction>
      </xsd:simpleType>
    </xsd:element>
    <xsd:element name="Year" ma:index="23" nillable="true" ma:displayName="Year" ma:default="2014" ma:format="Dropdown" ma:internalName="Year">
      <xsd:simpleType>
        <xsd:restriction base="dms:Choice">
          <xsd:enumeration value="2013"/>
          <xsd:enumeration value="2014"/>
          <xsd:enumeration value="2015"/>
          <xsd:enumeration value="2016"/>
          <xsd:enumeration value="2017"/>
          <xsd:enumeration value="2018"/>
          <xsd:enumeration value="2019"/>
          <xsd:enumeration value="2020"/>
          <xsd:enumeration value="2021"/>
          <xsd:enumeration value="2022"/>
          <xsd:enumeration value="2023"/>
          <xsd:enumeration value="2024"/>
          <xsd:enumeration value="2025"/>
        </xsd:restriction>
      </xsd:simpleType>
    </xsd:element>
  </xsd:schema>
  <xsd:schema xmlns:xsd="http://www.w3.org/2001/XMLSchema" xmlns:xs="http://www.w3.org/2001/XMLSchema" xmlns:dms="http://schemas.microsoft.com/office/2006/documentManagement/types" xmlns:pc="http://schemas.microsoft.com/office/infopath/2007/PartnerControls" targetNamespace="d76910f2-658b-4edb-8fab-9835d4b2c7f1" elementFormDefault="qualified">
    <xsd:import namespace="http://schemas.microsoft.com/office/2006/documentManagement/types"/>
    <xsd:import namespace="http://schemas.microsoft.com/office/infopath/2007/PartnerControls"/>
    <xsd:element name="Value_x0020_Chain" ma:index="24" nillable="true" ma:displayName="Value Chain" ma:default="N/A" ma:format="Dropdown" ma:internalName="Value_x0020_Chain">
      <xsd:simpleType>
        <xsd:restriction base="dms:Choice">
          <xsd:enumeration value="N/A"/>
          <xsd:enumeration value="Material Supplier"/>
          <xsd:enumeration value="Converter"/>
          <xsd:enumeration value="Tier 1"/>
          <xsd:enumeration value="OEM"/>
          <xsd:enumeration value="Regulatory Agency"/>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7.xml><?xml version="1.0" encoding="utf-8"?>
<p:properties xmlns:p="http://schemas.microsoft.com/office/2006/metadata/properties" xmlns:xsi="http://www.w3.org/2001/XMLSchema-instance" xmlns:pc="http://schemas.microsoft.com/office/infopath/2007/PartnerControls">
  <documentManagement>
    <h527bb31ee764734a69e0cc4a7c4db88 xmlns="2fe00448-546e-4482-98e4-5853f6ad1559">
      <Terms xmlns="http://schemas.microsoft.com/office/infopath/2007/PartnerControls">
        <TermInfo xmlns="http://schemas.microsoft.com/office/infopath/2007/PartnerControls">
          <TermName xmlns="http://schemas.microsoft.com/office/infopath/2007/PartnerControls">Internal Use Only</TermName>
          <TermId xmlns="http://schemas.microsoft.com/office/infopath/2007/PartnerControls">e25b6e48-bffb-4ac6-8a1b-eeef4c649ccd</TermId>
        </TermInfo>
      </Terms>
    </h527bb31ee764734a69e0cc4a7c4db88>
    <Owner xmlns="2fe00448-546e-4482-98e4-5853f6ad1559">
      <UserInfo>
        <DisplayName/>
        <AccountId>18</AccountId>
        <AccountType/>
      </UserInfo>
    </Owner>
    <Value_x0020_Chain xmlns="d76910f2-658b-4edb-8fab-9835d4b2c7f1">N/A</Value_x0020_Chain>
    <Stage xmlns="f381bfb9-8592-40d7-95c2-c42ed1eb9982">Planning</Stage>
    <TaxCatchAll xmlns="2fe00448-546e-4482-98e4-5853f6ad1559">
      <Value>1</Value>
      <Value>18</Value>
    </TaxCatchAll>
    <jf96b257e08c424a9d21fe3b7afa56d5 xmlns="2fe00448-546e-4482-98e4-5853f6ad1559">
      <Terms xmlns="http://schemas.microsoft.com/office/infopath/2007/PartnerControls">
        <TermInfo xmlns="http://schemas.microsoft.com/office/infopath/2007/PartnerControls">
          <TermName xmlns="http://schemas.microsoft.com/office/infopath/2007/PartnerControls">Administrative/Business Information/5</TermName>
          <TermId xmlns="http://schemas.microsoft.com/office/infopath/2007/PartnerControls">be05de9a-648b-48a6-91b6-be181200d36f</TermId>
        </TermInfo>
      </Terms>
    </jf96b257e08c424a9d21fe3b7afa56d5>
    <Year xmlns="f381bfb9-8592-40d7-95c2-c42ed1eb9982">2015</Year>
    <Category_x0020_2 xmlns="f381bfb9-8592-40d7-95c2-c42ed1eb9982">Competition</Category_x0020_2>
  </documentManagement>
</p:properties>
</file>

<file path=customXml/itemProps1.xml><?xml version="1.0" encoding="utf-8"?>
<ds:datastoreItem xmlns:ds="http://schemas.openxmlformats.org/officeDocument/2006/customXml" ds:itemID="{761E8834-9BA6-4969-9C9D-C8451CE50FEF}">
  <ds:schemaRefs>
    <ds:schemaRef ds:uri="office.server.policy"/>
  </ds:schemaRefs>
</ds:datastoreItem>
</file>

<file path=customXml/itemProps2.xml><?xml version="1.0" encoding="utf-8"?>
<ds:datastoreItem xmlns:ds="http://schemas.openxmlformats.org/officeDocument/2006/customXml" ds:itemID="{ED6DB072-93A3-41A1-9F21-05A7D302AC1C}">
  <ds:schemaRefs>
    <ds:schemaRef ds:uri="http://schemas.microsoft.com/office/2006/metadata/longProperties"/>
  </ds:schemaRefs>
</ds:datastoreItem>
</file>

<file path=customXml/itemProps3.xml><?xml version="1.0" encoding="utf-8"?>
<ds:datastoreItem xmlns:ds="http://schemas.openxmlformats.org/officeDocument/2006/customXml" ds:itemID="{36C0C0D6-E10A-4D55-A9A7-D8431D3EE839}">
  <ds:schemaRefs>
    <ds:schemaRef ds:uri="http://schemas.microsoft.com/sharepoint/events"/>
  </ds:schemaRefs>
</ds:datastoreItem>
</file>

<file path=customXml/itemProps4.xml><?xml version="1.0" encoding="utf-8"?>
<ds:datastoreItem xmlns:ds="http://schemas.openxmlformats.org/officeDocument/2006/customXml" ds:itemID="{8EE0F0EE-7358-4442-8005-9414190AB090}">
  <ds:schemaRefs>
    <ds:schemaRef ds:uri="Microsoft.SharePoint.Taxonomy.ContentTypeSync"/>
  </ds:schemaRefs>
</ds:datastoreItem>
</file>

<file path=customXml/itemProps5.xml><?xml version="1.0" encoding="utf-8"?>
<ds:datastoreItem xmlns:ds="http://schemas.openxmlformats.org/officeDocument/2006/customXml" ds:itemID="{8C09CE65-8B99-4402-9F38-9FF72829DF7A}">
  <ds:schemaRefs>
    <ds:schemaRef ds:uri="http://schemas.microsoft.com/sharepoint/v3/contenttype/forms"/>
  </ds:schemaRefs>
</ds:datastoreItem>
</file>

<file path=customXml/itemProps6.xml><?xml version="1.0" encoding="utf-8"?>
<ds:datastoreItem xmlns:ds="http://schemas.openxmlformats.org/officeDocument/2006/customXml" ds:itemID="{DC26733D-AC80-4095-AB41-D5DAC49475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fe00448-546e-4482-98e4-5853f6ad1559"/>
    <ds:schemaRef ds:uri="f381bfb9-8592-40d7-95c2-c42ed1eb9982"/>
    <ds:schemaRef ds:uri="d76910f2-658b-4edb-8fab-9835d4b2c7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7.xml><?xml version="1.0" encoding="utf-8"?>
<ds:datastoreItem xmlns:ds="http://schemas.openxmlformats.org/officeDocument/2006/customXml" ds:itemID="{7D0A2C87-AF0D-43F9-83D2-00205F158F93}">
  <ds:schemaRefs>
    <ds:schemaRef ds:uri="http://schemas.openxmlformats.org/package/2006/metadata/core-properties"/>
    <ds:schemaRef ds:uri="http://purl.org/dc/dcmitype/"/>
    <ds:schemaRef ds:uri="http://www.w3.org/XML/1998/namespace"/>
    <ds:schemaRef ds:uri="http://schemas.microsoft.com/sharepoint/v3"/>
    <ds:schemaRef ds:uri="d76910f2-658b-4edb-8fab-9835d4b2c7f1"/>
    <ds:schemaRef ds:uri="http://purl.org/dc/terms/"/>
    <ds:schemaRef ds:uri="http://schemas.microsoft.com/office/2006/documentManagement/types"/>
    <ds:schemaRef ds:uri="http://purl.org/dc/elements/1.1/"/>
    <ds:schemaRef ds:uri="http://schemas.microsoft.com/office/infopath/2007/PartnerControls"/>
    <ds:schemaRef ds:uri="f381bfb9-8592-40d7-95c2-c42ed1eb9982"/>
    <ds:schemaRef ds:uri="2fe00448-546e-4482-98e4-5853f6ad155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DuPont red format PPT template</Template>
  <TotalTime>1612</TotalTime>
  <Words>906</Words>
  <Application>Microsoft Office PowerPoint</Application>
  <PresentationFormat>On-screen Show (4:3)</PresentationFormat>
  <Paragraphs>120</Paragraphs>
  <Slides>14</Slides>
  <Notes>0</Notes>
  <HiddenSlides>0</HiddenSlides>
  <MMClips>2</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21" baseType="lpstr">
      <vt:lpstr>ＭＳ Ｐゴシック</vt:lpstr>
      <vt:lpstr>SimSun</vt:lpstr>
      <vt:lpstr>Arial</vt:lpstr>
      <vt:lpstr>Arial Black</vt:lpstr>
      <vt:lpstr>Calibri</vt:lpstr>
      <vt:lpstr>DuPont red format PPT template</vt:lpstr>
      <vt:lpstr>Photo Editor Photo</vt:lpstr>
      <vt:lpstr>Kevlar® XF for Fire-Resistant Air Cargo Containers</vt:lpstr>
      <vt:lpstr>Summary</vt:lpstr>
      <vt:lpstr>DuPont History in Air Cargo Systems</vt:lpstr>
      <vt:lpstr>DuPont Perspective on Fire Protection</vt:lpstr>
      <vt:lpstr>Flammability of Materials Employed in Cargo Containers</vt:lpstr>
      <vt:lpstr>PowerPoint Presentation</vt:lpstr>
      <vt:lpstr>Commercial Polypropylene / Glass ULD Panels</vt:lpstr>
      <vt:lpstr>PowerPoint Presentation</vt:lpstr>
      <vt:lpstr>Kevlar XF vs. Aluminum in 14 CFR 25 App F Part III Test</vt:lpstr>
      <vt:lpstr>Kevlar® XF Fire Resistance After Simulated In-Service Abuse</vt:lpstr>
      <vt:lpstr>Kevlar® XF Fire Resistance After Simulated In-Service Abuse</vt:lpstr>
      <vt:lpstr>PowerPoint Presentation</vt:lpstr>
      <vt:lpstr>Summary</vt:lpstr>
      <vt:lpstr>PowerPoint Presentation</vt:lpstr>
    </vt:vector>
  </TitlesOfParts>
  <Company>DuPont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Ley Richardson</dc:creator>
  <cp:lastModifiedBy>RICHARDSON, LEY</cp:lastModifiedBy>
  <cp:revision>53</cp:revision>
  <cp:lastPrinted>2011-01-27T00:28:49Z</cp:lastPrinted>
  <dcterms:created xsi:type="dcterms:W3CDTF">2015-10-15T14:18:32Z</dcterms:created>
  <dcterms:modified xsi:type="dcterms:W3CDTF">2016-10-27T10:44:34Z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temRetentionFormula">
    <vt:lpwstr>&lt;formula id="DuPont.Collab.Policies.GlobalPolicy" /&gt;</vt:lpwstr>
  </property>
  <property fmtid="{D5CDD505-2E9C-101B-9397-08002B2CF9AE}" pid="3" name="_dlc_policyId">
    <vt:lpwstr>0x0101|2132935403</vt:lpwstr>
  </property>
  <property fmtid="{D5CDD505-2E9C-101B-9397-08002B2CF9AE}" pid="4" name="DISO">
    <vt:lpwstr>1;#Internal Use Only|e25b6e48-bffb-4ac6-8a1b-eeef4c649ccd</vt:lpwstr>
  </property>
  <property fmtid="{D5CDD505-2E9C-101B-9397-08002B2CF9AE}" pid="5" name="RCSExpiration">
    <vt:lpwstr>18;#Administrative/Business Information/5|be05de9a-648b-48a6-91b6-be181200d36f</vt:lpwstr>
  </property>
  <property fmtid="{D5CDD505-2E9C-101B-9397-08002B2CF9AE}" pid="6" name="display_urn:schemas-microsoft-com:office:office#Owner">
    <vt:lpwstr>PARDO, GUILLERMO A</vt:lpwstr>
  </property>
  <property fmtid="{D5CDD505-2E9C-101B-9397-08002B2CF9AE}" pid="7" name="ContentTypeId">
    <vt:lpwstr>0x010100A43C7070482404419027F9B40CDD77E4</vt:lpwstr>
  </property>
</Properties>
</file>