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21"/>
  </p:notesMasterIdLst>
  <p:handoutMasterIdLst>
    <p:handoutMasterId r:id="rId22"/>
  </p:handoutMasterIdLst>
  <p:sldIdLst>
    <p:sldId id="273" r:id="rId2"/>
    <p:sldId id="321" r:id="rId3"/>
    <p:sldId id="323" r:id="rId4"/>
    <p:sldId id="344" r:id="rId5"/>
    <p:sldId id="324" r:id="rId6"/>
    <p:sldId id="339" r:id="rId7"/>
    <p:sldId id="350" r:id="rId8"/>
    <p:sldId id="345" r:id="rId9"/>
    <p:sldId id="349" r:id="rId10"/>
    <p:sldId id="327" r:id="rId11"/>
    <p:sldId id="325" r:id="rId12"/>
    <p:sldId id="326" r:id="rId13"/>
    <p:sldId id="340" r:id="rId14"/>
    <p:sldId id="354" r:id="rId15"/>
    <p:sldId id="343" r:id="rId16"/>
    <p:sldId id="328" r:id="rId17"/>
    <p:sldId id="351" r:id="rId18"/>
    <p:sldId id="338" r:id="rId19"/>
    <p:sldId id="352" r:id="rId2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94665" autoAdjust="0"/>
  </p:normalViewPr>
  <p:slideViewPr>
    <p:cSldViewPr snapToGrid="0">
      <p:cViewPr>
        <p:scale>
          <a:sx n="80" d="100"/>
          <a:sy n="80" d="100"/>
        </p:scale>
        <p:origin x="-1470" y="-156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094" y="-96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2241329-1B27-45CC-ABFE-38FC5DE8C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58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BF510F2-49BA-4DBC-B920-86E156E79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2C8485-7429-4FAA-9192-9FF9036CD979}" type="slidenum">
              <a:rPr lang="en-US" sz="1200" smtClean="0">
                <a:latin typeface="Times New Roman" pitchFamily="18" charset="0"/>
              </a:rPr>
              <a:pPr eaLnBrk="1" hangingPunct="1"/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6913"/>
            <a:ext cx="4648200" cy="3486150"/>
          </a:xfrm>
          <a:prstGeom prst="rect">
            <a:avLst/>
          </a:prstGeo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Plane landed safely but was damaged</a:t>
            </a:r>
            <a:r>
              <a:rPr lang="en-US" baseline="0" dirty="0" smtClean="0"/>
              <a:t> substantially from a cargo fire.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8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Declared an emergency and crashed. Within a short amount of time after the warning,</a:t>
            </a:r>
            <a:r>
              <a:rPr lang="en-US" baseline="0" dirty="0" smtClean="0"/>
              <a:t> the crew observed flight control and aircraft system failure.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Normally used AAY container with a fire suppression agent.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3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the video shorter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F510F2-49BA-4DBC-B920-86E156E7931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3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1" descr="sunrise_plane_powerpoin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0"/>
            <a:ext cx="355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51"/>
          <p:cNvSpPr txBox="1">
            <a:spLocks noChangeArrowheads="1"/>
          </p:cNvSpPr>
          <p:nvPr userDrawn="1"/>
        </p:nvSpPr>
        <p:spPr bwMode="auto">
          <a:xfrm>
            <a:off x="131763" y="5449888"/>
            <a:ext cx="53086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Presented to:</a:t>
            </a:r>
          </a:p>
          <a:p>
            <a:pPr eaLnBrk="1" hangingPunct="1">
              <a:lnSpc>
                <a:spcPct val="10000"/>
              </a:lnSpc>
              <a:buFontTx/>
              <a:buNone/>
              <a:defRPr/>
            </a:pPr>
            <a:endParaRPr lang="en-US" sz="160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By:</a:t>
            </a:r>
          </a:p>
          <a:p>
            <a:pPr eaLnBrk="1" hangingPunct="1">
              <a:buFontTx/>
              <a:buNone/>
              <a:defRPr/>
            </a:pPr>
            <a:r>
              <a:rPr lang="en-US" sz="1600" smtClean="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7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8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Class E Cargo Container Fire Suppression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20393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3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7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C7AAC52B-9522-4F54-9734-DB25B1B6B338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7" name="Picture 2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ext Box 29"/>
          <p:cNvSpPr txBox="1">
            <a:spLocks noChangeArrowheads="1"/>
          </p:cNvSpPr>
          <p:nvPr userDrawn="1"/>
        </p:nvSpPr>
        <p:spPr bwMode="auto">
          <a:xfrm>
            <a:off x="441324" y="6124574"/>
            <a:ext cx="3168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dirty="0" smtClean="0">
                <a:solidFill>
                  <a:srgbClr val="C0C0C0"/>
                </a:solidFill>
              </a:rPr>
              <a:t>Class-E Cargo Compartment Mitigation Strategies Subjected to Class-A Fires</a:t>
            </a:r>
            <a:endParaRPr lang="en-US" sz="1200" dirty="0" smtClean="0">
              <a:solidFill>
                <a:srgbClr val="C0C0C0"/>
              </a:solidFill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 userDrawn="1"/>
        </p:nvSpPr>
        <p:spPr bwMode="auto">
          <a:xfrm>
            <a:off x="441324" y="657243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October 27, 2016</a:t>
            </a:r>
          </a:p>
        </p:txBody>
      </p:sp>
    </p:spTree>
    <p:extLst>
      <p:ext uri="{BB962C8B-B14F-4D97-AF65-F5344CB8AC3E}">
        <p14:creationId xmlns:p14="http://schemas.microsoft.com/office/powerpoint/2010/main" val="148893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5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38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09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14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602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4F078D9-7084-4267-A5BF-B04F500C5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43F5A2A4-57DA-4927-AEFA-61527B6E092D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1033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1200" b="1" smtClean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1324" y="6124574"/>
            <a:ext cx="3168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b="1" dirty="0" smtClean="0">
                <a:solidFill>
                  <a:srgbClr val="C0C0C0"/>
                </a:solidFill>
              </a:rPr>
              <a:t>Class-E Cargo Compartment Mitigation Strategies Subjected to Class-A Fires</a:t>
            </a:r>
            <a:endParaRPr lang="en-US" sz="1200" dirty="0" smtClean="0">
              <a:solidFill>
                <a:srgbClr val="C0C0C0"/>
              </a:solidFill>
            </a:endParaRPr>
          </a:p>
        </p:txBody>
      </p:sp>
      <p:sp>
        <p:nvSpPr>
          <p:cNvPr id="1035" name="Text Box 30"/>
          <p:cNvSpPr txBox="1">
            <a:spLocks noChangeArrowheads="1"/>
          </p:cNvSpPr>
          <p:nvPr userDrawn="1"/>
        </p:nvSpPr>
        <p:spPr bwMode="auto">
          <a:xfrm>
            <a:off x="441324" y="6572435"/>
            <a:ext cx="3740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200" dirty="0" smtClean="0">
                <a:solidFill>
                  <a:srgbClr val="C0C0C0"/>
                </a:solidFill>
              </a:rPr>
              <a:t>October 27, 2016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dhaval.dadia@faa.go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1763" y="312738"/>
            <a:ext cx="5238750" cy="113823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Class E Cargo Compartment Mitigation Strategies Subjected to Class-A Fires</a:t>
            </a:r>
          </a:p>
        </p:txBody>
      </p:sp>
      <p:sp>
        <p:nvSpPr>
          <p:cNvPr id="7171" name="Text Box 17"/>
          <p:cNvSpPr txBox="1">
            <a:spLocks noChangeArrowheads="1"/>
          </p:cNvSpPr>
          <p:nvPr/>
        </p:nvSpPr>
        <p:spPr bwMode="auto">
          <a:xfrm>
            <a:off x="1373188" y="5345113"/>
            <a:ext cx="41963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 8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Triennial International Aircraft Fire and Cabin Safety Research Conference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1373187" y="5956300"/>
            <a:ext cx="39944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Dhaval Dadia, FAA Technical Center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173" name="Text Box 19"/>
          <p:cNvSpPr txBox="1">
            <a:spLocks noChangeArrowheads="1"/>
          </p:cNvSpPr>
          <p:nvPr/>
        </p:nvSpPr>
        <p:spPr bwMode="auto">
          <a:xfrm>
            <a:off x="1373188" y="6334703"/>
            <a:ext cx="2112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October 27, 2016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Fire Suppression Agent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508125"/>
            <a:ext cx="4916672" cy="4391025"/>
          </a:xfrm>
        </p:spPr>
        <p:txBody>
          <a:bodyPr/>
          <a:lstStyle/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Detects fires and activates agent within the container.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Extinguishes the fire within the container by interrupting the chemical chain reaction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Maintains a low oxygen concentration environment.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Excess aerosol triggers smoke detectors outside the container.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dhaval dadia\My Documents\Fire Suppression in Cargo Container\UPS Test\DSP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79" y="2102146"/>
            <a:ext cx="3149327" cy="23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Fire Suppression Agent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2185020"/>
            <a:ext cx="5047013" cy="3075750"/>
          </a:xfrm>
        </p:spPr>
        <p:txBody>
          <a:bodyPr/>
          <a:lstStyle/>
          <a:p>
            <a:pPr marL="0" indent="0">
              <a:buNone/>
            </a:pP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UPS tested the agent in a Lexan-Al ULD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Container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suppressed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fire for approximately 8 minutes.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Agent escaped from the door.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Fresh air entering the container feeds the fires leading to a failure.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327.JPG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2234375"/>
            <a:ext cx="3949700" cy="2962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385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Starvation (FRC)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379" y="1486860"/>
            <a:ext cx="4423144" cy="4391025"/>
          </a:xfrm>
        </p:spPr>
        <p:txBody>
          <a:bodyPr/>
          <a:lstStyle/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the polycarbonate and some aluminum with a composite fire resistant material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</a:p>
          <a:p>
            <a:pPr lvl="1"/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air exchange rate to minimize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replenishment</a:t>
            </a:r>
          </a:p>
          <a:p>
            <a:pPr lvl="1"/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 amount of agent escaping the container</a:t>
            </a: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in the weight of the container</a:t>
            </a:r>
            <a:endParaRPr 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Documents and Settings\dhaval dadia\My Documents\Fire Suppression in Cargo Container\UPS Test\AAD Contain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58" y="3547984"/>
            <a:ext cx="3101842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haval Dadia\Documents\Fire Suppression in Cargo Container\UPS Test\November 2013\ULD 4 Test 4 Photos\IMG_05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6771" r="18233" b="12673"/>
          <a:stretch/>
        </p:blipFill>
        <p:spPr bwMode="auto">
          <a:xfrm>
            <a:off x="4629151" y="1028700"/>
            <a:ext cx="286144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4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70" y="0"/>
            <a:ext cx="8314660" cy="60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4488"/>
            <a:ext cx="8248651" cy="6096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FRC with Aerosol Agent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4746551" cy="4391025"/>
          </a:xfrm>
        </p:spPr>
        <p:txBody>
          <a:bodyPr/>
          <a:lstStyle/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Combine the oxygen starvation methodology with fire extinguishing capabilities of the aerosol agent.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Smoke detector detects the fire and activates the agent autonomously.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Dhaval Dadia\Documents\Fire Suppression in Cargo Container\UPS Test\November 2013\ULD 4 Test 4 Photos\IMG_053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10826" r="16800" b="13799"/>
          <a:stretch/>
        </p:blipFill>
        <p:spPr bwMode="auto">
          <a:xfrm>
            <a:off x="5821745" y="1438275"/>
            <a:ext cx="21717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haval Dadia\Documents\Fire Suppression in Cargo Container\UPS Test\November 2013\ULD 4 Test 4 Photos\IMG_05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0" t="6771" r="18233" b="12673"/>
          <a:stretch/>
        </p:blipFill>
        <p:spPr bwMode="auto">
          <a:xfrm>
            <a:off x="5476875" y="3286125"/>
            <a:ext cx="2861441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82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37" y="0"/>
            <a:ext cx="8314660" cy="60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2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 of FRC with Aerosol Test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ULD 4_Test 1_Dhaval Pres.m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66" end="99827.27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620" y="1023439"/>
            <a:ext cx="6684261" cy="5013196"/>
          </a:xfrm>
        </p:spPr>
      </p:pic>
    </p:spTree>
    <p:extLst>
      <p:ext uri="{BB962C8B-B14F-4D97-AF65-F5344CB8AC3E}">
        <p14:creationId xmlns:p14="http://schemas.microsoft.com/office/powerpoint/2010/main" val="27270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from FRC Tests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508125"/>
            <a:ext cx="8351817" cy="4391025"/>
          </a:xfrm>
        </p:spPr>
        <p:txBody>
          <a:bodyPr>
            <a:noAutofit/>
          </a:bodyPr>
          <a:lstStyle/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FRCs were tested in multiple scenarios with class-A fire loads.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Starvation tests showed the FRC to be capable of suppressing a class-A fire for over 4 hours. Flashover did occur once the containers were opened at the end of the test.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the aerosol agent with the oxygen starvation capabilities of the FRC extinguished the fire with no flashover upon opening the container at the end of the test.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escaping the container could trigger the aircraft smoke </a:t>
            </a:r>
            <a:r>
              <a:rPr lang="en-US" sz="24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</a:t>
            </a:r>
            <a:r>
              <a:rPr lang="en-US" sz="2400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system.</a:t>
            </a:r>
            <a:endParaRPr lang="en-US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on Regulations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Appendix F to Part 25 – Materials used in the construction of cargo equipment.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 I - (a)(iv</a:t>
            </a:r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avg. burn rate less than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2.5 inches/minute</a:t>
            </a:r>
            <a:endParaRPr lang="en-US" sz="20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I - (a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)(v) avg. burn rate less than 4 inches/minute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SAE AS6453 developed as a standard for the design, performance, and testing requirements for FCCs.</a:t>
            </a:r>
          </a:p>
          <a:p>
            <a:pPr lvl="1"/>
            <a:r>
              <a:rPr lang="en-US" sz="2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TSO-C203 refers to this standard.</a:t>
            </a:r>
          </a:p>
          <a:p>
            <a:r>
              <a:rPr lang="en-US" sz="2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SAE AS6278 still being developed as a standard for the design, performance, and testing requirements for FRCs.</a:t>
            </a:r>
            <a:endParaRPr lang="en-US" sz="2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None/>
            </a:pP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Dhaval Dadia</a:t>
            </a:r>
          </a:p>
          <a:p>
            <a:pPr marL="0" indent="0" algn="ctr" eaLnBrk="1" hangingPunct="1">
              <a:buNone/>
            </a:pP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dhaval.dadia@faa.gov</a:t>
            </a: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(609) 485-8828</a:t>
            </a:r>
          </a:p>
          <a:p>
            <a:pPr marL="0" indent="0" eaLnBrk="1" hangingPunct="1">
              <a:buNone/>
            </a:pP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2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Accident History</a:t>
            </a:r>
          </a:p>
        </p:txBody>
      </p:sp>
      <p:pic>
        <p:nvPicPr>
          <p:cNvPr id="16" name="Picture 2" descr="C:\Documents and Settings\dhaval dadia\Desktop\UPS Philly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1152431"/>
            <a:ext cx="5486400" cy="218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Documents and Settings\dhaval dadia\Desktop\UPS Philly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908" y="3338051"/>
            <a:ext cx="3474720" cy="26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28800" y="2508485"/>
            <a:ext cx="1709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UPS DC-8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Feb. 7, 2006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Philadelphia, PA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3429" y="3574084"/>
            <a:ext cx="38404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0513" lvl="1" indent="-285750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Cargo smoke warning lights illuminated 20 minutes after the presence of odor</a:t>
            </a:r>
          </a:p>
          <a:p>
            <a:pPr marL="290513" lvl="1" indent="-285750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Heavy smoke in cockpit once the plane came to a stop</a:t>
            </a:r>
          </a:p>
          <a:p>
            <a:pPr marL="290513" lvl="1" indent="-285750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smoldering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that grew once cargo doors were opened for firefighting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efforts</a:t>
            </a:r>
          </a:p>
          <a:p>
            <a:pPr marL="290513" lvl="1" indent="-285750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spread to adjacent containers and ultimately through the fuselage crown</a:t>
            </a:r>
          </a:p>
        </p:txBody>
      </p:sp>
    </p:spTree>
    <p:extLst>
      <p:ext uri="{BB962C8B-B14F-4D97-AF65-F5344CB8AC3E}">
        <p14:creationId xmlns:p14="http://schemas.microsoft.com/office/powerpoint/2010/main" val="32001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Accident History</a:t>
            </a:r>
          </a:p>
        </p:txBody>
      </p:sp>
      <p:pic>
        <p:nvPicPr>
          <p:cNvPr id="3" name="Picture 4" descr="C:\Documents and Settings\dhaval dadia\Desktop\19642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07118"/>
            <a:ext cx="4572000" cy="186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Documents and Settings\dhaval dadia\Desktop\1023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731" y="3173534"/>
            <a:ext cx="3572538" cy="267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2337663"/>
            <a:ext cx="2179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Asiana Airlines Boeing 747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July 28, 2011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</a:rPr>
              <a:t>South Korea</a:t>
            </a:r>
            <a:endParaRPr lang="en-US" sz="12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8" descr="C:\Documents and Settings\dhaval dadia\Desktop\UPS-Dubai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934"/>
          <a:stretch/>
        </p:blipFill>
        <p:spPr bwMode="auto">
          <a:xfrm>
            <a:off x="0" y="1347311"/>
            <a:ext cx="4572000" cy="18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337663"/>
            <a:ext cx="182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UPS Boeing 747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Sept. 3, 2010</a:t>
            </a:r>
          </a:p>
          <a:p>
            <a:pPr>
              <a:buNone/>
            </a:pPr>
            <a:r>
              <a:rPr lang="en-US" sz="1200" dirty="0" smtClean="0">
                <a:latin typeface="Arial Rounded MT Bold" panose="020F0704030504030204" pitchFamily="34" charset="0"/>
                <a:cs typeface="Arial" pitchFamily="34" charset="0"/>
              </a:rPr>
              <a:t>Dubai, UAE</a:t>
            </a:r>
            <a:endParaRPr lang="en-US" sz="1200" dirty="0">
              <a:latin typeface="Arial Rounded MT Bold" panose="020F0704030504030204" pitchFamily="34" charset="0"/>
              <a:cs typeface="Arial" pitchFamily="34" charset="0"/>
            </a:endParaRPr>
          </a:p>
        </p:txBody>
      </p:sp>
      <p:pic>
        <p:nvPicPr>
          <p:cNvPr id="8" name="Picture 7" descr="C:\Documents and Settings\dhaval dadia\Desktop\UPS 6 Dubai Pictures 0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47" y="3173534"/>
            <a:ext cx="3471506" cy="255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92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Common Events Leading to Accident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time between cargo fire alarm and difficulty in maneuvering the aircraft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Smoke filling the flight deck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of control of the aircraft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Crash resulted in loss of crew and aircraft</a:t>
            </a: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Hazardous cargo on board the aircraft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Collapsible polypropylene ULD containers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shipments of lithium batteries and other hazardous materials present in the class-E cargo compartment</a:t>
            </a:r>
          </a:p>
          <a:p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9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NTSB Safety Recommendation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“Container design has a significant effect on the time it takes for an internal fire to become detectable to a smoke detector outside the container.”</a:t>
            </a:r>
          </a:p>
          <a:p>
            <a:endParaRPr lang="en-US" sz="2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“Container construction materials have a significant effect on the total fire load and energy release rate of a cargo fire.”</a:t>
            </a:r>
          </a:p>
        </p:txBody>
      </p:sp>
    </p:spTree>
    <p:extLst>
      <p:ext uri="{BB962C8B-B14F-4D97-AF65-F5344CB8AC3E}">
        <p14:creationId xmlns:p14="http://schemas.microsoft.com/office/powerpoint/2010/main" val="49089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a Solution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-457200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dangers in class-E cargo compartments</a:t>
            </a:r>
          </a:p>
          <a:p>
            <a:pPr marL="742950"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Hazardous goods</a:t>
            </a:r>
          </a:p>
          <a:p>
            <a:pPr marL="742950"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Collapsible polypropylene containers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/>
            <a:r>
              <a:rPr 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</a:t>
            </a:r>
            <a:r>
              <a:rPr lang="en-US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ways to suppress fires in class-E cargo </a:t>
            </a:r>
            <a:r>
              <a:rPr lang="en-US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compartments</a:t>
            </a:r>
          </a:p>
          <a:p>
            <a:pPr marL="742950"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Containment Cover (FCC)</a:t>
            </a:r>
          </a:p>
          <a:p>
            <a:pPr marL="742950" lvl="2" indent="-342900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Fire Suppression Agent</a:t>
            </a:r>
          </a:p>
          <a:p>
            <a:pPr marL="742950"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Oxygen Starvation in a Fire Resistant Container (FRC)</a:t>
            </a:r>
          </a:p>
          <a:p>
            <a:pPr marL="742950" lvl="2" indent="-342900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FRC + Aerosol Fire Suppression Agent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7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Collapsible Polypropylene Containers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694" y="1508125"/>
            <a:ext cx="4901608" cy="4391025"/>
          </a:xfrm>
        </p:spPr>
        <p:txBody>
          <a:bodyPr/>
          <a:lstStyle/>
          <a:p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Polypropylene containers not governed by FAA and hence are not required to meet flammability requirements.</a:t>
            </a:r>
          </a:p>
          <a:p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Polypropylene contributes to the fire as a fuel.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of Combustion is 42.66kJ/g</a:t>
            </a:r>
          </a:p>
          <a:p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peak heat release rate (HRR) is more than twice as great in a polypropylene ULD vs a standard ULD</a:t>
            </a:r>
          </a:p>
          <a:p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TSO that requires cargo container construction materials with low flammability is still under development.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005" y="3381103"/>
            <a:ext cx="3949700" cy="24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105" y="1054838"/>
            <a:ext cx="28575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Containment Covers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1880" y="1237230"/>
            <a:ext cx="5522026" cy="4811052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SAE AS6453 issued August, 2013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Requirements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Contain a class-A fire for 6 hours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External temperatures cannot exceed 400°F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must be able to pass the Cargo Liner Flammability Test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Ongoing Issues</a:t>
            </a:r>
          </a:p>
          <a:p>
            <a:pPr lvl="1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 flammability standards</a:t>
            </a:r>
          </a:p>
          <a:p>
            <a:pPr lvl="1"/>
            <a:r>
              <a:rPr lang="en-US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Methods of recording external temperatures.</a:t>
            </a:r>
            <a:endParaRPr 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 descr="C:\Documents and Settings\dhaval dadia\My Documents\UPS Test\June 2012\Pics - 6_25_12\IMG_007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3" r="3676" b="9563"/>
          <a:stretch/>
        </p:blipFill>
        <p:spPr bwMode="auto">
          <a:xfrm>
            <a:off x="5748968" y="1600954"/>
            <a:ext cx="3395032" cy="36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 from FCC Tests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FCCs have been tested to the standard.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FCCs were able to contain the class-A fire for a period of 4 hours.</a:t>
            </a:r>
          </a:p>
          <a:p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Issues</a:t>
            </a:r>
          </a:p>
          <a:p>
            <a:pPr lvl="1"/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Cargo net melting and burning on the pallet for short periods of time.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Validity of the external temperature measurement being questioned</a:t>
            </a:r>
            <a:endParaRPr lang="en-US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38260</TotalTime>
  <Words>851</Words>
  <Application>Microsoft Office PowerPoint</Application>
  <PresentationFormat>On-screen Show (4:3)</PresentationFormat>
  <Paragraphs>109</Paragraphs>
  <Slides>19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1_Custom Design</vt:lpstr>
      <vt:lpstr>Class E Cargo Compartment Mitigation Strategies Subjected to Class-A Fires</vt:lpstr>
      <vt:lpstr>Accident History</vt:lpstr>
      <vt:lpstr>Accident History</vt:lpstr>
      <vt:lpstr>Common Events Leading to Accident</vt:lpstr>
      <vt:lpstr>NTSB Safety Recommendation</vt:lpstr>
      <vt:lpstr>Engineering a Solution</vt:lpstr>
      <vt:lpstr>Collapsible Polypropylene Containers</vt:lpstr>
      <vt:lpstr>Fire Containment Covers</vt:lpstr>
      <vt:lpstr>Observation from FCC Tests</vt:lpstr>
      <vt:lpstr>Aerosol Fire Suppression Agent</vt:lpstr>
      <vt:lpstr>Aerosol Fire Suppression Agent</vt:lpstr>
      <vt:lpstr>Oxygen Starvation (FRC)</vt:lpstr>
      <vt:lpstr>PowerPoint Presentation</vt:lpstr>
      <vt:lpstr>FRC with Aerosol Agent</vt:lpstr>
      <vt:lpstr>PowerPoint Presentation</vt:lpstr>
      <vt:lpstr>Video of FRC with Aerosol Test</vt:lpstr>
      <vt:lpstr>Observation from FRC Tests</vt:lpstr>
      <vt:lpstr>Impact on Regulations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Dadia, Dhaval (FAA)</dc:creator>
  <cp:lastModifiedBy>Dadia, Dhaval (FAA)</cp:lastModifiedBy>
  <cp:revision>293</cp:revision>
  <dcterms:created xsi:type="dcterms:W3CDTF">2005-01-28T20:32:53Z</dcterms:created>
  <dcterms:modified xsi:type="dcterms:W3CDTF">2016-10-26T14:06:34Z</dcterms:modified>
</cp:coreProperties>
</file>