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17"/>
  </p:notesMasterIdLst>
  <p:handoutMasterIdLst>
    <p:handoutMasterId r:id="rId18"/>
  </p:handoutMasterIdLst>
  <p:sldIdLst>
    <p:sldId id="273" r:id="rId2"/>
    <p:sldId id="360" r:id="rId3"/>
    <p:sldId id="371" r:id="rId4"/>
    <p:sldId id="359" r:id="rId5"/>
    <p:sldId id="367" r:id="rId6"/>
    <p:sldId id="374" r:id="rId7"/>
    <p:sldId id="363" r:id="rId8"/>
    <p:sldId id="364" r:id="rId9"/>
    <p:sldId id="366" r:id="rId10"/>
    <p:sldId id="372" r:id="rId11"/>
    <p:sldId id="362" r:id="rId12"/>
    <p:sldId id="369" r:id="rId13"/>
    <p:sldId id="373" r:id="rId14"/>
    <p:sldId id="370" r:id="rId15"/>
    <p:sldId id="358" r:id="rId16"/>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60" autoAdjust="0"/>
    <p:restoredTop sz="94665" autoAdjust="0"/>
  </p:normalViewPr>
  <p:slideViewPr>
    <p:cSldViewPr snapToGrid="0">
      <p:cViewPr>
        <p:scale>
          <a:sx n="90" d="100"/>
          <a:sy n="90" d="100"/>
        </p:scale>
        <p:origin x="-1200" y="-6"/>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7" d="100"/>
          <a:sy n="77" d="100"/>
        </p:scale>
        <p:origin x="-2094" y="-96"/>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fld id="{12241329-1B27-45CC-ABFE-38FC5DE8CCEB}" type="slidenum">
              <a:rPr lang="en-US"/>
              <a:pPr>
                <a:defRPr/>
              </a:pPr>
              <a:t>‹#›</a:t>
            </a:fld>
            <a:endParaRPr lang="en-US"/>
          </a:p>
        </p:txBody>
      </p:sp>
    </p:spTree>
    <p:extLst>
      <p:ext uri="{BB962C8B-B14F-4D97-AF65-F5344CB8AC3E}">
        <p14:creationId xmlns:p14="http://schemas.microsoft.com/office/powerpoint/2010/main" val="4253058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a:p>
        </p:txBody>
      </p:sp>
      <p:sp>
        <p:nvSpPr>
          <p:cNvPr id="21509"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fld id="{8BF510F2-49BA-4DBC-B920-86E156E7931F}" type="slidenum">
              <a:rPr lang="en-US"/>
              <a:pPr>
                <a:defRPr/>
              </a:pPr>
              <a:t>‹#›</a:t>
            </a:fld>
            <a:endParaRPr lang="en-US"/>
          </a:p>
        </p:txBody>
      </p:sp>
      <p:sp>
        <p:nvSpPr>
          <p:cNvPr id="2" name="Slide Image Placeholder 1"/>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42370728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defRPr>
            </a:lvl1pPr>
            <a:lvl2pPr marL="742950" indent="-285750" defTabSz="911225" eaLnBrk="0" hangingPunct="0">
              <a:defRPr sz="2400">
                <a:solidFill>
                  <a:schemeClr val="tx1"/>
                </a:solidFill>
                <a:latin typeface="Arial" charset="0"/>
              </a:defRPr>
            </a:lvl2pPr>
            <a:lvl3pPr marL="1143000" indent="-228600" defTabSz="911225" eaLnBrk="0" hangingPunct="0">
              <a:defRPr sz="2400">
                <a:solidFill>
                  <a:schemeClr val="tx1"/>
                </a:solidFill>
                <a:latin typeface="Arial" charset="0"/>
              </a:defRPr>
            </a:lvl3pPr>
            <a:lvl4pPr marL="1600200" indent="-228600" defTabSz="911225" eaLnBrk="0" hangingPunct="0">
              <a:defRPr sz="2400">
                <a:solidFill>
                  <a:schemeClr val="tx1"/>
                </a:solidFill>
                <a:latin typeface="Arial" charset="0"/>
              </a:defRPr>
            </a:lvl4pPr>
            <a:lvl5pPr marL="2057400" indent="-228600" defTabSz="911225" eaLnBrk="0" hangingPunct="0">
              <a:defRPr sz="2400">
                <a:solidFill>
                  <a:schemeClr val="tx1"/>
                </a:solidFill>
                <a:latin typeface="Arial" charset="0"/>
              </a:defRPr>
            </a:lvl5pPr>
            <a:lvl6pPr marL="2514600" indent="-228600" defTabSz="911225" eaLnBrk="0" fontAlgn="base" hangingPunct="0">
              <a:spcBef>
                <a:spcPct val="50000"/>
              </a:spcBef>
              <a:spcAft>
                <a:spcPct val="0"/>
              </a:spcAft>
              <a:buChar char="•"/>
              <a:defRPr sz="2400">
                <a:solidFill>
                  <a:schemeClr val="tx1"/>
                </a:solidFill>
                <a:latin typeface="Arial" charset="0"/>
              </a:defRPr>
            </a:lvl6pPr>
            <a:lvl7pPr marL="2971800" indent="-228600" defTabSz="911225" eaLnBrk="0" fontAlgn="base" hangingPunct="0">
              <a:spcBef>
                <a:spcPct val="50000"/>
              </a:spcBef>
              <a:spcAft>
                <a:spcPct val="0"/>
              </a:spcAft>
              <a:buChar char="•"/>
              <a:defRPr sz="2400">
                <a:solidFill>
                  <a:schemeClr val="tx1"/>
                </a:solidFill>
                <a:latin typeface="Arial" charset="0"/>
              </a:defRPr>
            </a:lvl7pPr>
            <a:lvl8pPr marL="3429000" indent="-228600" defTabSz="911225" eaLnBrk="0" fontAlgn="base" hangingPunct="0">
              <a:spcBef>
                <a:spcPct val="50000"/>
              </a:spcBef>
              <a:spcAft>
                <a:spcPct val="0"/>
              </a:spcAft>
              <a:buChar char="•"/>
              <a:defRPr sz="2400">
                <a:solidFill>
                  <a:schemeClr val="tx1"/>
                </a:solidFill>
                <a:latin typeface="Arial" charset="0"/>
              </a:defRPr>
            </a:lvl8pPr>
            <a:lvl9pPr marL="3886200" indent="-228600" defTabSz="911225" eaLnBrk="0" fontAlgn="base" hangingPunct="0">
              <a:spcBef>
                <a:spcPct val="50000"/>
              </a:spcBef>
              <a:spcAft>
                <a:spcPct val="0"/>
              </a:spcAft>
              <a:buChar char="•"/>
              <a:defRPr sz="2400">
                <a:solidFill>
                  <a:schemeClr val="tx1"/>
                </a:solidFill>
                <a:latin typeface="Arial" charset="0"/>
              </a:defRPr>
            </a:lvl9pPr>
          </a:lstStyle>
          <a:p>
            <a:pPr eaLnBrk="1" hangingPunct="1"/>
            <a:fld id="{7C2C8485-7429-4FAA-9192-9FF9036CD979}" type="slidenum">
              <a:rPr lang="en-US" sz="1200" smtClean="0">
                <a:latin typeface="Times New Roman" pitchFamily="18" charset="0"/>
              </a:rPr>
              <a:pPr eaLnBrk="1" hangingPunct="1"/>
              <a:t>1</a:t>
            </a:fld>
            <a:endParaRPr lang="en-US" sz="1200" smtClean="0">
              <a:latin typeface="Times New Roman" pitchFamily="18" charset="0"/>
            </a:endParaRPr>
          </a:p>
        </p:txBody>
      </p:sp>
      <p:sp>
        <p:nvSpPr>
          <p:cNvPr id="17411" name="Rectangle 2"/>
          <p:cNvSpPr>
            <a:spLocks noGrp="1" noRot="1" noChangeAspect="1" noChangeArrowheads="1" noTextEdit="1"/>
          </p:cNvSpPr>
          <p:nvPr>
            <p:ph type="sldImg"/>
          </p:nvPr>
        </p:nvSpPr>
        <p:spPr>
          <a:xfrm>
            <a:off x="1106488" y="696913"/>
            <a:ext cx="4648200" cy="3486150"/>
          </a:xfrm>
          <a:prstGeom prst="rect">
            <a:avLst/>
          </a:prstGeo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F510F2-49BA-4DBC-B920-86E156E7931F}" type="slidenum">
              <a:rPr lang="en-US" smtClean="0"/>
              <a:pPr>
                <a:defRPr/>
              </a:pPr>
              <a:t>11</a:t>
            </a:fld>
            <a:endParaRPr lang="en-US"/>
          </a:p>
        </p:txBody>
      </p:sp>
    </p:spTree>
    <p:extLst>
      <p:ext uri="{BB962C8B-B14F-4D97-AF65-F5344CB8AC3E}">
        <p14:creationId xmlns:p14="http://schemas.microsoft.com/office/powerpoint/2010/main" val="47622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focus on the hydrogen and hydrocarbon</a:t>
            </a:r>
            <a:r>
              <a:rPr lang="en-US" baseline="0" dirty="0" smtClean="0"/>
              <a:t> concentrations. </a:t>
            </a:r>
            <a:r>
              <a:rPr lang="en-US" dirty="0" smtClean="0"/>
              <a:t>The concentration of hydrogen is below the lower flammability limit of Hydrogen in during</a:t>
            </a:r>
            <a:r>
              <a:rPr lang="en-US" baseline="0" dirty="0" smtClean="0"/>
              <a:t> the time of explosion. We intend to study the effect of high temperatures and the influence of other hydrocarbons that would  lead us to lower explosive limit.</a:t>
            </a:r>
            <a:endParaRPr lang="en-US" dirty="0"/>
          </a:p>
        </p:txBody>
      </p:sp>
      <p:sp>
        <p:nvSpPr>
          <p:cNvPr id="4" name="Slide Number Placeholder 3"/>
          <p:cNvSpPr>
            <a:spLocks noGrp="1"/>
          </p:cNvSpPr>
          <p:nvPr>
            <p:ph type="sldNum" sz="quarter" idx="10"/>
          </p:nvPr>
        </p:nvSpPr>
        <p:spPr/>
        <p:txBody>
          <a:bodyPr/>
          <a:lstStyle/>
          <a:p>
            <a:pPr>
              <a:defRPr/>
            </a:pPr>
            <a:fld id="{8BF510F2-49BA-4DBC-B920-86E156E7931F}" type="slidenum">
              <a:rPr lang="en-US" smtClean="0"/>
              <a:pPr>
                <a:defRPr/>
              </a:pPr>
              <a:t>12</a:t>
            </a:fld>
            <a:endParaRPr lang="en-US"/>
          </a:p>
        </p:txBody>
      </p:sp>
    </p:spTree>
    <p:extLst>
      <p:ext uri="{BB962C8B-B14F-4D97-AF65-F5344CB8AC3E}">
        <p14:creationId xmlns:p14="http://schemas.microsoft.com/office/powerpoint/2010/main" val="1593154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0" y="0"/>
            <a:ext cx="355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131763" y="5449888"/>
            <a:ext cx="53086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600" smtClean="0">
                <a:solidFill>
                  <a:schemeClr val="bg1"/>
                </a:solidFill>
              </a:rPr>
              <a:t>Presented to:</a:t>
            </a:r>
          </a:p>
          <a:p>
            <a:pPr eaLnBrk="1" hangingPunct="1">
              <a:lnSpc>
                <a:spcPct val="10000"/>
              </a:lnSpc>
              <a:buFontTx/>
              <a:buNone/>
              <a:defRPr/>
            </a:pPr>
            <a:endParaRPr lang="en-US" sz="1600" smtClean="0">
              <a:solidFill>
                <a:schemeClr val="bg1"/>
              </a:solidFill>
            </a:endParaRPr>
          </a:p>
          <a:p>
            <a:pPr eaLnBrk="1" hangingPunct="1">
              <a:buFontTx/>
              <a:buNone/>
              <a:defRPr/>
            </a:pPr>
            <a:r>
              <a:rPr lang="en-US" sz="1600" smtClean="0">
                <a:solidFill>
                  <a:schemeClr val="bg1"/>
                </a:solidFill>
              </a:rPr>
              <a:t>By:</a:t>
            </a:r>
          </a:p>
          <a:p>
            <a:pPr eaLnBrk="1" hangingPunct="1">
              <a:buFontTx/>
              <a:buNone/>
              <a:defRPr/>
            </a:pPr>
            <a:r>
              <a:rPr lang="en-US" sz="1600" smtClean="0">
                <a:solidFill>
                  <a:schemeClr val="bg1"/>
                </a:solidFill>
              </a:rPr>
              <a:t>Date:</a:t>
            </a:r>
          </a:p>
        </p:txBody>
      </p:sp>
      <p:grpSp>
        <p:nvGrpSpPr>
          <p:cNvPr id="6" name="Group 1080"/>
          <p:cNvGrpSpPr>
            <a:grpSpLocks/>
          </p:cNvGrpSpPr>
          <p:nvPr userDrawn="1"/>
        </p:nvGrpSpPr>
        <p:grpSpPr bwMode="auto">
          <a:xfrm>
            <a:off x="5873750" y="269875"/>
            <a:ext cx="2895600"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smtClean="0">
                  <a:solidFill>
                    <a:schemeClr val="bg1"/>
                  </a:solidFill>
                </a:rPr>
                <a:t>Federal Aviation</a:t>
              </a:r>
            </a:p>
            <a:p>
              <a:pPr eaLnBrk="1" hangingPunct="1">
                <a:lnSpc>
                  <a:spcPct val="85000"/>
                </a:lnSpc>
                <a:spcBef>
                  <a:spcPct val="0"/>
                </a:spcBef>
                <a:buFontTx/>
                <a:buNone/>
                <a:defRPr/>
              </a:pPr>
              <a:r>
                <a:rPr lang="en-US" sz="1800" b="1" smtClean="0">
                  <a:solidFill>
                    <a:schemeClr val="bg1"/>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sz="2800">
                <a:solidFill>
                  <a:schemeClr val="bg1"/>
                </a:solidFill>
              </a:defRPr>
            </a:lvl1pPr>
          </a:lstStyle>
          <a:p>
            <a:r>
              <a:rPr lang="en-US"/>
              <a:t>Class E Cargo Container Fire Suppression</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420393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9231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958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endParaRPr lang="en-US"/>
          </a:p>
        </p:txBody>
      </p:sp>
      <p:sp>
        <p:nvSpPr>
          <p:cNvPr id="5"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buFontTx/>
              <a:buNone/>
            </a:pPr>
            <a:fld id="{C7AAC52B-9522-4F54-9734-DB25B1B6B338}" type="slidenum">
              <a:rPr lang="en-US" sz="1200" b="1">
                <a:solidFill>
                  <a:schemeClr val="bg1"/>
                </a:solidFill>
              </a:rPr>
              <a:pPr algn="r">
                <a:spcBef>
                  <a:spcPct val="0"/>
                </a:spcBef>
                <a:buFontTx/>
                <a:buNone/>
              </a:pPr>
              <a:t>‹#›</a:t>
            </a:fld>
            <a:endParaRPr lang="en-US" sz="1200" b="1">
              <a:solidFill>
                <a:schemeClr val="bg1"/>
              </a:solidFill>
            </a:endParaRPr>
          </a:p>
        </p:txBody>
      </p:sp>
      <p:grpSp>
        <p:nvGrpSpPr>
          <p:cNvPr id="6" name="Group 25"/>
          <p:cNvGrpSpPr>
            <a:grpSpLocks/>
          </p:cNvGrpSpPr>
          <p:nvPr userDrawn="1"/>
        </p:nvGrpSpPr>
        <p:grpSpPr bwMode="auto">
          <a:xfrm>
            <a:off x="5708650" y="6124575"/>
            <a:ext cx="2047875" cy="661988"/>
            <a:chOff x="3596" y="3858"/>
            <a:chExt cx="1290" cy="417"/>
          </a:xfrm>
        </p:grpSpPr>
        <p:pic>
          <p:nvPicPr>
            <p:cNvPr id="7"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7"/>
            <p:cNvSpPr txBox="1">
              <a:spLocks noChangeArrowheads="1"/>
            </p:cNvSpPr>
            <p:nvPr userDrawn="1"/>
          </p:nvSpPr>
          <p:spPr bwMode="auto">
            <a:xfrm>
              <a:off x="4023" y="3947"/>
              <a:ext cx="86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smtClean="0">
                  <a:solidFill>
                    <a:schemeClr val="bg1"/>
                  </a:solidFill>
                </a:rPr>
                <a:t>Federal Aviation</a:t>
              </a:r>
            </a:p>
            <a:p>
              <a:pPr eaLnBrk="1" hangingPunct="1">
                <a:lnSpc>
                  <a:spcPct val="85000"/>
                </a:lnSpc>
                <a:spcBef>
                  <a:spcPct val="0"/>
                </a:spcBef>
                <a:buFontTx/>
                <a:buNone/>
                <a:defRPr/>
              </a:pPr>
              <a:r>
                <a:rPr lang="en-US" sz="1200" b="1" smtClean="0">
                  <a:solidFill>
                    <a:schemeClr val="bg1"/>
                  </a:solidFill>
                </a:rPr>
                <a:t>Administration</a:t>
              </a: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Box 29"/>
          <p:cNvSpPr txBox="1">
            <a:spLocks noChangeArrowheads="1"/>
          </p:cNvSpPr>
          <p:nvPr userDrawn="1"/>
        </p:nvSpPr>
        <p:spPr bwMode="auto">
          <a:xfrm>
            <a:off x="441323" y="6124574"/>
            <a:ext cx="3501285"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1" dirty="0" smtClean="0">
                <a:solidFill>
                  <a:schemeClr val="bg1"/>
                </a:solidFill>
              </a:rPr>
              <a:t>Class-E Cargo Compartment Mitigation Strategies Subjected to Lithium</a:t>
            </a:r>
            <a:r>
              <a:rPr lang="en-US" sz="1200" b="1" baseline="0" dirty="0" smtClean="0">
                <a:solidFill>
                  <a:schemeClr val="bg1"/>
                </a:solidFill>
              </a:rPr>
              <a:t> Battery</a:t>
            </a:r>
            <a:r>
              <a:rPr lang="en-US" sz="1200" b="1" dirty="0" smtClean="0">
                <a:solidFill>
                  <a:schemeClr val="bg1"/>
                </a:solidFill>
              </a:rPr>
              <a:t> Fires</a:t>
            </a:r>
            <a:endParaRPr lang="en-US" sz="1200" dirty="0" smtClean="0">
              <a:solidFill>
                <a:schemeClr val="bg1"/>
              </a:solidFill>
            </a:endParaRPr>
          </a:p>
        </p:txBody>
      </p:sp>
      <p:sp>
        <p:nvSpPr>
          <p:cNvPr id="15" name="Text Box 30"/>
          <p:cNvSpPr txBox="1">
            <a:spLocks noChangeArrowheads="1"/>
          </p:cNvSpPr>
          <p:nvPr userDrawn="1"/>
        </p:nvSpPr>
        <p:spPr bwMode="auto">
          <a:xfrm>
            <a:off x="441324" y="6572435"/>
            <a:ext cx="3740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smtClean="0">
                <a:solidFill>
                  <a:schemeClr val="bg1"/>
                </a:solidFill>
              </a:rPr>
              <a:t>October 27, 2016</a:t>
            </a:r>
          </a:p>
        </p:txBody>
      </p:sp>
    </p:spTree>
    <p:extLst>
      <p:ext uri="{BB962C8B-B14F-4D97-AF65-F5344CB8AC3E}">
        <p14:creationId xmlns:p14="http://schemas.microsoft.com/office/powerpoint/2010/main" val="1488937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0959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973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4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943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099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814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660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94F078D9-7084-4267-A5BF-B04F500C51E7}" type="slidenum">
              <a:rPr lang="en-US"/>
              <a:pPr>
                <a:defRPr/>
              </a:pPr>
              <a:t>‹#›</a:t>
            </a:fld>
            <a:endParaRPr lang="en-US"/>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endParaRPr lang="en-US"/>
          </a:p>
        </p:txBody>
      </p:sp>
      <p:sp>
        <p:nvSpPr>
          <p:cNvPr id="1032"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buFontTx/>
              <a:buNone/>
            </a:pPr>
            <a:fld id="{43F5A2A4-57DA-4927-AEFA-61527B6E092D}" type="slidenum">
              <a:rPr lang="en-US" sz="1200" b="1">
                <a:solidFill>
                  <a:schemeClr val="bg1"/>
                </a:solidFill>
              </a:rPr>
              <a:pPr algn="r">
                <a:spcBef>
                  <a:spcPct val="0"/>
                </a:spcBef>
                <a:buFontTx/>
                <a:buNone/>
              </a:pPr>
              <a:t>‹#›</a:t>
            </a:fld>
            <a:endParaRPr lang="en-US" sz="1200" b="1">
              <a:solidFill>
                <a:schemeClr val="bg1"/>
              </a:solidFill>
            </a:endParaRPr>
          </a:p>
        </p:txBody>
      </p:sp>
      <p:grpSp>
        <p:nvGrpSpPr>
          <p:cNvPr id="1033" name="Group 25"/>
          <p:cNvGrpSpPr>
            <a:grpSpLocks/>
          </p:cNvGrpSpPr>
          <p:nvPr userDrawn="1"/>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smtClean="0">
                  <a:solidFill>
                    <a:schemeClr val="bg1"/>
                  </a:solidFill>
                </a:rPr>
                <a:t>Federal Aviation</a:t>
              </a:r>
            </a:p>
            <a:p>
              <a:pPr eaLnBrk="1" hangingPunct="1">
                <a:lnSpc>
                  <a:spcPct val="85000"/>
                </a:lnSpc>
                <a:spcBef>
                  <a:spcPct val="0"/>
                </a:spcBef>
                <a:buFontTx/>
                <a:buNone/>
                <a:defRPr/>
              </a:pPr>
              <a:r>
                <a:rPr lang="en-US" sz="1200" b="1" smtClean="0">
                  <a:solidFill>
                    <a:schemeClr val="bg1"/>
                  </a:solidFill>
                </a:rPr>
                <a:t>Administration</a:t>
              </a:r>
            </a:p>
          </p:txBody>
        </p:sp>
      </p:grpSp>
      <p:sp>
        <p:nvSpPr>
          <p:cNvPr id="56349" name="Text Box 29"/>
          <p:cNvSpPr txBox="1">
            <a:spLocks noChangeArrowheads="1"/>
          </p:cNvSpPr>
          <p:nvPr userDrawn="1"/>
        </p:nvSpPr>
        <p:spPr bwMode="auto">
          <a:xfrm>
            <a:off x="441322" y="6124574"/>
            <a:ext cx="3501285"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1" dirty="0" smtClean="0">
                <a:solidFill>
                  <a:schemeClr val="bg1"/>
                </a:solidFill>
              </a:rPr>
              <a:t>Class-E Cargo Compartment Mitigation Strategies Subjected to Lithium Battery Fires</a:t>
            </a:r>
            <a:endParaRPr lang="en-US" sz="1200" dirty="0" smtClean="0">
              <a:solidFill>
                <a:schemeClr val="bg1"/>
              </a:solidFill>
            </a:endParaRPr>
          </a:p>
        </p:txBody>
      </p:sp>
      <p:sp>
        <p:nvSpPr>
          <p:cNvPr id="1035" name="Text Box 30"/>
          <p:cNvSpPr txBox="1">
            <a:spLocks noChangeArrowheads="1"/>
          </p:cNvSpPr>
          <p:nvPr userDrawn="1"/>
        </p:nvSpPr>
        <p:spPr bwMode="auto">
          <a:xfrm>
            <a:off x="441324" y="6572435"/>
            <a:ext cx="3740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smtClean="0">
                <a:solidFill>
                  <a:schemeClr val="bg1"/>
                </a:solidFill>
              </a:rPr>
              <a:t>October 27, 2016</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dhaval.dadia@faa.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2F68"/>
        </a:solidFill>
        <a:effectLst/>
      </p:bgPr>
    </p:bg>
    <p:spTree>
      <p:nvGrpSpPr>
        <p:cNvPr id="1" name=""/>
        <p:cNvGrpSpPr/>
        <p:nvPr/>
      </p:nvGrpSpPr>
      <p:grpSpPr>
        <a:xfrm>
          <a:off x="0" y="0"/>
          <a:ext cx="0" cy="0"/>
          <a:chOff x="0" y="0"/>
          <a:chExt cx="0" cy="0"/>
        </a:xfrm>
      </p:grpSpPr>
      <p:sp>
        <p:nvSpPr>
          <p:cNvPr id="7170" name="Rectangle 11"/>
          <p:cNvSpPr>
            <a:spLocks noGrp="1" noChangeArrowheads="1"/>
          </p:cNvSpPr>
          <p:nvPr>
            <p:ph type="ctrTitle"/>
          </p:nvPr>
        </p:nvSpPr>
        <p:spPr>
          <a:xfrm>
            <a:off x="131763" y="312738"/>
            <a:ext cx="5238750" cy="1138237"/>
          </a:xfrm>
        </p:spPr>
        <p:txBody>
          <a:bodyPr/>
          <a:lstStyle/>
          <a:p>
            <a:pPr eaLnBrk="1" hangingPunct="1"/>
            <a:r>
              <a:rPr lang="en-US" sz="2400" dirty="0" smtClean="0"/>
              <a:t>Class E Cargo Compartment Mitigation Strategies Subjected to Lithium Battery Fires</a:t>
            </a:r>
          </a:p>
        </p:txBody>
      </p:sp>
      <p:sp>
        <p:nvSpPr>
          <p:cNvPr id="7171" name="Text Box 17"/>
          <p:cNvSpPr txBox="1">
            <a:spLocks noChangeArrowheads="1"/>
          </p:cNvSpPr>
          <p:nvPr/>
        </p:nvSpPr>
        <p:spPr bwMode="auto">
          <a:xfrm>
            <a:off x="1373188" y="5345113"/>
            <a:ext cx="41963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600" dirty="0" smtClean="0">
                <a:solidFill>
                  <a:schemeClr val="bg1"/>
                </a:solidFill>
              </a:rPr>
              <a:t>The 8</a:t>
            </a:r>
            <a:r>
              <a:rPr lang="en-US" sz="1600" baseline="30000" dirty="0" smtClean="0">
                <a:solidFill>
                  <a:schemeClr val="bg1"/>
                </a:solidFill>
              </a:rPr>
              <a:t>th</a:t>
            </a:r>
            <a:r>
              <a:rPr lang="en-US" sz="1600" dirty="0" smtClean="0">
                <a:solidFill>
                  <a:schemeClr val="bg1"/>
                </a:solidFill>
              </a:rPr>
              <a:t> Triennial International Aircraft Fire and Cabin Safety Research Conference</a:t>
            </a:r>
            <a:endParaRPr lang="en-US" sz="1600" dirty="0">
              <a:solidFill>
                <a:schemeClr val="bg1"/>
              </a:solidFill>
            </a:endParaRPr>
          </a:p>
        </p:txBody>
      </p:sp>
      <p:sp>
        <p:nvSpPr>
          <p:cNvPr id="7172" name="Text Box 18"/>
          <p:cNvSpPr txBox="1">
            <a:spLocks noChangeArrowheads="1"/>
          </p:cNvSpPr>
          <p:nvPr/>
        </p:nvSpPr>
        <p:spPr bwMode="auto">
          <a:xfrm>
            <a:off x="1373188" y="5956300"/>
            <a:ext cx="16597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600" dirty="0" smtClean="0">
                <a:solidFill>
                  <a:schemeClr val="bg1"/>
                </a:solidFill>
              </a:rPr>
              <a:t>Dhaval Dadia</a:t>
            </a:r>
            <a:endParaRPr lang="en-US" sz="1600" dirty="0">
              <a:solidFill>
                <a:schemeClr val="bg1"/>
              </a:solidFill>
            </a:endParaRPr>
          </a:p>
        </p:txBody>
      </p:sp>
      <p:sp>
        <p:nvSpPr>
          <p:cNvPr id="7173" name="Text Box 19"/>
          <p:cNvSpPr txBox="1">
            <a:spLocks noChangeArrowheads="1"/>
          </p:cNvSpPr>
          <p:nvPr/>
        </p:nvSpPr>
        <p:spPr bwMode="auto">
          <a:xfrm>
            <a:off x="1373188" y="6334703"/>
            <a:ext cx="2112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600" dirty="0" smtClean="0">
                <a:solidFill>
                  <a:schemeClr val="bg1"/>
                </a:solidFill>
              </a:rPr>
              <a:t>October 27, 2016</a:t>
            </a:r>
            <a:endParaRPr lang="en-US" sz="1600" dirty="0">
              <a:solidFill>
                <a:schemeClr val="bg1"/>
              </a:solidFill>
            </a:endParaRPr>
          </a:p>
        </p:txBody>
      </p:sp>
      <p:pic>
        <p:nvPicPr>
          <p:cNvPr id="6" name="Picture 2" descr="I:\April 15 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7476"/>
            <a:ext cx="5574760" cy="3837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83" y="344488"/>
            <a:ext cx="8752114" cy="609600"/>
          </a:xfrm>
        </p:spPr>
        <p:txBody>
          <a:bodyPr/>
          <a:lstStyle/>
          <a:p>
            <a:r>
              <a:rPr lang="en-US" dirty="0" smtClean="0">
                <a:latin typeface="Times New Roman" panose="02020603050405020304" pitchFamily="18" charset="0"/>
                <a:cs typeface="Times New Roman" panose="02020603050405020304" pitchFamily="18" charset="0"/>
              </a:rPr>
              <a:t>5000 Lithium-ion Batteries in a FRC</a:t>
            </a:r>
            <a:endParaRPr lang="en-US" dirty="0">
              <a:latin typeface="Times New Roman" panose="02020603050405020304" pitchFamily="18" charset="0"/>
              <a:cs typeface="Times New Roman" panose="02020603050405020304" pitchFamily="18" charset="0"/>
            </a:endParaRPr>
          </a:p>
        </p:txBody>
      </p:sp>
      <p:pic>
        <p:nvPicPr>
          <p:cNvPr id="4" name="Picture 3" descr="C:\Users\Dhaval Dadia\Documents\Fire Suppression in Cargo Container\5000 Battery Tests\5000 Battery Tests\Lithium-Ion\FRC with Suppression\Photos\IMG_123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81256" y="1296987"/>
            <a:ext cx="171442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haval Dadia\Documents\Fire Suppression in Cargo Container\5000 Battery Tests\5000 Battery Tests\Lithium-Ion\FRC with Suppression\Photos\IMG_125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2537" y="1296987"/>
            <a:ext cx="30481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Dhaval Dadia\Documents\Fire Suppression in Cargo Container\5000 Battery Tests\5000 Battery Tests\Lithium-Ion\FRC with Suppression\Photos\IMG_125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4399" y="3582987"/>
            <a:ext cx="30481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Dhaval Dadia\Documents\Fire Suppression in Cargo Container\5000 Battery Tests\5000 Battery Tests\Lithium-Ion\FRC with Suppression\Photos\IMG_125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2537" y="3582987"/>
            <a:ext cx="3048138"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85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FRC Lithium-ion Battery Fire Test</a:t>
            </a:r>
            <a:endParaRPr lang="en-US" dirty="0">
              <a:latin typeface="Times New Roman" panose="02020603050405020304" pitchFamily="18" charset="0"/>
              <a:cs typeface="Times New Roman" panose="02020603050405020304" pitchFamily="18" charset="0"/>
            </a:endParaRPr>
          </a:p>
        </p:txBody>
      </p:sp>
      <p:pic>
        <p:nvPicPr>
          <p:cNvPr id="5" name="5000 Li-ion in FRC Suppression.wmv">
            <a:hlinkClick r:id="" action="ppaction://media"/>
          </p:cNvPr>
          <p:cNvPicPr>
            <a:picLocks noGrp="1" noChangeAspect="1"/>
          </p:cNvPicPr>
          <p:nvPr>
            <p:ph idx="1"/>
            <a:videoFile r:link="rId1"/>
            <p:extLst>
              <p:ext uri="{DAA4B4D4-6D71-4841-9C94-3DE7FCFB9230}">
                <p14:media xmlns:p14="http://schemas.microsoft.com/office/powerpoint/2010/main" r:embed="rId2">
                  <p14:trim st="12267.8376" end="3200.3072"/>
                </p14:media>
              </p:ext>
            </p:extLst>
          </p:nvPr>
        </p:nvPicPr>
        <p:blipFill>
          <a:blip r:embed="rId5"/>
          <a:stretch>
            <a:fillRect/>
          </a:stretch>
        </p:blipFill>
        <p:spPr>
          <a:xfrm>
            <a:off x="691375" y="1233488"/>
            <a:ext cx="7806266" cy="4391025"/>
          </a:xfrm>
        </p:spPr>
      </p:pic>
    </p:spTree>
    <p:extLst>
      <p:ext uri="{BB962C8B-B14F-4D97-AF65-F5344CB8AC3E}">
        <p14:creationId xmlns:p14="http://schemas.microsoft.com/office/powerpoint/2010/main" val="68345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6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012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4488"/>
            <a:ext cx="9144000" cy="609600"/>
          </a:xfrm>
        </p:spPr>
        <p:txBody>
          <a:bodyPr/>
          <a:lstStyle/>
          <a:p>
            <a:r>
              <a:rPr lang="en-US" sz="3600" dirty="0" smtClean="0">
                <a:latin typeface="Times New Roman" panose="02020603050405020304" pitchFamily="18" charset="0"/>
                <a:cs typeface="Times New Roman" panose="02020603050405020304" pitchFamily="18" charset="0"/>
              </a:rPr>
              <a:t>Observations–Lithium Battery Fires in FRCs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0" dirty="0" smtClean="0">
                <a:latin typeface="Times New Roman" panose="02020603050405020304" pitchFamily="18" charset="0"/>
                <a:cs typeface="Times New Roman" panose="02020603050405020304" pitchFamily="18" charset="0"/>
              </a:rPr>
              <a:t>Fire suppression agent is unable to prevent the propagation of thermal runaway.</a:t>
            </a:r>
          </a:p>
          <a:p>
            <a:r>
              <a:rPr lang="en-US" b="0" dirty="0">
                <a:latin typeface="Times New Roman" panose="02020603050405020304" pitchFamily="18" charset="0"/>
                <a:cs typeface="Times New Roman" panose="02020603050405020304" pitchFamily="18" charset="0"/>
              </a:rPr>
              <a:t>F</a:t>
            </a:r>
            <a:r>
              <a:rPr lang="en-US" b="0" dirty="0" smtClean="0">
                <a:latin typeface="Times New Roman" panose="02020603050405020304" pitchFamily="18" charset="0"/>
                <a:cs typeface="Times New Roman" panose="02020603050405020304" pitchFamily="18" charset="0"/>
              </a:rPr>
              <a:t>lammable gases released from the lithium-ion batteries collect within the FRC.</a:t>
            </a:r>
          </a:p>
          <a:p>
            <a:r>
              <a:rPr lang="en-US" b="0" dirty="0" smtClean="0">
                <a:latin typeface="Times New Roman" panose="02020603050405020304" pitchFamily="18" charset="0"/>
                <a:cs typeface="Times New Roman" panose="02020603050405020304" pitchFamily="18" charset="0"/>
              </a:rPr>
              <a:t>The flammable gases combust rapidly to create an overpressure within the container.</a:t>
            </a:r>
            <a:endParaRPr 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800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Impact on Regulations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0" dirty="0" smtClean="0">
                <a:latin typeface="Times New Roman" panose="02020603050405020304" pitchFamily="18" charset="0"/>
                <a:cs typeface="Times New Roman" panose="02020603050405020304" pitchFamily="18" charset="0"/>
              </a:rPr>
              <a:t>Airlines voluntarily banned the bulk shipment of lithium-ion batteries on passenger aircraft.</a:t>
            </a:r>
          </a:p>
          <a:p>
            <a:r>
              <a:rPr lang="en-US" b="0" dirty="0" smtClean="0">
                <a:latin typeface="Times New Roman" panose="02020603050405020304" pitchFamily="18" charset="0"/>
                <a:cs typeface="Times New Roman" panose="02020603050405020304" pitchFamily="18" charset="0"/>
              </a:rPr>
              <a:t>Effective April 1 2016, ICAO banned shipment of lithium-ion batteries as cargo on passenger aircraft.</a:t>
            </a:r>
            <a:endParaRPr 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955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latin typeface="Times New Roman" panose="02020603050405020304" pitchFamily="18" charset="0"/>
                <a:cs typeface="Times New Roman" panose="02020603050405020304" pitchFamily="18" charset="0"/>
              </a:rPr>
              <a:t>Questions?</a:t>
            </a:r>
          </a:p>
        </p:txBody>
      </p:sp>
      <p:sp>
        <p:nvSpPr>
          <p:cNvPr id="15363" name="Content Placeholder 2"/>
          <p:cNvSpPr>
            <a:spLocks noGrp="1"/>
          </p:cNvSpPr>
          <p:nvPr>
            <p:ph idx="1"/>
          </p:nvPr>
        </p:nvSpPr>
        <p:spPr/>
        <p:txBody>
          <a:bodyPr/>
          <a:lstStyle/>
          <a:p>
            <a:pPr marL="0" indent="0" algn="ctr" eaLnBrk="1" hangingPunct="1">
              <a:buNone/>
            </a:pPr>
            <a:endParaRPr lang="en-US" b="0" dirty="0">
              <a:latin typeface="Times New Roman" panose="02020603050405020304" pitchFamily="18" charset="0"/>
              <a:cs typeface="Times New Roman" panose="02020603050405020304" pitchFamily="18" charset="0"/>
            </a:endParaRPr>
          </a:p>
          <a:p>
            <a:pPr marL="0" indent="0" algn="ctr" eaLnBrk="1" hangingPunct="1">
              <a:buNone/>
            </a:pPr>
            <a:endParaRPr lang="en-US" b="0" dirty="0" smtClean="0">
              <a:latin typeface="Times New Roman" panose="02020603050405020304" pitchFamily="18" charset="0"/>
              <a:cs typeface="Times New Roman" panose="02020603050405020304" pitchFamily="18" charset="0"/>
            </a:endParaRPr>
          </a:p>
          <a:p>
            <a:pPr marL="0" indent="0" algn="ctr" eaLnBrk="1" hangingPunct="1">
              <a:buNone/>
            </a:pPr>
            <a:r>
              <a:rPr lang="en-US" b="0" dirty="0" smtClean="0">
                <a:latin typeface="Times New Roman" panose="02020603050405020304" pitchFamily="18" charset="0"/>
                <a:cs typeface="Times New Roman" panose="02020603050405020304" pitchFamily="18" charset="0"/>
              </a:rPr>
              <a:t>Dhaval Dadia</a:t>
            </a:r>
          </a:p>
          <a:p>
            <a:pPr marL="0" indent="0" algn="ctr" eaLnBrk="1" hangingPunct="1">
              <a:buNone/>
            </a:pPr>
            <a:r>
              <a:rPr lang="en-US" b="0" dirty="0" smtClean="0">
                <a:latin typeface="Times New Roman" panose="02020603050405020304" pitchFamily="18" charset="0"/>
                <a:cs typeface="Times New Roman" panose="02020603050405020304" pitchFamily="18" charset="0"/>
                <a:hlinkClick r:id="rId2"/>
              </a:rPr>
              <a:t>dhaval.dadia@faa.gov</a:t>
            </a:r>
            <a:endParaRPr lang="en-US" b="0" dirty="0" smtClean="0">
              <a:latin typeface="Times New Roman" panose="02020603050405020304" pitchFamily="18" charset="0"/>
              <a:cs typeface="Times New Roman" panose="02020603050405020304" pitchFamily="18" charset="0"/>
            </a:endParaRPr>
          </a:p>
          <a:p>
            <a:pPr marL="0" indent="0" algn="ctr" eaLnBrk="1" hangingPunct="1">
              <a:buNone/>
            </a:pPr>
            <a:r>
              <a:rPr lang="en-US" b="0" dirty="0" smtClean="0">
                <a:latin typeface="Times New Roman" panose="02020603050405020304" pitchFamily="18" charset="0"/>
                <a:cs typeface="Times New Roman" panose="02020603050405020304" pitchFamily="18" charset="0"/>
              </a:rPr>
              <a:t>(609) 485-8828</a:t>
            </a:r>
          </a:p>
          <a:p>
            <a:pPr marL="0" indent="0" eaLnBrk="1" hangingPunct="1">
              <a:buNone/>
            </a:pPr>
            <a:endParaRPr lang="en-US" b="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524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Background</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0" dirty="0" smtClean="0">
                <a:latin typeface="Times New Roman" panose="02020603050405020304" pitchFamily="18" charset="0"/>
                <a:cs typeface="Times New Roman" panose="02020603050405020304" pitchFamily="18" charset="0"/>
              </a:rPr>
              <a:t>Increase in bulk shipment of lithium batteries via air freight.</a:t>
            </a:r>
          </a:p>
          <a:p>
            <a:r>
              <a:rPr lang="en-US" b="0" dirty="0" smtClean="0">
                <a:latin typeface="Times New Roman" panose="02020603050405020304" pitchFamily="18" charset="0"/>
                <a:cs typeface="Times New Roman" panose="02020603050405020304" pitchFamily="18" charset="0"/>
              </a:rPr>
              <a:t>R.G.W. Cherry study predicts increase in cargo fire accidents as more lithium batteries are transported by air freight.</a:t>
            </a:r>
          </a:p>
          <a:p>
            <a:r>
              <a:rPr lang="en-US" b="0" dirty="0" smtClean="0">
                <a:latin typeface="Times New Roman" panose="02020603050405020304" pitchFamily="18" charset="0"/>
                <a:cs typeface="Times New Roman" panose="02020603050405020304" pitchFamily="18" charset="0"/>
              </a:rPr>
              <a:t>3 major air freighter accidents had large shipments of batteries on board.</a:t>
            </a:r>
            <a:endParaRPr 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519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905" y="2288948"/>
            <a:ext cx="8316191" cy="2280104"/>
          </a:xfrm>
        </p:spPr>
        <p:txBody>
          <a:bodyPr/>
          <a:lstStyle/>
          <a:p>
            <a:pPr marL="0" indent="0">
              <a:buNone/>
            </a:pPr>
            <a:r>
              <a:rPr lang="en-US" b="0" dirty="0" smtClean="0">
                <a:latin typeface="Adobe Arabic" pitchFamily="18" charset="-78"/>
                <a:cs typeface="Adobe Arabic" pitchFamily="18" charset="-78"/>
              </a:rPr>
              <a:t>“There </a:t>
            </a:r>
            <a:r>
              <a:rPr lang="en-US" b="0" dirty="0">
                <a:latin typeface="Adobe Arabic" pitchFamily="18" charset="-78"/>
                <a:cs typeface="Adobe Arabic" pitchFamily="18" charset="-78"/>
              </a:rPr>
              <a:t>are two possible outcomes: if the result confirms the hypothesis, then you've made a measurement. If the result is contrary to the hypothesis, then you've made a </a:t>
            </a:r>
            <a:r>
              <a:rPr lang="en-US" b="0" dirty="0" smtClean="0">
                <a:latin typeface="Adobe Arabic" pitchFamily="18" charset="-78"/>
                <a:cs typeface="Adobe Arabic" pitchFamily="18" charset="-78"/>
              </a:rPr>
              <a:t>discovery.”</a:t>
            </a:r>
          </a:p>
          <a:p>
            <a:pPr marL="0" indent="0">
              <a:buNone/>
            </a:pPr>
            <a:r>
              <a:rPr lang="en-US" b="0" dirty="0">
                <a:latin typeface="Adobe Arabic" pitchFamily="18" charset="-78"/>
                <a:cs typeface="Adobe Arabic" pitchFamily="18" charset="-78"/>
              </a:rPr>
              <a:t>	</a:t>
            </a:r>
            <a:r>
              <a:rPr lang="en-US" b="0" dirty="0" smtClean="0">
                <a:latin typeface="Adobe Arabic" pitchFamily="18" charset="-78"/>
                <a:cs typeface="Adobe Arabic" pitchFamily="18" charset="-78"/>
              </a:rPr>
              <a:t>						~Enrico Fermi</a:t>
            </a:r>
            <a:endParaRPr lang="en-US" dirty="0">
              <a:latin typeface="Adobe Arabic" pitchFamily="18" charset="-78"/>
              <a:cs typeface="Adobe Arabic" pitchFamily="18" charset="-78"/>
            </a:endParaRPr>
          </a:p>
        </p:txBody>
      </p:sp>
    </p:spTree>
    <p:extLst>
      <p:ext uri="{BB962C8B-B14F-4D97-AF65-F5344CB8AC3E}">
        <p14:creationId xmlns:p14="http://schemas.microsoft.com/office/powerpoint/2010/main" val="3745785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Motivation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0" dirty="0" smtClean="0">
                <a:latin typeface="Times New Roman" panose="02020603050405020304" pitchFamily="18" charset="0"/>
                <a:cs typeface="Times New Roman" panose="02020603050405020304" pitchFamily="18" charset="0"/>
              </a:rPr>
              <a:t>FCCs and FRCs capable of suppressing class-A fires.</a:t>
            </a:r>
          </a:p>
          <a:p>
            <a:r>
              <a:rPr lang="en-US" b="0" dirty="0" smtClean="0">
                <a:latin typeface="Times New Roman" panose="02020603050405020304" pitchFamily="18" charset="0"/>
                <a:cs typeface="Times New Roman" panose="02020603050405020304" pitchFamily="18" charset="0"/>
              </a:rPr>
              <a:t>Test capabilities of FCCs and FRCs against</a:t>
            </a:r>
          </a:p>
          <a:p>
            <a:pPr lvl="1"/>
            <a:r>
              <a:rPr lang="en-US" dirty="0" smtClean="0">
                <a:latin typeface="Times New Roman" panose="02020603050405020304" pitchFamily="18" charset="0"/>
                <a:cs typeface="Times New Roman" panose="02020603050405020304" pitchFamily="18" charset="0"/>
              </a:rPr>
              <a:t>Lithium metal battery fires</a:t>
            </a:r>
          </a:p>
          <a:p>
            <a:pPr lvl="1"/>
            <a:r>
              <a:rPr lang="en-US" dirty="0" smtClean="0">
                <a:latin typeface="Times New Roman" panose="02020603050405020304" pitchFamily="18" charset="0"/>
                <a:cs typeface="Times New Roman" panose="02020603050405020304" pitchFamily="18" charset="0"/>
              </a:rPr>
              <a:t>Lithium-ion battery fires</a:t>
            </a:r>
          </a:p>
          <a:p>
            <a:r>
              <a:rPr lang="en-US" b="0" dirty="0" smtClean="0">
                <a:latin typeface="Times New Roman" panose="02020603050405020304" pitchFamily="18" charset="0"/>
                <a:cs typeface="Times New Roman" panose="02020603050405020304" pitchFamily="18" charset="0"/>
              </a:rPr>
              <a:t>Regulations</a:t>
            </a:r>
          </a:p>
          <a:p>
            <a:pPr lvl="1"/>
            <a:r>
              <a:rPr lang="en-US" dirty="0" smtClean="0">
                <a:latin typeface="Times New Roman" panose="02020603050405020304" pitchFamily="18" charset="0"/>
                <a:cs typeface="Times New Roman" panose="02020603050405020304" pitchFamily="18" charset="0"/>
              </a:rPr>
              <a:t>Bulk shipment of lithium metal batteries banned on passenger aircraft.</a:t>
            </a:r>
          </a:p>
        </p:txBody>
      </p:sp>
    </p:spTree>
    <p:extLst>
      <p:ext uri="{BB962C8B-B14F-4D97-AF65-F5344CB8AC3E}">
        <p14:creationId xmlns:p14="http://schemas.microsoft.com/office/powerpoint/2010/main" val="1977534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Times New Roman" panose="02020603050405020304" pitchFamily="18" charset="0"/>
                <a:cs typeface="Times New Roman" panose="02020603050405020304" pitchFamily="18" charset="0"/>
              </a:rPr>
              <a:t>Setup of 4800 Lithium Metal Batteries</a:t>
            </a:r>
            <a:endParaRPr lang="en-US" sz="3600" dirty="0">
              <a:latin typeface="Times New Roman" panose="02020603050405020304" pitchFamily="18" charset="0"/>
              <a:cs typeface="Times New Roman" panose="02020603050405020304" pitchFamily="18" charset="0"/>
            </a:endParaRPr>
          </a:p>
        </p:txBody>
      </p:sp>
      <p:pic>
        <p:nvPicPr>
          <p:cNvPr id="2050" name="Picture 2" descr="C:\Users\Dhaval Dadia\Documents\Fire Suppression in Cargo Container\5000 Battery Tests\5000 Battery Tests\Lithium Metal\Lithium Metal Photos\IMG_112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56" b="23965"/>
          <a:stretch/>
        </p:blipFill>
        <p:spPr bwMode="auto">
          <a:xfrm rot="5400000">
            <a:off x="1917316" y="1425445"/>
            <a:ext cx="2286001" cy="18871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haval Dadia\Documents\Fire Suppression in Cargo Container\5000 Battery Tests\5000 Battery Tests\Lithium Metal\Lithium Metal Photos\IMG_11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4386" y="1226022"/>
            <a:ext cx="30481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haval Dadia\Documents\Fire Suppression in Cargo Container\5000 Battery Tests\5000 Battery Tests\Lithium Metal\Lithium Metal Photos\IMG_11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248" y="3512022"/>
            <a:ext cx="30481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Dhaval Dadia\Documents\Fire Suppression in Cargo Container\5000 Battery Tests\5000 Battery Tests\Lithium Metal\Ken Photos\P10009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4386" y="3512028"/>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558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514"/>
            <a:ext cx="9144000" cy="574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Dhaval Dadia\AppData\Local\Microsoft\Windows\Temporary Internet Files\Content.Outlook\HNK5259P\March 25 2014_1.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57" t="14637" r="30000" b="3909"/>
          <a:stretch/>
        </p:blipFill>
        <p:spPr bwMode="auto">
          <a:xfrm>
            <a:off x="1307805" y="1630760"/>
            <a:ext cx="3003773" cy="325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447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7"/>
            <a:ext cx="8472488" cy="1114661"/>
          </a:xfrm>
        </p:spPr>
        <p:txBody>
          <a:bodyPr>
            <a:normAutofit fontScale="90000"/>
          </a:bodyPr>
          <a:lstStyle/>
          <a:p>
            <a:pPr algn="ctr"/>
            <a:r>
              <a:rPr lang="en-US" sz="4200" dirty="0">
                <a:latin typeface="Times New Roman" panose="02020603050405020304" pitchFamily="18" charset="0"/>
                <a:cs typeface="Times New Roman" panose="02020603050405020304" pitchFamily="18" charset="0"/>
              </a:rPr>
              <a:t>5000 Lithium-ion Batteries in a </a:t>
            </a:r>
            <a:r>
              <a:rPr lang="en-US" sz="4200" dirty="0" smtClean="0">
                <a:latin typeface="Times New Roman" panose="02020603050405020304" pitchFamily="18" charset="0"/>
                <a:cs typeface="Times New Roman" panose="02020603050405020304" pitchFamily="18" charset="0"/>
              </a:rPr>
              <a:t>FCC</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sz="3800" dirty="0" smtClean="0">
                <a:latin typeface="Times New Roman" panose="02020603050405020304" pitchFamily="18" charset="0"/>
                <a:cs typeface="Times New Roman" panose="02020603050405020304" pitchFamily="18" charset="0"/>
              </a:rPr>
              <a:t>Setup</a:t>
            </a:r>
            <a:endParaRPr lang="en-US" sz="3800" dirty="0">
              <a:latin typeface="Times New Roman" panose="02020603050405020304" pitchFamily="18" charset="0"/>
              <a:cs typeface="Times New Roman" panose="02020603050405020304" pitchFamily="18" charset="0"/>
            </a:endParaRPr>
          </a:p>
        </p:txBody>
      </p:sp>
      <p:pic>
        <p:nvPicPr>
          <p:cNvPr id="5122" name="Picture 2" descr="C:\Users\Dhaval Dadia\Documents\Fire Suppression in Cargo Container\5000 Battery Tests\5000 Battery Tests\Lithium-Ion\FCC\FCC without frame\Photos\IMG_18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895" y="1790715"/>
            <a:ext cx="2743200" cy="205730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haval Dadia\Documents\Fire Suppression in Cargo Container\5000 Battery Tests\5000 Battery Tests\Lithium-Ion\FCC\FCC without frame\Photos\IMG_19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095" y="1790715"/>
            <a:ext cx="2743200" cy="20573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haval Dadia\Documents\Fire Suppression in Cargo Container\5000 Battery Tests\5000 Battery Tests\Lithium-Ion\FCC\FCC without frame\Photos\IMG_19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4895" y="3848021"/>
            <a:ext cx="2743200" cy="205730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Dhaval Dadia\Documents\Fire Suppression in Cargo Container\5000 Battery Tests\5000 Battery Tests\Lithium-Ion\FCC\FCC without frame\Photos\IMG_19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095" y="3848023"/>
            <a:ext cx="2743200" cy="205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82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latin typeface="Times New Roman" panose="02020603050405020304" pitchFamily="18" charset="0"/>
                <a:cs typeface="Times New Roman" panose="02020603050405020304" pitchFamily="18" charset="0"/>
              </a:rPr>
              <a:t>1</a:t>
            </a:r>
            <a:r>
              <a:rPr lang="en-US" sz="3800" dirty="0" smtClean="0">
                <a:latin typeface="Times New Roman" panose="02020603050405020304" pitchFamily="18" charset="0"/>
                <a:cs typeface="Times New Roman" panose="02020603050405020304" pitchFamily="18" charset="0"/>
              </a:rPr>
              <a:t>000 Lithium-ion Batteries in a FCC</a:t>
            </a:r>
            <a:endParaRPr lang="en-US" sz="3800" dirty="0">
              <a:latin typeface="Times New Roman" panose="02020603050405020304" pitchFamily="18" charset="0"/>
              <a:cs typeface="Times New Roman" panose="02020603050405020304" pitchFamily="18" charset="0"/>
            </a:endParaRPr>
          </a:p>
        </p:txBody>
      </p:sp>
      <p:pic>
        <p:nvPicPr>
          <p:cNvPr id="6" name="FS FCC 1000 Highlight.wmv">
            <a:hlinkClick r:id="" action="ppaction://media"/>
          </p:cNvPr>
          <p:cNvPicPr>
            <a:picLocks noGrp="1" noChangeAspect="1"/>
          </p:cNvPicPr>
          <p:nvPr>
            <p:ph idx="1"/>
            <a:videoFile r:link="rId1"/>
            <p:extLst>
              <p:ext uri="{DAA4B4D4-6D71-4841-9C94-3DE7FCFB9230}">
                <p14:media xmlns:p14="http://schemas.microsoft.com/office/powerpoint/2010/main" r:embed="rId2">
                  <p14:trim st="15964.6528" end="35477.0168"/>
                </p14:media>
              </p:ext>
            </p:extLst>
          </p:nvPr>
        </p:nvPicPr>
        <p:blipFill>
          <a:blip r:embed="rId4"/>
          <a:stretch>
            <a:fillRect/>
          </a:stretch>
        </p:blipFill>
        <p:spPr>
          <a:xfrm>
            <a:off x="1289365" y="1233488"/>
            <a:ext cx="6586537" cy="4391025"/>
          </a:xfrm>
        </p:spPr>
      </p:pic>
    </p:spTree>
    <p:extLst>
      <p:ext uri="{BB962C8B-B14F-4D97-AF65-F5344CB8AC3E}">
        <p14:creationId xmlns:p14="http://schemas.microsoft.com/office/powerpoint/2010/main" val="7201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4488"/>
            <a:ext cx="9144000" cy="609600"/>
          </a:xfrm>
        </p:spPr>
        <p:txBody>
          <a:bodyPr>
            <a:noAutofit/>
          </a:bodyPr>
          <a:lstStyle/>
          <a:p>
            <a:r>
              <a:rPr lang="en-US" sz="3600" dirty="0" smtClean="0">
                <a:latin typeface="Times New Roman" panose="02020603050405020304" pitchFamily="18" charset="0"/>
                <a:cs typeface="Times New Roman" panose="02020603050405020304" pitchFamily="18" charset="0"/>
              </a:rPr>
              <a:t>Observations-Lithium Battery Fires in FCCs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sz="2600" b="0" dirty="0" smtClean="0"/>
              <a:t>Tests revealed that a FCC cannot contain bulk shipments of lithium metal or lithium-ion batteries.</a:t>
            </a:r>
          </a:p>
          <a:p>
            <a:pPr>
              <a:buFont typeface="Wingdings" panose="05000000000000000000" pitchFamily="2" charset="2"/>
              <a:buChar char="Ø"/>
            </a:pPr>
            <a:r>
              <a:rPr lang="en-US" sz="2600" b="0" dirty="0" smtClean="0"/>
              <a:t>Lithium metal battery fires resemble a flammable metal fire to penetrate the FCC.</a:t>
            </a:r>
          </a:p>
          <a:p>
            <a:pPr>
              <a:buFont typeface="Wingdings" panose="05000000000000000000" pitchFamily="2" charset="2"/>
              <a:buChar char="Ø"/>
            </a:pPr>
            <a:r>
              <a:rPr lang="en-US" sz="2600" b="0" dirty="0" smtClean="0"/>
              <a:t>In lithium-ion battery fires, pockets of gases were observed to burn within the FCC. As the fire spread further flames escape from underneath the FCC and batteries in thermal runaway escape the bounds of the FCC.</a:t>
            </a:r>
            <a:endParaRPr lang="en-US" sz="2600" b="0" dirty="0"/>
          </a:p>
        </p:txBody>
      </p:sp>
    </p:spTree>
    <p:extLst>
      <p:ext uri="{BB962C8B-B14F-4D97-AF65-F5344CB8AC3E}">
        <p14:creationId xmlns:p14="http://schemas.microsoft.com/office/powerpoint/2010/main" val="204536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43586</TotalTime>
  <Words>388</Words>
  <Application>Microsoft Office PowerPoint</Application>
  <PresentationFormat>On-screen Show (4:3)</PresentationFormat>
  <Paragraphs>43</Paragraphs>
  <Slides>15</Slides>
  <Notes>3</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1_Custom Design</vt:lpstr>
      <vt:lpstr>Class E Cargo Compartment Mitigation Strategies Subjected to Lithium Battery Fires</vt:lpstr>
      <vt:lpstr>Background</vt:lpstr>
      <vt:lpstr>PowerPoint Presentation</vt:lpstr>
      <vt:lpstr>Motivation</vt:lpstr>
      <vt:lpstr>Setup of 4800 Lithium Metal Batteries</vt:lpstr>
      <vt:lpstr>PowerPoint Presentation</vt:lpstr>
      <vt:lpstr>5000 Lithium-ion Batteries in a FCC Setup</vt:lpstr>
      <vt:lpstr>1000 Lithium-ion Batteries in a FCC</vt:lpstr>
      <vt:lpstr>Observations-Lithium Battery Fires in FCCs</vt:lpstr>
      <vt:lpstr>5000 Lithium-ion Batteries in a FRC</vt:lpstr>
      <vt:lpstr>FRC Lithium-ion Battery Fire Test</vt:lpstr>
      <vt:lpstr>PowerPoint Presentation</vt:lpstr>
      <vt:lpstr>Observations–Lithium Battery Fires in FRCs</vt:lpstr>
      <vt:lpstr>Impact on Regulations</vt:lpstr>
      <vt:lpstr>Questions?</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Dadia, Dhaval (FAA)</dc:creator>
  <cp:lastModifiedBy>Dadia, Dhaval (FAA)</cp:lastModifiedBy>
  <cp:revision>298</cp:revision>
  <dcterms:created xsi:type="dcterms:W3CDTF">2005-01-28T20:32:53Z</dcterms:created>
  <dcterms:modified xsi:type="dcterms:W3CDTF">2016-10-28T20:20:23Z</dcterms:modified>
</cp:coreProperties>
</file>