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6"/>
  </p:notesMasterIdLst>
  <p:handoutMasterIdLst>
    <p:handoutMasterId r:id="rId17"/>
  </p:handoutMasterIdLst>
  <p:sldIdLst>
    <p:sldId id="273" r:id="rId2"/>
    <p:sldId id="276" r:id="rId3"/>
    <p:sldId id="293" r:id="rId4"/>
    <p:sldId id="294" r:id="rId5"/>
    <p:sldId id="278" r:id="rId6"/>
    <p:sldId id="282" r:id="rId7"/>
    <p:sldId id="288" r:id="rId8"/>
    <p:sldId id="291" r:id="rId9"/>
    <p:sldId id="289" r:id="rId10"/>
    <p:sldId id="292" r:id="rId11"/>
    <p:sldId id="290" r:id="rId12"/>
    <p:sldId id="277" r:id="rId13"/>
    <p:sldId id="283" r:id="rId14"/>
    <p:sldId id="281" r:id="rId15"/>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6"/>
            <p14:sldId id="293"/>
            <p14:sldId id="294"/>
            <p14:sldId id="278"/>
            <p14:sldId id="282"/>
            <p14:sldId id="288"/>
            <p14:sldId id="291"/>
            <p14:sldId id="289"/>
            <p14:sldId id="292"/>
            <p14:sldId id="290"/>
            <p14:sldId id="277"/>
            <p14:sldId id="283"/>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F68"/>
    <a:srgbClr val="FF0000"/>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178" autoAdjust="0"/>
    <p:restoredTop sz="94717" autoAdjust="0"/>
  </p:normalViewPr>
  <p:slideViewPr>
    <p:cSldViewPr snapToGrid="0">
      <p:cViewPr varScale="1">
        <p:scale>
          <a:sx n="117" d="100"/>
          <a:sy n="117" d="100"/>
        </p:scale>
        <p:origin x="-2196" y="-10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3</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14</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endParaRPr lang="en-US" sz="1600" dirty="0" smtClean="0">
              <a:solidFill>
                <a:srgbClr val="1D2F68"/>
              </a:solidFill>
            </a:endParaRPr>
          </a:p>
          <a:p>
            <a:pPr>
              <a:buFontTx/>
              <a:buNone/>
            </a:pPr>
            <a:r>
              <a:rPr lang="en-US" sz="1600" dirty="0" smtClean="0">
                <a:solidFill>
                  <a:srgbClr val="1D2F68"/>
                </a:solidFill>
              </a:rPr>
              <a:t>By</a:t>
            </a:r>
            <a:r>
              <a:rPr lang="en-US" sz="1600" dirty="0">
                <a:solidFill>
                  <a:srgbClr val="1D2F68"/>
                </a:solidFill>
              </a:rPr>
              <a:t>:</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Atlantic City, NJ</a:t>
            </a:r>
            <a:endParaRPr lang="en-US" dirty="0"/>
          </a:p>
        </p:txBody>
      </p:sp>
      <p:sp>
        <p:nvSpPr>
          <p:cNvPr id="4" name="Slide Number Placeholder 3"/>
          <p:cNvSpPr>
            <a:spLocks noGrp="1"/>
          </p:cNvSpPr>
          <p:nvPr>
            <p:ph type="sldNum" sz="quarter" idx="12"/>
          </p:nvPr>
        </p:nvSpPr>
        <p:spPr/>
        <p:txBody>
          <a:bodyPr/>
          <a:lstStyle/>
          <a:p>
            <a:fld id="{74438B1A-AF1B-4C8B-993E-1BADE62A245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with date and location foo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lumMod val="65000"/>
                  </a:schemeClr>
                </a:solidFill>
              </a:defRPr>
            </a:lvl1pPr>
          </a:lstStyle>
          <a:p>
            <a:r>
              <a:rPr lang="en-US" smtClean="0"/>
              <a:t>October 27, 2016</a:t>
            </a:r>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r>
              <a:rPr lang="en-US" dirty="0" smtClean="0"/>
              <a:t>Atlantic City, NJ</a:t>
            </a:r>
            <a:endParaRPr lang="en-US" dirty="0"/>
          </a:p>
        </p:txBody>
      </p:sp>
      <p:sp>
        <p:nvSpPr>
          <p:cNvPr id="7" name="Slide Number Placeholder 6"/>
          <p:cNvSpPr>
            <a:spLocks noGrp="1"/>
          </p:cNvSpPr>
          <p:nvPr>
            <p:ph type="sldNum" sz="quarter" idx="12"/>
          </p:nvPr>
        </p:nvSpPr>
        <p:spPr/>
        <p:txBody>
          <a:body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October 27, 2016</a:t>
            </a:r>
            <a:endParaRPr lang="en-US" dirty="0"/>
          </a:p>
        </p:txBody>
      </p:sp>
      <p:sp>
        <p:nvSpPr>
          <p:cNvPr id="4" name="Footer Placeholder 3"/>
          <p:cNvSpPr>
            <a:spLocks noGrp="1"/>
          </p:cNvSpPr>
          <p:nvPr>
            <p:ph type="ftr" sz="quarter" idx="11"/>
          </p:nvPr>
        </p:nvSpPr>
        <p:spPr/>
        <p:txBody>
          <a:bodyPr/>
          <a:lstStyle/>
          <a:p>
            <a:r>
              <a:rPr lang="en-US" smtClean="0"/>
              <a:t>Atlantic City, NJ</a:t>
            </a:r>
            <a:endParaRPr lang="en-US" dirty="0"/>
          </a:p>
        </p:txBody>
      </p:sp>
      <p:sp>
        <p:nvSpPr>
          <p:cNvPr id="5" name="Slide Number Placeholder 4"/>
          <p:cNvSpPr>
            <a:spLocks noGrp="1"/>
          </p:cNvSpPr>
          <p:nvPr>
            <p:ph type="sldNum" sz="quarter" idx="12"/>
          </p:nvPr>
        </p:nvSpPr>
        <p:spPr/>
        <p:txBody>
          <a:body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371404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4282" y="6256789"/>
            <a:ext cx="1672032" cy="457200"/>
          </a:xfrm>
        </p:spPr>
        <p:txBody>
          <a:bodyPr/>
          <a:lstStyle>
            <a:lvl1pPr>
              <a:defRPr>
                <a:solidFill>
                  <a:schemeClr val="bg1">
                    <a:lumMod val="75000"/>
                  </a:schemeClr>
                </a:solidFill>
              </a:defRPr>
            </a:lvl1pPr>
          </a:lstStyle>
          <a:p>
            <a:r>
              <a:rPr lang="en-US" smtClean="0"/>
              <a:t>October 27, 2016</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t>Atlantic City, NJ</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D2F68"/>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t>October 27, 2016</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dirty="0" smtClean="0"/>
              <a:t>Atlantic City, NJ</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 id="2147483660" r:id="rId4"/>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 y="312737"/>
            <a:ext cx="5791200" cy="3209396"/>
          </a:xfrm>
        </p:spPr>
        <p:txBody>
          <a:bodyPr/>
          <a:lstStyle/>
          <a:p>
            <a:r>
              <a:rPr lang="en-US" sz="2800" dirty="0" smtClean="0">
                <a:solidFill>
                  <a:schemeClr val="bg1"/>
                </a:solidFill>
              </a:rPr>
              <a:t>SAE/ISO Fire Containment Covers (FCC) and Fire Resistant Containers (FRC) Standards</a:t>
            </a:r>
            <a:endParaRPr lang="en-US" sz="2800" dirty="0">
              <a:solidFill>
                <a:schemeClr val="bg1"/>
              </a:solidFill>
            </a:endParaRPr>
          </a:p>
        </p:txBody>
      </p:sp>
      <p:sp>
        <p:nvSpPr>
          <p:cNvPr id="32785" name="Text Box 17"/>
          <p:cNvSpPr txBox="1">
            <a:spLocks noChangeArrowheads="1"/>
          </p:cNvSpPr>
          <p:nvPr/>
        </p:nvSpPr>
        <p:spPr bwMode="auto">
          <a:xfrm>
            <a:off x="212458" y="5045512"/>
            <a:ext cx="4402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smtClean="0">
                <a:solidFill>
                  <a:schemeClr val="bg1"/>
                </a:solidFill>
              </a:rPr>
              <a:t>International Fire and Cabin Safety Research Conference.  Atlantic City, NJ</a:t>
            </a:r>
            <a:endParaRPr lang="en-US" sz="1600" dirty="0">
              <a:solidFill>
                <a:schemeClr val="bg1"/>
              </a:solidFill>
            </a:endParaRPr>
          </a:p>
        </p:txBody>
      </p:sp>
      <p:sp>
        <p:nvSpPr>
          <p:cNvPr id="32787" name="Text Box 19"/>
          <p:cNvSpPr txBox="1">
            <a:spLocks noChangeArrowheads="1"/>
          </p:cNvSpPr>
          <p:nvPr/>
        </p:nvSpPr>
        <p:spPr bwMode="auto">
          <a:xfrm>
            <a:off x="212458" y="638510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chemeClr val="bg1"/>
                </a:solidFill>
              </a:rPr>
              <a:t>October 27, 2016 </a:t>
            </a:r>
            <a:endParaRPr lang="en-US" sz="1600" dirty="0">
              <a:solidFill>
                <a:schemeClr val="bg1"/>
              </a:solidFill>
            </a:endParaRPr>
          </a:p>
        </p:txBody>
      </p:sp>
      <p:sp>
        <p:nvSpPr>
          <p:cNvPr id="5" name="Text Box 19"/>
          <p:cNvSpPr txBox="1">
            <a:spLocks noChangeArrowheads="1"/>
          </p:cNvSpPr>
          <p:nvPr/>
        </p:nvSpPr>
        <p:spPr bwMode="auto">
          <a:xfrm>
            <a:off x="212458" y="6051628"/>
            <a:ext cx="47843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smtClean="0">
                <a:solidFill>
                  <a:schemeClr val="bg1"/>
                </a:solidFill>
              </a:rPr>
              <a:t>David Blake, Federal Aviation Administration</a:t>
            </a:r>
            <a:endParaRPr lang="en-US" sz="1600" dirty="0">
              <a:solidFill>
                <a:schemeClr val="bg1"/>
              </a:solidFill>
            </a:endParaRPr>
          </a:p>
        </p:txBody>
      </p:sp>
      <p:pic>
        <p:nvPicPr>
          <p:cNvPr id="1026" name="Picture 2" descr="C:\Users\Dave Blake\Documents\1 Projects\Lithium Batteries\lithium pictures\4-15-14 Contain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64" t="10107" r="27861" b="5555"/>
          <a:stretch/>
        </p:blipFill>
        <p:spPr bwMode="auto">
          <a:xfrm>
            <a:off x="777896" y="1920027"/>
            <a:ext cx="3700971" cy="312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Slide Number Placeholder 2"/>
          <p:cNvSpPr>
            <a:spLocks noGrp="1"/>
          </p:cNvSpPr>
          <p:nvPr>
            <p:ph type="sldNum" sz="quarter" idx="12"/>
          </p:nvPr>
        </p:nvSpPr>
        <p:spPr/>
        <p:txBody>
          <a:bodyPr/>
          <a:lstStyle/>
          <a:p>
            <a:fld id="{74438B1A-AF1B-4C8B-993E-1BADE62A2451}" type="slidenum">
              <a:rPr lang="en-US" smtClean="0"/>
              <a:pPr/>
              <a:t>10</a:t>
            </a:fld>
            <a:endParaRPr lang="en-US" dirty="0"/>
          </a:p>
        </p:txBody>
      </p:sp>
      <p:pic>
        <p:nvPicPr>
          <p:cNvPr id="2050" name="Picture 2" descr="C:\Users\Dave Blake\AppData\Local\Microsoft\Windows\Temporary Internet Files\Content.Outlook\3MR0YW5I\DSC01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675" y="1052558"/>
            <a:ext cx="8797772" cy="494874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1897600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Slide Number Placeholder 2"/>
          <p:cNvSpPr>
            <a:spLocks noGrp="1"/>
          </p:cNvSpPr>
          <p:nvPr>
            <p:ph type="sldNum" sz="quarter" idx="12"/>
          </p:nvPr>
        </p:nvSpPr>
        <p:spPr/>
        <p:txBody>
          <a:bodyPr/>
          <a:lstStyle/>
          <a:p>
            <a:fld id="{74438B1A-AF1B-4C8B-993E-1BADE62A2451}" type="slidenum">
              <a:rPr lang="en-US" smtClean="0"/>
              <a:pPr/>
              <a:t>11</a:t>
            </a:fld>
            <a:endParaRPr lang="en-US" dirty="0"/>
          </a:p>
        </p:txBody>
      </p:sp>
      <p:pic>
        <p:nvPicPr>
          <p:cNvPr id="1026" name="Picture 2" descr="C:\Users\Dave Blake\Documents\1 Projects\Class E Suppression\Class E Suppression pictures\FLIR 9-0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64" y="337351"/>
            <a:ext cx="7645382" cy="56170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3181360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Atlantic City, NJ</a:t>
            </a:r>
            <a:endParaRPr lang="en-US" dirty="0"/>
          </a:p>
        </p:txBody>
      </p:sp>
      <p:sp>
        <p:nvSpPr>
          <p:cNvPr id="4" name="Slide Number Placeholder 3"/>
          <p:cNvSpPr>
            <a:spLocks noGrp="1"/>
          </p:cNvSpPr>
          <p:nvPr>
            <p:ph type="sldNum" sz="quarter" idx="12"/>
          </p:nvPr>
        </p:nvSpPr>
        <p:spPr/>
        <p:txBody>
          <a:bodyPr/>
          <a:lstStyle/>
          <a:p>
            <a:fld id="{8579F915-29B1-4ADF-B1F4-B9108899500C}" type="slidenum">
              <a:rPr lang="en-US" smtClean="0"/>
              <a:pPr/>
              <a:t>12</a:t>
            </a:fld>
            <a:endParaRPr lang="en-US" dirty="0"/>
          </a:p>
        </p:txBody>
      </p:sp>
      <p:sp>
        <p:nvSpPr>
          <p:cNvPr id="5" name="TextBox 4"/>
          <p:cNvSpPr txBox="1"/>
          <p:nvPr/>
        </p:nvSpPr>
        <p:spPr bwMode="auto">
          <a:xfrm>
            <a:off x="1490132" y="270358"/>
            <a:ext cx="63770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3200" b="1" dirty="0" smtClean="0">
                <a:solidFill>
                  <a:schemeClr val="bg1"/>
                </a:solidFill>
              </a:rPr>
              <a:t>Fire Resistant Containers (FRC)</a:t>
            </a:r>
            <a:endParaRPr lang="en-US" sz="3200" b="1" dirty="0">
              <a:solidFill>
                <a:schemeClr val="bg1"/>
              </a:solidFill>
            </a:endParaRPr>
          </a:p>
        </p:txBody>
      </p:sp>
      <p:sp>
        <p:nvSpPr>
          <p:cNvPr id="6" name="TextBox 5"/>
          <p:cNvSpPr txBox="1"/>
          <p:nvPr/>
        </p:nvSpPr>
        <p:spPr bwMode="auto">
          <a:xfrm>
            <a:off x="238966" y="1410688"/>
            <a:ext cx="869930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r>
              <a:rPr lang="en-US" b="1" dirty="0" smtClean="0">
                <a:solidFill>
                  <a:schemeClr val="bg1"/>
                </a:solidFill>
              </a:rPr>
              <a:t>ISO/CD 19281 was published on Feb. 1, 2016.</a:t>
            </a:r>
          </a:p>
          <a:p>
            <a:pPr marL="457200" indent="-457200"/>
            <a:r>
              <a:rPr lang="en-US" b="1" dirty="0" smtClean="0">
                <a:solidFill>
                  <a:schemeClr val="bg1"/>
                </a:solidFill>
              </a:rPr>
              <a:t>SAE standard AS 6278 Fire Resistant Containers is under development. Differences exist between the two standards. The main difference is the SAE standard only requires the main panels of the FRC be subjected to the cargo liner oil burner test (CFR Part 25 Appendix F, Part III) while the ISO standard requires all materials used in the construction of the FRC be subjected to the test. (Floor panel is not required to meet oil burner test in either standard)</a:t>
            </a:r>
          </a:p>
          <a:p>
            <a:pPr marL="457200" indent="-457200"/>
            <a:r>
              <a:rPr lang="en-US" b="1" dirty="0" smtClean="0">
                <a:solidFill>
                  <a:schemeClr val="bg1"/>
                </a:solidFill>
              </a:rPr>
              <a:t>ISO/SAE harmonization is desired. </a:t>
            </a:r>
          </a:p>
          <a:p>
            <a:pPr>
              <a:buFontTx/>
              <a:buNone/>
            </a:pPr>
            <a:endParaRPr lang="en-US" sz="2800" b="1" dirty="0">
              <a:solidFill>
                <a:schemeClr val="bg1"/>
              </a:solidFill>
            </a:endParaRPr>
          </a:p>
        </p:txBody>
      </p:sp>
      <p:sp>
        <p:nvSpPr>
          <p:cNvPr id="7" name="Date Placeholder 6"/>
          <p:cNvSpPr>
            <a:spLocks noGrp="1"/>
          </p:cNvSpPr>
          <p:nvPr>
            <p:ph type="dt" sz="half" idx="10"/>
          </p:nvPr>
        </p:nvSpPr>
        <p:spPr/>
        <p:txBody>
          <a:bodyPr/>
          <a:lstStyle/>
          <a:p>
            <a:r>
              <a:rPr lang="en-US" smtClean="0"/>
              <a:t>October 27, 2016</a:t>
            </a:r>
            <a:endParaRPr lang="en-US" dirty="0"/>
          </a:p>
        </p:txBody>
      </p:sp>
    </p:spTree>
    <p:extLst>
      <p:ext uri="{BB962C8B-B14F-4D97-AF65-F5344CB8AC3E}">
        <p14:creationId xmlns:p14="http://schemas.microsoft.com/office/powerpoint/2010/main" val="305793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Footer Placeholder 2"/>
          <p:cNvSpPr>
            <a:spLocks noGrp="1"/>
          </p:cNvSpPr>
          <p:nvPr>
            <p:ph type="ftr" sz="quarter" idx="11"/>
          </p:nvPr>
        </p:nvSpPr>
        <p:spPr/>
        <p:txBody>
          <a:bodyPr/>
          <a:lstStyle/>
          <a:p>
            <a:r>
              <a:rPr lang="en-US" smtClean="0"/>
              <a:t>Atlantic City, NJ</a:t>
            </a:r>
            <a:endParaRPr lang="en-US" dirty="0"/>
          </a:p>
        </p:txBody>
      </p:sp>
      <p:sp>
        <p:nvSpPr>
          <p:cNvPr id="4" name="Slide Number Placeholder 3"/>
          <p:cNvSpPr>
            <a:spLocks noGrp="1"/>
          </p:cNvSpPr>
          <p:nvPr>
            <p:ph type="sldNum" sz="quarter" idx="12"/>
          </p:nvPr>
        </p:nvSpPr>
        <p:spPr/>
        <p:txBody>
          <a:bodyPr/>
          <a:lstStyle/>
          <a:p>
            <a:fld id="{74438B1A-AF1B-4C8B-993E-1BADE62A2451}" type="slidenum">
              <a:rPr lang="en-US" smtClean="0"/>
              <a:pPr/>
              <a:t>13</a:t>
            </a:fld>
            <a:endParaRPr lang="en-US" dirty="0"/>
          </a:p>
        </p:txBody>
      </p:sp>
      <p:sp>
        <p:nvSpPr>
          <p:cNvPr id="5" name="TextBox 4"/>
          <p:cNvSpPr txBox="1"/>
          <p:nvPr/>
        </p:nvSpPr>
        <p:spPr bwMode="auto">
          <a:xfrm>
            <a:off x="138794" y="811964"/>
            <a:ext cx="892356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smtClean="0">
                <a:solidFill>
                  <a:schemeClr val="bg1"/>
                </a:solidFill>
              </a:rPr>
              <a:t>The FAA intends to revise TSO </a:t>
            </a:r>
            <a:r>
              <a:rPr lang="en-US" b="1" dirty="0">
                <a:solidFill>
                  <a:schemeClr val="bg1"/>
                </a:solidFill>
              </a:rPr>
              <a:t>C90 </a:t>
            </a:r>
            <a:r>
              <a:rPr lang="en-US" b="1" dirty="0" smtClean="0">
                <a:solidFill>
                  <a:schemeClr val="bg1"/>
                </a:solidFill>
              </a:rPr>
              <a:t>“Cargo </a:t>
            </a:r>
            <a:r>
              <a:rPr lang="en-US" b="1" dirty="0">
                <a:solidFill>
                  <a:schemeClr val="bg1"/>
                </a:solidFill>
              </a:rPr>
              <a:t>Pallets, Nets and Containers (Unit Load Devices</a:t>
            </a:r>
            <a:r>
              <a:rPr lang="en-US" b="1" dirty="0" smtClean="0">
                <a:solidFill>
                  <a:schemeClr val="bg1"/>
                </a:solidFill>
              </a:rPr>
              <a:t>)” to create a Fire Resistant Container category and reference AS 6278 when published.</a:t>
            </a:r>
            <a:r>
              <a:rPr lang="en-US" sz="3200" b="1" dirty="0" smtClean="0">
                <a:solidFill>
                  <a:schemeClr val="bg1"/>
                </a:solidFill>
              </a:rPr>
              <a:t> </a:t>
            </a:r>
          </a:p>
          <a:p>
            <a:pPr>
              <a:buFontTx/>
              <a:buNone/>
            </a:pPr>
            <a:endParaRPr lang="en-US"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5" y="2696719"/>
            <a:ext cx="8727621" cy="2978252"/>
          </a:xfrm>
          <a:prstGeom prst="rect">
            <a:avLst/>
          </a:prstGeom>
        </p:spPr>
      </p:pic>
    </p:spTree>
    <p:extLst>
      <p:ext uri="{BB962C8B-B14F-4D97-AF65-F5344CB8AC3E}">
        <p14:creationId xmlns:p14="http://schemas.microsoft.com/office/powerpoint/2010/main" val="100825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1860" y="234046"/>
            <a:ext cx="3483646" cy="523220"/>
          </a:xfrm>
          <a:prstGeom prst="rect">
            <a:avLst/>
          </a:prstGeom>
          <a:noFill/>
        </p:spPr>
        <p:txBody>
          <a:bodyPr wrap="none" rtlCol="0">
            <a:spAutoFit/>
          </a:bodyPr>
          <a:lstStyle/>
          <a:p>
            <a:pPr>
              <a:buNone/>
            </a:pPr>
            <a:r>
              <a:rPr lang="en-US" sz="2800" b="1" dirty="0" smtClean="0">
                <a:solidFill>
                  <a:schemeClr val="bg1"/>
                </a:solidFill>
              </a:rPr>
              <a:t>Unresolved Issues:</a:t>
            </a:r>
            <a:endParaRPr lang="en-US" sz="2800" b="1" dirty="0">
              <a:solidFill>
                <a:schemeClr val="bg1"/>
              </a:solidFill>
            </a:endParaRPr>
          </a:p>
        </p:txBody>
      </p:sp>
      <p:sp>
        <p:nvSpPr>
          <p:cNvPr id="4" name="TextBox 3"/>
          <p:cNvSpPr txBox="1"/>
          <p:nvPr/>
        </p:nvSpPr>
        <p:spPr>
          <a:xfrm>
            <a:off x="78377" y="954382"/>
            <a:ext cx="8995954" cy="7848302"/>
          </a:xfrm>
          <a:prstGeom prst="rect">
            <a:avLst/>
          </a:prstGeom>
          <a:noFill/>
        </p:spPr>
        <p:txBody>
          <a:bodyPr wrap="square" rtlCol="0">
            <a:spAutoFit/>
          </a:bodyPr>
          <a:lstStyle/>
          <a:p>
            <a:pPr marL="342900" indent="-342900"/>
            <a:r>
              <a:rPr lang="en-US" b="1" dirty="0" smtClean="0">
                <a:solidFill>
                  <a:schemeClr val="bg1"/>
                </a:solidFill>
              </a:rPr>
              <a:t>Lithium Battery fire load.</a:t>
            </a:r>
          </a:p>
          <a:p>
            <a:pPr marL="342900" indent="-342900"/>
            <a:r>
              <a:rPr lang="en-US" b="1" dirty="0">
                <a:solidFill>
                  <a:schemeClr val="bg1"/>
                </a:solidFill>
              </a:rPr>
              <a:t>Possible delayed smoke detection from a fire originating in either a FCC covered pallet or inside a FRC. </a:t>
            </a:r>
            <a:endParaRPr lang="en-US" b="1" dirty="0" smtClean="0">
              <a:solidFill>
                <a:schemeClr val="bg1"/>
              </a:solidFill>
            </a:endParaRPr>
          </a:p>
          <a:p>
            <a:pPr marL="342900" indent="-342900"/>
            <a:r>
              <a:rPr lang="en-US" b="1" dirty="0" smtClean="0">
                <a:solidFill>
                  <a:schemeClr val="bg1"/>
                </a:solidFill>
              </a:rPr>
              <a:t>FRCs with built in detection and/or suppression systems</a:t>
            </a:r>
            <a:r>
              <a:rPr lang="en-US" b="1" dirty="0">
                <a:solidFill>
                  <a:schemeClr val="bg1"/>
                </a:solidFill>
              </a:rPr>
              <a:t>. </a:t>
            </a:r>
            <a:endParaRPr lang="en-US" b="1" dirty="0" smtClean="0">
              <a:solidFill>
                <a:schemeClr val="bg1"/>
              </a:solidFill>
            </a:endParaRPr>
          </a:p>
          <a:p>
            <a:pPr marL="342900" indent="-342900"/>
            <a:r>
              <a:rPr lang="en-US" b="1" dirty="0" smtClean="0">
                <a:solidFill>
                  <a:schemeClr val="bg1"/>
                </a:solidFill>
              </a:rPr>
              <a:t>External </a:t>
            </a:r>
            <a:r>
              <a:rPr lang="en-US" b="1" dirty="0">
                <a:solidFill>
                  <a:schemeClr val="bg1"/>
                </a:solidFill>
              </a:rPr>
              <a:t>flaming on </a:t>
            </a:r>
            <a:r>
              <a:rPr lang="en-US" b="1" dirty="0" smtClean="0">
                <a:solidFill>
                  <a:schemeClr val="bg1"/>
                </a:solidFill>
              </a:rPr>
              <a:t>FRC.</a:t>
            </a:r>
            <a:endParaRPr lang="en-US" b="1" i="1" dirty="0">
              <a:solidFill>
                <a:schemeClr val="bg1"/>
              </a:solidFill>
            </a:endParaRPr>
          </a:p>
          <a:p>
            <a:pPr>
              <a:buNone/>
            </a:pPr>
            <a:r>
              <a:rPr lang="en-US" b="1" dirty="0" smtClean="0">
                <a:solidFill>
                  <a:schemeClr val="bg1"/>
                </a:solidFill>
              </a:rPr>
              <a:t>SAE position is to publish revised FCC and new FRC standards without consideration of the above issues in the near term. Future meetings will include discussion on revised/new standards to address these areas.</a:t>
            </a:r>
            <a:endParaRPr lang="en-US" b="1" dirty="0">
              <a:solidFill>
                <a:schemeClr val="bg1"/>
              </a:solidFill>
            </a:endParaRPr>
          </a:p>
          <a:p>
            <a:pPr>
              <a:buNone/>
            </a:pPr>
            <a:r>
              <a:rPr lang="en-US" b="1" dirty="0">
                <a:solidFill>
                  <a:schemeClr val="bg1"/>
                </a:solidFill>
              </a:rPr>
              <a:t>Next meeting is scheduled for April 25-27, 2017 in Memphis, TN</a:t>
            </a:r>
            <a:endParaRPr lang="en-US" b="1" dirty="0" smtClean="0">
              <a:solidFill>
                <a:schemeClr val="bg1"/>
              </a:solidFill>
            </a:endParaRPr>
          </a:p>
          <a:p>
            <a:pPr>
              <a:buNone/>
            </a:pPr>
            <a:endParaRPr lang="en-US" b="1" dirty="0" smtClean="0">
              <a:solidFill>
                <a:schemeClr val="bg1"/>
              </a:solidFill>
            </a:endParaRPr>
          </a:p>
          <a:p>
            <a:pPr>
              <a:buNone/>
            </a:pPr>
            <a:endParaRPr lang="en-US" b="1" dirty="0">
              <a:solidFill>
                <a:schemeClr val="bg1"/>
              </a:solidFill>
            </a:endParaRPr>
          </a:p>
          <a:p>
            <a:pPr marL="342900" indent="-342900"/>
            <a:endParaRPr lang="en-US" b="1" dirty="0" smtClean="0">
              <a:solidFill>
                <a:schemeClr val="bg1"/>
              </a:solidFill>
            </a:endParaRPr>
          </a:p>
          <a:p>
            <a:pPr marL="342900" indent="-342900"/>
            <a:endParaRPr lang="en-US" b="1" dirty="0" smtClean="0">
              <a:solidFill>
                <a:schemeClr val="bg1"/>
              </a:solidFill>
            </a:endParaRPr>
          </a:p>
          <a:p>
            <a:pPr marL="342900" indent="-342900"/>
            <a:endParaRPr lang="en-US" b="1" dirty="0">
              <a:solidFill>
                <a:schemeClr val="bg1"/>
              </a:solidFill>
            </a:endParaRPr>
          </a:p>
        </p:txBody>
      </p:sp>
      <p:sp>
        <p:nvSpPr>
          <p:cNvPr id="5" name="Footer Placeholder 4"/>
          <p:cNvSpPr>
            <a:spLocks noGrp="1"/>
          </p:cNvSpPr>
          <p:nvPr>
            <p:ph type="ftr" sz="quarter" idx="11"/>
          </p:nvPr>
        </p:nvSpPr>
        <p:spPr/>
        <p:txBody>
          <a:bodyPr/>
          <a:lstStyle/>
          <a:p>
            <a:r>
              <a:rPr lang="en-US" smtClean="0"/>
              <a:t>Atlantic City, NJ</a:t>
            </a:r>
            <a:endParaRPr lang="en-US" dirty="0"/>
          </a:p>
        </p:txBody>
      </p:sp>
      <p:sp>
        <p:nvSpPr>
          <p:cNvPr id="6" name="Slide Number Placeholder 5"/>
          <p:cNvSpPr>
            <a:spLocks noGrp="1"/>
          </p:cNvSpPr>
          <p:nvPr>
            <p:ph type="sldNum" sz="quarter" idx="12"/>
          </p:nvPr>
        </p:nvSpPr>
        <p:spPr/>
        <p:txBody>
          <a:bodyPr/>
          <a:lstStyle/>
          <a:p>
            <a:fld id="{74438B1A-AF1B-4C8B-993E-1BADE62A2451}" type="slidenum">
              <a:rPr lang="en-US" smtClean="0"/>
              <a:pPr/>
              <a:t>14</a:t>
            </a:fld>
            <a:endParaRPr lang="en-US" dirty="0"/>
          </a:p>
        </p:txBody>
      </p:sp>
      <p:sp>
        <p:nvSpPr>
          <p:cNvPr id="7" name="Date Placeholder 6"/>
          <p:cNvSpPr>
            <a:spLocks noGrp="1"/>
          </p:cNvSpPr>
          <p:nvPr>
            <p:ph type="dt" sz="half" idx="10"/>
          </p:nvPr>
        </p:nvSpPr>
        <p:spPr/>
        <p:txBody>
          <a:bodyPr/>
          <a:lstStyle/>
          <a:p>
            <a:r>
              <a:rPr lang="en-US" smtClean="0"/>
              <a:t>October 27, 2016</a:t>
            </a:r>
            <a:endParaRPr lang="en-US" dirty="0"/>
          </a:p>
        </p:txBody>
      </p:sp>
    </p:spTree>
    <p:extLst>
      <p:ext uri="{BB962C8B-B14F-4D97-AF65-F5344CB8AC3E}">
        <p14:creationId xmlns:p14="http://schemas.microsoft.com/office/powerpoint/2010/main" val="113574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79F915-29B1-4ADF-B1F4-B9108899500C}" type="slidenum">
              <a:rPr lang="en-US" smtClean="0"/>
              <a:pPr/>
              <a:t>2</a:t>
            </a:fld>
            <a:endParaRPr lang="en-US" dirty="0"/>
          </a:p>
        </p:txBody>
      </p:sp>
      <p:sp>
        <p:nvSpPr>
          <p:cNvPr id="5" name="TextBox 4"/>
          <p:cNvSpPr txBox="1"/>
          <p:nvPr/>
        </p:nvSpPr>
        <p:spPr bwMode="auto">
          <a:xfrm>
            <a:off x="304801" y="937084"/>
            <a:ext cx="857673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lvl="0">
              <a:buNone/>
            </a:pPr>
            <a:r>
              <a:rPr lang="en-US" sz="2000" b="1" dirty="0" smtClean="0">
                <a:solidFill>
                  <a:srgbClr val="FFFFFF"/>
                </a:solidFill>
              </a:rPr>
              <a:t>TSO 203 (published in July 2014) references </a:t>
            </a:r>
            <a:r>
              <a:rPr lang="en-US" sz="2000" b="1" dirty="0">
                <a:solidFill>
                  <a:srgbClr val="FFFFFF"/>
                </a:solidFill>
              </a:rPr>
              <a:t>SAE AS6453 standard with modifications. </a:t>
            </a:r>
          </a:p>
          <a:p>
            <a:pPr lvl="0">
              <a:buNone/>
            </a:pPr>
            <a:r>
              <a:rPr lang="en-US" sz="2000" b="1" dirty="0">
                <a:solidFill>
                  <a:srgbClr val="FFFFFF"/>
                </a:solidFill>
              </a:rPr>
              <a:t>Modifications are mostly for removal of references to non FAA requirements</a:t>
            </a:r>
            <a:r>
              <a:rPr lang="en-US" sz="2000" b="1" dirty="0" smtClean="0">
                <a:solidFill>
                  <a:srgbClr val="FFFFFF"/>
                </a:solidFill>
              </a:rPr>
              <a:t>, maintenance, </a:t>
            </a:r>
            <a:r>
              <a:rPr lang="en-US" sz="2000" b="1" dirty="0">
                <a:solidFill>
                  <a:srgbClr val="FFFFFF"/>
                </a:solidFill>
              </a:rPr>
              <a:t>and </a:t>
            </a:r>
            <a:r>
              <a:rPr lang="en-US" sz="2000" b="1" dirty="0" smtClean="0">
                <a:solidFill>
                  <a:srgbClr val="FFFFFF"/>
                </a:solidFill>
              </a:rPr>
              <a:t>pallet and net </a:t>
            </a:r>
            <a:r>
              <a:rPr lang="en-US" sz="2000" b="1" dirty="0">
                <a:solidFill>
                  <a:srgbClr val="FFFFFF"/>
                </a:solidFill>
              </a:rPr>
              <a:t>requirements.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486" y="2619516"/>
            <a:ext cx="4073864" cy="3055398"/>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415" b="30560"/>
          <a:stretch/>
        </p:blipFill>
        <p:spPr bwMode="auto">
          <a:xfrm>
            <a:off x="660401" y="2619515"/>
            <a:ext cx="2527302" cy="305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bwMode="auto">
          <a:xfrm>
            <a:off x="432563" y="5674914"/>
            <a:ext cx="30059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chemeClr val="bg1"/>
                </a:solidFill>
              </a:rPr>
              <a:t>Cargo liner oil burner test</a:t>
            </a:r>
            <a:endParaRPr lang="en-US" sz="1800" b="1" dirty="0">
              <a:solidFill>
                <a:schemeClr val="bg1"/>
              </a:solidFill>
            </a:endParaRPr>
          </a:p>
        </p:txBody>
      </p:sp>
      <p:sp>
        <p:nvSpPr>
          <p:cNvPr id="11" name="TextBox 10"/>
          <p:cNvSpPr txBox="1"/>
          <p:nvPr/>
        </p:nvSpPr>
        <p:spPr bwMode="auto">
          <a:xfrm>
            <a:off x="4995340" y="5716604"/>
            <a:ext cx="30828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chemeClr val="bg1"/>
                </a:solidFill>
              </a:rPr>
              <a:t>Full scale mockup fire test</a:t>
            </a:r>
            <a:endParaRPr lang="en-US" sz="1800" b="1" dirty="0">
              <a:solidFill>
                <a:schemeClr val="bg1"/>
              </a:solidFill>
            </a:endParaRPr>
          </a:p>
        </p:txBody>
      </p:sp>
      <p:sp>
        <p:nvSpPr>
          <p:cNvPr id="3" name="Date Placeholder 2"/>
          <p:cNvSpPr>
            <a:spLocks noGrp="1"/>
          </p:cNvSpPr>
          <p:nvPr>
            <p:ph type="dt" sz="half" idx="10"/>
          </p:nvPr>
        </p:nvSpPr>
        <p:spPr/>
        <p:txBody>
          <a:bodyPr/>
          <a:lstStyle/>
          <a:p>
            <a:r>
              <a:rPr lang="en-US" smtClean="0"/>
              <a:t>October 27, 2016</a:t>
            </a:r>
            <a:endParaRPr lang="en-US" dirty="0"/>
          </a:p>
        </p:txBody>
      </p:sp>
      <p:sp>
        <p:nvSpPr>
          <p:cNvPr id="6" name="Footer Placeholder 5"/>
          <p:cNvSpPr>
            <a:spLocks noGrp="1"/>
          </p:cNvSpPr>
          <p:nvPr>
            <p:ph type="ftr" sz="quarter" idx="11"/>
          </p:nvPr>
        </p:nvSpPr>
        <p:spPr/>
        <p:txBody>
          <a:bodyPr/>
          <a:lstStyle/>
          <a:p>
            <a:r>
              <a:rPr lang="en-US" smtClean="0"/>
              <a:t>Atlantic City, NJ</a:t>
            </a:r>
            <a:endParaRPr lang="en-US" dirty="0"/>
          </a:p>
        </p:txBody>
      </p:sp>
      <p:sp>
        <p:nvSpPr>
          <p:cNvPr id="2" name="TextBox 1"/>
          <p:cNvSpPr txBox="1"/>
          <p:nvPr/>
        </p:nvSpPr>
        <p:spPr bwMode="auto">
          <a:xfrm>
            <a:off x="2362201" y="389466"/>
            <a:ext cx="38443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spAutoFit/>
          </a:bodyPr>
          <a:lstStyle/>
          <a:p>
            <a:pPr>
              <a:buFontTx/>
              <a:buNone/>
            </a:pPr>
            <a:r>
              <a:rPr lang="en-US" b="1" dirty="0" smtClean="0">
                <a:solidFill>
                  <a:schemeClr val="bg1"/>
                </a:solidFill>
              </a:rPr>
              <a:t>Fire Containment Covers</a:t>
            </a:r>
            <a:endParaRPr lang="en-US" b="1" dirty="0">
              <a:solidFill>
                <a:schemeClr val="bg1"/>
              </a:solidFill>
            </a:endParaRPr>
          </a:p>
        </p:txBody>
      </p:sp>
    </p:spTree>
    <p:extLst>
      <p:ext uri="{BB962C8B-B14F-4D97-AF65-F5344CB8AC3E}">
        <p14:creationId xmlns:p14="http://schemas.microsoft.com/office/powerpoint/2010/main" val="808813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t>&lt;Slide Title&gt;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992" y="2090057"/>
            <a:ext cx="2814185" cy="3826027"/>
          </a:xfrm>
        </p:spPr>
      </p:pic>
      <p:sp>
        <p:nvSpPr>
          <p:cNvPr id="4" name="Slide Number Placeholder 5"/>
          <p:cNvSpPr>
            <a:spLocks noGrp="1"/>
          </p:cNvSpPr>
          <p:nvPr>
            <p:ph type="sldNum" sz="quarter" idx="12"/>
          </p:nvPr>
        </p:nvSpPr>
        <p:spPr/>
        <p:txBody>
          <a:bodyPr/>
          <a:lstStyle/>
          <a:p>
            <a:fld id="{B3B1794D-CE01-4982-8A1C-98D478D9AB49}" type="slidenum">
              <a:rPr lang="en-US"/>
              <a:pPr/>
              <a:t>3</a:t>
            </a:fld>
            <a:endParaRPr lang="en-US" dirty="0"/>
          </a:p>
        </p:txBody>
      </p:sp>
      <p:sp>
        <p:nvSpPr>
          <p:cNvPr id="2" name="Date Placeholder 1"/>
          <p:cNvSpPr>
            <a:spLocks noGrp="1"/>
          </p:cNvSpPr>
          <p:nvPr>
            <p:ph type="dt" sz="half" idx="10"/>
          </p:nvPr>
        </p:nvSpPr>
        <p:spPr/>
        <p:txBody>
          <a:bodyPr/>
          <a:lstStyle/>
          <a:p>
            <a:r>
              <a:rPr lang="en-US" smtClean="0"/>
              <a:t>October 27, 2016</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99" y="2089927"/>
            <a:ext cx="2898321" cy="3807389"/>
          </a:xfrm>
          <a:prstGeom prst="rect">
            <a:avLst/>
          </a:prstGeom>
        </p:spPr>
      </p:pic>
      <p:sp>
        <p:nvSpPr>
          <p:cNvPr id="6" name="TextBox 5"/>
          <p:cNvSpPr txBox="1"/>
          <p:nvPr/>
        </p:nvSpPr>
        <p:spPr bwMode="auto">
          <a:xfrm>
            <a:off x="1985131" y="1231598"/>
            <a:ext cx="5099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3200" b="1" dirty="0" smtClean="0">
                <a:solidFill>
                  <a:schemeClr val="bg1"/>
                </a:solidFill>
              </a:rPr>
              <a:t>Suggested T/C Locations</a:t>
            </a:r>
            <a:endParaRPr lang="en-US" sz="3200" b="1" dirty="0">
              <a:solidFill>
                <a:schemeClr val="bg1"/>
              </a:solidFill>
            </a:endParaRPr>
          </a:p>
        </p:txBody>
      </p:sp>
      <p:sp>
        <p:nvSpPr>
          <p:cNvPr id="8" name="TextBox 7"/>
          <p:cNvSpPr txBox="1"/>
          <p:nvPr/>
        </p:nvSpPr>
        <p:spPr bwMode="auto">
          <a:xfrm>
            <a:off x="2677871" y="397934"/>
            <a:ext cx="32455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3200" b="1" dirty="0" smtClean="0">
                <a:solidFill>
                  <a:schemeClr val="bg1"/>
                </a:solidFill>
              </a:rPr>
              <a:t>Current AS6453</a:t>
            </a:r>
            <a:endParaRPr lang="en-US" sz="3200" b="1" dirty="0">
              <a:solidFill>
                <a:schemeClr val="bg1"/>
              </a:solidFill>
            </a:endParaRPr>
          </a:p>
        </p:txBody>
      </p:sp>
      <p:sp>
        <p:nvSpPr>
          <p:cNvPr id="7" name="Footer Placeholder 6"/>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124116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4</a:t>
            </a:fld>
            <a:endParaRPr lang="en-US" dirty="0"/>
          </a:p>
        </p:txBody>
      </p:sp>
      <p:sp>
        <p:nvSpPr>
          <p:cNvPr id="5" name="TextBox 4"/>
          <p:cNvSpPr txBox="1"/>
          <p:nvPr/>
        </p:nvSpPr>
        <p:spPr bwMode="auto">
          <a:xfrm>
            <a:off x="465668" y="1109134"/>
            <a:ext cx="7811725"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2000" dirty="0">
                <a:solidFill>
                  <a:schemeClr val="bg1"/>
                </a:solidFill>
              </a:rPr>
              <a:t>6.2.4	The pallet shall be supported at least 200 mm (8 inches) over a non heat reflecting, e.g. concrete, floor. A minimum of 8 recording thermocouples shall be located 100 ± 10 mm (4 ± ½ inches) away from the initial pallet contour and under the pallet, at the fixed locations defined in Annex E hereafter, </a:t>
            </a:r>
            <a:r>
              <a:rPr lang="en-US" sz="2000" dirty="0">
                <a:solidFill>
                  <a:srgbClr val="FF0000"/>
                </a:solidFill>
              </a:rPr>
              <a:t>not to be readjusted if the cover deforms either inside or outside its initial contour during the test.  Where the distance from a thermocouple significantly varies from 100mm (4 inches) during the test as a result of internal load shift, the concerned thermocouple’s reading should not be taken into account from that moment</a:t>
            </a:r>
            <a:r>
              <a:rPr lang="en-US" sz="2000" dirty="0" smtClean="0">
                <a:solidFill>
                  <a:srgbClr val="FF0000"/>
                </a:solidFill>
              </a:rPr>
              <a:t>.</a:t>
            </a:r>
            <a:endParaRPr lang="en-US" sz="2000" dirty="0">
              <a:solidFill>
                <a:srgbClr val="FF0000"/>
              </a:solidFill>
            </a:endParaRPr>
          </a:p>
          <a:p>
            <a:r>
              <a:rPr lang="en-US" sz="2000" dirty="0">
                <a:solidFill>
                  <a:schemeClr val="bg1"/>
                </a:solidFill>
              </a:rPr>
              <a:t>NOTE 14:	Additional thermocouples may be used, if deemed necessary according to previous testing results.</a:t>
            </a:r>
          </a:p>
        </p:txBody>
      </p:sp>
      <p:sp>
        <p:nvSpPr>
          <p:cNvPr id="6" name="TextBox 5"/>
          <p:cNvSpPr txBox="1"/>
          <p:nvPr/>
        </p:nvSpPr>
        <p:spPr bwMode="auto">
          <a:xfrm>
            <a:off x="2677871" y="397934"/>
            <a:ext cx="32455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3200" b="1" dirty="0" smtClean="0">
                <a:solidFill>
                  <a:schemeClr val="bg1"/>
                </a:solidFill>
              </a:rPr>
              <a:t>Current AS6453</a:t>
            </a:r>
            <a:endParaRPr lang="en-US" sz="3200" b="1" dirty="0">
              <a:solidFill>
                <a:schemeClr val="bg1"/>
              </a:solidFill>
            </a:endParaRPr>
          </a:p>
        </p:txBody>
      </p:sp>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Footer Placeholder 2"/>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350822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79F915-29B1-4ADF-B1F4-B9108899500C}" type="slidenum">
              <a:rPr lang="en-US" smtClean="0"/>
              <a:pPr/>
              <a:t>5</a:t>
            </a:fld>
            <a:endParaRPr lang="en-US" dirty="0"/>
          </a:p>
        </p:txBody>
      </p:sp>
      <p:sp>
        <p:nvSpPr>
          <p:cNvPr id="5" name="TextBox 4"/>
          <p:cNvSpPr txBox="1"/>
          <p:nvPr/>
        </p:nvSpPr>
        <p:spPr bwMode="auto">
          <a:xfrm>
            <a:off x="179916" y="1222631"/>
            <a:ext cx="866140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200" b="1" dirty="0" smtClean="0">
                <a:solidFill>
                  <a:schemeClr val="bg1"/>
                </a:solidFill>
              </a:rPr>
              <a:t>A new project was approved to revise SAE AS6453 Fire Containment Covers in October 2015. The current version allows unlimited external flaming on the FCC if either:</a:t>
            </a:r>
          </a:p>
          <a:p>
            <a:pPr marL="457200" indent="-457200">
              <a:buFont typeface="+mj-lt"/>
              <a:buAutoNum type="arabicPeriod"/>
            </a:pPr>
            <a:r>
              <a:rPr lang="en-US" sz="2200" b="1" dirty="0" smtClean="0">
                <a:solidFill>
                  <a:schemeClr val="bg1"/>
                </a:solidFill>
              </a:rPr>
              <a:t>The external flame is not in close proximity to a thermocouple, or</a:t>
            </a:r>
          </a:p>
          <a:p>
            <a:pPr marL="457200" indent="-457200">
              <a:buFont typeface="+mj-lt"/>
              <a:buAutoNum type="arabicPeriod"/>
            </a:pPr>
            <a:r>
              <a:rPr lang="en-US" sz="2200" b="1" dirty="0" smtClean="0">
                <a:solidFill>
                  <a:schemeClr val="bg1"/>
                </a:solidFill>
              </a:rPr>
              <a:t>The fire load had shifted and measured temperatures from thermocouples that are no longer within 4 +/- ½ inch from the FCC are no longer valid.</a:t>
            </a:r>
          </a:p>
          <a:p>
            <a:pPr>
              <a:buNone/>
            </a:pPr>
            <a:r>
              <a:rPr lang="en-US" sz="2200" b="1" dirty="0" smtClean="0">
                <a:solidFill>
                  <a:schemeClr val="bg1"/>
                </a:solidFill>
              </a:rPr>
              <a:t>It was previously agreed that this was not acceptable. </a:t>
            </a:r>
          </a:p>
        </p:txBody>
      </p:sp>
      <p:sp>
        <p:nvSpPr>
          <p:cNvPr id="2" name="Date Placeholder 1"/>
          <p:cNvSpPr>
            <a:spLocks noGrp="1"/>
          </p:cNvSpPr>
          <p:nvPr>
            <p:ph type="dt" sz="half" idx="10"/>
          </p:nvPr>
        </p:nvSpPr>
        <p:spPr/>
        <p:txBody>
          <a:bodyPr/>
          <a:lstStyle/>
          <a:p>
            <a:r>
              <a:rPr lang="en-US" smtClean="0"/>
              <a:t>October 27, 2016</a:t>
            </a:r>
            <a:endParaRPr lang="en-US" dirty="0"/>
          </a:p>
        </p:txBody>
      </p:sp>
      <p:sp>
        <p:nvSpPr>
          <p:cNvPr id="7" name="Footer Placeholder 6"/>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348024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Footer Placeholder 2"/>
          <p:cNvSpPr>
            <a:spLocks noGrp="1"/>
          </p:cNvSpPr>
          <p:nvPr>
            <p:ph type="ftr" sz="quarter" idx="11"/>
          </p:nvPr>
        </p:nvSpPr>
        <p:spPr/>
        <p:txBody>
          <a:bodyPr/>
          <a:lstStyle/>
          <a:p>
            <a:r>
              <a:rPr lang="en-US" smtClean="0"/>
              <a:t>Atlantic City, NJ</a:t>
            </a:r>
            <a:endParaRPr lang="en-US" dirty="0"/>
          </a:p>
        </p:txBody>
      </p:sp>
      <p:sp>
        <p:nvSpPr>
          <p:cNvPr id="4" name="Slide Number Placeholder 3"/>
          <p:cNvSpPr>
            <a:spLocks noGrp="1"/>
          </p:cNvSpPr>
          <p:nvPr>
            <p:ph type="sldNum" sz="quarter" idx="12"/>
          </p:nvPr>
        </p:nvSpPr>
        <p:spPr/>
        <p:txBody>
          <a:bodyPr/>
          <a:lstStyle/>
          <a:p>
            <a:fld id="{74438B1A-AF1B-4C8B-993E-1BADE62A2451}" type="slidenum">
              <a:rPr lang="en-US" smtClean="0"/>
              <a:pPr/>
              <a:t>6</a:t>
            </a:fld>
            <a:endParaRPr lang="en-US" dirty="0"/>
          </a:p>
        </p:txBody>
      </p:sp>
      <p:sp>
        <p:nvSpPr>
          <p:cNvPr id="6" name="TextBox 5"/>
          <p:cNvSpPr txBox="1"/>
          <p:nvPr/>
        </p:nvSpPr>
        <p:spPr bwMode="auto">
          <a:xfrm>
            <a:off x="1913466" y="591233"/>
            <a:ext cx="49808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3600" b="1" dirty="0" smtClean="0">
                <a:solidFill>
                  <a:schemeClr val="bg1"/>
                </a:solidFill>
              </a:rPr>
              <a:t>FCC External Flaming</a:t>
            </a:r>
            <a:endParaRPr lang="en-US" sz="3600" b="1" dirty="0">
              <a:solidFill>
                <a:schemeClr val="bg1"/>
              </a:solidFill>
            </a:endParaRPr>
          </a:p>
        </p:txBody>
      </p:sp>
      <p:pic>
        <p:nvPicPr>
          <p:cNvPr id="7" name="Amsafe FCC 23 cycle 6-25-12 Short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2201" y="1237564"/>
            <a:ext cx="7694356" cy="4334848"/>
          </a:xfrm>
          <a:prstGeom prst="rect">
            <a:avLst/>
          </a:prstGeom>
        </p:spPr>
      </p:pic>
    </p:spTree>
    <p:extLst>
      <p:ext uri="{BB962C8B-B14F-4D97-AF65-F5344CB8AC3E}">
        <p14:creationId xmlns:p14="http://schemas.microsoft.com/office/powerpoint/2010/main" val="10339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Slide Number Placeholder 2"/>
          <p:cNvSpPr>
            <a:spLocks noGrp="1"/>
          </p:cNvSpPr>
          <p:nvPr>
            <p:ph type="sldNum" sz="quarter" idx="12"/>
          </p:nvPr>
        </p:nvSpPr>
        <p:spPr/>
        <p:txBody>
          <a:bodyPr/>
          <a:lstStyle/>
          <a:p>
            <a:fld id="{74438B1A-AF1B-4C8B-993E-1BADE62A2451}" type="slidenum">
              <a:rPr lang="en-US" smtClean="0"/>
              <a:pPr/>
              <a:t>7</a:t>
            </a:fld>
            <a:endParaRPr lang="en-US" dirty="0"/>
          </a:p>
        </p:txBody>
      </p:sp>
      <p:sp>
        <p:nvSpPr>
          <p:cNvPr id="4" name="TextBox 3"/>
          <p:cNvSpPr txBox="1"/>
          <p:nvPr/>
        </p:nvSpPr>
        <p:spPr bwMode="auto">
          <a:xfrm>
            <a:off x="164971" y="266946"/>
            <a:ext cx="86034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smtClean="0">
                <a:solidFill>
                  <a:schemeClr val="bg1"/>
                </a:solidFill>
              </a:rPr>
              <a:t>Overall goal of FCC performance is to not only contain the fire but to also prevent ignition of adjacent cargo or damage to airplane systems.</a:t>
            </a:r>
            <a:endParaRPr lang="en-US" sz="28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71" y="2318440"/>
            <a:ext cx="4259661" cy="31947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590" y="2318439"/>
            <a:ext cx="4259660" cy="3194746"/>
          </a:xfrm>
          <a:prstGeom prst="rect">
            <a:avLst/>
          </a:prstGeom>
        </p:spPr>
      </p:pic>
      <p:sp>
        <p:nvSpPr>
          <p:cNvPr id="7" name="Footer Placeholder 6"/>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383831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Slide Number Placeholder 2"/>
          <p:cNvSpPr>
            <a:spLocks noGrp="1"/>
          </p:cNvSpPr>
          <p:nvPr>
            <p:ph type="sldNum" sz="quarter" idx="12"/>
          </p:nvPr>
        </p:nvSpPr>
        <p:spPr/>
        <p:txBody>
          <a:bodyPr/>
          <a:lstStyle/>
          <a:p>
            <a:fld id="{74438B1A-AF1B-4C8B-993E-1BADE62A2451}" type="slidenum">
              <a:rPr lang="en-US" smtClean="0"/>
              <a:pPr/>
              <a:t>8</a:t>
            </a:fld>
            <a:endParaRPr lang="en-US" dirty="0"/>
          </a:p>
        </p:txBody>
      </p:sp>
      <p:sp>
        <p:nvSpPr>
          <p:cNvPr id="4" name="TextBox 3"/>
          <p:cNvSpPr txBox="1"/>
          <p:nvPr/>
        </p:nvSpPr>
        <p:spPr bwMode="auto">
          <a:xfrm>
            <a:off x="372862" y="363984"/>
            <a:ext cx="836276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chemeClr val="bg1"/>
                </a:solidFill>
              </a:rPr>
              <a:t>Possible Solutions</a:t>
            </a:r>
          </a:p>
          <a:p>
            <a:pPr>
              <a:buNone/>
            </a:pPr>
            <a:r>
              <a:rPr lang="en-US" sz="2000" b="1" dirty="0" smtClean="0">
                <a:solidFill>
                  <a:schemeClr val="bg1"/>
                </a:solidFill>
              </a:rPr>
              <a:t>Presented at SAE meeting on Oct 18-19, 2016 in San Antonio. A working group meeting on revising AS 6453 was not held. </a:t>
            </a:r>
          </a:p>
          <a:p>
            <a:pPr marL="342900" indent="-342900"/>
            <a:r>
              <a:rPr lang="en-US" b="1" dirty="0" smtClean="0">
                <a:solidFill>
                  <a:schemeClr val="bg1"/>
                </a:solidFill>
              </a:rPr>
              <a:t>Increase density of required TCs in area where external fire would be expected and insure 4” distance is maintained.</a:t>
            </a:r>
          </a:p>
          <a:p>
            <a:pPr marL="342900" indent="-342900"/>
            <a:r>
              <a:rPr lang="en-US" b="1" dirty="0" smtClean="0">
                <a:solidFill>
                  <a:schemeClr val="bg1"/>
                </a:solidFill>
              </a:rPr>
              <a:t>Require additional testing if external fire is observed. Oil burner in a horizontal position impinging on a vertical FCC sample. External burning criteria would apply.</a:t>
            </a:r>
          </a:p>
          <a:p>
            <a:pPr marL="342900" indent="-342900"/>
            <a:r>
              <a:rPr lang="en-US" b="1" dirty="0" smtClean="0">
                <a:solidFill>
                  <a:schemeClr val="bg1"/>
                </a:solidFill>
              </a:rPr>
              <a:t>IR camera with pass/fail criteria used during full scale mockup test. Peak temperature? Average Temperature?</a:t>
            </a:r>
            <a:endParaRPr lang="en-US" b="1" dirty="0">
              <a:solidFill>
                <a:schemeClr val="bg1"/>
              </a:solidFill>
            </a:endParaRPr>
          </a:p>
        </p:txBody>
      </p:sp>
      <p:sp>
        <p:nvSpPr>
          <p:cNvPr id="5" name="Footer Placeholder 4"/>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229960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27, 2016</a:t>
            </a:r>
            <a:endParaRPr lang="en-US" dirty="0"/>
          </a:p>
        </p:txBody>
      </p:sp>
      <p:sp>
        <p:nvSpPr>
          <p:cNvPr id="3" name="Slide Number Placeholder 2"/>
          <p:cNvSpPr>
            <a:spLocks noGrp="1"/>
          </p:cNvSpPr>
          <p:nvPr>
            <p:ph type="sldNum" sz="quarter" idx="12"/>
          </p:nvPr>
        </p:nvSpPr>
        <p:spPr/>
        <p:txBody>
          <a:bodyPr/>
          <a:lstStyle/>
          <a:p>
            <a:fld id="{74438B1A-AF1B-4C8B-993E-1BADE62A2451}" type="slidenum">
              <a:rPr lang="en-US" smtClean="0"/>
              <a:pPr/>
              <a:t>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792" y="737483"/>
            <a:ext cx="5997991" cy="5188062"/>
          </a:xfrm>
          <a:prstGeom prst="rect">
            <a:avLst/>
          </a:prstGeom>
        </p:spPr>
      </p:pic>
      <p:sp>
        <p:nvSpPr>
          <p:cNvPr id="5" name="Footer Placeholder 4"/>
          <p:cNvSpPr>
            <a:spLocks noGrp="1"/>
          </p:cNvSpPr>
          <p:nvPr>
            <p:ph type="ftr" sz="quarter" idx="11"/>
          </p:nvPr>
        </p:nvSpPr>
        <p:spPr/>
        <p:txBody>
          <a:bodyPr/>
          <a:lstStyle/>
          <a:p>
            <a:r>
              <a:rPr lang="en-US" smtClean="0"/>
              <a:t>Atlantic City, NJ</a:t>
            </a:r>
            <a:endParaRPr lang="en-US" dirty="0"/>
          </a:p>
        </p:txBody>
      </p:sp>
    </p:spTree>
    <p:extLst>
      <p:ext uri="{BB962C8B-B14F-4D97-AF65-F5344CB8AC3E}">
        <p14:creationId xmlns:p14="http://schemas.microsoft.com/office/powerpoint/2010/main" val="106100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16013</TotalTime>
  <Words>650</Words>
  <Application>Microsoft Office PowerPoint</Application>
  <PresentationFormat>On-screen Show (4:3)</PresentationFormat>
  <Paragraphs>83</Paragraphs>
  <Slides>14</Slides>
  <Notes>3</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1_Custom Design</vt:lpstr>
      <vt:lpstr>SAE/ISO Fire Containment Covers (FCC) and Fire Resistant Containers (FRC) Standards</vt:lpstr>
      <vt:lpstr>PowerPoint Presentation</vt:lpstr>
      <vt:lpstr>&lt;Slide Title&gt;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Blake, Dave (FAA)</cp:lastModifiedBy>
  <cp:revision>225</cp:revision>
  <dcterms:created xsi:type="dcterms:W3CDTF">2005-01-28T20:32:53Z</dcterms:created>
  <dcterms:modified xsi:type="dcterms:W3CDTF">2016-10-20T15:23:46Z</dcterms:modified>
</cp:coreProperties>
</file>