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5" r:id="rId3"/>
    <p:sldId id="263" r:id="rId4"/>
    <p:sldId id="264" r:id="rId5"/>
    <p:sldId id="257" r:id="rId6"/>
    <p:sldId id="268" r:id="rId7"/>
    <p:sldId id="262" r:id="rId8"/>
    <p:sldId id="258" r:id="rId9"/>
    <p:sldId id="266" r:id="rId10"/>
    <p:sldId id="259" r:id="rId11"/>
    <p:sldId id="260" r:id="rId12"/>
    <p:sldId id="269" r:id="rId13"/>
    <p:sldId id="261" r:id="rId14"/>
    <p:sldId id="270" r:id="rId15"/>
    <p:sldId id="271" r:id="rId16"/>
    <p:sldId id="274" r:id="rId17"/>
    <p:sldId id="277" r:id="rId18"/>
    <p:sldId id="278" r:id="rId19"/>
    <p:sldId id="273" r:id="rId20"/>
    <p:sldId id="272" r:id="rId21"/>
    <p:sldId id="275" r:id="rId22"/>
    <p:sldId id="276" r:id="rId23"/>
    <p:sldId id="280"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E5EB"/>
    <a:srgbClr val="7DCAFF"/>
    <a:srgbClr val="91FD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894" autoAdjust="0"/>
  </p:normalViewPr>
  <p:slideViewPr>
    <p:cSldViewPr>
      <p:cViewPr varScale="1">
        <p:scale>
          <a:sx n="90" d="100"/>
          <a:sy n="90" d="100"/>
        </p:scale>
        <p:origin x="-223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EBF855-A43A-4ECD-A10C-9D2F68ED0D2A}" type="datetimeFigureOut">
              <a:rPr lang="en-US" smtClean="0"/>
              <a:t>10/16/2016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C61BF6-8D41-4C3C-B435-904F6164B1C6}" type="slidenum">
              <a:rPr lang="en-US" smtClean="0"/>
              <a:t>‹#›</a:t>
            </a:fld>
            <a:endParaRPr lang="en-US"/>
          </a:p>
        </p:txBody>
      </p:sp>
    </p:spTree>
    <p:extLst>
      <p:ext uri="{BB962C8B-B14F-4D97-AF65-F5344CB8AC3E}">
        <p14:creationId xmlns:p14="http://schemas.microsoft.com/office/powerpoint/2010/main" val="251809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2</a:t>
            </a:fld>
            <a:endParaRPr lang="en-US"/>
          </a:p>
        </p:txBody>
      </p:sp>
    </p:spTree>
    <p:extLst>
      <p:ext uri="{BB962C8B-B14F-4D97-AF65-F5344CB8AC3E}">
        <p14:creationId xmlns:p14="http://schemas.microsoft.com/office/powerpoint/2010/main" val="1216736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Graphic Escambia Bay, Pensacola FL National Airlines Flt 193 May 8, 1978</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Notification of the exercises was made over Marine VHG Channel 16 and by phone to Boston Police Harbormaster, USCG Sector Boston, Boston Fire Department Marine Unit, and the Winthrop Fire Department.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13</a:t>
            </a:fld>
            <a:endParaRPr lang="en-US"/>
          </a:p>
        </p:txBody>
      </p:sp>
    </p:spTree>
    <p:extLst>
      <p:ext uri="{BB962C8B-B14F-4D97-AF65-F5344CB8AC3E}">
        <p14:creationId xmlns:p14="http://schemas.microsoft.com/office/powerpoint/2010/main" val="76727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Four sets of 3 manikins were deployed ( one set at a time) from  Massport Fire-Rescue Marine 31 or Massport Fire-Rescue Marine 32 and then repeated with the other vessel. One manikin in each set wore a USCG marine life preserver and the other two wore fully inflated aviation life preservers, one with the 4 in</a:t>
            </a:r>
            <a:r>
              <a:rPr lang="en-US" baseline="30000" dirty="0" smtClean="0"/>
              <a:t>2</a:t>
            </a:r>
            <a:r>
              <a:rPr lang="en-US" baseline="0" dirty="0" smtClean="0"/>
              <a:t> of reflective and the other with 8 in</a:t>
            </a:r>
            <a:r>
              <a:rPr lang="en-US" baseline="30000" dirty="0" smtClean="0"/>
              <a:t>2</a:t>
            </a:r>
            <a:r>
              <a:rPr lang="en-US" baseline="0" dirty="0" smtClean="0"/>
              <a:t> of reflective material. All belts, buckles, and straps were properly secured.  The manikins with the aviation life preservers were deployed face-down the assess the life preserver’s ability to right the wearer within 5 seconds so that the mouth and nose are clear of the water 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buoyancy was assured, the vessel moved away from the manikins.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Evaluation included inflation of aviation life preserver chambers, buoyancy, righting ability, observation of survivor locator lights and reflective material.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manikins were retrieved, refitted with life preservers and the program repeated from the other vessel.</a:t>
            </a:r>
          </a:p>
        </p:txBody>
      </p:sp>
      <p:sp>
        <p:nvSpPr>
          <p:cNvPr id="4" name="Slide Number Placeholder 3"/>
          <p:cNvSpPr>
            <a:spLocks noGrp="1"/>
          </p:cNvSpPr>
          <p:nvPr>
            <p:ph type="sldNum" sz="quarter" idx="10"/>
          </p:nvPr>
        </p:nvSpPr>
        <p:spPr/>
        <p:txBody>
          <a:bodyPr/>
          <a:lstStyle/>
          <a:p>
            <a:fld id="{B6C61BF6-8D41-4C3C-B435-904F6164B1C6}" type="slidenum">
              <a:rPr lang="en-US" smtClean="0"/>
              <a:t>14</a:t>
            </a:fld>
            <a:endParaRPr lang="en-US"/>
          </a:p>
        </p:txBody>
      </p:sp>
    </p:spTree>
    <p:extLst>
      <p:ext uri="{BB962C8B-B14F-4D97-AF65-F5344CB8AC3E}">
        <p14:creationId xmlns:p14="http://schemas.microsoft.com/office/powerpoint/2010/main" val="760957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partially turned water</a:t>
            </a:r>
            <a:r>
              <a:rPr lang="en-US" baseline="0" dirty="0" smtClean="0"/>
              <a:t> rescue manikin is in the foreground, about 50 yards from the vessel. The manikin’s face is out of the water. The survivor locator light cannot be seen; it’s under water.</a:t>
            </a:r>
          </a:p>
          <a:p>
            <a:endParaRPr lang="en-US" baseline="0" dirty="0" smtClean="0"/>
          </a:p>
          <a:p>
            <a:r>
              <a:rPr lang="en-US" baseline="0" dirty="0" smtClean="0"/>
              <a:t>The reflective material on the marine life preserver, about 75 yards from the vessel, is reflecting light from the camera flash. Since the reflective material on the aviation life preserver isn’t facing the flash, it isn’t reflecting any light in the camera’s direction. </a:t>
            </a:r>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16</a:t>
            </a:fld>
            <a:endParaRPr lang="en-US"/>
          </a:p>
        </p:txBody>
      </p:sp>
    </p:spTree>
    <p:extLst>
      <p:ext uri="{BB962C8B-B14F-4D97-AF65-F5344CB8AC3E}">
        <p14:creationId xmlns:p14="http://schemas.microsoft.com/office/powerpoint/2010/main" val="3446224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aviation life preserver</a:t>
            </a:r>
            <a:r>
              <a:rPr lang="en-US" baseline="0" dirty="0" smtClean="0"/>
              <a:t> on the right is lighted by the search light.  The survivor locator light on the life preserver on the left is visible as it was turned toward the vessel. Both were about 75 yards from the vessel.</a:t>
            </a:r>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17</a:t>
            </a:fld>
            <a:endParaRPr lang="en-US"/>
          </a:p>
        </p:txBody>
      </p:sp>
    </p:spTree>
    <p:extLst>
      <p:ext uri="{BB962C8B-B14F-4D97-AF65-F5344CB8AC3E}">
        <p14:creationId xmlns:p14="http://schemas.microsoft.com/office/powerpoint/2010/main" val="2189706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marine life preserver does</a:t>
            </a:r>
            <a:r>
              <a:rPr lang="en-US" baseline="0" dirty="0" smtClean="0"/>
              <a:t> not right the manikin as the aviation life preserver is required to do. However, the camera flash is well reflected by the reflective material.</a:t>
            </a:r>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18</a:t>
            </a:fld>
            <a:endParaRPr lang="en-US"/>
          </a:p>
        </p:txBody>
      </p:sp>
    </p:spTree>
    <p:extLst>
      <p:ext uri="{BB962C8B-B14F-4D97-AF65-F5344CB8AC3E}">
        <p14:creationId xmlns:p14="http://schemas.microsoft.com/office/powerpoint/2010/main" val="2943239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19</a:t>
            </a:fld>
            <a:endParaRPr lang="en-US"/>
          </a:p>
        </p:txBody>
      </p:sp>
    </p:spTree>
    <p:extLst>
      <p:ext uri="{BB962C8B-B14F-4D97-AF65-F5344CB8AC3E}">
        <p14:creationId xmlns:p14="http://schemas.microsoft.com/office/powerpoint/2010/main" val="220174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21</a:t>
            </a:fld>
            <a:endParaRPr lang="en-US"/>
          </a:p>
        </p:txBody>
      </p:sp>
    </p:spTree>
    <p:extLst>
      <p:ext uri="{BB962C8B-B14F-4D97-AF65-F5344CB8AC3E}">
        <p14:creationId xmlns:p14="http://schemas.microsoft.com/office/powerpoint/2010/main" val="1123703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22</a:t>
            </a:fld>
            <a:endParaRPr lang="en-US"/>
          </a:p>
        </p:txBody>
      </p:sp>
    </p:spTree>
    <p:extLst>
      <p:ext uri="{BB962C8B-B14F-4D97-AF65-F5344CB8AC3E}">
        <p14:creationId xmlns:p14="http://schemas.microsoft.com/office/powerpoint/2010/main" val="1137404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FAA is expected to refer to AS1354 for most of the requirements but will likely include some modifications. Other</a:t>
            </a:r>
            <a:r>
              <a:rPr lang="en-US" baseline="0" dirty="0" smtClean="0"/>
              <a:t> than flammability testing, it is unclear what other modifications will be made.</a:t>
            </a:r>
          </a:p>
          <a:p>
            <a:endParaRPr lang="en-US" baseline="0" dirty="0" smtClean="0"/>
          </a:p>
          <a:p>
            <a:r>
              <a:rPr lang="en-US" baseline="0" dirty="0" smtClean="0"/>
              <a:t>The findings of this study will influence the revision of AS4492 with the intent of making the survivor locator lights more effective. </a:t>
            </a:r>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23</a:t>
            </a:fld>
            <a:endParaRPr lang="en-US"/>
          </a:p>
        </p:txBody>
      </p:sp>
    </p:spTree>
    <p:extLst>
      <p:ext uri="{BB962C8B-B14F-4D97-AF65-F5344CB8AC3E}">
        <p14:creationId xmlns:p14="http://schemas.microsoft.com/office/powerpoint/2010/main" val="346511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a:t>
            </a:r>
          </a:p>
          <a:p>
            <a:endParaRPr lang="en-US" dirty="0" smtClean="0"/>
          </a:p>
          <a:p>
            <a:r>
              <a:rPr lang="en-US" dirty="0" smtClean="0"/>
              <a:t>http://www.faa.gov/data_research/research/med_humanfacs/oamtechreports/1990s/media/AM98-19.pdf</a:t>
            </a:r>
          </a:p>
          <a:p>
            <a:r>
              <a:rPr lang="en-US" dirty="0" smtClean="0"/>
              <a:t> </a:t>
            </a:r>
          </a:p>
          <a:p>
            <a:r>
              <a:rPr lang="en-US" dirty="0" smtClean="0"/>
              <a:t>NTSB 1985 Safety Study, Air Carrier Overwater Emergency Equipment and Procedures</a:t>
            </a:r>
            <a:r>
              <a:rPr lang="en-US" baseline="0" dirty="0" smtClean="0"/>
              <a:t> (NTSB/SS/85/02)</a:t>
            </a:r>
          </a:p>
          <a:p>
            <a:r>
              <a:rPr lang="en-US" baseline="0" dirty="0" smtClean="0"/>
              <a:t>DOT/FAA 1997 Administrator’s Fact Book</a:t>
            </a:r>
            <a:endParaRPr lang="en-US" dirty="0" smtClean="0"/>
          </a:p>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3</a:t>
            </a:fld>
            <a:endParaRPr lang="en-US"/>
          </a:p>
        </p:txBody>
      </p:sp>
    </p:spTree>
    <p:extLst>
      <p:ext uri="{BB962C8B-B14F-4D97-AF65-F5344CB8AC3E}">
        <p14:creationId xmlns:p14="http://schemas.microsoft.com/office/powerpoint/2010/main" val="334488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graphic US</a:t>
            </a:r>
            <a:r>
              <a:rPr lang="en-US" baseline="0" dirty="0" smtClean="0"/>
              <a:t> Airways  Flt 1549 Hudson River January 15, 2009</a:t>
            </a:r>
          </a:p>
          <a:p>
            <a:endParaRPr lang="en-US" baseline="0" dirty="0" smtClean="0"/>
          </a:p>
          <a:p>
            <a:r>
              <a:rPr lang="en-US" baseline="0" dirty="0" smtClean="0"/>
              <a:t>TSO –C13f requires that the life preserver be equipped with a survivor locator light meeting the requirements of TSO-C85. The light must be automatically activated. This can be accomplished upon contact with water, upon inflation or by any other means not requiring additional user action.</a:t>
            </a:r>
          </a:p>
          <a:p>
            <a:endParaRPr lang="en-US" baseline="0" dirty="0" smtClean="0"/>
          </a:p>
          <a:p>
            <a:r>
              <a:rPr lang="en-US" baseline="0" dirty="0" smtClean="0"/>
              <a:t>This assembly is water activated but requires that the tab be pulled before use. It has an incandescent lamp.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6C61BF6-8D41-4C3C-B435-904F6164B1C6}" type="slidenum">
              <a:rPr lang="en-US" smtClean="0"/>
              <a:t>5</a:t>
            </a:fld>
            <a:endParaRPr lang="en-US"/>
          </a:p>
        </p:txBody>
      </p:sp>
    </p:spTree>
    <p:extLst>
      <p:ext uri="{BB962C8B-B14F-4D97-AF65-F5344CB8AC3E}">
        <p14:creationId xmlns:p14="http://schemas.microsoft.com/office/powerpoint/2010/main" val="66667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TSO-C85b  requires that survivor locator lights meet the minimum performance standards in SAE Aerospace Standard (AS) 4492: </a:t>
            </a:r>
          </a:p>
          <a:p>
            <a:endParaRPr lang="en-US" baseline="0" dirty="0" smtClean="0"/>
          </a:p>
          <a:p>
            <a:r>
              <a:rPr lang="en-US" sz="1200" b="0" i="0" u="none" strike="noStrike" kern="1200" baseline="0" dirty="0" smtClean="0">
                <a:solidFill>
                  <a:schemeClr val="tx1"/>
                </a:solidFill>
                <a:latin typeface="+mn-lt"/>
                <a:ea typeface="+mn-ea"/>
                <a:cs typeface="+mn-cs"/>
              </a:rPr>
              <a:t>4.3 Light Characteristics:</a:t>
            </a:r>
          </a:p>
          <a:p>
            <a:r>
              <a:rPr lang="en-US" sz="1200" b="0" i="0" u="none" strike="noStrike" kern="1200" baseline="0" dirty="0" smtClean="0">
                <a:solidFill>
                  <a:schemeClr val="tx1"/>
                </a:solidFill>
                <a:latin typeface="+mn-lt"/>
                <a:ea typeface="+mn-ea"/>
                <a:cs typeface="+mn-cs"/>
              </a:rPr>
              <a:t>General: Survivor locator lights may be steady on (Type I) or flashing (Type II). Emitted light shall be white, in the spectral range of 380 to 780 nanometers, or yellow-green, in the spectral range of530 to 560 nanometers. The device shall be capable of functioning at or above minimum light intensities while the integral battery is immersed in fresh or seawater at 2</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C</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uninterrupted, for a period of </a:t>
            </a:r>
            <a:r>
              <a:rPr lang="en-US" sz="1200" b="1" i="1" u="none" strike="noStrike" kern="1200" baseline="0" dirty="0" smtClean="0">
                <a:solidFill>
                  <a:schemeClr val="tx1"/>
                </a:solidFill>
                <a:latin typeface="+mn-lt"/>
                <a:ea typeface="+mn-ea"/>
                <a:cs typeface="+mn-cs"/>
              </a:rPr>
              <a:t>8 </a:t>
            </a:r>
            <a:r>
              <a:rPr lang="en-US" sz="1200" b="0" i="0" u="none" strike="noStrike" kern="1200" baseline="0" dirty="0" smtClean="0">
                <a:solidFill>
                  <a:schemeClr val="tx1"/>
                </a:solidFill>
                <a:latin typeface="+mn-lt"/>
                <a:ea typeface="+mn-ea"/>
                <a:cs typeface="+mn-cs"/>
              </a:rPr>
              <a:t>h at the end of the rated service life of the battery.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Steady-Type Lights (Type I): The steady-type survivor locator light shall be shown by test to provide a minimum effective luminous intensity of 1 .O candela over the operating regime established in 4.3.1. The minimum light output shall be provided within a minimum 1 degree</a:t>
            </a:r>
            <a:r>
              <a:rPr lang="en-US" sz="1200" b="1"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beam width centered on the horizon </a:t>
            </a:r>
            <a:r>
              <a:rPr lang="en-US" sz="1200" b="1" i="0" u="none" strike="noStrike" kern="1200" baseline="0" dirty="0" smtClean="0">
                <a:solidFill>
                  <a:schemeClr val="tx1"/>
                </a:solidFill>
                <a:latin typeface="+mn-lt"/>
                <a:ea typeface="+mn-ea"/>
                <a:cs typeface="+mn-cs"/>
              </a:rPr>
              <a:t>(±10°) </a:t>
            </a:r>
            <a:r>
              <a:rPr lang="en-US" sz="1200" b="0" i="0" u="none" strike="noStrike" kern="1200" baseline="0" dirty="0" smtClean="0">
                <a:solidFill>
                  <a:schemeClr val="tx1"/>
                </a:solidFill>
                <a:latin typeface="+mn-lt"/>
                <a:ea typeface="+mn-ea"/>
                <a:cs typeface="+mn-cs"/>
              </a:rPr>
              <a:t>over a minimum of 300</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of arc in the horizontal plane with gaps of no more than </a:t>
            </a:r>
            <a:r>
              <a:rPr lang="en-US" sz="1200" b="1" i="0" u="none" strike="noStrike" kern="1200" baseline="0" dirty="0" smtClean="0">
                <a:solidFill>
                  <a:schemeClr val="tx1"/>
                </a:solidFill>
                <a:latin typeface="+mn-lt"/>
                <a:ea typeface="+mn-ea"/>
                <a:cs typeface="+mn-cs"/>
              </a:rPr>
              <a:t>30°, </a:t>
            </a:r>
            <a:r>
              <a:rPr lang="en-US" sz="1200" b="0" i="0" u="none" strike="noStrike" kern="1200" baseline="0" dirty="0" smtClean="0">
                <a:solidFill>
                  <a:schemeClr val="tx1"/>
                </a:solidFill>
                <a:latin typeface="+mn-lt"/>
                <a:ea typeface="+mn-ea"/>
                <a:cs typeface="+mn-cs"/>
              </a:rPr>
              <a:t>and within a minimum </a:t>
            </a:r>
            <a:r>
              <a:rPr lang="en-US" sz="1200" b="1" i="0" u="none" strike="noStrike" kern="1200" baseline="0" dirty="0" smtClean="0">
                <a:solidFill>
                  <a:schemeClr val="tx1"/>
                </a:solidFill>
                <a:latin typeface="+mn-lt"/>
                <a:ea typeface="+mn-ea"/>
                <a:cs typeface="+mn-cs"/>
              </a:rPr>
              <a:t>1° </a:t>
            </a:r>
            <a:r>
              <a:rPr lang="en-US" sz="1200" b="0" i="0" u="none" strike="noStrike" kern="1200" baseline="0" dirty="0" smtClean="0">
                <a:solidFill>
                  <a:schemeClr val="tx1"/>
                </a:solidFill>
                <a:latin typeface="+mn-lt"/>
                <a:ea typeface="+mn-ea"/>
                <a:cs typeface="+mn-cs"/>
              </a:rPr>
              <a:t>beam width centered on the vertical </a:t>
            </a:r>
            <a:r>
              <a:rPr lang="en-US" sz="1200" b="1" i="0" u="none" strike="noStrike" kern="1200" baseline="0" dirty="0" smtClean="0">
                <a:solidFill>
                  <a:schemeClr val="tx1"/>
                </a:solidFill>
                <a:latin typeface="+mn-lt"/>
                <a:ea typeface="+mn-ea"/>
                <a:cs typeface="+mn-cs"/>
              </a:rPr>
              <a:t>(±10°).</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AS4492 is </a:t>
            </a:r>
            <a:r>
              <a:rPr lang="en-US" baseline="0" dirty="0" smtClean="0"/>
              <a:t>currently in revision to include LEDs.</a:t>
            </a:r>
          </a:p>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6</a:t>
            </a:fld>
            <a:endParaRPr lang="en-US"/>
          </a:p>
        </p:txBody>
      </p:sp>
    </p:spTree>
    <p:extLst>
      <p:ext uri="{BB962C8B-B14F-4D97-AF65-F5344CB8AC3E}">
        <p14:creationId xmlns:p14="http://schemas.microsoft.com/office/powerpoint/2010/main" val="2489252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graphic World airways Flt 30 in Boston</a:t>
            </a:r>
            <a:r>
              <a:rPr lang="en-US" baseline="0" dirty="0" smtClean="0"/>
              <a:t> harbor, January 23, 1982</a:t>
            </a:r>
          </a:p>
          <a:p>
            <a:endParaRPr lang="en-US" baseline="0" dirty="0" smtClean="0"/>
          </a:p>
          <a:p>
            <a:endParaRPr lang="en-US" baseline="0" dirty="0" smtClean="0"/>
          </a:p>
          <a:p>
            <a:r>
              <a:rPr lang="en-US" baseline="0" dirty="0" smtClean="0"/>
              <a:t>The US Coast Guard approved SOLAS  material was an adhesive-backed gray and white tape with a reflective surface comprised of encapsulated glass lens </a:t>
            </a:r>
            <a:r>
              <a:rPr lang="en-US" baseline="0" dirty="0" err="1" smtClean="0"/>
              <a:t>beadlets</a:t>
            </a:r>
            <a:r>
              <a:rPr lang="en-US" baseline="0" dirty="0" smtClean="0"/>
              <a:t>, specifically designed to enhance visibility of life preservers, ring buoys, survival suits, and inflatable rafts in marine environments. </a:t>
            </a:r>
          </a:p>
          <a:p>
            <a:endParaRPr lang="en-US" dirty="0" smtClean="0"/>
          </a:p>
          <a:p>
            <a:r>
              <a:rPr lang="en-US" dirty="0" smtClean="0"/>
              <a:t>Left shows life preserver with 1 in</a:t>
            </a:r>
            <a:r>
              <a:rPr lang="en-US" baseline="30000" dirty="0" smtClean="0"/>
              <a:t>2</a:t>
            </a:r>
            <a:r>
              <a:rPr lang="en-US" dirty="0" smtClean="0"/>
              <a:t> swatches on each lapel</a:t>
            </a:r>
          </a:p>
          <a:p>
            <a:endParaRPr lang="en-US" dirty="0" smtClean="0"/>
          </a:p>
          <a:p>
            <a:r>
              <a:rPr lang="en-US" dirty="0" smtClean="0"/>
              <a:t>Right</a:t>
            </a:r>
            <a:r>
              <a:rPr lang="en-US" baseline="0" dirty="0" smtClean="0"/>
              <a:t> shows lapel swatches and 1”x2” swatch on collar.</a:t>
            </a:r>
          </a:p>
          <a:p>
            <a:endParaRPr lang="en-US" baseline="0" dirty="0" smtClean="0"/>
          </a:p>
          <a:p>
            <a:r>
              <a:rPr lang="en-US" baseline="0" dirty="0" smtClean="0"/>
              <a:t>Note orientation of survivor locator light when the life preserver is flat on the floor.</a:t>
            </a:r>
          </a:p>
          <a:p>
            <a:endParaRPr lang="en-US" baseline="0" dirty="0" smtClean="0"/>
          </a:p>
          <a:p>
            <a:r>
              <a:rPr lang="en-US" baseline="0" dirty="0" smtClean="0"/>
              <a:t>Retroreflective material was not required on life preservers when we did this study.</a:t>
            </a:r>
            <a:endParaRPr lang="en-US" dirty="0" smtClean="0"/>
          </a:p>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7</a:t>
            </a:fld>
            <a:endParaRPr lang="en-US"/>
          </a:p>
        </p:txBody>
      </p:sp>
    </p:spTree>
    <p:extLst>
      <p:ext uri="{BB962C8B-B14F-4D97-AF65-F5344CB8AC3E}">
        <p14:creationId xmlns:p14="http://schemas.microsoft.com/office/powerpoint/2010/main" val="106321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Graphic National Airlines Flt 193, Escambia Bay, Pensacola  May 8, 1978</a:t>
            </a:r>
          </a:p>
          <a:p>
            <a:endParaRPr lang="en-US" dirty="0" smtClean="0"/>
          </a:p>
          <a:p>
            <a:r>
              <a:rPr lang="en-US" dirty="0" smtClean="0"/>
              <a:t>Non-inflation life preservers with significant amount of</a:t>
            </a:r>
            <a:r>
              <a:rPr lang="en-US" baseline="0" dirty="0" smtClean="0"/>
              <a:t> reflective material. </a:t>
            </a:r>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8</a:t>
            </a:fld>
            <a:endParaRPr lang="en-US"/>
          </a:p>
        </p:txBody>
      </p:sp>
    </p:spTree>
    <p:extLst>
      <p:ext uri="{BB962C8B-B14F-4D97-AF65-F5344CB8AC3E}">
        <p14:creationId xmlns:p14="http://schemas.microsoft.com/office/powerpoint/2010/main" val="133920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a:t>
            </a:r>
            <a:r>
              <a:rPr lang="en-US" baseline="0" dirty="0" smtClean="0"/>
              <a:t> Graphic </a:t>
            </a:r>
            <a:r>
              <a:rPr lang="en-US" dirty="0" smtClean="0"/>
              <a:t>Air Florida Flt 90 January 13, 1982 crashed into 14</a:t>
            </a:r>
            <a:r>
              <a:rPr lang="en-US" baseline="30000" dirty="0" smtClean="0"/>
              <a:t>th</a:t>
            </a:r>
            <a:r>
              <a:rPr lang="en-US" dirty="0" smtClean="0"/>
              <a:t> Street Bridge over the Potomac, 2 miles from the White House.</a:t>
            </a:r>
          </a:p>
          <a:p>
            <a:endParaRPr lang="en-US" dirty="0" smtClean="0"/>
          </a:p>
          <a:p>
            <a:pPr fontAlgn="base"/>
            <a:r>
              <a:rPr lang="en-US" sz="1200" b="1" i="0" u="none" strike="noStrike" kern="1200" dirty="0" smtClean="0">
                <a:solidFill>
                  <a:schemeClr val="tx1"/>
                </a:solidFill>
                <a:effectLst/>
                <a:latin typeface="+mn-lt"/>
                <a:ea typeface="+mn-ea"/>
                <a:cs typeface="+mn-cs"/>
              </a:rPr>
              <a:t>Marine 31</a:t>
            </a:r>
            <a:r>
              <a:rPr lang="en-US" sz="1200" b="0" i="0" u="none" strike="noStrike" kern="1200" dirty="0" smtClean="0">
                <a:solidFill>
                  <a:schemeClr val="tx1"/>
                </a:solidFill>
                <a:effectLst/>
                <a:latin typeface="+mn-lt"/>
                <a:ea typeface="+mn-ea"/>
                <a:cs typeface="+mn-cs"/>
              </a:rPr>
              <a:t>   </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Commissioned in 2011 - 79 ft. Named “American United” Ranger Class Custom Fireboat - Displaces 131 Gross Tons</a:t>
            </a:r>
            <a:br>
              <a:rPr lang="en-US" sz="1200" b="0" i="0" u="none" strike="noStrike" kern="1200" dirty="0" smtClean="0">
                <a:solidFill>
                  <a:schemeClr val="tx1"/>
                </a:solidFill>
                <a:effectLst/>
                <a:latin typeface="+mn-lt"/>
                <a:ea typeface="+mn-ea"/>
                <a:cs typeface="+mn-cs"/>
              </a:rPr>
            </a:br>
            <a:endParaRPr lang="en-US" sz="1200" b="0" i="0" u="none" strike="noStrike" kern="1200" dirty="0" smtClean="0">
              <a:solidFill>
                <a:schemeClr val="tx1"/>
              </a:solidFill>
              <a:effectLst/>
              <a:latin typeface="+mn-lt"/>
              <a:ea typeface="+mn-ea"/>
              <a:cs typeface="+mn-cs"/>
            </a:endParaRPr>
          </a:p>
          <a:p>
            <a:pPr fontAlgn="base"/>
            <a:r>
              <a:rPr lang="en-US" sz="1200" b="1" i="0" u="none" strike="noStrike" kern="1200" dirty="0" smtClean="0">
                <a:solidFill>
                  <a:schemeClr val="tx1"/>
                </a:solidFill>
                <a:effectLst/>
                <a:latin typeface="+mn-lt"/>
                <a:ea typeface="+mn-ea"/>
                <a:cs typeface="+mn-cs"/>
              </a:rPr>
              <a:t>Marine 32</a:t>
            </a:r>
            <a:r>
              <a:rPr lang="en-US" sz="1200" b="0" i="0" u="none" strike="noStrike" kern="1200" dirty="0" smtClean="0">
                <a:solidFill>
                  <a:schemeClr val="tx1"/>
                </a:solidFill>
                <a:effectLst/>
                <a:latin typeface="+mn-lt"/>
                <a:ea typeface="+mn-ea"/>
                <a:cs typeface="+mn-cs"/>
              </a:rPr>
              <a:t>                   </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2008 - </a:t>
            </a:r>
            <a:r>
              <a:rPr lang="en-US" sz="1200" b="0" i="0" u="none" strike="noStrike" kern="1200" dirty="0" err="1" smtClean="0">
                <a:solidFill>
                  <a:schemeClr val="tx1"/>
                </a:solidFill>
                <a:effectLst/>
                <a:latin typeface="+mn-lt"/>
                <a:ea typeface="+mn-ea"/>
                <a:cs typeface="+mn-cs"/>
              </a:rPr>
              <a:t>Mooseboat</a:t>
            </a:r>
            <a:r>
              <a:rPr lang="en-US" sz="1200" b="0" i="0" u="none" strike="noStrike" kern="1200" dirty="0" smtClean="0">
                <a:solidFill>
                  <a:schemeClr val="tx1"/>
                </a:solidFill>
                <a:effectLst/>
                <a:latin typeface="+mn-lt"/>
                <a:ea typeface="+mn-ea"/>
                <a:cs typeface="+mn-cs"/>
              </a:rPr>
              <a:t>, Model M2-37, 37’ Catamaran High Speed Rescue Boat</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6C61BF6-8D41-4C3C-B435-904F6164B1C6}" type="slidenum">
              <a:rPr lang="en-US" smtClean="0"/>
              <a:t>10</a:t>
            </a:fld>
            <a:endParaRPr lang="en-US"/>
          </a:p>
        </p:txBody>
      </p:sp>
    </p:spTree>
    <p:extLst>
      <p:ext uri="{BB962C8B-B14F-4D97-AF65-F5344CB8AC3E}">
        <p14:creationId xmlns:p14="http://schemas.microsoft.com/office/powerpoint/2010/main" val="128739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a:t>
            </a:r>
            <a:r>
              <a:rPr lang="en-US" baseline="0" dirty="0" smtClean="0"/>
              <a:t> graphic </a:t>
            </a:r>
            <a:r>
              <a:rPr lang="en-US" dirty="0" smtClean="0"/>
              <a:t>Pan Am Flt 6 Oct 16, 1956 Pacific Ocean NE of Hawaii</a:t>
            </a:r>
          </a:p>
          <a:p>
            <a:endParaRPr lang="en-US" dirty="0" smtClean="0"/>
          </a:p>
          <a:p>
            <a:r>
              <a:rPr lang="en-US" dirty="0" smtClean="0"/>
              <a:t>On</a:t>
            </a:r>
            <a:r>
              <a:rPr lang="en-US" baseline="0" dirty="0" smtClean="0"/>
              <a:t> Saturday, May 3, 2014, at approximately 2000 hours, the Massport Fire Rescue Department Marine Division  and FAA/SAE researcher, Cynthia McLean, conducted a series of “man overboard” exercises  in Boston Harbor, Federal Anchorage #2. </a:t>
            </a:r>
          </a:p>
          <a:p>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11</a:t>
            </a:fld>
            <a:endParaRPr lang="en-US"/>
          </a:p>
        </p:txBody>
      </p:sp>
    </p:spTree>
    <p:extLst>
      <p:ext uri="{BB962C8B-B14F-4D97-AF65-F5344CB8AC3E}">
        <p14:creationId xmlns:p14="http://schemas.microsoft.com/office/powerpoint/2010/main" val="170363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Federal Anchorage #2 area</a:t>
            </a:r>
            <a:endParaRPr lang="en-US" dirty="0"/>
          </a:p>
        </p:txBody>
      </p:sp>
      <p:sp>
        <p:nvSpPr>
          <p:cNvPr id="4" name="Slide Number Placeholder 3"/>
          <p:cNvSpPr>
            <a:spLocks noGrp="1"/>
          </p:cNvSpPr>
          <p:nvPr>
            <p:ph type="sldNum" sz="quarter" idx="10"/>
          </p:nvPr>
        </p:nvSpPr>
        <p:spPr/>
        <p:txBody>
          <a:bodyPr/>
          <a:lstStyle/>
          <a:p>
            <a:fld id="{B6C61BF6-8D41-4C3C-B435-904F6164B1C6}" type="slidenum">
              <a:rPr lang="en-US" smtClean="0"/>
              <a:t>12</a:t>
            </a:fld>
            <a:endParaRPr lang="en-US"/>
          </a:p>
        </p:txBody>
      </p:sp>
    </p:spTree>
    <p:extLst>
      <p:ext uri="{BB962C8B-B14F-4D97-AF65-F5344CB8AC3E}">
        <p14:creationId xmlns:p14="http://schemas.microsoft.com/office/powerpoint/2010/main" val="251783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BAFE96-32AA-43D1-8B5C-41B51FC40CE5}"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296551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AFE96-32AA-43D1-8B5C-41B51FC40CE5}"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3247342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AFE96-32AA-43D1-8B5C-41B51FC40CE5}"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2759833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BAFE96-32AA-43D1-8B5C-41B51FC40CE5}"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204770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BAFE96-32AA-43D1-8B5C-41B51FC40CE5}"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137420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BAFE96-32AA-43D1-8B5C-41B51FC40CE5}" type="datetimeFigureOut">
              <a:rPr lang="en-US" smtClean="0"/>
              <a:t>10/16/2016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8159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BAFE96-32AA-43D1-8B5C-41B51FC40CE5}" type="datetimeFigureOut">
              <a:rPr lang="en-US" smtClean="0"/>
              <a:t>10/16/2016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351051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BAFE96-32AA-43D1-8B5C-41B51FC40CE5}" type="datetimeFigureOut">
              <a:rPr lang="en-US" smtClean="0"/>
              <a:t>10/16/2016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11961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AFE96-32AA-43D1-8B5C-41B51FC40CE5}" type="datetimeFigureOut">
              <a:rPr lang="en-US" smtClean="0"/>
              <a:t>10/16/2016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428606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AFE96-32AA-43D1-8B5C-41B51FC40CE5}" type="datetimeFigureOut">
              <a:rPr lang="en-US" smtClean="0"/>
              <a:t>10/16/2016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500942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AFE96-32AA-43D1-8B5C-41B51FC40CE5}" type="datetimeFigureOut">
              <a:rPr lang="en-US" smtClean="0"/>
              <a:t>10/16/2016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6CC577-6835-4E5B-9834-F07CF0B3C6F1}" type="slidenum">
              <a:rPr lang="en-US" smtClean="0"/>
              <a:t>‹#›</a:t>
            </a:fld>
            <a:endParaRPr lang="en-US"/>
          </a:p>
        </p:txBody>
      </p:sp>
    </p:spTree>
    <p:extLst>
      <p:ext uri="{BB962C8B-B14F-4D97-AF65-F5344CB8AC3E}">
        <p14:creationId xmlns:p14="http://schemas.microsoft.com/office/powerpoint/2010/main" val="183455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AFE96-32AA-43D1-8B5C-41B51FC40CE5}" type="datetimeFigureOut">
              <a:rPr lang="en-US" smtClean="0"/>
              <a:t>10/16/2016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6CC577-6835-4E5B-9834-F07CF0B3C6F1}" type="slidenum">
              <a:rPr lang="en-US" smtClean="0"/>
              <a:t>‹#›</a:t>
            </a:fld>
            <a:endParaRPr lang="en-US"/>
          </a:p>
        </p:txBody>
      </p:sp>
    </p:spTree>
    <p:extLst>
      <p:ext uri="{BB962C8B-B14F-4D97-AF65-F5344CB8AC3E}">
        <p14:creationId xmlns:p14="http://schemas.microsoft.com/office/powerpoint/2010/main" val="1445800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fontScale="90000"/>
          </a:bodyPr>
          <a:lstStyle/>
          <a:p>
            <a:r>
              <a:rPr lang="en-US" b="1" dirty="0" smtClean="0"/>
              <a:t>Effectiveness of Locator Lights on Inflatable Aviation Life Preservers</a:t>
            </a:r>
            <a:endParaRPr lang="en-US" b="1" dirty="0"/>
          </a:p>
        </p:txBody>
      </p:sp>
      <p:sp>
        <p:nvSpPr>
          <p:cNvPr id="3" name="Subtitle 2"/>
          <p:cNvSpPr>
            <a:spLocks noGrp="1"/>
          </p:cNvSpPr>
          <p:nvPr>
            <p:ph type="subTitle" idx="1"/>
          </p:nvPr>
        </p:nvSpPr>
        <p:spPr>
          <a:xfrm>
            <a:off x="838200" y="4038600"/>
            <a:ext cx="7620000" cy="1981200"/>
          </a:xfrm>
        </p:spPr>
        <p:txBody>
          <a:bodyPr>
            <a:normAutofit/>
          </a:bodyPr>
          <a:lstStyle/>
          <a:p>
            <a:r>
              <a:rPr lang="en-US" dirty="0" smtClean="0">
                <a:solidFill>
                  <a:schemeClr val="tx1"/>
                </a:solidFill>
              </a:rPr>
              <a:t>Cynthia L. McLean </a:t>
            </a:r>
          </a:p>
          <a:p>
            <a:r>
              <a:rPr lang="en-US" sz="2400" dirty="0" smtClean="0">
                <a:solidFill>
                  <a:schemeClr val="tx1"/>
                </a:solidFill>
              </a:rPr>
              <a:t>FAA Cabin Safety Human Factors Researcher- Retired</a:t>
            </a:r>
          </a:p>
          <a:p>
            <a:r>
              <a:rPr lang="en-US" sz="2400" dirty="0" smtClean="0">
                <a:solidFill>
                  <a:schemeClr val="tx1"/>
                </a:solidFill>
              </a:rPr>
              <a:t>SAE S-9 Cabin Safety Provisions Technical Committee Chair</a:t>
            </a:r>
          </a:p>
          <a:p>
            <a:r>
              <a:rPr lang="en-US" sz="2400" dirty="0" smtClean="0">
                <a:solidFill>
                  <a:schemeClr val="tx1"/>
                </a:solidFill>
              </a:rPr>
              <a:t>Prime Stratagem, LLC</a:t>
            </a:r>
            <a:endParaRPr lang="en-US" sz="2400" dirty="0">
              <a:solidFill>
                <a:schemeClr val="tx1"/>
              </a:solidFill>
            </a:endParaRPr>
          </a:p>
        </p:txBody>
      </p:sp>
    </p:spTree>
    <p:extLst>
      <p:ext uri="{BB962C8B-B14F-4D97-AF65-F5344CB8AC3E}">
        <p14:creationId xmlns:p14="http://schemas.microsoft.com/office/powerpoint/2010/main" val="36918570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75141"/>
            <a:ext cx="8229600" cy="1905000"/>
          </a:xfrm>
        </p:spPr>
        <p:txBody>
          <a:bodyPr/>
          <a:lstStyle/>
          <a:p>
            <a:pPr marL="0" indent="0">
              <a:buNone/>
            </a:pPr>
            <a:r>
              <a:rPr lang="en-US" sz="3600" dirty="0"/>
              <a:t>Massport Fire-Rescue Marine </a:t>
            </a:r>
            <a:r>
              <a:rPr lang="en-US" sz="3600" dirty="0" smtClean="0"/>
              <a:t>Vessels </a:t>
            </a:r>
            <a:r>
              <a:rPr lang="en-US" sz="3600" dirty="0"/>
              <a:t>31 and </a:t>
            </a:r>
            <a:r>
              <a:rPr lang="en-US" sz="3600" dirty="0" smtClean="0"/>
              <a:t>32 were used to compare visibility at different heights above the water. </a:t>
            </a:r>
            <a:endParaRPr lang="en-US" sz="3600"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280141"/>
            <a:ext cx="4343400" cy="30458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161581"/>
            <a:ext cx="4071270" cy="2854978"/>
          </a:xfrm>
          <a:prstGeom prst="rect">
            <a:avLst/>
          </a:prstGeom>
        </p:spPr>
      </p:pic>
    </p:spTree>
    <p:extLst>
      <p:ext uri="{BB962C8B-B14F-4D97-AF65-F5344CB8AC3E}">
        <p14:creationId xmlns:p14="http://schemas.microsoft.com/office/powerpoint/2010/main" val="4134805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a:t>
            </a:r>
            <a:endParaRPr lang="en-US" dirty="0"/>
          </a:p>
        </p:txBody>
      </p:sp>
      <p:sp>
        <p:nvSpPr>
          <p:cNvPr id="3" name="Content Placeholder 2"/>
          <p:cNvSpPr>
            <a:spLocks noGrp="1"/>
          </p:cNvSpPr>
          <p:nvPr>
            <p:ph idx="1"/>
          </p:nvPr>
        </p:nvSpPr>
        <p:spPr>
          <a:xfrm>
            <a:off x="457200" y="2514600"/>
            <a:ext cx="8458200" cy="2133600"/>
          </a:xfrm>
        </p:spPr>
        <p:txBody>
          <a:bodyPr>
            <a:normAutofit lnSpcReduction="10000"/>
          </a:bodyPr>
          <a:lstStyle/>
          <a:p>
            <a:pPr>
              <a:lnSpc>
                <a:spcPct val="200000"/>
              </a:lnSpc>
            </a:pPr>
            <a:r>
              <a:rPr lang="en-US" dirty="0" smtClean="0"/>
              <a:t>Saturday, May 3, 2014, approximately 2000 hrs.</a:t>
            </a:r>
          </a:p>
          <a:p>
            <a:pPr>
              <a:lnSpc>
                <a:spcPct val="200000"/>
              </a:lnSpc>
            </a:pPr>
            <a:r>
              <a:rPr lang="en-US" dirty="0" smtClean="0"/>
              <a:t>Boston Harbor, Federal Anchorage #2</a:t>
            </a:r>
          </a:p>
          <a:p>
            <a:endParaRPr lang="en-US" dirty="0" smtClean="0"/>
          </a:p>
          <a:p>
            <a:endParaRPr lang="en-US" dirty="0"/>
          </a:p>
        </p:txBody>
      </p:sp>
    </p:spTree>
    <p:extLst>
      <p:ext uri="{BB962C8B-B14F-4D97-AF65-F5344CB8AC3E}">
        <p14:creationId xmlns:p14="http://schemas.microsoft.com/office/powerpoint/2010/main" val="3944914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1FDE6">
                <a:alpha val="0"/>
              </a:srgbClr>
            </a:gs>
            <a:gs pos="25000">
              <a:srgbClr val="71E5EB"/>
            </a:gs>
            <a:gs pos="75000">
              <a:srgbClr val="7DCAFF"/>
            </a:gs>
            <a:gs pos="100000">
              <a:schemeClr val="accent1">
                <a:lumMod val="40000"/>
                <a:lumOff val="60000"/>
              </a:schemeClr>
            </a:gs>
          </a:gsLst>
          <a:lin ang="8100000" scaled="1"/>
          <a:tileRect/>
        </a:gradFill>
        <a:effectLst/>
      </p:bgPr>
    </p:bg>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srcRect l="16193" t="22743" r="18962" b="12778"/>
          <a:stretch/>
        </p:blipFill>
        <p:spPr bwMode="auto">
          <a:xfrm>
            <a:off x="0" y="533400"/>
            <a:ext cx="9143999" cy="5867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8080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l="-8000" r="-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lstStyle/>
          <a:p>
            <a:pPr>
              <a:lnSpc>
                <a:spcPct val="150000"/>
              </a:lnSpc>
            </a:pPr>
            <a:r>
              <a:rPr lang="en-US" dirty="0"/>
              <a:t>Notifications </a:t>
            </a:r>
            <a:endParaRPr lang="en-US" dirty="0" smtClean="0"/>
          </a:p>
          <a:p>
            <a:pPr>
              <a:lnSpc>
                <a:spcPct val="150000"/>
              </a:lnSpc>
            </a:pPr>
            <a:r>
              <a:rPr lang="en-US" dirty="0" smtClean="0"/>
              <a:t>Conditions</a:t>
            </a:r>
          </a:p>
          <a:p>
            <a:pPr lvl="1">
              <a:lnSpc>
                <a:spcPct val="150000"/>
              </a:lnSpc>
            </a:pPr>
            <a:r>
              <a:rPr lang="en-US" dirty="0" smtClean="0"/>
              <a:t>Waxing crescent moon 24%</a:t>
            </a:r>
          </a:p>
          <a:p>
            <a:pPr lvl="1">
              <a:lnSpc>
                <a:spcPct val="150000"/>
              </a:lnSpc>
            </a:pPr>
            <a:r>
              <a:rPr lang="en-US" dirty="0" smtClean="0"/>
              <a:t>Average sky cover, light easterly wind, calm sea</a:t>
            </a:r>
          </a:p>
          <a:p>
            <a:pPr lvl="1">
              <a:lnSpc>
                <a:spcPct val="150000"/>
              </a:lnSpc>
            </a:pPr>
            <a:r>
              <a:rPr lang="en-US" dirty="0" smtClean="0"/>
              <a:t>Sunset 1946 hrs.</a:t>
            </a:r>
          </a:p>
          <a:p>
            <a:pPr lvl="1">
              <a:lnSpc>
                <a:spcPct val="150000"/>
              </a:lnSpc>
            </a:pPr>
            <a:r>
              <a:rPr lang="en-US" dirty="0" smtClean="0"/>
              <a:t>Air temp, approximately 50 °F</a:t>
            </a:r>
          </a:p>
          <a:p>
            <a:endParaRPr lang="en-US" dirty="0"/>
          </a:p>
        </p:txBody>
      </p:sp>
    </p:spTree>
    <p:extLst>
      <p:ext uri="{BB962C8B-B14F-4D97-AF65-F5344CB8AC3E}">
        <p14:creationId xmlns:p14="http://schemas.microsoft.com/office/powerpoint/2010/main" val="99654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86400"/>
          </a:xfrm>
        </p:spPr>
        <p:txBody>
          <a:bodyPr>
            <a:normAutofit lnSpcReduction="10000"/>
          </a:bodyPr>
          <a:lstStyle/>
          <a:p>
            <a:r>
              <a:rPr lang="en-US" dirty="0"/>
              <a:t>Deployment of </a:t>
            </a:r>
            <a:r>
              <a:rPr lang="en-US" dirty="0" smtClean="0"/>
              <a:t>water rescue manikins</a:t>
            </a:r>
            <a:endParaRPr lang="en-US" dirty="0"/>
          </a:p>
          <a:p>
            <a:pPr lvl="1"/>
            <a:r>
              <a:rPr lang="en-US" dirty="0" smtClean="0"/>
              <a:t>4 sets of 3</a:t>
            </a:r>
          </a:p>
          <a:p>
            <a:pPr lvl="2"/>
            <a:r>
              <a:rPr lang="en-US" dirty="0" smtClean="0"/>
              <a:t>USCG marine life preserver</a:t>
            </a:r>
          </a:p>
          <a:p>
            <a:pPr lvl="2"/>
            <a:r>
              <a:rPr lang="en-US" dirty="0" smtClean="0"/>
              <a:t>Inflated aviation life preserver 4 in</a:t>
            </a:r>
            <a:r>
              <a:rPr lang="en-US" baseline="30000" dirty="0" smtClean="0"/>
              <a:t>2</a:t>
            </a:r>
            <a:r>
              <a:rPr lang="en-US" dirty="0" smtClean="0"/>
              <a:t> reflective material</a:t>
            </a:r>
          </a:p>
          <a:p>
            <a:pPr lvl="2"/>
            <a:r>
              <a:rPr lang="en-US" dirty="0" smtClean="0"/>
              <a:t>Inflated aviation life preserver 8 in</a:t>
            </a:r>
            <a:r>
              <a:rPr lang="en-US" baseline="30000" dirty="0" smtClean="0"/>
              <a:t>2</a:t>
            </a:r>
            <a:r>
              <a:rPr lang="en-US" dirty="0" smtClean="0"/>
              <a:t> reflective material</a:t>
            </a:r>
          </a:p>
          <a:p>
            <a:pPr lvl="1"/>
            <a:r>
              <a:rPr lang="en-US" dirty="0" smtClean="0"/>
              <a:t>Belts, buckles, straps properly secured</a:t>
            </a:r>
          </a:p>
          <a:p>
            <a:pPr lvl="1"/>
            <a:r>
              <a:rPr lang="en-US" dirty="0" smtClean="0"/>
              <a:t>Face down</a:t>
            </a:r>
          </a:p>
          <a:p>
            <a:r>
              <a:rPr lang="en-US" dirty="0" smtClean="0"/>
              <a:t>Once buoyancy assured, vessel moved away from manikins</a:t>
            </a:r>
          </a:p>
          <a:p>
            <a:r>
              <a:rPr lang="en-US" dirty="0" smtClean="0"/>
              <a:t>Evaluation</a:t>
            </a:r>
          </a:p>
          <a:p>
            <a:r>
              <a:rPr lang="en-US" dirty="0" smtClean="0"/>
              <a:t>Manikin retrieval</a:t>
            </a:r>
            <a:endParaRPr lang="en-US" dirty="0"/>
          </a:p>
          <a:p>
            <a:endParaRPr lang="en-US" dirty="0"/>
          </a:p>
        </p:txBody>
      </p:sp>
    </p:spTree>
    <p:extLst>
      <p:ext uri="{BB962C8B-B14F-4D97-AF65-F5344CB8AC3E}">
        <p14:creationId xmlns:p14="http://schemas.microsoft.com/office/powerpoint/2010/main" val="3962257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All of the aviation life preservers  inflated properly.</a:t>
            </a:r>
          </a:p>
          <a:p>
            <a:r>
              <a:rPr lang="en-US" dirty="0" smtClean="0"/>
              <a:t>The brands of life preserver didn’t differ in their performance.</a:t>
            </a:r>
          </a:p>
          <a:p>
            <a:r>
              <a:rPr lang="en-US" dirty="0" smtClean="0"/>
              <a:t>All of the aviation life preservers were able to right the manikin to get its mouth and nose above the water line, but some didn’t turn the manikin completely onto its back.</a:t>
            </a:r>
            <a:endParaRPr lang="en-US" dirty="0"/>
          </a:p>
        </p:txBody>
      </p:sp>
    </p:spTree>
    <p:extLst>
      <p:ext uri="{BB962C8B-B14F-4D97-AF65-F5344CB8AC3E}">
        <p14:creationId xmlns:p14="http://schemas.microsoft.com/office/powerpoint/2010/main" val="30828243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3200" y="-609600"/>
            <a:ext cx="11988800" cy="8991600"/>
          </a:xfrm>
        </p:spPr>
      </p:pic>
      <p:sp>
        <p:nvSpPr>
          <p:cNvPr id="5" name="Left Arrow 4"/>
          <p:cNvSpPr/>
          <p:nvPr/>
        </p:nvSpPr>
        <p:spPr>
          <a:xfrm>
            <a:off x="6019800" y="4953000"/>
            <a:ext cx="1828800" cy="533400"/>
          </a:xfrm>
          <a:prstGeom prst="leftArrow">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590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0668000" cy="8001000"/>
          </a:xfrm>
        </p:spPr>
      </p:pic>
    </p:spTree>
    <p:extLst>
      <p:ext uri="{BB962C8B-B14F-4D97-AF65-F5344CB8AC3E}">
        <p14:creationId xmlns:p14="http://schemas.microsoft.com/office/powerpoint/2010/main" val="3530399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256866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19800"/>
          </a:xfrm>
        </p:spPr>
        <p:txBody>
          <a:bodyPr>
            <a:normAutofit lnSpcReduction="10000"/>
          </a:bodyPr>
          <a:lstStyle/>
          <a:p>
            <a:r>
              <a:rPr lang="en-US" dirty="0" smtClean="0"/>
              <a:t>The small reflective swatches on the aviation life preservers were effective, but more directionally dependent to the source light than was the large amount of reflective material on the front, back, and shoulders of the marine life preserver.</a:t>
            </a:r>
          </a:p>
          <a:p>
            <a:r>
              <a:rPr lang="en-US" dirty="0" smtClean="0"/>
              <a:t>The reflective swatches on only the lapel sections of the aviation life preservers were better seen from the higher viewpoint of Marine 31 vessel.</a:t>
            </a:r>
          </a:p>
          <a:p>
            <a:r>
              <a:rPr lang="en-US" dirty="0" smtClean="0"/>
              <a:t>The addition of the reflective swatch on the collar of the aviation life preservers provided another direction for reflectivity.</a:t>
            </a:r>
            <a:endParaRPr lang="en-US" dirty="0"/>
          </a:p>
        </p:txBody>
      </p:sp>
    </p:spTree>
    <p:extLst>
      <p:ext uri="{BB962C8B-B14F-4D97-AF65-F5344CB8AC3E}">
        <p14:creationId xmlns:p14="http://schemas.microsoft.com/office/powerpoint/2010/main" val="2458629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0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Research Project</a:t>
            </a:r>
            <a:endParaRPr lang="en-US" dirty="0"/>
          </a:p>
        </p:txBody>
      </p:sp>
      <p:sp>
        <p:nvSpPr>
          <p:cNvPr id="3" name="Content Placeholder 2"/>
          <p:cNvSpPr>
            <a:spLocks noGrp="1"/>
          </p:cNvSpPr>
          <p:nvPr>
            <p:ph idx="1"/>
          </p:nvPr>
        </p:nvSpPr>
        <p:spPr>
          <a:xfrm>
            <a:off x="457200" y="1371600"/>
            <a:ext cx="8229600" cy="4876800"/>
          </a:xfrm>
        </p:spPr>
        <p:txBody>
          <a:bodyPr>
            <a:normAutofit/>
          </a:bodyPr>
          <a:lstStyle/>
          <a:p>
            <a:r>
              <a:rPr lang="en-US" dirty="0" smtClean="0"/>
              <a:t>Massport Fire-Rescue Department Marine Division</a:t>
            </a:r>
          </a:p>
          <a:p>
            <a:r>
              <a:rPr lang="en-US" dirty="0" smtClean="0"/>
              <a:t>FAA Cabin Safety Research/SAE S-9 Cabin Safety Provisions Technical Committee</a:t>
            </a:r>
          </a:p>
          <a:p>
            <a:r>
              <a:rPr lang="en-US" dirty="0" smtClean="0"/>
              <a:t>Evaluate detection, signal, and illumination features of aviation life preservers</a:t>
            </a:r>
          </a:p>
          <a:p>
            <a:pPr lvl="1"/>
            <a:r>
              <a:rPr lang="en-US" dirty="0" smtClean="0"/>
              <a:t>Naked eye</a:t>
            </a:r>
          </a:p>
          <a:p>
            <a:pPr lvl="1"/>
            <a:r>
              <a:rPr lang="en-US" dirty="0" smtClean="0"/>
              <a:t>Search light</a:t>
            </a:r>
          </a:p>
          <a:p>
            <a:r>
              <a:rPr lang="en-US" dirty="0" smtClean="0"/>
              <a:t>In conjunction with Operation Ready 2014 </a:t>
            </a:r>
            <a:endParaRPr lang="en-US" dirty="0"/>
          </a:p>
        </p:txBody>
      </p:sp>
    </p:spTree>
    <p:extLst>
      <p:ext uri="{BB962C8B-B14F-4D97-AF65-F5344CB8AC3E}">
        <p14:creationId xmlns:p14="http://schemas.microsoft.com/office/powerpoint/2010/main" val="3998675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219200"/>
            <a:ext cx="8229600" cy="4906963"/>
          </a:xfrm>
        </p:spPr>
        <p:txBody>
          <a:bodyPr>
            <a:normAutofit lnSpcReduction="10000"/>
          </a:bodyPr>
          <a:lstStyle/>
          <a:p>
            <a:r>
              <a:rPr lang="en-US" dirty="0" smtClean="0"/>
              <a:t>The visibility of survivor locator lights and reflected light is dependent on the orientation of the light assembly and reflective material to the rescuer.</a:t>
            </a:r>
          </a:p>
          <a:p>
            <a:r>
              <a:rPr lang="en-US" dirty="0" smtClean="0"/>
              <a:t>Reflective material should be a required component of aviation life preservers.</a:t>
            </a:r>
          </a:p>
          <a:p>
            <a:r>
              <a:rPr lang="en-US" dirty="0" smtClean="0"/>
              <a:t>The high visibility international orange-yellow color is identifiable in spot light, although it was not a variable of consideration in the study.</a:t>
            </a:r>
          </a:p>
          <a:p>
            <a:endParaRPr lang="en-US" dirty="0"/>
          </a:p>
        </p:txBody>
      </p:sp>
    </p:spTree>
    <p:extLst>
      <p:ext uri="{BB962C8B-B14F-4D97-AF65-F5344CB8AC3E}">
        <p14:creationId xmlns:p14="http://schemas.microsoft.com/office/powerpoint/2010/main" val="2478619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lstStyle/>
          <a:p>
            <a:r>
              <a:rPr lang="en-US" dirty="0" smtClean="0"/>
              <a:t>Dual chamber life preservers were used in this study. Single chamber life preservers are becoming more prevalent on aircraft required to carry life preservers. Once donned, the survivor locator light may be directed toward the back, making if ineffectual.</a:t>
            </a:r>
          </a:p>
          <a:p>
            <a:endParaRPr lang="en-US" dirty="0"/>
          </a:p>
        </p:txBody>
      </p:sp>
    </p:spTree>
    <p:extLst>
      <p:ext uri="{BB962C8B-B14F-4D97-AF65-F5344CB8AC3E}">
        <p14:creationId xmlns:p14="http://schemas.microsoft.com/office/powerpoint/2010/main" val="2920006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11000" r="-11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14400"/>
            <a:ext cx="8229600" cy="5181600"/>
          </a:xfrm>
        </p:spPr>
        <p:txBody>
          <a:bodyPr>
            <a:normAutofit/>
          </a:bodyPr>
          <a:lstStyle/>
          <a:p>
            <a:r>
              <a:rPr lang="en-US" dirty="0" smtClean="0"/>
              <a:t>Life preserver materials are required to pass stringent flammability tests. Currently produced reflective materials may not comply with flammability requirements.</a:t>
            </a:r>
          </a:p>
          <a:p>
            <a:r>
              <a:rPr lang="en-US" dirty="0" smtClean="0"/>
              <a:t>SAE AS1354 Individual Inflatable Life Preservers was published in February 2016. A new requirement for at least 4 in</a:t>
            </a:r>
            <a:r>
              <a:rPr lang="en-US" baseline="30000" dirty="0" smtClean="0"/>
              <a:t>2 </a:t>
            </a:r>
            <a:r>
              <a:rPr lang="en-US" dirty="0" smtClean="0"/>
              <a:t>of reflective material </a:t>
            </a:r>
            <a:r>
              <a:rPr lang="en-US" i="1" dirty="0" smtClean="0"/>
              <a:t>on each side</a:t>
            </a:r>
            <a:r>
              <a:rPr lang="en-US" dirty="0" smtClean="0"/>
              <a:t> of the life preserver was included.</a:t>
            </a:r>
          </a:p>
        </p:txBody>
      </p:sp>
    </p:spTree>
    <p:extLst>
      <p:ext uri="{BB962C8B-B14F-4D97-AF65-F5344CB8AC3E}">
        <p14:creationId xmlns:p14="http://schemas.microsoft.com/office/powerpoint/2010/main" val="492927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25963"/>
          </a:xfrm>
        </p:spPr>
        <p:txBody>
          <a:bodyPr/>
          <a:lstStyle/>
          <a:p>
            <a:r>
              <a:rPr lang="en-US" dirty="0"/>
              <a:t>The revision of TSO C-13f is still in </a:t>
            </a:r>
            <a:r>
              <a:rPr lang="en-US" dirty="0" smtClean="0"/>
              <a:t>progress. </a:t>
            </a:r>
            <a:endParaRPr lang="en-US" dirty="0"/>
          </a:p>
          <a:p>
            <a:pPr marL="0" indent="0">
              <a:buNone/>
            </a:pPr>
            <a:endParaRPr lang="en-US" dirty="0" smtClean="0"/>
          </a:p>
          <a:p>
            <a:r>
              <a:rPr lang="en-US" dirty="0" smtClean="0"/>
              <a:t>The revision of SAE AS4492 Survivor Locator Lights should include a requirement for more effective “lamps” with increased luminous intensity of LEDs.</a:t>
            </a:r>
            <a:endParaRPr lang="en-US" dirty="0"/>
          </a:p>
          <a:p>
            <a:endParaRPr lang="en-US" dirty="0"/>
          </a:p>
        </p:txBody>
      </p:sp>
    </p:spTree>
    <p:extLst>
      <p:ext uri="{BB962C8B-B14F-4D97-AF65-F5344CB8AC3E}">
        <p14:creationId xmlns:p14="http://schemas.microsoft.com/office/powerpoint/2010/main" val="2222947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to</a:t>
            </a:r>
            <a:endParaRPr lang="en-US" dirty="0"/>
          </a:p>
        </p:txBody>
      </p:sp>
      <p:sp>
        <p:nvSpPr>
          <p:cNvPr id="3" name="Content Placeholder 2"/>
          <p:cNvSpPr>
            <a:spLocks noGrp="1"/>
          </p:cNvSpPr>
          <p:nvPr>
            <p:ph idx="1"/>
          </p:nvPr>
        </p:nvSpPr>
        <p:spPr/>
        <p:txBody>
          <a:bodyPr>
            <a:normAutofit lnSpcReduction="10000"/>
          </a:bodyPr>
          <a:lstStyle/>
          <a:p>
            <a:pPr>
              <a:lnSpc>
                <a:spcPct val="110000"/>
              </a:lnSpc>
              <a:spcBef>
                <a:spcPts val="0"/>
              </a:spcBef>
            </a:pPr>
            <a:r>
              <a:rPr lang="en-US" dirty="0"/>
              <a:t>Ted </a:t>
            </a:r>
            <a:r>
              <a:rPr lang="en-US" dirty="0" smtClean="0"/>
              <a:t>Costa, </a:t>
            </a:r>
            <a:r>
              <a:rPr lang="en-US" dirty="0"/>
              <a:t>Deputy </a:t>
            </a:r>
            <a:r>
              <a:rPr lang="en-US" dirty="0" smtClean="0"/>
              <a:t>Chief, </a:t>
            </a:r>
            <a:r>
              <a:rPr lang="en-US" dirty="0" err="1"/>
              <a:t>MassPort</a:t>
            </a:r>
            <a:r>
              <a:rPr lang="en-US" dirty="0"/>
              <a:t> Fire Rescue </a:t>
            </a:r>
          </a:p>
          <a:p>
            <a:pPr>
              <a:lnSpc>
                <a:spcPct val="110000"/>
              </a:lnSpc>
              <a:spcBef>
                <a:spcPts val="0"/>
              </a:spcBef>
            </a:pPr>
            <a:r>
              <a:rPr lang="en-US" dirty="0" smtClean="0"/>
              <a:t>The Massport Fire-Rescue Department Marine Division  and the crews of Marine 31 and 32 for generous support of the study.</a:t>
            </a:r>
          </a:p>
          <a:p>
            <a:r>
              <a:rPr lang="en-US" dirty="0" smtClean="0"/>
              <a:t>FAA ARFF Researcher Keith Bagot for the referral.</a:t>
            </a:r>
          </a:p>
          <a:p>
            <a:r>
              <a:rPr lang="en-US" dirty="0" smtClean="0"/>
              <a:t>Life Preserver manufacturers that donated the test life preservers: Zodiac/Air Cruisers, Regent, Switlik, and Eastern </a:t>
            </a:r>
            <a:r>
              <a:rPr lang="en-US" dirty="0" err="1" smtClean="0"/>
              <a:t>AeroMarine</a:t>
            </a:r>
            <a:r>
              <a:rPr lang="en-US" dirty="0" smtClean="0"/>
              <a:t>.</a:t>
            </a:r>
          </a:p>
        </p:txBody>
      </p:sp>
    </p:spTree>
    <p:extLst>
      <p:ext uri="{BB962C8B-B14F-4D97-AF65-F5344CB8AC3E}">
        <p14:creationId xmlns:p14="http://schemas.microsoft.com/office/powerpoint/2010/main" val="2149753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it’s important</a:t>
            </a:r>
            <a:endParaRPr lang="en-US" dirty="0"/>
          </a:p>
        </p:txBody>
      </p:sp>
      <p:sp>
        <p:nvSpPr>
          <p:cNvPr id="3" name="Content Placeholder 2"/>
          <p:cNvSpPr>
            <a:spLocks noGrp="1"/>
          </p:cNvSpPr>
          <p:nvPr>
            <p:ph idx="1"/>
          </p:nvPr>
        </p:nvSpPr>
        <p:spPr/>
        <p:txBody>
          <a:bodyPr>
            <a:normAutofit lnSpcReduction="10000"/>
          </a:bodyPr>
          <a:lstStyle/>
          <a:p>
            <a:r>
              <a:rPr lang="en-US" dirty="0"/>
              <a:t>179 certified US airports are located within 5 miles of a significant body of water (NTSB, 1985</a:t>
            </a:r>
            <a:r>
              <a:rPr lang="en-US" dirty="0" smtClean="0"/>
              <a:t>).</a:t>
            </a:r>
            <a:endParaRPr lang="en-US" dirty="0"/>
          </a:p>
          <a:p>
            <a:r>
              <a:rPr lang="en-US" dirty="0"/>
              <a:t>44 of the 50 busiest US airports are located within 5 miles of a significant body of water (DOT/FAA, 1997</a:t>
            </a:r>
            <a:r>
              <a:rPr lang="en-US" dirty="0" smtClean="0"/>
              <a:t>).</a:t>
            </a:r>
            <a:endParaRPr lang="en-US" dirty="0"/>
          </a:p>
          <a:p>
            <a:r>
              <a:rPr lang="en-US" dirty="0"/>
              <a:t>State of the art emergency equipment is likely to become more important than ever as air operations continue to increase.</a:t>
            </a:r>
          </a:p>
          <a:p>
            <a:endParaRPr lang="en-US" dirty="0"/>
          </a:p>
        </p:txBody>
      </p:sp>
    </p:spTree>
    <p:extLst>
      <p:ext uri="{BB962C8B-B14F-4D97-AF65-F5344CB8AC3E}">
        <p14:creationId xmlns:p14="http://schemas.microsoft.com/office/powerpoint/2010/main" val="1325625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5000" b="-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410199"/>
          </a:xfrm>
        </p:spPr>
        <p:txBody>
          <a:bodyPr>
            <a:normAutofit fontScale="92500" lnSpcReduction="10000"/>
          </a:bodyPr>
          <a:lstStyle/>
          <a:p>
            <a:r>
              <a:rPr lang="en-US" dirty="0" smtClean="0"/>
              <a:t>Rescuers report difficulty in detecting the survivor locator lights on inflatable aviation life preservers.</a:t>
            </a:r>
          </a:p>
          <a:p>
            <a:r>
              <a:rPr lang="en-US" dirty="0" smtClean="0"/>
              <a:t>The SAE S-9 committee was in the process of developing an industry design/performance standard for life preservers (AS1354).</a:t>
            </a:r>
          </a:p>
          <a:p>
            <a:r>
              <a:rPr lang="en-US" dirty="0" smtClean="0"/>
              <a:t>The FAA was in the process of revising the Technical Standard Order (TSO-C13f) for life preservers. Reflective materials were not required.</a:t>
            </a:r>
          </a:p>
          <a:p>
            <a:r>
              <a:rPr lang="en-US" dirty="0" smtClean="0"/>
              <a:t>FAA Cabin Safety Research was already studying life preservers.</a:t>
            </a:r>
            <a:endParaRPr lang="en-US" dirty="0"/>
          </a:p>
        </p:txBody>
      </p:sp>
    </p:spTree>
    <p:extLst>
      <p:ext uri="{BB962C8B-B14F-4D97-AF65-F5344CB8AC3E}">
        <p14:creationId xmlns:p14="http://schemas.microsoft.com/office/powerpoint/2010/main" val="2797375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Design</a:t>
            </a:r>
            <a:endParaRPr lang="en-US" dirty="0"/>
          </a:p>
        </p:txBody>
      </p:sp>
      <p:sp>
        <p:nvSpPr>
          <p:cNvPr id="3" name="Content Placeholder 2"/>
          <p:cNvSpPr>
            <a:spLocks noGrp="1"/>
          </p:cNvSpPr>
          <p:nvPr>
            <p:ph idx="1"/>
          </p:nvPr>
        </p:nvSpPr>
        <p:spPr>
          <a:xfrm>
            <a:off x="457200" y="1600201"/>
            <a:ext cx="8229600" cy="3886199"/>
          </a:xfrm>
        </p:spPr>
        <p:txBody>
          <a:bodyPr>
            <a:normAutofit/>
          </a:bodyPr>
          <a:lstStyle/>
          <a:p>
            <a:pPr marL="0" indent="0">
              <a:buNone/>
            </a:pPr>
            <a:r>
              <a:rPr lang="en-US" dirty="0" smtClean="0"/>
              <a:t>4 brands </a:t>
            </a:r>
            <a:r>
              <a:rPr lang="en-US" dirty="0" smtClean="0"/>
              <a:t>FAA </a:t>
            </a:r>
            <a:r>
              <a:rPr lang="en-US" dirty="0" smtClean="0"/>
              <a:t>TSO-C13f-approved dual-inflation chamber life </a:t>
            </a:r>
            <a:r>
              <a:rPr lang="en-US" dirty="0"/>
              <a:t>preservers </a:t>
            </a:r>
            <a:r>
              <a:rPr lang="en-US" dirty="0" smtClean="0"/>
              <a:t>equipped with survivor locator lights</a:t>
            </a:r>
            <a:endParaRPr lang="en-US" baseline="30000" dirty="0" smtClean="0"/>
          </a:p>
          <a:p>
            <a:pPr marL="0" indent="0">
              <a:buNone/>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853" y="3200400"/>
            <a:ext cx="2789207" cy="278920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3519668"/>
            <a:ext cx="2286000" cy="304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53" y="3443468"/>
            <a:ext cx="2297430" cy="3063240"/>
          </a:xfrm>
          <a:prstGeom prst="rect">
            <a:avLst/>
          </a:prstGeom>
        </p:spPr>
      </p:pic>
    </p:spTree>
    <p:extLst>
      <p:ext uri="{BB962C8B-B14F-4D97-AF65-F5344CB8AC3E}">
        <p14:creationId xmlns:p14="http://schemas.microsoft.com/office/powerpoint/2010/main" val="161644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100000">
              <a:schemeClr val="accent1">
                <a:tint val="23500"/>
                <a:satMod val="16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Beam Requirement</a:t>
            </a:r>
            <a:endParaRPr lang="en-US"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8902"/>
          <a:stretch/>
        </p:blipFill>
        <p:spPr bwMode="auto">
          <a:xfrm>
            <a:off x="457199" y="1219200"/>
            <a:ext cx="831035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801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8991600" cy="4525963"/>
          </a:xfrm>
        </p:spPr>
        <p:txBody>
          <a:bodyPr/>
          <a:lstStyle/>
          <a:p>
            <a:pPr marL="0" indent="0" algn="ctr">
              <a:buNone/>
            </a:pPr>
            <a:r>
              <a:rPr lang="en-US" dirty="0"/>
              <a:t>SOLAS retroreflective material </a:t>
            </a:r>
            <a:r>
              <a:rPr lang="en-US" dirty="0" smtClean="0"/>
              <a:t>added to </a:t>
            </a:r>
          </a:p>
          <a:p>
            <a:pPr marL="0" indent="0" algn="ctr">
              <a:buNone/>
            </a:pPr>
            <a:r>
              <a:rPr lang="en-US" dirty="0"/>
              <a:t>a</a:t>
            </a:r>
            <a:r>
              <a:rPr lang="en-US" dirty="0" smtClean="0"/>
              <a:t>viation life preservers</a:t>
            </a:r>
            <a:endParaRPr lang="en-US" baseline="30000" dirty="0"/>
          </a:p>
          <a:p>
            <a:pPr lvl="1"/>
            <a:r>
              <a:rPr lang="en-US" dirty="0"/>
              <a:t>1 in</a:t>
            </a:r>
            <a:r>
              <a:rPr lang="en-US" baseline="30000" dirty="0"/>
              <a:t>2  </a:t>
            </a:r>
            <a:r>
              <a:rPr lang="en-US" dirty="0"/>
              <a:t>swatch on each “lapel” front/back = 4 in</a:t>
            </a:r>
            <a:r>
              <a:rPr lang="en-US" baseline="30000" dirty="0"/>
              <a:t>2</a:t>
            </a:r>
          </a:p>
          <a:p>
            <a:pPr lvl="1"/>
            <a:r>
              <a:rPr lang="en-US" dirty="0"/>
              <a:t>Additional 1” x 2” swatch on “collar” front/back = 8 in</a:t>
            </a:r>
            <a:r>
              <a:rPr lang="en-US" baseline="30000" dirty="0"/>
              <a:t>2</a:t>
            </a:r>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76600"/>
            <a:ext cx="234098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819399"/>
            <a:ext cx="2795551" cy="373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732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1"/>
            <a:ext cx="8229600" cy="2895599"/>
          </a:xfrm>
        </p:spPr>
        <p:txBody>
          <a:bodyPr/>
          <a:lstStyle/>
          <a:p>
            <a:pPr marL="0" indent="0" algn="ctr">
              <a:buNone/>
            </a:pPr>
            <a:r>
              <a:rPr lang="en-US" dirty="0" smtClean="0"/>
              <a:t>US Coast Guard approved marine life preservers were used to compare the reflective material with that added to the aviation life preservers.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800350"/>
            <a:ext cx="4953000" cy="3714750"/>
          </a:xfrm>
          <a:prstGeom prst="rect">
            <a:avLst/>
          </a:prstGeom>
        </p:spPr>
      </p:pic>
    </p:spTree>
    <p:extLst>
      <p:ext uri="{BB962C8B-B14F-4D97-AF65-F5344CB8AC3E}">
        <p14:creationId xmlns:p14="http://schemas.microsoft.com/office/powerpoint/2010/main" val="2224304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3276600"/>
          </a:xfrm>
        </p:spPr>
        <p:txBody>
          <a:bodyPr/>
          <a:lstStyle/>
          <a:p>
            <a:pPr marL="0" indent="0" algn="ctr">
              <a:buNone/>
            </a:pPr>
            <a:r>
              <a:rPr lang="en-US" dirty="0"/>
              <a:t>Man-overboard scenario with </a:t>
            </a:r>
            <a:r>
              <a:rPr lang="en-US" dirty="0" smtClean="0"/>
              <a:t>water rescue manikins </a:t>
            </a:r>
            <a:r>
              <a:rPr lang="en-US" dirty="0"/>
              <a:t>wearing life preservers</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371600"/>
            <a:ext cx="6756400" cy="5067300"/>
          </a:xfrm>
          <a:prstGeom prst="rect">
            <a:avLst/>
          </a:prstGeom>
        </p:spPr>
      </p:pic>
    </p:spTree>
    <p:extLst>
      <p:ext uri="{BB962C8B-B14F-4D97-AF65-F5344CB8AC3E}">
        <p14:creationId xmlns:p14="http://schemas.microsoft.com/office/powerpoint/2010/main" val="2894674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3464</TotalTime>
  <Words>1837</Words>
  <Application>Microsoft Office PowerPoint</Application>
  <PresentationFormat>On-screen Show (4:3)</PresentationFormat>
  <Paragraphs>153</Paragraphs>
  <Slides>24</Slides>
  <Notes>18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Effectiveness of Locator Lights on Inflatable Aviation Life Preservers</vt:lpstr>
      <vt:lpstr>Collaborative Research Project</vt:lpstr>
      <vt:lpstr>Why it’s important</vt:lpstr>
      <vt:lpstr>PowerPoint Presentation</vt:lpstr>
      <vt:lpstr>Research Design</vt:lpstr>
      <vt:lpstr>Light Beam Requirement</vt:lpstr>
      <vt:lpstr>PowerPoint Presentation</vt:lpstr>
      <vt:lpstr>PowerPoint Presentation</vt:lpstr>
      <vt:lpstr>PowerPoint Presentation</vt:lpstr>
      <vt:lpstr>PowerPoint Presentation</vt:lpstr>
      <vt:lpstr>Procedure</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Conclusions</vt:lpstr>
      <vt:lpstr>Final Thoughts</vt:lpstr>
      <vt:lpstr>PowerPoint Presentation</vt:lpstr>
      <vt:lpstr>PowerPoint Presentation</vt:lpstr>
      <vt:lpstr>Thank You to</vt:lpstr>
    </vt:vector>
  </TitlesOfParts>
  <Company>FAA/AVS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Aviation Survivor Locator Lights</dc:title>
  <dc:creator>AVS Enterprise</dc:creator>
  <cp:lastModifiedBy>Cynthia</cp:lastModifiedBy>
  <cp:revision>61</cp:revision>
  <dcterms:created xsi:type="dcterms:W3CDTF">2016-05-09T20:58:32Z</dcterms:created>
  <dcterms:modified xsi:type="dcterms:W3CDTF">2016-10-17T00:01:48Z</dcterms:modified>
</cp:coreProperties>
</file>