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3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626847-4D57-4897-A597-E45C0C6E85B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1339267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626847-4D57-4897-A597-E45C0C6E85B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659512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626847-4D57-4897-A597-E45C0C6E85B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132398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626847-4D57-4897-A597-E45C0C6E85B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158146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626847-4D57-4897-A597-E45C0C6E85B0}"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2128840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626847-4D57-4897-A597-E45C0C6E85B0}"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219389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626847-4D57-4897-A597-E45C0C6E85B0}" type="datetimeFigureOut">
              <a:rPr lang="en-US" smtClean="0"/>
              <a:t>10/18/2016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2062140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626847-4D57-4897-A597-E45C0C6E85B0}" type="datetimeFigureOut">
              <a:rPr lang="en-US" smtClean="0"/>
              <a:t>10/18/2016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4156626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26847-4D57-4897-A597-E45C0C6E85B0}" type="datetimeFigureOut">
              <a:rPr lang="en-US" smtClean="0"/>
              <a:t>10/18/2016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2857974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26847-4D57-4897-A597-E45C0C6E85B0}"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2261053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626847-4D57-4897-A597-E45C0C6E85B0}"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6E609-83FA-4FCC-9D61-84676B2D48B3}" type="slidenum">
              <a:rPr lang="en-US" smtClean="0"/>
              <a:t>‹#›</a:t>
            </a:fld>
            <a:endParaRPr lang="en-US"/>
          </a:p>
        </p:txBody>
      </p:sp>
    </p:spTree>
    <p:extLst>
      <p:ext uri="{BB962C8B-B14F-4D97-AF65-F5344CB8AC3E}">
        <p14:creationId xmlns:p14="http://schemas.microsoft.com/office/powerpoint/2010/main" val="544618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
              <a:srgbClr val="000000">
                <a:alpha val="82000"/>
              </a:srgbClr>
            </a:gs>
            <a:gs pos="57000">
              <a:srgbClr val="0A128C"/>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6847-4D57-4897-A597-E45C0C6E85B0}" type="datetimeFigureOut">
              <a:rPr lang="en-US" smtClean="0"/>
              <a:t>10/18/2016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6E609-83FA-4FCC-9D61-84676B2D48B3}" type="slidenum">
              <a:rPr lang="en-US" smtClean="0"/>
              <a:t>‹#›</a:t>
            </a:fld>
            <a:endParaRPr lang="en-US"/>
          </a:p>
        </p:txBody>
      </p:sp>
    </p:spTree>
    <p:extLst>
      <p:ext uri="{BB962C8B-B14F-4D97-AF65-F5344CB8AC3E}">
        <p14:creationId xmlns:p14="http://schemas.microsoft.com/office/powerpoint/2010/main" val="3717775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rmAutofit/>
          </a:bodyPr>
          <a:lstStyle/>
          <a:p>
            <a:pPr algn="l"/>
            <a:r>
              <a:rPr lang="en-US" sz="6000" b="1" i="1"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Cabin Safety Research</a:t>
            </a:r>
            <a:endParaRPr lang="en-US" sz="6000" b="1" i="1" dirty="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762000" y="3733800"/>
            <a:ext cx="6400800" cy="2286000"/>
          </a:xfrm>
        </p:spPr>
        <p:txBody>
          <a:bodyPr>
            <a:noAutofit/>
          </a:bodyPr>
          <a:lstStyle/>
          <a:p>
            <a:pPr algn="l">
              <a:spcBef>
                <a:spcPts val="0"/>
              </a:spcBef>
            </a:pPr>
            <a:r>
              <a:rPr lang="en-US" sz="4000"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8</a:t>
            </a:r>
            <a:r>
              <a:rPr lang="en-US" sz="4000" baseline="30000"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US" sz="4000"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Triennial International</a:t>
            </a:r>
          </a:p>
          <a:p>
            <a:pPr algn="l">
              <a:spcBef>
                <a:spcPts val="0"/>
              </a:spcBef>
            </a:pPr>
            <a:r>
              <a:rPr lang="en-US" sz="4000"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Aircraft Fire and Cabin Safety </a:t>
            </a:r>
          </a:p>
          <a:p>
            <a:pPr algn="l">
              <a:spcBef>
                <a:spcPts val="0"/>
              </a:spcBef>
            </a:pPr>
            <a:r>
              <a:rPr lang="en-US" sz="4000"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Research Conference</a:t>
            </a:r>
          </a:p>
          <a:p>
            <a:pPr algn="l">
              <a:spcBef>
                <a:spcPts val="0"/>
              </a:spcBef>
            </a:pPr>
            <a:r>
              <a:rPr lang="en-US" sz="4000"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Atlantic City, NJ</a:t>
            </a:r>
            <a:endParaRPr lang="en-US" sz="4000" dirty="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58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a:bodyPr>
          <a:lstStyle/>
          <a:p>
            <a:pPr>
              <a:spcBef>
                <a:spcPts val="1800"/>
              </a:spcBef>
            </a:pPr>
            <a:r>
              <a:rPr lang="en-US" b="1" i="1"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Cabin Safety I</a:t>
            </a:r>
            <a:br>
              <a:rPr lang="en-US" b="1" i="1"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800" dirty="0" smtClean="0">
                <a:solidFill>
                  <a:schemeClr val="tx2">
                    <a:lumMod val="20000"/>
                    <a:lumOff val="8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Tuesday, October 25, 2016</a:t>
            </a:r>
            <a:br>
              <a:rPr lang="en-US" sz="2800" dirty="0" smtClean="0">
                <a:solidFill>
                  <a:schemeClr val="tx2">
                    <a:lumMod val="20000"/>
                    <a:lumOff val="8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2800" dirty="0" smtClean="0">
                <a:solidFill>
                  <a:schemeClr val="tx2">
                    <a:lumMod val="20000"/>
                    <a:lumOff val="8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Morning</a:t>
            </a:r>
            <a:endParaRPr lang="en-US" b="1" i="1" dirty="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09799" y="2362199"/>
            <a:ext cx="4663440" cy="4229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1043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pPr>
              <a:spcBef>
                <a:spcPts val="1800"/>
              </a:spcBef>
            </a:pPr>
            <a:r>
              <a:rPr lang="en-US" b="1" i="1"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Cabin Safety II</a:t>
            </a:r>
            <a:br>
              <a:rPr lang="en-US" b="1" i="1"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3100" dirty="0" smtClean="0">
                <a:solidFill>
                  <a:schemeClr val="tx2">
                    <a:lumMod val="20000"/>
                    <a:lumOff val="8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Tuesday, October 25, 2016</a:t>
            </a:r>
            <a:br>
              <a:rPr lang="en-US" sz="3100" dirty="0" smtClean="0">
                <a:solidFill>
                  <a:schemeClr val="tx2">
                    <a:lumMod val="20000"/>
                    <a:lumOff val="8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100" dirty="0" smtClean="0">
                <a:solidFill>
                  <a:schemeClr val="tx2">
                    <a:lumMod val="20000"/>
                    <a:lumOff val="8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Afternoon</a:t>
            </a:r>
            <a:endParaRPr lang="en-US" sz="3100" b="1" i="1" dirty="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6012" y="2057400"/>
            <a:ext cx="43719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2421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533400"/>
            <a:ext cx="8229600" cy="1143000"/>
          </a:xfrm>
        </p:spPr>
        <p:txBody>
          <a:bodyPr>
            <a:normAutofit fontScale="90000"/>
          </a:bodyPr>
          <a:lstStyle/>
          <a:p>
            <a:pPr>
              <a:spcBef>
                <a:spcPts val="1800"/>
              </a:spcBef>
            </a:pPr>
            <a:r>
              <a:rPr lang="en-US" b="1" i="1"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Cabin Safety III</a:t>
            </a:r>
            <a:br>
              <a:rPr lang="en-US" b="1" i="1" dirty="0" smtClean="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3100" dirty="0" smtClean="0">
                <a:solidFill>
                  <a:schemeClr val="tx2">
                    <a:lumMod val="20000"/>
                    <a:lumOff val="8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Wednesday, October 26, 2016</a:t>
            </a:r>
            <a:br>
              <a:rPr lang="en-US" sz="3100" dirty="0" smtClean="0">
                <a:solidFill>
                  <a:schemeClr val="tx2">
                    <a:lumMod val="20000"/>
                    <a:lumOff val="8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100" dirty="0" smtClean="0">
                <a:solidFill>
                  <a:schemeClr val="tx2">
                    <a:lumMod val="20000"/>
                    <a:lumOff val="8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Morning</a:t>
            </a:r>
            <a:endParaRPr lang="en-US" sz="3100" b="1" i="1" dirty="0">
              <a:solidFill>
                <a:schemeClr val="tx2">
                  <a:lumMod val="20000"/>
                  <a:lumOff val="8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5000" y="2514600"/>
            <a:ext cx="5394960" cy="3622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6878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4837"/>
            <a:ext cx="8229600" cy="4525963"/>
          </a:xfrm>
          <a:solidFill>
            <a:schemeClr val="accent1">
              <a:lumMod val="40000"/>
              <a:lumOff val="60000"/>
            </a:schemeClr>
          </a:solidFill>
        </p:spPr>
        <p:txBody>
          <a:bodyPr>
            <a:normAutofit fontScale="55000" lnSpcReduction="20000"/>
          </a:bodyPr>
          <a:lstStyle/>
          <a:p>
            <a:pPr marL="0" indent="0">
              <a:buNone/>
            </a:pPr>
            <a:r>
              <a:rPr lang="en-US" dirty="0"/>
              <a:t>The </a:t>
            </a:r>
            <a:r>
              <a:rPr lang="en-US" b="1" dirty="0"/>
              <a:t>SAE S-9 Cabin Safety Provisions</a:t>
            </a:r>
            <a:r>
              <a:rPr lang="en-US" dirty="0"/>
              <a:t> committee addresses all facets of aircraft cabin safety–design, maintenance, and in-service experience. It is responsible for transport category aircraft cabin interiors and furnishings’ standards development that will foster efficient operation during normal use and simultaneously prevent or minimize injury or loss of life during an aircraft accident or emergency situations. The group is comprised </a:t>
            </a:r>
            <a:r>
              <a:rPr lang="en-US"/>
              <a:t>of </a:t>
            </a:r>
            <a:r>
              <a:rPr lang="en-US" smtClean="0"/>
              <a:t>four committees </a:t>
            </a:r>
            <a:r>
              <a:rPr lang="en-US" dirty="0"/>
              <a:t>dedicated to creating, preparing, and maintaining all relevant specifications, standards, and requirements for cabin safety systems. These committees include:</a:t>
            </a:r>
          </a:p>
          <a:p>
            <a:pPr marL="0" indent="0">
              <a:buNone/>
            </a:pPr>
            <a:r>
              <a:rPr lang="en-US" dirty="0"/>
              <a:t> </a:t>
            </a:r>
          </a:p>
          <a:p>
            <a:pPr marL="0" indent="0">
              <a:buNone/>
            </a:pPr>
            <a:r>
              <a:rPr lang="en-US" b="1" dirty="0"/>
              <a:t>S-9 		Cabin Safety Provisions</a:t>
            </a:r>
            <a:endParaRPr lang="en-US" dirty="0"/>
          </a:p>
          <a:p>
            <a:pPr marL="0" indent="0">
              <a:buNone/>
            </a:pPr>
            <a:r>
              <a:rPr lang="en-US" b="1" dirty="0"/>
              <a:t>S-9A 		Safety Equipment &amp; Survival Systems</a:t>
            </a:r>
            <a:endParaRPr lang="en-US" dirty="0"/>
          </a:p>
          <a:p>
            <a:pPr marL="0" indent="0">
              <a:buNone/>
            </a:pPr>
            <a:r>
              <a:rPr lang="en-US" b="1" dirty="0"/>
              <a:t>S-9B 		Cabin Interiors &amp; Furnishings</a:t>
            </a:r>
            <a:endParaRPr lang="en-US" dirty="0"/>
          </a:p>
          <a:p>
            <a:pPr marL="0" indent="0">
              <a:buNone/>
            </a:pPr>
            <a:r>
              <a:rPr lang="en-US" b="1" dirty="0"/>
              <a:t>S-9C 		Operational &amp; Human Factors Issues</a:t>
            </a:r>
            <a:endParaRPr lang="en-US" dirty="0"/>
          </a:p>
          <a:p>
            <a:pPr marL="0" indent="0">
              <a:buNone/>
            </a:pPr>
            <a:r>
              <a:rPr lang="en-US" b="1" dirty="0"/>
              <a:t> </a:t>
            </a:r>
            <a:endParaRPr lang="en-US" dirty="0"/>
          </a:p>
          <a:p>
            <a:pPr marL="0" indent="0">
              <a:buNone/>
            </a:pPr>
            <a:r>
              <a:rPr lang="en-US" dirty="0"/>
              <a:t>Participants in the </a:t>
            </a:r>
            <a:r>
              <a:rPr lang="en-US" b="1" dirty="0"/>
              <a:t>SAE S-9</a:t>
            </a:r>
            <a:r>
              <a:rPr lang="en-US" dirty="0"/>
              <a:t> committee include OEMs, suppliers, cabin safety systems equipment companies, consulting firms, government and others across the aerospace and defense industries.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 y="-215443"/>
            <a:ext cx="3174603" cy="2438095"/>
          </a:xfrm>
          <a:prstGeom prst="rect">
            <a:avLst/>
          </a:prstGeom>
        </p:spPr>
      </p:pic>
      <p:sp>
        <p:nvSpPr>
          <p:cNvPr id="5" name="TextBox 4"/>
          <p:cNvSpPr txBox="1"/>
          <p:nvPr/>
        </p:nvSpPr>
        <p:spPr>
          <a:xfrm>
            <a:off x="4572000" y="533400"/>
            <a:ext cx="3810000" cy="707886"/>
          </a:xfrm>
          <a:prstGeom prst="rect">
            <a:avLst/>
          </a:prstGeom>
          <a:noFill/>
        </p:spPr>
        <p:txBody>
          <a:bodyPr wrap="square" rtlCol="0">
            <a:spAutoFit/>
          </a:bodyPr>
          <a:lstStyle/>
          <a:p>
            <a:r>
              <a:rPr lang="en-US" sz="4000" dirty="0" smtClean="0">
                <a:solidFill>
                  <a:schemeClr val="tx2">
                    <a:lumMod val="20000"/>
                    <a:lumOff val="80000"/>
                  </a:schemeClr>
                </a:solidFill>
              </a:rPr>
              <a:t>www.sae.org</a:t>
            </a:r>
            <a:endParaRPr lang="en-US" sz="4000" dirty="0">
              <a:solidFill>
                <a:schemeClr val="tx2">
                  <a:lumMod val="20000"/>
                  <a:lumOff val="80000"/>
                </a:schemeClr>
              </a:solidFill>
            </a:endParaRPr>
          </a:p>
        </p:txBody>
      </p:sp>
    </p:spTree>
    <p:extLst>
      <p:ext uri="{BB962C8B-B14F-4D97-AF65-F5344CB8AC3E}">
        <p14:creationId xmlns:p14="http://schemas.microsoft.com/office/powerpoint/2010/main" val="1870083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120</Words>
  <Application>Microsoft Office PowerPoint</Application>
  <PresentationFormat>On-screen Show (4:3)</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Cabin Safety Research</vt:lpstr>
      <vt:lpstr>Cabin Safety I Tuesday, October 25, 2016 Morning</vt:lpstr>
      <vt:lpstr>Cabin Safety II Tuesday, October 25, 2016 Afternoon</vt:lpstr>
      <vt:lpstr>Cabin Safety III Wednesday, October 26, 2016 Morning</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Cabin Safety Research</dc:title>
  <dc:creator>Cynthia</dc:creator>
  <cp:lastModifiedBy>Cynthia</cp:lastModifiedBy>
  <cp:revision>5</cp:revision>
  <dcterms:created xsi:type="dcterms:W3CDTF">2016-10-17T23:40:31Z</dcterms:created>
  <dcterms:modified xsi:type="dcterms:W3CDTF">2016-10-18T16:53:48Z</dcterms:modified>
</cp:coreProperties>
</file>