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</p:sldMasterIdLst>
  <p:sldIdLst>
    <p:sldId id="256" r:id="rId3"/>
    <p:sldId id="257" r:id="rId4"/>
    <p:sldId id="277" r:id="rId5"/>
    <p:sldId id="294" r:id="rId6"/>
    <p:sldId id="287" r:id="rId7"/>
    <p:sldId id="258" r:id="rId8"/>
    <p:sldId id="281" r:id="rId9"/>
    <p:sldId id="291" r:id="rId10"/>
    <p:sldId id="289" r:id="rId11"/>
    <p:sldId id="292" r:id="rId12"/>
    <p:sldId id="282" r:id="rId13"/>
    <p:sldId id="290" r:id="rId14"/>
    <p:sldId id="285" r:id="rId1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812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4" d="100"/>
          <a:sy n="114" d="100"/>
        </p:scale>
        <p:origin x="714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Animate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2109490"/>
            <a:ext cx="9982200" cy="35483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457200"/>
            <a:ext cx="9982200" cy="3548360"/>
          </a:xfrm>
          <a:prstGeom prst="rect">
            <a:avLst/>
          </a:prstGeom>
        </p:spPr>
      </p:pic>
      <p:pic>
        <p:nvPicPr>
          <p:cNvPr id="7" name="global_network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bright="-8000" contrast="8000"/>
          </a:blip>
          <a:stretch>
            <a:fillRect/>
          </a:stretch>
        </p:blipFill>
        <p:spPr>
          <a:xfrm>
            <a:off x="-76200" y="261937"/>
            <a:ext cx="9296400" cy="4595813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57800" y="1371600"/>
            <a:ext cx="3581400" cy="1102519"/>
          </a:xfr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57800" y="2457450"/>
            <a:ext cx="35814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85D22-9B5F-4367-86FA-6CDE621F37D5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E1448-AA2E-46C5-9748-D6EC433D1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82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2857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05000" y="1543050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24200" y="7108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85D22-9B5F-4367-86FA-6CDE621F37D5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E1448-AA2E-46C5-9748-D6EC433D1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45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85D22-9B5F-4367-86FA-6CDE621F37D5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E1448-AA2E-46C5-9748-D6EC433D1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212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85D22-9B5F-4367-86FA-6CDE621F37D5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E1448-AA2E-46C5-9748-D6EC433D1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21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tati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2109490"/>
            <a:ext cx="9982200" cy="35483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457200"/>
            <a:ext cx="9982200" cy="35483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350"/>
            <a:ext cx="9144000" cy="47244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57800" y="1371600"/>
            <a:ext cx="3581400" cy="1102519"/>
          </a:xfr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57800" y="2457450"/>
            <a:ext cx="35814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85D22-9B5F-4367-86FA-6CDE621F37D5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E1448-AA2E-46C5-9748-D6EC433D1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645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14299"/>
            <a:ext cx="6477000" cy="135016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3051"/>
            <a:ext cx="8229600" cy="305157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85D22-9B5F-4367-86FA-6CDE621F37D5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E1448-AA2E-46C5-9748-D6EC433D1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219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85D22-9B5F-4367-86FA-6CDE621F37D5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E1448-AA2E-46C5-9748-D6EC433D1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095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43051"/>
            <a:ext cx="4038600" cy="30515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43051"/>
            <a:ext cx="4038600" cy="30515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85D22-9B5F-4367-86FA-6CDE621F37D5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E1448-AA2E-46C5-9748-D6EC433D1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57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28750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85950"/>
            <a:ext cx="4040188" cy="27086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428750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85950"/>
            <a:ext cx="4041775" cy="27086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85D22-9B5F-4367-86FA-6CDE621F37D5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E1448-AA2E-46C5-9748-D6EC433D1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54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85D22-9B5F-4367-86FA-6CDE621F37D5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E1448-AA2E-46C5-9748-D6EC433D1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721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85D22-9B5F-4367-86FA-6CDE621F37D5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E1448-AA2E-46C5-9748-D6EC433D1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552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tati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2109490"/>
            <a:ext cx="9982200" cy="35483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457200"/>
            <a:ext cx="9982200" cy="35483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938"/>
            <a:ext cx="9144000" cy="38576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57800" y="1371600"/>
            <a:ext cx="3581400" cy="1102519"/>
          </a:xfrm>
        </p:spPr>
        <p:txBody>
          <a:bodyPr anchor="b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57800" y="2457450"/>
            <a:ext cx="35814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85D22-9B5F-4367-86FA-6CDE621F37D5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E1448-AA2E-46C5-9748-D6EC433D1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869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543051"/>
            <a:ext cx="5111750" cy="30515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543051"/>
            <a:ext cx="3008313" cy="305157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85D22-9B5F-4367-86FA-6CDE621F37D5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E1448-AA2E-46C5-9748-D6EC433D1BE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133600" y="205978"/>
            <a:ext cx="6553200" cy="116562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670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2857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05000" y="1543050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24200" y="7108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85D22-9B5F-4367-86FA-6CDE621F37D5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E1448-AA2E-46C5-9748-D6EC433D1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906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85D22-9B5F-4367-86FA-6CDE621F37D5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E1448-AA2E-46C5-9748-D6EC433D1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588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85D22-9B5F-4367-86FA-6CDE621F37D5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E1448-AA2E-46C5-9748-D6EC433D1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2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38400" y="3314700"/>
            <a:ext cx="6324600" cy="62865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38400" y="2113200"/>
            <a:ext cx="6324600" cy="62865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38400" y="2713950"/>
            <a:ext cx="6324600" cy="62865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2438400" y="3915450"/>
            <a:ext cx="6324600" cy="62865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438400" y="1693069"/>
            <a:ext cx="6324600" cy="342900"/>
          </a:xfrm>
        </p:spPr>
        <p:txBody>
          <a:bodyPr>
            <a:normAutofit/>
          </a:bodyPr>
          <a:lstStyle>
            <a:lvl1pPr algn="l">
              <a:buFontTx/>
              <a:buNone/>
              <a:defRPr sz="2400"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133600" y="205978"/>
            <a:ext cx="6553200" cy="11656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360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543050"/>
            <a:ext cx="3505200" cy="2686050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>
                <a:ln w="635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552234"/>
            <a:ext cx="3429000" cy="273401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>
                <a:ln w="635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Copyright 2010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133600" y="205978"/>
            <a:ext cx="6553200" cy="11656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572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857502"/>
            <a:ext cx="2743200" cy="16001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238500" y="2857502"/>
            <a:ext cx="2743200" cy="16001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6019800" y="2857502"/>
            <a:ext cx="2743200" cy="16001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ts val="2000"/>
              </a:lnSpc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1543050"/>
            <a:ext cx="2743200" cy="1257301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3276600" y="1543050"/>
            <a:ext cx="2667000" cy="12573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6019800" y="1543050"/>
            <a:ext cx="2743200" cy="1257301"/>
          </a:xfrm>
        </p:spPr>
        <p:txBody>
          <a:bodyPr>
            <a:normAutofit/>
          </a:bodyPr>
          <a:lstStyle>
            <a:lvl1pPr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33600" y="205978"/>
            <a:ext cx="6553200" cy="11656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949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550194"/>
            <a:ext cx="3657600" cy="176450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849761" y="3318272"/>
            <a:ext cx="3581400" cy="137160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Level 2</a:t>
            </a:r>
          </a:p>
          <a:p>
            <a:pPr lvl="2"/>
            <a:r>
              <a:rPr lang="en-US" dirty="0" smtClean="0"/>
              <a:t>Level 3</a:t>
            </a:r>
          </a:p>
          <a:p>
            <a:pPr lvl="3"/>
            <a:r>
              <a:rPr lang="en-US" dirty="0" smtClean="0"/>
              <a:t>Level 4</a:t>
            </a:r>
          </a:p>
          <a:p>
            <a:pPr lvl="4"/>
            <a:r>
              <a:rPr lang="en-US" dirty="0" smtClean="0"/>
              <a:t>Level 5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811661" y="1550194"/>
            <a:ext cx="3657600" cy="176450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762000" y="3314701"/>
            <a:ext cx="3657599" cy="13716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Level 2</a:t>
            </a:r>
          </a:p>
          <a:p>
            <a:pPr lvl="2"/>
            <a:r>
              <a:rPr lang="en-US" dirty="0" smtClean="0"/>
              <a:t>Level 3</a:t>
            </a:r>
          </a:p>
          <a:p>
            <a:pPr lvl="3"/>
            <a:r>
              <a:rPr lang="en-US" dirty="0" smtClean="0"/>
              <a:t>Level 4</a:t>
            </a:r>
          </a:p>
          <a:p>
            <a:pPr lvl="4"/>
            <a:r>
              <a:rPr lang="en-US" dirty="0" smtClean="0"/>
              <a:t>Level 5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133600" y="205978"/>
            <a:ext cx="6553200" cy="11656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949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38800" y="1771650"/>
            <a:ext cx="3048000" cy="2628900"/>
          </a:xfrm>
        </p:spPr>
        <p:txBody>
          <a:bodyPr/>
          <a:lstStyle>
            <a:lvl1pPr marL="0" indent="0" algn="ctr">
              <a:lnSpc>
                <a:spcPts val="16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Copyright 2010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133600" y="205978"/>
            <a:ext cx="6553200" cy="11656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89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14299"/>
            <a:ext cx="6477000" cy="135016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3051"/>
            <a:ext cx="8229600" cy="305157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85D22-9B5F-4367-86FA-6CDE621F37D5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E1448-AA2E-46C5-9748-D6EC433D1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915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85D22-9B5F-4367-86FA-6CDE621F37D5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E1448-AA2E-46C5-9748-D6EC433D1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259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43051"/>
            <a:ext cx="4038600" cy="30515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43051"/>
            <a:ext cx="4038600" cy="30515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85D22-9B5F-4367-86FA-6CDE621F37D5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E1448-AA2E-46C5-9748-D6EC433D1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413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28750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85950"/>
            <a:ext cx="4040188" cy="27086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428750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85950"/>
            <a:ext cx="4041775" cy="27086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85D22-9B5F-4367-86FA-6CDE621F37D5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E1448-AA2E-46C5-9748-D6EC433D1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208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85D22-9B5F-4367-86FA-6CDE621F37D5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E1448-AA2E-46C5-9748-D6EC433D1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715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85D22-9B5F-4367-86FA-6CDE621F37D5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E1448-AA2E-46C5-9748-D6EC433D1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10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543051"/>
            <a:ext cx="5111750" cy="30515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543051"/>
            <a:ext cx="3008313" cy="305157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85D22-9B5F-4367-86FA-6CDE621F37D5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E1448-AA2E-46C5-9748-D6EC433D1BE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133600" y="205978"/>
            <a:ext cx="6553200" cy="116562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315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video" Target="../media/media1.wmv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media" Target="../media/media1.wm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50000">
              <a:schemeClr val="accent1">
                <a:lumMod val="40000"/>
                <a:lumOff val="60000"/>
              </a:schemeClr>
            </a:gs>
            <a:gs pos="100000">
              <a:schemeClr val="tx2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0" y="628650"/>
            <a:ext cx="12701116" cy="451485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36872" y="114299"/>
            <a:ext cx="9333272" cy="1350170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6000">
                <a:schemeClr val="tx2">
                  <a:lumMod val="50000"/>
                </a:schemeClr>
              </a:gs>
              <a:gs pos="31000">
                <a:schemeClr val="tx2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lobal_network.mov">
            <a:hlinkClick r:id="" action="ppaction://media"/>
          </p:cNvPr>
          <p:cNvPicPr>
            <a:picLocks noChangeAspect="1"/>
          </p:cNvPicPr>
          <p:nvPr userDrawn="1">
            <a:vide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7">
            <a:lum bright="-8000" contrast="8000"/>
          </a:blip>
          <a:stretch>
            <a:fillRect/>
          </a:stretch>
        </p:blipFill>
        <p:spPr>
          <a:xfrm>
            <a:off x="0" y="138794"/>
            <a:ext cx="2438400" cy="129391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0" name="Rectangle 9"/>
          <p:cNvSpPr/>
          <p:nvPr userDrawn="1"/>
        </p:nvSpPr>
        <p:spPr>
          <a:xfrm>
            <a:off x="-304800" y="114299"/>
            <a:ext cx="9485672" cy="135017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  <a:alpha val="0"/>
                </a:schemeClr>
              </a:gs>
              <a:gs pos="16000">
                <a:srgbClr val="0D0D0D">
                  <a:alpha val="0"/>
                </a:srgbClr>
              </a:gs>
              <a:gs pos="55000">
                <a:srgbClr val="0A1E34"/>
              </a:gs>
              <a:gs pos="31000">
                <a:srgbClr val="08121E"/>
              </a:gs>
              <a:gs pos="100000">
                <a:schemeClr val="accent1">
                  <a:lumMod val="50000"/>
                </a:schemeClr>
              </a:gs>
            </a:gsLst>
            <a:lin ang="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33600" y="205978"/>
            <a:ext cx="6553200" cy="1165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43051"/>
            <a:ext cx="8229600" cy="3051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85D22-9B5F-4367-86FA-6CDE621F37D5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1E1448-AA2E-46C5-9748-D6EC433D1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5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50000">
              <a:schemeClr val="accent1">
                <a:lumMod val="40000"/>
                <a:lumOff val="60000"/>
              </a:schemeClr>
            </a:gs>
            <a:gs pos="100000">
              <a:schemeClr val="tx2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0" y="628650"/>
            <a:ext cx="12701116" cy="451485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114299"/>
            <a:ext cx="9333272" cy="1350170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6000">
                <a:schemeClr val="tx2">
                  <a:lumMod val="50000"/>
                </a:schemeClr>
              </a:gs>
              <a:gs pos="31000">
                <a:schemeClr val="tx2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517"/>
            <a:ext cx="2362200" cy="131400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0" name="Rectangle 9"/>
          <p:cNvSpPr/>
          <p:nvPr userDrawn="1"/>
        </p:nvSpPr>
        <p:spPr>
          <a:xfrm>
            <a:off x="-36872" y="114299"/>
            <a:ext cx="9485672" cy="135017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  <a:alpha val="0"/>
                </a:schemeClr>
              </a:gs>
              <a:gs pos="16000">
                <a:srgbClr val="0D0D0D">
                  <a:alpha val="0"/>
                </a:srgbClr>
              </a:gs>
              <a:gs pos="55000">
                <a:srgbClr val="0A1E34"/>
              </a:gs>
              <a:gs pos="31000">
                <a:srgbClr val="08121E"/>
              </a:gs>
              <a:gs pos="100000">
                <a:schemeClr val="accent1">
                  <a:lumMod val="50000"/>
                </a:schemeClr>
              </a:gs>
            </a:gsLst>
            <a:lin ang="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33600" y="205978"/>
            <a:ext cx="6553200" cy="1165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43051"/>
            <a:ext cx="8229600" cy="3051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85D22-9B5F-4367-86FA-6CDE621F37D5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1E1448-AA2E-46C5-9748-D6EC433D1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563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19600" y="438150"/>
            <a:ext cx="4800600" cy="2112169"/>
          </a:xfrm>
        </p:spPr>
        <p:txBody>
          <a:bodyPr>
            <a:noAutofit/>
          </a:bodyPr>
          <a:lstStyle/>
          <a:p>
            <a:r>
              <a:rPr lang="en-US" sz="2400" dirty="0" smtClean="0"/>
              <a:t>8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Triennial International Aircraft Fire and Cabin Safety Research Conference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5400" y="2876550"/>
            <a:ext cx="3581400" cy="1314450"/>
          </a:xfrm>
        </p:spPr>
        <p:txBody>
          <a:bodyPr/>
          <a:lstStyle/>
          <a:p>
            <a:r>
              <a:rPr lang="en-US" dirty="0" smtClean="0"/>
              <a:t>Chris Egloff, </a:t>
            </a:r>
            <a:r>
              <a:rPr lang="en-US" dirty="0" err="1" smtClean="0"/>
              <a:t>Americase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20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of Lithium </a:t>
            </a:r>
            <a:br>
              <a:rPr lang="en-US" dirty="0" smtClean="0"/>
            </a:br>
            <a:r>
              <a:rPr lang="en-US" dirty="0" smtClean="0"/>
              <a:t>Packaging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19400" y="2100215"/>
            <a:ext cx="5715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Akro</a:t>
            </a:r>
            <a:r>
              <a:rPr lang="en-US" sz="2000" dirty="0" smtClean="0"/>
              <a:t>: </a:t>
            </a:r>
            <a:r>
              <a:rPr lang="en-US" sz="2000" dirty="0" err="1" smtClean="0"/>
              <a:t>PyroPacs</a:t>
            </a:r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err="1" smtClean="0"/>
              <a:t>LableMaster</a:t>
            </a:r>
            <a:r>
              <a:rPr lang="en-US" sz="2000" dirty="0" smtClean="0"/>
              <a:t>: </a:t>
            </a:r>
            <a:r>
              <a:rPr lang="en-US" sz="2000" dirty="0" err="1" smtClean="0"/>
              <a:t>GelTech</a:t>
            </a:r>
            <a:r>
              <a:rPr lang="en-US" sz="2000" dirty="0" smtClean="0"/>
              <a:t> Solutions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err="1" smtClean="0"/>
              <a:t>Nexceris</a:t>
            </a:r>
            <a:r>
              <a:rPr lang="en-US" sz="2000" dirty="0" smtClean="0"/>
              <a:t>: Thermal runaway precursor “gas detector”</a:t>
            </a:r>
          </a:p>
          <a:p>
            <a:endParaRPr lang="en-US" sz="2000" dirty="0"/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609600" y="1733550"/>
            <a:ext cx="1600271" cy="1216152"/>
            <a:chOff x="3498" y="7652"/>
            <a:chExt cx="7106" cy="5388"/>
          </a:xfrm>
        </p:grpSpPr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3498" y="11080"/>
              <a:ext cx="7106" cy="1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rgbClr val="000000"/>
                  </a:solidFill>
                  <a:latin typeface="Bookman Old Style" panose="02050604050505020204" pitchFamily="18" charset="0"/>
                </a:rPr>
                <a:t> </a:t>
              </a:r>
              <a:r>
                <a:rPr lang="en-US" altLang="en-US" sz="1600" dirty="0" err="1">
                  <a:solidFill>
                    <a:srgbClr val="000000"/>
                  </a:solidFill>
                  <a:latin typeface="Bookman Old Style" panose="02050604050505020204" pitchFamily="18" charset="0"/>
                </a:rPr>
                <a:t>Akro</a:t>
              </a:r>
              <a:r>
                <a:rPr lang="en-US" altLang="en-US" sz="1600" dirty="0">
                  <a:latin typeface="Bookman Old Style" panose="02050604050505020204" pitchFamily="18" charset="0"/>
                </a:rPr>
                <a:t> </a:t>
              </a:r>
              <a:r>
                <a:rPr lang="en-US" altLang="en-US" sz="1600" dirty="0" smtClean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Fire</a:t>
              </a:r>
              <a:endParaRPr lang="en-US" altLang="en-US" sz="2000" dirty="0">
                <a:latin typeface="Bookman Old Style" panose="02050604050505020204" pitchFamily="18" charset="0"/>
              </a:endParaRPr>
            </a:p>
          </p:txBody>
        </p:sp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3810" y="7652"/>
              <a:ext cx="4490" cy="3428"/>
              <a:chOff x="3890" y="1392"/>
              <a:chExt cx="4490" cy="3428"/>
            </a:xfrm>
          </p:grpSpPr>
          <p:sp>
            <p:nvSpPr>
              <p:cNvPr id="7" name="AutoShape 8"/>
              <p:cNvSpPr>
                <a:spLocks noChangeArrowheads="1"/>
              </p:cNvSpPr>
              <p:nvPr/>
            </p:nvSpPr>
            <p:spPr bwMode="auto">
              <a:xfrm>
                <a:off x="5160" y="1392"/>
                <a:ext cx="1980" cy="1440"/>
              </a:xfrm>
              <a:prstGeom prst="diamond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grpSp>
            <p:nvGrpSpPr>
              <p:cNvPr id="9" name="Group 9"/>
              <p:cNvGrpSpPr>
                <a:grpSpLocks/>
              </p:cNvGrpSpPr>
              <p:nvPr/>
            </p:nvGrpSpPr>
            <p:grpSpPr bwMode="auto">
              <a:xfrm>
                <a:off x="3890" y="2435"/>
                <a:ext cx="2005" cy="1495"/>
                <a:chOff x="1610" y="2915"/>
                <a:chExt cx="2005" cy="1495"/>
              </a:xfrm>
            </p:grpSpPr>
            <p:sp>
              <p:nvSpPr>
                <p:cNvPr id="12" name="AutoShape 10"/>
                <p:cNvSpPr>
                  <a:spLocks noChangeArrowheads="1"/>
                </p:cNvSpPr>
                <p:nvPr/>
              </p:nvSpPr>
              <p:spPr bwMode="auto">
                <a:xfrm>
                  <a:off x="1620" y="2920"/>
                  <a:ext cx="1980" cy="1480"/>
                </a:xfrm>
                <a:prstGeom prst="diamond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3" name="Freeform 11"/>
                <p:cNvSpPr>
                  <a:spLocks/>
                </p:cNvSpPr>
                <p:nvPr/>
              </p:nvSpPr>
              <p:spPr bwMode="auto">
                <a:xfrm>
                  <a:off x="2625" y="2925"/>
                  <a:ext cx="990" cy="748"/>
                </a:xfrm>
                <a:custGeom>
                  <a:avLst/>
                  <a:gdLst>
                    <a:gd name="T0" fmla="*/ 0 w 990"/>
                    <a:gd name="T1" fmla="*/ 0 h 740"/>
                    <a:gd name="T2" fmla="*/ 0 w 990"/>
                    <a:gd name="T3" fmla="*/ 425 h 740"/>
                    <a:gd name="T4" fmla="*/ 990 w 990"/>
                    <a:gd name="T5" fmla="*/ 748 h 740"/>
                    <a:gd name="T6" fmla="*/ 0 w 990"/>
                    <a:gd name="T7" fmla="*/ 0 h 74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90"/>
                    <a:gd name="T13" fmla="*/ 0 h 740"/>
                    <a:gd name="T14" fmla="*/ 990 w 990"/>
                    <a:gd name="T15" fmla="*/ 740 h 74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90" h="740">
                      <a:moveTo>
                        <a:pt x="0" y="0"/>
                      </a:moveTo>
                      <a:lnTo>
                        <a:pt x="0" y="420"/>
                      </a:lnTo>
                      <a:lnTo>
                        <a:pt x="990" y="7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50021"/>
                </a:solidFill>
                <a:ln w="9525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" name="Freeform 12"/>
                <p:cNvSpPr>
                  <a:spLocks/>
                </p:cNvSpPr>
                <p:nvPr/>
              </p:nvSpPr>
              <p:spPr bwMode="auto">
                <a:xfrm>
                  <a:off x="1615" y="2915"/>
                  <a:ext cx="1005" cy="745"/>
                </a:xfrm>
                <a:custGeom>
                  <a:avLst/>
                  <a:gdLst>
                    <a:gd name="T0" fmla="*/ 1000 w 1005"/>
                    <a:gd name="T1" fmla="*/ 0 h 745"/>
                    <a:gd name="T2" fmla="*/ 0 w 1005"/>
                    <a:gd name="T3" fmla="*/ 745 h 745"/>
                    <a:gd name="T4" fmla="*/ 1005 w 1005"/>
                    <a:gd name="T5" fmla="*/ 435 h 745"/>
                    <a:gd name="T6" fmla="*/ 1000 w 1005"/>
                    <a:gd name="T7" fmla="*/ 0 h 74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005"/>
                    <a:gd name="T13" fmla="*/ 0 h 745"/>
                    <a:gd name="T14" fmla="*/ 1005 w 1005"/>
                    <a:gd name="T15" fmla="*/ 745 h 74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005" h="745">
                      <a:moveTo>
                        <a:pt x="1000" y="0"/>
                      </a:moveTo>
                      <a:lnTo>
                        <a:pt x="0" y="745"/>
                      </a:lnTo>
                      <a:lnTo>
                        <a:pt x="1005" y="435"/>
                      </a:lnTo>
                      <a:lnTo>
                        <a:pt x="1000" y="0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9525">
                  <a:solidFill>
                    <a:srgbClr val="8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" name="Freeform 13"/>
                <p:cNvSpPr>
                  <a:spLocks/>
                </p:cNvSpPr>
                <p:nvPr/>
              </p:nvSpPr>
              <p:spPr bwMode="auto">
                <a:xfrm>
                  <a:off x="2620" y="3360"/>
                  <a:ext cx="975" cy="1040"/>
                </a:xfrm>
                <a:custGeom>
                  <a:avLst/>
                  <a:gdLst>
                    <a:gd name="T0" fmla="*/ 10 w 975"/>
                    <a:gd name="T1" fmla="*/ 0 h 1040"/>
                    <a:gd name="T2" fmla="*/ 975 w 975"/>
                    <a:gd name="T3" fmla="*/ 310 h 1040"/>
                    <a:gd name="T4" fmla="*/ 0 w 975"/>
                    <a:gd name="T5" fmla="*/ 1040 h 1040"/>
                    <a:gd name="T6" fmla="*/ 10 w 975"/>
                    <a:gd name="T7" fmla="*/ 0 h 104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75"/>
                    <a:gd name="T13" fmla="*/ 0 h 1040"/>
                    <a:gd name="T14" fmla="*/ 975 w 975"/>
                    <a:gd name="T15" fmla="*/ 1040 h 104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75" h="1040">
                      <a:moveTo>
                        <a:pt x="10" y="0"/>
                      </a:moveTo>
                      <a:lnTo>
                        <a:pt x="975" y="310"/>
                      </a:lnTo>
                      <a:lnTo>
                        <a:pt x="0" y="1040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" name="Freeform 14"/>
                <p:cNvSpPr>
                  <a:spLocks/>
                </p:cNvSpPr>
                <p:nvPr/>
              </p:nvSpPr>
              <p:spPr bwMode="auto">
                <a:xfrm>
                  <a:off x="1610" y="3355"/>
                  <a:ext cx="1015" cy="1055"/>
                </a:xfrm>
                <a:custGeom>
                  <a:avLst/>
                  <a:gdLst>
                    <a:gd name="T0" fmla="*/ 1005 w 1015"/>
                    <a:gd name="T1" fmla="*/ 1055 h 1055"/>
                    <a:gd name="T2" fmla="*/ 1015 w 1015"/>
                    <a:gd name="T3" fmla="*/ 0 h 1055"/>
                    <a:gd name="T4" fmla="*/ 0 w 1015"/>
                    <a:gd name="T5" fmla="*/ 305 h 1055"/>
                    <a:gd name="T6" fmla="*/ 1005 w 1015"/>
                    <a:gd name="T7" fmla="*/ 1055 h 105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015"/>
                    <a:gd name="T13" fmla="*/ 0 h 1055"/>
                    <a:gd name="T14" fmla="*/ 1015 w 1015"/>
                    <a:gd name="T15" fmla="*/ 1055 h 105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015" h="1055">
                      <a:moveTo>
                        <a:pt x="1005" y="1055"/>
                      </a:moveTo>
                      <a:lnTo>
                        <a:pt x="1015" y="0"/>
                      </a:lnTo>
                      <a:lnTo>
                        <a:pt x="0" y="305"/>
                      </a:lnTo>
                      <a:lnTo>
                        <a:pt x="1005" y="1055"/>
                      </a:lnTo>
                      <a:close/>
                    </a:path>
                  </a:pathLst>
                </a:custGeom>
                <a:solidFill>
                  <a:srgbClr val="CC0000"/>
                </a:solidFill>
                <a:ln w="9525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" name="AutoShape 15"/>
              <p:cNvSpPr>
                <a:spLocks noChangeArrowheads="1"/>
              </p:cNvSpPr>
              <p:nvPr/>
            </p:nvSpPr>
            <p:spPr bwMode="auto">
              <a:xfrm>
                <a:off x="6400" y="2440"/>
                <a:ext cx="1980" cy="1440"/>
              </a:xfrm>
              <a:prstGeom prst="diamond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1" name="AutoShape 16"/>
              <p:cNvSpPr>
                <a:spLocks noChangeArrowheads="1"/>
              </p:cNvSpPr>
              <p:nvPr/>
            </p:nvSpPr>
            <p:spPr bwMode="auto">
              <a:xfrm>
                <a:off x="5160" y="3380"/>
                <a:ext cx="1980" cy="1440"/>
              </a:xfrm>
              <a:prstGeom prst="diamond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</p:grpSp>
      <p:pic>
        <p:nvPicPr>
          <p:cNvPr id="17" name="Picture 16" descr="l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08371"/>
            <a:ext cx="2165385" cy="4230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Nexcer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44" y="3873900"/>
            <a:ext cx="2114645" cy="55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51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AkroFire</a:t>
            </a:r>
            <a:r>
              <a:rPr lang="en-US" dirty="0" smtClean="0"/>
              <a:t>/</a:t>
            </a:r>
            <a:r>
              <a:rPr lang="en-US" dirty="0" err="1" smtClean="0"/>
              <a:t>Americase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190750"/>
            <a:ext cx="3124200" cy="236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2343150"/>
            <a:ext cx="2429341" cy="1828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1504950"/>
            <a:ext cx="2407031" cy="1797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3105150"/>
            <a:ext cx="2463375" cy="185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13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Nexcer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10136"/>
            <a:ext cx="302895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581150"/>
            <a:ext cx="2438400" cy="34523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571750"/>
            <a:ext cx="3759200" cy="211455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1212" y="1809750"/>
            <a:ext cx="1336005" cy="14173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21774" flipV="1">
            <a:off x="4258147" y="2529383"/>
            <a:ext cx="1791521" cy="179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8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57350"/>
            <a:ext cx="3339703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and Company History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447800" y="2020363"/>
            <a:ext cx="6629400" cy="259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47950"/>
            <a:ext cx="572859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664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Oxygen by Air</a:t>
            </a:r>
            <a:br>
              <a:rPr lang="en-US" dirty="0" smtClean="0"/>
            </a:br>
            <a:r>
              <a:rPr lang="en-US" dirty="0" smtClean="0"/>
              <a:t>HM224B</a:t>
            </a:r>
            <a:endParaRPr lang="en-US" dirty="0"/>
          </a:p>
        </p:txBody>
      </p:sp>
      <p:pic>
        <p:nvPicPr>
          <p:cNvPr id="17" name="Picture 16" descr="Medical-Oxygen-Cylin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39214" y="1600199"/>
            <a:ext cx="1371600" cy="1371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 descr="Avox image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86150" y="1771650"/>
            <a:ext cx="1606100" cy="10287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 descr="hm224 colo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29250" y="3333750"/>
            <a:ext cx="2371725" cy="1581150"/>
          </a:xfrm>
          <a:prstGeom prst="rect">
            <a:avLst/>
          </a:prstGeom>
        </p:spPr>
      </p:pic>
      <p:pic>
        <p:nvPicPr>
          <p:cNvPr id="20" name="Picture 19" descr="IMG_5339_cutou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751" y="3457575"/>
            <a:ext cx="1703258" cy="14430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4957027" y="2382580"/>
            <a:ext cx="1178441" cy="1178441"/>
          </a:xfrm>
          <a:prstGeom prst="rect">
            <a:avLst/>
          </a:prstGeom>
        </p:spPr>
      </p:pic>
      <p:pic>
        <p:nvPicPr>
          <p:cNvPr id="11" name="Picture 10" descr="IMG_5339_cutout.jp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7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8751" y="3457575"/>
            <a:ext cx="1703258" cy="14430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11238" y="2431698"/>
            <a:ext cx="1286001" cy="1286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43150" y="2396867"/>
            <a:ext cx="1303208" cy="130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8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3400" y="1657350"/>
            <a:ext cx="8001000" cy="327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Lithium Solutions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" y="2025777"/>
            <a:ext cx="4363351" cy="2908173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422" y="2037207"/>
            <a:ext cx="3353495" cy="2626877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5033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009775"/>
            <a:ext cx="3743325" cy="24955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9183"/>
          <a:stretch/>
        </p:blipFill>
        <p:spPr>
          <a:xfrm>
            <a:off x="304800" y="2009775"/>
            <a:ext cx="4246940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09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300" y="1962150"/>
            <a:ext cx="3857625" cy="25717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0098"/>
          <a:stretch/>
        </p:blipFill>
        <p:spPr>
          <a:xfrm>
            <a:off x="304800" y="2038350"/>
            <a:ext cx="4295775" cy="255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81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 rot="5400000">
            <a:off x="5897940" y="1878525"/>
            <a:ext cx="3444121" cy="289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rot="5400000">
            <a:off x="-198061" y="1879657"/>
            <a:ext cx="3444121" cy="289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Americase Mass Recall Solutions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9" t="3863" r="10167" b="3438"/>
          <a:stretch/>
        </p:blipFill>
        <p:spPr>
          <a:xfrm>
            <a:off x="280986" y="2274510"/>
            <a:ext cx="2486026" cy="2057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06642" y="1937638"/>
            <a:ext cx="33114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DOT-SP16531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Damage/Defective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DOT-SP16510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Recall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DOT-SP16011 (Rev.1)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By 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DOT-SP16011 (</a:t>
            </a:r>
            <a:r>
              <a:rPr lang="en-US" dirty="0" smtClean="0"/>
              <a:t>Rev.3)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Multiple devices with </a:t>
            </a:r>
            <a:r>
              <a:rPr lang="en-US" dirty="0" err="1" smtClean="0"/>
              <a:t>Wh</a:t>
            </a:r>
            <a:r>
              <a:rPr lang="en-US" dirty="0" smtClean="0"/>
              <a:t> limitations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4924" y="1490834"/>
            <a:ext cx="2719244" cy="1812376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" t="3838" r="3825" b="5412"/>
          <a:stretch/>
        </p:blipFill>
        <p:spPr>
          <a:xfrm>
            <a:off x="6633418" y="3274635"/>
            <a:ext cx="1902256" cy="146992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3195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SAE G-27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578225" y="1695450"/>
            <a:ext cx="5715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Third revision has been released</a:t>
            </a:r>
          </a:p>
          <a:p>
            <a:endParaRPr lang="en-US" sz="2000" dirty="0" smtClean="0"/>
          </a:p>
          <a:p>
            <a:r>
              <a:rPr lang="en-US" sz="2000" dirty="0" smtClean="0"/>
              <a:t>Test parameters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No escaping dangerous projectiles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No escaping dangerous flames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Spark ignitor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3 cubic feet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3 video recorders (1 being Infrared)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6 hour test period</a:t>
            </a:r>
            <a:endParaRPr lang="en-US" sz="2000" dirty="0"/>
          </a:p>
        </p:txBody>
      </p:sp>
      <p:pic>
        <p:nvPicPr>
          <p:cNvPr id="1026" name="Picture 2" descr="Image result for sae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14700"/>
            <a:ext cx="2895600" cy="222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02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57350"/>
            <a:ext cx="2314956" cy="3352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667000" y="205978"/>
            <a:ext cx="6019800" cy="11656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Fulcrum Test Labs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59916" y="1885950"/>
            <a:ext cx="5715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Need for targeted test lab for testing Li-ion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Partnered with local test lab (Fulcrum) to create a dedicated test branch for client testing and R&amp;D for emergent packaging solutions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Currently partnered with PRBA for early “whitepaper” feedback on SAE G-27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Early testing for internationally recognized, industry leaders (various testing)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331589"/>
            <a:ext cx="5641848" cy="91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1" r="12519" b="35121"/>
          <a:stretch/>
        </p:blipFill>
        <p:spPr>
          <a:xfrm>
            <a:off x="304800" y="2724150"/>
            <a:ext cx="19812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81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nimated Version">
  <a:themeElements>
    <a:clrScheme name="global_network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A4B86"/>
      </a:accent1>
      <a:accent2>
        <a:srgbClr val="198186"/>
      </a:accent2>
      <a:accent3>
        <a:srgbClr val="196686"/>
      </a:accent3>
      <a:accent4>
        <a:srgbClr val="84B1E7"/>
      </a:accent4>
      <a:accent5>
        <a:srgbClr val="1E1986"/>
      </a:accent5>
      <a:accent6>
        <a:srgbClr val="818619"/>
      </a:accent6>
      <a:hlink>
        <a:srgbClr val="1E1986"/>
      </a:hlink>
      <a:folHlink>
        <a:srgbClr val="19818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宋体"/>
        <a:font script="Hant" typeface="新細明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atic Version">
  <a:themeElements>
    <a:clrScheme name="global_network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A4B86"/>
      </a:accent1>
      <a:accent2>
        <a:srgbClr val="198186"/>
      </a:accent2>
      <a:accent3>
        <a:srgbClr val="196686"/>
      </a:accent3>
      <a:accent4>
        <a:srgbClr val="84B1E7"/>
      </a:accent4>
      <a:accent5>
        <a:srgbClr val="1E1986"/>
      </a:accent5>
      <a:accent6>
        <a:srgbClr val="818619"/>
      </a:accent6>
      <a:hlink>
        <a:srgbClr val="1E1986"/>
      </a:hlink>
      <a:folHlink>
        <a:srgbClr val="19818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宋体"/>
        <a:font script="Hant" typeface="新細明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168</Words>
  <Application>Microsoft Office PowerPoint</Application>
  <PresentationFormat>On-screen Show (16:9)</PresentationFormat>
  <Paragraphs>44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Arial Black</vt:lpstr>
      <vt:lpstr>Bookman Old Style</vt:lpstr>
      <vt:lpstr>Calibri</vt:lpstr>
      <vt:lpstr>Animated Version</vt:lpstr>
      <vt:lpstr>Static Version</vt:lpstr>
      <vt:lpstr>8th Triennial International Aircraft Fire and Cabin Safety Research Conference</vt:lpstr>
      <vt:lpstr>Overview and Company History</vt:lpstr>
      <vt:lpstr>Oxygen by Air HM224B</vt:lpstr>
      <vt:lpstr>Preliminary Lithium Solutions</vt:lpstr>
      <vt:lpstr>Testing</vt:lpstr>
      <vt:lpstr>Testing</vt:lpstr>
      <vt:lpstr>Americase Mass Recall Solutions</vt:lpstr>
      <vt:lpstr>SAE G-27</vt:lpstr>
      <vt:lpstr>Fulcrum Test Labs</vt:lpstr>
      <vt:lpstr>Future of Lithium  Packaging</vt:lpstr>
      <vt:lpstr>AkroFire/Americase</vt:lpstr>
      <vt:lpstr>PowerPoint Presentation</vt:lpstr>
      <vt:lpstr>Questions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PresenterMedia.com</dc:creator>
  <cp:lastModifiedBy>James Egloff</cp:lastModifiedBy>
  <cp:revision>41</cp:revision>
  <dcterms:created xsi:type="dcterms:W3CDTF">2010-02-18T18:32:32Z</dcterms:created>
  <dcterms:modified xsi:type="dcterms:W3CDTF">2016-10-20T20:08:26Z</dcterms:modified>
</cp:coreProperties>
</file>