
<file path=[Content_Types].xml><?xml version="1.0" encoding="utf-8"?>
<Types xmlns="http://schemas.openxmlformats.org/package/2006/content-types">
  <Default Extension="png" ContentType="image/png"/>
  <Default Extension="wmf" ContentType="image/x-wmf"/>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1"/>
    <p:sldMasterId id="2147483661" r:id="rId2"/>
  </p:sldMasterIdLst>
  <p:notesMasterIdLst>
    <p:notesMasterId r:id="rId24"/>
  </p:notesMasterIdLst>
  <p:handoutMasterIdLst>
    <p:handoutMasterId r:id="rId25"/>
  </p:handoutMasterIdLst>
  <p:sldIdLst>
    <p:sldId id="273" r:id="rId3"/>
    <p:sldId id="274" r:id="rId4"/>
    <p:sldId id="275" r:id="rId5"/>
    <p:sldId id="276" r:id="rId6"/>
    <p:sldId id="278" r:id="rId7"/>
    <p:sldId id="277" r:id="rId8"/>
    <p:sldId id="280" r:id="rId9"/>
    <p:sldId id="279" r:id="rId10"/>
    <p:sldId id="281" r:id="rId11"/>
    <p:sldId id="282" r:id="rId12"/>
    <p:sldId id="283" r:id="rId13"/>
    <p:sldId id="284" r:id="rId14"/>
    <p:sldId id="285" r:id="rId15"/>
    <p:sldId id="286" r:id="rId16"/>
    <p:sldId id="287" r:id="rId17"/>
    <p:sldId id="288" r:id="rId18"/>
    <p:sldId id="289" r:id="rId19"/>
    <p:sldId id="290" r:id="rId20"/>
    <p:sldId id="291" r:id="rId21"/>
    <p:sldId id="292" r:id="rId22"/>
    <p:sldId id="293" r:id="rId23"/>
  </p:sldIdLst>
  <p:sldSz cx="9144000" cy="6858000" type="screen4x3"/>
  <p:notesSz cx="6858000" cy="9296400"/>
  <p:defaultTextStyle>
    <a:defPPr>
      <a:defRPr lang="en-US"/>
    </a:defPPr>
    <a:lvl1pPr algn="l" rtl="0" fontAlgn="base">
      <a:spcBef>
        <a:spcPct val="50000"/>
      </a:spcBef>
      <a:spcAft>
        <a:spcPct val="0"/>
      </a:spcAft>
      <a:buChar char="•"/>
      <a:defRPr sz="2400" kern="1200">
        <a:solidFill>
          <a:schemeClr val="tx1"/>
        </a:solidFill>
        <a:latin typeface="Arial" charset="0"/>
        <a:ea typeface="+mn-ea"/>
        <a:cs typeface="+mn-cs"/>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0D0E1773-2C58-4A1C-9F4D-09A126D9EB70}">
          <p14:sldIdLst>
            <p14:sldId id="273"/>
            <p14:sldId id="274"/>
            <p14:sldId id="275"/>
            <p14:sldId id="276"/>
            <p14:sldId id="278"/>
            <p14:sldId id="277"/>
            <p14:sldId id="280"/>
            <p14:sldId id="279"/>
            <p14:sldId id="281"/>
            <p14:sldId id="282"/>
            <p14:sldId id="283"/>
            <p14:sldId id="284"/>
            <p14:sldId id="285"/>
            <p14:sldId id="286"/>
            <p14:sldId id="287"/>
            <p14:sldId id="288"/>
            <p14:sldId id="289"/>
            <p14:sldId id="290"/>
            <p14:sldId id="291"/>
            <p14:sldId id="292"/>
            <p14:sldId id="293"/>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FF99"/>
    <a:srgbClr val="FFCC00"/>
    <a:srgbClr val="DDDDDD"/>
    <a:srgbClr val="C0C0C0"/>
    <a:srgbClr val="1D2F68"/>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1178" autoAdjust="0"/>
    <p:restoredTop sz="94717" autoAdjust="0"/>
  </p:normalViewPr>
  <p:slideViewPr>
    <p:cSldViewPr snapToGrid="0">
      <p:cViewPr varScale="1">
        <p:scale>
          <a:sx n="109" d="100"/>
          <a:sy n="109" d="100"/>
        </p:scale>
        <p:origin x="-624" y="-90"/>
      </p:cViewPr>
      <p:guideLst>
        <p:guide orient="horz" pos="536"/>
        <p:guide pos="33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dirty="0"/>
          </a:p>
        </p:txBody>
      </p:sp>
      <p:sp>
        <p:nvSpPr>
          <p:cNvPr id="24579" name="Rectangle 3"/>
          <p:cNvSpPr>
            <a:spLocks noGrp="1" noChangeArrowheads="1"/>
          </p:cNvSpPr>
          <p:nvPr>
            <p:ph type="dt" sz="quarter" idx="1"/>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dirty="0"/>
          </a:p>
        </p:txBody>
      </p:sp>
      <p:sp>
        <p:nvSpPr>
          <p:cNvPr id="24580" name="Rectangle 4"/>
          <p:cNvSpPr>
            <a:spLocks noGrp="1" noChangeArrowheads="1"/>
          </p:cNvSpPr>
          <p:nvPr>
            <p:ph type="ftr" sz="quarter" idx="2"/>
          </p:nvPr>
        </p:nvSpPr>
        <p:spPr bwMode="auto">
          <a:xfrm>
            <a:off x="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dirty="0"/>
          </a:p>
        </p:txBody>
      </p:sp>
      <p:sp>
        <p:nvSpPr>
          <p:cNvPr id="24581" name="Rectangle 5"/>
          <p:cNvSpPr>
            <a:spLocks noGrp="1" noChangeArrowheads="1"/>
          </p:cNvSpPr>
          <p:nvPr>
            <p:ph type="sldNum" sz="quarter" idx="3"/>
          </p:nvPr>
        </p:nvSpPr>
        <p:spPr bwMode="auto">
          <a:xfrm>
            <a:off x="388620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87C48A99-3596-4E58-ABE8-9D998A9384AB}" type="slidenum">
              <a:rPr lang="en-US"/>
              <a:pPr/>
              <a:t>‹#›</a:t>
            </a:fld>
            <a:endParaRPr lang="en-US" dirty="0"/>
          </a:p>
        </p:txBody>
      </p:sp>
    </p:spTree>
    <p:extLst>
      <p:ext uri="{BB962C8B-B14F-4D97-AF65-F5344CB8AC3E}">
        <p14:creationId xmlns:p14="http://schemas.microsoft.com/office/powerpoint/2010/main" val="2309560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dirty="0"/>
          </a:p>
        </p:txBody>
      </p:sp>
      <p:sp>
        <p:nvSpPr>
          <p:cNvPr id="21507" name="Rectangle 3"/>
          <p:cNvSpPr>
            <a:spLocks noGrp="1" noChangeArrowheads="1"/>
          </p:cNvSpPr>
          <p:nvPr>
            <p:ph type="dt" idx="1"/>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dirty="0"/>
          </a:p>
        </p:txBody>
      </p:sp>
      <p:sp>
        <p:nvSpPr>
          <p:cNvPr id="21508" name="Rectangle 4"/>
          <p:cNvSpPr>
            <a:spLocks noGrp="1" noRot="1" noChangeAspect="1" noChangeArrowheads="1" noTextEdit="1"/>
          </p:cNvSpPr>
          <p:nvPr>
            <p:ph type="sldImg" idx="2"/>
          </p:nvPr>
        </p:nvSpPr>
        <p:spPr bwMode="auto">
          <a:xfrm>
            <a:off x="1106488" y="696913"/>
            <a:ext cx="4648200"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1509" name="Rectangle 5"/>
          <p:cNvSpPr>
            <a:spLocks noGrp="1" noChangeArrowheads="1"/>
          </p:cNvSpPr>
          <p:nvPr>
            <p:ph type="body" sz="quarter" idx="3"/>
          </p:nvPr>
        </p:nvSpPr>
        <p:spPr bwMode="auto">
          <a:xfrm>
            <a:off x="914400" y="4416425"/>
            <a:ext cx="502920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510" name="Rectangle 6"/>
          <p:cNvSpPr>
            <a:spLocks noGrp="1" noChangeArrowheads="1"/>
          </p:cNvSpPr>
          <p:nvPr>
            <p:ph type="ftr" sz="quarter" idx="4"/>
          </p:nvPr>
        </p:nvSpPr>
        <p:spPr bwMode="auto">
          <a:xfrm>
            <a:off x="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dirty="0"/>
          </a:p>
        </p:txBody>
      </p:sp>
      <p:sp>
        <p:nvSpPr>
          <p:cNvPr id="21511" name="Rectangle 7"/>
          <p:cNvSpPr>
            <a:spLocks noGrp="1" noChangeArrowheads="1"/>
          </p:cNvSpPr>
          <p:nvPr>
            <p:ph type="sldNum" sz="quarter" idx="5"/>
          </p:nvPr>
        </p:nvSpPr>
        <p:spPr bwMode="auto">
          <a:xfrm>
            <a:off x="388620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55D68406-F15C-4303-97CE-0E3EE59880C4}" type="slidenum">
              <a:rPr lang="en-US"/>
              <a:pPr/>
              <a:t>‹#›</a:t>
            </a:fld>
            <a:endParaRPr lang="en-US" dirty="0"/>
          </a:p>
        </p:txBody>
      </p:sp>
    </p:spTree>
    <p:extLst>
      <p:ext uri="{BB962C8B-B14F-4D97-AF65-F5344CB8AC3E}">
        <p14:creationId xmlns:p14="http://schemas.microsoft.com/office/powerpoint/2010/main" val="34400677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1338345-9CBA-4181-BEB7-82A779821C66}" type="slidenum">
              <a:rPr lang="en-US"/>
              <a:pPr/>
              <a:t>1</a:t>
            </a:fld>
            <a:endParaRPr lang="en-US" dirty="0"/>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BC9A895D-F1B2-4238-92B1-93B3C1FCF0B4}" type="slidenum">
              <a:rPr lang="en-US"/>
              <a:pPr/>
              <a:t>2</a:t>
            </a:fld>
            <a:endParaRPr lang="en-US" dirty="0"/>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p:txBody>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4779981" y="0"/>
            <a:ext cx="4374429" cy="6858000"/>
          </a:xfrm>
          <a:prstGeom prst="rect">
            <a:avLst/>
          </a:prstGeom>
        </p:spPr>
      </p:pic>
      <p:sp>
        <p:nvSpPr>
          <p:cNvPr id="63490" name="Rectangle 1026"/>
          <p:cNvSpPr>
            <a:spLocks noGrp="1" noChangeArrowheads="1"/>
          </p:cNvSpPr>
          <p:nvPr>
            <p:ph type="ctrTitle"/>
          </p:nvPr>
        </p:nvSpPr>
        <p:spPr>
          <a:xfrm>
            <a:off x="227476" y="354380"/>
            <a:ext cx="4519544" cy="1395412"/>
          </a:xfrm>
        </p:spPr>
        <p:txBody>
          <a:bodyPr anchor="t"/>
          <a:lstStyle>
            <a:lvl1pPr>
              <a:defRPr/>
            </a:lvl1pPr>
          </a:lstStyle>
          <a:p>
            <a:pPr lvl="0"/>
            <a:r>
              <a:rPr lang="en-US" noProof="0" dirty="0" smtClean="0"/>
              <a:t>Select to edit master title</a:t>
            </a:r>
          </a:p>
        </p:txBody>
      </p:sp>
      <p:sp>
        <p:nvSpPr>
          <p:cNvPr id="63491" name="Rectangle 1027"/>
          <p:cNvSpPr>
            <a:spLocks noGrp="1" noChangeArrowheads="1"/>
          </p:cNvSpPr>
          <p:nvPr>
            <p:ph type="subTitle" idx="1"/>
          </p:nvPr>
        </p:nvSpPr>
        <p:spPr>
          <a:xfrm>
            <a:off x="230651" y="1795830"/>
            <a:ext cx="4490748" cy="1067092"/>
          </a:xfrm>
        </p:spPr>
        <p:txBody>
          <a:bodyPr/>
          <a:lstStyle>
            <a:lvl1pPr marL="0" indent="0">
              <a:buFontTx/>
              <a:buNone/>
              <a:defRPr sz="3200">
                <a:solidFill>
                  <a:schemeClr val="bg2"/>
                </a:solidFill>
              </a:defRPr>
            </a:lvl1pPr>
          </a:lstStyle>
          <a:p>
            <a:pPr lvl="0"/>
            <a:r>
              <a:rPr lang="en-US" noProof="0" dirty="0" smtClean="0"/>
              <a:t>Select to edit master subtitle</a:t>
            </a:r>
          </a:p>
        </p:txBody>
      </p:sp>
      <p:sp>
        <p:nvSpPr>
          <p:cNvPr id="63515" name="Text Box 1051"/>
          <p:cNvSpPr txBox="1">
            <a:spLocks noChangeArrowheads="1"/>
          </p:cNvSpPr>
          <p:nvPr userDrawn="1"/>
        </p:nvSpPr>
        <p:spPr bwMode="auto">
          <a:xfrm>
            <a:off x="270886" y="3393862"/>
            <a:ext cx="4455314"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None/>
            </a:pPr>
            <a:r>
              <a:rPr lang="en-US" sz="1600" dirty="0">
                <a:solidFill>
                  <a:srgbClr val="1D2F68"/>
                </a:solidFill>
              </a:rPr>
              <a:t>Presented to:</a:t>
            </a:r>
          </a:p>
          <a:p>
            <a:pPr>
              <a:buFontTx/>
              <a:buNone/>
            </a:pPr>
            <a:r>
              <a:rPr lang="en-US" sz="1600" dirty="0">
                <a:solidFill>
                  <a:srgbClr val="1D2F68"/>
                </a:solidFill>
              </a:rPr>
              <a:t>By:</a:t>
            </a:r>
          </a:p>
          <a:p>
            <a:pPr>
              <a:buFontTx/>
              <a:buNone/>
            </a:pPr>
            <a:r>
              <a:rPr lang="en-US" sz="1600" dirty="0">
                <a:solidFill>
                  <a:srgbClr val="1D2F68"/>
                </a:solidFill>
              </a:rPr>
              <a:t>Date:</a:t>
            </a:r>
          </a:p>
        </p:txBody>
      </p:sp>
      <p:grpSp>
        <p:nvGrpSpPr>
          <p:cNvPr id="63544" name="Group 1080"/>
          <p:cNvGrpSpPr>
            <a:grpSpLocks/>
          </p:cNvGrpSpPr>
          <p:nvPr userDrawn="1"/>
        </p:nvGrpSpPr>
        <p:grpSpPr bwMode="auto">
          <a:xfrm>
            <a:off x="6134004" y="5820327"/>
            <a:ext cx="2895600" cy="909638"/>
            <a:chOff x="3700" y="171"/>
            <a:chExt cx="1824" cy="573"/>
          </a:xfrm>
        </p:grpSpPr>
        <p:pic>
          <p:nvPicPr>
            <p:cNvPr id="63543" name="Picture 1079"/>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700" y="171"/>
              <a:ext cx="573" cy="573"/>
            </a:xfrm>
            <a:prstGeom prst="rect">
              <a:avLst/>
            </a:prstGeom>
            <a:noFill/>
            <a:extLst>
              <a:ext uri="{909E8E84-426E-40DD-AFC4-6F175D3DCCD1}">
                <a14:hiddenFill xmlns:a14="http://schemas.microsoft.com/office/drawing/2010/main">
                  <a:solidFill>
                    <a:srgbClr val="FFFFFF"/>
                  </a:solidFill>
                </a14:hiddenFill>
              </a:ext>
            </a:extLst>
          </p:spPr>
        </p:pic>
        <p:sp>
          <p:nvSpPr>
            <p:cNvPr id="63535" name="Text Box 1071"/>
            <p:cNvSpPr txBox="1">
              <a:spLocks noChangeArrowheads="1"/>
            </p:cNvSpPr>
            <p:nvPr userDrawn="1"/>
          </p:nvSpPr>
          <p:spPr bwMode="ltGray">
            <a:xfrm>
              <a:off x="4288" y="288"/>
              <a:ext cx="1236" cy="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800" b="1" dirty="0">
                  <a:solidFill>
                    <a:schemeClr val="bg1"/>
                  </a:solidFill>
                </a:rPr>
                <a:t>Federal Aviation</a:t>
              </a:r>
            </a:p>
            <a:p>
              <a:pPr>
                <a:lnSpc>
                  <a:spcPct val="85000"/>
                </a:lnSpc>
                <a:spcBef>
                  <a:spcPct val="0"/>
                </a:spcBef>
                <a:buFontTx/>
                <a:buNone/>
              </a:pPr>
              <a:r>
                <a:rPr lang="en-US" sz="1800" b="1" dirty="0">
                  <a:solidFill>
                    <a:schemeClr val="bg1"/>
                  </a:solidFill>
                </a:rPr>
                <a:t>Administration</a:t>
              </a:r>
            </a:p>
          </p:txBody>
        </p:sp>
      </p:gr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83339" y="6248400"/>
            <a:ext cx="1672032" cy="457200"/>
          </a:xfrm>
        </p:spPr>
        <p:txBody>
          <a:bodyPr/>
          <a:lstStyle>
            <a:lvl1pPr>
              <a:defRPr>
                <a:solidFill>
                  <a:schemeClr val="bg1">
                    <a:lumMod val="75000"/>
                  </a:schemeClr>
                </a:solidFill>
              </a:defRPr>
            </a:lvl1pPr>
          </a:lstStyle>
          <a:p>
            <a:endParaRPr lang="en-US" dirty="0"/>
          </a:p>
        </p:txBody>
      </p:sp>
      <p:sp>
        <p:nvSpPr>
          <p:cNvPr id="5" name="Footer Placeholder 4"/>
          <p:cNvSpPr>
            <a:spLocks noGrp="1"/>
          </p:cNvSpPr>
          <p:nvPr>
            <p:ph type="ftr" sz="quarter" idx="11"/>
          </p:nvPr>
        </p:nvSpPr>
        <p:spPr>
          <a:xfrm>
            <a:off x="2196798" y="6248400"/>
            <a:ext cx="2895600" cy="457200"/>
          </a:xfrm>
        </p:spPr>
        <p:txBody>
          <a:bodyPr/>
          <a:lstStyle>
            <a:lvl1pPr>
              <a:defRPr>
                <a:solidFill>
                  <a:schemeClr val="bg1">
                    <a:lumMod val="75000"/>
                  </a:schemeClr>
                </a:solidFill>
              </a:defRPr>
            </a:lvl1pPr>
          </a:lstStyle>
          <a:p>
            <a:endParaRPr lang="en-US" dirty="0"/>
          </a:p>
        </p:txBody>
      </p:sp>
      <p:sp>
        <p:nvSpPr>
          <p:cNvPr id="6" name="Slide Number Placeholder 5"/>
          <p:cNvSpPr>
            <a:spLocks noGrp="1"/>
          </p:cNvSpPr>
          <p:nvPr>
            <p:ph type="sldNum" sz="quarter" idx="12"/>
          </p:nvPr>
        </p:nvSpPr>
        <p:spPr>
          <a:xfrm>
            <a:off x="7662332" y="6248400"/>
            <a:ext cx="879171" cy="457200"/>
          </a:xfrm>
        </p:spPr>
        <p:txBody>
          <a:bodyPr/>
          <a:lstStyle>
            <a:lvl1pPr>
              <a:defRPr/>
            </a:lvl1pPr>
          </a:lstStyle>
          <a:p>
            <a:fld id="{78D3ABA1-EA94-43C0-B992-7CBCC31144F1}" type="slidenum">
              <a:rPr lang="en-US"/>
              <a:pPr/>
              <a:t>‹#›</a:t>
            </a:fld>
            <a:endParaRPr lang="en-US" dirty="0"/>
          </a:p>
        </p:txBody>
      </p:sp>
    </p:spTree>
    <p:extLst>
      <p:ext uri="{BB962C8B-B14F-4D97-AF65-F5344CB8AC3E}">
        <p14:creationId xmlns:p14="http://schemas.microsoft.com/office/powerpoint/2010/main" val="290825532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 y="1508125"/>
            <a:ext cx="3948113"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5813" y="1508125"/>
            <a:ext cx="3949700"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836266C2-23C9-4679-9EA6-D74DA6C8C265}" type="slidenum">
              <a:rPr lang="en-US"/>
              <a:pPr/>
              <a:t>‹#›</a:t>
            </a:fld>
            <a:endParaRPr lang="en-US" dirty="0"/>
          </a:p>
        </p:txBody>
      </p:sp>
    </p:spTree>
    <p:extLst>
      <p:ext uri="{BB962C8B-B14F-4D97-AF65-F5344CB8AC3E}">
        <p14:creationId xmlns:p14="http://schemas.microsoft.com/office/powerpoint/2010/main" val="314100933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dirty="0"/>
          </a:p>
        </p:txBody>
      </p:sp>
      <p:sp>
        <p:nvSpPr>
          <p:cNvPr id="4" name="Footer Placeholder 3"/>
          <p:cNvSpPr>
            <a:spLocks noGrp="1"/>
          </p:cNvSpPr>
          <p:nvPr>
            <p:ph type="ftr" sz="quarter" idx="11"/>
          </p:nvPr>
        </p:nvSpPr>
        <p:spPr/>
        <p:txBody>
          <a:bodyPr/>
          <a:lstStyle>
            <a:lvl1pPr>
              <a:defRPr/>
            </a:lvl1pPr>
          </a:lstStyle>
          <a:p>
            <a:endParaRPr lang="en-US" dirty="0"/>
          </a:p>
        </p:txBody>
      </p:sp>
      <p:sp>
        <p:nvSpPr>
          <p:cNvPr id="5" name="Slide Number Placeholder 4"/>
          <p:cNvSpPr>
            <a:spLocks noGrp="1"/>
          </p:cNvSpPr>
          <p:nvPr>
            <p:ph type="sldNum" sz="quarter" idx="12"/>
          </p:nvPr>
        </p:nvSpPr>
        <p:spPr/>
        <p:txBody>
          <a:bodyPr/>
          <a:lstStyle>
            <a:lvl1pPr>
              <a:defRPr/>
            </a:lvl1pPr>
          </a:lstStyle>
          <a:p>
            <a:fld id="{F1F6FF14-FC6A-41B6-B2DC-884C6B7C3F2E}" type="slidenum">
              <a:rPr lang="en-US"/>
              <a:pPr/>
              <a:t>‹#›</a:t>
            </a:fld>
            <a:endParaRPr lang="en-US" dirty="0"/>
          </a:p>
        </p:txBody>
      </p:sp>
    </p:spTree>
    <p:extLst>
      <p:ext uri="{BB962C8B-B14F-4D97-AF65-F5344CB8AC3E}">
        <p14:creationId xmlns:p14="http://schemas.microsoft.com/office/powerpoint/2010/main" val="240663159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p>
        </p:txBody>
      </p:sp>
      <p:sp>
        <p:nvSpPr>
          <p:cNvPr id="3" name="Footer Placeholder 2"/>
          <p:cNvSpPr>
            <a:spLocks noGrp="1"/>
          </p:cNvSpPr>
          <p:nvPr>
            <p:ph type="ftr" sz="quarter" idx="11"/>
          </p:nvPr>
        </p:nvSpPr>
        <p:spPr/>
        <p:txBody>
          <a:bodyPr/>
          <a:lstStyle>
            <a:lvl1pPr>
              <a:defRPr/>
            </a:lvl1pPr>
          </a:lstStyle>
          <a:p>
            <a:endParaRPr lang="en-US" dirty="0"/>
          </a:p>
        </p:txBody>
      </p:sp>
      <p:sp>
        <p:nvSpPr>
          <p:cNvPr id="4" name="Slide Number Placeholder 3"/>
          <p:cNvSpPr>
            <a:spLocks noGrp="1"/>
          </p:cNvSpPr>
          <p:nvPr>
            <p:ph type="sldNum" sz="quarter" idx="12"/>
          </p:nvPr>
        </p:nvSpPr>
        <p:spPr/>
        <p:txBody>
          <a:bodyPr/>
          <a:lstStyle>
            <a:lvl1pPr>
              <a:defRPr/>
            </a:lvl1pPr>
          </a:lstStyle>
          <a:p>
            <a:fld id="{8579F915-29B1-4ADF-B1F4-B9108899500C}" type="slidenum">
              <a:rPr lang="en-US"/>
              <a:pPr/>
              <a:t>‹#›</a:t>
            </a:fld>
            <a:endParaRPr lang="en-US" dirty="0"/>
          </a:p>
        </p:txBody>
      </p:sp>
    </p:spTree>
    <p:extLst>
      <p:ext uri="{BB962C8B-B14F-4D97-AF65-F5344CB8AC3E}">
        <p14:creationId xmlns:p14="http://schemas.microsoft.com/office/powerpoint/2010/main" val="93937183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9187D554-CBC1-41AB-90CF-337CEC897EAA}" type="slidenum">
              <a:rPr lang="en-US"/>
              <a:pPr/>
              <a:t>‹#›</a:t>
            </a:fld>
            <a:endParaRPr lang="en-US" dirty="0"/>
          </a:p>
        </p:txBody>
      </p:sp>
    </p:spTree>
    <p:extLst>
      <p:ext uri="{BB962C8B-B14F-4D97-AF65-F5344CB8AC3E}">
        <p14:creationId xmlns:p14="http://schemas.microsoft.com/office/powerpoint/2010/main" val="297998634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5"/>
            <a:ext cx="9144000" cy="815975"/>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56327" name="Rectangle 7"/>
          <p:cNvSpPr>
            <a:spLocks noGrp="1" noChangeArrowheads="1"/>
          </p:cNvSpPr>
          <p:nvPr>
            <p:ph type="title"/>
          </p:nvPr>
        </p:nvSpPr>
        <p:spPr bwMode="auto">
          <a:xfrm>
            <a:off x="428625" y="344488"/>
            <a:ext cx="8472488"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Select to edit master title</a:t>
            </a:r>
          </a:p>
        </p:txBody>
      </p:sp>
      <p:sp>
        <p:nvSpPr>
          <p:cNvPr id="56328" name="Rectangle 8"/>
          <p:cNvSpPr>
            <a:spLocks noGrp="1" noChangeArrowheads="1"/>
          </p:cNvSpPr>
          <p:nvPr>
            <p:ph type="body" idx="1"/>
          </p:nvPr>
        </p:nvSpPr>
        <p:spPr bwMode="auto">
          <a:xfrm>
            <a:off x="495300" y="1508125"/>
            <a:ext cx="8050213"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Select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6329" name="Rectangle 9"/>
          <p:cNvSpPr>
            <a:spLocks noGrp="1" noChangeArrowheads="1"/>
          </p:cNvSpPr>
          <p:nvPr>
            <p:ph type="dt" sz="half" idx="2"/>
          </p:nvPr>
        </p:nvSpPr>
        <p:spPr bwMode="auto">
          <a:xfrm>
            <a:off x="509463" y="6248400"/>
            <a:ext cx="173736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56330" name="Rectangle 10"/>
          <p:cNvSpPr>
            <a:spLocks noGrp="1" noChangeArrowheads="1"/>
          </p:cNvSpPr>
          <p:nvPr>
            <p:ph type="ftr" sz="quarter" idx="3"/>
          </p:nvPr>
        </p:nvSpPr>
        <p:spPr bwMode="auto">
          <a:xfrm>
            <a:off x="2314356"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56331" name="Rectangle 11"/>
          <p:cNvSpPr>
            <a:spLocks noGrp="1" noChangeArrowheads="1"/>
          </p:cNvSpPr>
          <p:nvPr>
            <p:ph type="sldNum" sz="quarter" idx="4"/>
          </p:nvPr>
        </p:nvSpPr>
        <p:spPr bwMode="auto">
          <a:xfrm>
            <a:off x="7425267" y="6248400"/>
            <a:ext cx="113089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b="0" i="0">
                <a:solidFill>
                  <a:schemeClr val="bg1">
                    <a:lumMod val="65000"/>
                  </a:schemeClr>
                </a:solidFill>
                <a:latin typeface="Helvetica Neue Medium"/>
                <a:cs typeface="Helvetica Neue Medium"/>
              </a:defRPr>
            </a:lvl1pPr>
          </a:lstStyle>
          <a:p>
            <a:fld id="{74438B1A-AF1B-4C8B-993E-1BADE62A2451}" type="slidenum">
              <a:rPr lang="en-US" smtClean="0"/>
              <a:pPr/>
              <a:t>‹#›</a:t>
            </a:fld>
            <a:endParaRPr lang="en-US" dirty="0"/>
          </a:p>
        </p:txBody>
      </p:sp>
      <p:grpSp>
        <p:nvGrpSpPr>
          <p:cNvPr id="56345" name="Group 25"/>
          <p:cNvGrpSpPr>
            <a:grpSpLocks/>
          </p:cNvGrpSpPr>
          <p:nvPr userDrawn="1"/>
        </p:nvGrpSpPr>
        <p:grpSpPr bwMode="auto">
          <a:xfrm>
            <a:off x="5480041" y="6126158"/>
            <a:ext cx="2047875" cy="660400"/>
            <a:chOff x="3596" y="3859"/>
            <a:chExt cx="1290" cy="416"/>
          </a:xfrm>
        </p:grpSpPr>
        <p:pic>
          <p:nvPicPr>
            <p:cNvPr id="56346" name="Picture 26"/>
            <p:cNvPicPr>
              <a:picLocks noChangeAspect="1" noChangeArrowheads="1"/>
            </p:cNvPicPr>
            <p:nvPr userDrawn="1"/>
          </p:nvPicPr>
          <p:blipFill>
            <a:blip r:embed="rId8" cstate="print">
              <a:extLst>
                <a:ext uri="{28A0092B-C50C-407E-A947-70E740481C1C}">
                  <a14:useLocalDpi xmlns:a14="http://schemas.microsoft.com/office/drawing/2010/main" val="0"/>
                </a:ext>
              </a:extLst>
            </a:blip>
            <a:stretch>
              <a:fillRect/>
            </a:stretch>
          </p:blipFill>
          <p:spPr bwMode="auto">
            <a:xfrm>
              <a:off x="3596" y="3859"/>
              <a:ext cx="416" cy="416"/>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863" cy="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chemeClr val="bg1"/>
                  </a:solidFill>
                </a:rPr>
                <a:t>Federal Aviation</a:t>
              </a:r>
            </a:p>
            <a:p>
              <a:pPr>
                <a:lnSpc>
                  <a:spcPct val="85000"/>
                </a:lnSpc>
                <a:spcBef>
                  <a:spcPct val="0"/>
                </a:spcBef>
                <a:buFontTx/>
                <a:buNone/>
              </a:pPr>
              <a:r>
                <a:rPr lang="en-US" sz="1200" b="1" dirty="0">
                  <a:solidFill>
                    <a:schemeClr val="bg1"/>
                  </a:solidFill>
                </a:rPr>
                <a:t>Administration</a:t>
              </a:r>
            </a:p>
          </p:txBody>
        </p:sp>
      </p:grpSp>
      <p:sp>
        <p:nvSpPr>
          <p:cNvPr id="56349" name="Text Box 29" hidden="1"/>
          <p:cNvSpPr txBox="1">
            <a:spLocks noChangeArrowheads="1"/>
          </p:cNvSpPr>
          <p:nvPr userDrawn="1"/>
        </p:nvSpPr>
        <p:spPr bwMode="auto">
          <a:xfrm>
            <a:off x="449263" y="6205538"/>
            <a:ext cx="47847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userDrawn="1"/>
        </p:nvSpPr>
        <p:spPr bwMode="auto">
          <a:xfrm>
            <a:off x="441325" y="6384925"/>
            <a:ext cx="37401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5" r:id="rId3"/>
    <p:sldLayoutId id="2147483657" r:id="rId4"/>
    <p:sldLayoutId id="2147483658" r:id="rId5"/>
    <p:sldLayoutId id="2147483660" r:id="rId6"/>
  </p:sldLayoutIdLst>
  <p:timing>
    <p:tnLst>
      <p:par>
        <p:cTn id="1" dur="indefinite" restart="never" nodeType="tmRoot"/>
      </p:par>
    </p:tnLst>
  </p:timing>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5"/>
            <a:ext cx="9144000" cy="815975"/>
          </a:xfrm>
          <a:prstGeom prst="rect">
            <a:avLst/>
          </a:prstGeom>
          <a:noFill/>
          <a:ln w="9525">
            <a:noFill/>
            <a:miter lim="800000"/>
            <a:headEnd/>
            <a:tailEnd/>
          </a:ln>
          <a:effectLst/>
          <a:extLst/>
        </p:spPr>
        <p:txBody>
          <a:bodyPr wrap="none" anchor="ctr"/>
          <a:lstStyle/>
          <a:p>
            <a:endParaRPr lang="en-US" dirty="0"/>
          </a:p>
        </p:txBody>
      </p:sp>
      <p:sp>
        <p:nvSpPr>
          <p:cNvPr id="56327" name="Rectangle 7"/>
          <p:cNvSpPr>
            <a:spLocks noGrp="1" noChangeArrowheads="1"/>
          </p:cNvSpPr>
          <p:nvPr>
            <p:ph type="title"/>
          </p:nvPr>
        </p:nvSpPr>
        <p:spPr bwMode="auto">
          <a:xfrm>
            <a:off x="428625" y="344488"/>
            <a:ext cx="8472488"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Select to edit master title</a:t>
            </a:r>
          </a:p>
        </p:txBody>
      </p:sp>
      <p:sp>
        <p:nvSpPr>
          <p:cNvPr id="56328" name="Rectangle 8"/>
          <p:cNvSpPr>
            <a:spLocks noGrp="1" noChangeArrowheads="1"/>
          </p:cNvSpPr>
          <p:nvPr>
            <p:ph type="body" idx="1"/>
          </p:nvPr>
        </p:nvSpPr>
        <p:spPr bwMode="auto">
          <a:xfrm>
            <a:off x="495300" y="1508125"/>
            <a:ext cx="8050213"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Select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6329" name="Rectangle 9"/>
          <p:cNvSpPr>
            <a:spLocks noGrp="1" noChangeArrowheads="1"/>
          </p:cNvSpPr>
          <p:nvPr>
            <p:ph type="dt" sz="half" idx="2"/>
          </p:nvPr>
        </p:nvSpPr>
        <p:spPr bwMode="auto">
          <a:xfrm>
            <a:off x="509463" y="6248400"/>
            <a:ext cx="173736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accent6"/>
                </a:solidFill>
                <a:latin typeface="Helvetica Neue Medium"/>
                <a:cs typeface="Helvetica Neue Medium"/>
              </a:defRPr>
            </a:lvl1pPr>
          </a:lstStyle>
          <a:p>
            <a:endParaRPr lang="en-US" dirty="0"/>
          </a:p>
        </p:txBody>
      </p:sp>
      <p:sp>
        <p:nvSpPr>
          <p:cNvPr id="56330" name="Rectangle 10"/>
          <p:cNvSpPr>
            <a:spLocks noGrp="1" noChangeArrowheads="1"/>
          </p:cNvSpPr>
          <p:nvPr>
            <p:ph type="ftr" sz="quarter" idx="3"/>
          </p:nvPr>
        </p:nvSpPr>
        <p:spPr bwMode="auto">
          <a:xfrm>
            <a:off x="2314356"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accent6"/>
                </a:solidFill>
                <a:latin typeface="Helvetica Neue Medium"/>
                <a:cs typeface="Helvetica Neue Medium"/>
              </a:defRPr>
            </a:lvl1pPr>
          </a:lstStyle>
          <a:p>
            <a:endParaRPr lang="en-US" dirty="0"/>
          </a:p>
        </p:txBody>
      </p:sp>
      <p:sp>
        <p:nvSpPr>
          <p:cNvPr id="56331" name="Rectangle 11"/>
          <p:cNvSpPr>
            <a:spLocks noGrp="1" noChangeArrowheads="1"/>
          </p:cNvSpPr>
          <p:nvPr>
            <p:ph type="sldNum" sz="quarter" idx="4"/>
          </p:nvPr>
        </p:nvSpPr>
        <p:spPr bwMode="auto">
          <a:xfrm>
            <a:off x="7442199" y="6248400"/>
            <a:ext cx="111396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b="0" i="0">
                <a:solidFill>
                  <a:schemeClr val="accent6"/>
                </a:solidFill>
                <a:latin typeface="Helvetica Neue Medium"/>
                <a:cs typeface="Helvetica Neue Medium"/>
              </a:defRPr>
            </a:lvl1pPr>
          </a:lstStyle>
          <a:p>
            <a:fld id="{74438B1A-AF1B-4C8B-993E-1BADE62A2451}" type="slidenum">
              <a:rPr lang="en-US" smtClean="0"/>
              <a:pPr/>
              <a:t>‹#›</a:t>
            </a:fld>
            <a:endParaRPr lang="en-US" dirty="0"/>
          </a:p>
        </p:txBody>
      </p:sp>
      <p:grpSp>
        <p:nvGrpSpPr>
          <p:cNvPr id="56345" name="Group 25"/>
          <p:cNvGrpSpPr>
            <a:grpSpLocks/>
          </p:cNvGrpSpPr>
          <p:nvPr userDrawn="1"/>
        </p:nvGrpSpPr>
        <p:grpSpPr bwMode="auto">
          <a:xfrm>
            <a:off x="5480041" y="6126158"/>
            <a:ext cx="2047875" cy="660400"/>
            <a:chOff x="3596" y="3859"/>
            <a:chExt cx="1290" cy="416"/>
          </a:xfrm>
        </p:grpSpPr>
        <p:pic>
          <p:nvPicPr>
            <p:cNvPr id="56346" name="Picture 26"/>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3596" y="3859"/>
              <a:ext cx="416" cy="416"/>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863" cy="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chemeClr val="accent6"/>
                  </a:solidFill>
                </a:rPr>
                <a:t>Federal Aviation</a:t>
              </a:r>
            </a:p>
            <a:p>
              <a:pPr>
                <a:lnSpc>
                  <a:spcPct val="85000"/>
                </a:lnSpc>
                <a:spcBef>
                  <a:spcPct val="0"/>
                </a:spcBef>
                <a:buFontTx/>
                <a:buNone/>
              </a:pPr>
              <a:r>
                <a:rPr lang="en-US" sz="1200" b="1" dirty="0">
                  <a:solidFill>
                    <a:schemeClr val="accent6"/>
                  </a:solidFill>
                </a:rPr>
                <a:t>Administration</a:t>
              </a:r>
            </a:p>
          </p:txBody>
        </p:sp>
      </p:grpSp>
      <p:sp>
        <p:nvSpPr>
          <p:cNvPr id="56349" name="Text Box 29" hidden="1"/>
          <p:cNvSpPr txBox="1">
            <a:spLocks noChangeArrowheads="1"/>
          </p:cNvSpPr>
          <p:nvPr userDrawn="1"/>
        </p:nvSpPr>
        <p:spPr bwMode="auto">
          <a:xfrm>
            <a:off x="449263" y="6205538"/>
            <a:ext cx="47847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userDrawn="1"/>
        </p:nvSpPr>
        <p:spPr bwMode="auto">
          <a:xfrm>
            <a:off x="441325" y="6384925"/>
            <a:ext cx="37401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spTree>
    <p:extLst>
      <p:ext uri="{BB962C8B-B14F-4D97-AF65-F5344CB8AC3E}">
        <p14:creationId xmlns:p14="http://schemas.microsoft.com/office/powerpoint/2010/main" val="2988165268"/>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mailto:Harry.Webster@faa.gov"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9" name="Rectangle 11"/>
          <p:cNvSpPr>
            <a:spLocks noGrp="1" noChangeArrowheads="1"/>
          </p:cNvSpPr>
          <p:nvPr>
            <p:ph type="ctrTitle"/>
          </p:nvPr>
        </p:nvSpPr>
        <p:spPr/>
        <p:txBody>
          <a:bodyPr/>
          <a:lstStyle/>
          <a:p>
            <a:r>
              <a:rPr lang="en-US" sz="3200" dirty="0" smtClean="0"/>
              <a:t>Summary of FAA Research on Lithium Battery Hazards</a:t>
            </a:r>
            <a:endParaRPr lang="en-US" sz="3200" dirty="0"/>
          </a:p>
        </p:txBody>
      </p:sp>
      <p:sp>
        <p:nvSpPr>
          <p:cNvPr id="32780" name="Rectangle 12"/>
          <p:cNvSpPr>
            <a:spLocks noGrp="1" noChangeArrowheads="1"/>
          </p:cNvSpPr>
          <p:nvPr>
            <p:ph type="subTitle" idx="1"/>
          </p:nvPr>
        </p:nvSpPr>
        <p:spPr/>
        <p:txBody>
          <a:bodyPr/>
          <a:lstStyle/>
          <a:p>
            <a:r>
              <a:rPr lang="en-US" dirty="0" smtClean="0"/>
              <a:t>Packaging Standard Considerations</a:t>
            </a:r>
            <a:endParaRPr lang="en-US" dirty="0">
              <a:solidFill>
                <a:schemeClr val="tx1"/>
              </a:solidFill>
            </a:endParaRPr>
          </a:p>
        </p:txBody>
      </p:sp>
      <p:sp>
        <p:nvSpPr>
          <p:cNvPr id="32785" name="Text Box 17"/>
          <p:cNvSpPr txBox="1">
            <a:spLocks noChangeArrowheads="1"/>
          </p:cNvSpPr>
          <p:nvPr/>
        </p:nvSpPr>
        <p:spPr bwMode="auto">
          <a:xfrm>
            <a:off x="1602613" y="3415609"/>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smtClean="0"/>
              <a:t>8</a:t>
            </a:r>
            <a:r>
              <a:rPr lang="en-US" sz="1600" baseline="30000" dirty="0" smtClean="0"/>
              <a:t>th</a:t>
            </a:r>
            <a:r>
              <a:rPr lang="en-US" sz="1600" dirty="0" smtClean="0"/>
              <a:t> Triennial Conference	</a:t>
            </a:r>
            <a:endParaRPr lang="en-US" sz="1600" dirty="0"/>
          </a:p>
        </p:txBody>
      </p:sp>
      <p:sp>
        <p:nvSpPr>
          <p:cNvPr id="32786" name="Text Box 18"/>
          <p:cNvSpPr txBox="1">
            <a:spLocks noChangeArrowheads="1"/>
          </p:cNvSpPr>
          <p:nvPr/>
        </p:nvSpPr>
        <p:spPr bwMode="auto">
          <a:xfrm>
            <a:off x="707320" y="3794333"/>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smtClean="0"/>
              <a:t>Harry Webster, FAA Fire Safety</a:t>
            </a:r>
            <a:endParaRPr lang="en-US" sz="1600" dirty="0"/>
          </a:p>
        </p:txBody>
      </p:sp>
      <p:sp>
        <p:nvSpPr>
          <p:cNvPr id="32787" name="Text Box 19"/>
          <p:cNvSpPr txBox="1">
            <a:spLocks noChangeArrowheads="1"/>
          </p:cNvSpPr>
          <p:nvPr/>
        </p:nvSpPr>
        <p:spPr bwMode="auto">
          <a:xfrm>
            <a:off x="866003" y="4122690"/>
            <a:ext cx="34655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smtClean="0"/>
              <a:t>October 26, 2016</a:t>
            </a:r>
            <a:endParaRPr lang="en-US" sz="1600" dirty="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Hazard by Cell Chemistry, Type and Size</a:t>
            </a:r>
            <a:endParaRPr lang="en-US" dirty="0"/>
          </a:p>
        </p:txBody>
      </p:sp>
      <p:sp>
        <p:nvSpPr>
          <p:cNvPr id="3" name="Content Placeholder 2"/>
          <p:cNvSpPr>
            <a:spLocks noGrp="1"/>
          </p:cNvSpPr>
          <p:nvPr>
            <p:ph idx="1"/>
          </p:nvPr>
        </p:nvSpPr>
        <p:spPr/>
        <p:txBody>
          <a:bodyPr/>
          <a:lstStyle/>
          <a:p>
            <a:r>
              <a:rPr lang="en-US" sz="2000" dirty="0" smtClean="0"/>
              <a:t>Cells of various chemistries, form factors, and capacity were studied</a:t>
            </a:r>
          </a:p>
          <a:p>
            <a:r>
              <a:rPr lang="en-US" sz="2000" dirty="0" smtClean="0"/>
              <a:t>Some chemistries such as LiFePO</a:t>
            </a:r>
            <a:r>
              <a:rPr lang="en-US" sz="2000" baseline="-25000" dirty="0" smtClean="0"/>
              <a:t>4</a:t>
            </a:r>
            <a:r>
              <a:rPr lang="en-US" sz="2000" dirty="0" smtClean="0"/>
              <a:t> yielded the lowest temperature rise in thermal runaway and were the least likely to propagate.  Where as, other chemistries such as LiCoO</a:t>
            </a:r>
            <a:r>
              <a:rPr lang="en-US" sz="2000" baseline="-25000" dirty="0" smtClean="0"/>
              <a:t>2</a:t>
            </a:r>
            <a:r>
              <a:rPr lang="en-US" sz="2000" dirty="0" smtClean="0"/>
              <a:t> exhibited the highest temperature rise and most likely to propagate.</a:t>
            </a:r>
          </a:p>
          <a:p>
            <a:r>
              <a:rPr lang="en-US" sz="2000" dirty="0" smtClean="0"/>
              <a:t>Some cells, such as Thionyl Chloride, while technically not flammable, explode violently when heated.</a:t>
            </a:r>
          </a:p>
          <a:p>
            <a:r>
              <a:rPr lang="en-US" sz="2000" dirty="0" smtClean="0"/>
              <a:t>The presence, or lack of, cell safety features such as vents made a difference in the hazard.</a:t>
            </a:r>
          </a:p>
          <a:p>
            <a:r>
              <a:rPr lang="en-US" sz="2000" dirty="0" smtClean="0"/>
              <a:t>The hazard increases with the size of the cell, both physical size as well as capacity.</a:t>
            </a:r>
            <a:endParaRPr lang="en-US" sz="2000" dirty="0"/>
          </a:p>
        </p:txBody>
      </p:sp>
      <p:sp>
        <p:nvSpPr>
          <p:cNvPr id="4" name="Slide Number Placeholder 3"/>
          <p:cNvSpPr>
            <a:spLocks noGrp="1"/>
          </p:cNvSpPr>
          <p:nvPr>
            <p:ph type="sldNum" sz="quarter" idx="12"/>
          </p:nvPr>
        </p:nvSpPr>
        <p:spPr/>
        <p:txBody>
          <a:bodyPr/>
          <a:lstStyle/>
          <a:p>
            <a:fld id="{78D3ABA1-EA94-43C0-B992-7CBCC31144F1}" type="slidenum">
              <a:rPr lang="en-US" smtClean="0"/>
              <a:pPr/>
              <a:t>10</a:t>
            </a:fld>
            <a:endParaRPr lang="en-US" dirty="0"/>
          </a:p>
        </p:txBody>
      </p:sp>
    </p:spTree>
    <p:extLst>
      <p:ext uri="{BB962C8B-B14F-4D97-AF65-F5344CB8AC3E}">
        <p14:creationId xmlns:p14="http://schemas.microsoft.com/office/powerpoint/2010/main" val="37442838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Full Scale Aircraft Fire Tests</a:t>
            </a:r>
            <a:endParaRPr lang="en-US" dirty="0"/>
          </a:p>
        </p:txBody>
      </p:sp>
      <p:sp>
        <p:nvSpPr>
          <p:cNvPr id="5" name="Content Placeholder 4"/>
          <p:cNvSpPr>
            <a:spLocks noGrp="1"/>
          </p:cNvSpPr>
          <p:nvPr>
            <p:ph sz="half" idx="1"/>
          </p:nvPr>
        </p:nvSpPr>
        <p:spPr/>
        <p:txBody>
          <a:bodyPr/>
          <a:lstStyle/>
          <a:p>
            <a:r>
              <a:rPr lang="en-US" sz="2000" dirty="0" smtClean="0"/>
              <a:t>Tests with 5000 lithium-ion cells and lithium metal cells were conducted in both the class E cargo compartment as well as the class C cargo compartment.</a:t>
            </a:r>
          </a:p>
          <a:p>
            <a:r>
              <a:rPr lang="en-US" sz="2000" dirty="0" smtClean="0"/>
              <a:t>The aircraft was configured to simulate inflight conditions.</a:t>
            </a:r>
          </a:p>
          <a:p>
            <a:r>
              <a:rPr lang="en-US" sz="2000" dirty="0" smtClean="0"/>
              <a:t>Fire control procedures, including ventilation settings were followed.</a:t>
            </a:r>
            <a:endParaRPr lang="en-US" sz="2000" dirty="0"/>
          </a:p>
        </p:txBody>
      </p:sp>
      <p:sp>
        <p:nvSpPr>
          <p:cNvPr id="4" name="Slide Number Placeholder 3"/>
          <p:cNvSpPr>
            <a:spLocks noGrp="1"/>
          </p:cNvSpPr>
          <p:nvPr>
            <p:ph type="sldNum" sz="quarter" idx="12"/>
          </p:nvPr>
        </p:nvSpPr>
        <p:spPr/>
        <p:txBody>
          <a:bodyPr/>
          <a:lstStyle/>
          <a:p>
            <a:fld id="{78D3ABA1-EA94-43C0-B992-7CBCC31144F1}" type="slidenum">
              <a:rPr lang="en-US" smtClean="0"/>
              <a:pPr/>
              <a:t>11</a:t>
            </a:fld>
            <a:endParaRPr lang="en-US" dirty="0"/>
          </a:p>
        </p:txBody>
      </p:sp>
      <p:pic>
        <p:nvPicPr>
          <p:cNvPr id="1026"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595813" y="2387071"/>
            <a:ext cx="3949700" cy="2633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2835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Full Scale Aircraft Fire Tests</a:t>
            </a:r>
          </a:p>
        </p:txBody>
      </p:sp>
      <p:sp>
        <p:nvSpPr>
          <p:cNvPr id="3" name="Content Placeholder 2"/>
          <p:cNvSpPr>
            <a:spLocks noGrp="1"/>
          </p:cNvSpPr>
          <p:nvPr>
            <p:ph sz="half" idx="1"/>
          </p:nvPr>
        </p:nvSpPr>
        <p:spPr>
          <a:xfrm>
            <a:off x="477883" y="1011736"/>
            <a:ext cx="3948113" cy="4391025"/>
          </a:xfrm>
        </p:spPr>
        <p:txBody>
          <a:bodyPr/>
          <a:lstStyle/>
          <a:p>
            <a:r>
              <a:rPr lang="en-US" sz="1800" dirty="0" smtClean="0"/>
              <a:t>Lithium-ion fires, initiated by simulating a single cell in thermal runaway, propagated through out the shipment in both compartments.</a:t>
            </a:r>
          </a:p>
          <a:p>
            <a:r>
              <a:rPr lang="en-US" sz="1800" dirty="0" smtClean="0"/>
              <a:t>Fires initiated by an external fire propagated in the class E, but not the class C.</a:t>
            </a:r>
          </a:p>
          <a:p>
            <a:r>
              <a:rPr lang="en-US" sz="1800" dirty="0" smtClean="0"/>
              <a:t>Halon 1301 was able to suppress the open flames, but did little to slow the rate of propagation of thermal runaway.</a:t>
            </a:r>
          </a:p>
          <a:p>
            <a:r>
              <a:rPr lang="en-US" sz="1800" dirty="0" smtClean="0"/>
              <a:t>Tests in both locations were terminated to prevent damage to the aircraft</a:t>
            </a:r>
            <a:endParaRPr lang="en-US" sz="1800" dirty="0"/>
          </a:p>
        </p:txBody>
      </p:sp>
      <p:sp>
        <p:nvSpPr>
          <p:cNvPr id="5" name="Slide Number Placeholder 4"/>
          <p:cNvSpPr>
            <a:spLocks noGrp="1"/>
          </p:cNvSpPr>
          <p:nvPr>
            <p:ph type="sldNum" sz="quarter" idx="12"/>
          </p:nvPr>
        </p:nvSpPr>
        <p:spPr/>
        <p:txBody>
          <a:bodyPr/>
          <a:lstStyle/>
          <a:p>
            <a:fld id="{836266C2-23C9-4679-9EA6-D74DA6C8C265}" type="slidenum">
              <a:rPr lang="en-US" smtClean="0"/>
              <a:pPr/>
              <a:t>12</a:t>
            </a:fld>
            <a:endParaRPr lang="en-US" dirty="0"/>
          </a:p>
        </p:txBody>
      </p:sp>
      <p:pic>
        <p:nvPicPr>
          <p:cNvPr id="205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595813" y="2393648"/>
            <a:ext cx="3949700" cy="2619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33194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Full Scale Aircraft Fire Tests</a:t>
            </a:r>
          </a:p>
        </p:txBody>
      </p:sp>
      <p:sp>
        <p:nvSpPr>
          <p:cNvPr id="3" name="Content Placeholder 2"/>
          <p:cNvSpPr>
            <a:spLocks noGrp="1"/>
          </p:cNvSpPr>
          <p:nvPr>
            <p:ph sz="half" idx="1"/>
          </p:nvPr>
        </p:nvSpPr>
        <p:spPr/>
        <p:txBody>
          <a:bodyPr/>
          <a:lstStyle/>
          <a:p>
            <a:r>
              <a:rPr lang="en-US" sz="2000" dirty="0" smtClean="0"/>
              <a:t>Lithium metal fires propagated rapidly in both cargo compartments, generating extreme temperatures and smoke.</a:t>
            </a:r>
          </a:p>
          <a:p>
            <a:r>
              <a:rPr lang="en-US" sz="2000" dirty="0" smtClean="0"/>
              <a:t>Smoke obscured the flight deck in minutes.</a:t>
            </a:r>
            <a:endParaRPr lang="en-US" dirty="0"/>
          </a:p>
          <a:p>
            <a:r>
              <a:rPr lang="en-US" sz="2000" dirty="0" smtClean="0"/>
              <a:t>Halon 1301 was not effective in slowing the rate of propagation.</a:t>
            </a:r>
          </a:p>
          <a:p>
            <a:r>
              <a:rPr lang="en-US" sz="2000" dirty="0" smtClean="0"/>
              <a:t>Each test had to be terminated to prevent damage to the aircraft.</a:t>
            </a:r>
          </a:p>
        </p:txBody>
      </p:sp>
      <p:sp>
        <p:nvSpPr>
          <p:cNvPr id="5" name="Slide Number Placeholder 4"/>
          <p:cNvSpPr>
            <a:spLocks noGrp="1"/>
          </p:cNvSpPr>
          <p:nvPr>
            <p:ph type="sldNum" sz="quarter" idx="12"/>
          </p:nvPr>
        </p:nvSpPr>
        <p:spPr/>
        <p:txBody>
          <a:bodyPr/>
          <a:lstStyle/>
          <a:p>
            <a:fld id="{836266C2-23C9-4679-9EA6-D74DA6C8C265}" type="slidenum">
              <a:rPr lang="en-US" smtClean="0"/>
              <a:pPr/>
              <a:t>13</a:t>
            </a:fld>
            <a:endParaRPr lang="en-US" dirty="0"/>
          </a:p>
        </p:txBody>
      </p:sp>
      <p:pic>
        <p:nvPicPr>
          <p:cNvPr id="307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595813" y="2390115"/>
            <a:ext cx="3949700" cy="2627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79868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Fire Containment Covers </a:t>
            </a:r>
            <a:endParaRPr lang="en-US" dirty="0"/>
          </a:p>
        </p:txBody>
      </p:sp>
      <p:sp>
        <p:nvSpPr>
          <p:cNvPr id="3" name="Content Placeholder 2"/>
          <p:cNvSpPr>
            <a:spLocks noGrp="1"/>
          </p:cNvSpPr>
          <p:nvPr>
            <p:ph sz="half" idx="1"/>
          </p:nvPr>
        </p:nvSpPr>
        <p:spPr/>
        <p:txBody>
          <a:bodyPr/>
          <a:lstStyle/>
          <a:p>
            <a:r>
              <a:rPr lang="en-US" sz="1800" dirty="0" smtClean="0"/>
              <a:t>FCCs work by restricting the oxygen under the cover.</a:t>
            </a:r>
          </a:p>
          <a:p>
            <a:r>
              <a:rPr lang="en-US" sz="1800" dirty="0" smtClean="0"/>
              <a:t>FCCs are capable of containing a class A fire for  four or more hours.</a:t>
            </a:r>
          </a:p>
          <a:p>
            <a:r>
              <a:rPr lang="en-US" sz="1800" dirty="0" smtClean="0"/>
              <a:t>Tests where a quantity of lithium-ion cells are included in the fire load, were not successful, failing at 70 minutes.</a:t>
            </a:r>
          </a:p>
          <a:p>
            <a:r>
              <a:rPr lang="en-US" sz="1800" dirty="0" smtClean="0"/>
              <a:t>Lithium metal tests failed in 16 minutes.</a:t>
            </a:r>
          </a:p>
          <a:p>
            <a:r>
              <a:rPr lang="en-US" sz="1800" dirty="0" smtClean="0"/>
              <a:t>Thermal runaway vent gases leaked out from the bottom and ignited.</a:t>
            </a:r>
            <a:endParaRPr lang="en-US" sz="1800" dirty="0"/>
          </a:p>
        </p:txBody>
      </p:sp>
      <p:sp>
        <p:nvSpPr>
          <p:cNvPr id="5" name="Slide Number Placeholder 4"/>
          <p:cNvSpPr>
            <a:spLocks noGrp="1"/>
          </p:cNvSpPr>
          <p:nvPr>
            <p:ph type="sldNum" sz="quarter" idx="12"/>
          </p:nvPr>
        </p:nvSpPr>
        <p:spPr/>
        <p:txBody>
          <a:bodyPr/>
          <a:lstStyle/>
          <a:p>
            <a:fld id="{836266C2-23C9-4679-9EA6-D74DA6C8C265}" type="slidenum">
              <a:rPr lang="en-US" smtClean="0"/>
              <a:pPr/>
              <a:t>14</a:t>
            </a:fld>
            <a:endParaRPr lang="en-US" dirty="0"/>
          </a:p>
        </p:txBody>
      </p:sp>
      <p:pic>
        <p:nvPicPr>
          <p:cNvPr id="4098"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682234" y="1508125"/>
            <a:ext cx="3776858"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70364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Fire Resistant Containers</a:t>
            </a:r>
            <a:endParaRPr lang="en-US" dirty="0"/>
          </a:p>
        </p:txBody>
      </p:sp>
      <p:sp>
        <p:nvSpPr>
          <p:cNvPr id="3" name="Content Placeholder 2"/>
          <p:cNvSpPr>
            <a:spLocks noGrp="1"/>
          </p:cNvSpPr>
          <p:nvPr>
            <p:ph sz="half" idx="1"/>
          </p:nvPr>
        </p:nvSpPr>
        <p:spPr>
          <a:xfrm>
            <a:off x="495300" y="888275"/>
            <a:ext cx="3948113" cy="4401276"/>
          </a:xfrm>
        </p:spPr>
        <p:txBody>
          <a:bodyPr/>
          <a:lstStyle/>
          <a:p>
            <a:r>
              <a:rPr lang="en-US" sz="1800" dirty="0" smtClean="0"/>
              <a:t>FRCs work by restricting the oxygen and may also have active fire suppression systems.</a:t>
            </a:r>
          </a:p>
          <a:p>
            <a:r>
              <a:rPr lang="en-US" sz="1800" dirty="0" smtClean="0"/>
              <a:t>Successful tests were conducted with class A materials.</a:t>
            </a:r>
          </a:p>
          <a:p>
            <a:r>
              <a:rPr lang="en-US" sz="1800" dirty="0" smtClean="0"/>
              <a:t>Lithium-ion tests resulted in an explosion of flammable vent gases that destroyed the container.</a:t>
            </a:r>
          </a:p>
          <a:p>
            <a:r>
              <a:rPr lang="en-US" sz="1800" dirty="0" smtClean="0"/>
              <a:t>Lithium metal tests burned through the sides of the container within 3 minutes.</a:t>
            </a:r>
          </a:p>
          <a:p>
            <a:r>
              <a:rPr lang="en-US" sz="1800" dirty="0" smtClean="0"/>
              <a:t>The fire suppression agent was ineffective on either the lithium-ion or lithium metal fires.</a:t>
            </a:r>
            <a:endParaRPr lang="en-US" sz="1800" dirty="0"/>
          </a:p>
        </p:txBody>
      </p:sp>
      <p:sp>
        <p:nvSpPr>
          <p:cNvPr id="5" name="Slide Number Placeholder 4"/>
          <p:cNvSpPr>
            <a:spLocks noGrp="1"/>
          </p:cNvSpPr>
          <p:nvPr>
            <p:ph type="sldNum" sz="quarter" idx="12"/>
          </p:nvPr>
        </p:nvSpPr>
        <p:spPr/>
        <p:txBody>
          <a:bodyPr/>
          <a:lstStyle/>
          <a:p>
            <a:fld id="{836266C2-23C9-4679-9EA6-D74DA6C8C265}" type="slidenum">
              <a:rPr lang="en-US" smtClean="0"/>
              <a:pPr/>
              <a:t>15</a:t>
            </a:fld>
            <a:endParaRPr lang="en-US" dirty="0"/>
          </a:p>
        </p:txBody>
      </p:sp>
      <p:pic>
        <p:nvPicPr>
          <p:cNvPr id="5122"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595813" y="2347736"/>
            <a:ext cx="3949700" cy="2711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04143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Vent Gas Explosions in Cargo Compartments</a:t>
            </a:r>
            <a:endParaRPr lang="en-US" dirty="0"/>
          </a:p>
        </p:txBody>
      </p:sp>
      <p:sp>
        <p:nvSpPr>
          <p:cNvPr id="3" name="Content Placeholder 2"/>
          <p:cNvSpPr>
            <a:spLocks noGrp="1"/>
          </p:cNvSpPr>
          <p:nvPr>
            <p:ph sz="half" idx="1"/>
          </p:nvPr>
        </p:nvSpPr>
        <p:spPr/>
        <p:txBody>
          <a:bodyPr/>
          <a:lstStyle/>
          <a:p>
            <a:r>
              <a:rPr lang="en-US" sz="1400" dirty="0" smtClean="0"/>
              <a:t>Tests were conducted to:</a:t>
            </a:r>
          </a:p>
          <a:p>
            <a:pPr lvl="1"/>
            <a:r>
              <a:rPr lang="en-US" sz="1400" dirty="0" smtClean="0"/>
              <a:t> determine the effect of a vent gas explosion in a cargo compartment.</a:t>
            </a:r>
          </a:p>
          <a:p>
            <a:pPr lvl="1"/>
            <a:r>
              <a:rPr lang="en-US" sz="1400" dirty="0" smtClean="0"/>
              <a:t>determine the minimum amount of vent gas that when contained and ignited would compromise the compartment integrity.</a:t>
            </a:r>
          </a:p>
          <a:p>
            <a:r>
              <a:rPr lang="en-US" sz="1400" dirty="0" smtClean="0"/>
              <a:t>Class C compartment are designed to withstand a one psi pressure differential before pressure relief devices activate.</a:t>
            </a:r>
          </a:p>
          <a:p>
            <a:r>
              <a:rPr lang="en-US" sz="1400" dirty="0" smtClean="0"/>
              <a:t>These pressure relief devices, when activated, will allow the fire suppressant agent to leak out.</a:t>
            </a:r>
          </a:p>
          <a:p>
            <a:r>
              <a:rPr lang="en-US" sz="1400" dirty="0" smtClean="0"/>
              <a:t>Six cells at 100% SOC and 20 cells at 50%, in thermal runaway, generated sufficient vent gas, that when ignited,  activated the pressure relief devices.</a:t>
            </a:r>
            <a:endParaRPr lang="en-US" sz="1400" dirty="0"/>
          </a:p>
        </p:txBody>
      </p:sp>
      <p:sp>
        <p:nvSpPr>
          <p:cNvPr id="5" name="Slide Number Placeholder 4"/>
          <p:cNvSpPr>
            <a:spLocks noGrp="1"/>
          </p:cNvSpPr>
          <p:nvPr>
            <p:ph type="sldNum" sz="quarter" idx="12"/>
          </p:nvPr>
        </p:nvSpPr>
        <p:spPr/>
        <p:txBody>
          <a:bodyPr/>
          <a:lstStyle/>
          <a:p>
            <a:fld id="{836266C2-23C9-4679-9EA6-D74DA6C8C265}" type="slidenum">
              <a:rPr lang="en-US" smtClean="0"/>
              <a:pPr/>
              <a:t>16</a:t>
            </a:fld>
            <a:endParaRPr lang="en-US" dirty="0"/>
          </a:p>
        </p:txBody>
      </p:sp>
      <p:pic>
        <p:nvPicPr>
          <p:cNvPr id="614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595813" y="2738761"/>
            <a:ext cx="3949700" cy="1929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34361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Packaging Considerations</a:t>
            </a:r>
            <a:endParaRPr lang="en-US" dirty="0"/>
          </a:p>
        </p:txBody>
      </p:sp>
      <p:sp>
        <p:nvSpPr>
          <p:cNvPr id="6" name="Content Placeholder 5"/>
          <p:cNvSpPr>
            <a:spLocks noGrp="1"/>
          </p:cNvSpPr>
          <p:nvPr>
            <p:ph idx="1"/>
          </p:nvPr>
        </p:nvSpPr>
        <p:spPr/>
        <p:txBody>
          <a:bodyPr/>
          <a:lstStyle/>
          <a:p>
            <a:r>
              <a:rPr lang="en-US" dirty="0" smtClean="0"/>
              <a:t>ICAO has banned the shipment of lithium cells and batteries as cargo on commercial passenger aircraft.</a:t>
            </a:r>
          </a:p>
          <a:p>
            <a:pPr lvl="1"/>
            <a:r>
              <a:rPr lang="en-US" dirty="0" smtClean="0"/>
              <a:t>Pending the development of safer means of transport.</a:t>
            </a:r>
          </a:p>
          <a:p>
            <a:pPr lvl="1"/>
            <a:r>
              <a:rPr lang="en-US" dirty="0" smtClean="0"/>
              <a:t>SAE G27 committee</a:t>
            </a:r>
          </a:p>
          <a:p>
            <a:r>
              <a:rPr lang="en-US" dirty="0" smtClean="0"/>
              <a:t>Remedies may include:</a:t>
            </a:r>
          </a:p>
          <a:p>
            <a:pPr lvl="1"/>
            <a:r>
              <a:rPr lang="en-US" dirty="0" smtClean="0"/>
              <a:t>Safer chemistries</a:t>
            </a:r>
          </a:p>
          <a:p>
            <a:pPr lvl="1"/>
            <a:r>
              <a:rPr lang="en-US" dirty="0" smtClean="0"/>
              <a:t>Aircraft based solutions (FCCs, FRCs, separation)</a:t>
            </a:r>
          </a:p>
          <a:p>
            <a:pPr lvl="1"/>
            <a:r>
              <a:rPr lang="en-US" dirty="0" smtClean="0"/>
              <a:t>Improved packaging</a:t>
            </a:r>
          </a:p>
          <a:p>
            <a:pPr marL="57150" indent="0">
              <a:buNone/>
            </a:pPr>
            <a:endParaRPr lang="en-US" dirty="0"/>
          </a:p>
        </p:txBody>
      </p:sp>
      <p:sp>
        <p:nvSpPr>
          <p:cNvPr id="5" name="Slide Number Placeholder 4"/>
          <p:cNvSpPr>
            <a:spLocks noGrp="1"/>
          </p:cNvSpPr>
          <p:nvPr>
            <p:ph type="sldNum" sz="quarter" idx="12"/>
          </p:nvPr>
        </p:nvSpPr>
        <p:spPr/>
        <p:txBody>
          <a:bodyPr/>
          <a:lstStyle/>
          <a:p>
            <a:fld id="{836266C2-23C9-4679-9EA6-D74DA6C8C265}" type="slidenum">
              <a:rPr lang="en-US" smtClean="0"/>
              <a:pPr/>
              <a:t>17</a:t>
            </a:fld>
            <a:endParaRPr lang="en-US" dirty="0"/>
          </a:p>
        </p:txBody>
      </p:sp>
    </p:spTree>
    <p:extLst>
      <p:ext uri="{BB962C8B-B14F-4D97-AF65-F5344CB8AC3E}">
        <p14:creationId xmlns:p14="http://schemas.microsoft.com/office/powerpoint/2010/main" val="4806647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Packaging Considerations</a:t>
            </a:r>
          </a:p>
        </p:txBody>
      </p:sp>
      <p:sp>
        <p:nvSpPr>
          <p:cNvPr id="3" name="Content Placeholder 2"/>
          <p:cNvSpPr>
            <a:spLocks noGrp="1"/>
          </p:cNvSpPr>
          <p:nvPr>
            <p:ph idx="1"/>
          </p:nvPr>
        </p:nvSpPr>
        <p:spPr/>
        <p:txBody>
          <a:bodyPr/>
          <a:lstStyle/>
          <a:p>
            <a:r>
              <a:rPr lang="en-US" sz="1800" dirty="0" smtClean="0"/>
              <a:t>Goal: Reduce the hazard to a level that the cargo compartment can contain the event.</a:t>
            </a:r>
          </a:p>
          <a:p>
            <a:r>
              <a:rPr lang="en-US" sz="1800" dirty="0" smtClean="0"/>
              <a:t>Considerations</a:t>
            </a:r>
          </a:p>
          <a:p>
            <a:pPr lvl="1"/>
            <a:r>
              <a:rPr lang="en-US" sz="1800" dirty="0" smtClean="0"/>
              <a:t>Recognize that lithium cells can be both an ignition source and a fuel.</a:t>
            </a:r>
          </a:p>
          <a:p>
            <a:pPr lvl="1"/>
            <a:r>
              <a:rPr lang="en-US" sz="1800" dirty="0" smtClean="0"/>
              <a:t>Prevent package to package propagation of thermal runaway.</a:t>
            </a:r>
          </a:p>
          <a:p>
            <a:pPr lvl="1"/>
            <a:r>
              <a:rPr lang="en-US" sz="1800" dirty="0" smtClean="0"/>
              <a:t>Prevent the ignition of adjacent cargo.</a:t>
            </a:r>
          </a:p>
          <a:p>
            <a:pPr lvl="1"/>
            <a:r>
              <a:rPr lang="en-US" sz="1800" dirty="0" smtClean="0"/>
              <a:t>Minimize the generation of smoke.</a:t>
            </a:r>
          </a:p>
          <a:p>
            <a:pPr lvl="1"/>
            <a:r>
              <a:rPr lang="en-US" sz="1800" dirty="0" smtClean="0"/>
              <a:t>Minimize heat released</a:t>
            </a:r>
          </a:p>
          <a:p>
            <a:pPr lvl="1"/>
            <a:r>
              <a:rPr lang="en-US" sz="1800" dirty="0" smtClean="0"/>
              <a:t>Contain fragments to within the package</a:t>
            </a:r>
          </a:p>
          <a:p>
            <a:pPr lvl="1"/>
            <a:r>
              <a:rPr lang="en-US" sz="1800" dirty="0" smtClean="0"/>
              <a:t>Restrict the amount of flammable vent gases released.</a:t>
            </a:r>
          </a:p>
          <a:p>
            <a:r>
              <a:rPr lang="en-US" sz="1800" dirty="0" smtClean="0"/>
              <a:t>Consider ignition sources</a:t>
            </a:r>
          </a:p>
          <a:p>
            <a:pPr lvl="1"/>
            <a:r>
              <a:rPr lang="en-US" sz="1800" dirty="0" smtClean="0"/>
              <a:t>Internal cell failure</a:t>
            </a:r>
          </a:p>
          <a:p>
            <a:pPr lvl="1"/>
            <a:r>
              <a:rPr lang="en-US" sz="1800" dirty="0" smtClean="0"/>
              <a:t>External fire</a:t>
            </a:r>
          </a:p>
          <a:p>
            <a:pPr lvl="1"/>
            <a:endParaRPr lang="en-US" dirty="0" smtClean="0"/>
          </a:p>
          <a:p>
            <a:pPr marL="457200" lvl="1" indent="0">
              <a:buNone/>
            </a:pPr>
            <a:endParaRPr lang="en-US" dirty="0" smtClean="0"/>
          </a:p>
          <a:p>
            <a:pPr lvl="1"/>
            <a:endParaRPr lang="en-US" dirty="0" smtClean="0"/>
          </a:p>
          <a:p>
            <a:pPr lvl="1"/>
            <a:endParaRPr lang="en-US" dirty="0" smtClean="0"/>
          </a:p>
          <a:p>
            <a:pPr lvl="1"/>
            <a:endParaRPr lang="en-US" dirty="0" smtClean="0"/>
          </a:p>
          <a:p>
            <a:pPr lvl="1"/>
            <a:endParaRPr lang="en-US" dirty="0"/>
          </a:p>
        </p:txBody>
      </p:sp>
      <p:sp>
        <p:nvSpPr>
          <p:cNvPr id="4" name="Slide Number Placeholder 3"/>
          <p:cNvSpPr>
            <a:spLocks noGrp="1"/>
          </p:cNvSpPr>
          <p:nvPr>
            <p:ph type="sldNum" sz="quarter" idx="12"/>
          </p:nvPr>
        </p:nvSpPr>
        <p:spPr/>
        <p:txBody>
          <a:bodyPr/>
          <a:lstStyle/>
          <a:p>
            <a:fld id="{78D3ABA1-EA94-43C0-B992-7CBCC31144F1}" type="slidenum">
              <a:rPr lang="en-US" smtClean="0"/>
              <a:pPr/>
              <a:t>18</a:t>
            </a:fld>
            <a:endParaRPr lang="en-US" dirty="0"/>
          </a:p>
        </p:txBody>
      </p:sp>
    </p:spTree>
    <p:extLst>
      <p:ext uri="{BB962C8B-B14F-4D97-AF65-F5344CB8AC3E}">
        <p14:creationId xmlns:p14="http://schemas.microsoft.com/office/powerpoint/2010/main" val="79220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Packaging Considerations</a:t>
            </a:r>
          </a:p>
        </p:txBody>
      </p:sp>
      <p:sp>
        <p:nvSpPr>
          <p:cNvPr id="3" name="Content Placeholder 2"/>
          <p:cNvSpPr>
            <a:spLocks noGrp="1"/>
          </p:cNvSpPr>
          <p:nvPr>
            <p:ph idx="1"/>
          </p:nvPr>
        </p:nvSpPr>
        <p:spPr/>
        <p:txBody>
          <a:bodyPr/>
          <a:lstStyle/>
          <a:p>
            <a:r>
              <a:rPr lang="en-US" dirty="0" smtClean="0"/>
              <a:t>Consider matching package to the level of hazard</a:t>
            </a:r>
          </a:p>
          <a:p>
            <a:pPr lvl="1"/>
            <a:r>
              <a:rPr lang="en-US" dirty="0" smtClean="0"/>
              <a:t>Chemistry, size and capacity and number of cells will affect the package design.</a:t>
            </a:r>
          </a:p>
          <a:p>
            <a:r>
              <a:rPr lang="en-US" dirty="0" smtClean="0"/>
              <a:t>Consider layered approach.</a:t>
            </a:r>
          </a:p>
          <a:p>
            <a:pPr lvl="1"/>
            <a:r>
              <a:rPr lang="en-US" dirty="0" smtClean="0"/>
              <a:t>Packaging in conjunction with:</a:t>
            </a:r>
          </a:p>
          <a:p>
            <a:pPr lvl="2"/>
            <a:r>
              <a:rPr lang="en-US" dirty="0" smtClean="0"/>
              <a:t>State of charge restrictions</a:t>
            </a:r>
          </a:p>
          <a:p>
            <a:pPr lvl="2"/>
            <a:r>
              <a:rPr lang="en-US" dirty="0" smtClean="0"/>
              <a:t>Cargo separation</a:t>
            </a:r>
          </a:p>
          <a:p>
            <a:pPr lvl="2"/>
            <a:r>
              <a:rPr lang="en-US" dirty="0" smtClean="0"/>
              <a:t>FCCs and FRCs</a:t>
            </a:r>
            <a:endParaRPr lang="en-US" dirty="0"/>
          </a:p>
        </p:txBody>
      </p:sp>
      <p:sp>
        <p:nvSpPr>
          <p:cNvPr id="4" name="Slide Number Placeholder 3"/>
          <p:cNvSpPr>
            <a:spLocks noGrp="1"/>
          </p:cNvSpPr>
          <p:nvPr>
            <p:ph type="sldNum" sz="quarter" idx="12"/>
          </p:nvPr>
        </p:nvSpPr>
        <p:spPr/>
        <p:txBody>
          <a:bodyPr/>
          <a:lstStyle/>
          <a:p>
            <a:fld id="{78D3ABA1-EA94-43C0-B992-7CBCC31144F1}" type="slidenum">
              <a:rPr lang="en-US" smtClean="0"/>
              <a:pPr/>
              <a:t>19</a:t>
            </a:fld>
            <a:endParaRPr lang="en-US" dirty="0"/>
          </a:p>
        </p:txBody>
      </p:sp>
    </p:spTree>
    <p:extLst>
      <p:ext uri="{BB962C8B-B14F-4D97-AF65-F5344CB8AC3E}">
        <p14:creationId xmlns:p14="http://schemas.microsoft.com/office/powerpoint/2010/main" val="17107767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r>
              <a:rPr lang="en-US" dirty="0" smtClean="0"/>
              <a:t>Background</a:t>
            </a:r>
            <a:endParaRPr lang="en-US" dirty="0"/>
          </a:p>
        </p:txBody>
      </p:sp>
      <p:sp>
        <p:nvSpPr>
          <p:cNvPr id="80899" name="Rectangle 3"/>
          <p:cNvSpPr>
            <a:spLocks noGrp="1" noChangeArrowheads="1"/>
          </p:cNvSpPr>
          <p:nvPr>
            <p:ph idx="1"/>
          </p:nvPr>
        </p:nvSpPr>
        <p:spPr/>
        <p:txBody>
          <a:bodyPr/>
          <a:lstStyle/>
          <a:p>
            <a:r>
              <a:rPr lang="en-US" sz="2000" b="0" dirty="0"/>
              <a:t>The 1999 LAX ramp fire involving lithium batteries was the basis for the FAA Technical Center initial investigation into the hazard of shipping these items by air. In the 1999 incident, a pallet of 120,000 lithium batteries was dropped on its side. The pallet erupted in flames 3 hours and 40 minutes later. Airport fire rescue had difficulty extinguishing the fire. This incident, coupled with the projected near exponential increase in lithium cell production, warranted investigation into the potential hazards of shipping these items by air. The likelihood that lithium cells may be involved in any cargo fire is directly related to the number of cells shipped as cargo. </a:t>
            </a:r>
            <a:endParaRPr lang="en-US" sz="2000" b="0" dirty="0" smtClean="0"/>
          </a:p>
          <a:p>
            <a:r>
              <a:rPr lang="en-US" sz="2000" b="0" dirty="0"/>
              <a:t>The FAA has conducted numerous research projects from 2002 until the present date on the flammability hazard of lithium batteries. </a:t>
            </a:r>
            <a:endParaRPr lang="en-US" sz="2000" dirty="0"/>
          </a:p>
        </p:txBody>
      </p:sp>
      <p:sp>
        <p:nvSpPr>
          <p:cNvPr id="4" name="Slide Number Placeholder 5"/>
          <p:cNvSpPr>
            <a:spLocks noGrp="1"/>
          </p:cNvSpPr>
          <p:nvPr>
            <p:ph type="sldNum" sz="quarter" idx="12"/>
          </p:nvPr>
        </p:nvSpPr>
        <p:spPr/>
        <p:txBody>
          <a:bodyPr/>
          <a:lstStyle/>
          <a:p>
            <a:fld id="{B3B1794D-CE01-4982-8A1C-98D478D9AB49}" type="slidenum">
              <a:rPr lang="en-US"/>
              <a:pPr/>
              <a:t>2</a:t>
            </a:fld>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Report</a:t>
            </a:r>
            <a:endParaRPr lang="en-US" dirty="0"/>
          </a:p>
        </p:txBody>
      </p:sp>
      <p:sp>
        <p:nvSpPr>
          <p:cNvPr id="3" name="Content Placeholder 2"/>
          <p:cNvSpPr>
            <a:spLocks noGrp="1"/>
          </p:cNvSpPr>
          <p:nvPr>
            <p:ph idx="1"/>
          </p:nvPr>
        </p:nvSpPr>
        <p:spPr/>
        <p:txBody>
          <a:bodyPr/>
          <a:lstStyle/>
          <a:p>
            <a:pPr marL="0" indent="0">
              <a:buNone/>
            </a:pPr>
            <a:r>
              <a:rPr lang="en-US" sz="2000" dirty="0"/>
              <a:t>Summary of FAA Studies Related to the Hazards Produced by Lithium Cells in Thermal Runaway in Aircraft Cargo </a:t>
            </a:r>
            <a:r>
              <a:rPr lang="en-US" sz="2000" dirty="0" smtClean="0"/>
              <a:t>Compartments</a:t>
            </a:r>
          </a:p>
          <a:p>
            <a:pPr marL="0" indent="0">
              <a:buNone/>
            </a:pPr>
            <a:endParaRPr lang="en-US" sz="2000" b="0" dirty="0"/>
          </a:p>
          <a:p>
            <a:pPr marL="0" indent="0">
              <a:buNone/>
            </a:pPr>
            <a:r>
              <a:rPr lang="en-US" sz="2000" b="0" dirty="0"/>
              <a:t> </a:t>
            </a:r>
            <a:r>
              <a:rPr lang="en-US" sz="2000" dirty="0"/>
              <a:t>DOT/FAA/TC-16/37 </a:t>
            </a:r>
            <a:r>
              <a:rPr lang="en-US" sz="2000" b="0" dirty="0"/>
              <a:t>	</a:t>
            </a:r>
          </a:p>
          <a:p>
            <a:pPr marL="0" indent="0">
              <a:buNone/>
            </a:pPr>
            <a:endParaRPr lang="en-US" sz="2000" b="0" dirty="0"/>
          </a:p>
          <a:p>
            <a:pPr marL="0" indent="0">
              <a:buNone/>
            </a:pPr>
            <a:r>
              <a:rPr lang="en-US" sz="2000" b="0" dirty="0"/>
              <a:t> June 2016 	</a:t>
            </a:r>
          </a:p>
          <a:p>
            <a:pPr marL="0" indent="0">
              <a:buNone/>
            </a:pPr>
            <a:r>
              <a:rPr lang="en-US" sz="2000" dirty="0" smtClean="0"/>
              <a:t>Harry Webster, et al.</a:t>
            </a:r>
          </a:p>
          <a:p>
            <a:pPr marL="0" indent="0">
              <a:buNone/>
            </a:pPr>
            <a:endParaRPr lang="en-US" sz="2000" dirty="0"/>
          </a:p>
          <a:p>
            <a:pPr marL="0" indent="0">
              <a:buNone/>
            </a:pPr>
            <a:r>
              <a:rPr lang="en-US" sz="2000" dirty="0" smtClean="0"/>
              <a:t>www.fire.tc.faa.gov</a:t>
            </a:r>
            <a:endParaRPr lang="en-US" sz="2000" dirty="0"/>
          </a:p>
        </p:txBody>
      </p:sp>
      <p:sp>
        <p:nvSpPr>
          <p:cNvPr id="4" name="Slide Number Placeholder 3"/>
          <p:cNvSpPr>
            <a:spLocks noGrp="1"/>
          </p:cNvSpPr>
          <p:nvPr>
            <p:ph type="sldNum" sz="quarter" idx="12"/>
          </p:nvPr>
        </p:nvSpPr>
        <p:spPr/>
        <p:txBody>
          <a:bodyPr/>
          <a:lstStyle/>
          <a:p>
            <a:fld id="{78D3ABA1-EA94-43C0-B992-7CBCC31144F1}" type="slidenum">
              <a:rPr lang="en-US" smtClean="0"/>
              <a:pPr/>
              <a:t>20</a:t>
            </a:fld>
            <a:endParaRPr lang="en-US" dirty="0"/>
          </a:p>
        </p:txBody>
      </p:sp>
    </p:spTree>
    <p:extLst>
      <p:ext uri="{BB962C8B-B14F-4D97-AF65-F5344CB8AC3E}">
        <p14:creationId xmlns:p14="http://schemas.microsoft.com/office/powerpoint/2010/main" val="15115022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lstStyle/>
          <a:p>
            <a:pPr marL="0" indent="0">
              <a:buNone/>
            </a:pPr>
            <a:r>
              <a:rPr lang="en-US" dirty="0"/>
              <a:t>Contact Information</a:t>
            </a:r>
            <a:endParaRPr lang="en-US" dirty="0" smtClean="0"/>
          </a:p>
          <a:p>
            <a:pPr marL="0" indent="0">
              <a:buNone/>
            </a:pPr>
            <a:endParaRPr lang="en-US" dirty="0"/>
          </a:p>
          <a:p>
            <a:pPr marL="0" indent="0">
              <a:buNone/>
            </a:pPr>
            <a:r>
              <a:rPr lang="en-US" dirty="0" smtClean="0"/>
              <a:t>Harry Webster</a:t>
            </a:r>
          </a:p>
          <a:p>
            <a:pPr marL="0" indent="0">
              <a:buNone/>
            </a:pPr>
            <a:r>
              <a:rPr lang="en-US" dirty="0" smtClean="0"/>
              <a:t>FAA Fire Safety Branch</a:t>
            </a:r>
          </a:p>
          <a:p>
            <a:pPr marL="0" indent="0">
              <a:buNone/>
            </a:pPr>
            <a:r>
              <a:rPr lang="en-US" dirty="0" smtClean="0">
                <a:hlinkClick r:id="rId2"/>
              </a:rPr>
              <a:t>Harry.Webster@faa.gov</a:t>
            </a:r>
            <a:endParaRPr lang="en-US" dirty="0" smtClean="0"/>
          </a:p>
          <a:p>
            <a:pPr marL="0" indent="0">
              <a:buNone/>
            </a:pPr>
            <a:r>
              <a:rPr lang="en-US" dirty="0" smtClean="0"/>
              <a:t>609-485-4183</a:t>
            </a:r>
            <a:endParaRPr lang="en-US" dirty="0"/>
          </a:p>
        </p:txBody>
      </p:sp>
      <p:sp>
        <p:nvSpPr>
          <p:cNvPr id="4" name="Slide Number Placeholder 3"/>
          <p:cNvSpPr>
            <a:spLocks noGrp="1"/>
          </p:cNvSpPr>
          <p:nvPr>
            <p:ph type="sldNum" sz="quarter" idx="12"/>
          </p:nvPr>
        </p:nvSpPr>
        <p:spPr/>
        <p:txBody>
          <a:bodyPr/>
          <a:lstStyle/>
          <a:p>
            <a:fld id="{78D3ABA1-EA94-43C0-B992-7CBCC31144F1}" type="slidenum">
              <a:rPr lang="en-US" smtClean="0"/>
              <a:pPr/>
              <a:t>21</a:t>
            </a:fld>
            <a:endParaRPr lang="en-US" dirty="0"/>
          </a:p>
        </p:txBody>
      </p:sp>
    </p:spTree>
    <p:extLst>
      <p:ext uri="{BB962C8B-B14F-4D97-AF65-F5344CB8AC3E}">
        <p14:creationId xmlns:p14="http://schemas.microsoft.com/office/powerpoint/2010/main" val="16793278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Cell Characterization Studies</a:t>
            </a:r>
            <a:endParaRPr lang="en-US" dirty="0"/>
          </a:p>
        </p:txBody>
      </p:sp>
      <p:sp>
        <p:nvSpPr>
          <p:cNvPr id="3" name="Content Placeholder 2"/>
          <p:cNvSpPr>
            <a:spLocks noGrp="1"/>
          </p:cNvSpPr>
          <p:nvPr>
            <p:ph idx="1"/>
          </p:nvPr>
        </p:nvSpPr>
        <p:spPr/>
        <p:txBody>
          <a:bodyPr/>
          <a:lstStyle/>
          <a:p>
            <a:r>
              <a:rPr lang="en-US" b="0" dirty="0"/>
              <a:t>Initial studies focused on the unique characteristics of lithium cells. </a:t>
            </a:r>
            <a:endParaRPr lang="en-US" b="0" dirty="0" smtClean="0"/>
          </a:p>
          <a:p>
            <a:r>
              <a:rPr lang="en-US" b="0" dirty="0"/>
              <a:t>It was found that lithium cells differ from other conventional batteries in that the lithium cells are constructed with a flammable electrolyte. This electrolyte can be forcibly released from a cell that is in a state of thermal runaway. </a:t>
            </a:r>
            <a:endParaRPr lang="en-US" b="0" dirty="0" smtClean="0"/>
          </a:p>
          <a:p>
            <a:pPr marL="0" indent="0">
              <a:buNone/>
            </a:pPr>
            <a:endParaRPr lang="en-US" dirty="0"/>
          </a:p>
        </p:txBody>
      </p:sp>
      <p:sp>
        <p:nvSpPr>
          <p:cNvPr id="4" name="Slide Number Placeholder 3"/>
          <p:cNvSpPr>
            <a:spLocks noGrp="1"/>
          </p:cNvSpPr>
          <p:nvPr>
            <p:ph type="sldNum" sz="quarter" idx="12"/>
          </p:nvPr>
        </p:nvSpPr>
        <p:spPr/>
        <p:txBody>
          <a:bodyPr/>
          <a:lstStyle/>
          <a:p>
            <a:fld id="{78D3ABA1-EA94-43C0-B992-7CBCC31144F1}" type="slidenum">
              <a:rPr lang="en-US" smtClean="0"/>
              <a:pPr/>
              <a:t>3</a:t>
            </a:fld>
            <a:endParaRPr lang="en-US" dirty="0"/>
          </a:p>
        </p:txBody>
      </p:sp>
    </p:spTree>
    <p:extLst>
      <p:ext uri="{BB962C8B-B14F-4D97-AF65-F5344CB8AC3E}">
        <p14:creationId xmlns:p14="http://schemas.microsoft.com/office/powerpoint/2010/main" val="25938566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Thermal Runaway</a:t>
            </a:r>
            <a:endParaRPr lang="en-US" dirty="0"/>
          </a:p>
        </p:txBody>
      </p:sp>
      <p:sp>
        <p:nvSpPr>
          <p:cNvPr id="5" name="Content Placeholder 4"/>
          <p:cNvSpPr>
            <a:spLocks noGrp="1"/>
          </p:cNvSpPr>
          <p:nvPr>
            <p:ph sz="half" idx="1"/>
          </p:nvPr>
        </p:nvSpPr>
        <p:spPr>
          <a:xfrm>
            <a:off x="521426" y="1001485"/>
            <a:ext cx="3948113" cy="4627699"/>
          </a:xfrm>
        </p:spPr>
        <p:txBody>
          <a:bodyPr/>
          <a:lstStyle/>
          <a:p>
            <a:r>
              <a:rPr lang="en-US" sz="2000" b="0" dirty="0"/>
              <a:t>Thermal runaway is a chemical reaction within the cell that results in a dramatic, uncontrolled temperature and pressure rise. This results in the cell expelling its contents, including the flammable </a:t>
            </a:r>
            <a:r>
              <a:rPr lang="en-US" sz="2000" b="0" dirty="0" smtClean="0"/>
              <a:t>electrolyte and gases, </a:t>
            </a:r>
            <a:r>
              <a:rPr lang="en-US" sz="2000" b="0" dirty="0"/>
              <a:t>which can be ignited by the hot cell case or burning </a:t>
            </a:r>
            <a:r>
              <a:rPr lang="en-US" sz="2000" b="0" dirty="0" smtClean="0"/>
              <a:t>packaging. Lithium metal cells can self ignite.</a:t>
            </a:r>
          </a:p>
          <a:p>
            <a:r>
              <a:rPr lang="en-US" sz="2000" b="0" dirty="0"/>
              <a:t>The exterior temperature of the cell casing can reach temperatures in excess of 1400°F. </a:t>
            </a:r>
            <a:endParaRPr lang="en-US" sz="2000" dirty="0"/>
          </a:p>
        </p:txBody>
      </p:sp>
      <p:sp>
        <p:nvSpPr>
          <p:cNvPr id="4" name="Slide Number Placeholder 3"/>
          <p:cNvSpPr>
            <a:spLocks noGrp="1"/>
          </p:cNvSpPr>
          <p:nvPr>
            <p:ph type="sldNum" sz="quarter" idx="12"/>
          </p:nvPr>
        </p:nvSpPr>
        <p:spPr/>
        <p:txBody>
          <a:bodyPr/>
          <a:lstStyle/>
          <a:p>
            <a:fld id="{78D3ABA1-EA94-43C0-B992-7CBCC31144F1}" type="slidenum">
              <a:rPr lang="en-US" smtClean="0"/>
              <a:pPr/>
              <a:t>4</a:t>
            </a:fld>
            <a:endParaRPr lang="en-US" dirty="0"/>
          </a:p>
        </p:txBody>
      </p:sp>
      <p:pic>
        <p:nvPicPr>
          <p:cNvPr id="102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595813" y="2231236"/>
            <a:ext cx="3949700" cy="2944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54417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Thermal Runaway Initiation</a:t>
            </a:r>
            <a:endParaRPr lang="en-US" dirty="0"/>
          </a:p>
        </p:txBody>
      </p:sp>
      <p:sp>
        <p:nvSpPr>
          <p:cNvPr id="3" name="Content Placeholder 2"/>
          <p:cNvSpPr>
            <a:spLocks noGrp="1"/>
          </p:cNvSpPr>
          <p:nvPr>
            <p:ph sz="half" idx="1"/>
          </p:nvPr>
        </p:nvSpPr>
        <p:spPr>
          <a:xfrm>
            <a:off x="530134" y="1220742"/>
            <a:ext cx="3948113" cy="4391025"/>
          </a:xfrm>
        </p:spPr>
        <p:txBody>
          <a:bodyPr/>
          <a:lstStyle/>
          <a:p>
            <a:r>
              <a:rPr lang="en-US" sz="2000" b="0" dirty="0"/>
              <a:t>Thermal runaway may be initiated by many circumstances</a:t>
            </a:r>
            <a:r>
              <a:rPr lang="en-US" sz="2000" b="0" dirty="0" smtClean="0"/>
              <a:t>.</a:t>
            </a:r>
          </a:p>
          <a:p>
            <a:r>
              <a:rPr lang="en-US" sz="2000" b="0" dirty="0"/>
              <a:t>These include internal cell failure, heating (exposure to an external fire), physical abuse, rapid discharge, over-charging, or the latent manifestation of a manufacturing contaminant</a:t>
            </a:r>
            <a:r>
              <a:rPr lang="en-US" sz="2000" b="0" dirty="0" smtClean="0"/>
              <a:t>.</a:t>
            </a:r>
          </a:p>
          <a:p>
            <a:r>
              <a:rPr lang="en-US" sz="2000" b="0" dirty="0"/>
              <a:t>E</a:t>
            </a:r>
            <a:r>
              <a:rPr lang="en-US" sz="2000" b="0" dirty="0" smtClean="0"/>
              <a:t>xternally </a:t>
            </a:r>
            <a:r>
              <a:rPr lang="en-US" sz="2000" b="0" dirty="0"/>
              <a:t>heating the cells to a temperature of approximately </a:t>
            </a:r>
            <a:r>
              <a:rPr lang="en-US" sz="2000" b="0" dirty="0" smtClean="0"/>
              <a:t>400°F, will </a:t>
            </a:r>
            <a:r>
              <a:rPr lang="en-US" sz="2000" b="0" dirty="0"/>
              <a:t>initiate the thermal runaway reaction within the cell.</a:t>
            </a:r>
            <a:endParaRPr lang="en-US" sz="2000" dirty="0"/>
          </a:p>
        </p:txBody>
      </p:sp>
      <p:sp>
        <p:nvSpPr>
          <p:cNvPr id="5" name="Slide Number Placeholder 4"/>
          <p:cNvSpPr>
            <a:spLocks noGrp="1"/>
          </p:cNvSpPr>
          <p:nvPr>
            <p:ph type="sldNum" sz="quarter" idx="12"/>
          </p:nvPr>
        </p:nvSpPr>
        <p:spPr/>
        <p:txBody>
          <a:bodyPr/>
          <a:lstStyle/>
          <a:p>
            <a:fld id="{836266C2-23C9-4679-9EA6-D74DA6C8C265}" type="slidenum">
              <a:rPr lang="en-US" smtClean="0"/>
              <a:pPr/>
              <a:t>5</a:t>
            </a:fld>
            <a:endParaRPr lang="en-US" dirty="0"/>
          </a:p>
        </p:txBody>
      </p:sp>
      <p:pic>
        <p:nvPicPr>
          <p:cNvPr id="205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595813" y="2224957"/>
            <a:ext cx="3949700" cy="2957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00032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Thermal </a:t>
            </a:r>
            <a:r>
              <a:rPr lang="en-US" dirty="0"/>
              <a:t>R</a:t>
            </a:r>
            <a:r>
              <a:rPr lang="en-US" dirty="0" smtClean="0"/>
              <a:t>unaway Propagation</a:t>
            </a:r>
            <a:endParaRPr lang="en-US" dirty="0"/>
          </a:p>
        </p:txBody>
      </p:sp>
      <p:sp>
        <p:nvSpPr>
          <p:cNvPr id="3" name="Content Placeholder 2"/>
          <p:cNvSpPr>
            <a:spLocks noGrp="1"/>
          </p:cNvSpPr>
          <p:nvPr>
            <p:ph sz="half" idx="1"/>
          </p:nvPr>
        </p:nvSpPr>
        <p:spPr>
          <a:xfrm>
            <a:off x="495300" y="1246868"/>
            <a:ext cx="3948113" cy="4391025"/>
          </a:xfrm>
        </p:spPr>
        <p:txBody>
          <a:bodyPr/>
          <a:lstStyle/>
          <a:p>
            <a:r>
              <a:rPr lang="en-US" sz="2000" b="0" dirty="0"/>
              <a:t>The heat produced by a single cell in thermal runaway may also be sufficient to heat adjacent cells, causing them to go into thermal runaway. </a:t>
            </a:r>
            <a:endParaRPr lang="en-US" sz="2000" b="0" dirty="0" smtClean="0"/>
          </a:p>
          <a:p>
            <a:r>
              <a:rPr lang="en-US" sz="2000" b="0" dirty="0"/>
              <a:t>This is a process called thermal runaway propagation and is key to understanding the hazard presented </a:t>
            </a:r>
            <a:r>
              <a:rPr lang="en-US" sz="2000" b="0" dirty="0" smtClean="0"/>
              <a:t>in shipping </a:t>
            </a:r>
            <a:r>
              <a:rPr lang="en-US" sz="2000" b="0" dirty="0"/>
              <a:t>these cells. </a:t>
            </a:r>
            <a:endParaRPr lang="en-US" sz="2000" b="0" dirty="0" smtClean="0"/>
          </a:p>
          <a:p>
            <a:r>
              <a:rPr lang="en-US" sz="2000" b="0" dirty="0"/>
              <a:t>The typical fiberboard bulk packaging does not prevent the propagation of thermal runaway</a:t>
            </a:r>
            <a:r>
              <a:rPr lang="en-US" sz="2400" b="0" dirty="0"/>
              <a:t>.</a:t>
            </a:r>
          </a:p>
        </p:txBody>
      </p:sp>
      <p:sp>
        <p:nvSpPr>
          <p:cNvPr id="5" name="Slide Number Placeholder 4"/>
          <p:cNvSpPr>
            <a:spLocks noGrp="1"/>
          </p:cNvSpPr>
          <p:nvPr>
            <p:ph type="sldNum" sz="quarter" idx="12"/>
          </p:nvPr>
        </p:nvSpPr>
        <p:spPr/>
        <p:txBody>
          <a:bodyPr/>
          <a:lstStyle/>
          <a:p>
            <a:fld id="{836266C2-23C9-4679-9EA6-D74DA6C8C265}" type="slidenum">
              <a:rPr lang="en-US" smtClean="0"/>
              <a:pPr/>
              <a:t>6</a:t>
            </a:fld>
            <a:endParaRPr lang="en-US" dirty="0"/>
          </a:p>
        </p:txBody>
      </p:sp>
      <p:pic>
        <p:nvPicPr>
          <p:cNvPr id="307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91608" y="1285182"/>
            <a:ext cx="3949700" cy="2224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3921" y="3709850"/>
            <a:ext cx="3985878" cy="2230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15526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Thermal Runaway </a:t>
            </a:r>
            <a:r>
              <a:rPr lang="en-US" dirty="0"/>
              <a:t>V</a:t>
            </a:r>
            <a:r>
              <a:rPr lang="en-US" dirty="0" smtClean="0"/>
              <a:t>ent </a:t>
            </a:r>
            <a:r>
              <a:rPr lang="en-US" dirty="0"/>
              <a:t>G</a:t>
            </a:r>
            <a:r>
              <a:rPr lang="en-US" dirty="0" smtClean="0"/>
              <a:t>as </a:t>
            </a:r>
            <a:r>
              <a:rPr lang="en-US" dirty="0"/>
              <a:t>A</a:t>
            </a:r>
            <a:r>
              <a:rPr lang="en-US" dirty="0" smtClean="0"/>
              <a:t>nalysis</a:t>
            </a:r>
            <a:endParaRPr lang="en-US" dirty="0"/>
          </a:p>
        </p:txBody>
      </p:sp>
      <p:sp>
        <p:nvSpPr>
          <p:cNvPr id="3" name="Content Placeholder 2"/>
          <p:cNvSpPr>
            <a:spLocks noGrp="1"/>
          </p:cNvSpPr>
          <p:nvPr>
            <p:ph sz="half" idx="1"/>
          </p:nvPr>
        </p:nvSpPr>
        <p:spPr/>
        <p:txBody>
          <a:bodyPr/>
          <a:lstStyle/>
          <a:p>
            <a:r>
              <a:rPr lang="en-US" sz="2000" b="0" dirty="0"/>
              <a:t>Tests were conducted to analyze the gases that are vented from lithium cells in thermal </a:t>
            </a:r>
            <a:r>
              <a:rPr lang="en-US" sz="2000" b="0" dirty="0" smtClean="0"/>
              <a:t>runaway.</a:t>
            </a:r>
          </a:p>
          <a:p>
            <a:r>
              <a:rPr lang="en-US" sz="2000" b="0" dirty="0" smtClean="0"/>
              <a:t>It was found that the gases consisted of primarily CO, Hydrocarbons, and Hydrogen.</a:t>
            </a:r>
          </a:p>
          <a:p>
            <a:r>
              <a:rPr lang="en-US" sz="2000" b="0" dirty="0" smtClean="0"/>
              <a:t>The concentration of hydrogen can be as high as 30%.</a:t>
            </a:r>
          </a:p>
          <a:p>
            <a:r>
              <a:rPr lang="en-US" sz="2000" b="0" dirty="0" smtClean="0"/>
              <a:t>The volume of gas generated increases with the state of charge.</a:t>
            </a:r>
          </a:p>
          <a:p>
            <a:endParaRPr lang="en-US" sz="2000" b="0" dirty="0" smtClean="0"/>
          </a:p>
          <a:p>
            <a:endParaRPr lang="en-US" dirty="0"/>
          </a:p>
        </p:txBody>
      </p:sp>
      <p:sp>
        <p:nvSpPr>
          <p:cNvPr id="5" name="Slide Number Placeholder 4"/>
          <p:cNvSpPr>
            <a:spLocks noGrp="1"/>
          </p:cNvSpPr>
          <p:nvPr>
            <p:ph type="sldNum" sz="quarter" idx="12"/>
          </p:nvPr>
        </p:nvSpPr>
        <p:spPr/>
        <p:txBody>
          <a:bodyPr/>
          <a:lstStyle/>
          <a:p>
            <a:fld id="{836266C2-23C9-4679-9EA6-D74DA6C8C265}" type="slidenum">
              <a:rPr lang="en-US" smtClean="0"/>
              <a:pPr/>
              <a:t>7</a:t>
            </a:fld>
            <a:endParaRPr lang="en-US" dirty="0"/>
          </a:p>
        </p:txBody>
      </p:sp>
      <p:pic>
        <p:nvPicPr>
          <p:cNvPr id="4098"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595813" y="2286060"/>
            <a:ext cx="3949700" cy="2835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61872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Halon 1301 Effectiveness</a:t>
            </a:r>
            <a:endParaRPr lang="en-US" dirty="0"/>
          </a:p>
        </p:txBody>
      </p:sp>
      <p:sp>
        <p:nvSpPr>
          <p:cNvPr id="6" name="Content Placeholder 5"/>
          <p:cNvSpPr>
            <a:spLocks noGrp="1"/>
          </p:cNvSpPr>
          <p:nvPr>
            <p:ph idx="1"/>
          </p:nvPr>
        </p:nvSpPr>
        <p:spPr>
          <a:xfrm>
            <a:off x="486591" y="1185908"/>
            <a:ext cx="8050213" cy="4391025"/>
          </a:xfrm>
        </p:spPr>
        <p:txBody>
          <a:bodyPr/>
          <a:lstStyle/>
          <a:p>
            <a:r>
              <a:rPr lang="en-US" sz="2000" b="0" dirty="0" smtClean="0"/>
              <a:t>Halon 1301 is the current fire suppression agent typically installed in class C cargo compartments.</a:t>
            </a:r>
          </a:p>
          <a:p>
            <a:r>
              <a:rPr lang="en-US" sz="2000" b="0" dirty="0" smtClean="0"/>
              <a:t>Initial tests </a:t>
            </a:r>
            <a:r>
              <a:rPr lang="en-US" sz="2000" b="0" dirty="0"/>
              <a:t>with small numbers of cells predicted that the Halon 1301 extinguishing agent would suppress the open flames but not prevent the propagation of thermal runaway from cell to </a:t>
            </a:r>
            <a:r>
              <a:rPr lang="en-US" sz="2000" b="0" dirty="0" smtClean="0"/>
              <a:t>cell.</a:t>
            </a:r>
          </a:p>
          <a:p>
            <a:r>
              <a:rPr lang="en-US" sz="2000" b="0" dirty="0" smtClean="0"/>
              <a:t>Later full scale tests with large numbers of cells confirmed that Halon 1301 has little effect on stopping propagation of thermal runaway.</a:t>
            </a:r>
          </a:p>
          <a:p>
            <a:r>
              <a:rPr lang="en-US" sz="2000" b="0" dirty="0" smtClean="0"/>
              <a:t>Halon 1301 at the design concentration of 5% cannot suppress the ignition of gases vented in thermal runaway that include high concentrations of hydrogen.</a:t>
            </a:r>
          </a:p>
          <a:p>
            <a:r>
              <a:rPr lang="en-US" sz="2000" b="0" dirty="0" smtClean="0"/>
              <a:t>Explosive gases may accumulate even in a suppressed cargo compartment.</a:t>
            </a:r>
            <a:endParaRPr lang="en-US" sz="2000" dirty="0"/>
          </a:p>
        </p:txBody>
      </p:sp>
      <p:sp>
        <p:nvSpPr>
          <p:cNvPr id="5" name="Slide Number Placeholder 4"/>
          <p:cNvSpPr>
            <a:spLocks noGrp="1"/>
          </p:cNvSpPr>
          <p:nvPr>
            <p:ph type="sldNum" sz="quarter" idx="12"/>
          </p:nvPr>
        </p:nvSpPr>
        <p:spPr/>
        <p:txBody>
          <a:bodyPr/>
          <a:lstStyle/>
          <a:p>
            <a:fld id="{836266C2-23C9-4679-9EA6-D74DA6C8C265}" type="slidenum">
              <a:rPr lang="en-US" smtClean="0"/>
              <a:pPr/>
              <a:t>8</a:t>
            </a:fld>
            <a:endParaRPr lang="en-US" dirty="0"/>
          </a:p>
        </p:txBody>
      </p:sp>
    </p:spTree>
    <p:extLst>
      <p:ext uri="{BB962C8B-B14F-4D97-AF65-F5344CB8AC3E}">
        <p14:creationId xmlns:p14="http://schemas.microsoft.com/office/powerpoint/2010/main" val="9210942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Effect of State of Charge</a:t>
            </a:r>
            <a:endParaRPr lang="en-US" dirty="0"/>
          </a:p>
        </p:txBody>
      </p:sp>
      <p:sp>
        <p:nvSpPr>
          <p:cNvPr id="3" name="Content Placeholder 2"/>
          <p:cNvSpPr>
            <a:spLocks noGrp="1"/>
          </p:cNvSpPr>
          <p:nvPr>
            <p:ph idx="1"/>
          </p:nvPr>
        </p:nvSpPr>
        <p:spPr/>
        <p:txBody>
          <a:bodyPr/>
          <a:lstStyle/>
          <a:p>
            <a:r>
              <a:rPr lang="en-US" sz="2400" dirty="0"/>
              <a:t>Cells were typically shipped at a nominal state of charge of 50% of capacity</a:t>
            </a:r>
            <a:r>
              <a:rPr lang="en-US" sz="2400" dirty="0" smtClean="0"/>
              <a:t>.</a:t>
            </a:r>
          </a:p>
          <a:p>
            <a:r>
              <a:rPr lang="en-US" sz="2400" dirty="0" smtClean="0"/>
              <a:t>Initial tests with lithium-ion cells indicated that reducing the cell state of charge had safety benefits.</a:t>
            </a:r>
          </a:p>
          <a:p>
            <a:r>
              <a:rPr lang="en-US" sz="2400" dirty="0" smtClean="0"/>
              <a:t>By reducing the SOC of a typical cobalt oxide lithium-ion cell to below 30%</a:t>
            </a:r>
          </a:p>
          <a:p>
            <a:pPr lvl="1"/>
            <a:r>
              <a:rPr lang="en-US" sz="2000" dirty="0" smtClean="0"/>
              <a:t>The severity of thermal runaway is reduced</a:t>
            </a:r>
          </a:p>
          <a:p>
            <a:pPr lvl="1"/>
            <a:r>
              <a:rPr lang="en-US" sz="2000" dirty="0" smtClean="0"/>
              <a:t>Propagation of thermal runaway is slowed or eliminated</a:t>
            </a:r>
          </a:p>
          <a:p>
            <a:pPr lvl="1"/>
            <a:r>
              <a:rPr lang="en-US" sz="2000" dirty="0" smtClean="0"/>
              <a:t>The volume of flammable gases vented during thermal runaway is reduced.</a:t>
            </a:r>
          </a:p>
          <a:p>
            <a:endParaRPr lang="en-US" sz="2000" dirty="0"/>
          </a:p>
        </p:txBody>
      </p:sp>
      <p:sp>
        <p:nvSpPr>
          <p:cNvPr id="4" name="Slide Number Placeholder 3"/>
          <p:cNvSpPr>
            <a:spLocks noGrp="1"/>
          </p:cNvSpPr>
          <p:nvPr>
            <p:ph type="sldNum" sz="quarter" idx="12"/>
          </p:nvPr>
        </p:nvSpPr>
        <p:spPr/>
        <p:txBody>
          <a:bodyPr/>
          <a:lstStyle/>
          <a:p>
            <a:fld id="{78D3ABA1-EA94-43C0-B992-7CBCC31144F1}" type="slidenum">
              <a:rPr lang="en-US" smtClean="0"/>
              <a:pPr/>
              <a:t>9</a:t>
            </a:fld>
            <a:endParaRPr lang="en-US" dirty="0"/>
          </a:p>
        </p:txBody>
      </p:sp>
    </p:spTree>
    <p:extLst>
      <p:ext uri="{BB962C8B-B14F-4D97-AF65-F5344CB8AC3E}">
        <p14:creationId xmlns:p14="http://schemas.microsoft.com/office/powerpoint/2010/main" val="2818747229"/>
      </p:ext>
    </p:extLst>
  </p:cSld>
  <p:clrMapOvr>
    <a:masterClrMapping/>
  </p:clrMapOvr>
</p:sld>
</file>

<file path=ppt/theme/theme1.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4025</TotalTime>
  <Words>1457</Words>
  <Application>Microsoft Office PowerPoint</Application>
  <PresentationFormat>On-screen Show (4:3)</PresentationFormat>
  <Paragraphs>150</Paragraphs>
  <Slides>21</Slides>
  <Notes>2</Notes>
  <HiddenSlides>0</HiddenSlides>
  <MMClips>0</MMClips>
  <ScaleCrop>false</ScaleCrop>
  <HeadingPairs>
    <vt:vector size="4" baseType="variant">
      <vt:variant>
        <vt:lpstr>Theme</vt:lpstr>
      </vt:variant>
      <vt:variant>
        <vt:i4>2</vt:i4>
      </vt:variant>
      <vt:variant>
        <vt:lpstr>Slide Titles</vt:lpstr>
      </vt:variant>
      <vt:variant>
        <vt:i4>21</vt:i4>
      </vt:variant>
    </vt:vector>
  </HeadingPairs>
  <TitlesOfParts>
    <vt:vector size="23" baseType="lpstr">
      <vt:lpstr>1_Custom Design</vt:lpstr>
      <vt:lpstr>2_Custom Design</vt:lpstr>
      <vt:lpstr>Summary of FAA Research on Lithium Battery Hazards</vt:lpstr>
      <vt:lpstr>Background</vt:lpstr>
      <vt:lpstr>Cell Characterization Studies</vt:lpstr>
      <vt:lpstr>Thermal Runaway</vt:lpstr>
      <vt:lpstr>Thermal Runaway Initiation</vt:lpstr>
      <vt:lpstr>Thermal Runaway Propagation</vt:lpstr>
      <vt:lpstr>Thermal Runaway Vent Gas Analysis</vt:lpstr>
      <vt:lpstr>Halon 1301 Effectiveness</vt:lpstr>
      <vt:lpstr>Effect of State of Charge</vt:lpstr>
      <vt:lpstr>Hazard by Cell Chemistry, Type and Size</vt:lpstr>
      <vt:lpstr>Full Scale Aircraft Fire Tests</vt:lpstr>
      <vt:lpstr>Full Scale Aircraft Fire Tests</vt:lpstr>
      <vt:lpstr>Full Scale Aircraft Fire Tests</vt:lpstr>
      <vt:lpstr>Fire Containment Covers </vt:lpstr>
      <vt:lpstr>Fire Resistant Containers</vt:lpstr>
      <vt:lpstr>Vent Gas Explosions in Cargo Compartments</vt:lpstr>
      <vt:lpstr>Packaging Considerations</vt:lpstr>
      <vt:lpstr>Packaging Considerations</vt:lpstr>
      <vt:lpstr>Packaging Considerations</vt:lpstr>
      <vt:lpstr>Report</vt:lpstr>
      <vt:lpstr>Questions?</vt:lpstr>
    </vt:vector>
  </TitlesOfParts>
  <Company>FAA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MTONEY</dc:creator>
  <cp:lastModifiedBy>Horner, April CTR (FAA)</cp:lastModifiedBy>
  <cp:revision>174</cp:revision>
  <dcterms:created xsi:type="dcterms:W3CDTF">2005-01-28T20:32:53Z</dcterms:created>
  <dcterms:modified xsi:type="dcterms:W3CDTF">2016-10-17T17:38:00Z</dcterms:modified>
</cp:coreProperties>
</file>