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10"/>
  </p:notesMasterIdLst>
  <p:handoutMasterIdLst>
    <p:handoutMasterId r:id="rId11"/>
  </p:handoutMasterIdLst>
  <p:sldIdLst>
    <p:sldId id="273" r:id="rId2"/>
    <p:sldId id="297" r:id="rId3"/>
    <p:sldId id="298" r:id="rId4"/>
    <p:sldId id="299" r:id="rId5"/>
    <p:sldId id="304" r:id="rId6"/>
    <p:sldId id="301" r:id="rId7"/>
    <p:sldId id="302" r:id="rId8"/>
    <p:sldId id="296" r:id="rId9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2F68"/>
    <a:srgbClr val="FF0000"/>
    <a:srgbClr val="FFFF99"/>
    <a:srgbClr val="FFCC00"/>
    <a:srgbClr val="DDDDDD"/>
    <a:srgbClr val="C0C0C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46" autoAdjust="0"/>
    <p:restoredTop sz="94750" autoAdjust="0"/>
  </p:normalViewPr>
  <p:slideViewPr>
    <p:cSldViewPr snapToGrid="0">
      <p:cViewPr varScale="1">
        <p:scale>
          <a:sx n="103" d="100"/>
          <a:sy n="103" d="100"/>
        </p:scale>
        <p:origin x="-378" y="-102"/>
      </p:cViewPr>
      <p:guideLst>
        <p:guide orient="horz" pos="536"/>
        <p:guide pos="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76F8A3A-3183-4D09-BA0D-F3944C105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58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56CA630-5D41-4585-AD62-9891912F9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178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76B363-2250-4412-B543-59F4B43EA449}" type="slidenum">
              <a:rPr lang="en-US" sz="1200" smtClean="0">
                <a:latin typeface="Times New Roman" pitchFamily="18" charset="0"/>
              </a:rPr>
              <a:pPr eaLnBrk="1" hangingPunct="1"/>
              <a:t>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D3050789-2953-4252-9A89-C112FABCA00A}" type="slidenum">
              <a:rPr lang="en-US" sz="12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8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" r="31892"/>
          <a:stretch>
            <a:fillRect/>
          </a:stretch>
        </p:blipFill>
        <p:spPr bwMode="auto">
          <a:xfrm>
            <a:off x="5578475" y="-1588"/>
            <a:ext cx="356552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051"/>
          <p:cNvSpPr txBox="1">
            <a:spLocks noChangeArrowheads="1"/>
          </p:cNvSpPr>
          <p:nvPr userDrawn="1"/>
        </p:nvSpPr>
        <p:spPr bwMode="auto">
          <a:xfrm>
            <a:off x="427038" y="5103813"/>
            <a:ext cx="48228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solidFill>
                  <a:srgbClr val="1D2F68"/>
                </a:solidFill>
              </a:rPr>
              <a:t>Steve Summer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solidFill>
                  <a:srgbClr val="1D2F68"/>
                </a:solidFill>
              </a:rPr>
              <a:t>Thomas Maloney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solidFill>
                  <a:srgbClr val="1D2F68"/>
                </a:solidFill>
              </a:rPr>
              <a:t>Federal Aviation Administration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solidFill>
                  <a:srgbClr val="1D2F68"/>
                </a:solidFill>
              </a:rPr>
              <a:t>Fire Safety Branch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solidFill>
                  <a:srgbClr val="1D2F68"/>
                </a:solidFill>
              </a:rPr>
              <a:t>http://www.fire.tc.faa.gov</a:t>
            </a:r>
          </a:p>
        </p:txBody>
      </p:sp>
      <p:grpSp>
        <p:nvGrpSpPr>
          <p:cNvPr id="5" name="Group 1080"/>
          <p:cNvGrpSpPr>
            <a:grpSpLocks/>
          </p:cNvGrpSpPr>
          <p:nvPr userDrawn="1"/>
        </p:nvGrpSpPr>
        <p:grpSpPr bwMode="auto">
          <a:xfrm>
            <a:off x="5873750" y="271463"/>
            <a:ext cx="2895600" cy="909637"/>
            <a:chOff x="3700" y="171"/>
            <a:chExt cx="1824" cy="573"/>
          </a:xfrm>
        </p:grpSpPr>
        <p:pic>
          <p:nvPicPr>
            <p:cNvPr id="6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800" b="1" smtClean="0">
                  <a:solidFill>
                    <a:schemeClr val="bg1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800" b="1" smtClean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8" name="Text Box 1051"/>
          <p:cNvSpPr txBox="1">
            <a:spLocks noChangeArrowheads="1"/>
          </p:cNvSpPr>
          <p:nvPr userDrawn="1"/>
        </p:nvSpPr>
        <p:spPr bwMode="auto">
          <a:xfrm>
            <a:off x="427038" y="3563938"/>
            <a:ext cx="39147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solidFill>
                  <a:srgbClr val="1D2F68"/>
                </a:solidFill>
              </a:rPr>
              <a:t>The 8</a:t>
            </a:r>
            <a:r>
              <a:rPr lang="en-US" sz="1600" baseline="30000" dirty="0" smtClean="0">
                <a:solidFill>
                  <a:srgbClr val="1D2F68"/>
                </a:solidFill>
              </a:rPr>
              <a:t>th</a:t>
            </a:r>
            <a:r>
              <a:rPr lang="en-US" sz="1600" dirty="0" smtClean="0">
                <a:solidFill>
                  <a:srgbClr val="1D2F68"/>
                </a:solidFill>
              </a:rPr>
              <a:t> Triennial Int’l Fire &amp; Cabin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solidFill>
                  <a:srgbClr val="1D2F68"/>
                </a:solidFill>
              </a:rPr>
              <a:t>Safety Research Conference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solidFill>
                  <a:srgbClr val="1D2F68"/>
                </a:solidFill>
              </a:rPr>
              <a:t>Atlantic City, NJ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solidFill>
                  <a:srgbClr val="1D2F68"/>
                </a:solidFill>
              </a:rPr>
              <a:t>October 24-27, 2016</a:t>
            </a:r>
          </a:p>
        </p:txBody>
      </p: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747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6357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5209E-80ED-4F6E-AB5F-ACBCC7E13A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03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90B46-E4AB-4858-8AFC-276B43083E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172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A9991-B749-4E8F-9DDA-D4AC9FBA97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014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4DFC-507F-4816-8FD8-A5714CA859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145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95007-93CB-458F-9443-F6ECDBA038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466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</a:pPr>
            <a:endParaRPr lang="en-US"/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62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EF18645-7475-4EED-8C48-6B413A2236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0" name="Group 25"/>
          <p:cNvGrpSpPr>
            <a:grpSpLocks/>
          </p:cNvGrpSpPr>
          <p:nvPr/>
        </p:nvGrpSpPr>
        <p:grpSpPr bwMode="auto">
          <a:xfrm>
            <a:off x="5708650" y="6126163"/>
            <a:ext cx="2047875" cy="660400"/>
            <a:chOff x="3596" y="3859"/>
            <a:chExt cx="1290" cy="416"/>
          </a:xfrm>
        </p:grpSpPr>
        <p:pic>
          <p:nvPicPr>
            <p:cNvPr id="1034" name="Picture 26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5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smtClean="0">
                  <a:solidFill>
                    <a:schemeClr val="bg1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smtClean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1031" name="Text Box 29" hidden="1"/>
          <p:cNvSpPr txBox="1">
            <a:spLocks noChangeArrowheads="1"/>
          </p:cNvSpPr>
          <p:nvPr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1200" b="1" smtClean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smtClean="0">
              <a:solidFill>
                <a:srgbClr val="C0C0C0"/>
              </a:solidFill>
            </a:endParaRPr>
          </a:p>
        </p:txBody>
      </p:sp>
      <p:sp>
        <p:nvSpPr>
          <p:cNvPr id="1032" name="Text Box 30" hidden="1"/>
          <p:cNvSpPr txBox="1">
            <a:spLocks noChangeArrowheads="1"/>
          </p:cNvSpPr>
          <p:nvPr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1200" smtClean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  <p:sp>
        <p:nvSpPr>
          <p:cNvPr id="1033" name="TextBox 1"/>
          <p:cNvSpPr txBox="1">
            <a:spLocks noChangeArrowheads="1"/>
          </p:cNvSpPr>
          <p:nvPr userDrawn="1"/>
        </p:nvSpPr>
        <p:spPr bwMode="auto">
          <a:xfrm>
            <a:off x="230188" y="6159500"/>
            <a:ext cx="44180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rgbClr val="D9D9D9"/>
                </a:solidFill>
              </a:rPr>
              <a:t>Propagation</a:t>
            </a:r>
            <a:r>
              <a:rPr lang="en-US" sz="1200" baseline="0" dirty="0" smtClean="0">
                <a:solidFill>
                  <a:srgbClr val="D9D9D9"/>
                </a:solidFill>
              </a:rPr>
              <a:t> of Li Battery Fire in an Inert Environment</a:t>
            </a:r>
            <a:endParaRPr lang="en-US" sz="1200" dirty="0" smtClean="0">
              <a:solidFill>
                <a:srgbClr val="D9D9D9"/>
              </a:solidFill>
            </a:endParaRPr>
          </a:p>
          <a:p>
            <a:pPr eaLnBrk="1" hangingPunct="1">
              <a:defRPr/>
            </a:pPr>
            <a:r>
              <a:rPr lang="en-US" sz="1200" dirty="0" smtClean="0">
                <a:solidFill>
                  <a:srgbClr val="D9D9D9"/>
                </a:solidFill>
              </a:rPr>
              <a:t>October 26, 2016</a:t>
            </a:r>
          </a:p>
          <a:p>
            <a:pPr eaLnBrk="1" hangingPunct="1">
              <a:defRPr/>
            </a:pPr>
            <a:endParaRPr lang="en-US" sz="1200" b="1" dirty="0" smtClean="0">
              <a:solidFill>
                <a:srgbClr val="C0C0C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04" r:id="rId3"/>
    <p:sldLayoutId id="2147483705" r:id="rId4"/>
    <p:sldLayoutId id="2147483706" r:id="rId5"/>
    <p:sldLayoutId id="214748370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5075146" cy="339725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Propagation of Lithium Battery Fire in an Inert Environment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82725E4E-A7E2-46B0-B178-37C68A707811}" type="slidenum">
              <a:rPr lang="en-US" sz="1400" smtClean="0">
                <a:solidFill>
                  <a:schemeClr val="bg1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2</a:t>
            </a:fld>
            <a:endParaRPr lang="en-US" sz="14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Background / Introduction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Argon propelled foam was proposed as a means of mitigating a lithium battery fire.</a:t>
            </a:r>
          </a:p>
          <a:p>
            <a:pPr eaLnBrk="1" hangingPunct="1"/>
            <a:r>
              <a:rPr lang="en-US" altLang="en-US" dirty="0" smtClean="0"/>
              <a:t>Would </a:t>
            </a:r>
            <a:r>
              <a:rPr lang="en-US" altLang="en-US" dirty="0"/>
              <a:t>argon be more effective than nitrogen at suppressing a lithium battery fire?</a:t>
            </a:r>
          </a:p>
          <a:p>
            <a:pPr lvl="1" eaLnBrk="1" hangingPunct="1"/>
            <a:r>
              <a:rPr lang="en-US" altLang="en-US" dirty="0" smtClean="0"/>
              <a:t>Heat capacity of Argon: .8637 kJ/m</a:t>
            </a:r>
            <a:r>
              <a:rPr lang="en-US" altLang="en-US" baseline="30000" dirty="0" smtClean="0"/>
              <a:t>3</a:t>
            </a:r>
            <a:r>
              <a:rPr lang="en-US" altLang="en-US" dirty="0" smtClean="0"/>
              <a:t> K</a:t>
            </a:r>
          </a:p>
          <a:p>
            <a:pPr lvl="1" eaLnBrk="1" hangingPunct="1"/>
            <a:r>
              <a:rPr lang="en-US" altLang="en-US" dirty="0" smtClean="0"/>
              <a:t>Heat capacity of Nitrogen (N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): 1.2116 kJ/m</a:t>
            </a:r>
            <a:r>
              <a:rPr lang="en-US" altLang="en-US" baseline="30000" dirty="0" smtClean="0"/>
              <a:t>3</a:t>
            </a:r>
            <a:r>
              <a:rPr lang="en-US" altLang="en-US" dirty="0" smtClean="0"/>
              <a:t> K</a:t>
            </a:r>
          </a:p>
          <a:p>
            <a:pPr lvl="1" eaLnBrk="1" hangingPunct="1"/>
            <a:r>
              <a:rPr lang="en-US" altLang="en-US" dirty="0" smtClean="0"/>
              <a:t>Nitrogen is more reactive than Argon.</a:t>
            </a:r>
            <a:endParaRPr lang="en-US" altLang="en-US" sz="2800" dirty="0" smtClean="0"/>
          </a:p>
          <a:p>
            <a:pPr eaLnBrk="1" hangingPunct="1"/>
            <a:endParaRPr lang="en-US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94250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Chamber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Vacuum down to .5 psi</a:t>
            </a:r>
          </a:p>
          <a:p>
            <a:r>
              <a:rPr lang="en-US" dirty="0" smtClean="0"/>
              <a:t>Maximum 750°F at 600 PSI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79E843-EAE4-4DD7-82F2-A7596312351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2" descr="C:\Users\Thomas ctr Maloney\Documents\Battery Test\Battery Chemistry and Size Variation Project\IMG_02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164" y="1035237"/>
            <a:ext cx="5338618" cy="400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263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171FBE2B-0CD7-4725-91EE-6828446739A2}" type="slidenum">
              <a:rPr lang="en-US" sz="1400" smtClean="0">
                <a:solidFill>
                  <a:schemeClr val="bg1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4</a:t>
            </a:fld>
            <a:endParaRPr lang="en-US" sz="14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Test Setup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189609"/>
            <a:ext cx="7962900" cy="470954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200 CR123a LiMnO2 cells were positioned in a 10 m</a:t>
            </a:r>
            <a:r>
              <a:rPr lang="en-US" baseline="30000" dirty="0" smtClean="0"/>
              <a:t>3</a:t>
            </a:r>
            <a:r>
              <a:rPr lang="en-US" dirty="0" smtClean="0"/>
              <a:t> pressure chamber.</a:t>
            </a:r>
          </a:p>
          <a:p>
            <a:pPr eaLnBrk="1" hangingPunct="1">
              <a:defRPr/>
            </a:pPr>
            <a:r>
              <a:rPr lang="en-US" dirty="0"/>
              <a:t>Tests were first performed in air followed by nitrogen and argon</a:t>
            </a:r>
            <a:r>
              <a:rPr lang="en-US" dirty="0" smtClean="0"/>
              <a:t>.</a:t>
            </a:r>
          </a:p>
          <a:p>
            <a:pPr eaLnBrk="1" hangingPunct="1">
              <a:defRPr/>
            </a:pPr>
            <a:r>
              <a:rPr lang="en-US" dirty="0" smtClean="0"/>
              <a:t>For the argon and nitrogen tests partial pressures were used to achieve 9% O2.</a:t>
            </a:r>
          </a:p>
        </p:txBody>
      </p:sp>
      <p:pic>
        <p:nvPicPr>
          <p:cNvPr id="1026" name="Picture 2" descr="I:\IMG_13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847" y="3981636"/>
            <a:ext cx="3835153" cy="287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own Arrow 11"/>
          <p:cNvSpPr/>
          <p:nvPr/>
        </p:nvSpPr>
        <p:spPr bwMode="auto">
          <a:xfrm rot="15265947">
            <a:off x="5886692" y="3953058"/>
            <a:ext cx="182018" cy="2683819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 rot="15565350">
            <a:off x="6261323" y="3527039"/>
            <a:ext cx="182880" cy="3592267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 rot="16920605">
            <a:off x="5551491" y="4829455"/>
            <a:ext cx="182880" cy="2153138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 rot="16581098">
            <a:off x="6129233" y="4311809"/>
            <a:ext cx="182880" cy="3158278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7511" y="5427356"/>
            <a:ext cx="2235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thermocouples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32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Cell Temp. Plot (N2)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79E843-EAE4-4DD7-82F2-A7596312351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26" name="Picture 2" descr="F:\Battery Test\Temp_vs_time_n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63" y="1736435"/>
            <a:ext cx="5335457" cy="419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Brace 4"/>
          <p:cNvSpPr/>
          <p:nvPr/>
        </p:nvSpPr>
        <p:spPr bwMode="auto">
          <a:xfrm rot="16200000">
            <a:off x="4238059" y="1184562"/>
            <a:ext cx="332511" cy="1343892"/>
          </a:xfrm>
          <a:prstGeom prst="rightBrac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934" y="1356801"/>
            <a:ext cx="2276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Propagation time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29973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Battery Fires in Reduced O</a:t>
            </a:r>
            <a:r>
              <a:rPr lang="en-US" sz="3200" baseline="-25000" smtClean="0"/>
              <a:t>2</a:t>
            </a:r>
            <a:r>
              <a:rPr lang="en-US" sz="3200" smtClean="0"/>
              <a:t> Environment</a:t>
            </a:r>
          </a:p>
        </p:txBody>
      </p:sp>
      <p:sp>
        <p:nvSpPr>
          <p:cNvPr id="7171" name="Content Placeholder 1"/>
          <p:cNvSpPr>
            <a:spLocks noGrp="1"/>
          </p:cNvSpPr>
          <p:nvPr>
            <p:ph idx="1"/>
          </p:nvPr>
        </p:nvSpPr>
        <p:spPr>
          <a:xfrm>
            <a:off x="492125" y="1125538"/>
            <a:ext cx="8050213" cy="4391025"/>
          </a:xfrm>
        </p:spPr>
        <p:txBody>
          <a:bodyPr/>
          <a:lstStyle/>
          <a:p>
            <a:r>
              <a:rPr lang="en-US" sz="2400" smtClean="0"/>
              <a:t>200 CR123A Manganese Dioxide cells in chamber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04D965-42B3-4B51-B72E-9DECFEC508B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492125" y="4964113"/>
            <a:ext cx="27527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/>
              <a:t>Propagation Time: 187 sec</a:t>
            </a:r>
          </a:p>
          <a:p>
            <a:pPr eaLnBrk="1" hangingPunct="1"/>
            <a:r>
              <a:rPr lang="en-US" sz="1200"/>
              <a:t>O2 Depletion: 7.25%</a:t>
            </a:r>
          </a:p>
          <a:p>
            <a:pPr eaLnBrk="1" hangingPunct="1"/>
            <a:r>
              <a:rPr lang="en-US" sz="1200"/>
              <a:t>Max THC: .2237%</a:t>
            </a:r>
          </a:p>
          <a:p>
            <a:pPr eaLnBrk="1" hangingPunct="1"/>
            <a:r>
              <a:rPr lang="en-US" sz="1200"/>
              <a:t>Max Ave. Chamber Temp. 118.1C</a:t>
            </a:r>
          </a:p>
        </p:txBody>
      </p:sp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280988" y="2212975"/>
            <a:ext cx="2754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/>
              <a:t>Air</a:t>
            </a:r>
          </a:p>
        </p:txBody>
      </p:sp>
      <p:sp>
        <p:nvSpPr>
          <p:cNvPr id="7175" name="TextBox 6"/>
          <p:cNvSpPr txBox="1">
            <a:spLocks noChangeArrowheads="1"/>
          </p:cNvSpPr>
          <p:nvPr/>
        </p:nvSpPr>
        <p:spPr bwMode="auto">
          <a:xfrm>
            <a:off x="3114675" y="2212975"/>
            <a:ext cx="2754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/>
              <a:t>Argon</a:t>
            </a:r>
          </a:p>
        </p:txBody>
      </p:sp>
      <p:sp>
        <p:nvSpPr>
          <p:cNvPr id="7176" name="TextBox 7"/>
          <p:cNvSpPr txBox="1">
            <a:spLocks noChangeArrowheads="1"/>
          </p:cNvSpPr>
          <p:nvPr/>
        </p:nvSpPr>
        <p:spPr bwMode="auto">
          <a:xfrm>
            <a:off x="6210300" y="2212975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/>
              <a:t>Nitrogen</a:t>
            </a:r>
          </a:p>
        </p:txBody>
      </p:sp>
      <p:sp>
        <p:nvSpPr>
          <p:cNvPr id="7177" name="TextBox 8"/>
          <p:cNvSpPr txBox="1">
            <a:spLocks noChangeArrowheads="1"/>
          </p:cNvSpPr>
          <p:nvPr/>
        </p:nvSpPr>
        <p:spPr bwMode="auto">
          <a:xfrm>
            <a:off x="3446463" y="4964113"/>
            <a:ext cx="27527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/>
              <a:t>Propagation Time: 339 sec</a:t>
            </a:r>
          </a:p>
          <a:p>
            <a:pPr eaLnBrk="1" hangingPunct="1"/>
            <a:r>
              <a:rPr lang="en-US" sz="1200"/>
              <a:t>O2 Depletion: 3.67%</a:t>
            </a:r>
          </a:p>
          <a:p>
            <a:pPr eaLnBrk="1" hangingPunct="1"/>
            <a:r>
              <a:rPr lang="en-US" sz="1200"/>
              <a:t>Max THC: .7394%</a:t>
            </a:r>
          </a:p>
          <a:p>
            <a:pPr eaLnBrk="1" hangingPunct="1"/>
            <a:r>
              <a:rPr lang="en-US" sz="1200"/>
              <a:t>Max Ave. Chamber Temp. 165.5C</a:t>
            </a:r>
          </a:p>
        </p:txBody>
      </p:sp>
      <p:sp>
        <p:nvSpPr>
          <p:cNvPr id="7178" name="TextBox 9"/>
          <p:cNvSpPr txBox="1">
            <a:spLocks noChangeArrowheads="1"/>
          </p:cNvSpPr>
          <p:nvPr/>
        </p:nvSpPr>
        <p:spPr bwMode="auto">
          <a:xfrm>
            <a:off x="6199188" y="4964113"/>
            <a:ext cx="27543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dirty="0"/>
              <a:t>Propagation Time: 337 sec</a:t>
            </a:r>
          </a:p>
          <a:p>
            <a:pPr eaLnBrk="1" hangingPunct="1"/>
            <a:r>
              <a:rPr lang="en-US" sz="1200" dirty="0"/>
              <a:t>O2 Depletion: .633%</a:t>
            </a:r>
          </a:p>
          <a:p>
            <a:pPr eaLnBrk="1" hangingPunct="1"/>
            <a:r>
              <a:rPr lang="en-US" sz="1200" dirty="0"/>
              <a:t>Max THC: .8746%</a:t>
            </a:r>
          </a:p>
          <a:p>
            <a:pPr eaLnBrk="1" hangingPunct="1"/>
            <a:r>
              <a:rPr lang="en-US" sz="1200" dirty="0"/>
              <a:t>Max Ave. </a:t>
            </a:r>
            <a:r>
              <a:rPr lang="en-US" sz="1200" dirty="0" smtClean="0"/>
              <a:t>Chamber </a:t>
            </a:r>
            <a:r>
              <a:rPr lang="en-US" sz="1200" dirty="0"/>
              <a:t>Temp. 37.63C</a:t>
            </a:r>
          </a:p>
        </p:txBody>
      </p:sp>
      <p:pic>
        <p:nvPicPr>
          <p:cNvPr id="717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8"/>
          <a:stretch>
            <a:fillRect/>
          </a:stretch>
        </p:blipFill>
        <p:spPr bwMode="auto">
          <a:xfrm>
            <a:off x="390525" y="2678113"/>
            <a:ext cx="2559050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8" t="11433" r="18129" b="12875"/>
          <a:stretch>
            <a:fillRect/>
          </a:stretch>
        </p:blipFill>
        <p:spPr bwMode="auto">
          <a:xfrm>
            <a:off x="3322638" y="2670175"/>
            <a:ext cx="2338387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9" t="11337" r="18002" b="12279"/>
          <a:stretch>
            <a:fillRect/>
          </a:stretch>
        </p:blipFill>
        <p:spPr bwMode="auto">
          <a:xfrm>
            <a:off x="5943600" y="2654300"/>
            <a:ext cx="2362200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2" name="TextBox 1"/>
          <p:cNvSpPr txBox="1">
            <a:spLocks noChangeArrowheads="1"/>
          </p:cNvSpPr>
          <p:nvPr/>
        </p:nvSpPr>
        <p:spPr bwMode="auto">
          <a:xfrm>
            <a:off x="3446463" y="4573588"/>
            <a:ext cx="2111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800"/>
              <a:t>Initial O</a:t>
            </a:r>
            <a:r>
              <a:rPr lang="en-US" sz="1800" baseline="-25000"/>
              <a:t>2</a:t>
            </a:r>
            <a:r>
              <a:rPr lang="en-US" sz="1800"/>
              <a:t>: 9%</a:t>
            </a:r>
          </a:p>
        </p:txBody>
      </p:sp>
      <p:sp>
        <p:nvSpPr>
          <p:cNvPr id="7183" name="TextBox 14"/>
          <p:cNvSpPr txBox="1">
            <a:spLocks noChangeArrowheads="1"/>
          </p:cNvSpPr>
          <p:nvPr/>
        </p:nvSpPr>
        <p:spPr bwMode="auto">
          <a:xfrm>
            <a:off x="6069013" y="4575175"/>
            <a:ext cx="2111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800"/>
              <a:t>Initial O</a:t>
            </a:r>
            <a:r>
              <a:rPr lang="en-US" sz="1800" baseline="-25000"/>
              <a:t>2</a:t>
            </a:r>
            <a:r>
              <a:rPr lang="en-US" sz="1800"/>
              <a:t>: 9%</a:t>
            </a:r>
          </a:p>
        </p:txBody>
      </p:sp>
      <p:sp>
        <p:nvSpPr>
          <p:cNvPr id="7184" name="TextBox 15"/>
          <p:cNvSpPr txBox="1">
            <a:spLocks noChangeArrowheads="1"/>
          </p:cNvSpPr>
          <p:nvPr/>
        </p:nvSpPr>
        <p:spPr bwMode="auto">
          <a:xfrm>
            <a:off x="603250" y="4575175"/>
            <a:ext cx="2109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800"/>
              <a:t>Initial O</a:t>
            </a:r>
            <a:r>
              <a:rPr lang="en-US" sz="1800" baseline="-25000"/>
              <a:t>2</a:t>
            </a:r>
            <a:r>
              <a:rPr lang="en-US" sz="1800"/>
              <a:t>: 21%</a:t>
            </a:r>
          </a:p>
        </p:txBody>
      </p:sp>
    </p:spTree>
    <p:extLst>
      <p:ext uri="{BB962C8B-B14F-4D97-AF65-F5344CB8AC3E}">
        <p14:creationId xmlns:p14="http://schemas.microsoft.com/office/powerpoint/2010/main" val="354362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Propagation of cells is slowed by oxygen depletion with either Argon or Nitrogen</a:t>
            </a:r>
          </a:p>
          <a:p>
            <a:r>
              <a:rPr lang="en-US" dirty="0" smtClean="0"/>
              <a:t>No noticeable difference in the propagation time when </a:t>
            </a:r>
            <a:r>
              <a:rPr lang="en-US" dirty="0" err="1" smtClean="0"/>
              <a:t>inerted</a:t>
            </a:r>
            <a:r>
              <a:rPr lang="en-US" dirty="0" smtClean="0"/>
              <a:t> with Argon or Nitrogen</a:t>
            </a:r>
          </a:p>
          <a:p>
            <a:r>
              <a:rPr lang="en-US" dirty="0" smtClean="0"/>
              <a:t>At 9% O</a:t>
            </a:r>
            <a:r>
              <a:rPr lang="en-US" baseline="-25000" dirty="0" smtClean="0"/>
              <a:t>2,</a:t>
            </a:r>
            <a:r>
              <a:rPr lang="en-US" dirty="0" smtClean="0"/>
              <a:t> Argon was insufficient to fully prevent the battery fire, while Nitrogen did prevent the fire.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1D5745-2E46-4348-87E2-33DE7EFA72C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4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5300" y="1311215"/>
            <a:ext cx="8050213" cy="458793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Contact Information: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Steve Summer</a:t>
            </a:r>
          </a:p>
          <a:p>
            <a:pPr marL="0" indent="0">
              <a:buNone/>
            </a:pPr>
            <a:r>
              <a:rPr lang="en-US" dirty="0" smtClean="0"/>
              <a:t>609-485-4138</a:t>
            </a:r>
          </a:p>
          <a:p>
            <a:pPr marL="0" indent="0">
              <a:buNone/>
            </a:pPr>
            <a:r>
              <a:rPr lang="en-US" dirty="0" smtClean="0"/>
              <a:t>Steven.Summer@faa.gov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Thomas Maloney</a:t>
            </a:r>
          </a:p>
          <a:p>
            <a:pPr marL="0" indent="0">
              <a:buNone/>
            </a:pPr>
            <a:r>
              <a:rPr lang="en-US" dirty="0" smtClean="0"/>
              <a:t>609-485-7542</a:t>
            </a:r>
          </a:p>
          <a:p>
            <a:pPr marL="0" indent="0">
              <a:buNone/>
            </a:pPr>
            <a:r>
              <a:rPr lang="en-US" dirty="0" smtClean="0"/>
              <a:t>Thomas.Maloney@faa.gov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636504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F1F6FF14-FC6A-41B6-B2DC-884C6B7C3F2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38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A_Office2010_powerpoint_slide_template1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FAA_Office2010_powerpoint_slide_template</Template>
  <TotalTime>2646</TotalTime>
  <Words>306</Words>
  <Application>Microsoft Office PowerPoint</Application>
  <PresentationFormat>On-screen Show (4:3)</PresentationFormat>
  <Paragraphs>67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FAA_Office2010_powerpoint_slide_template1</vt:lpstr>
      <vt:lpstr>Propagation of Lithium Battery Fire in an Inert Environment</vt:lpstr>
      <vt:lpstr>Background / Introduction</vt:lpstr>
      <vt:lpstr>Pressure Chamber</vt:lpstr>
      <vt:lpstr>Test Setup</vt:lpstr>
      <vt:lpstr>Typical Cell Temp. Plot (N2)</vt:lpstr>
      <vt:lpstr>Battery Fires in Reduced O2 Environment</vt:lpstr>
      <vt:lpstr>Summary</vt:lpstr>
      <vt:lpstr>Questions?</vt:lpstr>
    </vt:vector>
  </TitlesOfParts>
  <Company>Federal Aviation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Generation Fire Test Burner for Powerplant Fire Testing Applications</dc:title>
  <dc:creator>Steven M Summer (FAA)</dc:creator>
  <cp:lastModifiedBy>Horner, April CTR (FAA)</cp:lastModifiedBy>
  <cp:revision>66</cp:revision>
  <dcterms:created xsi:type="dcterms:W3CDTF">2013-05-06T18:34:29Z</dcterms:created>
  <dcterms:modified xsi:type="dcterms:W3CDTF">2016-10-11T20:42:19Z</dcterms:modified>
</cp:coreProperties>
</file>