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3">
  <p:sldMasterIdLst>
    <p:sldMasterId id="2147483651" r:id="rId1"/>
  </p:sldMasterIdLst>
  <p:notesMasterIdLst>
    <p:notesMasterId r:id="rId25"/>
  </p:notesMasterIdLst>
  <p:handoutMasterIdLst>
    <p:handoutMasterId r:id="rId26"/>
  </p:handoutMasterIdLst>
  <p:sldIdLst>
    <p:sldId id="273" r:id="rId2"/>
    <p:sldId id="355" r:id="rId3"/>
    <p:sldId id="354" r:id="rId4"/>
    <p:sldId id="314" r:id="rId5"/>
    <p:sldId id="333" r:id="rId6"/>
    <p:sldId id="330" r:id="rId7"/>
    <p:sldId id="341" r:id="rId8"/>
    <p:sldId id="359" r:id="rId9"/>
    <p:sldId id="336" r:id="rId10"/>
    <p:sldId id="334" r:id="rId11"/>
    <p:sldId id="335" r:id="rId12"/>
    <p:sldId id="360" r:id="rId13"/>
    <p:sldId id="338" r:id="rId14"/>
    <p:sldId id="339" r:id="rId15"/>
    <p:sldId id="340" r:id="rId16"/>
    <p:sldId id="345" r:id="rId17"/>
    <p:sldId id="348" r:id="rId18"/>
    <p:sldId id="350" r:id="rId19"/>
    <p:sldId id="357" r:id="rId20"/>
    <p:sldId id="351" r:id="rId21"/>
    <p:sldId id="356" r:id="rId22"/>
    <p:sldId id="358" r:id="rId23"/>
    <p:sldId id="349" r:id="rId24"/>
  </p:sldIdLst>
  <p:sldSz cx="9144000" cy="6858000" type="screen4x3"/>
  <p:notesSz cx="9296400" cy="7010400"/>
  <p:defaultTex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DDDDDD"/>
    <a:srgbClr val="FFFF99"/>
    <a:srgbClr val="000066"/>
    <a:srgbClr val="FFCC00"/>
    <a:srgbClr val="C0C0C0"/>
    <a:srgbClr val="1D2F68"/>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horzBarState="maximized">
    <p:restoredLeft sz="16562" autoAdjust="0"/>
    <p:restoredTop sz="94717" autoAdjust="0"/>
  </p:normalViewPr>
  <p:slideViewPr>
    <p:cSldViewPr snapToGrid="0">
      <p:cViewPr varScale="1">
        <p:scale>
          <a:sx n="72" d="100"/>
          <a:sy n="72" d="100"/>
        </p:scale>
        <p:origin x="-82" y="-312"/>
      </p:cViewPr>
      <p:guideLst>
        <p:guide orient="horz" pos="536"/>
        <p:guide pos="339"/>
      </p:guideLst>
    </p:cSldViewPr>
  </p:slideViewPr>
  <p:outlineViewPr>
    <p:cViewPr>
      <p:scale>
        <a:sx n="33" d="100"/>
        <a:sy n="33" d="100"/>
      </p:scale>
      <p:origin x="0" y="15438"/>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113" d="100"/>
          <a:sy n="113" d="100"/>
        </p:scale>
        <p:origin x="-546" y="-108"/>
      </p:cViewPr>
      <p:guideLst>
        <p:guide orient="horz" pos="2208"/>
        <p:guide pos="292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Thomas%20ctr%20Maloney\Desktop\Book2(SOC%25%2010psi)1.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C:\Users\Thomas%20ctr%20Maloney\Desktop\Book5_newer.xlsx" TargetMode="External"/></Relationships>
</file>

<file path=ppt/charts/_rels/chart11.xml.rels><?xml version="1.0" encoding="UTF-8" standalone="yes"?>
<Relationships xmlns="http://schemas.openxmlformats.org/package/2006/relationships"><Relationship Id="rId2" Type="http://schemas.openxmlformats.org/officeDocument/2006/relationships/oleObject" Target="file:///C:\Users\Thomas%20ctr%20Maloney\Documents\Battery%20Test\Lithium-ion%20battery%20vent%20gasses\1psi\Book5_newer.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oleObject" Target="file:///C:\Users\Thomas%20ctr%20Maloney\Documents\Battery%20Test\Lithium-ion%20battery%20vent%20gasses\Book2(SOC%25)1.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Thomas%20ctr%20Maloney\Documents\Battery%20Test\Lithium-ion%20battery%20vent%20gasses\Book2(SOC%25)1.xls"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Thomas%20ctr%20Maloney\Documents\Battery%20Test\Lithium-ion%20battery%20vent%20gasses\Book2(SOC%25)1.xls"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E:\New%20folder%20(4)\ASCII\03_11_15_2.25psi_bottle_gas_high_speed_22.5perc50soc.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E:\1psi%20tests\06_16_15_Test_Tom_battery_gas_bottle_225.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Thomas%20ctr%20Maloney\Desktop\Book5.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Thomas%20ctr%20Maloney\Desktop\Book5.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Thomas%20ctr%20Maloney\Desktop\Book5_newer.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Sheet1!$F$4</c:f>
              <c:strCache>
                <c:ptCount val="1"/>
                <c:pt idx="0">
                  <c:v>Gas Volume (liters (10psi))</c:v>
                </c:pt>
              </c:strCache>
            </c:strRef>
          </c:tx>
          <c:spPr>
            <a:ln w="28575">
              <a:noFill/>
            </a:ln>
          </c:spPr>
          <c:marker>
            <c:spPr>
              <a:solidFill>
                <a:schemeClr val="tx1"/>
              </a:solidFill>
            </c:spPr>
          </c:marker>
          <c:xVal>
            <c:numRef>
              <c:f>Sheet1!$B$8:$B$17</c:f>
              <c:numCache>
                <c:formatCode>General</c:formatCode>
                <c:ptCount val="10"/>
                <c:pt idx="0">
                  <c:v>100</c:v>
                </c:pt>
                <c:pt idx="1">
                  <c:v>50</c:v>
                </c:pt>
                <c:pt idx="2">
                  <c:v>90</c:v>
                </c:pt>
                <c:pt idx="3">
                  <c:v>80</c:v>
                </c:pt>
                <c:pt idx="4">
                  <c:v>70</c:v>
                </c:pt>
                <c:pt idx="5">
                  <c:v>60</c:v>
                </c:pt>
                <c:pt idx="6">
                  <c:v>40</c:v>
                </c:pt>
                <c:pt idx="7">
                  <c:v>30</c:v>
                </c:pt>
                <c:pt idx="8">
                  <c:v>20</c:v>
                </c:pt>
                <c:pt idx="9">
                  <c:v>10</c:v>
                </c:pt>
              </c:numCache>
            </c:numRef>
          </c:xVal>
          <c:yVal>
            <c:numRef>
              <c:f>Sheet1!$F$8:$F$17</c:f>
              <c:numCache>
                <c:formatCode>General</c:formatCode>
                <c:ptCount val="10"/>
                <c:pt idx="0">
                  <c:v>7.849998666666667</c:v>
                </c:pt>
                <c:pt idx="1">
                  <c:v>2.2498</c:v>
                </c:pt>
                <c:pt idx="2">
                  <c:v>5.2313599999999996</c:v>
                </c:pt>
                <c:pt idx="3">
                  <c:v>5.049296</c:v>
                </c:pt>
                <c:pt idx="4">
                  <c:v>4.2391199999999998</c:v>
                </c:pt>
                <c:pt idx="5">
                  <c:v>2.8108719999999998</c:v>
                </c:pt>
                <c:pt idx="6">
                  <c:v>2.0896720000000002</c:v>
                </c:pt>
                <c:pt idx="7">
                  <c:v>1.4934000000000001</c:v>
                </c:pt>
                <c:pt idx="8">
                  <c:v>1.323858</c:v>
                </c:pt>
                <c:pt idx="9">
                  <c:v>1.043226</c:v>
                </c:pt>
              </c:numCache>
            </c:numRef>
          </c:yVal>
          <c:smooth val="0"/>
        </c:ser>
        <c:dLbls>
          <c:showLegendKey val="0"/>
          <c:showVal val="0"/>
          <c:showCatName val="0"/>
          <c:showSerName val="0"/>
          <c:showPercent val="0"/>
          <c:showBubbleSize val="0"/>
        </c:dLbls>
        <c:axId val="90421120"/>
        <c:axId val="98419072"/>
      </c:scatterChart>
      <c:valAx>
        <c:axId val="90421120"/>
        <c:scaling>
          <c:orientation val="minMax"/>
          <c:max val="100"/>
        </c:scaling>
        <c:delete val="0"/>
        <c:axPos val="b"/>
        <c:title>
          <c:tx>
            <c:rich>
              <a:bodyPr/>
              <a:lstStyle/>
              <a:p>
                <a:pPr>
                  <a:defRPr sz="1400" b="1" i="0" u="none" strike="noStrike" baseline="0">
                    <a:solidFill>
                      <a:srgbClr val="000000"/>
                    </a:solidFill>
                    <a:latin typeface="Calibri"/>
                    <a:ea typeface="Calibri"/>
                    <a:cs typeface="Calibri"/>
                  </a:defRPr>
                </a:pPr>
                <a:r>
                  <a:rPr lang="en-US"/>
                  <a:t>State of Charge (%)</a:t>
                </a:r>
              </a:p>
            </c:rich>
          </c:tx>
          <c:layout/>
          <c:overlay val="0"/>
        </c:title>
        <c:numFmt formatCode="General" sourceLinked="1"/>
        <c:majorTickMark val="none"/>
        <c:minorTickMark val="none"/>
        <c:tickLblPos val="nextTo"/>
        <c:txPr>
          <a:bodyPr rot="0" vert="horz"/>
          <a:lstStyle/>
          <a:p>
            <a:pPr>
              <a:defRPr sz="1200" b="0" i="0" u="none" strike="noStrike" baseline="0">
                <a:solidFill>
                  <a:srgbClr val="000000"/>
                </a:solidFill>
                <a:latin typeface="Calibri"/>
                <a:ea typeface="Calibri"/>
                <a:cs typeface="Calibri"/>
              </a:defRPr>
            </a:pPr>
            <a:endParaRPr lang="en-US"/>
          </a:p>
        </c:txPr>
        <c:crossAx val="98419072"/>
        <c:crosses val="autoZero"/>
        <c:crossBetween val="midCat"/>
      </c:valAx>
      <c:valAx>
        <c:axId val="98419072"/>
        <c:scaling>
          <c:orientation val="minMax"/>
        </c:scaling>
        <c:delete val="0"/>
        <c:axPos val="l"/>
        <c:title>
          <c:tx>
            <c:rich>
              <a:bodyPr/>
              <a:lstStyle/>
              <a:p>
                <a:pPr>
                  <a:defRPr sz="1400" b="1" i="0" u="none" strike="noStrike" baseline="0">
                    <a:solidFill>
                      <a:srgbClr val="000000"/>
                    </a:solidFill>
                    <a:latin typeface="Calibri"/>
                    <a:ea typeface="Calibri"/>
                    <a:cs typeface="Calibri"/>
                  </a:defRPr>
                </a:pPr>
                <a:r>
                  <a:rPr lang="en-US" dirty="0" smtClean="0"/>
                  <a:t>Total Gas </a:t>
                </a:r>
                <a:r>
                  <a:rPr lang="en-US" dirty="0"/>
                  <a:t>Volume (Liters)</a:t>
                </a:r>
              </a:p>
            </c:rich>
          </c:tx>
          <c:layout/>
          <c:overlay val="0"/>
        </c:title>
        <c:numFmt formatCode="General" sourceLinked="1"/>
        <c:majorTickMark val="none"/>
        <c:minorTickMark val="none"/>
        <c:tickLblPos val="nextTo"/>
        <c:txPr>
          <a:bodyPr rot="0" vert="horz"/>
          <a:lstStyle/>
          <a:p>
            <a:pPr>
              <a:defRPr sz="1200" b="0" i="0" u="none" strike="noStrike" baseline="0">
                <a:solidFill>
                  <a:srgbClr val="000000"/>
                </a:solidFill>
                <a:latin typeface="Calibri"/>
                <a:ea typeface="Calibri"/>
                <a:cs typeface="Calibri"/>
              </a:defRPr>
            </a:pPr>
            <a:endParaRPr lang="en-US"/>
          </a:p>
        </c:txPr>
        <c:crossAx val="90421120"/>
        <c:crosses val="autoZero"/>
        <c:crossBetween val="midCat"/>
      </c:valAx>
    </c:plotArea>
    <c:plotVisOnly val="1"/>
    <c:dispBlanksAs val="gap"/>
    <c:showDLblsOverMax val="0"/>
  </c:chart>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en-US" sz="1400"/>
              <a:t>Sea</a:t>
            </a:r>
            <a:r>
              <a:rPr lang="en-US" sz="1400" baseline="0"/>
              <a:t> Level, 100% SOC</a:t>
            </a:r>
            <a:endParaRPr lang="en-US" sz="1400"/>
          </a:p>
        </c:rich>
      </c:tx>
      <c:layout/>
      <c:overlay val="0"/>
    </c:title>
    <c:autoTitleDeleted val="0"/>
    <c:plotArea>
      <c:layout/>
      <c:scatterChart>
        <c:scatterStyle val="lineMarker"/>
        <c:varyColors val="0"/>
        <c:ser>
          <c:idx val="0"/>
          <c:order val="0"/>
          <c:spPr>
            <a:ln w="28575">
              <a:noFill/>
            </a:ln>
          </c:spPr>
          <c:xVal>
            <c:numRef>
              <c:f>(Sheet1!$D$7:$D$8,Sheet1!$D$10)</c:f>
              <c:numCache>
                <c:formatCode>General</c:formatCode>
                <c:ptCount val="3"/>
                <c:pt idx="0">
                  <c:v>1.61</c:v>
                </c:pt>
                <c:pt idx="1">
                  <c:v>3.5419999999999998</c:v>
                </c:pt>
                <c:pt idx="2">
                  <c:v>2.1930000000000001</c:v>
                </c:pt>
              </c:numCache>
            </c:numRef>
          </c:xVal>
          <c:yVal>
            <c:numRef>
              <c:f>(Sheet1!$E$7:$E$8,Sheet1!$E$10)</c:f>
              <c:numCache>
                <c:formatCode>General</c:formatCode>
                <c:ptCount val="3"/>
                <c:pt idx="0">
                  <c:v>0.85</c:v>
                </c:pt>
                <c:pt idx="1">
                  <c:v>1.55</c:v>
                </c:pt>
                <c:pt idx="2">
                  <c:v>1.1000000000000001</c:v>
                </c:pt>
              </c:numCache>
            </c:numRef>
          </c:yVal>
          <c:smooth val="0"/>
        </c:ser>
        <c:dLbls>
          <c:showLegendKey val="0"/>
          <c:showVal val="0"/>
          <c:showCatName val="0"/>
          <c:showSerName val="0"/>
          <c:showPercent val="0"/>
          <c:showBubbleSize val="0"/>
        </c:dLbls>
        <c:axId val="102201216"/>
        <c:axId val="102211584"/>
      </c:scatterChart>
      <c:valAx>
        <c:axId val="102201216"/>
        <c:scaling>
          <c:orientation val="minMax"/>
          <c:max val="12"/>
          <c:min val="0"/>
        </c:scaling>
        <c:delete val="0"/>
        <c:axPos val="b"/>
        <c:title>
          <c:tx>
            <c:rich>
              <a:bodyPr/>
              <a:lstStyle/>
              <a:p>
                <a:pPr>
                  <a:defRPr sz="1100"/>
                </a:pPr>
                <a:r>
                  <a:rPr lang="en-US" sz="1100" dirty="0"/>
                  <a:t>Number of </a:t>
                </a:r>
                <a:r>
                  <a:rPr lang="en-US" sz="1100" dirty="0" smtClean="0"/>
                  <a:t>18650 Cells</a:t>
                </a:r>
                <a:endParaRPr lang="en-US" sz="1100" dirty="0"/>
              </a:p>
            </c:rich>
          </c:tx>
          <c:layout/>
          <c:overlay val="0"/>
        </c:title>
        <c:numFmt formatCode="General" sourceLinked="1"/>
        <c:majorTickMark val="none"/>
        <c:minorTickMark val="none"/>
        <c:tickLblPos val="nextTo"/>
        <c:crossAx val="102211584"/>
        <c:crosses val="autoZero"/>
        <c:crossBetween val="midCat"/>
      </c:valAx>
      <c:valAx>
        <c:axId val="102211584"/>
        <c:scaling>
          <c:orientation val="minMax"/>
          <c:max val="2"/>
          <c:min val="0"/>
        </c:scaling>
        <c:delete val="0"/>
        <c:axPos val="l"/>
        <c:majorGridlines/>
        <c:title>
          <c:tx>
            <c:rich>
              <a:bodyPr/>
              <a:lstStyle/>
              <a:p>
                <a:pPr>
                  <a:defRPr sz="1100"/>
                </a:pPr>
                <a:r>
                  <a:rPr lang="en-US" sz="1100"/>
                  <a:t>Pressure Rise (psi)</a:t>
                </a:r>
              </a:p>
            </c:rich>
          </c:tx>
          <c:layout/>
          <c:overlay val="0"/>
        </c:title>
        <c:numFmt formatCode="General" sourceLinked="1"/>
        <c:majorTickMark val="none"/>
        <c:minorTickMark val="none"/>
        <c:tickLblPos val="nextTo"/>
        <c:crossAx val="102201216"/>
        <c:crosses val="autoZero"/>
        <c:crossBetween val="midCat"/>
      </c:valAx>
    </c:plotArea>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v>50% SOC</c:v>
          </c:tx>
          <c:spPr>
            <a:ln w="28575">
              <a:noFill/>
            </a:ln>
          </c:spPr>
          <c:xVal>
            <c:numRef>
              <c:f>Sheet1!$C$22:$C$24</c:f>
              <c:numCache>
                <c:formatCode>General</c:formatCode>
                <c:ptCount val="3"/>
                <c:pt idx="0">
                  <c:v>4.9901999999999997</c:v>
                </c:pt>
                <c:pt idx="1">
                  <c:v>20</c:v>
                </c:pt>
                <c:pt idx="2">
                  <c:v>8</c:v>
                </c:pt>
              </c:numCache>
            </c:numRef>
          </c:xVal>
          <c:yVal>
            <c:numRef>
              <c:f>Sheet1!$E$22:$E$24</c:f>
              <c:numCache>
                <c:formatCode>General</c:formatCode>
                <c:ptCount val="3"/>
                <c:pt idx="0">
                  <c:v>0.252</c:v>
                </c:pt>
                <c:pt idx="1">
                  <c:v>1.2190000000000001</c:v>
                </c:pt>
                <c:pt idx="2">
                  <c:v>0.59399999999999997</c:v>
                </c:pt>
              </c:numCache>
            </c:numRef>
          </c:yVal>
          <c:smooth val="0"/>
        </c:ser>
        <c:ser>
          <c:idx val="1"/>
          <c:order val="1"/>
          <c:tx>
            <c:v>100% SOC</c:v>
          </c:tx>
          <c:spPr>
            <a:ln w="28575">
              <a:noFill/>
            </a:ln>
          </c:spPr>
          <c:xVal>
            <c:numRef>
              <c:f>Sheet1!$D$22:$D$24</c:f>
              <c:numCache>
                <c:formatCode>General</c:formatCode>
                <c:ptCount val="3"/>
                <c:pt idx="0">
                  <c:v>1.6068</c:v>
                </c:pt>
                <c:pt idx="1">
                  <c:v>6.4398200000000001</c:v>
                </c:pt>
                <c:pt idx="2">
                  <c:v>2.5759300000000001</c:v>
                </c:pt>
              </c:numCache>
            </c:numRef>
          </c:xVal>
          <c:yVal>
            <c:numRef>
              <c:f>Sheet1!$E$22:$E$24</c:f>
              <c:numCache>
                <c:formatCode>General</c:formatCode>
                <c:ptCount val="3"/>
                <c:pt idx="0">
                  <c:v>0.252</c:v>
                </c:pt>
                <c:pt idx="1">
                  <c:v>1.2190000000000001</c:v>
                </c:pt>
                <c:pt idx="2">
                  <c:v>0.59399999999999997</c:v>
                </c:pt>
              </c:numCache>
            </c:numRef>
          </c:yVal>
          <c:smooth val="0"/>
        </c:ser>
        <c:dLbls>
          <c:showLegendKey val="0"/>
          <c:showVal val="0"/>
          <c:showCatName val="0"/>
          <c:showSerName val="0"/>
          <c:showPercent val="0"/>
          <c:showBubbleSize val="0"/>
        </c:dLbls>
        <c:axId val="102783232"/>
        <c:axId val="102785408"/>
      </c:scatterChart>
      <c:valAx>
        <c:axId val="102783232"/>
        <c:scaling>
          <c:orientation val="minMax"/>
        </c:scaling>
        <c:delete val="0"/>
        <c:axPos val="b"/>
        <c:title>
          <c:tx>
            <c:rich>
              <a:bodyPr/>
              <a:lstStyle/>
              <a:p>
                <a:pPr>
                  <a:defRPr sz="1200"/>
                </a:pPr>
                <a:r>
                  <a:rPr lang="en-US" sz="1200"/>
                  <a:t>Number of 18650 Cells</a:t>
                </a:r>
              </a:p>
            </c:rich>
          </c:tx>
          <c:layout/>
          <c:overlay val="0"/>
        </c:title>
        <c:numFmt formatCode="General" sourceLinked="1"/>
        <c:majorTickMark val="none"/>
        <c:minorTickMark val="none"/>
        <c:tickLblPos val="nextTo"/>
        <c:txPr>
          <a:bodyPr/>
          <a:lstStyle/>
          <a:p>
            <a:pPr>
              <a:defRPr sz="1200"/>
            </a:pPr>
            <a:endParaRPr lang="en-US"/>
          </a:p>
        </c:txPr>
        <c:crossAx val="102785408"/>
        <c:crosses val="autoZero"/>
        <c:crossBetween val="midCat"/>
      </c:valAx>
      <c:valAx>
        <c:axId val="102785408"/>
        <c:scaling>
          <c:orientation val="minMax"/>
        </c:scaling>
        <c:delete val="0"/>
        <c:axPos val="l"/>
        <c:majorGridlines/>
        <c:title>
          <c:tx>
            <c:rich>
              <a:bodyPr/>
              <a:lstStyle/>
              <a:p>
                <a:pPr>
                  <a:defRPr sz="1200"/>
                </a:pPr>
                <a:r>
                  <a:rPr lang="en-US" sz="1200"/>
                  <a:t>Pressure Rise (psi)</a:t>
                </a:r>
              </a:p>
            </c:rich>
          </c:tx>
          <c:layout/>
          <c:overlay val="0"/>
        </c:title>
        <c:numFmt formatCode="General" sourceLinked="1"/>
        <c:majorTickMark val="none"/>
        <c:minorTickMark val="none"/>
        <c:tickLblPos val="nextTo"/>
        <c:txPr>
          <a:bodyPr/>
          <a:lstStyle/>
          <a:p>
            <a:pPr>
              <a:defRPr sz="1200"/>
            </a:pPr>
            <a:endParaRPr lang="en-US"/>
          </a:p>
        </c:txPr>
        <c:crossAx val="102783232"/>
        <c:crosses val="autoZero"/>
        <c:crossBetween val="midCat"/>
      </c:valAx>
    </c:plotArea>
    <c:legend>
      <c:legendPos val="r"/>
      <c:layout>
        <c:manualLayout>
          <c:xMode val="edge"/>
          <c:yMode val="edge"/>
          <c:x val="0.54509722454905907"/>
          <c:y val="0.26905844515914384"/>
          <c:w val="0.24138381638465406"/>
          <c:h val="0.18679991924086412"/>
        </c:manualLayout>
      </c:layout>
      <c:overlay val="0"/>
    </c:legend>
    <c:plotVisOnly val="1"/>
    <c:dispBlanksAs val="gap"/>
    <c:showDLblsOverMax val="0"/>
  </c:chart>
  <c:txPr>
    <a:bodyPr/>
    <a:lstStyle/>
    <a:p>
      <a:pPr>
        <a:defRPr>
          <a:latin typeface="Times New Roman" panose="02020603050405020304" pitchFamily="18" charset="0"/>
          <a:cs typeface="Times New Roman" panose="02020603050405020304" pitchFamily="18" charset="0"/>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spPr>
            <a:ln w="28575">
              <a:noFill/>
            </a:ln>
          </c:spPr>
          <c:marker>
            <c:spPr>
              <a:solidFill>
                <a:schemeClr val="accent2"/>
              </a:solidFill>
            </c:spPr>
          </c:marker>
          <c:xVal>
            <c:numRef>
              <c:f>Sheet1!$B$8:$B$17</c:f>
              <c:numCache>
                <c:formatCode>General</c:formatCode>
                <c:ptCount val="10"/>
                <c:pt idx="0">
                  <c:v>100</c:v>
                </c:pt>
                <c:pt idx="1">
                  <c:v>50</c:v>
                </c:pt>
                <c:pt idx="2">
                  <c:v>90</c:v>
                </c:pt>
                <c:pt idx="3">
                  <c:v>80</c:v>
                </c:pt>
                <c:pt idx="4">
                  <c:v>70</c:v>
                </c:pt>
                <c:pt idx="5">
                  <c:v>60</c:v>
                </c:pt>
                <c:pt idx="6">
                  <c:v>40</c:v>
                </c:pt>
                <c:pt idx="7">
                  <c:v>30</c:v>
                </c:pt>
                <c:pt idx="8">
                  <c:v>20</c:v>
                </c:pt>
                <c:pt idx="9">
                  <c:v>10</c:v>
                </c:pt>
              </c:numCache>
            </c:numRef>
          </c:xVal>
          <c:yVal>
            <c:numRef>
              <c:f>Sheet1!$AN$8:$AN$17</c:f>
              <c:numCache>
                <c:formatCode>General</c:formatCode>
                <c:ptCount val="10"/>
                <c:pt idx="0">
                  <c:v>0.70337750423213341</c:v>
                </c:pt>
                <c:pt idx="1">
                  <c:v>0.39493889120000003</c:v>
                </c:pt>
                <c:pt idx="2">
                  <c:v>0.56419924643839992</c:v>
                </c:pt>
                <c:pt idx="3">
                  <c:v>0.51212004996880001</c:v>
                </c:pt>
                <c:pt idx="4">
                  <c:v>0.45570116087999996</c:v>
                </c:pt>
                <c:pt idx="5">
                  <c:v>0.36021990856663993</c:v>
                </c:pt>
                <c:pt idx="6">
                  <c:v>0.338520594984</c:v>
                </c:pt>
                <c:pt idx="7">
                  <c:v>0.23001944160000001</c:v>
                </c:pt>
                <c:pt idx="8">
                  <c:v>0.17793975378000002</c:v>
                </c:pt>
                <c:pt idx="9">
                  <c:v>0.12152018061000001</c:v>
                </c:pt>
              </c:numCache>
            </c:numRef>
          </c:yVal>
          <c:smooth val="0"/>
        </c:ser>
        <c:dLbls>
          <c:showLegendKey val="0"/>
          <c:showVal val="0"/>
          <c:showCatName val="0"/>
          <c:showSerName val="0"/>
          <c:showPercent val="0"/>
          <c:showBubbleSize val="0"/>
        </c:dLbls>
        <c:axId val="98430336"/>
        <c:axId val="99760000"/>
      </c:scatterChart>
      <c:valAx>
        <c:axId val="98430336"/>
        <c:scaling>
          <c:orientation val="minMax"/>
          <c:max val="100"/>
        </c:scaling>
        <c:delete val="0"/>
        <c:axPos val="b"/>
        <c:title>
          <c:tx>
            <c:rich>
              <a:bodyPr/>
              <a:lstStyle/>
              <a:p>
                <a:pPr>
                  <a:defRPr sz="1400" b="1" i="0" u="none" strike="noStrike" baseline="0">
                    <a:solidFill>
                      <a:srgbClr val="000000"/>
                    </a:solidFill>
                    <a:latin typeface="Calibri"/>
                    <a:ea typeface="Calibri"/>
                    <a:cs typeface="Calibri"/>
                  </a:defRPr>
                </a:pPr>
                <a:r>
                  <a:rPr lang="en-US"/>
                  <a:t>State of Charge (%)</a:t>
                </a:r>
              </a:p>
            </c:rich>
          </c:tx>
          <c:layout/>
          <c:overlay val="0"/>
        </c:title>
        <c:numFmt formatCode="General" sourceLinked="1"/>
        <c:majorTickMark val="none"/>
        <c:minorTickMark val="none"/>
        <c:tickLblPos val="nextTo"/>
        <c:txPr>
          <a:bodyPr rot="0" vert="horz"/>
          <a:lstStyle/>
          <a:p>
            <a:pPr>
              <a:defRPr sz="1200" b="0" i="0" u="none" strike="noStrike" baseline="0">
                <a:solidFill>
                  <a:srgbClr val="000000"/>
                </a:solidFill>
                <a:latin typeface="Calibri"/>
                <a:ea typeface="Calibri"/>
                <a:cs typeface="Calibri"/>
              </a:defRPr>
            </a:pPr>
            <a:endParaRPr lang="en-US"/>
          </a:p>
        </c:txPr>
        <c:crossAx val="99760000"/>
        <c:crosses val="autoZero"/>
        <c:crossBetween val="midCat"/>
      </c:valAx>
      <c:valAx>
        <c:axId val="99760000"/>
        <c:scaling>
          <c:orientation val="minMax"/>
          <c:max val="2.2000000000000002"/>
          <c:min val="0"/>
        </c:scaling>
        <c:delete val="0"/>
        <c:axPos val="l"/>
        <c:title>
          <c:tx>
            <c:rich>
              <a:bodyPr/>
              <a:lstStyle/>
              <a:p>
                <a:pPr>
                  <a:defRPr sz="1400" b="1" i="0" u="none" strike="noStrike" baseline="0">
                    <a:solidFill>
                      <a:srgbClr val="000000"/>
                    </a:solidFill>
                    <a:latin typeface="Calibri"/>
                    <a:ea typeface="Calibri"/>
                    <a:cs typeface="Calibri"/>
                  </a:defRPr>
                </a:pPr>
                <a:r>
                  <a:rPr lang="en-US"/>
                  <a:t>THC</a:t>
                </a:r>
                <a:r>
                  <a:rPr lang="en-US" baseline="0"/>
                  <a:t> Volume (Liters)</a:t>
                </a:r>
                <a:endParaRPr lang="en-US"/>
              </a:p>
            </c:rich>
          </c:tx>
          <c:layout/>
          <c:overlay val="0"/>
        </c:title>
        <c:numFmt formatCode="General" sourceLinked="1"/>
        <c:majorTickMark val="none"/>
        <c:minorTickMark val="none"/>
        <c:tickLblPos val="nextTo"/>
        <c:txPr>
          <a:bodyPr rot="0" vert="horz"/>
          <a:lstStyle/>
          <a:p>
            <a:pPr>
              <a:defRPr sz="1200" b="0" i="0" u="none" strike="noStrike" baseline="0">
                <a:solidFill>
                  <a:srgbClr val="000000"/>
                </a:solidFill>
                <a:latin typeface="Calibri"/>
                <a:ea typeface="Calibri"/>
                <a:cs typeface="Calibri"/>
              </a:defRPr>
            </a:pPr>
            <a:endParaRPr lang="en-US"/>
          </a:p>
        </c:txPr>
        <c:crossAx val="98430336"/>
        <c:crosses val="autoZero"/>
        <c:crossBetween val="midCat"/>
      </c:valAx>
    </c:plotArea>
    <c:plotVisOnly val="1"/>
    <c:dispBlanksAs val="gap"/>
    <c:showDLblsOverMax val="0"/>
  </c:chart>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spPr>
            <a:ln w="28575">
              <a:noFill/>
            </a:ln>
          </c:spPr>
          <c:marker>
            <c:spPr>
              <a:solidFill>
                <a:schemeClr val="accent2"/>
              </a:solidFill>
            </c:spPr>
          </c:marker>
          <c:xVal>
            <c:numRef>
              <c:f>Sheet1!$B$8:$B$17</c:f>
              <c:numCache>
                <c:formatCode>General</c:formatCode>
                <c:ptCount val="10"/>
                <c:pt idx="0">
                  <c:v>100</c:v>
                </c:pt>
                <c:pt idx="1">
                  <c:v>50</c:v>
                </c:pt>
                <c:pt idx="2">
                  <c:v>90</c:v>
                </c:pt>
                <c:pt idx="3">
                  <c:v>80</c:v>
                </c:pt>
                <c:pt idx="4">
                  <c:v>70</c:v>
                </c:pt>
                <c:pt idx="5">
                  <c:v>60</c:v>
                </c:pt>
                <c:pt idx="6">
                  <c:v>40</c:v>
                </c:pt>
                <c:pt idx="7">
                  <c:v>30</c:v>
                </c:pt>
                <c:pt idx="8">
                  <c:v>20</c:v>
                </c:pt>
                <c:pt idx="9">
                  <c:v>10</c:v>
                </c:pt>
              </c:numCache>
            </c:numRef>
          </c:xVal>
          <c:yVal>
            <c:numRef>
              <c:f>Sheet1!$AA$8:$AA$17</c:f>
              <c:numCache>
                <c:formatCode>General</c:formatCode>
                <c:ptCount val="10"/>
                <c:pt idx="0">
                  <c:v>1.5300929829671333</c:v>
                </c:pt>
                <c:pt idx="1">
                  <c:v>0.43243691524599998</c:v>
                </c:pt>
                <c:pt idx="2">
                  <c:v>1.011999791232</c:v>
                </c:pt>
                <c:pt idx="3">
                  <c:v>0.93084332231856004</c:v>
                </c:pt>
                <c:pt idx="4">
                  <c:v>0.84721157433359995</c:v>
                </c:pt>
                <c:pt idx="5">
                  <c:v>0.65824719408799992</c:v>
                </c:pt>
                <c:pt idx="6">
                  <c:v>0.44189875849599997</c:v>
                </c:pt>
                <c:pt idx="7">
                  <c:v>9.6130904700000006E-2</c:v>
                </c:pt>
                <c:pt idx="8">
                  <c:v>6.4839519966600007E-2</c:v>
                </c:pt>
                <c:pt idx="9">
                  <c:v>4.3660374726060006E-2</c:v>
                </c:pt>
              </c:numCache>
            </c:numRef>
          </c:yVal>
          <c:smooth val="0"/>
        </c:ser>
        <c:dLbls>
          <c:showLegendKey val="0"/>
          <c:showVal val="0"/>
          <c:showCatName val="0"/>
          <c:showSerName val="0"/>
          <c:showPercent val="0"/>
          <c:showBubbleSize val="0"/>
        </c:dLbls>
        <c:axId val="99775616"/>
        <c:axId val="99777920"/>
      </c:scatterChart>
      <c:valAx>
        <c:axId val="99775616"/>
        <c:scaling>
          <c:orientation val="minMax"/>
          <c:max val="100"/>
        </c:scaling>
        <c:delete val="0"/>
        <c:axPos val="b"/>
        <c:title>
          <c:tx>
            <c:rich>
              <a:bodyPr/>
              <a:lstStyle/>
              <a:p>
                <a:pPr>
                  <a:defRPr sz="1400" b="1" i="0" u="none" strike="noStrike" baseline="0">
                    <a:solidFill>
                      <a:srgbClr val="000000"/>
                    </a:solidFill>
                    <a:latin typeface="Calibri"/>
                    <a:ea typeface="Calibri"/>
                    <a:cs typeface="Calibri"/>
                  </a:defRPr>
                </a:pPr>
                <a:r>
                  <a:rPr lang="en-US"/>
                  <a:t>State of Charge (%)</a:t>
                </a:r>
              </a:p>
            </c:rich>
          </c:tx>
          <c:layout/>
          <c:overlay val="0"/>
        </c:title>
        <c:numFmt formatCode="General" sourceLinked="1"/>
        <c:majorTickMark val="none"/>
        <c:minorTickMark val="none"/>
        <c:tickLblPos val="nextTo"/>
        <c:txPr>
          <a:bodyPr rot="0" vert="horz"/>
          <a:lstStyle/>
          <a:p>
            <a:pPr>
              <a:defRPr sz="1200" b="0" i="0" u="none" strike="noStrike" baseline="0">
                <a:solidFill>
                  <a:srgbClr val="000000"/>
                </a:solidFill>
                <a:latin typeface="Calibri"/>
                <a:ea typeface="Calibri"/>
                <a:cs typeface="Calibri"/>
              </a:defRPr>
            </a:pPr>
            <a:endParaRPr lang="en-US"/>
          </a:p>
        </c:txPr>
        <c:crossAx val="99777920"/>
        <c:crosses val="autoZero"/>
        <c:crossBetween val="midCat"/>
      </c:valAx>
      <c:valAx>
        <c:axId val="99777920"/>
        <c:scaling>
          <c:orientation val="minMax"/>
          <c:max val="2.2000000000000002"/>
          <c:min val="0"/>
        </c:scaling>
        <c:delete val="0"/>
        <c:axPos val="l"/>
        <c:title>
          <c:tx>
            <c:rich>
              <a:bodyPr/>
              <a:lstStyle/>
              <a:p>
                <a:pPr>
                  <a:defRPr sz="1400" b="1" i="0" u="none" strike="noStrike" baseline="0">
                    <a:solidFill>
                      <a:srgbClr val="000000"/>
                    </a:solidFill>
                    <a:latin typeface="Calibri"/>
                    <a:ea typeface="Calibri"/>
                    <a:cs typeface="Calibri"/>
                  </a:defRPr>
                </a:pPr>
                <a:r>
                  <a:rPr lang="en-US"/>
                  <a:t>Hydrogen Volume (Liters)</a:t>
                </a:r>
              </a:p>
            </c:rich>
          </c:tx>
          <c:layout/>
          <c:overlay val="0"/>
        </c:title>
        <c:numFmt formatCode="General" sourceLinked="1"/>
        <c:majorTickMark val="none"/>
        <c:minorTickMark val="none"/>
        <c:tickLblPos val="nextTo"/>
        <c:txPr>
          <a:bodyPr rot="0" vert="horz"/>
          <a:lstStyle/>
          <a:p>
            <a:pPr>
              <a:defRPr sz="1200" b="0" i="0" u="none" strike="noStrike" baseline="0">
                <a:solidFill>
                  <a:srgbClr val="000000"/>
                </a:solidFill>
                <a:latin typeface="Calibri"/>
                <a:ea typeface="Calibri"/>
                <a:cs typeface="Calibri"/>
              </a:defRPr>
            </a:pPr>
            <a:endParaRPr lang="en-US"/>
          </a:p>
        </c:txPr>
        <c:crossAx val="99775616"/>
        <c:crosses val="autoZero"/>
        <c:crossBetween val="midCat"/>
      </c:valAx>
    </c:plotArea>
    <c:plotVisOnly val="1"/>
    <c:dispBlanksAs val="gap"/>
    <c:showDLblsOverMax val="0"/>
  </c:chart>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spPr>
            <a:ln w="28575">
              <a:noFill/>
            </a:ln>
          </c:spPr>
          <c:marker>
            <c:spPr>
              <a:solidFill>
                <a:schemeClr val="accent2"/>
              </a:solidFill>
            </c:spPr>
          </c:marker>
          <c:xVal>
            <c:numRef>
              <c:f>Sheet1!$B$8:$B$17</c:f>
              <c:numCache>
                <c:formatCode>General</c:formatCode>
                <c:ptCount val="10"/>
                <c:pt idx="0">
                  <c:v>100</c:v>
                </c:pt>
                <c:pt idx="1">
                  <c:v>50</c:v>
                </c:pt>
                <c:pt idx="2">
                  <c:v>90</c:v>
                </c:pt>
                <c:pt idx="3">
                  <c:v>80</c:v>
                </c:pt>
                <c:pt idx="4">
                  <c:v>70</c:v>
                </c:pt>
                <c:pt idx="5">
                  <c:v>60</c:v>
                </c:pt>
                <c:pt idx="6">
                  <c:v>40</c:v>
                </c:pt>
                <c:pt idx="7">
                  <c:v>30</c:v>
                </c:pt>
                <c:pt idx="8">
                  <c:v>20</c:v>
                </c:pt>
                <c:pt idx="9">
                  <c:v>10</c:v>
                </c:pt>
              </c:numCache>
            </c:numRef>
          </c:xVal>
          <c:yVal>
            <c:numRef>
              <c:f>Sheet1!$AM$8:$AM$17</c:f>
              <c:numCache>
                <c:formatCode>General</c:formatCode>
                <c:ptCount val="10"/>
                <c:pt idx="0">
                  <c:v>2.1344472287879999</c:v>
                </c:pt>
                <c:pt idx="1">
                  <c:v>0.117180833</c:v>
                </c:pt>
                <c:pt idx="2">
                  <c:v>1.6795804416</c:v>
                </c:pt>
                <c:pt idx="3">
                  <c:v>1.5103201730400002</c:v>
                </c:pt>
                <c:pt idx="4">
                  <c:v>1.2065201061839999</c:v>
                </c:pt>
                <c:pt idx="5">
                  <c:v>0.24303923660799998</c:v>
                </c:pt>
                <c:pt idx="6">
                  <c:v>9.9819452096000003E-2</c:v>
                </c:pt>
                <c:pt idx="7">
                  <c:v>3.4719996864E-2</c:v>
                </c:pt>
                <c:pt idx="8">
                  <c:v>3.0379986054060001E-2</c:v>
                </c:pt>
                <c:pt idx="9">
                  <c:v>2.1700039703400002E-2</c:v>
                </c:pt>
              </c:numCache>
            </c:numRef>
          </c:yVal>
          <c:smooth val="0"/>
        </c:ser>
        <c:dLbls>
          <c:showLegendKey val="0"/>
          <c:showVal val="0"/>
          <c:showCatName val="0"/>
          <c:showSerName val="0"/>
          <c:showPercent val="0"/>
          <c:showBubbleSize val="0"/>
        </c:dLbls>
        <c:axId val="100342400"/>
        <c:axId val="100349056"/>
      </c:scatterChart>
      <c:valAx>
        <c:axId val="100342400"/>
        <c:scaling>
          <c:orientation val="minMax"/>
          <c:max val="100"/>
        </c:scaling>
        <c:delete val="0"/>
        <c:axPos val="b"/>
        <c:title>
          <c:tx>
            <c:rich>
              <a:bodyPr/>
              <a:lstStyle/>
              <a:p>
                <a:pPr>
                  <a:defRPr sz="1400" b="1" i="0" u="none" strike="noStrike" baseline="0">
                    <a:solidFill>
                      <a:srgbClr val="000000"/>
                    </a:solidFill>
                    <a:latin typeface="Calibri"/>
                    <a:ea typeface="Calibri"/>
                    <a:cs typeface="Calibri"/>
                  </a:defRPr>
                </a:pPr>
                <a:r>
                  <a:rPr lang="en-US"/>
                  <a:t>State of Charge (%)</a:t>
                </a:r>
              </a:p>
            </c:rich>
          </c:tx>
          <c:layout/>
          <c:overlay val="0"/>
        </c:title>
        <c:numFmt formatCode="General" sourceLinked="1"/>
        <c:majorTickMark val="none"/>
        <c:minorTickMark val="none"/>
        <c:tickLblPos val="nextTo"/>
        <c:txPr>
          <a:bodyPr rot="0" vert="horz"/>
          <a:lstStyle/>
          <a:p>
            <a:pPr>
              <a:defRPr sz="1200" b="0" i="0" u="none" strike="noStrike" baseline="0">
                <a:solidFill>
                  <a:srgbClr val="000000"/>
                </a:solidFill>
                <a:latin typeface="Calibri"/>
                <a:ea typeface="Calibri"/>
                <a:cs typeface="Calibri"/>
              </a:defRPr>
            </a:pPr>
            <a:endParaRPr lang="en-US"/>
          </a:p>
        </c:txPr>
        <c:crossAx val="100349056"/>
        <c:crosses val="autoZero"/>
        <c:crossBetween val="midCat"/>
      </c:valAx>
      <c:valAx>
        <c:axId val="100349056"/>
        <c:scaling>
          <c:orientation val="minMax"/>
          <c:max val="2.2000000000000002"/>
          <c:min val="0"/>
        </c:scaling>
        <c:delete val="0"/>
        <c:axPos val="l"/>
        <c:title>
          <c:tx>
            <c:rich>
              <a:bodyPr/>
              <a:lstStyle/>
              <a:p>
                <a:pPr>
                  <a:defRPr sz="1400" b="1" i="0" u="none" strike="noStrike" baseline="0">
                    <a:solidFill>
                      <a:srgbClr val="000000"/>
                    </a:solidFill>
                    <a:latin typeface="Calibri"/>
                    <a:ea typeface="Calibri"/>
                    <a:cs typeface="Calibri"/>
                  </a:defRPr>
                </a:pPr>
                <a:r>
                  <a:rPr lang="en-US"/>
                  <a:t>CO Volume (Liters)</a:t>
                </a:r>
              </a:p>
            </c:rich>
          </c:tx>
          <c:layout/>
          <c:overlay val="0"/>
        </c:title>
        <c:numFmt formatCode="General" sourceLinked="1"/>
        <c:majorTickMark val="none"/>
        <c:minorTickMark val="none"/>
        <c:tickLblPos val="nextTo"/>
        <c:txPr>
          <a:bodyPr rot="0" vert="horz"/>
          <a:lstStyle/>
          <a:p>
            <a:pPr>
              <a:defRPr sz="1200" b="0" i="0" u="none" strike="noStrike" baseline="0">
                <a:solidFill>
                  <a:srgbClr val="000000"/>
                </a:solidFill>
                <a:latin typeface="Calibri"/>
                <a:ea typeface="Calibri"/>
                <a:cs typeface="Calibri"/>
              </a:defRPr>
            </a:pPr>
            <a:endParaRPr lang="en-US"/>
          </a:p>
        </c:txPr>
        <c:crossAx val="100342400"/>
        <c:crosses val="autoZero"/>
        <c:crossBetween val="midCat"/>
      </c:valAx>
    </c:plotArea>
    <c:plotVisOnly val="1"/>
    <c:dispBlanksAs val="gap"/>
    <c:showDLblsOverMax val="0"/>
  </c:chart>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Actual Gas</a:t>
            </a:r>
          </a:p>
        </c:rich>
      </c:tx>
      <c:layout/>
      <c:overlay val="0"/>
    </c:title>
    <c:autoTitleDeleted val="0"/>
    <c:plotArea>
      <c:layout/>
      <c:scatterChart>
        <c:scatterStyle val="smoothMarker"/>
        <c:varyColors val="0"/>
        <c:ser>
          <c:idx val="0"/>
          <c:order val="0"/>
          <c:tx>
            <c:strRef>
              <c:f>'03_11_15_2.25psi_bottle_gas_hig'!$H$1:$H$14499</c:f>
              <c:strCache>
                <c:ptCount val="1"/>
                <c:pt idx="0">
                  <c:v>CH04 PSI 9.4881 9.4697 9.5125 9.5613 9.2866 9.2561 9.2073 9.2317 9.427 9.5064 9.5003 9.5308 9.3599 9.2561 9.2073 9.2439 9.3355 9.4697 9.5308 9.5552 9.3843 9.2561 9.2256 9.2256 9.305 9.5186 9.4881 9.5247 9.5186 9.2622 9.2561 9.2073 9.189 9.3965 9.5003 9.52</c:v>
                </c:pt>
              </c:strCache>
            </c:strRef>
          </c:tx>
          <c:marker>
            <c:symbol val="none"/>
          </c:marker>
          <c:xVal>
            <c:numRef>
              <c:f>'03_11_15_2.25psi_bottle_gas_hig'!$F$14500:$F$32807</c:f>
              <c:numCache>
                <c:formatCode>General</c:formatCode>
                <c:ptCount val="18308"/>
                <c:pt idx="0">
                  <c:v>0</c:v>
                </c:pt>
                <c:pt idx="1">
                  <c:v>2E-3</c:v>
                </c:pt>
                <c:pt idx="2">
                  <c:v>4.0000000000000001E-3</c:v>
                </c:pt>
                <c:pt idx="3">
                  <c:v>6.0000000000000001E-3</c:v>
                </c:pt>
                <c:pt idx="4">
                  <c:v>8.0000000000000002E-3</c:v>
                </c:pt>
                <c:pt idx="5">
                  <c:v>0.01</c:v>
                </c:pt>
                <c:pt idx="6">
                  <c:v>1.2E-2</c:v>
                </c:pt>
                <c:pt idx="7">
                  <c:v>1.4E-2</c:v>
                </c:pt>
                <c:pt idx="8">
                  <c:v>1.6E-2</c:v>
                </c:pt>
                <c:pt idx="9">
                  <c:v>1.8000000000000002E-2</c:v>
                </c:pt>
                <c:pt idx="10">
                  <c:v>2.0000000000000004E-2</c:v>
                </c:pt>
                <c:pt idx="11">
                  <c:v>2.2000000000000006E-2</c:v>
                </c:pt>
                <c:pt idx="12">
                  <c:v>2.4000000000000007E-2</c:v>
                </c:pt>
                <c:pt idx="13">
                  <c:v>2.6000000000000009E-2</c:v>
                </c:pt>
                <c:pt idx="14">
                  <c:v>2.8000000000000011E-2</c:v>
                </c:pt>
                <c:pt idx="15">
                  <c:v>3.0000000000000013E-2</c:v>
                </c:pt>
                <c:pt idx="16">
                  <c:v>3.2000000000000015E-2</c:v>
                </c:pt>
                <c:pt idx="17">
                  <c:v>3.4000000000000016E-2</c:v>
                </c:pt>
                <c:pt idx="18">
                  <c:v>3.6000000000000018E-2</c:v>
                </c:pt>
                <c:pt idx="19">
                  <c:v>3.800000000000002E-2</c:v>
                </c:pt>
                <c:pt idx="20">
                  <c:v>4.0000000000000022E-2</c:v>
                </c:pt>
                <c:pt idx="21">
                  <c:v>4.2000000000000023E-2</c:v>
                </c:pt>
                <c:pt idx="22">
                  <c:v>4.4000000000000025E-2</c:v>
                </c:pt>
                <c:pt idx="23">
                  <c:v>4.6000000000000027E-2</c:v>
                </c:pt>
                <c:pt idx="24">
                  <c:v>4.8000000000000029E-2</c:v>
                </c:pt>
                <c:pt idx="25">
                  <c:v>5.0000000000000031E-2</c:v>
                </c:pt>
                <c:pt idx="26">
                  <c:v>5.2000000000000032E-2</c:v>
                </c:pt>
                <c:pt idx="27">
                  <c:v>5.4000000000000034E-2</c:v>
                </c:pt>
                <c:pt idx="28">
                  <c:v>5.6000000000000036E-2</c:v>
                </c:pt>
                <c:pt idx="29">
                  <c:v>5.8000000000000038E-2</c:v>
                </c:pt>
                <c:pt idx="30">
                  <c:v>6.0000000000000039E-2</c:v>
                </c:pt>
                <c:pt idx="31">
                  <c:v>6.2000000000000041E-2</c:v>
                </c:pt>
                <c:pt idx="32">
                  <c:v>6.4000000000000043E-2</c:v>
                </c:pt>
                <c:pt idx="33">
                  <c:v>6.6000000000000045E-2</c:v>
                </c:pt>
                <c:pt idx="34">
                  <c:v>6.8000000000000047E-2</c:v>
                </c:pt>
                <c:pt idx="35">
                  <c:v>7.0000000000000048E-2</c:v>
                </c:pt>
                <c:pt idx="36">
                  <c:v>7.200000000000005E-2</c:v>
                </c:pt>
                <c:pt idx="37">
                  <c:v>7.4000000000000052E-2</c:v>
                </c:pt>
                <c:pt idx="38">
                  <c:v>7.6000000000000054E-2</c:v>
                </c:pt>
                <c:pt idx="39">
                  <c:v>7.8000000000000055E-2</c:v>
                </c:pt>
                <c:pt idx="40">
                  <c:v>8.0000000000000057E-2</c:v>
                </c:pt>
                <c:pt idx="41">
                  <c:v>8.2000000000000059E-2</c:v>
                </c:pt>
                <c:pt idx="42">
                  <c:v>8.4000000000000061E-2</c:v>
                </c:pt>
                <c:pt idx="43">
                  <c:v>8.6000000000000063E-2</c:v>
                </c:pt>
                <c:pt idx="44">
                  <c:v>8.8000000000000064E-2</c:v>
                </c:pt>
                <c:pt idx="45">
                  <c:v>9.0000000000000066E-2</c:v>
                </c:pt>
                <c:pt idx="46">
                  <c:v>9.2000000000000068E-2</c:v>
                </c:pt>
                <c:pt idx="47">
                  <c:v>9.400000000000007E-2</c:v>
                </c:pt>
                <c:pt idx="48">
                  <c:v>9.6000000000000071E-2</c:v>
                </c:pt>
                <c:pt idx="49">
                  <c:v>9.8000000000000073E-2</c:v>
                </c:pt>
                <c:pt idx="50">
                  <c:v>0.10000000000000007</c:v>
                </c:pt>
                <c:pt idx="51">
                  <c:v>0.10200000000000008</c:v>
                </c:pt>
                <c:pt idx="52">
                  <c:v>0.10400000000000008</c:v>
                </c:pt>
                <c:pt idx="53">
                  <c:v>0.10600000000000008</c:v>
                </c:pt>
                <c:pt idx="54">
                  <c:v>0.10800000000000008</c:v>
                </c:pt>
                <c:pt idx="55">
                  <c:v>0.11000000000000008</c:v>
                </c:pt>
                <c:pt idx="56">
                  <c:v>0.11200000000000009</c:v>
                </c:pt>
                <c:pt idx="57">
                  <c:v>0.11400000000000009</c:v>
                </c:pt>
                <c:pt idx="58">
                  <c:v>0.11600000000000009</c:v>
                </c:pt>
                <c:pt idx="59">
                  <c:v>0.11800000000000009</c:v>
                </c:pt>
                <c:pt idx="60">
                  <c:v>0.12000000000000009</c:v>
                </c:pt>
                <c:pt idx="61">
                  <c:v>0.12200000000000009</c:v>
                </c:pt>
                <c:pt idx="62">
                  <c:v>0.1240000000000001</c:v>
                </c:pt>
                <c:pt idx="63">
                  <c:v>0.12600000000000008</c:v>
                </c:pt>
                <c:pt idx="64">
                  <c:v>0.12800000000000009</c:v>
                </c:pt>
                <c:pt idx="65">
                  <c:v>0.13000000000000009</c:v>
                </c:pt>
                <c:pt idx="66">
                  <c:v>0.13200000000000009</c:v>
                </c:pt>
                <c:pt idx="67">
                  <c:v>0.13400000000000009</c:v>
                </c:pt>
                <c:pt idx="68">
                  <c:v>0.13600000000000009</c:v>
                </c:pt>
                <c:pt idx="69">
                  <c:v>0.13800000000000009</c:v>
                </c:pt>
                <c:pt idx="70">
                  <c:v>0.1400000000000001</c:v>
                </c:pt>
                <c:pt idx="71">
                  <c:v>0.1420000000000001</c:v>
                </c:pt>
                <c:pt idx="72">
                  <c:v>0.1440000000000001</c:v>
                </c:pt>
                <c:pt idx="73">
                  <c:v>0.1460000000000001</c:v>
                </c:pt>
                <c:pt idx="74">
                  <c:v>0.1480000000000001</c:v>
                </c:pt>
                <c:pt idx="75">
                  <c:v>0.15000000000000011</c:v>
                </c:pt>
                <c:pt idx="76">
                  <c:v>0.15200000000000011</c:v>
                </c:pt>
                <c:pt idx="77">
                  <c:v>0.15400000000000011</c:v>
                </c:pt>
                <c:pt idx="78">
                  <c:v>0.15600000000000011</c:v>
                </c:pt>
                <c:pt idx="79">
                  <c:v>0.15800000000000011</c:v>
                </c:pt>
                <c:pt idx="80">
                  <c:v>0.16000000000000011</c:v>
                </c:pt>
                <c:pt idx="81">
                  <c:v>0.16200000000000012</c:v>
                </c:pt>
                <c:pt idx="82">
                  <c:v>0.16400000000000012</c:v>
                </c:pt>
                <c:pt idx="83">
                  <c:v>0.16600000000000012</c:v>
                </c:pt>
                <c:pt idx="84">
                  <c:v>0.16800000000000012</c:v>
                </c:pt>
                <c:pt idx="85">
                  <c:v>0.17000000000000012</c:v>
                </c:pt>
                <c:pt idx="86">
                  <c:v>0.17200000000000013</c:v>
                </c:pt>
                <c:pt idx="87">
                  <c:v>0.17400000000000013</c:v>
                </c:pt>
                <c:pt idx="88">
                  <c:v>0.17600000000000013</c:v>
                </c:pt>
                <c:pt idx="89">
                  <c:v>0.17800000000000013</c:v>
                </c:pt>
                <c:pt idx="90">
                  <c:v>0.18000000000000013</c:v>
                </c:pt>
                <c:pt idx="91">
                  <c:v>0.18200000000000013</c:v>
                </c:pt>
                <c:pt idx="92">
                  <c:v>0.18400000000000014</c:v>
                </c:pt>
                <c:pt idx="93">
                  <c:v>0.18600000000000014</c:v>
                </c:pt>
                <c:pt idx="94">
                  <c:v>0.18800000000000014</c:v>
                </c:pt>
                <c:pt idx="95">
                  <c:v>0.19000000000000014</c:v>
                </c:pt>
                <c:pt idx="96">
                  <c:v>0.19200000000000014</c:v>
                </c:pt>
                <c:pt idx="97">
                  <c:v>0.19400000000000014</c:v>
                </c:pt>
                <c:pt idx="98">
                  <c:v>0.19600000000000015</c:v>
                </c:pt>
                <c:pt idx="99">
                  <c:v>0.19800000000000015</c:v>
                </c:pt>
                <c:pt idx="100">
                  <c:v>0.20000000000000015</c:v>
                </c:pt>
                <c:pt idx="101">
                  <c:v>0.20200000000000015</c:v>
                </c:pt>
                <c:pt idx="102">
                  <c:v>0.20400000000000015</c:v>
                </c:pt>
                <c:pt idx="103">
                  <c:v>0.20600000000000016</c:v>
                </c:pt>
                <c:pt idx="104">
                  <c:v>0.20800000000000016</c:v>
                </c:pt>
                <c:pt idx="105">
                  <c:v>0.21000000000000016</c:v>
                </c:pt>
                <c:pt idx="106">
                  <c:v>0.21200000000000016</c:v>
                </c:pt>
                <c:pt idx="107">
                  <c:v>0.21400000000000016</c:v>
                </c:pt>
                <c:pt idx="108">
                  <c:v>0.21600000000000016</c:v>
                </c:pt>
                <c:pt idx="109">
                  <c:v>0.21800000000000017</c:v>
                </c:pt>
                <c:pt idx="110">
                  <c:v>0.22000000000000017</c:v>
                </c:pt>
                <c:pt idx="111">
                  <c:v>0.22200000000000017</c:v>
                </c:pt>
                <c:pt idx="112">
                  <c:v>0.22400000000000017</c:v>
                </c:pt>
                <c:pt idx="113">
                  <c:v>0.22600000000000017</c:v>
                </c:pt>
                <c:pt idx="114">
                  <c:v>0.22800000000000017</c:v>
                </c:pt>
                <c:pt idx="115">
                  <c:v>0.23000000000000018</c:v>
                </c:pt>
                <c:pt idx="116">
                  <c:v>0.23200000000000018</c:v>
                </c:pt>
                <c:pt idx="117">
                  <c:v>0.23400000000000018</c:v>
                </c:pt>
                <c:pt idx="118">
                  <c:v>0.23600000000000018</c:v>
                </c:pt>
                <c:pt idx="119">
                  <c:v>0.23800000000000018</c:v>
                </c:pt>
                <c:pt idx="120">
                  <c:v>0.24000000000000019</c:v>
                </c:pt>
                <c:pt idx="121">
                  <c:v>0.24200000000000019</c:v>
                </c:pt>
                <c:pt idx="122">
                  <c:v>0.24400000000000019</c:v>
                </c:pt>
                <c:pt idx="123">
                  <c:v>0.24600000000000019</c:v>
                </c:pt>
                <c:pt idx="124">
                  <c:v>0.24800000000000019</c:v>
                </c:pt>
                <c:pt idx="125">
                  <c:v>0.25000000000000017</c:v>
                </c:pt>
                <c:pt idx="126">
                  <c:v>0.25200000000000017</c:v>
                </c:pt>
                <c:pt idx="127">
                  <c:v>0.25400000000000017</c:v>
                </c:pt>
                <c:pt idx="128">
                  <c:v>0.25600000000000017</c:v>
                </c:pt>
                <c:pt idx="129">
                  <c:v>0.25800000000000017</c:v>
                </c:pt>
                <c:pt idx="130">
                  <c:v>0.26000000000000018</c:v>
                </c:pt>
                <c:pt idx="131">
                  <c:v>0.26200000000000018</c:v>
                </c:pt>
                <c:pt idx="132">
                  <c:v>0.26400000000000018</c:v>
                </c:pt>
                <c:pt idx="133">
                  <c:v>0.26600000000000018</c:v>
                </c:pt>
                <c:pt idx="134">
                  <c:v>0.26800000000000018</c:v>
                </c:pt>
                <c:pt idx="135">
                  <c:v>0.27000000000000018</c:v>
                </c:pt>
                <c:pt idx="136">
                  <c:v>0.27200000000000019</c:v>
                </c:pt>
                <c:pt idx="137">
                  <c:v>0.27400000000000019</c:v>
                </c:pt>
                <c:pt idx="138">
                  <c:v>0.27600000000000019</c:v>
                </c:pt>
                <c:pt idx="139">
                  <c:v>0.27800000000000019</c:v>
                </c:pt>
                <c:pt idx="140">
                  <c:v>0.28000000000000019</c:v>
                </c:pt>
                <c:pt idx="141">
                  <c:v>0.28200000000000019</c:v>
                </c:pt>
                <c:pt idx="142">
                  <c:v>0.2840000000000002</c:v>
                </c:pt>
                <c:pt idx="143">
                  <c:v>0.2860000000000002</c:v>
                </c:pt>
                <c:pt idx="144">
                  <c:v>0.2880000000000002</c:v>
                </c:pt>
                <c:pt idx="145">
                  <c:v>0.2900000000000002</c:v>
                </c:pt>
                <c:pt idx="146">
                  <c:v>0.2920000000000002</c:v>
                </c:pt>
                <c:pt idx="147">
                  <c:v>0.29400000000000021</c:v>
                </c:pt>
                <c:pt idx="148">
                  <c:v>0.29600000000000021</c:v>
                </c:pt>
                <c:pt idx="149">
                  <c:v>0.29800000000000021</c:v>
                </c:pt>
                <c:pt idx="150">
                  <c:v>0.30000000000000021</c:v>
                </c:pt>
                <c:pt idx="151">
                  <c:v>0.30200000000000021</c:v>
                </c:pt>
                <c:pt idx="152">
                  <c:v>0.30400000000000021</c:v>
                </c:pt>
                <c:pt idx="153">
                  <c:v>0.30600000000000022</c:v>
                </c:pt>
                <c:pt idx="154">
                  <c:v>0.30800000000000022</c:v>
                </c:pt>
                <c:pt idx="155">
                  <c:v>0.31000000000000022</c:v>
                </c:pt>
                <c:pt idx="156">
                  <c:v>0.31200000000000022</c:v>
                </c:pt>
                <c:pt idx="157">
                  <c:v>0.31400000000000022</c:v>
                </c:pt>
                <c:pt idx="158">
                  <c:v>0.31600000000000023</c:v>
                </c:pt>
                <c:pt idx="159">
                  <c:v>0.31800000000000023</c:v>
                </c:pt>
                <c:pt idx="160">
                  <c:v>0.32000000000000023</c:v>
                </c:pt>
                <c:pt idx="161">
                  <c:v>0.32200000000000023</c:v>
                </c:pt>
                <c:pt idx="162">
                  <c:v>0.32400000000000023</c:v>
                </c:pt>
                <c:pt idx="163">
                  <c:v>0.32600000000000023</c:v>
                </c:pt>
                <c:pt idx="164">
                  <c:v>0.32800000000000024</c:v>
                </c:pt>
                <c:pt idx="165">
                  <c:v>0.33000000000000024</c:v>
                </c:pt>
                <c:pt idx="166">
                  <c:v>0.33200000000000024</c:v>
                </c:pt>
                <c:pt idx="167">
                  <c:v>0.33400000000000024</c:v>
                </c:pt>
                <c:pt idx="168">
                  <c:v>0.33600000000000024</c:v>
                </c:pt>
                <c:pt idx="169">
                  <c:v>0.33800000000000024</c:v>
                </c:pt>
                <c:pt idx="170">
                  <c:v>0.34000000000000025</c:v>
                </c:pt>
                <c:pt idx="171">
                  <c:v>0.34200000000000025</c:v>
                </c:pt>
                <c:pt idx="172">
                  <c:v>0.34400000000000025</c:v>
                </c:pt>
                <c:pt idx="173">
                  <c:v>0.34600000000000025</c:v>
                </c:pt>
                <c:pt idx="174">
                  <c:v>0.34800000000000025</c:v>
                </c:pt>
                <c:pt idx="175">
                  <c:v>0.35000000000000026</c:v>
                </c:pt>
                <c:pt idx="176">
                  <c:v>0.35200000000000026</c:v>
                </c:pt>
                <c:pt idx="177">
                  <c:v>0.35400000000000026</c:v>
                </c:pt>
                <c:pt idx="178">
                  <c:v>0.35600000000000026</c:v>
                </c:pt>
                <c:pt idx="179">
                  <c:v>0.35800000000000026</c:v>
                </c:pt>
                <c:pt idx="180">
                  <c:v>0.36000000000000026</c:v>
                </c:pt>
                <c:pt idx="181">
                  <c:v>0.36200000000000027</c:v>
                </c:pt>
                <c:pt idx="182">
                  <c:v>0.36400000000000027</c:v>
                </c:pt>
                <c:pt idx="183">
                  <c:v>0.36600000000000027</c:v>
                </c:pt>
                <c:pt idx="184">
                  <c:v>0.36800000000000027</c:v>
                </c:pt>
                <c:pt idx="185">
                  <c:v>0.37000000000000027</c:v>
                </c:pt>
                <c:pt idx="186">
                  <c:v>0.37200000000000027</c:v>
                </c:pt>
                <c:pt idx="187">
                  <c:v>0.37400000000000028</c:v>
                </c:pt>
                <c:pt idx="188">
                  <c:v>0.37600000000000028</c:v>
                </c:pt>
                <c:pt idx="189">
                  <c:v>0.37800000000000028</c:v>
                </c:pt>
                <c:pt idx="190">
                  <c:v>0.38000000000000028</c:v>
                </c:pt>
                <c:pt idx="191">
                  <c:v>0.38200000000000028</c:v>
                </c:pt>
                <c:pt idx="192">
                  <c:v>0.38400000000000029</c:v>
                </c:pt>
                <c:pt idx="193">
                  <c:v>0.38600000000000029</c:v>
                </c:pt>
                <c:pt idx="194">
                  <c:v>0.38800000000000029</c:v>
                </c:pt>
                <c:pt idx="195">
                  <c:v>0.39000000000000029</c:v>
                </c:pt>
                <c:pt idx="196">
                  <c:v>0.39200000000000029</c:v>
                </c:pt>
                <c:pt idx="197">
                  <c:v>0.39400000000000029</c:v>
                </c:pt>
                <c:pt idx="198">
                  <c:v>0.3960000000000003</c:v>
                </c:pt>
                <c:pt idx="199">
                  <c:v>0.3980000000000003</c:v>
                </c:pt>
                <c:pt idx="200">
                  <c:v>0.4000000000000003</c:v>
                </c:pt>
                <c:pt idx="201">
                  <c:v>0.4020000000000003</c:v>
                </c:pt>
                <c:pt idx="202">
                  <c:v>0.4040000000000003</c:v>
                </c:pt>
                <c:pt idx="203">
                  <c:v>0.40600000000000031</c:v>
                </c:pt>
                <c:pt idx="204">
                  <c:v>0.40800000000000031</c:v>
                </c:pt>
                <c:pt idx="205">
                  <c:v>0.41000000000000031</c:v>
                </c:pt>
                <c:pt idx="206">
                  <c:v>0.41200000000000031</c:v>
                </c:pt>
                <c:pt idx="207">
                  <c:v>0.41400000000000031</c:v>
                </c:pt>
                <c:pt idx="208">
                  <c:v>0.41600000000000031</c:v>
                </c:pt>
                <c:pt idx="209">
                  <c:v>0.41800000000000032</c:v>
                </c:pt>
                <c:pt idx="210">
                  <c:v>0.42000000000000032</c:v>
                </c:pt>
                <c:pt idx="211">
                  <c:v>0.42200000000000032</c:v>
                </c:pt>
                <c:pt idx="212">
                  <c:v>0.42400000000000032</c:v>
                </c:pt>
                <c:pt idx="213">
                  <c:v>0.42600000000000032</c:v>
                </c:pt>
                <c:pt idx="214">
                  <c:v>0.42800000000000032</c:v>
                </c:pt>
                <c:pt idx="215">
                  <c:v>0.43000000000000033</c:v>
                </c:pt>
                <c:pt idx="216">
                  <c:v>0.43200000000000033</c:v>
                </c:pt>
                <c:pt idx="217">
                  <c:v>0.43400000000000033</c:v>
                </c:pt>
                <c:pt idx="218">
                  <c:v>0.43600000000000033</c:v>
                </c:pt>
                <c:pt idx="219">
                  <c:v>0.43800000000000033</c:v>
                </c:pt>
                <c:pt idx="220">
                  <c:v>0.44000000000000034</c:v>
                </c:pt>
                <c:pt idx="221">
                  <c:v>0.44200000000000034</c:v>
                </c:pt>
                <c:pt idx="222">
                  <c:v>0.44400000000000034</c:v>
                </c:pt>
                <c:pt idx="223">
                  <c:v>0.44600000000000034</c:v>
                </c:pt>
                <c:pt idx="224">
                  <c:v>0.44800000000000034</c:v>
                </c:pt>
                <c:pt idx="225">
                  <c:v>0.45000000000000034</c:v>
                </c:pt>
                <c:pt idx="226">
                  <c:v>0.45200000000000035</c:v>
                </c:pt>
                <c:pt idx="227">
                  <c:v>0.45400000000000035</c:v>
                </c:pt>
                <c:pt idx="228">
                  <c:v>0.45600000000000035</c:v>
                </c:pt>
                <c:pt idx="229">
                  <c:v>0.45800000000000035</c:v>
                </c:pt>
                <c:pt idx="230">
                  <c:v>0.46000000000000035</c:v>
                </c:pt>
                <c:pt idx="231">
                  <c:v>0.46200000000000035</c:v>
                </c:pt>
                <c:pt idx="232">
                  <c:v>0.46400000000000036</c:v>
                </c:pt>
                <c:pt idx="233">
                  <c:v>0.46600000000000036</c:v>
                </c:pt>
                <c:pt idx="234">
                  <c:v>0.46800000000000036</c:v>
                </c:pt>
                <c:pt idx="235">
                  <c:v>0.47000000000000036</c:v>
                </c:pt>
                <c:pt idx="236">
                  <c:v>0.47200000000000036</c:v>
                </c:pt>
                <c:pt idx="237">
                  <c:v>0.47400000000000037</c:v>
                </c:pt>
                <c:pt idx="238">
                  <c:v>0.47600000000000037</c:v>
                </c:pt>
                <c:pt idx="239">
                  <c:v>0.47800000000000037</c:v>
                </c:pt>
                <c:pt idx="240">
                  <c:v>0.48000000000000037</c:v>
                </c:pt>
                <c:pt idx="241">
                  <c:v>0.48200000000000037</c:v>
                </c:pt>
                <c:pt idx="242">
                  <c:v>0.48400000000000037</c:v>
                </c:pt>
                <c:pt idx="243">
                  <c:v>0.48600000000000038</c:v>
                </c:pt>
                <c:pt idx="244">
                  <c:v>0.48800000000000038</c:v>
                </c:pt>
                <c:pt idx="245">
                  <c:v>0.49000000000000038</c:v>
                </c:pt>
                <c:pt idx="246">
                  <c:v>0.49200000000000038</c:v>
                </c:pt>
                <c:pt idx="247">
                  <c:v>0.49400000000000038</c:v>
                </c:pt>
                <c:pt idx="248">
                  <c:v>0.49600000000000039</c:v>
                </c:pt>
                <c:pt idx="249">
                  <c:v>0.49800000000000039</c:v>
                </c:pt>
                <c:pt idx="250">
                  <c:v>0.50000000000000033</c:v>
                </c:pt>
              </c:numCache>
            </c:numRef>
          </c:xVal>
          <c:yVal>
            <c:numRef>
              <c:f>'03_11_15_2.25psi_bottle_gas_hig'!$H$14500:$H$32807</c:f>
              <c:numCache>
                <c:formatCode>General</c:formatCode>
                <c:ptCount val="18308"/>
                <c:pt idx="0">
                  <c:v>9.5185999999999993</c:v>
                </c:pt>
                <c:pt idx="1">
                  <c:v>9.5002999999999993</c:v>
                </c:pt>
                <c:pt idx="2">
                  <c:v>9.5856999999999992</c:v>
                </c:pt>
                <c:pt idx="3">
                  <c:v>9.6161999999999992</c:v>
                </c:pt>
                <c:pt idx="4">
                  <c:v>9.2866</c:v>
                </c:pt>
                <c:pt idx="5">
                  <c:v>9.2744</c:v>
                </c:pt>
                <c:pt idx="6">
                  <c:v>9.2866</c:v>
                </c:pt>
                <c:pt idx="7">
                  <c:v>9.2805</c:v>
                </c:pt>
                <c:pt idx="8">
                  <c:v>9.5734999999999992</c:v>
                </c:pt>
                <c:pt idx="9">
                  <c:v>9.6590000000000007</c:v>
                </c:pt>
                <c:pt idx="10">
                  <c:v>9.7383000000000006</c:v>
                </c:pt>
                <c:pt idx="11">
                  <c:v>9.8970000000000002</c:v>
                </c:pt>
                <c:pt idx="12">
                  <c:v>9.8116000000000003</c:v>
                </c:pt>
                <c:pt idx="13">
                  <c:v>9.8665000000000003</c:v>
                </c:pt>
                <c:pt idx="14">
                  <c:v>10.092000000000001</c:v>
                </c:pt>
                <c:pt idx="15">
                  <c:v>10.288</c:v>
                </c:pt>
                <c:pt idx="16">
                  <c:v>10.776</c:v>
                </c:pt>
                <c:pt idx="17">
                  <c:v>11.221</c:v>
                </c:pt>
                <c:pt idx="18">
                  <c:v>11.661</c:v>
                </c:pt>
                <c:pt idx="19">
                  <c:v>12.125</c:v>
                </c:pt>
                <c:pt idx="20">
                  <c:v>12.595000000000001</c:v>
                </c:pt>
                <c:pt idx="21">
                  <c:v>13.12</c:v>
                </c:pt>
                <c:pt idx="22">
                  <c:v>13.803000000000001</c:v>
                </c:pt>
                <c:pt idx="23">
                  <c:v>14.651999999999999</c:v>
                </c:pt>
                <c:pt idx="24">
                  <c:v>15.75</c:v>
                </c:pt>
                <c:pt idx="25">
                  <c:v>16.952999999999999</c:v>
                </c:pt>
                <c:pt idx="26">
                  <c:v>18.234999999999999</c:v>
                </c:pt>
                <c:pt idx="27">
                  <c:v>19.669</c:v>
                </c:pt>
                <c:pt idx="28">
                  <c:v>21.146000000000001</c:v>
                </c:pt>
                <c:pt idx="29">
                  <c:v>22.855</c:v>
                </c:pt>
                <c:pt idx="30">
                  <c:v>24.814</c:v>
                </c:pt>
                <c:pt idx="31">
                  <c:v>27.146000000000001</c:v>
                </c:pt>
                <c:pt idx="32">
                  <c:v>29.837</c:v>
                </c:pt>
                <c:pt idx="33">
                  <c:v>32.956000000000003</c:v>
                </c:pt>
                <c:pt idx="34">
                  <c:v>36.551000000000002</c:v>
                </c:pt>
                <c:pt idx="35">
                  <c:v>40.408999999999999</c:v>
                </c:pt>
                <c:pt idx="36">
                  <c:v>44.430999999999997</c:v>
                </c:pt>
                <c:pt idx="37">
                  <c:v>48.685000000000002</c:v>
                </c:pt>
                <c:pt idx="38">
                  <c:v>52.677</c:v>
                </c:pt>
                <c:pt idx="39">
                  <c:v>56.521999999999998</c:v>
                </c:pt>
                <c:pt idx="40">
                  <c:v>60.258000000000003</c:v>
                </c:pt>
                <c:pt idx="41">
                  <c:v>63.609000000000002</c:v>
                </c:pt>
                <c:pt idx="42">
                  <c:v>65.953000000000003</c:v>
                </c:pt>
                <c:pt idx="43">
                  <c:v>67.856999999999999</c:v>
                </c:pt>
                <c:pt idx="44">
                  <c:v>69.316000000000003</c:v>
                </c:pt>
                <c:pt idx="45">
                  <c:v>69.968999999999994</c:v>
                </c:pt>
                <c:pt idx="46">
                  <c:v>70.108999999999995</c:v>
                </c:pt>
                <c:pt idx="47">
                  <c:v>69.626999999999995</c:v>
                </c:pt>
                <c:pt idx="48">
                  <c:v>69.138999999999996</c:v>
                </c:pt>
                <c:pt idx="49">
                  <c:v>68.858000000000004</c:v>
                </c:pt>
                <c:pt idx="50">
                  <c:v>68.588999999999999</c:v>
                </c:pt>
                <c:pt idx="51">
                  <c:v>68.350999999999999</c:v>
                </c:pt>
                <c:pt idx="52">
                  <c:v>68.040000000000006</c:v>
                </c:pt>
                <c:pt idx="53">
                  <c:v>67.649000000000001</c:v>
                </c:pt>
                <c:pt idx="54">
                  <c:v>67.105999999999995</c:v>
                </c:pt>
                <c:pt idx="55">
                  <c:v>66.703000000000003</c:v>
                </c:pt>
                <c:pt idx="56">
                  <c:v>66.287999999999997</c:v>
                </c:pt>
                <c:pt idx="57">
                  <c:v>65.945999999999998</c:v>
                </c:pt>
                <c:pt idx="58">
                  <c:v>65.823999999999998</c:v>
                </c:pt>
                <c:pt idx="59">
                  <c:v>65.605000000000004</c:v>
                </c:pt>
                <c:pt idx="60">
                  <c:v>65.33</c:v>
                </c:pt>
                <c:pt idx="61">
                  <c:v>65.073999999999998</c:v>
                </c:pt>
                <c:pt idx="62">
                  <c:v>64.659000000000006</c:v>
                </c:pt>
                <c:pt idx="63">
                  <c:v>64.164000000000001</c:v>
                </c:pt>
                <c:pt idx="64">
                  <c:v>63.877000000000002</c:v>
                </c:pt>
                <c:pt idx="65">
                  <c:v>63.548000000000002</c:v>
                </c:pt>
                <c:pt idx="66">
                  <c:v>63.456000000000003</c:v>
                </c:pt>
                <c:pt idx="67">
                  <c:v>63.284999999999997</c:v>
                </c:pt>
                <c:pt idx="68">
                  <c:v>63.066000000000003</c:v>
                </c:pt>
                <c:pt idx="69">
                  <c:v>62.784999999999997</c:v>
                </c:pt>
                <c:pt idx="70">
                  <c:v>62.332999999999998</c:v>
                </c:pt>
                <c:pt idx="71">
                  <c:v>62.04</c:v>
                </c:pt>
                <c:pt idx="72">
                  <c:v>61.65</c:v>
                </c:pt>
                <c:pt idx="73">
                  <c:v>61.43</c:v>
                </c:pt>
                <c:pt idx="74">
                  <c:v>61.277000000000001</c:v>
                </c:pt>
                <c:pt idx="75">
                  <c:v>61.204000000000001</c:v>
                </c:pt>
                <c:pt idx="76">
                  <c:v>61.015000000000001</c:v>
                </c:pt>
                <c:pt idx="77">
                  <c:v>60.728000000000002</c:v>
                </c:pt>
                <c:pt idx="78">
                  <c:v>60.465000000000003</c:v>
                </c:pt>
                <c:pt idx="79">
                  <c:v>60.055999999999997</c:v>
                </c:pt>
                <c:pt idx="80">
                  <c:v>59.695999999999998</c:v>
                </c:pt>
                <c:pt idx="81">
                  <c:v>59.488999999999997</c:v>
                </c:pt>
                <c:pt idx="82">
                  <c:v>59.244999999999997</c:v>
                </c:pt>
                <c:pt idx="83">
                  <c:v>59.048999999999999</c:v>
                </c:pt>
                <c:pt idx="84">
                  <c:v>59.061999999999998</c:v>
                </c:pt>
                <c:pt idx="85">
                  <c:v>58.853999999999999</c:v>
                </c:pt>
                <c:pt idx="86">
                  <c:v>58.72</c:v>
                </c:pt>
                <c:pt idx="87">
                  <c:v>58.231000000000002</c:v>
                </c:pt>
                <c:pt idx="88">
                  <c:v>57.865000000000002</c:v>
                </c:pt>
                <c:pt idx="89">
                  <c:v>57.652000000000001</c:v>
                </c:pt>
                <c:pt idx="90">
                  <c:v>57.481000000000002</c:v>
                </c:pt>
                <c:pt idx="91">
                  <c:v>57.377000000000002</c:v>
                </c:pt>
                <c:pt idx="92">
                  <c:v>57.279000000000003</c:v>
                </c:pt>
                <c:pt idx="93">
                  <c:v>57.107999999999997</c:v>
                </c:pt>
                <c:pt idx="94">
                  <c:v>56.875999999999998</c:v>
                </c:pt>
                <c:pt idx="95">
                  <c:v>56.521999999999998</c:v>
                </c:pt>
                <c:pt idx="96">
                  <c:v>56.204999999999998</c:v>
                </c:pt>
                <c:pt idx="97">
                  <c:v>55.966999999999999</c:v>
                </c:pt>
                <c:pt idx="98">
                  <c:v>55.777999999999999</c:v>
                </c:pt>
                <c:pt idx="99">
                  <c:v>55.698</c:v>
                </c:pt>
                <c:pt idx="100">
                  <c:v>55.631</c:v>
                </c:pt>
                <c:pt idx="101">
                  <c:v>55.454000000000001</c:v>
                </c:pt>
                <c:pt idx="102">
                  <c:v>55.265000000000001</c:v>
                </c:pt>
                <c:pt idx="103">
                  <c:v>55.064</c:v>
                </c:pt>
                <c:pt idx="104">
                  <c:v>54.636000000000003</c:v>
                </c:pt>
                <c:pt idx="105">
                  <c:v>54.429000000000002</c:v>
                </c:pt>
                <c:pt idx="106">
                  <c:v>54.173000000000002</c:v>
                </c:pt>
                <c:pt idx="107">
                  <c:v>54.014000000000003</c:v>
                </c:pt>
                <c:pt idx="108">
                  <c:v>54.02</c:v>
                </c:pt>
                <c:pt idx="109">
                  <c:v>53.892000000000003</c:v>
                </c:pt>
                <c:pt idx="110">
                  <c:v>53.787999999999997</c:v>
                </c:pt>
                <c:pt idx="111">
                  <c:v>53.581000000000003</c:v>
                </c:pt>
                <c:pt idx="112">
                  <c:v>53.195999999999998</c:v>
                </c:pt>
                <c:pt idx="113">
                  <c:v>52.97</c:v>
                </c:pt>
                <c:pt idx="114">
                  <c:v>52.664999999999999</c:v>
                </c:pt>
                <c:pt idx="115">
                  <c:v>52.58</c:v>
                </c:pt>
                <c:pt idx="116">
                  <c:v>52.561</c:v>
                </c:pt>
                <c:pt idx="117">
                  <c:v>52.481999999999999</c:v>
                </c:pt>
                <c:pt idx="118">
                  <c:v>52.298999999999999</c:v>
                </c:pt>
                <c:pt idx="119">
                  <c:v>52.061</c:v>
                </c:pt>
                <c:pt idx="120">
                  <c:v>51.847000000000001</c:v>
                </c:pt>
                <c:pt idx="121">
                  <c:v>51.542000000000002</c:v>
                </c:pt>
                <c:pt idx="122">
                  <c:v>51.42</c:v>
                </c:pt>
                <c:pt idx="123">
                  <c:v>51.182000000000002</c:v>
                </c:pt>
                <c:pt idx="124">
                  <c:v>51.2</c:v>
                </c:pt>
                <c:pt idx="125">
                  <c:v>51.115000000000002</c:v>
                </c:pt>
                <c:pt idx="126">
                  <c:v>50.973999999999997</c:v>
                </c:pt>
                <c:pt idx="127">
                  <c:v>50.808999999999997</c:v>
                </c:pt>
                <c:pt idx="128">
                  <c:v>50.645000000000003</c:v>
                </c:pt>
                <c:pt idx="129">
                  <c:v>50.241999999999997</c:v>
                </c:pt>
                <c:pt idx="130">
                  <c:v>50.076999999999998</c:v>
                </c:pt>
                <c:pt idx="131">
                  <c:v>49.881999999999998</c:v>
                </c:pt>
                <c:pt idx="132">
                  <c:v>49.686</c:v>
                </c:pt>
                <c:pt idx="133">
                  <c:v>49.808</c:v>
                </c:pt>
                <c:pt idx="134">
                  <c:v>49.68</c:v>
                </c:pt>
                <c:pt idx="135">
                  <c:v>49.600999999999999</c:v>
                </c:pt>
                <c:pt idx="136">
                  <c:v>49.442</c:v>
                </c:pt>
                <c:pt idx="137">
                  <c:v>49.064</c:v>
                </c:pt>
                <c:pt idx="138">
                  <c:v>48.838000000000001</c:v>
                </c:pt>
                <c:pt idx="139">
                  <c:v>48.631</c:v>
                </c:pt>
                <c:pt idx="140">
                  <c:v>48.539000000000001</c:v>
                </c:pt>
                <c:pt idx="141">
                  <c:v>48.557000000000002</c:v>
                </c:pt>
                <c:pt idx="142">
                  <c:v>48.496000000000002</c:v>
                </c:pt>
                <c:pt idx="143">
                  <c:v>48.386000000000003</c:v>
                </c:pt>
                <c:pt idx="144">
                  <c:v>48.222000000000001</c:v>
                </c:pt>
                <c:pt idx="145">
                  <c:v>47.959000000000003</c:v>
                </c:pt>
                <c:pt idx="146">
                  <c:v>47.683999999999997</c:v>
                </c:pt>
                <c:pt idx="147">
                  <c:v>47.537999999999997</c:v>
                </c:pt>
                <c:pt idx="148">
                  <c:v>47.378999999999998</c:v>
                </c:pt>
                <c:pt idx="149">
                  <c:v>47.343000000000004</c:v>
                </c:pt>
                <c:pt idx="150">
                  <c:v>47.390999999999998</c:v>
                </c:pt>
                <c:pt idx="151">
                  <c:v>47.250999999999998</c:v>
                </c:pt>
                <c:pt idx="152">
                  <c:v>47.146999999999998</c:v>
                </c:pt>
                <c:pt idx="153">
                  <c:v>46.994999999999997</c:v>
                </c:pt>
                <c:pt idx="154">
                  <c:v>46.616</c:v>
                </c:pt>
                <c:pt idx="155">
                  <c:v>46.475999999999999</c:v>
                </c:pt>
                <c:pt idx="156">
                  <c:v>46.341999999999999</c:v>
                </c:pt>
                <c:pt idx="157">
                  <c:v>46.189</c:v>
                </c:pt>
                <c:pt idx="158">
                  <c:v>46.280999999999999</c:v>
                </c:pt>
                <c:pt idx="159">
                  <c:v>46.213000000000001</c:v>
                </c:pt>
                <c:pt idx="160">
                  <c:v>46.11</c:v>
                </c:pt>
                <c:pt idx="161">
                  <c:v>45.994</c:v>
                </c:pt>
                <c:pt idx="162">
                  <c:v>45.67</c:v>
                </c:pt>
                <c:pt idx="163">
                  <c:v>45.414000000000001</c:v>
                </c:pt>
                <c:pt idx="164">
                  <c:v>45.261000000000003</c:v>
                </c:pt>
                <c:pt idx="165">
                  <c:v>45.151000000000003</c:v>
                </c:pt>
                <c:pt idx="166">
                  <c:v>45.249000000000002</c:v>
                </c:pt>
                <c:pt idx="167">
                  <c:v>45.2</c:v>
                </c:pt>
                <c:pt idx="168">
                  <c:v>45.078000000000003</c:v>
                </c:pt>
                <c:pt idx="169">
                  <c:v>44.987000000000002</c:v>
                </c:pt>
                <c:pt idx="170">
                  <c:v>44.718000000000004</c:v>
                </c:pt>
                <c:pt idx="171">
                  <c:v>44.497999999999998</c:v>
                </c:pt>
                <c:pt idx="172">
                  <c:v>44.37</c:v>
                </c:pt>
                <c:pt idx="173">
                  <c:v>44.247999999999998</c:v>
                </c:pt>
                <c:pt idx="174">
                  <c:v>44.204999999999998</c:v>
                </c:pt>
                <c:pt idx="175">
                  <c:v>44.247999999999998</c:v>
                </c:pt>
                <c:pt idx="176">
                  <c:v>44.162999999999997</c:v>
                </c:pt>
                <c:pt idx="177">
                  <c:v>44.064999999999998</c:v>
                </c:pt>
                <c:pt idx="178">
                  <c:v>43.905999999999999</c:v>
                </c:pt>
                <c:pt idx="179">
                  <c:v>43.594999999999999</c:v>
                </c:pt>
                <c:pt idx="180">
                  <c:v>43.448999999999998</c:v>
                </c:pt>
                <c:pt idx="181">
                  <c:v>43.344999999999999</c:v>
                </c:pt>
                <c:pt idx="182">
                  <c:v>43.21</c:v>
                </c:pt>
                <c:pt idx="183">
                  <c:v>43.29</c:v>
                </c:pt>
                <c:pt idx="184">
                  <c:v>43.295999999999999</c:v>
                </c:pt>
                <c:pt idx="185">
                  <c:v>43.186</c:v>
                </c:pt>
                <c:pt idx="186">
                  <c:v>43.100999999999999</c:v>
                </c:pt>
                <c:pt idx="187">
                  <c:v>42.826000000000001</c:v>
                </c:pt>
                <c:pt idx="188">
                  <c:v>42.618000000000002</c:v>
                </c:pt>
                <c:pt idx="189">
                  <c:v>42.49</c:v>
                </c:pt>
                <c:pt idx="190">
                  <c:v>42.38</c:v>
                </c:pt>
                <c:pt idx="191">
                  <c:v>42.435000000000002</c:v>
                </c:pt>
                <c:pt idx="192">
                  <c:v>42.441000000000003</c:v>
                </c:pt>
                <c:pt idx="193">
                  <c:v>42.362000000000002</c:v>
                </c:pt>
                <c:pt idx="194">
                  <c:v>42.277000000000001</c:v>
                </c:pt>
                <c:pt idx="195">
                  <c:v>42.014000000000003</c:v>
                </c:pt>
                <c:pt idx="196">
                  <c:v>41.787999999999997</c:v>
                </c:pt>
                <c:pt idx="197">
                  <c:v>41.691000000000003</c:v>
                </c:pt>
                <c:pt idx="198">
                  <c:v>41.563000000000002</c:v>
                </c:pt>
                <c:pt idx="199">
                  <c:v>41.587000000000003</c:v>
                </c:pt>
                <c:pt idx="200">
                  <c:v>41.642000000000003</c:v>
                </c:pt>
                <c:pt idx="201">
                  <c:v>41.543999999999997</c:v>
                </c:pt>
                <c:pt idx="202">
                  <c:v>41.476999999999997</c:v>
                </c:pt>
                <c:pt idx="203">
                  <c:v>41.348999999999997</c:v>
                </c:pt>
                <c:pt idx="204">
                  <c:v>41.067999999999998</c:v>
                </c:pt>
                <c:pt idx="205">
                  <c:v>40.957999999999998</c:v>
                </c:pt>
                <c:pt idx="206">
                  <c:v>40.805999999999997</c:v>
                </c:pt>
                <c:pt idx="207">
                  <c:v>40.731999999999999</c:v>
                </c:pt>
                <c:pt idx="208">
                  <c:v>40.890999999999998</c:v>
                </c:pt>
                <c:pt idx="209">
                  <c:v>40.786999999999999</c:v>
                </c:pt>
                <c:pt idx="210">
                  <c:v>40.762999999999998</c:v>
                </c:pt>
                <c:pt idx="211">
                  <c:v>40.664999999999999</c:v>
                </c:pt>
                <c:pt idx="212">
                  <c:v>40.323</c:v>
                </c:pt>
                <c:pt idx="213">
                  <c:v>40.189</c:v>
                </c:pt>
                <c:pt idx="214">
                  <c:v>40.14</c:v>
                </c:pt>
                <c:pt idx="215">
                  <c:v>40.042999999999999</c:v>
                </c:pt>
                <c:pt idx="216">
                  <c:v>40.067</c:v>
                </c:pt>
                <c:pt idx="217">
                  <c:v>40.048999999999999</c:v>
                </c:pt>
                <c:pt idx="218">
                  <c:v>40.024000000000001</c:v>
                </c:pt>
                <c:pt idx="219">
                  <c:v>39.969000000000001</c:v>
                </c:pt>
                <c:pt idx="220">
                  <c:v>39.768000000000001</c:v>
                </c:pt>
                <c:pt idx="221">
                  <c:v>39.493000000000002</c:v>
                </c:pt>
                <c:pt idx="222">
                  <c:v>39.384</c:v>
                </c:pt>
                <c:pt idx="223">
                  <c:v>39.304000000000002</c:v>
                </c:pt>
                <c:pt idx="224">
                  <c:v>39.359000000000002</c:v>
                </c:pt>
                <c:pt idx="225">
                  <c:v>39.457000000000001</c:v>
                </c:pt>
                <c:pt idx="226">
                  <c:v>39.371000000000002</c:v>
                </c:pt>
                <c:pt idx="227">
                  <c:v>39.304000000000002</c:v>
                </c:pt>
                <c:pt idx="228">
                  <c:v>39.176000000000002</c:v>
                </c:pt>
                <c:pt idx="229">
                  <c:v>38.834000000000003</c:v>
                </c:pt>
                <c:pt idx="230">
                  <c:v>38.749000000000002</c:v>
                </c:pt>
                <c:pt idx="231">
                  <c:v>38.668999999999997</c:v>
                </c:pt>
                <c:pt idx="232">
                  <c:v>38.590000000000003</c:v>
                </c:pt>
                <c:pt idx="233">
                  <c:v>38.718000000000004</c:v>
                </c:pt>
                <c:pt idx="234">
                  <c:v>38.688000000000002</c:v>
                </c:pt>
                <c:pt idx="235">
                  <c:v>38.656999999999996</c:v>
                </c:pt>
                <c:pt idx="236">
                  <c:v>38.566000000000003</c:v>
                </c:pt>
                <c:pt idx="237">
                  <c:v>38.302999999999997</c:v>
                </c:pt>
                <c:pt idx="238">
                  <c:v>38.131999999999998</c:v>
                </c:pt>
                <c:pt idx="239">
                  <c:v>37.985999999999997</c:v>
                </c:pt>
                <c:pt idx="240">
                  <c:v>37.966999999999999</c:v>
                </c:pt>
                <c:pt idx="241">
                  <c:v>38.076999999999998</c:v>
                </c:pt>
                <c:pt idx="242">
                  <c:v>38.090000000000003</c:v>
                </c:pt>
                <c:pt idx="243">
                  <c:v>38.034999999999997</c:v>
                </c:pt>
                <c:pt idx="244">
                  <c:v>37.954999999999998</c:v>
                </c:pt>
                <c:pt idx="245">
                  <c:v>37.765999999999998</c:v>
                </c:pt>
                <c:pt idx="246">
                  <c:v>37.521999999999998</c:v>
                </c:pt>
                <c:pt idx="247">
                  <c:v>37.454999999999998</c:v>
                </c:pt>
                <c:pt idx="248">
                  <c:v>37.381999999999998</c:v>
                </c:pt>
                <c:pt idx="249">
                  <c:v>37.4</c:v>
                </c:pt>
                <c:pt idx="250">
                  <c:v>37.436</c:v>
                </c:pt>
              </c:numCache>
            </c:numRef>
          </c:yVal>
          <c:smooth val="1"/>
        </c:ser>
        <c:dLbls>
          <c:showLegendKey val="0"/>
          <c:showVal val="0"/>
          <c:showCatName val="0"/>
          <c:showSerName val="0"/>
          <c:showPercent val="0"/>
          <c:showBubbleSize val="0"/>
        </c:dLbls>
        <c:axId val="100378880"/>
        <c:axId val="100381056"/>
      </c:scatterChart>
      <c:valAx>
        <c:axId val="100378880"/>
        <c:scaling>
          <c:orientation val="minMax"/>
          <c:max val="0.5"/>
          <c:min val="0"/>
        </c:scaling>
        <c:delete val="0"/>
        <c:axPos val="b"/>
        <c:title>
          <c:tx>
            <c:rich>
              <a:bodyPr/>
              <a:lstStyle/>
              <a:p>
                <a:pPr>
                  <a:defRPr/>
                </a:pPr>
                <a:r>
                  <a:rPr lang="en-US"/>
                  <a:t>Time (sec)</a:t>
                </a:r>
              </a:p>
            </c:rich>
          </c:tx>
          <c:layout/>
          <c:overlay val="0"/>
        </c:title>
        <c:numFmt formatCode="General" sourceLinked="1"/>
        <c:majorTickMark val="none"/>
        <c:minorTickMark val="none"/>
        <c:tickLblPos val="nextTo"/>
        <c:crossAx val="100381056"/>
        <c:crosses val="autoZero"/>
        <c:crossBetween val="midCat"/>
      </c:valAx>
      <c:valAx>
        <c:axId val="100381056"/>
        <c:scaling>
          <c:orientation val="minMax"/>
        </c:scaling>
        <c:delete val="0"/>
        <c:axPos val="l"/>
        <c:majorGridlines/>
        <c:title>
          <c:tx>
            <c:rich>
              <a:bodyPr/>
              <a:lstStyle/>
              <a:p>
                <a:pPr>
                  <a:defRPr/>
                </a:pPr>
                <a:r>
                  <a:rPr lang="en-US"/>
                  <a:t>Pressure (psia)</a:t>
                </a:r>
              </a:p>
            </c:rich>
          </c:tx>
          <c:layout/>
          <c:overlay val="0"/>
        </c:title>
        <c:numFmt formatCode="General" sourceLinked="1"/>
        <c:majorTickMark val="none"/>
        <c:minorTickMark val="none"/>
        <c:tickLblPos val="nextTo"/>
        <c:crossAx val="100378880"/>
        <c:crosses val="autoZero"/>
        <c:crossBetween val="midCat"/>
      </c:valAx>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Bottled Gas</a:t>
            </a:r>
          </a:p>
        </c:rich>
      </c:tx>
      <c:layout/>
      <c:overlay val="0"/>
    </c:title>
    <c:autoTitleDeleted val="0"/>
    <c:plotArea>
      <c:layout/>
      <c:scatterChart>
        <c:scatterStyle val="smoothMarker"/>
        <c:varyColors val="0"/>
        <c:ser>
          <c:idx val="0"/>
          <c:order val="0"/>
          <c:tx>
            <c:strRef>
              <c:f>'06_16_15_Test_Tom_battery_gas_b'!$I$1:$I$62999</c:f>
              <c:strCache>
                <c:ptCount val="1"/>
                <c:pt idx="0">
                  <c:v>HighP PSIA 9.9993 10.005 9.9505 9.9322 9.92 9.9017 9.8895 9.8895 9.8895 9.8956 9.92 9.9505 9.981 10.012 10.012 10.024 10.005 9.9871 9.9749 9.9566 9.9505 9.9261 9.9017 9.8895 9.8834 9.9139 9.9261 9.9383 9.9505 10.005 10.005 10.012 10.005 10.005 9.9932 9.96</c:v>
                </c:pt>
              </c:strCache>
            </c:strRef>
          </c:tx>
          <c:marker>
            <c:symbol val="none"/>
          </c:marker>
          <c:xVal>
            <c:numRef>
              <c:f>'06_16_15_Test_Tom_battery_gas_b'!$G$63000:$G$100173</c:f>
              <c:numCache>
                <c:formatCode>General</c:formatCode>
                <c:ptCount val="37174"/>
                <c:pt idx="0">
                  <c:v>0</c:v>
                </c:pt>
                <c:pt idx="1">
                  <c:v>1E-3</c:v>
                </c:pt>
                <c:pt idx="2">
                  <c:v>2E-3</c:v>
                </c:pt>
                <c:pt idx="3">
                  <c:v>3.0000000000000001E-3</c:v>
                </c:pt>
                <c:pt idx="4">
                  <c:v>4.0000000000000001E-3</c:v>
                </c:pt>
                <c:pt idx="5">
                  <c:v>5.0000000000000001E-3</c:v>
                </c:pt>
                <c:pt idx="6">
                  <c:v>6.0000000000000001E-3</c:v>
                </c:pt>
                <c:pt idx="7">
                  <c:v>7.0000000000000001E-3</c:v>
                </c:pt>
                <c:pt idx="8">
                  <c:v>8.0000000000000002E-3</c:v>
                </c:pt>
                <c:pt idx="9">
                  <c:v>9.0000000000000011E-3</c:v>
                </c:pt>
                <c:pt idx="10">
                  <c:v>1.0000000000000002E-2</c:v>
                </c:pt>
                <c:pt idx="11">
                  <c:v>1.1000000000000003E-2</c:v>
                </c:pt>
                <c:pt idx="12">
                  <c:v>1.2000000000000004E-2</c:v>
                </c:pt>
                <c:pt idx="13">
                  <c:v>1.3000000000000005E-2</c:v>
                </c:pt>
                <c:pt idx="14">
                  <c:v>1.4000000000000005E-2</c:v>
                </c:pt>
                <c:pt idx="15">
                  <c:v>1.5000000000000006E-2</c:v>
                </c:pt>
                <c:pt idx="16">
                  <c:v>1.6000000000000007E-2</c:v>
                </c:pt>
                <c:pt idx="17">
                  <c:v>1.7000000000000008E-2</c:v>
                </c:pt>
                <c:pt idx="18">
                  <c:v>1.8000000000000009E-2</c:v>
                </c:pt>
                <c:pt idx="19">
                  <c:v>1.900000000000001E-2</c:v>
                </c:pt>
                <c:pt idx="20">
                  <c:v>2.0000000000000011E-2</c:v>
                </c:pt>
                <c:pt idx="21">
                  <c:v>2.1000000000000012E-2</c:v>
                </c:pt>
                <c:pt idx="22">
                  <c:v>2.2000000000000013E-2</c:v>
                </c:pt>
                <c:pt idx="23">
                  <c:v>2.3000000000000013E-2</c:v>
                </c:pt>
                <c:pt idx="24">
                  <c:v>2.4000000000000014E-2</c:v>
                </c:pt>
                <c:pt idx="25">
                  <c:v>2.5000000000000015E-2</c:v>
                </c:pt>
                <c:pt idx="26">
                  <c:v>2.6000000000000016E-2</c:v>
                </c:pt>
                <c:pt idx="27">
                  <c:v>2.7000000000000017E-2</c:v>
                </c:pt>
                <c:pt idx="28">
                  <c:v>2.8000000000000018E-2</c:v>
                </c:pt>
                <c:pt idx="29">
                  <c:v>2.9000000000000019E-2</c:v>
                </c:pt>
                <c:pt idx="30">
                  <c:v>3.000000000000002E-2</c:v>
                </c:pt>
                <c:pt idx="31">
                  <c:v>3.1000000000000021E-2</c:v>
                </c:pt>
                <c:pt idx="32">
                  <c:v>3.2000000000000021E-2</c:v>
                </c:pt>
                <c:pt idx="33">
                  <c:v>3.3000000000000022E-2</c:v>
                </c:pt>
                <c:pt idx="34">
                  <c:v>3.4000000000000023E-2</c:v>
                </c:pt>
                <c:pt idx="35">
                  <c:v>3.5000000000000024E-2</c:v>
                </c:pt>
                <c:pt idx="36">
                  <c:v>3.6000000000000025E-2</c:v>
                </c:pt>
                <c:pt idx="37">
                  <c:v>3.7000000000000026E-2</c:v>
                </c:pt>
                <c:pt idx="38">
                  <c:v>3.8000000000000027E-2</c:v>
                </c:pt>
                <c:pt idx="39">
                  <c:v>3.9000000000000028E-2</c:v>
                </c:pt>
                <c:pt idx="40">
                  <c:v>4.0000000000000029E-2</c:v>
                </c:pt>
                <c:pt idx="41">
                  <c:v>4.1000000000000029E-2</c:v>
                </c:pt>
                <c:pt idx="42">
                  <c:v>4.200000000000003E-2</c:v>
                </c:pt>
                <c:pt idx="43">
                  <c:v>4.3000000000000031E-2</c:v>
                </c:pt>
                <c:pt idx="44">
                  <c:v>4.4000000000000032E-2</c:v>
                </c:pt>
                <c:pt idx="45">
                  <c:v>4.5000000000000033E-2</c:v>
                </c:pt>
                <c:pt idx="46">
                  <c:v>4.6000000000000034E-2</c:v>
                </c:pt>
                <c:pt idx="47">
                  <c:v>4.7000000000000035E-2</c:v>
                </c:pt>
                <c:pt idx="48">
                  <c:v>4.8000000000000036E-2</c:v>
                </c:pt>
                <c:pt idx="49">
                  <c:v>4.9000000000000037E-2</c:v>
                </c:pt>
                <c:pt idx="50">
                  <c:v>5.0000000000000037E-2</c:v>
                </c:pt>
                <c:pt idx="51">
                  <c:v>5.1000000000000038E-2</c:v>
                </c:pt>
                <c:pt idx="52">
                  <c:v>5.2000000000000039E-2</c:v>
                </c:pt>
                <c:pt idx="53">
                  <c:v>5.300000000000004E-2</c:v>
                </c:pt>
                <c:pt idx="54">
                  <c:v>5.4000000000000041E-2</c:v>
                </c:pt>
                <c:pt idx="55">
                  <c:v>5.5000000000000042E-2</c:v>
                </c:pt>
                <c:pt idx="56">
                  <c:v>5.6000000000000043E-2</c:v>
                </c:pt>
                <c:pt idx="57">
                  <c:v>5.7000000000000044E-2</c:v>
                </c:pt>
                <c:pt idx="58">
                  <c:v>5.8000000000000045E-2</c:v>
                </c:pt>
                <c:pt idx="59">
                  <c:v>5.9000000000000045E-2</c:v>
                </c:pt>
                <c:pt idx="60">
                  <c:v>6.0000000000000046E-2</c:v>
                </c:pt>
                <c:pt idx="61">
                  <c:v>6.1000000000000047E-2</c:v>
                </c:pt>
                <c:pt idx="62">
                  <c:v>6.2000000000000048E-2</c:v>
                </c:pt>
                <c:pt idx="63">
                  <c:v>6.3000000000000042E-2</c:v>
                </c:pt>
                <c:pt idx="64">
                  <c:v>6.4000000000000043E-2</c:v>
                </c:pt>
                <c:pt idx="65">
                  <c:v>6.5000000000000044E-2</c:v>
                </c:pt>
                <c:pt idx="66">
                  <c:v>6.6000000000000045E-2</c:v>
                </c:pt>
                <c:pt idx="67">
                  <c:v>6.7000000000000046E-2</c:v>
                </c:pt>
                <c:pt idx="68">
                  <c:v>6.8000000000000047E-2</c:v>
                </c:pt>
                <c:pt idx="69">
                  <c:v>6.9000000000000047E-2</c:v>
                </c:pt>
                <c:pt idx="70">
                  <c:v>7.0000000000000048E-2</c:v>
                </c:pt>
                <c:pt idx="71">
                  <c:v>7.1000000000000049E-2</c:v>
                </c:pt>
                <c:pt idx="72">
                  <c:v>7.200000000000005E-2</c:v>
                </c:pt>
                <c:pt idx="73">
                  <c:v>7.3000000000000051E-2</c:v>
                </c:pt>
                <c:pt idx="74">
                  <c:v>7.4000000000000052E-2</c:v>
                </c:pt>
                <c:pt idx="75">
                  <c:v>7.5000000000000053E-2</c:v>
                </c:pt>
                <c:pt idx="76">
                  <c:v>7.6000000000000054E-2</c:v>
                </c:pt>
                <c:pt idx="77">
                  <c:v>7.7000000000000055E-2</c:v>
                </c:pt>
                <c:pt idx="78">
                  <c:v>7.8000000000000055E-2</c:v>
                </c:pt>
                <c:pt idx="79">
                  <c:v>7.9000000000000056E-2</c:v>
                </c:pt>
                <c:pt idx="80">
                  <c:v>8.0000000000000057E-2</c:v>
                </c:pt>
                <c:pt idx="81">
                  <c:v>8.1000000000000058E-2</c:v>
                </c:pt>
                <c:pt idx="82">
                  <c:v>8.2000000000000059E-2</c:v>
                </c:pt>
                <c:pt idx="83">
                  <c:v>8.300000000000006E-2</c:v>
                </c:pt>
                <c:pt idx="84">
                  <c:v>8.4000000000000061E-2</c:v>
                </c:pt>
                <c:pt idx="85">
                  <c:v>8.5000000000000062E-2</c:v>
                </c:pt>
                <c:pt idx="86">
                  <c:v>8.6000000000000063E-2</c:v>
                </c:pt>
                <c:pt idx="87">
                  <c:v>8.7000000000000063E-2</c:v>
                </c:pt>
                <c:pt idx="88">
                  <c:v>8.8000000000000064E-2</c:v>
                </c:pt>
                <c:pt idx="89">
                  <c:v>8.9000000000000065E-2</c:v>
                </c:pt>
                <c:pt idx="90">
                  <c:v>9.0000000000000066E-2</c:v>
                </c:pt>
                <c:pt idx="91">
                  <c:v>9.1000000000000067E-2</c:v>
                </c:pt>
                <c:pt idx="92">
                  <c:v>9.2000000000000068E-2</c:v>
                </c:pt>
                <c:pt idx="93">
                  <c:v>9.3000000000000069E-2</c:v>
                </c:pt>
                <c:pt idx="94">
                  <c:v>9.400000000000007E-2</c:v>
                </c:pt>
                <c:pt idx="95">
                  <c:v>9.500000000000007E-2</c:v>
                </c:pt>
                <c:pt idx="96">
                  <c:v>9.6000000000000071E-2</c:v>
                </c:pt>
                <c:pt idx="97">
                  <c:v>9.7000000000000072E-2</c:v>
                </c:pt>
                <c:pt idx="98">
                  <c:v>9.8000000000000073E-2</c:v>
                </c:pt>
                <c:pt idx="99">
                  <c:v>9.9000000000000074E-2</c:v>
                </c:pt>
                <c:pt idx="100">
                  <c:v>0.10000000000000007</c:v>
                </c:pt>
                <c:pt idx="101">
                  <c:v>0.10100000000000008</c:v>
                </c:pt>
                <c:pt idx="102">
                  <c:v>0.10200000000000008</c:v>
                </c:pt>
                <c:pt idx="103">
                  <c:v>0.10300000000000008</c:v>
                </c:pt>
                <c:pt idx="104">
                  <c:v>0.10400000000000008</c:v>
                </c:pt>
                <c:pt idx="105">
                  <c:v>0.10500000000000008</c:v>
                </c:pt>
                <c:pt idx="106">
                  <c:v>0.10600000000000008</c:v>
                </c:pt>
                <c:pt idx="107">
                  <c:v>0.10700000000000008</c:v>
                </c:pt>
                <c:pt idx="108">
                  <c:v>0.10800000000000008</c:v>
                </c:pt>
                <c:pt idx="109">
                  <c:v>0.10900000000000008</c:v>
                </c:pt>
                <c:pt idx="110">
                  <c:v>0.11000000000000008</c:v>
                </c:pt>
                <c:pt idx="111">
                  <c:v>0.11100000000000008</c:v>
                </c:pt>
                <c:pt idx="112">
                  <c:v>0.11200000000000009</c:v>
                </c:pt>
                <c:pt idx="113">
                  <c:v>0.11300000000000009</c:v>
                </c:pt>
                <c:pt idx="114">
                  <c:v>0.11400000000000009</c:v>
                </c:pt>
                <c:pt idx="115">
                  <c:v>0.11500000000000009</c:v>
                </c:pt>
                <c:pt idx="116">
                  <c:v>0.11600000000000009</c:v>
                </c:pt>
                <c:pt idx="117">
                  <c:v>0.11700000000000009</c:v>
                </c:pt>
                <c:pt idx="118">
                  <c:v>0.11800000000000009</c:v>
                </c:pt>
                <c:pt idx="119">
                  <c:v>0.11900000000000009</c:v>
                </c:pt>
                <c:pt idx="120">
                  <c:v>0.12000000000000009</c:v>
                </c:pt>
                <c:pt idx="121">
                  <c:v>0.12100000000000009</c:v>
                </c:pt>
                <c:pt idx="122">
                  <c:v>0.12200000000000009</c:v>
                </c:pt>
                <c:pt idx="123">
                  <c:v>0.1230000000000001</c:v>
                </c:pt>
                <c:pt idx="124">
                  <c:v>0.1240000000000001</c:v>
                </c:pt>
                <c:pt idx="125">
                  <c:v>0.12500000000000008</c:v>
                </c:pt>
                <c:pt idx="126">
                  <c:v>0.12600000000000008</c:v>
                </c:pt>
                <c:pt idx="127">
                  <c:v>0.12700000000000009</c:v>
                </c:pt>
                <c:pt idx="128">
                  <c:v>0.12800000000000009</c:v>
                </c:pt>
                <c:pt idx="129">
                  <c:v>0.12900000000000009</c:v>
                </c:pt>
                <c:pt idx="130">
                  <c:v>0.13000000000000009</c:v>
                </c:pt>
                <c:pt idx="131">
                  <c:v>0.13100000000000009</c:v>
                </c:pt>
                <c:pt idx="132">
                  <c:v>0.13200000000000009</c:v>
                </c:pt>
                <c:pt idx="133">
                  <c:v>0.13300000000000009</c:v>
                </c:pt>
                <c:pt idx="134">
                  <c:v>0.13400000000000009</c:v>
                </c:pt>
                <c:pt idx="135">
                  <c:v>0.13500000000000009</c:v>
                </c:pt>
                <c:pt idx="136">
                  <c:v>0.13600000000000009</c:v>
                </c:pt>
                <c:pt idx="137">
                  <c:v>0.13700000000000009</c:v>
                </c:pt>
                <c:pt idx="138">
                  <c:v>0.13800000000000009</c:v>
                </c:pt>
                <c:pt idx="139">
                  <c:v>0.1390000000000001</c:v>
                </c:pt>
                <c:pt idx="140">
                  <c:v>0.1400000000000001</c:v>
                </c:pt>
                <c:pt idx="141">
                  <c:v>0.1410000000000001</c:v>
                </c:pt>
                <c:pt idx="142">
                  <c:v>0.1420000000000001</c:v>
                </c:pt>
                <c:pt idx="143">
                  <c:v>0.1430000000000001</c:v>
                </c:pt>
                <c:pt idx="144">
                  <c:v>0.1440000000000001</c:v>
                </c:pt>
                <c:pt idx="145">
                  <c:v>0.1450000000000001</c:v>
                </c:pt>
                <c:pt idx="146">
                  <c:v>0.1460000000000001</c:v>
                </c:pt>
                <c:pt idx="147">
                  <c:v>0.1470000000000001</c:v>
                </c:pt>
                <c:pt idx="148">
                  <c:v>0.1480000000000001</c:v>
                </c:pt>
                <c:pt idx="149">
                  <c:v>0.1490000000000001</c:v>
                </c:pt>
                <c:pt idx="150">
                  <c:v>0.15000000000000011</c:v>
                </c:pt>
                <c:pt idx="151">
                  <c:v>0.15100000000000011</c:v>
                </c:pt>
                <c:pt idx="152">
                  <c:v>0.15200000000000011</c:v>
                </c:pt>
                <c:pt idx="153">
                  <c:v>0.15300000000000011</c:v>
                </c:pt>
                <c:pt idx="154">
                  <c:v>0.15400000000000011</c:v>
                </c:pt>
                <c:pt idx="155">
                  <c:v>0.15500000000000011</c:v>
                </c:pt>
                <c:pt idx="156">
                  <c:v>0.15600000000000011</c:v>
                </c:pt>
                <c:pt idx="157">
                  <c:v>0.15700000000000011</c:v>
                </c:pt>
                <c:pt idx="158">
                  <c:v>0.15800000000000011</c:v>
                </c:pt>
                <c:pt idx="159">
                  <c:v>0.15900000000000011</c:v>
                </c:pt>
                <c:pt idx="160">
                  <c:v>0.16000000000000011</c:v>
                </c:pt>
                <c:pt idx="161">
                  <c:v>0.16100000000000012</c:v>
                </c:pt>
                <c:pt idx="162">
                  <c:v>0.16200000000000012</c:v>
                </c:pt>
                <c:pt idx="163">
                  <c:v>0.16300000000000012</c:v>
                </c:pt>
                <c:pt idx="164">
                  <c:v>0.16400000000000012</c:v>
                </c:pt>
                <c:pt idx="165">
                  <c:v>0.16500000000000012</c:v>
                </c:pt>
                <c:pt idx="166">
                  <c:v>0.16600000000000012</c:v>
                </c:pt>
                <c:pt idx="167">
                  <c:v>0.16700000000000012</c:v>
                </c:pt>
                <c:pt idx="168">
                  <c:v>0.16800000000000012</c:v>
                </c:pt>
                <c:pt idx="169">
                  <c:v>0.16900000000000012</c:v>
                </c:pt>
                <c:pt idx="170">
                  <c:v>0.17000000000000012</c:v>
                </c:pt>
                <c:pt idx="171">
                  <c:v>0.17100000000000012</c:v>
                </c:pt>
                <c:pt idx="172">
                  <c:v>0.17200000000000013</c:v>
                </c:pt>
                <c:pt idx="173">
                  <c:v>0.17300000000000013</c:v>
                </c:pt>
                <c:pt idx="174">
                  <c:v>0.17400000000000013</c:v>
                </c:pt>
                <c:pt idx="175">
                  <c:v>0.17500000000000013</c:v>
                </c:pt>
                <c:pt idx="176">
                  <c:v>0.17600000000000013</c:v>
                </c:pt>
                <c:pt idx="177">
                  <c:v>0.17700000000000013</c:v>
                </c:pt>
                <c:pt idx="178">
                  <c:v>0.17800000000000013</c:v>
                </c:pt>
                <c:pt idx="179">
                  <c:v>0.17900000000000013</c:v>
                </c:pt>
                <c:pt idx="180">
                  <c:v>0.18000000000000013</c:v>
                </c:pt>
                <c:pt idx="181">
                  <c:v>0.18100000000000013</c:v>
                </c:pt>
                <c:pt idx="182">
                  <c:v>0.18200000000000013</c:v>
                </c:pt>
                <c:pt idx="183">
                  <c:v>0.18300000000000013</c:v>
                </c:pt>
                <c:pt idx="184">
                  <c:v>0.18400000000000014</c:v>
                </c:pt>
                <c:pt idx="185">
                  <c:v>0.18500000000000014</c:v>
                </c:pt>
                <c:pt idx="186">
                  <c:v>0.18600000000000014</c:v>
                </c:pt>
                <c:pt idx="187">
                  <c:v>0.18700000000000014</c:v>
                </c:pt>
                <c:pt idx="188">
                  <c:v>0.18800000000000014</c:v>
                </c:pt>
                <c:pt idx="189">
                  <c:v>0.18900000000000014</c:v>
                </c:pt>
                <c:pt idx="190">
                  <c:v>0.19000000000000014</c:v>
                </c:pt>
                <c:pt idx="191">
                  <c:v>0.19100000000000014</c:v>
                </c:pt>
                <c:pt idx="192">
                  <c:v>0.19200000000000014</c:v>
                </c:pt>
                <c:pt idx="193">
                  <c:v>0.19300000000000014</c:v>
                </c:pt>
                <c:pt idx="194">
                  <c:v>0.19400000000000014</c:v>
                </c:pt>
                <c:pt idx="195">
                  <c:v>0.19500000000000015</c:v>
                </c:pt>
                <c:pt idx="196">
                  <c:v>0.19600000000000015</c:v>
                </c:pt>
                <c:pt idx="197">
                  <c:v>0.19700000000000015</c:v>
                </c:pt>
                <c:pt idx="198">
                  <c:v>0.19800000000000015</c:v>
                </c:pt>
                <c:pt idx="199">
                  <c:v>0.19900000000000015</c:v>
                </c:pt>
                <c:pt idx="200">
                  <c:v>0.20000000000000015</c:v>
                </c:pt>
                <c:pt idx="201">
                  <c:v>0.20100000000000015</c:v>
                </c:pt>
                <c:pt idx="202">
                  <c:v>0.20200000000000015</c:v>
                </c:pt>
                <c:pt idx="203">
                  <c:v>0.20300000000000015</c:v>
                </c:pt>
                <c:pt idx="204">
                  <c:v>0.20400000000000015</c:v>
                </c:pt>
                <c:pt idx="205">
                  <c:v>0.20500000000000015</c:v>
                </c:pt>
                <c:pt idx="206">
                  <c:v>0.20600000000000016</c:v>
                </c:pt>
                <c:pt idx="207">
                  <c:v>0.20700000000000016</c:v>
                </c:pt>
                <c:pt idx="208">
                  <c:v>0.20800000000000016</c:v>
                </c:pt>
                <c:pt idx="209">
                  <c:v>0.20900000000000016</c:v>
                </c:pt>
                <c:pt idx="210">
                  <c:v>0.21000000000000016</c:v>
                </c:pt>
                <c:pt idx="211">
                  <c:v>0.21100000000000016</c:v>
                </c:pt>
                <c:pt idx="212">
                  <c:v>0.21200000000000016</c:v>
                </c:pt>
                <c:pt idx="213">
                  <c:v>0.21300000000000016</c:v>
                </c:pt>
                <c:pt idx="214">
                  <c:v>0.21400000000000016</c:v>
                </c:pt>
                <c:pt idx="215">
                  <c:v>0.21500000000000016</c:v>
                </c:pt>
                <c:pt idx="216">
                  <c:v>0.21600000000000016</c:v>
                </c:pt>
                <c:pt idx="217">
                  <c:v>0.21700000000000016</c:v>
                </c:pt>
                <c:pt idx="218">
                  <c:v>0.21800000000000017</c:v>
                </c:pt>
                <c:pt idx="219">
                  <c:v>0.21900000000000017</c:v>
                </c:pt>
                <c:pt idx="220">
                  <c:v>0.22000000000000017</c:v>
                </c:pt>
                <c:pt idx="221">
                  <c:v>0.22100000000000017</c:v>
                </c:pt>
                <c:pt idx="222">
                  <c:v>0.22200000000000017</c:v>
                </c:pt>
                <c:pt idx="223">
                  <c:v>0.22300000000000017</c:v>
                </c:pt>
                <c:pt idx="224">
                  <c:v>0.22400000000000017</c:v>
                </c:pt>
                <c:pt idx="225">
                  <c:v>0.22500000000000017</c:v>
                </c:pt>
                <c:pt idx="226">
                  <c:v>0.22600000000000017</c:v>
                </c:pt>
                <c:pt idx="227">
                  <c:v>0.22700000000000017</c:v>
                </c:pt>
                <c:pt idx="228">
                  <c:v>0.22800000000000017</c:v>
                </c:pt>
                <c:pt idx="229">
                  <c:v>0.22900000000000018</c:v>
                </c:pt>
                <c:pt idx="230">
                  <c:v>0.23000000000000018</c:v>
                </c:pt>
                <c:pt idx="231">
                  <c:v>0.23100000000000018</c:v>
                </c:pt>
                <c:pt idx="232">
                  <c:v>0.23200000000000018</c:v>
                </c:pt>
                <c:pt idx="233">
                  <c:v>0.23300000000000018</c:v>
                </c:pt>
                <c:pt idx="234">
                  <c:v>0.23400000000000018</c:v>
                </c:pt>
                <c:pt idx="235">
                  <c:v>0.23500000000000018</c:v>
                </c:pt>
                <c:pt idx="236">
                  <c:v>0.23600000000000018</c:v>
                </c:pt>
                <c:pt idx="237">
                  <c:v>0.23700000000000018</c:v>
                </c:pt>
                <c:pt idx="238">
                  <c:v>0.23800000000000018</c:v>
                </c:pt>
                <c:pt idx="239">
                  <c:v>0.23900000000000018</c:v>
                </c:pt>
                <c:pt idx="240">
                  <c:v>0.24000000000000019</c:v>
                </c:pt>
                <c:pt idx="241">
                  <c:v>0.24100000000000019</c:v>
                </c:pt>
                <c:pt idx="242">
                  <c:v>0.24200000000000019</c:v>
                </c:pt>
                <c:pt idx="243">
                  <c:v>0.24300000000000019</c:v>
                </c:pt>
                <c:pt idx="244">
                  <c:v>0.24400000000000019</c:v>
                </c:pt>
                <c:pt idx="245">
                  <c:v>0.24500000000000019</c:v>
                </c:pt>
                <c:pt idx="246">
                  <c:v>0.24600000000000019</c:v>
                </c:pt>
                <c:pt idx="247">
                  <c:v>0.24700000000000019</c:v>
                </c:pt>
                <c:pt idx="248">
                  <c:v>0.24800000000000019</c:v>
                </c:pt>
                <c:pt idx="249">
                  <c:v>0.24900000000000019</c:v>
                </c:pt>
                <c:pt idx="250">
                  <c:v>0.25000000000000017</c:v>
                </c:pt>
                <c:pt idx="251">
                  <c:v>0.25100000000000017</c:v>
                </c:pt>
                <c:pt idx="252">
                  <c:v>0.25200000000000017</c:v>
                </c:pt>
                <c:pt idx="253">
                  <c:v>0.25300000000000017</c:v>
                </c:pt>
                <c:pt idx="254">
                  <c:v>0.25400000000000017</c:v>
                </c:pt>
                <c:pt idx="255">
                  <c:v>0.25500000000000017</c:v>
                </c:pt>
                <c:pt idx="256">
                  <c:v>0.25600000000000017</c:v>
                </c:pt>
                <c:pt idx="257">
                  <c:v>0.25700000000000017</c:v>
                </c:pt>
                <c:pt idx="258">
                  <c:v>0.25800000000000017</c:v>
                </c:pt>
                <c:pt idx="259">
                  <c:v>0.25900000000000017</c:v>
                </c:pt>
                <c:pt idx="260">
                  <c:v>0.26000000000000018</c:v>
                </c:pt>
                <c:pt idx="261">
                  <c:v>0.26100000000000018</c:v>
                </c:pt>
                <c:pt idx="262">
                  <c:v>0.26200000000000018</c:v>
                </c:pt>
                <c:pt idx="263">
                  <c:v>0.26300000000000018</c:v>
                </c:pt>
                <c:pt idx="264">
                  <c:v>0.26400000000000018</c:v>
                </c:pt>
                <c:pt idx="265">
                  <c:v>0.26500000000000018</c:v>
                </c:pt>
                <c:pt idx="266">
                  <c:v>0.26600000000000018</c:v>
                </c:pt>
                <c:pt idx="267">
                  <c:v>0.26700000000000018</c:v>
                </c:pt>
                <c:pt idx="268">
                  <c:v>0.26800000000000018</c:v>
                </c:pt>
                <c:pt idx="269">
                  <c:v>0.26900000000000018</c:v>
                </c:pt>
                <c:pt idx="270">
                  <c:v>0.27000000000000018</c:v>
                </c:pt>
                <c:pt idx="271">
                  <c:v>0.27100000000000019</c:v>
                </c:pt>
                <c:pt idx="272">
                  <c:v>0.27200000000000019</c:v>
                </c:pt>
                <c:pt idx="273">
                  <c:v>0.27300000000000019</c:v>
                </c:pt>
                <c:pt idx="274">
                  <c:v>0.27400000000000019</c:v>
                </c:pt>
                <c:pt idx="275">
                  <c:v>0.27500000000000019</c:v>
                </c:pt>
                <c:pt idx="276">
                  <c:v>0.27600000000000019</c:v>
                </c:pt>
                <c:pt idx="277">
                  <c:v>0.27700000000000019</c:v>
                </c:pt>
                <c:pt idx="278">
                  <c:v>0.27800000000000019</c:v>
                </c:pt>
                <c:pt idx="279">
                  <c:v>0.27900000000000019</c:v>
                </c:pt>
                <c:pt idx="280">
                  <c:v>0.28000000000000019</c:v>
                </c:pt>
                <c:pt idx="281">
                  <c:v>0.28100000000000019</c:v>
                </c:pt>
                <c:pt idx="282">
                  <c:v>0.28200000000000019</c:v>
                </c:pt>
                <c:pt idx="283">
                  <c:v>0.2830000000000002</c:v>
                </c:pt>
                <c:pt idx="284">
                  <c:v>0.2840000000000002</c:v>
                </c:pt>
                <c:pt idx="285">
                  <c:v>0.2850000000000002</c:v>
                </c:pt>
                <c:pt idx="286">
                  <c:v>0.2860000000000002</c:v>
                </c:pt>
                <c:pt idx="287">
                  <c:v>0.2870000000000002</c:v>
                </c:pt>
                <c:pt idx="288">
                  <c:v>0.2880000000000002</c:v>
                </c:pt>
                <c:pt idx="289">
                  <c:v>0.2890000000000002</c:v>
                </c:pt>
                <c:pt idx="290">
                  <c:v>0.2900000000000002</c:v>
                </c:pt>
                <c:pt idx="291">
                  <c:v>0.2910000000000002</c:v>
                </c:pt>
                <c:pt idx="292">
                  <c:v>0.2920000000000002</c:v>
                </c:pt>
                <c:pt idx="293">
                  <c:v>0.2930000000000002</c:v>
                </c:pt>
                <c:pt idx="294">
                  <c:v>0.29400000000000021</c:v>
                </c:pt>
                <c:pt idx="295">
                  <c:v>0.29500000000000021</c:v>
                </c:pt>
                <c:pt idx="296">
                  <c:v>0.29600000000000021</c:v>
                </c:pt>
                <c:pt idx="297">
                  <c:v>0.29700000000000021</c:v>
                </c:pt>
                <c:pt idx="298">
                  <c:v>0.29800000000000021</c:v>
                </c:pt>
                <c:pt idx="299">
                  <c:v>0.29900000000000021</c:v>
                </c:pt>
                <c:pt idx="300">
                  <c:v>0.30000000000000021</c:v>
                </c:pt>
                <c:pt idx="301">
                  <c:v>0.30100000000000021</c:v>
                </c:pt>
                <c:pt idx="302">
                  <c:v>0.30200000000000021</c:v>
                </c:pt>
                <c:pt idx="303">
                  <c:v>0.30300000000000021</c:v>
                </c:pt>
                <c:pt idx="304">
                  <c:v>0.30400000000000021</c:v>
                </c:pt>
                <c:pt idx="305">
                  <c:v>0.30500000000000022</c:v>
                </c:pt>
                <c:pt idx="306">
                  <c:v>0.30600000000000022</c:v>
                </c:pt>
                <c:pt idx="307">
                  <c:v>0.30700000000000022</c:v>
                </c:pt>
                <c:pt idx="308">
                  <c:v>0.30800000000000022</c:v>
                </c:pt>
                <c:pt idx="309">
                  <c:v>0.30900000000000022</c:v>
                </c:pt>
                <c:pt idx="310">
                  <c:v>0.31000000000000022</c:v>
                </c:pt>
                <c:pt idx="311">
                  <c:v>0.31100000000000022</c:v>
                </c:pt>
                <c:pt idx="312">
                  <c:v>0.31200000000000022</c:v>
                </c:pt>
                <c:pt idx="313">
                  <c:v>0.31300000000000022</c:v>
                </c:pt>
                <c:pt idx="314">
                  <c:v>0.31400000000000022</c:v>
                </c:pt>
                <c:pt idx="315">
                  <c:v>0.31500000000000022</c:v>
                </c:pt>
                <c:pt idx="316">
                  <c:v>0.31600000000000023</c:v>
                </c:pt>
                <c:pt idx="317">
                  <c:v>0.31700000000000023</c:v>
                </c:pt>
                <c:pt idx="318">
                  <c:v>0.31800000000000023</c:v>
                </c:pt>
                <c:pt idx="319">
                  <c:v>0.31900000000000023</c:v>
                </c:pt>
                <c:pt idx="320">
                  <c:v>0.32000000000000023</c:v>
                </c:pt>
                <c:pt idx="321">
                  <c:v>0.32100000000000023</c:v>
                </c:pt>
                <c:pt idx="322">
                  <c:v>0.32200000000000023</c:v>
                </c:pt>
                <c:pt idx="323">
                  <c:v>0.32300000000000023</c:v>
                </c:pt>
                <c:pt idx="324">
                  <c:v>0.32400000000000023</c:v>
                </c:pt>
                <c:pt idx="325">
                  <c:v>0.32500000000000023</c:v>
                </c:pt>
                <c:pt idx="326">
                  <c:v>0.32600000000000023</c:v>
                </c:pt>
                <c:pt idx="327">
                  <c:v>0.32700000000000023</c:v>
                </c:pt>
                <c:pt idx="328">
                  <c:v>0.32800000000000024</c:v>
                </c:pt>
                <c:pt idx="329">
                  <c:v>0.32900000000000024</c:v>
                </c:pt>
                <c:pt idx="330">
                  <c:v>0.33000000000000024</c:v>
                </c:pt>
                <c:pt idx="331">
                  <c:v>0.33100000000000024</c:v>
                </c:pt>
                <c:pt idx="332">
                  <c:v>0.33200000000000024</c:v>
                </c:pt>
                <c:pt idx="333">
                  <c:v>0.33300000000000024</c:v>
                </c:pt>
                <c:pt idx="334">
                  <c:v>0.33400000000000024</c:v>
                </c:pt>
                <c:pt idx="335">
                  <c:v>0.33500000000000024</c:v>
                </c:pt>
                <c:pt idx="336">
                  <c:v>0.33600000000000024</c:v>
                </c:pt>
                <c:pt idx="337">
                  <c:v>0.33700000000000024</c:v>
                </c:pt>
                <c:pt idx="338">
                  <c:v>0.33800000000000024</c:v>
                </c:pt>
                <c:pt idx="339">
                  <c:v>0.33900000000000025</c:v>
                </c:pt>
                <c:pt idx="340">
                  <c:v>0.34000000000000025</c:v>
                </c:pt>
                <c:pt idx="341">
                  <c:v>0.34100000000000025</c:v>
                </c:pt>
                <c:pt idx="342">
                  <c:v>0.34200000000000025</c:v>
                </c:pt>
                <c:pt idx="343">
                  <c:v>0.34300000000000025</c:v>
                </c:pt>
                <c:pt idx="344">
                  <c:v>0.34400000000000025</c:v>
                </c:pt>
                <c:pt idx="345">
                  <c:v>0.34500000000000025</c:v>
                </c:pt>
                <c:pt idx="346">
                  <c:v>0.34600000000000025</c:v>
                </c:pt>
                <c:pt idx="347">
                  <c:v>0.34700000000000025</c:v>
                </c:pt>
                <c:pt idx="348">
                  <c:v>0.34800000000000025</c:v>
                </c:pt>
                <c:pt idx="349">
                  <c:v>0.34900000000000025</c:v>
                </c:pt>
                <c:pt idx="350">
                  <c:v>0.35000000000000026</c:v>
                </c:pt>
                <c:pt idx="351">
                  <c:v>0.35100000000000026</c:v>
                </c:pt>
                <c:pt idx="352">
                  <c:v>0.35200000000000026</c:v>
                </c:pt>
                <c:pt idx="353">
                  <c:v>0.35300000000000026</c:v>
                </c:pt>
                <c:pt idx="354">
                  <c:v>0.35400000000000026</c:v>
                </c:pt>
                <c:pt idx="355">
                  <c:v>0.35500000000000026</c:v>
                </c:pt>
                <c:pt idx="356">
                  <c:v>0.35600000000000026</c:v>
                </c:pt>
                <c:pt idx="357">
                  <c:v>0.35700000000000026</c:v>
                </c:pt>
                <c:pt idx="358">
                  <c:v>0.35800000000000026</c:v>
                </c:pt>
                <c:pt idx="359">
                  <c:v>0.35900000000000026</c:v>
                </c:pt>
                <c:pt idx="360">
                  <c:v>0.36000000000000026</c:v>
                </c:pt>
                <c:pt idx="361">
                  <c:v>0.36100000000000027</c:v>
                </c:pt>
                <c:pt idx="362">
                  <c:v>0.36200000000000027</c:v>
                </c:pt>
                <c:pt idx="363">
                  <c:v>0.36300000000000027</c:v>
                </c:pt>
                <c:pt idx="364">
                  <c:v>0.36400000000000027</c:v>
                </c:pt>
                <c:pt idx="365">
                  <c:v>0.36500000000000027</c:v>
                </c:pt>
                <c:pt idx="366">
                  <c:v>0.36600000000000027</c:v>
                </c:pt>
                <c:pt idx="367">
                  <c:v>0.36700000000000027</c:v>
                </c:pt>
                <c:pt idx="368">
                  <c:v>0.36800000000000027</c:v>
                </c:pt>
                <c:pt idx="369">
                  <c:v>0.36900000000000027</c:v>
                </c:pt>
                <c:pt idx="370">
                  <c:v>0.37000000000000027</c:v>
                </c:pt>
                <c:pt idx="371">
                  <c:v>0.37100000000000027</c:v>
                </c:pt>
                <c:pt idx="372">
                  <c:v>0.37200000000000027</c:v>
                </c:pt>
                <c:pt idx="373">
                  <c:v>0.37300000000000028</c:v>
                </c:pt>
                <c:pt idx="374">
                  <c:v>0.37400000000000028</c:v>
                </c:pt>
                <c:pt idx="375">
                  <c:v>0.37500000000000028</c:v>
                </c:pt>
                <c:pt idx="376">
                  <c:v>0.37600000000000028</c:v>
                </c:pt>
                <c:pt idx="377">
                  <c:v>0.37700000000000028</c:v>
                </c:pt>
                <c:pt idx="378">
                  <c:v>0.37800000000000028</c:v>
                </c:pt>
                <c:pt idx="379">
                  <c:v>0.37900000000000028</c:v>
                </c:pt>
                <c:pt idx="380">
                  <c:v>0.38000000000000028</c:v>
                </c:pt>
                <c:pt idx="381">
                  <c:v>0.38100000000000028</c:v>
                </c:pt>
                <c:pt idx="382">
                  <c:v>0.38200000000000028</c:v>
                </c:pt>
                <c:pt idx="383">
                  <c:v>0.38300000000000028</c:v>
                </c:pt>
                <c:pt idx="384">
                  <c:v>0.38400000000000029</c:v>
                </c:pt>
                <c:pt idx="385">
                  <c:v>0.38500000000000029</c:v>
                </c:pt>
                <c:pt idx="386">
                  <c:v>0.38600000000000029</c:v>
                </c:pt>
                <c:pt idx="387">
                  <c:v>0.38700000000000029</c:v>
                </c:pt>
                <c:pt idx="388">
                  <c:v>0.38800000000000029</c:v>
                </c:pt>
                <c:pt idx="389">
                  <c:v>0.38900000000000029</c:v>
                </c:pt>
                <c:pt idx="390">
                  <c:v>0.39000000000000029</c:v>
                </c:pt>
                <c:pt idx="391">
                  <c:v>0.39100000000000029</c:v>
                </c:pt>
                <c:pt idx="392">
                  <c:v>0.39200000000000029</c:v>
                </c:pt>
                <c:pt idx="393">
                  <c:v>0.39300000000000029</c:v>
                </c:pt>
                <c:pt idx="394">
                  <c:v>0.39400000000000029</c:v>
                </c:pt>
                <c:pt idx="395">
                  <c:v>0.3950000000000003</c:v>
                </c:pt>
                <c:pt idx="396">
                  <c:v>0.3960000000000003</c:v>
                </c:pt>
                <c:pt idx="397">
                  <c:v>0.3970000000000003</c:v>
                </c:pt>
                <c:pt idx="398">
                  <c:v>0.3980000000000003</c:v>
                </c:pt>
                <c:pt idx="399">
                  <c:v>0.3990000000000003</c:v>
                </c:pt>
                <c:pt idx="400">
                  <c:v>0.4000000000000003</c:v>
                </c:pt>
                <c:pt idx="401">
                  <c:v>0.4010000000000003</c:v>
                </c:pt>
                <c:pt idx="402">
                  <c:v>0.4020000000000003</c:v>
                </c:pt>
                <c:pt idx="403">
                  <c:v>0.4030000000000003</c:v>
                </c:pt>
                <c:pt idx="404">
                  <c:v>0.4040000000000003</c:v>
                </c:pt>
                <c:pt idx="405">
                  <c:v>0.4050000000000003</c:v>
                </c:pt>
                <c:pt idx="406">
                  <c:v>0.40600000000000031</c:v>
                </c:pt>
                <c:pt idx="407">
                  <c:v>0.40700000000000031</c:v>
                </c:pt>
                <c:pt idx="408">
                  <c:v>0.40800000000000031</c:v>
                </c:pt>
                <c:pt idx="409">
                  <c:v>0.40900000000000031</c:v>
                </c:pt>
                <c:pt idx="410">
                  <c:v>0.41000000000000031</c:v>
                </c:pt>
                <c:pt idx="411">
                  <c:v>0.41100000000000031</c:v>
                </c:pt>
                <c:pt idx="412">
                  <c:v>0.41200000000000031</c:v>
                </c:pt>
                <c:pt idx="413">
                  <c:v>0.41300000000000031</c:v>
                </c:pt>
                <c:pt idx="414">
                  <c:v>0.41400000000000031</c:v>
                </c:pt>
                <c:pt idx="415">
                  <c:v>0.41500000000000031</c:v>
                </c:pt>
                <c:pt idx="416">
                  <c:v>0.41600000000000031</c:v>
                </c:pt>
                <c:pt idx="417">
                  <c:v>0.41700000000000031</c:v>
                </c:pt>
                <c:pt idx="418">
                  <c:v>0.41800000000000032</c:v>
                </c:pt>
                <c:pt idx="419">
                  <c:v>0.41900000000000032</c:v>
                </c:pt>
                <c:pt idx="420">
                  <c:v>0.42000000000000032</c:v>
                </c:pt>
                <c:pt idx="421">
                  <c:v>0.42100000000000032</c:v>
                </c:pt>
                <c:pt idx="422">
                  <c:v>0.42200000000000032</c:v>
                </c:pt>
                <c:pt idx="423">
                  <c:v>0.42300000000000032</c:v>
                </c:pt>
                <c:pt idx="424">
                  <c:v>0.42400000000000032</c:v>
                </c:pt>
                <c:pt idx="425">
                  <c:v>0.42500000000000032</c:v>
                </c:pt>
                <c:pt idx="426">
                  <c:v>0.42600000000000032</c:v>
                </c:pt>
                <c:pt idx="427">
                  <c:v>0.42700000000000032</c:v>
                </c:pt>
                <c:pt idx="428">
                  <c:v>0.42800000000000032</c:v>
                </c:pt>
                <c:pt idx="429">
                  <c:v>0.42900000000000033</c:v>
                </c:pt>
                <c:pt idx="430">
                  <c:v>0.43000000000000033</c:v>
                </c:pt>
                <c:pt idx="431">
                  <c:v>0.43100000000000033</c:v>
                </c:pt>
                <c:pt idx="432">
                  <c:v>0.43200000000000033</c:v>
                </c:pt>
                <c:pt idx="433">
                  <c:v>0.43300000000000033</c:v>
                </c:pt>
                <c:pt idx="434">
                  <c:v>0.43400000000000033</c:v>
                </c:pt>
                <c:pt idx="435">
                  <c:v>0.43500000000000033</c:v>
                </c:pt>
                <c:pt idx="436">
                  <c:v>0.43600000000000033</c:v>
                </c:pt>
                <c:pt idx="437">
                  <c:v>0.43700000000000033</c:v>
                </c:pt>
                <c:pt idx="438">
                  <c:v>0.43800000000000033</c:v>
                </c:pt>
                <c:pt idx="439">
                  <c:v>0.43900000000000033</c:v>
                </c:pt>
                <c:pt idx="440">
                  <c:v>0.44000000000000034</c:v>
                </c:pt>
                <c:pt idx="441">
                  <c:v>0.44100000000000034</c:v>
                </c:pt>
                <c:pt idx="442">
                  <c:v>0.44200000000000034</c:v>
                </c:pt>
                <c:pt idx="443">
                  <c:v>0.44300000000000034</c:v>
                </c:pt>
                <c:pt idx="444">
                  <c:v>0.44400000000000034</c:v>
                </c:pt>
                <c:pt idx="445">
                  <c:v>0.44500000000000034</c:v>
                </c:pt>
                <c:pt idx="446">
                  <c:v>0.44600000000000034</c:v>
                </c:pt>
                <c:pt idx="447">
                  <c:v>0.44700000000000034</c:v>
                </c:pt>
                <c:pt idx="448">
                  <c:v>0.44800000000000034</c:v>
                </c:pt>
                <c:pt idx="449">
                  <c:v>0.44900000000000034</c:v>
                </c:pt>
                <c:pt idx="450">
                  <c:v>0.45000000000000034</c:v>
                </c:pt>
                <c:pt idx="451">
                  <c:v>0.45100000000000035</c:v>
                </c:pt>
                <c:pt idx="452">
                  <c:v>0.45200000000000035</c:v>
                </c:pt>
                <c:pt idx="453">
                  <c:v>0.45300000000000035</c:v>
                </c:pt>
                <c:pt idx="454">
                  <c:v>0.45400000000000035</c:v>
                </c:pt>
                <c:pt idx="455">
                  <c:v>0.45500000000000035</c:v>
                </c:pt>
                <c:pt idx="456">
                  <c:v>0.45600000000000035</c:v>
                </c:pt>
                <c:pt idx="457">
                  <c:v>0.45700000000000035</c:v>
                </c:pt>
                <c:pt idx="458">
                  <c:v>0.45800000000000035</c:v>
                </c:pt>
                <c:pt idx="459">
                  <c:v>0.45900000000000035</c:v>
                </c:pt>
                <c:pt idx="460">
                  <c:v>0.46000000000000035</c:v>
                </c:pt>
                <c:pt idx="461">
                  <c:v>0.46100000000000035</c:v>
                </c:pt>
                <c:pt idx="462">
                  <c:v>0.46200000000000035</c:v>
                </c:pt>
                <c:pt idx="463">
                  <c:v>0.46300000000000036</c:v>
                </c:pt>
                <c:pt idx="464">
                  <c:v>0.46400000000000036</c:v>
                </c:pt>
                <c:pt idx="465">
                  <c:v>0.46500000000000036</c:v>
                </c:pt>
                <c:pt idx="466">
                  <c:v>0.46600000000000036</c:v>
                </c:pt>
                <c:pt idx="467">
                  <c:v>0.46700000000000036</c:v>
                </c:pt>
                <c:pt idx="468">
                  <c:v>0.46800000000000036</c:v>
                </c:pt>
                <c:pt idx="469">
                  <c:v>0.46900000000000036</c:v>
                </c:pt>
                <c:pt idx="470">
                  <c:v>0.47000000000000036</c:v>
                </c:pt>
                <c:pt idx="471">
                  <c:v>0.47100000000000036</c:v>
                </c:pt>
                <c:pt idx="472">
                  <c:v>0.47200000000000036</c:v>
                </c:pt>
                <c:pt idx="473">
                  <c:v>0.47300000000000036</c:v>
                </c:pt>
                <c:pt idx="474">
                  <c:v>0.47400000000000037</c:v>
                </c:pt>
                <c:pt idx="475">
                  <c:v>0.47500000000000037</c:v>
                </c:pt>
                <c:pt idx="476">
                  <c:v>0.47600000000000037</c:v>
                </c:pt>
                <c:pt idx="477">
                  <c:v>0.47700000000000037</c:v>
                </c:pt>
                <c:pt idx="478">
                  <c:v>0.47800000000000037</c:v>
                </c:pt>
                <c:pt idx="479">
                  <c:v>0.47900000000000037</c:v>
                </c:pt>
                <c:pt idx="480">
                  <c:v>0.48000000000000037</c:v>
                </c:pt>
                <c:pt idx="481">
                  <c:v>0.48100000000000037</c:v>
                </c:pt>
                <c:pt idx="482">
                  <c:v>0.48200000000000037</c:v>
                </c:pt>
                <c:pt idx="483">
                  <c:v>0.48300000000000037</c:v>
                </c:pt>
                <c:pt idx="484">
                  <c:v>0.48400000000000037</c:v>
                </c:pt>
                <c:pt idx="485">
                  <c:v>0.48500000000000038</c:v>
                </c:pt>
                <c:pt idx="486">
                  <c:v>0.48600000000000038</c:v>
                </c:pt>
                <c:pt idx="487">
                  <c:v>0.48700000000000038</c:v>
                </c:pt>
                <c:pt idx="488">
                  <c:v>0.48800000000000038</c:v>
                </c:pt>
                <c:pt idx="489">
                  <c:v>0.48900000000000038</c:v>
                </c:pt>
                <c:pt idx="490">
                  <c:v>0.49000000000000038</c:v>
                </c:pt>
                <c:pt idx="491">
                  <c:v>0.49100000000000038</c:v>
                </c:pt>
                <c:pt idx="492">
                  <c:v>0.49200000000000038</c:v>
                </c:pt>
                <c:pt idx="493">
                  <c:v>0.49300000000000038</c:v>
                </c:pt>
                <c:pt idx="494">
                  <c:v>0.49400000000000038</c:v>
                </c:pt>
                <c:pt idx="495">
                  <c:v>0.49500000000000038</c:v>
                </c:pt>
                <c:pt idx="496">
                  <c:v>0.49600000000000039</c:v>
                </c:pt>
                <c:pt idx="497">
                  <c:v>0.49700000000000039</c:v>
                </c:pt>
                <c:pt idx="498">
                  <c:v>0.49800000000000039</c:v>
                </c:pt>
                <c:pt idx="499">
                  <c:v>0.49900000000000039</c:v>
                </c:pt>
                <c:pt idx="500">
                  <c:v>0.50000000000000033</c:v>
                </c:pt>
              </c:numCache>
            </c:numRef>
          </c:xVal>
          <c:yVal>
            <c:numRef>
              <c:f>'06_16_15_Test_Tom_battery_gas_b'!$I$63000:$I$100173</c:f>
              <c:numCache>
                <c:formatCode>General</c:formatCode>
                <c:ptCount val="37174"/>
                <c:pt idx="0">
                  <c:v>9.8407</c:v>
                </c:pt>
                <c:pt idx="1">
                  <c:v>9.9626999999999999</c:v>
                </c:pt>
                <c:pt idx="2">
                  <c:v>10.090999999999999</c:v>
                </c:pt>
                <c:pt idx="3">
                  <c:v>10.182</c:v>
                </c:pt>
                <c:pt idx="4">
                  <c:v>10.182</c:v>
                </c:pt>
                <c:pt idx="5">
                  <c:v>10.207000000000001</c:v>
                </c:pt>
                <c:pt idx="6">
                  <c:v>10.182</c:v>
                </c:pt>
                <c:pt idx="7">
                  <c:v>10.109</c:v>
                </c:pt>
                <c:pt idx="8">
                  <c:v>10.097</c:v>
                </c:pt>
                <c:pt idx="9">
                  <c:v>10.115</c:v>
                </c:pt>
                <c:pt idx="10">
                  <c:v>10.17</c:v>
                </c:pt>
                <c:pt idx="11">
                  <c:v>10.134</c:v>
                </c:pt>
                <c:pt idx="12">
                  <c:v>10.121</c:v>
                </c:pt>
                <c:pt idx="13">
                  <c:v>10.17</c:v>
                </c:pt>
                <c:pt idx="14">
                  <c:v>10.231</c:v>
                </c:pt>
                <c:pt idx="15">
                  <c:v>10.347</c:v>
                </c:pt>
                <c:pt idx="16">
                  <c:v>10.42</c:v>
                </c:pt>
                <c:pt idx="17">
                  <c:v>10.5</c:v>
                </c:pt>
                <c:pt idx="18">
                  <c:v>10.61</c:v>
                </c:pt>
                <c:pt idx="19">
                  <c:v>10.792999999999999</c:v>
                </c:pt>
                <c:pt idx="20">
                  <c:v>10.97</c:v>
                </c:pt>
                <c:pt idx="21">
                  <c:v>11.031000000000001</c:v>
                </c:pt>
                <c:pt idx="22">
                  <c:v>11.147</c:v>
                </c:pt>
                <c:pt idx="23">
                  <c:v>11.177</c:v>
                </c:pt>
                <c:pt idx="24">
                  <c:v>11.177</c:v>
                </c:pt>
                <c:pt idx="25">
                  <c:v>11.353999999999999</c:v>
                </c:pt>
                <c:pt idx="26">
                  <c:v>11.476000000000001</c:v>
                </c:pt>
                <c:pt idx="27">
                  <c:v>11.568</c:v>
                </c:pt>
                <c:pt idx="28">
                  <c:v>11.672000000000001</c:v>
                </c:pt>
                <c:pt idx="29">
                  <c:v>11.763</c:v>
                </c:pt>
                <c:pt idx="30">
                  <c:v>11.959</c:v>
                </c:pt>
                <c:pt idx="31">
                  <c:v>12.178000000000001</c:v>
                </c:pt>
                <c:pt idx="32">
                  <c:v>12.465</c:v>
                </c:pt>
                <c:pt idx="33">
                  <c:v>12.606</c:v>
                </c:pt>
                <c:pt idx="34">
                  <c:v>12.923</c:v>
                </c:pt>
                <c:pt idx="35">
                  <c:v>13.137</c:v>
                </c:pt>
                <c:pt idx="36">
                  <c:v>13.57</c:v>
                </c:pt>
                <c:pt idx="37">
                  <c:v>13.912000000000001</c:v>
                </c:pt>
                <c:pt idx="38">
                  <c:v>14.167999999999999</c:v>
                </c:pt>
                <c:pt idx="39">
                  <c:v>14.412000000000001</c:v>
                </c:pt>
                <c:pt idx="40">
                  <c:v>14.638</c:v>
                </c:pt>
                <c:pt idx="41">
                  <c:v>14.949</c:v>
                </c:pt>
                <c:pt idx="42">
                  <c:v>15.308999999999999</c:v>
                </c:pt>
                <c:pt idx="43">
                  <c:v>15.694000000000001</c:v>
                </c:pt>
                <c:pt idx="44">
                  <c:v>15.962999999999999</c:v>
                </c:pt>
                <c:pt idx="45">
                  <c:v>16.297999999999998</c:v>
                </c:pt>
                <c:pt idx="46">
                  <c:v>16.738</c:v>
                </c:pt>
                <c:pt idx="47">
                  <c:v>17.177</c:v>
                </c:pt>
                <c:pt idx="48">
                  <c:v>17.739000000000001</c:v>
                </c:pt>
                <c:pt idx="49">
                  <c:v>18.276</c:v>
                </c:pt>
                <c:pt idx="50">
                  <c:v>18.605</c:v>
                </c:pt>
                <c:pt idx="51">
                  <c:v>19.338000000000001</c:v>
                </c:pt>
                <c:pt idx="52">
                  <c:v>19.984999999999999</c:v>
                </c:pt>
                <c:pt idx="53">
                  <c:v>20.632000000000001</c:v>
                </c:pt>
                <c:pt idx="54">
                  <c:v>21.37</c:v>
                </c:pt>
                <c:pt idx="55">
                  <c:v>21.981000000000002</c:v>
                </c:pt>
                <c:pt idx="56">
                  <c:v>22.677</c:v>
                </c:pt>
                <c:pt idx="57">
                  <c:v>23.298999999999999</c:v>
                </c:pt>
                <c:pt idx="58">
                  <c:v>24.085999999999999</c:v>
                </c:pt>
                <c:pt idx="59">
                  <c:v>24.91</c:v>
                </c:pt>
                <c:pt idx="60">
                  <c:v>25.814</c:v>
                </c:pt>
                <c:pt idx="61">
                  <c:v>26.667999999999999</c:v>
                </c:pt>
                <c:pt idx="62">
                  <c:v>27.559000000000001</c:v>
                </c:pt>
                <c:pt idx="63">
                  <c:v>28.56</c:v>
                </c:pt>
                <c:pt idx="64">
                  <c:v>29.72</c:v>
                </c:pt>
                <c:pt idx="65">
                  <c:v>30.965</c:v>
                </c:pt>
                <c:pt idx="66">
                  <c:v>32.161999999999999</c:v>
                </c:pt>
                <c:pt idx="67">
                  <c:v>33.462000000000003</c:v>
                </c:pt>
                <c:pt idx="68">
                  <c:v>34.811</c:v>
                </c:pt>
                <c:pt idx="69">
                  <c:v>36.33</c:v>
                </c:pt>
                <c:pt idx="70">
                  <c:v>37.972000000000001</c:v>
                </c:pt>
                <c:pt idx="71">
                  <c:v>39.521999999999998</c:v>
                </c:pt>
                <c:pt idx="72">
                  <c:v>41.073</c:v>
                </c:pt>
                <c:pt idx="73">
                  <c:v>42.726999999999997</c:v>
                </c:pt>
                <c:pt idx="74">
                  <c:v>44.54</c:v>
                </c:pt>
                <c:pt idx="75">
                  <c:v>46.133000000000003</c:v>
                </c:pt>
                <c:pt idx="76">
                  <c:v>47.933</c:v>
                </c:pt>
                <c:pt idx="77">
                  <c:v>49.99</c:v>
                </c:pt>
                <c:pt idx="78">
                  <c:v>52.01</c:v>
                </c:pt>
                <c:pt idx="79">
                  <c:v>53.53</c:v>
                </c:pt>
                <c:pt idx="80">
                  <c:v>54.843000000000004</c:v>
                </c:pt>
                <c:pt idx="81">
                  <c:v>56.393000000000001</c:v>
                </c:pt>
                <c:pt idx="82">
                  <c:v>57.991999999999997</c:v>
                </c:pt>
                <c:pt idx="83">
                  <c:v>59.64</c:v>
                </c:pt>
                <c:pt idx="84">
                  <c:v>61.209000000000003</c:v>
                </c:pt>
                <c:pt idx="85">
                  <c:v>62.673000000000002</c:v>
                </c:pt>
                <c:pt idx="86">
                  <c:v>64.12</c:v>
                </c:pt>
                <c:pt idx="87">
                  <c:v>65.536000000000001</c:v>
                </c:pt>
                <c:pt idx="88">
                  <c:v>66.867000000000004</c:v>
                </c:pt>
                <c:pt idx="89">
                  <c:v>68.02</c:v>
                </c:pt>
                <c:pt idx="90">
                  <c:v>69.021000000000001</c:v>
                </c:pt>
                <c:pt idx="91">
                  <c:v>69.772000000000006</c:v>
                </c:pt>
                <c:pt idx="92">
                  <c:v>70.34</c:v>
                </c:pt>
                <c:pt idx="93">
                  <c:v>70.778999999999996</c:v>
                </c:pt>
                <c:pt idx="94">
                  <c:v>71.078000000000003</c:v>
                </c:pt>
                <c:pt idx="95">
                  <c:v>71.224999999999994</c:v>
                </c:pt>
                <c:pt idx="96">
                  <c:v>71.352999999999994</c:v>
                </c:pt>
                <c:pt idx="97">
                  <c:v>71.432000000000002</c:v>
                </c:pt>
                <c:pt idx="98">
                  <c:v>71.45</c:v>
                </c:pt>
                <c:pt idx="99">
                  <c:v>71.402000000000001</c:v>
                </c:pt>
                <c:pt idx="100">
                  <c:v>71.230999999999995</c:v>
                </c:pt>
                <c:pt idx="101">
                  <c:v>71.084000000000003</c:v>
                </c:pt>
                <c:pt idx="102">
                  <c:v>70.876999999999995</c:v>
                </c:pt>
                <c:pt idx="103">
                  <c:v>70.858000000000004</c:v>
                </c:pt>
                <c:pt idx="104">
                  <c:v>70.748999999999995</c:v>
                </c:pt>
                <c:pt idx="105">
                  <c:v>70.564999999999998</c:v>
                </c:pt>
                <c:pt idx="106">
                  <c:v>70.334000000000003</c:v>
                </c:pt>
                <c:pt idx="107">
                  <c:v>70.144000000000005</c:v>
                </c:pt>
                <c:pt idx="108">
                  <c:v>69.87</c:v>
                </c:pt>
                <c:pt idx="109">
                  <c:v>69.638000000000005</c:v>
                </c:pt>
                <c:pt idx="110">
                  <c:v>69.350999999999999</c:v>
                </c:pt>
                <c:pt idx="111">
                  <c:v>69.186000000000007</c:v>
                </c:pt>
                <c:pt idx="112">
                  <c:v>68.959999999999994</c:v>
                </c:pt>
                <c:pt idx="113">
                  <c:v>68.679000000000002</c:v>
                </c:pt>
                <c:pt idx="114">
                  <c:v>68.515000000000001</c:v>
                </c:pt>
                <c:pt idx="115">
                  <c:v>68.435000000000002</c:v>
                </c:pt>
                <c:pt idx="116">
                  <c:v>68.245999999999995</c:v>
                </c:pt>
                <c:pt idx="117">
                  <c:v>68.087000000000003</c:v>
                </c:pt>
                <c:pt idx="118">
                  <c:v>67.903999999999996</c:v>
                </c:pt>
                <c:pt idx="119">
                  <c:v>67.813000000000002</c:v>
                </c:pt>
                <c:pt idx="120">
                  <c:v>67.703000000000003</c:v>
                </c:pt>
                <c:pt idx="121">
                  <c:v>67.561999999999998</c:v>
                </c:pt>
                <c:pt idx="122">
                  <c:v>67.355000000000004</c:v>
                </c:pt>
                <c:pt idx="123">
                  <c:v>67.141000000000005</c:v>
                </c:pt>
                <c:pt idx="124">
                  <c:v>67.037999999999997</c:v>
                </c:pt>
                <c:pt idx="125">
                  <c:v>66.69</c:v>
                </c:pt>
                <c:pt idx="126">
                  <c:v>66.537000000000006</c:v>
                </c:pt>
                <c:pt idx="127">
                  <c:v>66.316999999999993</c:v>
                </c:pt>
                <c:pt idx="128">
                  <c:v>66.134</c:v>
                </c:pt>
                <c:pt idx="129">
                  <c:v>65.956999999999994</c:v>
                </c:pt>
                <c:pt idx="130">
                  <c:v>65.762</c:v>
                </c:pt>
                <c:pt idx="131">
                  <c:v>65.646000000000001</c:v>
                </c:pt>
                <c:pt idx="132">
                  <c:v>65.590999999999994</c:v>
                </c:pt>
                <c:pt idx="133">
                  <c:v>65.358999999999995</c:v>
                </c:pt>
                <c:pt idx="134">
                  <c:v>65.230999999999995</c:v>
                </c:pt>
                <c:pt idx="135">
                  <c:v>65.132999999999996</c:v>
                </c:pt>
                <c:pt idx="136">
                  <c:v>65.084000000000003</c:v>
                </c:pt>
                <c:pt idx="137">
                  <c:v>64.980999999999995</c:v>
                </c:pt>
                <c:pt idx="138">
                  <c:v>64.81</c:v>
                </c:pt>
                <c:pt idx="139">
                  <c:v>64.602000000000004</c:v>
                </c:pt>
                <c:pt idx="140">
                  <c:v>64.430999999999997</c:v>
                </c:pt>
                <c:pt idx="141">
                  <c:v>64.218000000000004</c:v>
                </c:pt>
                <c:pt idx="142">
                  <c:v>64.040999999999997</c:v>
                </c:pt>
                <c:pt idx="143">
                  <c:v>63.924999999999997</c:v>
                </c:pt>
                <c:pt idx="144">
                  <c:v>63.686999999999998</c:v>
                </c:pt>
                <c:pt idx="145">
                  <c:v>63.472999999999999</c:v>
                </c:pt>
                <c:pt idx="146">
                  <c:v>63.314</c:v>
                </c:pt>
                <c:pt idx="147">
                  <c:v>63.155999999999999</c:v>
                </c:pt>
                <c:pt idx="148">
                  <c:v>63.15</c:v>
                </c:pt>
                <c:pt idx="149">
                  <c:v>63.131</c:v>
                </c:pt>
                <c:pt idx="150">
                  <c:v>62.905000000000001</c:v>
                </c:pt>
                <c:pt idx="151">
                  <c:v>62.789000000000001</c:v>
                </c:pt>
                <c:pt idx="152">
                  <c:v>62.673000000000002</c:v>
                </c:pt>
                <c:pt idx="153">
                  <c:v>62.576000000000001</c:v>
                </c:pt>
                <c:pt idx="154">
                  <c:v>62.435000000000002</c:v>
                </c:pt>
                <c:pt idx="155">
                  <c:v>62.289000000000001</c:v>
                </c:pt>
                <c:pt idx="156">
                  <c:v>62.197000000000003</c:v>
                </c:pt>
                <c:pt idx="157">
                  <c:v>61.996000000000002</c:v>
                </c:pt>
                <c:pt idx="158">
                  <c:v>61.85</c:v>
                </c:pt>
                <c:pt idx="159">
                  <c:v>61.703000000000003</c:v>
                </c:pt>
                <c:pt idx="160">
                  <c:v>61.55</c:v>
                </c:pt>
                <c:pt idx="161">
                  <c:v>61.392000000000003</c:v>
                </c:pt>
                <c:pt idx="162">
                  <c:v>61.244999999999997</c:v>
                </c:pt>
                <c:pt idx="163">
                  <c:v>61.104999999999997</c:v>
                </c:pt>
                <c:pt idx="164">
                  <c:v>60.988999999999997</c:v>
                </c:pt>
                <c:pt idx="165">
                  <c:v>60.866999999999997</c:v>
                </c:pt>
                <c:pt idx="166">
                  <c:v>60.732999999999997</c:v>
                </c:pt>
                <c:pt idx="167">
                  <c:v>60.652999999999999</c:v>
                </c:pt>
                <c:pt idx="168">
                  <c:v>60.530999999999999</c:v>
                </c:pt>
                <c:pt idx="169">
                  <c:v>60.463999999999999</c:v>
                </c:pt>
                <c:pt idx="170">
                  <c:v>60.347999999999999</c:v>
                </c:pt>
                <c:pt idx="171">
                  <c:v>60.22</c:v>
                </c:pt>
                <c:pt idx="172">
                  <c:v>60.128</c:v>
                </c:pt>
                <c:pt idx="173">
                  <c:v>60.018000000000001</c:v>
                </c:pt>
                <c:pt idx="174">
                  <c:v>59.872</c:v>
                </c:pt>
                <c:pt idx="175">
                  <c:v>59.725000000000001</c:v>
                </c:pt>
                <c:pt idx="176">
                  <c:v>59.579000000000001</c:v>
                </c:pt>
                <c:pt idx="177">
                  <c:v>59.445</c:v>
                </c:pt>
                <c:pt idx="178">
                  <c:v>59.298000000000002</c:v>
                </c:pt>
                <c:pt idx="179">
                  <c:v>59.176000000000002</c:v>
                </c:pt>
                <c:pt idx="180">
                  <c:v>59.042000000000002</c:v>
                </c:pt>
                <c:pt idx="181">
                  <c:v>58.932000000000002</c:v>
                </c:pt>
                <c:pt idx="182">
                  <c:v>58.822000000000003</c:v>
                </c:pt>
                <c:pt idx="183">
                  <c:v>58.749000000000002</c:v>
                </c:pt>
                <c:pt idx="184">
                  <c:v>58.639000000000003</c:v>
                </c:pt>
                <c:pt idx="185">
                  <c:v>58.554000000000002</c:v>
                </c:pt>
                <c:pt idx="186">
                  <c:v>58.493000000000002</c:v>
                </c:pt>
                <c:pt idx="187">
                  <c:v>58.37</c:v>
                </c:pt>
                <c:pt idx="188">
                  <c:v>58.261000000000003</c:v>
                </c:pt>
                <c:pt idx="189">
                  <c:v>58.151000000000003</c:v>
                </c:pt>
                <c:pt idx="190">
                  <c:v>58.029000000000003</c:v>
                </c:pt>
                <c:pt idx="191">
                  <c:v>57.918999999999997</c:v>
                </c:pt>
                <c:pt idx="192">
                  <c:v>57.753999999999998</c:v>
                </c:pt>
                <c:pt idx="193">
                  <c:v>57.637999999999998</c:v>
                </c:pt>
                <c:pt idx="194">
                  <c:v>57.527999999999999</c:v>
                </c:pt>
                <c:pt idx="195">
                  <c:v>57.417999999999999</c:v>
                </c:pt>
                <c:pt idx="196">
                  <c:v>57.271999999999998</c:v>
                </c:pt>
                <c:pt idx="197">
                  <c:v>57.137999999999998</c:v>
                </c:pt>
                <c:pt idx="198">
                  <c:v>57.064</c:v>
                </c:pt>
                <c:pt idx="199">
                  <c:v>56.966999999999999</c:v>
                </c:pt>
                <c:pt idx="200">
                  <c:v>56.887</c:v>
                </c:pt>
                <c:pt idx="201">
                  <c:v>56.808</c:v>
                </c:pt>
                <c:pt idx="202">
                  <c:v>56.734999999999999</c:v>
                </c:pt>
                <c:pt idx="203">
                  <c:v>56.649000000000001</c:v>
                </c:pt>
                <c:pt idx="204">
                  <c:v>56.6</c:v>
                </c:pt>
                <c:pt idx="205">
                  <c:v>56.472000000000001</c:v>
                </c:pt>
                <c:pt idx="206">
                  <c:v>56.356000000000002</c:v>
                </c:pt>
                <c:pt idx="207">
                  <c:v>56.265000000000001</c:v>
                </c:pt>
                <c:pt idx="208">
                  <c:v>56.124000000000002</c:v>
                </c:pt>
                <c:pt idx="209">
                  <c:v>56.014000000000003</c:v>
                </c:pt>
                <c:pt idx="210">
                  <c:v>55.88</c:v>
                </c:pt>
                <c:pt idx="211">
                  <c:v>55.783000000000001</c:v>
                </c:pt>
                <c:pt idx="212">
                  <c:v>55.636000000000003</c:v>
                </c:pt>
                <c:pt idx="213">
                  <c:v>55.543999999999997</c:v>
                </c:pt>
                <c:pt idx="214">
                  <c:v>55.435000000000002</c:v>
                </c:pt>
                <c:pt idx="215">
                  <c:v>55.386000000000003</c:v>
                </c:pt>
                <c:pt idx="216">
                  <c:v>55.313000000000002</c:v>
                </c:pt>
                <c:pt idx="217">
                  <c:v>55.226999999999997</c:v>
                </c:pt>
                <c:pt idx="218">
                  <c:v>55.142000000000003</c:v>
                </c:pt>
                <c:pt idx="219">
                  <c:v>55.05</c:v>
                </c:pt>
                <c:pt idx="220">
                  <c:v>54.988999999999997</c:v>
                </c:pt>
                <c:pt idx="221">
                  <c:v>54.91</c:v>
                </c:pt>
                <c:pt idx="222">
                  <c:v>54.817999999999998</c:v>
                </c:pt>
                <c:pt idx="223">
                  <c:v>54.726999999999997</c:v>
                </c:pt>
                <c:pt idx="224">
                  <c:v>54.610999999999997</c:v>
                </c:pt>
                <c:pt idx="225">
                  <c:v>54.500999999999998</c:v>
                </c:pt>
                <c:pt idx="226">
                  <c:v>54.36</c:v>
                </c:pt>
                <c:pt idx="227">
                  <c:v>54.280999999999999</c:v>
                </c:pt>
                <c:pt idx="228">
                  <c:v>54.170999999999999</c:v>
                </c:pt>
                <c:pt idx="229">
                  <c:v>54.042999999999999</c:v>
                </c:pt>
                <c:pt idx="230">
                  <c:v>53.963999999999999</c:v>
                </c:pt>
                <c:pt idx="231">
                  <c:v>53.89</c:v>
                </c:pt>
                <c:pt idx="232">
                  <c:v>53.805</c:v>
                </c:pt>
                <c:pt idx="233">
                  <c:v>53.719000000000001</c:v>
                </c:pt>
                <c:pt idx="234">
                  <c:v>53.664999999999999</c:v>
                </c:pt>
                <c:pt idx="235">
                  <c:v>53.591000000000001</c:v>
                </c:pt>
                <c:pt idx="236">
                  <c:v>53.53</c:v>
                </c:pt>
                <c:pt idx="237">
                  <c:v>53.451000000000001</c:v>
                </c:pt>
                <c:pt idx="238">
                  <c:v>53.384</c:v>
                </c:pt>
                <c:pt idx="239">
                  <c:v>53.298000000000002</c:v>
                </c:pt>
                <c:pt idx="240">
                  <c:v>53.201000000000001</c:v>
                </c:pt>
                <c:pt idx="241">
                  <c:v>53.109000000000002</c:v>
                </c:pt>
                <c:pt idx="242">
                  <c:v>52.993000000000002</c:v>
                </c:pt>
                <c:pt idx="243">
                  <c:v>52.938000000000002</c:v>
                </c:pt>
                <c:pt idx="244">
                  <c:v>52.792000000000002</c:v>
                </c:pt>
                <c:pt idx="245">
                  <c:v>52.719000000000001</c:v>
                </c:pt>
                <c:pt idx="246">
                  <c:v>52.572000000000003</c:v>
                </c:pt>
                <c:pt idx="247">
                  <c:v>52.48</c:v>
                </c:pt>
                <c:pt idx="248">
                  <c:v>52.426000000000002</c:v>
                </c:pt>
                <c:pt idx="249">
                  <c:v>52.351999999999997</c:v>
                </c:pt>
                <c:pt idx="250">
                  <c:v>52.273000000000003</c:v>
                </c:pt>
                <c:pt idx="251">
                  <c:v>52.218000000000004</c:v>
                </c:pt>
                <c:pt idx="252">
                  <c:v>52.174999999999997</c:v>
                </c:pt>
                <c:pt idx="253">
                  <c:v>52.113999999999997</c:v>
                </c:pt>
                <c:pt idx="254">
                  <c:v>52.072000000000003</c:v>
                </c:pt>
                <c:pt idx="255">
                  <c:v>51.98</c:v>
                </c:pt>
                <c:pt idx="256">
                  <c:v>51.924999999999997</c:v>
                </c:pt>
                <c:pt idx="257">
                  <c:v>51.84</c:v>
                </c:pt>
                <c:pt idx="258">
                  <c:v>51.692999999999998</c:v>
                </c:pt>
                <c:pt idx="259">
                  <c:v>51.594999999999999</c:v>
                </c:pt>
                <c:pt idx="260">
                  <c:v>51.491999999999997</c:v>
                </c:pt>
                <c:pt idx="261">
                  <c:v>51.405999999999999</c:v>
                </c:pt>
                <c:pt idx="262">
                  <c:v>51.320999999999998</c:v>
                </c:pt>
                <c:pt idx="263">
                  <c:v>51.198999999999998</c:v>
                </c:pt>
                <c:pt idx="264">
                  <c:v>51.125</c:v>
                </c:pt>
                <c:pt idx="265">
                  <c:v>51.045999999999999</c:v>
                </c:pt>
                <c:pt idx="266">
                  <c:v>51.015999999999998</c:v>
                </c:pt>
                <c:pt idx="267">
                  <c:v>50.948</c:v>
                </c:pt>
                <c:pt idx="268">
                  <c:v>50.9</c:v>
                </c:pt>
                <c:pt idx="269">
                  <c:v>50.844999999999999</c:v>
                </c:pt>
                <c:pt idx="270">
                  <c:v>50.808</c:v>
                </c:pt>
                <c:pt idx="271">
                  <c:v>50.716999999999999</c:v>
                </c:pt>
                <c:pt idx="272">
                  <c:v>50.661999999999999</c:v>
                </c:pt>
                <c:pt idx="273">
                  <c:v>50.576000000000001</c:v>
                </c:pt>
                <c:pt idx="274">
                  <c:v>50.515000000000001</c:v>
                </c:pt>
                <c:pt idx="275">
                  <c:v>50.411000000000001</c:v>
                </c:pt>
                <c:pt idx="276">
                  <c:v>50.32</c:v>
                </c:pt>
                <c:pt idx="277">
                  <c:v>50.222000000000001</c:v>
                </c:pt>
                <c:pt idx="278">
                  <c:v>50.112000000000002</c:v>
                </c:pt>
                <c:pt idx="279">
                  <c:v>50.027000000000001</c:v>
                </c:pt>
                <c:pt idx="280">
                  <c:v>49.972000000000001</c:v>
                </c:pt>
                <c:pt idx="281">
                  <c:v>49.905000000000001</c:v>
                </c:pt>
                <c:pt idx="282">
                  <c:v>49.813000000000002</c:v>
                </c:pt>
                <c:pt idx="283">
                  <c:v>49.758000000000003</c:v>
                </c:pt>
                <c:pt idx="284">
                  <c:v>49.752000000000002</c:v>
                </c:pt>
                <c:pt idx="285">
                  <c:v>49.685000000000002</c:v>
                </c:pt>
                <c:pt idx="286">
                  <c:v>49.642000000000003</c:v>
                </c:pt>
                <c:pt idx="287">
                  <c:v>49.569000000000003</c:v>
                </c:pt>
                <c:pt idx="288">
                  <c:v>49.52</c:v>
                </c:pt>
                <c:pt idx="289">
                  <c:v>49.476999999999997</c:v>
                </c:pt>
                <c:pt idx="290">
                  <c:v>49.354999999999997</c:v>
                </c:pt>
                <c:pt idx="291">
                  <c:v>49.276000000000003</c:v>
                </c:pt>
                <c:pt idx="292">
                  <c:v>49.209000000000003</c:v>
                </c:pt>
                <c:pt idx="293">
                  <c:v>49.075000000000003</c:v>
                </c:pt>
                <c:pt idx="294">
                  <c:v>49.037999999999997</c:v>
                </c:pt>
                <c:pt idx="295">
                  <c:v>48.915999999999997</c:v>
                </c:pt>
                <c:pt idx="296">
                  <c:v>48.843000000000004</c:v>
                </c:pt>
                <c:pt idx="297">
                  <c:v>48.768999999999998</c:v>
                </c:pt>
                <c:pt idx="298">
                  <c:v>48.683999999999997</c:v>
                </c:pt>
                <c:pt idx="299">
                  <c:v>48.683999999999997</c:v>
                </c:pt>
                <c:pt idx="300">
                  <c:v>48.610999999999997</c:v>
                </c:pt>
                <c:pt idx="301">
                  <c:v>48.591999999999999</c:v>
                </c:pt>
                <c:pt idx="302">
                  <c:v>48.530999999999999</c:v>
                </c:pt>
                <c:pt idx="303">
                  <c:v>48.488999999999997</c:v>
                </c:pt>
                <c:pt idx="304">
                  <c:v>48.451999999999998</c:v>
                </c:pt>
                <c:pt idx="305">
                  <c:v>48.353999999999999</c:v>
                </c:pt>
                <c:pt idx="306">
                  <c:v>48.305999999999997</c:v>
                </c:pt>
                <c:pt idx="307">
                  <c:v>48.231999999999999</c:v>
                </c:pt>
                <c:pt idx="308">
                  <c:v>48.122</c:v>
                </c:pt>
                <c:pt idx="309">
                  <c:v>48.061</c:v>
                </c:pt>
                <c:pt idx="310">
                  <c:v>47.981999999999999</c:v>
                </c:pt>
                <c:pt idx="311">
                  <c:v>47.878</c:v>
                </c:pt>
                <c:pt idx="312">
                  <c:v>47.811</c:v>
                </c:pt>
                <c:pt idx="313">
                  <c:v>47.713999999999999</c:v>
                </c:pt>
                <c:pt idx="314">
                  <c:v>47.670999999999999</c:v>
                </c:pt>
                <c:pt idx="315">
                  <c:v>47.61</c:v>
                </c:pt>
                <c:pt idx="316">
                  <c:v>47.567</c:v>
                </c:pt>
                <c:pt idx="317">
                  <c:v>47.536999999999999</c:v>
                </c:pt>
                <c:pt idx="318">
                  <c:v>47.488</c:v>
                </c:pt>
                <c:pt idx="319">
                  <c:v>47.427</c:v>
                </c:pt>
                <c:pt idx="320">
                  <c:v>47.396000000000001</c:v>
                </c:pt>
                <c:pt idx="321">
                  <c:v>47.36</c:v>
                </c:pt>
                <c:pt idx="322">
                  <c:v>47.274000000000001</c:v>
                </c:pt>
                <c:pt idx="323">
                  <c:v>47.219000000000001</c:v>
                </c:pt>
                <c:pt idx="324">
                  <c:v>47.183</c:v>
                </c:pt>
                <c:pt idx="325">
                  <c:v>47.067</c:v>
                </c:pt>
                <c:pt idx="326">
                  <c:v>46.993000000000002</c:v>
                </c:pt>
                <c:pt idx="327">
                  <c:v>46.902000000000001</c:v>
                </c:pt>
                <c:pt idx="328">
                  <c:v>46.804000000000002</c:v>
                </c:pt>
                <c:pt idx="329">
                  <c:v>46.743000000000002</c:v>
                </c:pt>
                <c:pt idx="330">
                  <c:v>46.676000000000002</c:v>
                </c:pt>
                <c:pt idx="331">
                  <c:v>46.645000000000003</c:v>
                </c:pt>
                <c:pt idx="332">
                  <c:v>46.59</c:v>
                </c:pt>
                <c:pt idx="333">
                  <c:v>46.536000000000001</c:v>
                </c:pt>
                <c:pt idx="334">
                  <c:v>46.487000000000002</c:v>
                </c:pt>
                <c:pt idx="335">
                  <c:v>46.462000000000003</c:v>
                </c:pt>
                <c:pt idx="336">
                  <c:v>46.475000000000001</c:v>
                </c:pt>
                <c:pt idx="337">
                  <c:v>46.389000000000003</c:v>
                </c:pt>
                <c:pt idx="338">
                  <c:v>46.359000000000002</c:v>
                </c:pt>
                <c:pt idx="339">
                  <c:v>46.279000000000003</c:v>
                </c:pt>
                <c:pt idx="340">
                  <c:v>46.243000000000002</c:v>
                </c:pt>
                <c:pt idx="341">
                  <c:v>46.168999999999997</c:v>
                </c:pt>
                <c:pt idx="342">
                  <c:v>46.052999999999997</c:v>
                </c:pt>
                <c:pt idx="343">
                  <c:v>45.991999999999997</c:v>
                </c:pt>
                <c:pt idx="344">
                  <c:v>45.906999999999996</c:v>
                </c:pt>
                <c:pt idx="345">
                  <c:v>45.820999999999998</c:v>
                </c:pt>
                <c:pt idx="346">
                  <c:v>45.735999999999997</c:v>
                </c:pt>
                <c:pt idx="347">
                  <c:v>45.680999999999997</c:v>
                </c:pt>
                <c:pt idx="348">
                  <c:v>45.656999999999996</c:v>
                </c:pt>
                <c:pt idx="349">
                  <c:v>45.601999999999997</c:v>
                </c:pt>
                <c:pt idx="350">
                  <c:v>45.558999999999997</c:v>
                </c:pt>
                <c:pt idx="351">
                  <c:v>45.51</c:v>
                </c:pt>
                <c:pt idx="352">
                  <c:v>45.540999999999997</c:v>
                </c:pt>
                <c:pt idx="353">
                  <c:v>45.473999999999997</c:v>
                </c:pt>
                <c:pt idx="354">
                  <c:v>45.466999999999999</c:v>
                </c:pt>
                <c:pt idx="355">
                  <c:v>45.4</c:v>
                </c:pt>
                <c:pt idx="356">
                  <c:v>45.326999999999998</c:v>
                </c:pt>
                <c:pt idx="357">
                  <c:v>45.265999999999998</c:v>
                </c:pt>
                <c:pt idx="358">
                  <c:v>45.222999999999999</c:v>
                </c:pt>
                <c:pt idx="359">
                  <c:v>45.106999999999999</c:v>
                </c:pt>
                <c:pt idx="360">
                  <c:v>45.04</c:v>
                </c:pt>
                <c:pt idx="361">
                  <c:v>44.954999999999998</c:v>
                </c:pt>
                <c:pt idx="362">
                  <c:v>44.893999999999998</c:v>
                </c:pt>
                <c:pt idx="363">
                  <c:v>44.826999999999998</c:v>
                </c:pt>
                <c:pt idx="364">
                  <c:v>44.777999999999999</c:v>
                </c:pt>
                <c:pt idx="365">
                  <c:v>44.722999999999999</c:v>
                </c:pt>
                <c:pt idx="366">
                  <c:v>44.686</c:v>
                </c:pt>
                <c:pt idx="367">
                  <c:v>44.65</c:v>
                </c:pt>
                <c:pt idx="368">
                  <c:v>44.643000000000001</c:v>
                </c:pt>
                <c:pt idx="369">
                  <c:v>44.625</c:v>
                </c:pt>
                <c:pt idx="370">
                  <c:v>44.564</c:v>
                </c:pt>
                <c:pt idx="371">
                  <c:v>44.545999999999999</c:v>
                </c:pt>
                <c:pt idx="372">
                  <c:v>44.46</c:v>
                </c:pt>
                <c:pt idx="373">
                  <c:v>44.417999999999999</c:v>
                </c:pt>
                <c:pt idx="374">
                  <c:v>44.393000000000001</c:v>
                </c:pt>
                <c:pt idx="375">
                  <c:v>44.277000000000001</c:v>
                </c:pt>
                <c:pt idx="376">
                  <c:v>44.186</c:v>
                </c:pt>
                <c:pt idx="377">
                  <c:v>44.137</c:v>
                </c:pt>
                <c:pt idx="378">
                  <c:v>44.082000000000001</c:v>
                </c:pt>
                <c:pt idx="379">
                  <c:v>44.003</c:v>
                </c:pt>
                <c:pt idx="380">
                  <c:v>43.978000000000002</c:v>
                </c:pt>
                <c:pt idx="381">
                  <c:v>43.887</c:v>
                </c:pt>
                <c:pt idx="382">
                  <c:v>43.85</c:v>
                </c:pt>
                <c:pt idx="383">
                  <c:v>43.838000000000001</c:v>
                </c:pt>
                <c:pt idx="384">
                  <c:v>43.807000000000002</c:v>
                </c:pt>
                <c:pt idx="385">
                  <c:v>43.752000000000002</c:v>
                </c:pt>
                <c:pt idx="386">
                  <c:v>43.771000000000001</c:v>
                </c:pt>
                <c:pt idx="387">
                  <c:v>43.74</c:v>
                </c:pt>
                <c:pt idx="388">
                  <c:v>43.685000000000002</c:v>
                </c:pt>
                <c:pt idx="389">
                  <c:v>43.685000000000002</c:v>
                </c:pt>
                <c:pt idx="390">
                  <c:v>43.557000000000002</c:v>
                </c:pt>
                <c:pt idx="391">
                  <c:v>43.514000000000003</c:v>
                </c:pt>
                <c:pt idx="392">
                  <c:v>43.429000000000002</c:v>
                </c:pt>
                <c:pt idx="393">
                  <c:v>43.343000000000004</c:v>
                </c:pt>
                <c:pt idx="394">
                  <c:v>43.276000000000003</c:v>
                </c:pt>
                <c:pt idx="395">
                  <c:v>43.226999999999997</c:v>
                </c:pt>
                <c:pt idx="396">
                  <c:v>43.136000000000003</c:v>
                </c:pt>
                <c:pt idx="397">
                  <c:v>43.142000000000003</c:v>
                </c:pt>
                <c:pt idx="398">
                  <c:v>43.081000000000003</c:v>
                </c:pt>
                <c:pt idx="399">
                  <c:v>43.043999999999997</c:v>
                </c:pt>
                <c:pt idx="400">
                  <c:v>43.002000000000002</c:v>
                </c:pt>
                <c:pt idx="401">
                  <c:v>42.965000000000003</c:v>
                </c:pt>
                <c:pt idx="402">
                  <c:v>42.959000000000003</c:v>
                </c:pt>
                <c:pt idx="403">
                  <c:v>42.953000000000003</c:v>
                </c:pt>
                <c:pt idx="404">
                  <c:v>42.904000000000003</c:v>
                </c:pt>
                <c:pt idx="405">
                  <c:v>42.866999999999997</c:v>
                </c:pt>
                <c:pt idx="406">
                  <c:v>42.825000000000003</c:v>
                </c:pt>
                <c:pt idx="407">
                  <c:v>42.781999999999996</c:v>
                </c:pt>
                <c:pt idx="408">
                  <c:v>42.677999999999997</c:v>
                </c:pt>
                <c:pt idx="409">
                  <c:v>42.616999999999997</c:v>
                </c:pt>
                <c:pt idx="410">
                  <c:v>42.55</c:v>
                </c:pt>
                <c:pt idx="411">
                  <c:v>42.470999999999997</c:v>
                </c:pt>
                <c:pt idx="412">
                  <c:v>42.415999999999997</c:v>
                </c:pt>
                <c:pt idx="413">
                  <c:v>42.354999999999997</c:v>
                </c:pt>
                <c:pt idx="414">
                  <c:v>42.335999999999999</c:v>
                </c:pt>
                <c:pt idx="415">
                  <c:v>42.280999999999999</c:v>
                </c:pt>
                <c:pt idx="416">
                  <c:v>42.238999999999997</c:v>
                </c:pt>
                <c:pt idx="417">
                  <c:v>42.207999999999998</c:v>
                </c:pt>
                <c:pt idx="418">
                  <c:v>42.232999999999997</c:v>
                </c:pt>
                <c:pt idx="419">
                  <c:v>42.195999999999998</c:v>
                </c:pt>
                <c:pt idx="420">
                  <c:v>42.164999999999999</c:v>
                </c:pt>
                <c:pt idx="421">
                  <c:v>42.103999999999999</c:v>
                </c:pt>
                <c:pt idx="422">
                  <c:v>42.073999999999998</c:v>
                </c:pt>
                <c:pt idx="423">
                  <c:v>42.024999999999999</c:v>
                </c:pt>
                <c:pt idx="424">
                  <c:v>41.981999999999999</c:v>
                </c:pt>
                <c:pt idx="425">
                  <c:v>41.902999999999999</c:v>
                </c:pt>
                <c:pt idx="426">
                  <c:v>41.853999999999999</c:v>
                </c:pt>
                <c:pt idx="427">
                  <c:v>41.774999999999999</c:v>
                </c:pt>
                <c:pt idx="428">
                  <c:v>41.701000000000001</c:v>
                </c:pt>
                <c:pt idx="429">
                  <c:v>41.652999999999999</c:v>
                </c:pt>
                <c:pt idx="430">
                  <c:v>41.603999999999999</c:v>
                </c:pt>
                <c:pt idx="431">
                  <c:v>41.555</c:v>
                </c:pt>
                <c:pt idx="432">
                  <c:v>41.530999999999999</c:v>
                </c:pt>
                <c:pt idx="433">
                  <c:v>41.488</c:v>
                </c:pt>
                <c:pt idx="434">
                  <c:v>41.506</c:v>
                </c:pt>
                <c:pt idx="435">
                  <c:v>41.47</c:v>
                </c:pt>
                <c:pt idx="436">
                  <c:v>41.451000000000001</c:v>
                </c:pt>
                <c:pt idx="437">
                  <c:v>41.445</c:v>
                </c:pt>
                <c:pt idx="438">
                  <c:v>41.402000000000001</c:v>
                </c:pt>
                <c:pt idx="439">
                  <c:v>41.347000000000001</c:v>
                </c:pt>
                <c:pt idx="440">
                  <c:v>41.329000000000001</c:v>
                </c:pt>
                <c:pt idx="441">
                  <c:v>41.262</c:v>
                </c:pt>
                <c:pt idx="442">
                  <c:v>41.158000000000001</c:v>
                </c:pt>
                <c:pt idx="443">
                  <c:v>41.109000000000002</c:v>
                </c:pt>
                <c:pt idx="444">
                  <c:v>41.024000000000001</c:v>
                </c:pt>
                <c:pt idx="445">
                  <c:v>41.006</c:v>
                </c:pt>
                <c:pt idx="446">
                  <c:v>40.932000000000002</c:v>
                </c:pt>
                <c:pt idx="447">
                  <c:v>40.89</c:v>
                </c:pt>
                <c:pt idx="448">
                  <c:v>40.853000000000002</c:v>
                </c:pt>
                <c:pt idx="449">
                  <c:v>40.81</c:v>
                </c:pt>
                <c:pt idx="450">
                  <c:v>40.798000000000002</c:v>
                </c:pt>
                <c:pt idx="451">
                  <c:v>40.792000000000002</c:v>
                </c:pt>
                <c:pt idx="452">
                  <c:v>40.749000000000002</c:v>
                </c:pt>
                <c:pt idx="453">
                  <c:v>40.762</c:v>
                </c:pt>
                <c:pt idx="454">
                  <c:v>40.719000000000001</c:v>
                </c:pt>
                <c:pt idx="455">
                  <c:v>40.682000000000002</c:v>
                </c:pt>
                <c:pt idx="456">
                  <c:v>40.639000000000003</c:v>
                </c:pt>
                <c:pt idx="457">
                  <c:v>40.603000000000002</c:v>
                </c:pt>
                <c:pt idx="458">
                  <c:v>40.536000000000001</c:v>
                </c:pt>
                <c:pt idx="459">
                  <c:v>40.456000000000003</c:v>
                </c:pt>
                <c:pt idx="460">
                  <c:v>40.401000000000003</c:v>
                </c:pt>
                <c:pt idx="461">
                  <c:v>40.334000000000003</c:v>
                </c:pt>
                <c:pt idx="462">
                  <c:v>40.284999999999997</c:v>
                </c:pt>
                <c:pt idx="463">
                  <c:v>40.237000000000002</c:v>
                </c:pt>
                <c:pt idx="464">
                  <c:v>40.206000000000003</c:v>
                </c:pt>
                <c:pt idx="465">
                  <c:v>40.145000000000003</c:v>
                </c:pt>
                <c:pt idx="466">
                  <c:v>40.127000000000002</c:v>
                </c:pt>
                <c:pt idx="467">
                  <c:v>40.121000000000002</c:v>
                </c:pt>
                <c:pt idx="468">
                  <c:v>40.090000000000003</c:v>
                </c:pt>
                <c:pt idx="469">
                  <c:v>40.095999999999997</c:v>
                </c:pt>
                <c:pt idx="470">
                  <c:v>40.072000000000003</c:v>
                </c:pt>
                <c:pt idx="471">
                  <c:v>40.06</c:v>
                </c:pt>
                <c:pt idx="472">
                  <c:v>40.029000000000003</c:v>
                </c:pt>
                <c:pt idx="473">
                  <c:v>39.985999999999997</c:v>
                </c:pt>
                <c:pt idx="474">
                  <c:v>39.912999999999997</c:v>
                </c:pt>
                <c:pt idx="475">
                  <c:v>39.883000000000003</c:v>
                </c:pt>
                <c:pt idx="476">
                  <c:v>39.796999999999997</c:v>
                </c:pt>
                <c:pt idx="477">
                  <c:v>39.747999999999998</c:v>
                </c:pt>
                <c:pt idx="478">
                  <c:v>39.686999999999998</c:v>
                </c:pt>
                <c:pt idx="479">
                  <c:v>39.613999999999997</c:v>
                </c:pt>
                <c:pt idx="480">
                  <c:v>39.576999999999998</c:v>
                </c:pt>
                <c:pt idx="481">
                  <c:v>39.521999999999998</c:v>
                </c:pt>
                <c:pt idx="482">
                  <c:v>39.51</c:v>
                </c:pt>
                <c:pt idx="483">
                  <c:v>39.491999999999997</c:v>
                </c:pt>
                <c:pt idx="484">
                  <c:v>39.491999999999997</c:v>
                </c:pt>
                <c:pt idx="485">
                  <c:v>39.51</c:v>
                </c:pt>
                <c:pt idx="486">
                  <c:v>39.454999999999998</c:v>
                </c:pt>
                <c:pt idx="487">
                  <c:v>39.448999999999998</c:v>
                </c:pt>
                <c:pt idx="488">
                  <c:v>39.406999999999996</c:v>
                </c:pt>
                <c:pt idx="489">
                  <c:v>39.369999999999997</c:v>
                </c:pt>
                <c:pt idx="490">
                  <c:v>39.332999999999998</c:v>
                </c:pt>
                <c:pt idx="491">
                  <c:v>39.277999999999999</c:v>
                </c:pt>
                <c:pt idx="492">
                  <c:v>39.229999999999997</c:v>
                </c:pt>
                <c:pt idx="493">
                  <c:v>39.180999999999997</c:v>
                </c:pt>
                <c:pt idx="494">
                  <c:v>39.094999999999999</c:v>
                </c:pt>
                <c:pt idx="495">
                  <c:v>39.058999999999997</c:v>
                </c:pt>
                <c:pt idx="496">
                  <c:v>39.027999999999999</c:v>
                </c:pt>
                <c:pt idx="497">
                  <c:v>38.942999999999998</c:v>
                </c:pt>
                <c:pt idx="498">
                  <c:v>38.911999999999999</c:v>
                </c:pt>
                <c:pt idx="499">
                  <c:v>38.863</c:v>
                </c:pt>
                <c:pt idx="500">
                  <c:v>38.881999999999998</c:v>
                </c:pt>
              </c:numCache>
            </c:numRef>
          </c:yVal>
          <c:smooth val="1"/>
        </c:ser>
        <c:dLbls>
          <c:showLegendKey val="0"/>
          <c:showVal val="0"/>
          <c:showCatName val="0"/>
          <c:showSerName val="0"/>
          <c:showPercent val="0"/>
          <c:showBubbleSize val="0"/>
        </c:dLbls>
        <c:axId val="100417920"/>
        <c:axId val="100419840"/>
      </c:scatterChart>
      <c:valAx>
        <c:axId val="100417920"/>
        <c:scaling>
          <c:orientation val="minMax"/>
          <c:max val="0.5"/>
          <c:min val="0"/>
        </c:scaling>
        <c:delete val="0"/>
        <c:axPos val="b"/>
        <c:title>
          <c:tx>
            <c:rich>
              <a:bodyPr/>
              <a:lstStyle/>
              <a:p>
                <a:pPr>
                  <a:defRPr/>
                </a:pPr>
                <a:r>
                  <a:rPr lang="en-US"/>
                  <a:t>Time (sec)</a:t>
                </a:r>
              </a:p>
            </c:rich>
          </c:tx>
          <c:layout/>
          <c:overlay val="0"/>
        </c:title>
        <c:numFmt formatCode="General" sourceLinked="1"/>
        <c:majorTickMark val="none"/>
        <c:minorTickMark val="none"/>
        <c:tickLblPos val="nextTo"/>
        <c:crossAx val="100419840"/>
        <c:crosses val="autoZero"/>
        <c:crossBetween val="midCat"/>
      </c:valAx>
      <c:valAx>
        <c:axId val="100419840"/>
        <c:scaling>
          <c:orientation val="minMax"/>
        </c:scaling>
        <c:delete val="0"/>
        <c:axPos val="l"/>
        <c:majorGridlines/>
        <c:title>
          <c:tx>
            <c:rich>
              <a:bodyPr/>
              <a:lstStyle/>
              <a:p>
                <a:pPr>
                  <a:defRPr/>
                </a:pPr>
                <a:r>
                  <a:rPr lang="en-US"/>
                  <a:t>Pressure (psia)</a:t>
                </a:r>
              </a:p>
            </c:rich>
          </c:tx>
          <c:layout/>
          <c:overlay val="0"/>
        </c:title>
        <c:numFmt formatCode="General" sourceLinked="1"/>
        <c:majorTickMark val="none"/>
        <c:minorTickMark val="none"/>
        <c:tickLblPos val="nextTo"/>
        <c:crossAx val="100417920"/>
        <c:crosses val="autoZero"/>
        <c:crossBetween val="midCat"/>
      </c:valAx>
    </c:plotArea>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en-US" sz="1400"/>
              <a:t>Altitude, 50% SOC</a:t>
            </a:r>
          </a:p>
        </c:rich>
      </c:tx>
      <c:layout/>
      <c:overlay val="0"/>
    </c:title>
    <c:autoTitleDeleted val="0"/>
    <c:plotArea>
      <c:layout/>
      <c:scatterChart>
        <c:scatterStyle val="lineMarker"/>
        <c:varyColors val="0"/>
        <c:ser>
          <c:idx val="0"/>
          <c:order val="0"/>
          <c:tx>
            <c:strRef>
              <c:f>Sheet1!$L$4</c:f>
              <c:strCache>
                <c:ptCount val="1"/>
                <c:pt idx="0">
                  <c:v>Pressure Rise LS</c:v>
                </c:pt>
              </c:strCache>
            </c:strRef>
          </c:tx>
          <c:spPr>
            <a:ln w="28575">
              <a:noFill/>
            </a:ln>
          </c:spPr>
          <c:xVal>
            <c:numRef>
              <c:f>Sheet1!$J$5:$J$7</c:f>
              <c:numCache>
                <c:formatCode>General</c:formatCode>
                <c:ptCount val="3"/>
                <c:pt idx="0">
                  <c:v>5</c:v>
                </c:pt>
                <c:pt idx="1">
                  <c:v>3</c:v>
                </c:pt>
                <c:pt idx="2">
                  <c:v>1</c:v>
                </c:pt>
              </c:numCache>
            </c:numRef>
          </c:xVal>
          <c:yVal>
            <c:numRef>
              <c:f>Sheet1!$L$5:$L$7</c:f>
              <c:numCache>
                <c:formatCode>General</c:formatCode>
                <c:ptCount val="3"/>
                <c:pt idx="0">
                  <c:v>1.33</c:v>
                </c:pt>
                <c:pt idx="1">
                  <c:v>0.84</c:v>
                </c:pt>
                <c:pt idx="2">
                  <c:v>0.27</c:v>
                </c:pt>
              </c:numCache>
            </c:numRef>
          </c:yVal>
          <c:smooth val="0"/>
        </c:ser>
        <c:dLbls>
          <c:showLegendKey val="0"/>
          <c:showVal val="0"/>
          <c:showCatName val="0"/>
          <c:showSerName val="0"/>
          <c:showPercent val="0"/>
          <c:showBubbleSize val="0"/>
        </c:dLbls>
        <c:axId val="100454400"/>
        <c:axId val="100456320"/>
      </c:scatterChart>
      <c:valAx>
        <c:axId val="100454400"/>
        <c:scaling>
          <c:orientation val="minMax"/>
          <c:max val="12"/>
          <c:min val="0"/>
        </c:scaling>
        <c:delete val="0"/>
        <c:axPos val="b"/>
        <c:title>
          <c:tx>
            <c:rich>
              <a:bodyPr/>
              <a:lstStyle/>
              <a:p>
                <a:pPr>
                  <a:defRPr sz="1100"/>
                </a:pPr>
                <a:r>
                  <a:rPr lang="en-US" sz="1100" dirty="0"/>
                  <a:t>Number of </a:t>
                </a:r>
                <a:r>
                  <a:rPr lang="en-US" sz="1100" dirty="0" smtClean="0"/>
                  <a:t>18650 Cells</a:t>
                </a:r>
                <a:endParaRPr lang="en-US" sz="1100" dirty="0"/>
              </a:p>
            </c:rich>
          </c:tx>
          <c:layout/>
          <c:overlay val="0"/>
        </c:title>
        <c:numFmt formatCode="General" sourceLinked="1"/>
        <c:majorTickMark val="none"/>
        <c:minorTickMark val="none"/>
        <c:tickLblPos val="nextTo"/>
        <c:txPr>
          <a:bodyPr/>
          <a:lstStyle/>
          <a:p>
            <a:pPr>
              <a:defRPr sz="1000"/>
            </a:pPr>
            <a:endParaRPr lang="en-US"/>
          </a:p>
        </c:txPr>
        <c:crossAx val="100456320"/>
        <c:crosses val="autoZero"/>
        <c:crossBetween val="midCat"/>
      </c:valAx>
      <c:valAx>
        <c:axId val="100456320"/>
        <c:scaling>
          <c:orientation val="minMax"/>
          <c:max val="2"/>
        </c:scaling>
        <c:delete val="0"/>
        <c:axPos val="l"/>
        <c:majorGridlines/>
        <c:title>
          <c:tx>
            <c:rich>
              <a:bodyPr/>
              <a:lstStyle/>
              <a:p>
                <a:pPr>
                  <a:defRPr sz="1100"/>
                </a:pPr>
                <a:r>
                  <a:rPr lang="en-US" sz="1100" dirty="0"/>
                  <a:t>Pressure Rise</a:t>
                </a:r>
                <a:r>
                  <a:rPr lang="en-US" sz="1100" baseline="0" dirty="0"/>
                  <a:t> (psi)</a:t>
                </a:r>
                <a:endParaRPr lang="en-US" sz="1100" dirty="0"/>
              </a:p>
            </c:rich>
          </c:tx>
          <c:layout/>
          <c:overlay val="0"/>
        </c:title>
        <c:numFmt formatCode="General" sourceLinked="1"/>
        <c:majorTickMark val="none"/>
        <c:minorTickMark val="none"/>
        <c:tickLblPos val="nextTo"/>
        <c:txPr>
          <a:bodyPr/>
          <a:lstStyle/>
          <a:p>
            <a:pPr>
              <a:defRPr sz="1000"/>
            </a:pPr>
            <a:endParaRPr lang="en-US"/>
          </a:p>
        </c:txPr>
        <c:crossAx val="100454400"/>
        <c:crosses val="autoZero"/>
        <c:crossBetween val="midCat"/>
      </c:valAx>
    </c:plotArea>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en-US" sz="1400"/>
              <a:t>Sea Level</a:t>
            </a:r>
            <a:r>
              <a:rPr lang="en-US" sz="1400" baseline="0"/>
              <a:t>, 50% SOC</a:t>
            </a:r>
            <a:endParaRPr lang="en-US" sz="1400"/>
          </a:p>
        </c:rich>
      </c:tx>
      <c:layout/>
      <c:overlay val="0"/>
    </c:title>
    <c:autoTitleDeleted val="0"/>
    <c:plotArea>
      <c:layout/>
      <c:scatterChart>
        <c:scatterStyle val="lineMarker"/>
        <c:varyColors val="0"/>
        <c:ser>
          <c:idx val="0"/>
          <c:order val="0"/>
          <c:tx>
            <c:strRef>
              <c:f>Sheet1!$C$4</c:f>
              <c:strCache>
                <c:ptCount val="1"/>
                <c:pt idx="0">
                  <c:v>Number of Cells</c:v>
                </c:pt>
              </c:strCache>
            </c:strRef>
          </c:tx>
          <c:spPr>
            <a:ln w="28575">
              <a:noFill/>
            </a:ln>
          </c:spPr>
          <c:xVal>
            <c:numRef>
              <c:f>(Sheet1!$C$7:$C$8,Sheet1!$C$10)</c:f>
              <c:numCache>
                <c:formatCode>General</c:formatCode>
                <c:ptCount val="3"/>
                <c:pt idx="0">
                  <c:v>5</c:v>
                </c:pt>
                <c:pt idx="1">
                  <c:v>11</c:v>
                </c:pt>
                <c:pt idx="2">
                  <c:v>6.8109000000000002</c:v>
                </c:pt>
              </c:numCache>
            </c:numRef>
          </c:xVal>
          <c:yVal>
            <c:numRef>
              <c:f>(Sheet1!$D$7:$D$8,Sheet1!$D$10)</c:f>
              <c:numCache>
                <c:formatCode>General</c:formatCode>
                <c:ptCount val="3"/>
                <c:pt idx="0">
                  <c:v>0.85</c:v>
                </c:pt>
                <c:pt idx="1">
                  <c:v>1.55</c:v>
                </c:pt>
                <c:pt idx="2">
                  <c:v>1.1000000000000001</c:v>
                </c:pt>
              </c:numCache>
            </c:numRef>
          </c:yVal>
          <c:smooth val="0"/>
        </c:ser>
        <c:dLbls>
          <c:showLegendKey val="0"/>
          <c:showVal val="0"/>
          <c:showCatName val="0"/>
          <c:showSerName val="0"/>
          <c:showPercent val="0"/>
          <c:showBubbleSize val="0"/>
        </c:dLbls>
        <c:axId val="102123392"/>
        <c:axId val="102137856"/>
      </c:scatterChart>
      <c:valAx>
        <c:axId val="102123392"/>
        <c:scaling>
          <c:orientation val="minMax"/>
          <c:max val="12"/>
          <c:min val="0"/>
        </c:scaling>
        <c:delete val="0"/>
        <c:axPos val="b"/>
        <c:title>
          <c:tx>
            <c:rich>
              <a:bodyPr/>
              <a:lstStyle/>
              <a:p>
                <a:pPr>
                  <a:defRPr sz="1100"/>
                </a:pPr>
                <a:r>
                  <a:rPr lang="en-US" sz="1100" dirty="0"/>
                  <a:t>Number of </a:t>
                </a:r>
                <a:r>
                  <a:rPr lang="en-US" sz="1100" dirty="0" smtClean="0"/>
                  <a:t>18650 Cells</a:t>
                </a:r>
                <a:endParaRPr lang="en-US" sz="1100" dirty="0"/>
              </a:p>
            </c:rich>
          </c:tx>
          <c:layout/>
          <c:overlay val="0"/>
        </c:title>
        <c:numFmt formatCode="General" sourceLinked="1"/>
        <c:majorTickMark val="none"/>
        <c:minorTickMark val="none"/>
        <c:tickLblPos val="nextTo"/>
        <c:txPr>
          <a:bodyPr/>
          <a:lstStyle/>
          <a:p>
            <a:pPr>
              <a:defRPr sz="1000"/>
            </a:pPr>
            <a:endParaRPr lang="en-US"/>
          </a:p>
        </c:txPr>
        <c:crossAx val="102137856"/>
        <c:crosses val="autoZero"/>
        <c:crossBetween val="midCat"/>
      </c:valAx>
      <c:valAx>
        <c:axId val="102137856"/>
        <c:scaling>
          <c:orientation val="minMax"/>
        </c:scaling>
        <c:delete val="0"/>
        <c:axPos val="l"/>
        <c:majorGridlines/>
        <c:title>
          <c:tx>
            <c:rich>
              <a:bodyPr/>
              <a:lstStyle/>
              <a:p>
                <a:pPr>
                  <a:defRPr sz="1100"/>
                </a:pPr>
                <a:r>
                  <a:rPr lang="en-US" sz="1100"/>
                  <a:t>Pressure Rise</a:t>
                </a:r>
                <a:r>
                  <a:rPr lang="en-US" sz="1100" baseline="0"/>
                  <a:t> (psi)</a:t>
                </a:r>
                <a:endParaRPr lang="en-US" sz="1100"/>
              </a:p>
            </c:rich>
          </c:tx>
          <c:layout/>
          <c:overlay val="0"/>
        </c:title>
        <c:numFmt formatCode="General" sourceLinked="1"/>
        <c:majorTickMark val="none"/>
        <c:minorTickMark val="none"/>
        <c:tickLblPos val="nextTo"/>
        <c:txPr>
          <a:bodyPr/>
          <a:lstStyle/>
          <a:p>
            <a:pPr>
              <a:defRPr sz="1000"/>
            </a:pPr>
            <a:endParaRPr lang="en-US"/>
          </a:p>
        </c:txPr>
        <c:crossAx val="102123392"/>
        <c:crosses val="autoZero"/>
        <c:crossBetween val="midCat"/>
      </c:valAx>
    </c:plotArea>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en-US" sz="1400"/>
              <a:t>Altitude, 100% SOC</a:t>
            </a:r>
          </a:p>
        </c:rich>
      </c:tx>
      <c:layout/>
      <c:overlay val="0"/>
    </c:title>
    <c:autoTitleDeleted val="0"/>
    <c:plotArea>
      <c:layout/>
      <c:scatterChart>
        <c:scatterStyle val="lineMarker"/>
        <c:varyColors val="0"/>
        <c:ser>
          <c:idx val="0"/>
          <c:order val="0"/>
          <c:spPr>
            <a:ln w="28575">
              <a:noFill/>
            </a:ln>
          </c:spPr>
          <c:xVal>
            <c:numRef>
              <c:f>Sheet1!$L$5:$L$7</c:f>
              <c:numCache>
                <c:formatCode>General</c:formatCode>
                <c:ptCount val="3"/>
                <c:pt idx="0">
                  <c:v>1.61</c:v>
                </c:pt>
                <c:pt idx="1">
                  <c:v>0.96599999999999997</c:v>
                </c:pt>
                <c:pt idx="2">
                  <c:v>0.32200000000000001</c:v>
                </c:pt>
              </c:numCache>
            </c:numRef>
          </c:xVal>
          <c:yVal>
            <c:numRef>
              <c:f>Sheet1!$N$5:$N$7</c:f>
              <c:numCache>
                <c:formatCode>General</c:formatCode>
                <c:ptCount val="3"/>
                <c:pt idx="0">
                  <c:v>1.33</c:v>
                </c:pt>
                <c:pt idx="1">
                  <c:v>0.84</c:v>
                </c:pt>
                <c:pt idx="2">
                  <c:v>0.27</c:v>
                </c:pt>
              </c:numCache>
            </c:numRef>
          </c:yVal>
          <c:smooth val="0"/>
        </c:ser>
        <c:dLbls>
          <c:showLegendKey val="0"/>
          <c:showVal val="0"/>
          <c:showCatName val="0"/>
          <c:showSerName val="0"/>
          <c:showPercent val="0"/>
          <c:showBubbleSize val="0"/>
        </c:dLbls>
        <c:axId val="102174720"/>
        <c:axId val="102176640"/>
      </c:scatterChart>
      <c:valAx>
        <c:axId val="102174720"/>
        <c:scaling>
          <c:orientation val="minMax"/>
          <c:max val="12"/>
          <c:min val="0"/>
        </c:scaling>
        <c:delete val="0"/>
        <c:axPos val="b"/>
        <c:title>
          <c:tx>
            <c:rich>
              <a:bodyPr/>
              <a:lstStyle/>
              <a:p>
                <a:pPr>
                  <a:defRPr sz="1100"/>
                </a:pPr>
                <a:r>
                  <a:rPr lang="en-US" sz="1100" dirty="0"/>
                  <a:t>Number of </a:t>
                </a:r>
                <a:r>
                  <a:rPr lang="en-US" sz="1100" dirty="0" smtClean="0"/>
                  <a:t>18650 Cells</a:t>
                </a:r>
                <a:endParaRPr lang="en-US" sz="1100" dirty="0"/>
              </a:p>
            </c:rich>
          </c:tx>
          <c:layout/>
          <c:overlay val="0"/>
        </c:title>
        <c:numFmt formatCode="General" sourceLinked="1"/>
        <c:majorTickMark val="none"/>
        <c:minorTickMark val="none"/>
        <c:tickLblPos val="nextTo"/>
        <c:crossAx val="102176640"/>
        <c:crosses val="autoZero"/>
        <c:crossBetween val="midCat"/>
      </c:valAx>
      <c:valAx>
        <c:axId val="102176640"/>
        <c:scaling>
          <c:orientation val="minMax"/>
          <c:max val="2"/>
          <c:min val="0"/>
        </c:scaling>
        <c:delete val="0"/>
        <c:axPos val="l"/>
        <c:majorGridlines/>
        <c:title>
          <c:tx>
            <c:rich>
              <a:bodyPr/>
              <a:lstStyle/>
              <a:p>
                <a:pPr>
                  <a:defRPr sz="1100"/>
                </a:pPr>
                <a:r>
                  <a:rPr lang="en-US" sz="1100"/>
                  <a:t>Pressure Rise (psi)</a:t>
                </a:r>
              </a:p>
            </c:rich>
          </c:tx>
          <c:layout/>
          <c:overlay val="0"/>
        </c:title>
        <c:numFmt formatCode="General" sourceLinked="1"/>
        <c:majorTickMark val="none"/>
        <c:minorTickMark val="none"/>
        <c:tickLblPos val="nextTo"/>
        <c:crossAx val="102174720"/>
        <c:crosses val="autoZero"/>
        <c:crossBetween val="midCat"/>
      </c:valAx>
    </c:plotArea>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4029075" cy="35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cs typeface="+mn-cs"/>
              </a:defRPr>
            </a:lvl1pPr>
          </a:lstStyle>
          <a:p>
            <a:pPr>
              <a:defRPr/>
            </a:pPr>
            <a:endParaRPr lang="en-US"/>
          </a:p>
        </p:txBody>
      </p:sp>
      <p:sp>
        <p:nvSpPr>
          <p:cNvPr id="24579" name="Rectangle 3"/>
          <p:cNvSpPr>
            <a:spLocks noGrp="1" noChangeArrowheads="1"/>
          </p:cNvSpPr>
          <p:nvPr>
            <p:ph type="dt" sz="quarter" idx="1"/>
          </p:nvPr>
        </p:nvSpPr>
        <p:spPr bwMode="auto">
          <a:xfrm>
            <a:off x="5267325" y="0"/>
            <a:ext cx="4029075" cy="35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cs typeface="+mn-cs"/>
              </a:defRPr>
            </a:lvl1pPr>
          </a:lstStyle>
          <a:p>
            <a:pPr>
              <a:defRPr/>
            </a:pPr>
            <a:endParaRPr lang="en-US"/>
          </a:p>
        </p:txBody>
      </p:sp>
      <p:sp>
        <p:nvSpPr>
          <p:cNvPr id="24580" name="Rectangle 4"/>
          <p:cNvSpPr>
            <a:spLocks noGrp="1" noChangeArrowheads="1"/>
          </p:cNvSpPr>
          <p:nvPr>
            <p:ph type="ftr" sz="quarter" idx="2"/>
          </p:nvPr>
        </p:nvSpPr>
        <p:spPr bwMode="auto">
          <a:xfrm>
            <a:off x="0" y="6659563"/>
            <a:ext cx="4029075" cy="35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cs typeface="+mn-cs"/>
              </a:defRPr>
            </a:lvl1pPr>
          </a:lstStyle>
          <a:p>
            <a:pPr>
              <a:defRPr/>
            </a:pPr>
            <a:endParaRPr lang="en-US"/>
          </a:p>
        </p:txBody>
      </p:sp>
      <p:sp>
        <p:nvSpPr>
          <p:cNvPr id="24581" name="Rectangle 5"/>
          <p:cNvSpPr>
            <a:spLocks noGrp="1" noChangeArrowheads="1"/>
          </p:cNvSpPr>
          <p:nvPr>
            <p:ph type="sldNum" sz="quarter" idx="3"/>
          </p:nvPr>
        </p:nvSpPr>
        <p:spPr bwMode="auto">
          <a:xfrm>
            <a:off x="5267325" y="6659563"/>
            <a:ext cx="4029075" cy="35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cs typeface="+mn-cs"/>
              </a:defRPr>
            </a:lvl1pPr>
          </a:lstStyle>
          <a:p>
            <a:pPr>
              <a:defRPr/>
            </a:pPr>
            <a:fld id="{365D6912-CACC-4B77-A18A-6EE1B6F4069D}" type="slidenum">
              <a:rPr lang="en-US"/>
              <a:pPr>
                <a:defRPr/>
              </a:pPr>
              <a:t>‹#›</a:t>
            </a:fld>
            <a:endParaRPr lang="en-US"/>
          </a:p>
        </p:txBody>
      </p:sp>
    </p:spTree>
    <p:extLst>
      <p:ext uri="{BB962C8B-B14F-4D97-AF65-F5344CB8AC3E}">
        <p14:creationId xmlns:p14="http://schemas.microsoft.com/office/powerpoint/2010/main" val="11906382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4029075" cy="35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cs typeface="+mn-cs"/>
              </a:defRPr>
            </a:lvl1pPr>
          </a:lstStyle>
          <a:p>
            <a:pPr>
              <a:defRPr/>
            </a:pPr>
            <a:endParaRPr lang="en-US"/>
          </a:p>
        </p:txBody>
      </p:sp>
      <p:sp>
        <p:nvSpPr>
          <p:cNvPr id="21507" name="Rectangle 3"/>
          <p:cNvSpPr>
            <a:spLocks noGrp="1" noChangeArrowheads="1"/>
          </p:cNvSpPr>
          <p:nvPr>
            <p:ph type="dt" idx="1"/>
          </p:nvPr>
        </p:nvSpPr>
        <p:spPr bwMode="auto">
          <a:xfrm>
            <a:off x="5267325" y="0"/>
            <a:ext cx="4029075" cy="35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cs typeface="+mn-cs"/>
              </a:defRPr>
            </a:lvl1pPr>
          </a:lstStyle>
          <a:p>
            <a:pPr>
              <a:defRPr/>
            </a:pPr>
            <a:endParaRPr lang="en-US"/>
          </a:p>
        </p:txBody>
      </p:sp>
      <p:sp>
        <p:nvSpPr>
          <p:cNvPr id="9220" name="Rectangle 4"/>
          <p:cNvSpPr>
            <a:spLocks noGrp="1" noRot="1" noChangeAspect="1" noChangeArrowheads="1" noTextEdit="1"/>
          </p:cNvSpPr>
          <p:nvPr>
            <p:ph type="sldImg" idx="2"/>
          </p:nvPr>
        </p:nvSpPr>
        <p:spPr bwMode="auto">
          <a:xfrm>
            <a:off x="2897188" y="525463"/>
            <a:ext cx="3506787" cy="26289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509" name="Rectangle 5"/>
          <p:cNvSpPr>
            <a:spLocks noGrp="1" noChangeArrowheads="1"/>
          </p:cNvSpPr>
          <p:nvPr>
            <p:ph type="body" sz="quarter" idx="3"/>
          </p:nvPr>
        </p:nvSpPr>
        <p:spPr bwMode="auto">
          <a:xfrm>
            <a:off x="1239838" y="3330575"/>
            <a:ext cx="6816725" cy="3154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1510" name="Rectangle 6"/>
          <p:cNvSpPr>
            <a:spLocks noGrp="1" noChangeArrowheads="1"/>
          </p:cNvSpPr>
          <p:nvPr>
            <p:ph type="ftr" sz="quarter" idx="4"/>
          </p:nvPr>
        </p:nvSpPr>
        <p:spPr bwMode="auto">
          <a:xfrm>
            <a:off x="0" y="6659563"/>
            <a:ext cx="4029075" cy="35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cs typeface="+mn-cs"/>
              </a:defRPr>
            </a:lvl1pPr>
          </a:lstStyle>
          <a:p>
            <a:pPr>
              <a:defRPr/>
            </a:pPr>
            <a:endParaRPr lang="en-US"/>
          </a:p>
        </p:txBody>
      </p:sp>
      <p:sp>
        <p:nvSpPr>
          <p:cNvPr id="21511" name="Rectangle 7"/>
          <p:cNvSpPr>
            <a:spLocks noGrp="1" noChangeArrowheads="1"/>
          </p:cNvSpPr>
          <p:nvPr>
            <p:ph type="sldNum" sz="quarter" idx="5"/>
          </p:nvPr>
        </p:nvSpPr>
        <p:spPr bwMode="auto">
          <a:xfrm>
            <a:off x="5267325" y="6659563"/>
            <a:ext cx="4029075" cy="35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cs typeface="+mn-cs"/>
              </a:defRPr>
            </a:lvl1pPr>
          </a:lstStyle>
          <a:p>
            <a:pPr>
              <a:defRPr/>
            </a:pPr>
            <a:fld id="{A9784D49-A89D-4ACA-9E09-308240C7A970}" type="slidenum">
              <a:rPr lang="en-US"/>
              <a:pPr>
                <a:defRPr/>
              </a:pPr>
              <a:t>‹#›</a:t>
            </a:fld>
            <a:endParaRPr lang="en-US"/>
          </a:p>
        </p:txBody>
      </p:sp>
    </p:spTree>
    <p:extLst>
      <p:ext uri="{BB962C8B-B14F-4D97-AF65-F5344CB8AC3E}">
        <p14:creationId xmlns:p14="http://schemas.microsoft.com/office/powerpoint/2010/main" val="23892001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p:txBody>
          <a:bodyPr/>
          <a:lstStyle>
            <a:lvl1pPr defTabSz="911225" eaLnBrk="0" hangingPunct="0">
              <a:spcBef>
                <a:spcPct val="50000"/>
              </a:spcBef>
              <a:buChar char="•"/>
              <a:defRPr sz="2400">
                <a:solidFill>
                  <a:schemeClr val="tx1"/>
                </a:solidFill>
                <a:latin typeface="Arial" charset="0"/>
              </a:defRPr>
            </a:lvl1pPr>
            <a:lvl2pPr marL="742950" indent="-285750" defTabSz="911225" eaLnBrk="0" hangingPunct="0">
              <a:spcBef>
                <a:spcPct val="50000"/>
              </a:spcBef>
              <a:buChar char="•"/>
              <a:defRPr sz="2400">
                <a:solidFill>
                  <a:schemeClr val="tx1"/>
                </a:solidFill>
                <a:latin typeface="Arial" charset="0"/>
              </a:defRPr>
            </a:lvl2pPr>
            <a:lvl3pPr marL="1143000" indent="-228600" defTabSz="911225" eaLnBrk="0" hangingPunct="0">
              <a:spcBef>
                <a:spcPct val="50000"/>
              </a:spcBef>
              <a:buChar char="•"/>
              <a:defRPr sz="2400">
                <a:solidFill>
                  <a:schemeClr val="tx1"/>
                </a:solidFill>
                <a:latin typeface="Arial" charset="0"/>
              </a:defRPr>
            </a:lvl3pPr>
            <a:lvl4pPr marL="1600200" indent="-228600" defTabSz="911225" eaLnBrk="0" hangingPunct="0">
              <a:spcBef>
                <a:spcPct val="50000"/>
              </a:spcBef>
              <a:buChar char="•"/>
              <a:defRPr sz="2400">
                <a:solidFill>
                  <a:schemeClr val="tx1"/>
                </a:solidFill>
                <a:latin typeface="Arial" charset="0"/>
              </a:defRPr>
            </a:lvl4pPr>
            <a:lvl5pPr marL="2057400" indent="-228600" defTabSz="911225" eaLnBrk="0" hangingPunct="0">
              <a:spcBef>
                <a:spcPct val="50000"/>
              </a:spcBef>
              <a:buChar char="•"/>
              <a:defRPr sz="2400">
                <a:solidFill>
                  <a:schemeClr val="tx1"/>
                </a:solidFill>
                <a:latin typeface="Arial" charset="0"/>
              </a:defRPr>
            </a:lvl5pPr>
            <a:lvl6pPr marL="2514600" indent="-228600" defTabSz="911225" eaLnBrk="0" fontAlgn="base" hangingPunct="0">
              <a:spcBef>
                <a:spcPct val="50000"/>
              </a:spcBef>
              <a:spcAft>
                <a:spcPct val="0"/>
              </a:spcAft>
              <a:buChar char="•"/>
              <a:defRPr sz="2400">
                <a:solidFill>
                  <a:schemeClr val="tx1"/>
                </a:solidFill>
                <a:latin typeface="Arial" charset="0"/>
              </a:defRPr>
            </a:lvl6pPr>
            <a:lvl7pPr marL="2971800" indent="-228600" defTabSz="911225" eaLnBrk="0" fontAlgn="base" hangingPunct="0">
              <a:spcBef>
                <a:spcPct val="50000"/>
              </a:spcBef>
              <a:spcAft>
                <a:spcPct val="0"/>
              </a:spcAft>
              <a:buChar char="•"/>
              <a:defRPr sz="2400">
                <a:solidFill>
                  <a:schemeClr val="tx1"/>
                </a:solidFill>
                <a:latin typeface="Arial" charset="0"/>
              </a:defRPr>
            </a:lvl7pPr>
            <a:lvl8pPr marL="3429000" indent="-228600" defTabSz="911225" eaLnBrk="0" fontAlgn="base" hangingPunct="0">
              <a:spcBef>
                <a:spcPct val="50000"/>
              </a:spcBef>
              <a:spcAft>
                <a:spcPct val="0"/>
              </a:spcAft>
              <a:buChar char="•"/>
              <a:defRPr sz="2400">
                <a:solidFill>
                  <a:schemeClr val="tx1"/>
                </a:solidFill>
                <a:latin typeface="Arial" charset="0"/>
              </a:defRPr>
            </a:lvl8pPr>
            <a:lvl9pPr marL="3886200" indent="-228600" defTabSz="911225" eaLnBrk="0" fontAlgn="base" hangingPunct="0">
              <a:spcBef>
                <a:spcPct val="50000"/>
              </a:spcBef>
              <a:spcAft>
                <a:spcPct val="0"/>
              </a:spcAft>
              <a:buChar char="•"/>
              <a:defRPr sz="2400">
                <a:solidFill>
                  <a:schemeClr val="tx1"/>
                </a:solidFill>
                <a:latin typeface="Arial" charset="0"/>
              </a:defRPr>
            </a:lvl9pPr>
          </a:lstStyle>
          <a:p>
            <a:pPr eaLnBrk="1" hangingPunct="1">
              <a:spcBef>
                <a:spcPct val="0"/>
              </a:spcBef>
              <a:buFontTx/>
              <a:buNone/>
              <a:defRPr/>
            </a:pPr>
            <a:fld id="{C19222C3-772F-4059-89CF-FD83BBFD039E}" type="slidenum">
              <a:rPr lang="en-US" sz="1200" smtClean="0">
                <a:latin typeface="Times New Roman" pitchFamily="18" charset="0"/>
              </a:rPr>
              <a:pPr eaLnBrk="1" hangingPunct="1">
                <a:spcBef>
                  <a:spcPct val="0"/>
                </a:spcBef>
                <a:buFontTx/>
                <a:buNone/>
                <a:defRPr/>
              </a:pPr>
              <a:t>1</a:t>
            </a:fld>
            <a:endParaRPr lang="en-US" sz="1200" smtClean="0">
              <a:latin typeface="Times New Roman" pitchFamily="18" charset="0"/>
            </a:endParaRPr>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Text Box 1051"/>
          <p:cNvSpPr txBox="1">
            <a:spLocks noChangeArrowheads="1"/>
          </p:cNvSpPr>
          <p:nvPr userDrawn="1"/>
        </p:nvSpPr>
        <p:spPr bwMode="auto">
          <a:xfrm>
            <a:off x="427038" y="4497388"/>
            <a:ext cx="4822825" cy="1077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spcBef>
                <a:spcPct val="50000"/>
              </a:spcBef>
              <a:defRPr/>
            </a:pPr>
            <a:r>
              <a:rPr lang="en-US" sz="1600" smtClean="0">
                <a:solidFill>
                  <a:srgbClr val="1D2F68"/>
                </a:solidFill>
                <a:cs typeface="+mn-cs"/>
              </a:rPr>
              <a:t>Presented to:</a:t>
            </a:r>
          </a:p>
          <a:p>
            <a:pPr eaLnBrk="1" hangingPunct="1">
              <a:spcBef>
                <a:spcPct val="50000"/>
              </a:spcBef>
              <a:defRPr/>
            </a:pPr>
            <a:r>
              <a:rPr lang="en-US" sz="1600" smtClean="0">
                <a:solidFill>
                  <a:srgbClr val="1D2F68"/>
                </a:solidFill>
                <a:cs typeface="+mn-cs"/>
              </a:rPr>
              <a:t>By:</a:t>
            </a:r>
          </a:p>
          <a:p>
            <a:pPr eaLnBrk="1" hangingPunct="1">
              <a:spcBef>
                <a:spcPct val="50000"/>
              </a:spcBef>
              <a:defRPr/>
            </a:pPr>
            <a:r>
              <a:rPr lang="en-US" sz="1600" smtClean="0">
                <a:solidFill>
                  <a:srgbClr val="1D2F68"/>
                </a:solidFill>
                <a:cs typeface="+mn-cs"/>
              </a:rPr>
              <a:t>Date:</a:t>
            </a:r>
          </a:p>
        </p:txBody>
      </p:sp>
      <p:grpSp>
        <p:nvGrpSpPr>
          <p:cNvPr id="5" name="Group 1088"/>
          <p:cNvGrpSpPr>
            <a:grpSpLocks/>
          </p:cNvGrpSpPr>
          <p:nvPr userDrawn="1"/>
        </p:nvGrpSpPr>
        <p:grpSpPr bwMode="auto">
          <a:xfrm>
            <a:off x="5868988" y="266700"/>
            <a:ext cx="2901950" cy="914400"/>
            <a:chOff x="3697" y="164"/>
            <a:chExt cx="1828" cy="576"/>
          </a:xfrm>
        </p:grpSpPr>
        <p:pic>
          <p:nvPicPr>
            <p:cNvPr id="6" name="Picture 1086" descr="NEW FAA LOGO"/>
            <p:cNvPicPr>
              <a:picLocks noChangeAspect="1" noChangeArrowheads="1"/>
            </p:cNvPicPr>
            <p:nvPr userDrawn="1"/>
          </p:nvPicPr>
          <p:blipFill>
            <a:blip r:embed="rId2">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3697" y="164"/>
              <a:ext cx="577"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087"/>
            <p:cNvSpPr txBox="1">
              <a:spLocks noChangeArrowheads="1"/>
            </p:cNvSpPr>
            <p:nvPr userDrawn="1"/>
          </p:nvSpPr>
          <p:spPr bwMode="auto">
            <a:xfrm>
              <a:off x="4289" y="288"/>
              <a:ext cx="1236" cy="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lnSpc>
                  <a:spcPct val="85000"/>
                </a:lnSpc>
                <a:defRPr/>
              </a:pPr>
              <a:r>
                <a:rPr lang="en-US" sz="1800" b="1" smtClean="0">
                  <a:solidFill>
                    <a:srgbClr val="1D2F68"/>
                  </a:solidFill>
                  <a:cs typeface="+mn-cs"/>
                </a:rPr>
                <a:t>Federal Aviation</a:t>
              </a:r>
            </a:p>
            <a:p>
              <a:pPr eaLnBrk="1" hangingPunct="1">
                <a:lnSpc>
                  <a:spcPct val="85000"/>
                </a:lnSpc>
                <a:defRPr/>
              </a:pPr>
              <a:r>
                <a:rPr lang="en-US" sz="1800" b="1" smtClean="0">
                  <a:solidFill>
                    <a:srgbClr val="1D2F68"/>
                  </a:solidFill>
                  <a:cs typeface="+mn-cs"/>
                </a:rPr>
                <a:t>Administration</a:t>
              </a:r>
            </a:p>
          </p:txBody>
        </p:sp>
      </p:grpSp>
      <p:sp>
        <p:nvSpPr>
          <p:cNvPr id="63490" name="Rectangle 1026"/>
          <p:cNvSpPr>
            <a:spLocks noGrp="1" noChangeArrowheads="1"/>
          </p:cNvSpPr>
          <p:nvPr>
            <p:ph type="ctrTitle"/>
          </p:nvPr>
        </p:nvSpPr>
        <p:spPr>
          <a:xfrm>
            <a:off x="446088" y="312738"/>
            <a:ext cx="4983162" cy="1395412"/>
          </a:xfrm>
        </p:spPr>
        <p:txBody>
          <a:bodyPr anchor="t"/>
          <a:lstStyle>
            <a:lvl1pPr>
              <a:defRPr/>
            </a:lvl1pPr>
          </a:lstStyle>
          <a:p>
            <a:pPr lvl="0"/>
            <a:r>
              <a:rPr lang="en-US" smtClean="0"/>
              <a:t>Click to edit Master title style</a:t>
            </a:r>
            <a:endParaRPr lang="en-US" noProof="0" dirty="0" smtClean="0"/>
          </a:p>
        </p:txBody>
      </p:sp>
      <p:sp>
        <p:nvSpPr>
          <p:cNvPr id="63491" name="Rectangle 1027"/>
          <p:cNvSpPr>
            <a:spLocks noGrp="1" noChangeArrowheads="1"/>
          </p:cNvSpPr>
          <p:nvPr>
            <p:ph type="subTitle" idx="1"/>
          </p:nvPr>
        </p:nvSpPr>
        <p:spPr>
          <a:xfrm>
            <a:off x="449263" y="1754188"/>
            <a:ext cx="4951412" cy="1752600"/>
          </a:xfrm>
        </p:spPr>
        <p:txBody>
          <a:bodyPr/>
          <a:lstStyle>
            <a:lvl1pPr marL="0" indent="0">
              <a:buFontTx/>
              <a:buNone/>
              <a:defRPr sz="3200">
                <a:solidFill>
                  <a:schemeClr val="bg2"/>
                </a:solidFill>
              </a:defRPr>
            </a:lvl1pPr>
          </a:lstStyle>
          <a:p>
            <a:pPr lvl="0"/>
            <a:r>
              <a:rPr lang="en-US" noProof="0" smtClean="0"/>
              <a:t>Select to edit master subtitle</a:t>
            </a:r>
          </a:p>
        </p:txBody>
      </p:sp>
    </p:spTree>
    <p:extLst>
      <p:ext uri="{BB962C8B-B14F-4D97-AF65-F5344CB8AC3E}">
        <p14:creationId xmlns:p14="http://schemas.microsoft.com/office/powerpoint/2010/main" val="790174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sldNum" sz="quarter" idx="10"/>
          </p:nvPr>
        </p:nvSpPr>
        <p:spPr>
          <a:ln/>
        </p:spPr>
        <p:txBody>
          <a:bodyPr/>
          <a:lstStyle>
            <a:lvl1pPr>
              <a:defRPr/>
            </a:lvl1pPr>
          </a:lstStyle>
          <a:p>
            <a:pPr>
              <a:defRPr/>
            </a:pPr>
            <a:fld id="{0209EBA2-A821-4DF9-99BC-C36B593CE67B}" type="slidenum">
              <a:rPr lang="en-US"/>
              <a:pPr>
                <a:defRPr/>
              </a:pPr>
              <a:t>‹#›</a:t>
            </a:fld>
            <a:endParaRPr lang="en-US"/>
          </a:p>
        </p:txBody>
      </p:sp>
    </p:spTree>
    <p:extLst>
      <p:ext uri="{BB962C8B-B14F-4D97-AF65-F5344CB8AC3E}">
        <p14:creationId xmlns:p14="http://schemas.microsoft.com/office/powerpoint/2010/main" val="1398665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3388" y="344488"/>
            <a:ext cx="2117725" cy="55546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28625" y="344488"/>
            <a:ext cx="6202363" cy="55546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sldNum" sz="quarter" idx="10"/>
          </p:nvPr>
        </p:nvSpPr>
        <p:spPr>
          <a:ln/>
        </p:spPr>
        <p:txBody>
          <a:bodyPr/>
          <a:lstStyle>
            <a:lvl1pPr>
              <a:defRPr/>
            </a:lvl1pPr>
          </a:lstStyle>
          <a:p>
            <a:pPr>
              <a:defRPr/>
            </a:pPr>
            <a:fld id="{440F20B1-5BCC-458B-96C1-37F7E51E04D4}" type="slidenum">
              <a:rPr lang="en-US"/>
              <a:pPr>
                <a:defRPr/>
              </a:pPr>
              <a:t>‹#›</a:t>
            </a:fld>
            <a:endParaRPr lang="en-US"/>
          </a:p>
        </p:txBody>
      </p:sp>
    </p:spTree>
    <p:extLst>
      <p:ext uri="{BB962C8B-B14F-4D97-AF65-F5344CB8AC3E}">
        <p14:creationId xmlns:p14="http://schemas.microsoft.com/office/powerpoint/2010/main" val="2934918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sldNum" sz="quarter" idx="10"/>
          </p:nvPr>
        </p:nvSpPr>
        <p:spPr>
          <a:ln/>
        </p:spPr>
        <p:txBody>
          <a:bodyPr/>
          <a:lstStyle>
            <a:lvl1pPr>
              <a:defRPr/>
            </a:lvl1pPr>
          </a:lstStyle>
          <a:p>
            <a:pPr>
              <a:defRPr/>
            </a:pPr>
            <a:fld id="{C2183014-ECBC-4C0E-ACC9-909E20ADEB21}" type="slidenum">
              <a:rPr lang="en-US"/>
              <a:pPr>
                <a:defRPr/>
              </a:pPr>
              <a:t>‹#›</a:t>
            </a:fld>
            <a:endParaRPr lang="en-US"/>
          </a:p>
        </p:txBody>
      </p:sp>
    </p:spTree>
    <p:extLst>
      <p:ext uri="{BB962C8B-B14F-4D97-AF65-F5344CB8AC3E}">
        <p14:creationId xmlns:p14="http://schemas.microsoft.com/office/powerpoint/2010/main" val="248806945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sldNum" sz="quarter" idx="10"/>
          </p:nvPr>
        </p:nvSpPr>
        <p:spPr>
          <a:ln/>
        </p:spPr>
        <p:txBody>
          <a:bodyPr/>
          <a:lstStyle>
            <a:lvl1pPr>
              <a:defRPr/>
            </a:lvl1pPr>
          </a:lstStyle>
          <a:p>
            <a:pPr>
              <a:defRPr/>
            </a:pPr>
            <a:fld id="{44D0D690-E11F-4C87-AE84-2B9CBC3168A6}" type="slidenum">
              <a:rPr lang="en-US"/>
              <a:pPr>
                <a:defRPr/>
              </a:pPr>
              <a:t>‹#›</a:t>
            </a:fld>
            <a:endParaRPr lang="en-US"/>
          </a:p>
        </p:txBody>
      </p:sp>
    </p:spTree>
    <p:extLst>
      <p:ext uri="{BB962C8B-B14F-4D97-AF65-F5344CB8AC3E}">
        <p14:creationId xmlns:p14="http://schemas.microsoft.com/office/powerpoint/2010/main" val="834063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 y="1508125"/>
            <a:ext cx="3948113"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5813" y="1508125"/>
            <a:ext cx="3949700"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sldNum" sz="quarter" idx="10"/>
          </p:nvPr>
        </p:nvSpPr>
        <p:spPr>
          <a:ln/>
        </p:spPr>
        <p:txBody>
          <a:bodyPr/>
          <a:lstStyle>
            <a:lvl1pPr>
              <a:defRPr/>
            </a:lvl1pPr>
          </a:lstStyle>
          <a:p>
            <a:pPr>
              <a:defRPr/>
            </a:pPr>
            <a:fld id="{7048BFCD-1A8A-4078-BF68-D9FD8C26094E}" type="slidenum">
              <a:rPr lang="en-US"/>
              <a:pPr>
                <a:defRPr/>
              </a:pPr>
              <a:t>‹#›</a:t>
            </a:fld>
            <a:endParaRPr lang="en-US"/>
          </a:p>
        </p:txBody>
      </p:sp>
    </p:spTree>
    <p:extLst>
      <p:ext uri="{BB962C8B-B14F-4D97-AF65-F5344CB8AC3E}">
        <p14:creationId xmlns:p14="http://schemas.microsoft.com/office/powerpoint/2010/main" val="1605588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1"/>
          <p:cNvSpPr>
            <a:spLocks noGrp="1" noChangeArrowheads="1"/>
          </p:cNvSpPr>
          <p:nvPr>
            <p:ph type="sldNum" sz="quarter" idx="10"/>
          </p:nvPr>
        </p:nvSpPr>
        <p:spPr>
          <a:ln/>
        </p:spPr>
        <p:txBody>
          <a:bodyPr/>
          <a:lstStyle>
            <a:lvl1pPr>
              <a:defRPr/>
            </a:lvl1pPr>
          </a:lstStyle>
          <a:p>
            <a:pPr>
              <a:defRPr/>
            </a:pPr>
            <a:fld id="{0A48C35D-51DA-4967-ACEC-4CD26CB859C5}" type="slidenum">
              <a:rPr lang="en-US"/>
              <a:pPr>
                <a:defRPr/>
              </a:pPr>
              <a:t>‹#›</a:t>
            </a:fld>
            <a:endParaRPr lang="en-US"/>
          </a:p>
        </p:txBody>
      </p:sp>
    </p:spTree>
    <p:extLst>
      <p:ext uri="{BB962C8B-B14F-4D97-AF65-F5344CB8AC3E}">
        <p14:creationId xmlns:p14="http://schemas.microsoft.com/office/powerpoint/2010/main" val="1313297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1"/>
          <p:cNvSpPr>
            <a:spLocks noGrp="1" noChangeArrowheads="1"/>
          </p:cNvSpPr>
          <p:nvPr>
            <p:ph type="sldNum" sz="quarter" idx="10"/>
          </p:nvPr>
        </p:nvSpPr>
        <p:spPr>
          <a:ln/>
        </p:spPr>
        <p:txBody>
          <a:bodyPr/>
          <a:lstStyle>
            <a:lvl1pPr>
              <a:defRPr/>
            </a:lvl1pPr>
          </a:lstStyle>
          <a:p>
            <a:pPr>
              <a:defRPr/>
            </a:pPr>
            <a:fld id="{E93DFFBF-3BA8-4421-992B-8C2EB831ADEF}" type="slidenum">
              <a:rPr lang="en-US"/>
              <a:pPr>
                <a:defRPr/>
              </a:pPr>
              <a:t>‹#›</a:t>
            </a:fld>
            <a:endParaRPr lang="en-US"/>
          </a:p>
        </p:txBody>
      </p:sp>
    </p:spTree>
    <p:extLst>
      <p:ext uri="{BB962C8B-B14F-4D97-AF65-F5344CB8AC3E}">
        <p14:creationId xmlns:p14="http://schemas.microsoft.com/office/powerpoint/2010/main" val="31488227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sldNum" sz="quarter" idx="10"/>
          </p:nvPr>
        </p:nvSpPr>
        <p:spPr>
          <a:ln/>
        </p:spPr>
        <p:txBody>
          <a:bodyPr/>
          <a:lstStyle>
            <a:lvl1pPr>
              <a:defRPr/>
            </a:lvl1pPr>
          </a:lstStyle>
          <a:p>
            <a:pPr>
              <a:defRPr/>
            </a:pPr>
            <a:fld id="{C9B1C4B1-EC67-43CE-A77E-8DC7E5962F16}" type="slidenum">
              <a:rPr lang="en-US"/>
              <a:pPr>
                <a:defRPr/>
              </a:pPr>
              <a:t>‹#›</a:t>
            </a:fld>
            <a:endParaRPr lang="en-US"/>
          </a:p>
        </p:txBody>
      </p:sp>
    </p:spTree>
    <p:extLst>
      <p:ext uri="{BB962C8B-B14F-4D97-AF65-F5344CB8AC3E}">
        <p14:creationId xmlns:p14="http://schemas.microsoft.com/office/powerpoint/2010/main" val="1186049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sldNum" sz="quarter" idx="10"/>
          </p:nvPr>
        </p:nvSpPr>
        <p:spPr>
          <a:ln/>
        </p:spPr>
        <p:txBody>
          <a:bodyPr/>
          <a:lstStyle>
            <a:lvl1pPr>
              <a:defRPr/>
            </a:lvl1pPr>
          </a:lstStyle>
          <a:p>
            <a:pPr>
              <a:defRPr/>
            </a:pPr>
            <a:fld id="{07C85325-84C9-4D1E-A735-73ECD4EAA28C}" type="slidenum">
              <a:rPr lang="en-US"/>
              <a:pPr>
                <a:defRPr/>
              </a:pPr>
              <a:t>‹#›</a:t>
            </a:fld>
            <a:endParaRPr lang="en-US"/>
          </a:p>
        </p:txBody>
      </p:sp>
    </p:spTree>
    <p:extLst>
      <p:ext uri="{BB962C8B-B14F-4D97-AF65-F5344CB8AC3E}">
        <p14:creationId xmlns:p14="http://schemas.microsoft.com/office/powerpoint/2010/main" val="2835560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sldNum" sz="quarter" idx="10"/>
          </p:nvPr>
        </p:nvSpPr>
        <p:spPr>
          <a:ln/>
        </p:spPr>
        <p:txBody>
          <a:bodyPr/>
          <a:lstStyle>
            <a:lvl1pPr>
              <a:defRPr/>
            </a:lvl1pPr>
          </a:lstStyle>
          <a:p>
            <a:pPr>
              <a:defRPr/>
            </a:pPr>
            <a:fld id="{C3B1E4C8-0BD4-4C84-85D5-96CF4A6A3BC7}" type="slidenum">
              <a:rPr lang="en-US"/>
              <a:pPr>
                <a:defRPr/>
              </a:pPr>
              <a:t>‹#›</a:t>
            </a:fld>
            <a:endParaRPr lang="en-US"/>
          </a:p>
        </p:txBody>
      </p:sp>
    </p:spTree>
    <p:extLst>
      <p:ext uri="{BB962C8B-B14F-4D97-AF65-F5344CB8AC3E}">
        <p14:creationId xmlns:p14="http://schemas.microsoft.com/office/powerpoint/2010/main" val="30149907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7"/>
          <p:cNvSpPr>
            <a:spLocks noGrp="1" noChangeArrowheads="1"/>
          </p:cNvSpPr>
          <p:nvPr>
            <p:ph type="title"/>
          </p:nvPr>
        </p:nvSpPr>
        <p:spPr bwMode="auto">
          <a:xfrm>
            <a:off x="428625" y="344488"/>
            <a:ext cx="847248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smtClean="0"/>
              <a:t>Lithium Battery Thermal Runaway Vent Gas</a:t>
            </a:r>
          </a:p>
        </p:txBody>
      </p:sp>
      <p:sp>
        <p:nvSpPr>
          <p:cNvPr id="1027" name="Rectangle 8"/>
          <p:cNvSpPr>
            <a:spLocks noGrp="1" noChangeArrowheads="1"/>
          </p:cNvSpPr>
          <p:nvPr>
            <p:ph type="body" idx="1"/>
          </p:nvPr>
        </p:nvSpPr>
        <p:spPr bwMode="auto">
          <a:xfrm>
            <a:off x="495300" y="1508125"/>
            <a:ext cx="8050213"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Select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6331" name="Rectangle 11"/>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solidFill>
                  <a:schemeClr val="bg1"/>
                </a:solidFill>
                <a:latin typeface="Times New Roman" pitchFamily="18" charset="0"/>
                <a:cs typeface="+mn-cs"/>
              </a:defRPr>
            </a:lvl1pPr>
          </a:lstStyle>
          <a:p>
            <a:pPr>
              <a:defRPr/>
            </a:pPr>
            <a:fld id="{AE01203D-F398-411C-9B9C-B99BF5E3BB0F}" type="slidenum">
              <a:rPr lang="en-US"/>
              <a:pPr>
                <a:defRPr/>
              </a:pPr>
              <a:t>‹#›</a:t>
            </a:fld>
            <a:endParaRPr lang="en-US"/>
          </a:p>
        </p:txBody>
      </p:sp>
      <p:sp>
        <p:nvSpPr>
          <p:cNvPr id="1029" name="Rectangle 12"/>
          <p:cNvSpPr>
            <a:spLocks noChangeArrowheads="1"/>
          </p:cNvSpPr>
          <p:nvPr/>
        </p:nvSpPr>
        <p:spPr bwMode="auto">
          <a:xfrm>
            <a:off x="0" y="6035675"/>
            <a:ext cx="9144000" cy="815975"/>
          </a:xfrm>
          <a:prstGeom prst="rect">
            <a:avLst/>
          </a:prstGeom>
          <a:noFill/>
          <a:ln w="9525">
            <a:solidFill>
              <a:srgbClr val="1D2F68"/>
            </a:solidFill>
            <a:miter lim="800000"/>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50000"/>
              </a:spcBef>
              <a:buFontTx/>
              <a:buChar char="•"/>
            </a:pPr>
            <a:endParaRPr lang="en-US"/>
          </a:p>
        </p:txBody>
      </p:sp>
      <p:sp>
        <p:nvSpPr>
          <p:cNvPr id="1030" name="Rectangle 17"/>
          <p:cNvSpPr>
            <a:spLocks noChangeArrowheads="1"/>
          </p:cNvSpPr>
          <p:nvPr/>
        </p:nvSpPr>
        <p:spPr bwMode="auto">
          <a:xfrm>
            <a:off x="6940550" y="630555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fld id="{A728648F-0B27-42EB-8738-D1A87A2DE098}" type="slidenum">
              <a:rPr lang="en-US" sz="1200" b="1">
                <a:solidFill>
                  <a:srgbClr val="1D2F68"/>
                </a:solidFill>
              </a:rPr>
              <a:pPr algn="r"/>
              <a:t>‹#›</a:t>
            </a:fld>
            <a:endParaRPr lang="en-US" sz="1200" b="1">
              <a:solidFill>
                <a:srgbClr val="1D2F68"/>
              </a:solidFill>
            </a:endParaRPr>
          </a:p>
        </p:txBody>
      </p:sp>
      <p:grpSp>
        <p:nvGrpSpPr>
          <p:cNvPr id="1031" name="Group 25"/>
          <p:cNvGrpSpPr>
            <a:grpSpLocks/>
          </p:cNvGrpSpPr>
          <p:nvPr/>
        </p:nvGrpSpPr>
        <p:grpSpPr bwMode="auto">
          <a:xfrm>
            <a:off x="5708650" y="6124575"/>
            <a:ext cx="2047875" cy="661988"/>
            <a:chOff x="3596" y="3858"/>
            <a:chExt cx="1290" cy="417"/>
          </a:xfrm>
        </p:grpSpPr>
        <p:pic>
          <p:nvPicPr>
            <p:cNvPr id="1034" name="Picture 26" descr="NEW FAA LOGO"/>
            <p:cNvPicPr>
              <a:picLocks noChangeAspect="1" noChangeArrowheads="1"/>
            </p:cNvPicPr>
            <p:nvPr userDrawn="1"/>
          </p:nvPicPr>
          <p:blipFill>
            <a:blip r:embed="rId13">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3596" y="3858"/>
              <a:ext cx="416"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5" name="Text Box 27"/>
            <p:cNvSpPr txBox="1">
              <a:spLocks noChangeArrowheads="1"/>
            </p:cNvSpPr>
            <p:nvPr userDrawn="1"/>
          </p:nvSpPr>
          <p:spPr bwMode="auto">
            <a:xfrm>
              <a:off x="4023" y="3947"/>
              <a:ext cx="863" cy="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lnSpc>
                  <a:spcPct val="85000"/>
                </a:lnSpc>
                <a:defRPr/>
              </a:pPr>
              <a:r>
                <a:rPr lang="en-US" sz="1200" b="1" smtClean="0">
                  <a:solidFill>
                    <a:srgbClr val="1D2F68"/>
                  </a:solidFill>
                  <a:cs typeface="+mn-cs"/>
                </a:rPr>
                <a:t>Federal Aviation</a:t>
              </a:r>
            </a:p>
            <a:p>
              <a:pPr eaLnBrk="1" hangingPunct="1">
                <a:lnSpc>
                  <a:spcPct val="85000"/>
                </a:lnSpc>
                <a:defRPr/>
              </a:pPr>
              <a:r>
                <a:rPr lang="en-US" sz="1200" b="1" smtClean="0">
                  <a:solidFill>
                    <a:srgbClr val="1D2F68"/>
                  </a:solidFill>
                  <a:cs typeface="+mn-cs"/>
                </a:rPr>
                <a:t>Administration</a:t>
              </a:r>
            </a:p>
          </p:txBody>
        </p:sp>
      </p:grpSp>
      <p:sp>
        <p:nvSpPr>
          <p:cNvPr id="1032" name="Text Box 29"/>
          <p:cNvSpPr txBox="1">
            <a:spLocks noChangeArrowheads="1"/>
          </p:cNvSpPr>
          <p:nvPr/>
        </p:nvSpPr>
        <p:spPr bwMode="auto">
          <a:xfrm>
            <a:off x="449263" y="6075363"/>
            <a:ext cx="4941887"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spcBef>
                <a:spcPct val="50000"/>
              </a:spcBef>
              <a:defRPr/>
            </a:pPr>
            <a:r>
              <a:rPr lang="en-US" sz="1200" dirty="0" smtClean="0">
                <a:cs typeface="+mn-cs"/>
              </a:rPr>
              <a:t>Lithium Battery Thermal Runaway Vent Gas</a:t>
            </a:r>
            <a:endParaRPr lang="en-US" sz="1200" dirty="0" smtClean="0">
              <a:solidFill>
                <a:srgbClr val="1D2F68"/>
              </a:solidFill>
              <a:cs typeface="+mn-cs"/>
            </a:endParaRPr>
          </a:p>
        </p:txBody>
      </p:sp>
      <p:sp>
        <p:nvSpPr>
          <p:cNvPr id="1033" name="Text Box 30"/>
          <p:cNvSpPr txBox="1">
            <a:spLocks noChangeArrowheads="1"/>
          </p:cNvSpPr>
          <p:nvPr/>
        </p:nvSpPr>
        <p:spPr bwMode="auto">
          <a:xfrm>
            <a:off x="449263" y="6500813"/>
            <a:ext cx="37401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spcBef>
                <a:spcPct val="50000"/>
              </a:spcBef>
              <a:defRPr/>
            </a:pPr>
            <a:r>
              <a:rPr lang="en-US" sz="1200" dirty="0" smtClean="0">
                <a:solidFill>
                  <a:srgbClr val="1D2F68"/>
                </a:solidFill>
                <a:cs typeface="+mn-cs"/>
              </a:rPr>
              <a:t>02-2016</a:t>
            </a:r>
          </a:p>
        </p:txBody>
      </p:sp>
    </p:spTree>
  </p:cSld>
  <p:clrMap bg1="lt1" tx1="dk1" bg2="lt2" tx2="dk2" accent1="accent1" accent2="accent2" accent3="accent3" accent4="accent4" accent5="accent5" accent6="accent6" hlink="hlink" folHlink="folHlink"/>
  <p:sldLayoutIdLst>
    <p:sldLayoutId id="2147484046" r:id="rId1"/>
    <p:sldLayoutId id="2147484036" r:id="rId2"/>
    <p:sldLayoutId id="2147484037" r:id="rId3"/>
    <p:sldLayoutId id="2147484038" r:id="rId4"/>
    <p:sldLayoutId id="2147484039" r:id="rId5"/>
    <p:sldLayoutId id="2147484040" r:id="rId6"/>
    <p:sldLayoutId id="2147484041" r:id="rId7"/>
    <p:sldLayoutId id="2147484042" r:id="rId8"/>
    <p:sldLayoutId id="2147484043" r:id="rId9"/>
    <p:sldLayoutId id="2147484044" r:id="rId10"/>
    <p:sldLayoutId id="2147484045" r:id="rId11"/>
  </p:sldLayoutIdLst>
  <p:timing>
    <p:tnLst>
      <p:par>
        <p:cTn id="1" dur="indefinite" restart="never" nodeType="tmRoot"/>
      </p:par>
    </p:tnLst>
  </p:timing>
  <p:hf hdr="0" ftr="0" dt="0"/>
  <p:txStyles>
    <p:titleStyle>
      <a:lvl1pPr algn="l" rtl="0" eaLnBrk="0" fontAlgn="base" hangingPunct="0">
        <a:spcBef>
          <a:spcPct val="0"/>
        </a:spcBef>
        <a:spcAft>
          <a:spcPct val="0"/>
        </a:spcAft>
        <a:defRPr sz="4000" b="1">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charset="0"/>
        </a:defRPr>
      </a:lvl2pPr>
      <a:lvl3pPr algn="l" rtl="0" eaLnBrk="0" fontAlgn="base" hangingPunct="0">
        <a:spcBef>
          <a:spcPct val="0"/>
        </a:spcBef>
        <a:spcAft>
          <a:spcPct val="0"/>
        </a:spcAft>
        <a:defRPr sz="4000" b="1">
          <a:solidFill>
            <a:srgbClr val="1D2F68"/>
          </a:solidFill>
          <a:latin typeface="Arial" charset="0"/>
        </a:defRPr>
      </a:lvl3pPr>
      <a:lvl4pPr algn="l" rtl="0" eaLnBrk="0" fontAlgn="base" hangingPunct="0">
        <a:spcBef>
          <a:spcPct val="0"/>
        </a:spcBef>
        <a:spcAft>
          <a:spcPct val="0"/>
        </a:spcAft>
        <a:defRPr sz="4000" b="1">
          <a:solidFill>
            <a:srgbClr val="1D2F68"/>
          </a:solidFill>
          <a:latin typeface="Arial" charset="0"/>
        </a:defRPr>
      </a:lvl4pPr>
      <a:lvl5pPr algn="l" rtl="0" eaLnBrk="0" fontAlgn="base" hangingPunct="0">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2.xml"/><Relationship Id="rId5" Type="http://schemas.openxmlformats.org/officeDocument/2006/relationships/chart" Target="../charts/chart10.xml"/><Relationship Id="rId4" Type="http://schemas.openxmlformats.org/officeDocument/2006/relationships/chart" Target="../charts/chart9.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media" Target="../media/media3.wmv"/><Relationship Id="rId7"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video" Target="../media/media4.wmv"/><Relationship Id="rId5" Type="http://schemas.microsoft.com/office/2007/relationships/media" Target="../media/media4.wmv"/><Relationship Id="rId10" Type="http://schemas.openxmlformats.org/officeDocument/2006/relationships/image" Target="../media/image21.png"/><Relationship Id="rId4" Type="http://schemas.openxmlformats.org/officeDocument/2006/relationships/video" Target="../media/media3.wmv"/><Relationship Id="rId9"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media" Target="../media/media6.wmv"/><Relationship Id="rId7" Type="http://schemas.openxmlformats.org/officeDocument/2006/relationships/slideLayout" Target="../slideLayouts/slideLayout2.xml"/><Relationship Id="rId2" Type="http://schemas.openxmlformats.org/officeDocument/2006/relationships/video" Target="../media/media5.wmv"/><Relationship Id="rId1" Type="http://schemas.microsoft.com/office/2007/relationships/media" Target="../media/media5.wmv"/><Relationship Id="rId6" Type="http://schemas.openxmlformats.org/officeDocument/2006/relationships/video" Target="../media/media7.wmv"/><Relationship Id="rId5" Type="http://schemas.microsoft.com/office/2007/relationships/media" Target="../media/media7.wmv"/><Relationship Id="rId10" Type="http://schemas.openxmlformats.org/officeDocument/2006/relationships/image" Target="../media/image24.png"/><Relationship Id="rId4" Type="http://schemas.openxmlformats.org/officeDocument/2006/relationships/video" Target="../media/media6.wmv"/><Relationship Id="rId9"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media" Target="../media/media9.wmv"/><Relationship Id="rId7" Type="http://schemas.openxmlformats.org/officeDocument/2006/relationships/slideLayout" Target="../slideLayouts/slideLayout2.xml"/><Relationship Id="rId2" Type="http://schemas.openxmlformats.org/officeDocument/2006/relationships/video" Target="../media/media8.wmv"/><Relationship Id="rId1" Type="http://schemas.microsoft.com/office/2007/relationships/media" Target="../media/media8.wmv"/><Relationship Id="rId6" Type="http://schemas.openxmlformats.org/officeDocument/2006/relationships/video" Target="../media/media10.wmv"/><Relationship Id="rId5" Type="http://schemas.microsoft.com/office/2007/relationships/media" Target="../media/media10.wmv"/><Relationship Id="rId10" Type="http://schemas.openxmlformats.org/officeDocument/2006/relationships/image" Target="../media/image27.png"/><Relationship Id="rId4" Type="http://schemas.openxmlformats.org/officeDocument/2006/relationships/video" Target="../media/media9.wmv"/><Relationship Id="rId9"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chart" Target="../charts/chart11.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5" Type="http://schemas.openxmlformats.org/officeDocument/2006/relationships/chart" Target="../charts/chart4.xml"/><Relationship Id="rId4" Type="http://schemas.openxmlformats.org/officeDocument/2006/relationships/chart" Target="../charts/chart3.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11"/>
          <p:cNvSpPr>
            <a:spLocks noGrp="1" noChangeArrowheads="1"/>
          </p:cNvSpPr>
          <p:nvPr>
            <p:ph type="ctrTitle"/>
          </p:nvPr>
        </p:nvSpPr>
        <p:spPr>
          <a:xfrm>
            <a:off x="130175" y="153988"/>
            <a:ext cx="5532438" cy="2518874"/>
          </a:xfrm>
        </p:spPr>
        <p:txBody>
          <a:bodyPr/>
          <a:lstStyle/>
          <a:p>
            <a:pPr eaLnBrk="1" hangingPunct="1"/>
            <a:r>
              <a:rPr lang="en-US" sz="3200" dirty="0" smtClean="0"/>
              <a:t>The aircraft hazards of flammable gasses produced by lithium batteries in thermal runaway</a:t>
            </a:r>
          </a:p>
        </p:txBody>
      </p:sp>
      <p:sp>
        <p:nvSpPr>
          <p:cNvPr id="3075" name="Text Box 17"/>
          <p:cNvSpPr txBox="1">
            <a:spLocks noChangeArrowheads="1"/>
          </p:cNvSpPr>
          <p:nvPr/>
        </p:nvSpPr>
        <p:spPr bwMode="auto">
          <a:xfrm>
            <a:off x="1754188" y="4497388"/>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spcBef>
                <a:spcPct val="50000"/>
              </a:spcBef>
            </a:pPr>
            <a:r>
              <a:rPr lang="en-US" sz="1600" dirty="0" smtClean="0">
                <a:solidFill>
                  <a:schemeClr val="bg2"/>
                </a:solidFill>
              </a:rPr>
              <a:t>Triennial</a:t>
            </a:r>
            <a:endParaRPr lang="en-US" sz="1600" dirty="0">
              <a:solidFill>
                <a:schemeClr val="bg2"/>
              </a:solidFill>
            </a:endParaRPr>
          </a:p>
        </p:txBody>
      </p:sp>
      <p:sp>
        <p:nvSpPr>
          <p:cNvPr id="3076" name="Text Box 18"/>
          <p:cNvSpPr txBox="1">
            <a:spLocks noChangeArrowheads="1"/>
          </p:cNvSpPr>
          <p:nvPr/>
        </p:nvSpPr>
        <p:spPr bwMode="auto">
          <a:xfrm>
            <a:off x="788988" y="4875213"/>
            <a:ext cx="48736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spcBef>
                <a:spcPct val="50000"/>
              </a:spcBef>
            </a:pPr>
            <a:r>
              <a:rPr lang="en-US" sz="1600" dirty="0" smtClean="0">
                <a:solidFill>
                  <a:schemeClr val="bg2"/>
                </a:solidFill>
              </a:rPr>
              <a:t>FAA </a:t>
            </a:r>
            <a:r>
              <a:rPr lang="en-US" sz="1600" dirty="0">
                <a:solidFill>
                  <a:schemeClr val="bg2"/>
                </a:solidFill>
              </a:rPr>
              <a:t>Fire Safety</a:t>
            </a:r>
          </a:p>
        </p:txBody>
      </p:sp>
      <p:sp>
        <p:nvSpPr>
          <p:cNvPr id="3077" name="Text Box 19"/>
          <p:cNvSpPr txBox="1">
            <a:spLocks noChangeArrowheads="1"/>
          </p:cNvSpPr>
          <p:nvPr/>
        </p:nvSpPr>
        <p:spPr bwMode="auto">
          <a:xfrm>
            <a:off x="1000125" y="5211763"/>
            <a:ext cx="34655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spcBef>
                <a:spcPct val="50000"/>
              </a:spcBef>
            </a:pPr>
            <a:r>
              <a:rPr lang="en-US" sz="1600" dirty="0" smtClean="0">
                <a:solidFill>
                  <a:schemeClr val="bg2"/>
                </a:solidFill>
              </a:rPr>
              <a:t>10</a:t>
            </a:r>
            <a:r>
              <a:rPr lang="en-US" sz="1600" dirty="0" smtClean="0">
                <a:solidFill>
                  <a:schemeClr val="bg2"/>
                </a:solidFill>
              </a:rPr>
              <a:t>/2016</a:t>
            </a:r>
            <a:endParaRPr lang="en-US" sz="1600" dirty="0">
              <a:solidFill>
                <a:schemeClr val="bg2"/>
              </a:solidFill>
            </a:endParaRPr>
          </a:p>
        </p:txBody>
      </p:sp>
      <p:pic>
        <p:nvPicPr>
          <p:cNvPr id="6" name="Picture 1"/>
          <p:cNvPicPr>
            <a:picLocks noChangeAspect="1" noChangeArrowheads="1"/>
          </p:cNvPicPr>
          <p:nvPr/>
        </p:nvPicPr>
        <p:blipFill>
          <a:blip r:embed="rId3">
            <a:extLst>
              <a:ext uri="{28A0092B-C50C-407E-A947-70E740481C1C}">
                <a14:useLocalDpi xmlns:a14="http://schemas.microsoft.com/office/drawing/2010/main" val="0"/>
              </a:ext>
            </a:extLst>
          </a:blip>
          <a:srcRect t="5064" r="49921" b="10532"/>
          <a:stretch>
            <a:fillRect/>
          </a:stretch>
        </p:blipFill>
        <p:spPr bwMode="auto">
          <a:xfrm>
            <a:off x="3128962" y="2968957"/>
            <a:ext cx="4181475" cy="278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Bottled Gas</a:t>
            </a:r>
          </a:p>
        </p:txBody>
      </p:sp>
      <p:sp>
        <p:nvSpPr>
          <p:cNvPr id="3" name="Content Placeholder 2"/>
          <p:cNvSpPr>
            <a:spLocks noGrp="1"/>
          </p:cNvSpPr>
          <p:nvPr>
            <p:ph idx="1"/>
          </p:nvPr>
        </p:nvSpPr>
        <p:spPr/>
        <p:txBody>
          <a:bodyPr>
            <a:normAutofit fontScale="85000" lnSpcReduction="20000"/>
          </a:bodyPr>
          <a:lstStyle/>
          <a:p>
            <a:r>
              <a:rPr lang="en-US" dirty="0"/>
              <a:t>Rather than collect Li-Ion vent </a:t>
            </a:r>
            <a:r>
              <a:rPr lang="en-US" dirty="0" smtClean="0"/>
              <a:t>gasses for subsequent tests, a </a:t>
            </a:r>
            <a:r>
              <a:rPr lang="en-US" dirty="0"/>
              <a:t>bottle </a:t>
            </a:r>
            <a:r>
              <a:rPr lang="en-US" dirty="0" smtClean="0"/>
              <a:t>of mixed gas was purchased that </a:t>
            </a:r>
            <a:r>
              <a:rPr lang="en-US" dirty="0"/>
              <a:t>matched the composition from previous analysis</a:t>
            </a:r>
            <a:r>
              <a:rPr lang="en-US" dirty="0" smtClean="0"/>
              <a:t>.</a:t>
            </a:r>
          </a:p>
          <a:p>
            <a:pPr lvl="1"/>
            <a:r>
              <a:rPr lang="en-US" dirty="0" smtClean="0"/>
              <a:t>30.1% CO</a:t>
            </a:r>
            <a:r>
              <a:rPr lang="en-US" baseline="-25000" dirty="0" smtClean="0"/>
              <a:t>2</a:t>
            </a:r>
          </a:p>
          <a:p>
            <a:pPr lvl="1"/>
            <a:r>
              <a:rPr lang="en-US" dirty="0" smtClean="0"/>
              <a:t>27.6% </a:t>
            </a:r>
            <a:r>
              <a:rPr lang="en-US" dirty="0"/>
              <a:t>H</a:t>
            </a:r>
            <a:r>
              <a:rPr lang="en-US" baseline="-25000" dirty="0"/>
              <a:t>2</a:t>
            </a:r>
          </a:p>
          <a:p>
            <a:pPr lvl="1"/>
            <a:r>
              <a:rPr lang="en-US" dirty="0" smtClean="0"/>
              <a:t>22.9% CO</a:t>
            </a:r>
            <a:endParaRPr lang="en-US" dirty="0"/>
          </a:p>
          <a:p>
            <a:pPr lvl="1"/>
            <a:r>
              <a:rPr lang="en-US" dirty="0" smtClean="0"/>
              <a:t>6.37% CH</a:t>
            </a:r>
            <a:r>
              <a:rPr lang="en-US" baseline="-25000" dirty="0" smtClean="0"/>
              <a:t>4</a:t>
            </a:r>
          </a:p>
          <a:p>
            <a:pPr lvl="1"/>
            <a:r>
              <a:rPr lang="en-US" dirty="0" smtClean="0"/>
              <a:t>4.48% C</a:t>
            </a:r>
            <a:r>
              <a:rPr lang="en-US" baseline="-25000" dirty="0" smtClean="0"/>
              <a:t>3</a:t>
            </a:r>
            <a:r>
              <a:rPr lang="en-US" dirty="0" smtClean="0"/>
              <a:t>H</a:t>
            </a:r>
            <a:r>
              <a:rPr lang="en-US" baseline="-25000" dirty="0" smtClean="0"/>
              <a:t>6</a:t>
            </a:r>
          </a:p>
          <a:p>
            <a:pPr lvl="1"/>
            <a:r>
              <a:rPr lang="en-US" dirty="0" smtClean="0"/>
              <a:t>2.21% C</a:t>
            </a:r>
            <a:r>
              <a:rPr lang="en-US" baseline="-25000" dirty="0" smtClean="0"/>
              <a:t>2</a:t>
            </a:r>
            <a:r>
              <a:rPr lang="en-US" dirty="0" smtClean="0"/>
              <a:t>H</a:t>
            </a:r>
            <a:r>
              <a:rPr lang="en-US" baseline="-25000" dirty="0" smtClean="0"/>
              <a:t>4</a:t>
            </a:r>
          </a:p>
          <a:p>
            <a:pPr lvl="1"/>
            <a:r>
              <a:rPr lang="en-US" dirty="0" smtClean="0"/>
              <a:t>1.57% C</a:t>
            </a:r>
            <a:r>
              <a:rPr lang="en-US" baseline="-25000" dirty="0" smtClean="0"/>
              <a:t>4</a:t>
            </a:r>
            <a:r>
              <a:rPr lang="en-US" dirty="0" smtClean="0"/>
              <a:t>H</a:t>
            </a:r>
            <a:r>
              <a:rPr lang="en-US" baseline="-25000" dirty="0" smtClean="0"/>
              <a:t>10</a:t>
            </a:r>
          </a:p>
          <a:p>
            <a:pPr lvl="1"/>
            <a:r>
              <a:rPr lang="en-US" dirty="0" smtClean="0"/>
              <a:t>1.17% C</a:t>
            </a:r>
            <a:r>
              <a:rPr lang="en-US" baseline="-25000" dirty="0" smtClean="0"/>
              <a:t>2</a:t>
            </a:r>
            <a:r>
              <a:rPr lang="en-US" dirty="0" smtClean="0"/>
              <a:t>H</a:t>
            </a:r>
            <a:r>
              <a:rPr lang="en-US" baseline="-25000" dirty="0" smtClean="0"/>
              <a:t>6</a:t>
            </a:r>
          </a:p>
          <a:p>
            <a:pPr lvl="1"/>
            <a:r>
              <a:rPr lang="en-US" dirty="0" smtClean="0"/>
              <a:t>.56% C</a:t>
            </a:r>
            <a:r>
              <a:rPr lang="en-US" baseline="-25000" dirty="0" smtClean="0"/>
              <a:t>4</a:t>
            </a:r>
            <a:r>
              <a:rPr lang="en-US" dirty="0" smtClean="0"/>
              <a:t>H</a:t>
            </a:r>
            <a:r>
              <a:rPr lang="en-US" baseline="-25000" dirty="0" smtClean="0"/>
              <a:t>8</a:t>
            </a:r>
          </a:p>
          <a:p>
            <a:pPr lvl="1"/>
            <a:r>
              <a:rPr lang="en-US" dirty="0" smtClean="0"/>
              <a:t>.268% C</a:t>
            </a:r>
            <a:r>
              <a:rPr lang="en-US" baseline="-25000" dirty="0" smtClean="0"/>
              <a:t>3</a:t>
            </a:r>
            <a:r>
              <a:rPr lang="en-US" dirty="0" smtClean="0"/>
              <a:t>H</a:t>
            </a:r>
            <a:r>
              <a:rPr lang="en-US" baseline="-25000" dirty="0" smtClean="0"/>
              <a:t>8</a:t>
            </a:r>
          </a:p>
          <a:p>
            <a:pPr lvl="1"/>
            <a:endParaRPr lang="en-US" dirty="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2183014-ECBC-4C0E-ACC9-909E20ADEB21}" type="slidenum">
              <a:rPr lang="en-US" smtClean="0"/>
              <a:pPr>
                <a:defRPr/>
              </a:pPr>
              <a:t>10</a:t>
            </a:fld>
            <a:endParaRPr lang="en-US"/>
          </a:p>
        </p:txBody>
      </p:sp>
    </p:spTree>
    <p:extLst>
      <p:ext uri="{BB962C8B-B14F-4D97-AF65-F5344CB8AC3E}">
        <p14:creationId xmlns:p14="http://schemas.microsoft.com/office/powerpoint/2010/main" val="3288328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Bottled Gas</a:t>
            </a:r>
          </a:p>
        </p:txBody>
      </p:sp>
      <p:sp>
        <p:nvSpPr>
          <p:cNvPr id="3" name="Content Placeholder 2"/>
          <p:cNvSpPr>
            <a:spLocks noGrp="1"/>
          </p:cNvSpPr>
          <p:nvPr>
            <p:ph idx="1"/>
          </p:nvPr>
        </p:nvSpPr>
        <p:spPr/>
        <p:txBody>
          <a:bodyPr/>
          <a:lstStyle/>
          <a:p>
            <a:r>
              <a:rPr lang="en-US" dirty="0"/>
              <a:t>We then verified that pressure rise from bottled gas was identical to pressure rise from actual gas</a:t>
            </a:r>
            <a:r>
              <a:rPr lang="en-US" dirty="0" smtClean="0"/>
              <a:t>.</a:t>
            </a:r>
          </a:p>
          <a:p>
            <a:pPr lvl="1"/>
            <a:r>
              <a:rPr lang="en-US" dirty="0" smtClean="0"/>
              <a:t>Max pressure from </a:t>
            </a:r>
            <a:r>
              <a:rPr lang="en-US" dirty="0"/>
              <a:t>actual </a:t>
            </a:r>
            <a:r>
              <a:rPr lang="en-US" dirty="0" smtClean="0"/>
              <a:t>gas at altitude: 70.1 </a:t>
            </a:r>
            <a:r>
              <a:rPr lang="en-US" dirty="0" err="1" smtClean="0"/>
              <a:t>psia</a:t>
            </a:r>
            <a:endParaRPr lang="en-US" dirty="0"/>
          </a:p>
          <a:p>
            <a:pPr lvl="1"/>
            <a:r>
              <a:rPr lang="en-US" dirty="0" smtClean="0"/>
              <a:t>Max pressure from </a:t>
            </a:r>
            <a:r>
              <a:rPr lang="en-US" dirty="0"/>
              <a:t>bottled </a:t>
            </a:r>
            <a:r>
              <a:rPr lang="en-US" dirty="0" smtClean="0"/>
              <a:t>gas at altitude: 71.4 </a:t>
            </a:r>
            <a:r>
              <a:rPr lang="en-US" dirty="0" err="1" smtClean="0"/>
              <a:t>psia</a:t>
            </a:r>
            <a:endParaRPr lang="en-US" dirty="0"/>
          </a:p>
          <a:p>
            <a:pPr lvl="1"/>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2183014-ECBC-4C0E-ACC9-909E20ADEB21}" type="slidenum">
              <a:rPr lang="en-US" smtClean="0"/>
              <a:pPr>
                <a:defRPr/>
              </a:pPr>
              <a:t>11</a:t>
            </a:fld>
            <a:endParaRPr lang="en-US"/>
          </a:p>
        </p:txBody>
      </p:sp>
      <p:graphicFrame>
        <p:nvGraphicFramePr>
          <p:cNvPr id="9" name="Chart 8"/>
          <p:cNvGraphicFramePr>
            <a:graphicFrameLocks/>
          </p:cNvGraphicFramePr>
          <p:nvPr>
            <p:extLst>
              <p:ext uri="{D42A27DB-BD31-4B8C-83A1-F6EECF244321}">
                <p14:modId xmlns:p14="http://schemas.microsoft.com/office/powerpoint/2010/main" val="171231468"/>
              </p:ext>
            </p:extLst>
          </p:nvPr>
        </p:nvGraphicFramePr>
        <p:xfrm>
          <a:off x="768698" y="3748035"/>
          <a:ext cx="2971800" cy="219456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p:cNvGraphicFramePr>
            <a:graphicFrameLocks/>
          </p:cNvGraphicFramePr>
          <p:nvPr>
            <p:extLst>
              <p:ext uri="{D42A27DB-BD31-4B8C-83A1-F6EECF244321}">
                <p14:modId xmlns:p14="http://schemas.microsoft.com/office/powerpoint/2010/main" val="3354180942"/>
              </p:ext>
            </p:extLst>
          </p:nvPr>
        </p:nvGraphicFramePr>
        <p:xfrm>
          <a:off x="4752870" y="3748037"/>
          <a:ext cx="2971800" cy="219456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063114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Pressure Chamber Test – Sample Video</a:t>
            </a:r>
            <a:endParaRPr lang="en-US" sz="3200" dirty="0"/>
          </a:p>
        </p:txBody>
      </p:sp>
      <p:pic>
        <p:nvPicPr>
          <p:cNvPr id="5" name="test_5_balloon_pres.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32457" y="1237404"/>
            <a:ext cx="5854700" cy="4391025"/>
          </a:xfrm>
        </p:spPr>
      </p:pic>
      <p:sp>
        <p:nvSpPr>
          <p:cNvPr id="4" name="Slide Number Placeholder 3"/>
          <p:cNvSpPr>
            <a:spLocks noGrp="1"/>
          </p:cNvSpPr>
          <p:nvPr>
            <p:ph type="sldNum" sz="quarter" idx="10"/>
          </p:nvPr>
        </p:nvSpPr>
        <p:spPr/>
        <p:txBody>
          <a:bodyPr/>
          <a:lstStyle/>
          <a:p>
            <a:pPr>
              <a:defRPr/>
            </a:pPr>
            <a:fld id="{C2183014-ECBC-4C0E-ACC9-909E20ADEB21}" type="slidenum">
              <a:rPr lang="en-US" smtClean="0"/>
              <a:pPr>
                <a:defRPr/>
              </a:pPr>
              <a:t>12</a:t>
            </a:fld>
            <a:endParaRPr lang="en-US"/>
          </a:p>
        </p:txBody>
      </p:sp>
    </p:spTree>
    <p:extLst>
      <p:ext uri="{BB962C8B-B14F-4D97-AF65-F5344CB8AC3E}">
        <p14:creationId xmlns:p14="http://schemas.microsoft.com/office/powerpoint/2010/main" val="39920911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a:t>
            </a:r>
            <a:r>
              <a:rPr lang="en-US" dirty="0" smtClean="0"/>
              <a:t>(Pressure Chamber)</a:t>
            </a:r>
            <a:endParaRPr lang="en-US" dirty="0"/>
          </a:p>
        </p:txBody>
      </p:sp>
      <p:sp>
        <p:nvSpPr>
          <p:cNvPr id="3" name="Content Placeholder 2"/>
          <p:cNvSpPr>
            <a:spLocks noGrp="1"/>
          </p:cNvSpPr>
          <p:nvPr>
            <p:ph idx="1"/>
          </p:nvPr>
        </p:nvSpPr>
        <p:spPr>
          <a:xfrm>
            <a:off x="495300" y="1195756"/>
            <a:ext cx="8050213" cy="3074793"/>
          </a:xfrm>
        </p:spPr>
        <p:txBody>
          <a:bodyPr>
            <a:normAutofit/>
          </a:bodyPr>
          <a:lstStyle/>
          <a:p>
            <a:r>
              <a:rPr lang="en-US" sz="2400" dirty="0"/>
              <a:t>Tests at Sea Level:</a:t>
            </a:r>
          </a:p>
          <a:p>
            <a:endParaRPr lang="en-US" dirty="0"/>
          </a:p>
          <a:p>
            <a:pPr marL="0" indent="0">
              <a:buNone/>
            </a:pPr>
            <a:endParaRPr lang="en-US" dirty="0"/>
          </a:p>
          <a:p>
            <a:endParaRPr lang="en-US" dirty="0" smtClean="0"/>
          </a:p>
          <a:p>
            <a:endParaRPr lang="en-US" dirty="0" smtClean="0"/>
          </a:p>
          <a:p>
            <a:r>
              <a:rPr lang="en-US" sz="2400" dirty="0" smtClean="0"/>
              <a:t>Tests </a:t>
            </a:r>
            <a:r>
              <a:rPr lang="en-US" sz="2400" dirty="0"/>
              <a:t>at Altitude:</a:t>
            </a:r>
          </a:p>
          <a:p>
            <a:endParaRPr lang="en-US" dirty="0"/>
          </a:p>
        </p:txBody>
      </p:sp>
      <p:sp>
        <p:nvSpPr>
          <p:cNvPr id="4" name="Slide Number Placeholder 3"/>
          <p:cNvSpPr>
            <a:spLocks noGrp="1"/>
          </p:cNvSpPr>
          <p:nvPr>
            <p:ph type="sldNum" sz="quarter" idx="10"/>
          </p:nvPr>
        </p:nvSpPr>
        <p:spPr/>
        <p:txBody>
          <a:bodyPr/>
          <a:lstStyle/>
          <a:p>
            <a:pPr>
              <a:defRPr/>
            </a:pPr>
            <a:fld id="{C2183014-ECBC-4C0E-ACC9-909E20ADEB21}" type="slidenum">
              <a:rPr lang="en-US" smtClean="0"/>
              <a:pPr>
                <a:defRPr/>
              </a:pPr>
              <a:t>13</a:t>
            </a:fld>
            <a:endParaRPr lang="en-US"/>
          </a:p>
        </p:txBody>
      </p:sp>
      <p:graphicFrame>
        <p:nvGraphicFramePr>
          <p:cNvPr id="5" name="Chart 4"/>
          <p:cNvGraphicFramePr>
            <a:graphicFrameLocks noGrp="1"/>
          </p:cNvGraphicFramePr>
          <p:nvPr>
            <p:extLst>
              <p:ext uri="{D42A27DB-BD31-4B8C-83A1-F6EECF244321}">
                <p14:modId xmlns:p14="http://schemas.microsoft.com/office/powerpoint/2010/main" val="3283579697"/>
              </p:ext>
            </p:extLst>
          </p:nvPr>
        </p:nvGraphicFramePr>
        <p:xfrm>
          <a:off x="140491" y="3989194"/>
          <a:ext cx="4206240" cy="219456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a:graphicFrameLocks noGrp="1"/>
          </p:cNvGraphicFramePr>
          <p:nvPr>
            <p:extLst>
              <p:ext uri="{D42A27DB-BD31-4B8C-83A1-F6EECF244321}">
                <p14:modId xmlns:p14="http://schemas.microsoft.com/office/powerpoint/2010/main" val="3394012996"/>
              </p:ext>
            </p:extLst>
          </p:nvPr>
        </p:nvGraphicFramePr>
        <p:xfrm>
          <a:off x="176616" y="1607736"/>
          <a:ext cx="4206240" cy="21945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a:graphicFrameLocks noGrp="1"/>
          </p:cNvGraphicFramePr>
          <p:nvPr>
            <p:extLst>
              <p:ext uri="{D42A27DB-BD31-4B8C-83A1-F6EECF244321}">
                <p14:modId xmlns:p14="http://schemas.microsoft.com/office/powerpoint/2010/main" val="489721349"/>
              </p:ext>
            </p:extLst>
          </p:nvPr>
        </p:nvGraphicFramePr>
        <p:xfrm>
          <a:off x="4602145" y="3989195"/>
          <a:ext cx="4206240" cy="219456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p:cNvGraphicFramePr>
            <a:graphicFrameLocks noGrp="1"/>
          </p:cNvGraphicFramePr>
          <p:nvPr>
            <p:extLst>
              <p:ext uri="{D42A27DB-BD31-4B8C-83A1-F6EECF244321}">
                <p14:modId xmlns:p14="http://schemas.microsoft.com/office/powerpoint/2010/main" val="3544162248"/>
              </p:ext>
            </p:extLst>
          </p:nvPr>
        </p:nvGraphicFramePr>
        <p:xfrm>
          <a:off x="4567742" y="1597687"/>
          <a:ext cx="4206240" cy="219456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2045074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Verification in 737 Cargo Compartment</a:t>
            </a:r>
          </a:p>
        </p:txBody>
      </p:sp>
      <p:sp>
        <p:nvSpPr>
          <p:cNvPr id="3" name="Content Placeholder 2"/>
          <p:cNvSpPr>
            <a:spLocks noGrp="1"/>
          </p:cNvSpPr>
          <p:nvPr>
            <p:ph idx="1"/>
          </p:nvPr>
        </p:nvSpPr>
        <p:spPr/>
        <p:txBody>
          <a:bodyPr/>
          <a:lstStyle/>
          <a:p>
            <a:r>
              <a:rPr lang="en-US" dirty="0"/>
              <a:t>Pressure chamber tests were repeated in fwd. cargo compartment of 737 with 70% loading.</a:t>
            </a:r>
          </a:p>
          <a:p>
            <a:pPr lvl="1"/>
            <a:r>
              <a:rPr lang="en-US" dirty="0"/>
              <a:t>Total volume of compartment (documented): 370ft</a:t>
            </a:r>
            <a:r>
              <a:rPr lang="en-US" baseline="30000" dirty="0"/>
              <a:t>3</a:t>
            </a:r>
          </a:p>
          <a:p>
            <a:pPr lvl="1"/>
            <a:r>
              <a:rPr lang="en-US" dirty="0" smtClean="0"/>
              <a:t>Volume </a:t>
            </a:r>
            <a:r>
              <a:rPr lang="en-US" dirty="0"/>
              <a:t>of boxes based on 70% loading: </a:t>
            </a:r>
            <a:r>
              <a:rPr lang="en-US" dirty="0" smtClean="0"/>
              <a:t> 259ft</a:t>
            </a:r>
            <a:r>
              <a:rPr lang="en-US" baseline="30000" dirty="0" smtClean="0"/>
              <a:t>3</a:t>
            </a:r>
            <a:endParaRPr lang="en-US" baseline="30000" dirty="0"/>
          </a:p>
          <a:p>
            <a:endParaRPr lang="en-US" dirty="0"/>
          </a:p>
        </p:txBody>
      </p:sp>
      <p:sp>
        <p:nvSpPr>
          <p:cNvPr id="4" name="Slide Number Placeholder 3"/>
          <p:cNvSpPr>
            <a:spLocks noGrp="1"/>
          </p:cNvSpPr>
          <p:nvPr>
            <p:ph type="sldNum" sz="quarter" idx="10"/>
          </p:nvPr>
        </p:nvSpPr>
        <p:spPr/>
        <p:txBody>
          <a:bodyPr/>
          <a:lstStyle/>
          <a:p>
            <a:pPr>
              <a:defRPr/>
            </a:pPr>
            <a:fld id="{C2183014-ECBC-4C0E-ACC9-909E20ADEB21}" type="slidenum">
              <a:rPr lang="en-US" smtClean="0"/>
              <a:pPr>
                <a:defRPr/>
              </a:pPr>
              <a:t>14</a:t>
            </a:fld>
            <a:endParaRPr lang="en-US"/>
          </a:p>
        </p:txBody>
      </p:sp>
      <p:grpSp>
        <p:nvGrpSpPr>
          <p:cNvPr id="5" name="Group 4"/>
          <p:cNvGrpSpPr/>
          <p:nvPr/>
        </p:nvGrpSpPr>
        <p:grpSpPr>
          <a:xfrm>
            <a:off x="683290" y="3898760"/>
            <a:ext cx="6109834" cy="2044837"/>
            <a:chOff x="683290" y="3898760"/>
            <a:chExt cx="6109834" cy="2044837"/>
          </a:xfrm>
        </p:grpSpPr>
        <p:pic>
          <p:nvPicPr>
            <p:cNvPr id="2050" name="Picture 2" descr="E:\1psi tests\New Folder\DSC0284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290" y="3898760"/>
              <a:ext cx="2726449" cy="2044837"/>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Thomas ctr Maloney\Desktop\New folder\DSC027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6675" y="3898760"/>
              <a:ext cx="2726449" cy="2044837"/>
            </a:xfrm>
            <a:prstGeom prst="rect">
              <a:avLst/>
            </a:prstGeom>
            <a:noFill/>
            <a:extLst>
              <a:ext uri="{909E8E84-426E-40DD-AFC4-6F175D3DCCD1}">
                <a14:hiddenFill xmlns:a14="http://schemas.microsoft.com/office/drawing/2010/main">
                  <a:solidFill>
                    <a:srgbClr val="FFFFFF"/>
                  </a:solidFill>
                </a14:hiddenFill>
              </a:ext>
            </a:extLst>
          </p:spPr>
        </p:pic>
        <p:sp>
          <p:nvSpPr>
            <p:cNvPr id="6" name="Left-Right Arrow 5"/>
            <p:cNvSpPr/>
            <p:nvPr/>
          </p:nvSpPr>
          <p:spPr bwMode="auto">
            <a:xfrm>
              <a:off x="2743201" y="4921178"/>
              <a:ext cx="1323474" cy="143190"/>
            </a:xfrm>
            <a:prstGeom prst="leftRightArrow">
              <a:avLst/>
            </a:prstGeom>
            <a:solidFill>
              <a:schemeClr val="accent2"/>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grpSp>
    </p:spTree>
    <p:extLst>
      <p:ext uri="{BB962C8B-B14F-4D97-AF65-F5344CB8AC3E}">
        <p14:creationId xmlns:p14="http://schemas.microsoft.com/office/powerpoint/2010/main" val="4011065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737 Cargo Compartment Results</a:t>
            </a:r>
          </a:p>
        </p:txBody>
      </p:sp>
      <p:sp>
        <p:nvSpPr>
          <p:cNvPr id="3" name="Content Placeholder 2"/>
          <p:cNvSpPr>
            <a:spLocks noGrp="1"/>
          </p:cNvSpPr>
          <p:nvPr>
            <p:ph idx="1"/>
          </p:nvPr>
        </p:nvSpPr>
        <p:spPr>
          <a:xfrm>
            <a:off x="2724777" y="4326651"/>
            <a:ext cx="4612194" cy="1588407"/>
          </a:xfrm>
        </p:spPr>
        <p:txBody>
          <a:bodyPr>
            <a:normAutofit/>
          </a:bodyPr>
          <a:lstStyle/>
          <a:p>
            <a:pPr marL="0" indent="0">
              <a:buNone/>
            </a:pPr>
            <a:r>
              <a:rPr lang="en-US" dirty="0" smtClean="0"/>
              <a:t>5 cells at 50% SOC</a:t>
            </a:r>
          </a:p>
          <a:p>
            <a:pPr marL="0" indent="0">
              <a:buNone/>
            </a:pPr>
            <a:r>
              <a:rPr lang="en-US" dirty="0" smtClean="0"/>
              <a:t>1.61 cells at 100% SOC</a:t>
            </a:r>
          </a:p>
          <a:p>
            <a:pPr marL="0" indent="0">
              <a:buNone/>
            </a:pPr>
            <a:r>
              <a:rPr lang="en-US" dirty="0" smtClean="0"/>
              <a:t>.252 psi peak pressure</a:t>
            </a:r>
            <a:endParaRPr lang="en-US" dirty="0"/>
          </a:p>
        </p:txBody>
      </p:sp>
      <p:sp>
        <p:nvSpPr>
          <p:cNvPr id="4" name="Slide Number Placeholder 3"/>
          <p:cNvSpPr>
            <a:spLocks noGrp="1"/>
          </p:cNvSpPr>
          <p:nvPr>
            <p:ph type="sldNum" sz="quarter" idx="10"/>
          </p:nvPr>
        </p:nvSpPr>
        <p:spPr/>
        <p:txBody>
          <a:bodyPr/>
          <a:lstStyle/>
          <a:p>
            <a:pPr>
              <a:defRPr/>
            </a:pPr>
            <a:fld id="{C2183014-ECBC-4C0E-ACC9-909E20ADEB21}" type="slidenum">
              <a:rPr lang="en-US" smtClean="0"/>
              <a:pPr>
                <a:defRPr/>
              </a:pPr>
              <a:t>15</a:t>
            </a:fld>
            <a:endParaRPr lang="en-US"/>
          </a:p>
        </p:txBody>
      </p:sp>
      <p:pic>
        <p:nvPicPr>
          <p:cNvPr id="8" name="5cells_50per_aft.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047999" y="1859782"/>
            <a:ext cx="3048000" cy="2286000"/>
          </a:xfrm>
          <a:prstGeom prst="rect">
            <a:avLst/>
          </a:prstGeom>
        </p:spPr>
      </p:pic>
      <p:pic>
        <p:nvPicPr>
          <p:cNvPr id="5" name="5cells_balloon.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1" y="1859782"/>
            <a:ext cx="3048000" cy="2286000"/>
          </a:xfrm>
          <a:prstGeom prst="rect">
            <a:avLst/>
          </a:prstGeom>
        </p:spPr>
      </p:pic>
      <p:pic>
        <p:nvPicPr>
          <p:cNvPr id="6" name="5cells_50per_fwd.wmv">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0"/>
          <a:stretch>
            <a:fillRect/>
          </a:stretch>
        </p:blipFill>
        <p:spPr>
          <a:xfrm>
            <a:off x="6095999" y="1859781"/>
            <a:ext cx="3048001" cy="2286001"/>
          </a:xfrm>
          <a:prstGeom prst="rect">
            <a:avLst/>
          </a:prstGeom>
        </p:spPr>
      </p:pic>
    </p:spTree>
    <p:extLst>
      <p:ext uri="{BB962C8B-B14F-4D97-AF65-F5344CB8AC3E}">
        <p14:creationId xmlns:p14="http://schemas.microsoft.com/office/powerpoint/2010/main" val="363767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38" fill="hold"/>
                                        <p:tgtEl>
                                          <p:spTgt spid="5"/>
                                        </p:tgtEl>
                                      </p:cBhvr>
                                    </p:cmd>
                                  </p:childTnLst>
                                </p:cTn>
                              </p:par>
                              <p:par>
                                <p:cTn id="7" presetID="1" presetClass="mediacall" presetSubtype="0" fill="hold" nodeType="withEffect">
                                  <p:stCondLst>
                                    <p:cond delay="500"/>
                                  </p:stCondLst>
                                  <p:childTnLst>
                                    <p:cmd type="call" cmd="playFrom(0.0)">
                                      <p:cBhvr>
                                        <p:cTn id="8" dur="5038" fill="hold"/>
                                        <p:tgtEl>
                                          <p:spTgt spid="8"/>
                                        </p:tgtEl>
                                      </p:cBhvr>
                                    </p:cmd>
                                  </p:childTnLst>
                                </p:cTn>
                              </p:par>
                              <p:par>
                                <p:cTn id="9" presetID="1" presetClass="mediacall" presetSubtype="0" fill="hold" nodeType="withEffect">
                                  <p:stCondLst>
                                    <p:cond delay="500"/>
                                  </p:stCondLst>
                                  <p:childTnLst>
                                    <p:cmd type="call" cmd="playFrom(0.0)">
                                      <p:cBhvr>
                                        <p:cTn id="10" dur="50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8"/>
                </p:tgtEl>
              </p:cMediaNode>
            </p:video>
            <p:video>
              <p:cMediaNode vol="80000">
                <p:cTn id="12" fill="hold" display="0">
                  <p:stCondLst>
                    <p:cond delay="indefinite"/>
                  </p:stCondLst>
                </p:cTn>
                <p:tgtEl>
                  <p:spTgt spid="5"/>
                </p:tgtEl>
              </p:cMediaNode>
            </p:video>
            <p:video>
              <p:cMediaNode vol="80000">
                <p:cTn id="13" fill="hold" display="0">
                  <p:stCondLst>
                    <p:cond delay="indefinite"/>
                  </p:stCondLst>
                </p:cTn>
                <p:tgtEl>
                  <p:spTgt spid="6"/>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737 Cargo Compartment Results</a:t>
            </a:r>
          </a:p>
        </p:txBody>
      </p:sp>
      <p:sp>
        <p:nvSpPr>
          <p:cNvPr id="4" name="Slide Number Placeholder 3"/>
          <p:cNvSpPr>
            <a:spLocks noGrp="1"/>
          </p:cNvSpPr>
          <p:nvPr>
            <p:ph type="sldNum" sz="quarter" idx="10"/>
          </p:nvPr>
        </p:nvSpPr>
        <p:spPr/>
        <p:txBody>
          <a:bodyPr/>
          <a:lstStyle/>
          <a:p>
            <a:pPr>
              <a:defRPr/>
            </a:pPr>
            <a:fld id="{C2183014-ECBC-4C0E-ACC9-909E20ADEB21}" type="slidenum">
              <a:rPr lang="en-US" smtClean="0"/>
              <a:pPr>
                <a:defRPr/>
              </a:pPr>
              <a:t>16</a:t>
            </a:fld>
            <a:endParaRPr lang="en-US"/>
          </a:p>
        </p:txBody>
      </p:sp>
      <p:pic>
        <p:nvPicPr>
          <p:cNvPr id="6" name="20cells_50per_fwd.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096000" y="1597688"/>
            <a:ext cx="3048000" cy="2286000"/>
          </a:xfrm>
          <a:prstGeom prst="rect">
            <a:avLst/>
          </a:prstGeom>
        </p:spPr>
      </p:pic>
      <p:sp>
        <p:nvSpPr>
          <p:cNvPr id="7" name="Content Placeholder 2"/>
          <p:cNvSpPr>
            <a:spLocks noGrp="1"/>
          </p:cNvSpPr>
          <p:nvPr>
            <p:ph idx="1"/>
          </p:nvPr>
        </p:nvSpPr>
        <p:spPr>
          <a:xfrm>
            <a:off x="2664486" y="3883688"/>
            <a:ext cx="4612194" cy="1588407"/>
          </a:xfrm>
        </p:spPr>
        <p:txBody>
          <a:bodyPr>
            <a:normAutofit/>
          </a:bodyPr>
          <a:lstStyle/>
          <a:p>
            <a:pPr marL="0" indent="0">
              <a:buNone/>
            </a:pPr>
            <a:r>
              <a:rPr lang="en-US" dirty="0" smtClean="0"/>
              <a:t>20 cells at 50% SOC</a:t>
            </a:r>
          </a:p>
          <a:p>
            <a:pPr marL="0" indent="0">
              <a:buNone/>
            </a:pPr>
            <a:r>
              <a:rPr lang="en-US" dirty="0" smtClean="0"/>
              <a:t>6.44 cells at 100% SOC</a:t>
            </a:r>
          </a:p>
          <a:p>
            <a:pPr marL="0" indent="0">
              <a:buNone/>
            </a:pPr>
            <a:r>
              <a:rPr lang="en-US" dirty="0" smtClean="0"/>
              <a:t>1.22 psi peak pressure</a:t>
            </a:r>
          </a:p>
          <a:p>
            <a:pPr marL="0" indent="0">
              <a:buNone/>
            </a:pPr>
            <a:endParaRPr lang="en-US" dirty="0"/>
          </a:p>
        </p:txBody>
      </p:sp>
      <p:pic>
        <p:nvPicPr>
          <p:cNvPr id="3" name="20cells_balloon.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0" y="1597688"/>
            <a:ext cx="3048000" cy="2286000"/>
          </a:xfrm>
          <a:prstGeom prst="rect">
            <a:avLst/>
          </a:prstGeom>
        </p:spPr>
      </p:pic>
      <p:sp>
        <p:nvSpPr>
          <p:cNvPr id="8" name="TextBox 7"/>
          <p:cNvSpPr txBox="1"/>
          <p:nvPr/>
        </p:nvSpPr>
        <p:spPr>
          <a:xfrm>
            <a:off x="211015" y="5315578"/>
            <a:ext cx="8742066" cy="707886"/>
          </a:xfrm>
          <a:prstGeom prst="rect">
            <a:avLst/>
          </a:prstGeom>
          <a:noFill/>
        </p:spPr>
        <p:txBody>
          <a:bodyPr wrap="square" rtlCol="0">
            <a:spAutoFit/>
          </a:bodyPr>
          <a:lstStyle/>
          <a:p>
            <a:r>
              <a:rPr lang="en-US" sz="2000" dirty="0" smtClean="0"/>
              <a:t>Additional panel behind door </a:t>
            </a:r>
            <a:r>
              <a:rPr lang="en-US" sz="2000" dirty="0"/>
              <a:t>(not shown) </a:t>
            </a:r>
            <a:r>
              <a:rPr lang="en-US" sz="2000" dirty="0" smtClean="0"/>
              <a:t>and panel on sidewall </a:t>
            </a:r>
            <a:r>
              <a:rPr lang="en-US" sz="2000" dirty="0"/>
              <a:t>(not shown) </a:t>
            </a:r>
            <a:r>
              <a:rPr lang="en-US" sz="2000" dirty="0" smtClean="0"/>
              <a:t>were also compromised.</a:t>
            </a:r>
            <a:endParaRPr lang="en-US" sz="2000" dirty="0"/>
          </a:p>
        </p:txBody>
      </p:sp>
      <p:pic>
        <p:nvPicPr>
          <p:cNvPr id="5" name="20cells_50per_aft.wmv">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0"/>
          <a:stretch>
            <a:fillRect/>
          </a:stretch>
        </p:blipFill>
        <p:spPr>
          <a:xfrm>
            <a:off x="3048000" y="1597688"/>
            <a:ext cx="3048000" cy="2286000"/>
          </a:xfrm>
          <a:prstGeom prst="rect">
            <a:avLst/>
          </a:prstGeom>
        </p:spPr>
      </p:pic>
    </p:spTree>
    <p:extLst>
      <p:ext uri="{BB962C8B-B14F-4D97-AF65-F5344CB8AC3E}">
        <p14:creationId xmlns:p14="http://schemas.microsoft.com/office/powerpoint/2010/main" val="3028470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04" fill="hold"/>
                                        <p:tgtEl>
                                          <p:spTgt spid="3"/>
                                        </p:tgtEl>
                                      </p:cBhvr>
                                    </p:cmd>
                                  </p:childTnLst>
                                </p:cTn>
                              </p:par>
                              <p:par>
                                <p:cTn id="7" presetID="1" presetClass="mediacall" presetSubtype="0" fill="hold" nodeType="withEffect">
                                  <p:stCondLst>
                                    <p:cond delay="300"/>
                                  </p:stCondLst>
                                  <p:childTnLst>
                                    <p:cmd type="call" cmd="playFrom(0.0)">
                                      <p:cBhvr>
                                        <p:cTn id="8" dur="5033" fill="hold"/>
                                        <p:tgtEl>
                                          <p:spTgt spid="6"/>
                                        </p:tgtEl>
                                      </p:cBhvr>
                                    </p:cmd>
                                  </p:childTnLst>
                                </p:cTn>
                              </p:par>
                              <p:par>
                                <p:cTn id="9" presetID="1" presetClass="mediacall" presetSubtype="0" fill="hold" nodeType="withEffect">
                                  <p:stCondLst>
                                    <p:cond delay="300"/>
                                  </p:stCondLst>
                                  <p:childTnLst>
                                    <p:cmd type="call" cmd="playFrom(0.0)">
                                      <p:cBhvr>
                                        <p:cTn id="10" dur="50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video>
              <p:cMediaNode vol="80000">
                <p:cTn id="12" fill="hold" display="0">
                  <p:stCondLst>
                    <p:cond delay="indefinite"/>
                  </p:stCondLst>
                </p:cTn>
                <p:tgtEl>
                  <p:spTgt spid="3"/>
                </p:tgtEl>
              </p:cMediaNode>
            </p:video>
            <p:video>
              <p:cMediaNode vol="80000">
                <p:cTn id="13" fill="hold" display="0">
                  <p:stCondLst>
                    <p:cond delay="indefinite"/>
                  </p:stCondLst>
                </p:cTn>
                <p:tgtEl>
                  <p:spTgt spid="5"/>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737 Cargo Compartment Results</a:t>
            </a:r>
            <a:endParaRPr lang="en-US" dirty="0"/>
          </a:p>
        </p:txBody>
      </p:sp>
      <p:pic>
        <p:nvPicPr>
          <p:cNvPr id="5" name="8cells_50per_aft.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033765" y="2040651"/>
            <a:ext cx="3048000" cy="2286000"/>
          </a:xfrm>
          <a:prstGeom prst="rect">
            <a:avLst/>
          </a:prstGeom>
        </p:spPr>
      </p:pic>
      <p:pic>
        <p:nvPicPr>
          <p:cNvPr id="6" name="8cells_50per_fwd.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6081765" y="2040651"/>
            <a:ext cx="3048000" cy="2286000"/>
          </a:xfrm>
          <a:prstGeom prst="rect">
            <a:avLst/>
          </a:prstGeom>
        </p:spPr>
      </p:pic>
      <p:sp>
        <p:nvSpPr>
          <p:cNvPr id="7" name="Content Placeholder 2"/>
          <p:cNvSpPr txBox="1">
            <a:spLocks/>
          </p:cNvSpPr>
          <p:nvPr/>
        </p:nvSpPr>
        <p:spPr bwMode="auto">
          <a:xfrm>
            <a:off x="2724777" y="4326651"/>
            <a:ext cx="4612194" cy="1588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0" indent="0">
              <a:buFontTx/>
              <a:buNone/>
            </a:pPr>
            <a:r>
              <a:rPr lang="en-US" dirty="0" smtClean="0"/>
              <a:t>8 cells at 50% SOC</a:t>
            </a:r>
          </a:p>
          <a:p>
            <a:pPr marL="0" indent="0">
              <a:buFontTx/>
              <a:buNone/>
            </a:pPr>
            <a:r>
              <a:rPr lang="en-US" dirty="0" smtClean="0"/>
              <a:t>2.6 cells at 100% SOC</a:t>
            </a:r>
          </a:p>
          <a:p>
            <a:pPr marL="0" indent="0">
              <a:buFontTx/>
              <a:buNone/>
            </a:pPr>
            <a:r>
              <a:rPr lang="en-US" dirty="0" smtClean="0"/>
              <a:t>.594 psi peak pressure</a:t>
            </a:r>
            <a:endParaRPr lang="en-US" dirty="0"/>
          </a:p>
        </p:txBody>
      </p:sp>
      <p:pic>
        <p:nvPicPr>
          <p:cNvPr id="8" name="8cells_balloon.wmv">
            <a:hlinkClick r:id="" action="ppaction://media"/>
          </p:cNvPr>
          <p:cNvPicPr>
            <a:picLocks noGrp="1" noChangeAspect="1"/>
          </p:cNvPicPr>
          <p:nvPr>
            <p:ph idx="1"/>
            <a:videoFile r:link="rId6"/>
            <p:extLst>
              <p:ext uri="{DAA4B4D4-6D71-4841-9C94-3DE7FCFB9230}">
                <p14:media xmlns:p14="http://schemas.microsoft.com/office/powerpoint/2010/main" r:embed="rId5"/>
              </p:ext>
            </p:extLst>
          </p:nvPr>
        </p:nvPicPr>
        <p:blipFill>
          <a:blip r:embed="rId10"/>
          <a:stretch>
            <a:fillRect/>
          </a:stretch>
        </p:blipFill>
        <p:spPr>
          <a:xfrm>
            <a:off x="-14234" y="2040651"/>
            <a:ext cx="3048000" cy="2286000"/>
          </a:xfrm>
        </p:spPr>
      </p:pic>
    </p:spTree>
    <p:extLst>
      <p:ext uri="{BB962C8B-B14F-4D97-AF65-F5344CB8AC3E}">
        <p14:creationId xmlns:p14="http://schemas.microsoft.com/office/powerpoint/2010/main" val="3938870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250"/>
                                  </p:stCondLst>
                                  <p:childTnLst>
                                    <p:cmd type="call" cmd="playFrom(0.0)">
                                      <p:cBhvr>
                                        <p:cTn id="6" dur="5004" fill="hold"/>
                                        <p:tgtEl>
                                          <p:spTgt spid="5"/>
                                        </p:tgtEl>
                                      </p:cBhvr>
                                    </p:cmd>
                                  </p:childTnLst>
                                </p:cTn>
                              </p:par>
                              <p:par>
                                <p:cTn id="7" presetID="1" presetClass="mediacall" presetSubtype="0" fill="hold" nodeType="withEffect">
                                  <p:stCondLst>
                                    <p:cond delay="250"/>
                                  </p:stCondLst>
                                  <p:childTnLst>
                                    <p:cmd type="call" cmd="playFrom(0.0)">
                                      <p:cBhvr>
                                        <p:cTn id="8" dur="5033" fill="hold"/>
                                        <p:tgtEl>
                                          <p:spTgt spid="6"/>
                                        </p:tgtEl>
                                      </p:cBhvr>
                                    </p:cmd>
                                  </p:childTnLst>
                                </p:cTn>
                              </p:par>
                              <p:par>
                                <p:cTn id="9" presetID="1" presetClass="mediacall" presetSubtype="0" fill="hold" nodeType="withEffect">
                                  <p:stCondLst>
                                    <p:cond delay="0"/>
                                  </p:stCondLst>
                                  <p:childTnLst>
                                    <p:cmd type="call" cmd="playFrom(0.0)">
                                      <p:cBhvr>
                                        <p:cTn id="10" dur="503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video>
              <p:cMediaNode vol="80000">
                <p:cTn id="12" fill="hold" display="0">
                  <p:stCondLst>
                    <p:cond delay="indefinite"/>
                  </p:stCondLst>
                </p:cTn>
                <p:tgtEl>
                  <p:spTgt spid="5"/>
                </p:tgtEl>
              </p:cMediaNode>
            </p:video>
            <p:video>
              <p:cMediaNode vol="80000">
                <p:cTn id="13" fill="hold" display="0">
                  <p:stCondLst>
                    <p:cond delay="indefinite"/>
                  </p:stCondLst>
                </p:cTn>
                <p:tgtEl>
                  <p:spTgt spid="8"/>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737 Cargo Compartment Results</a:t>
            </a:r>
            <a:endParaRPr lang="en-US" dirty="0"/>
          </a:p>
        </p:txBody>
      </p:sp>
      <p:sp>
        <p:nvSpPr>
          <p:cNvPr id="4" name="Slide Number Placeholder 3"/>
          <p:cNvSpPr>
            <a:spLocks noGrp="1"/>
          </p:cNvSpPr>
          <p:nvPr>
            <p:ph type="sldNum" sz="quarter" idx="10"/>
          </p:nvPr>
        </p:nvSpPr>
        <p:spPr/>
        <p:txBody>
          <a:bodyPr/>
          <a:lstStyle/>
          <a:p>
            <a:pPr>
              <a:defRPr/>
            </a:pPr>
            <a:fld id="{C2183014-ECBC-4C0E-ACC9-909E20ADEB21}" type="slidenum">
              <a:rPr lang="en-US" smtClean="0"/>
              <a:pPr>
                <a:defRPr/>
              </a:pPr>
              <a:t>18</a:t>
            </a:fld>
            <a:endParaRPr lang="en-US"/>
          </a:p>
        </p:txBody>
      </p:sp>
      <p:graphicFrame>
        <p:nvGraphicFramePr>
          <p:cNvPr id="13" name="Chart 12"/>
          <p:cNvGraphicFramePr>
            <a:graphicFrameLocks/>
          </p:cNvGraphicFramePr>
          <p:nvPr>
            <p:extLst>
              <p:ext uri="{D42A27DB-BD31-4B8C-83A1-F6EECF244321}">
                <p14:modId xmlns:p14="http://schemas.microsoft.com/office/powerpoint/2010/main" val="1551514879"/>
              </p:ext>
            </p:extLst>
          </p:nvPr>
        </p:nvGraphicFramePr>
        <p:xfrm>
          <a:off x="643095" y="1170189"/>
          <a:ext cx="5245943" cy="4125291"/>
        </p:xfrm>
        <a:graphic>
          <a:graphicData uri="http://schemas.openxmlformats.org/drawingml/2006/chart">
            <c:chart xmlns:c="http://schemas.openxmlformats.org/drawingml/2006/chart" xmlns:r="http://schemas.openxmlformats.org/officeDocument/2006/relationships" r:id="rId2"/>
          </a:graphicData>
        </a:graphic>
      </p:graphicFrame>
      <p:grpSp>
        <p:nvGrpSpPr>
          <p:cNvPr id="14" name="Group 13"/>
          <p:cNvGrpSpPr>
            <a:grpSpLocks/>
          </p:cNvGrpSpPr>
          <p:nvPr/>
        </p:nvGrpSpPr>
        <p:grpSpPr>
          <a:xfrm>
            <a:off x="2309567" y="1217532"/>
            <a:ext cx="4910915" cy="3943153"/>
            <a:chOff x="61106" y="0"/>
            <a:chExt cx="6310193" cy="4109763"/>
          </a:xfrm>
        </p:grpSpPr>
        <p:pic>
          <p:nvPicPr>
            <p:cNvPr id="15" name="Picture 14" descr="C:\Users\Thomas ctr Maloney\Desktop\New folder\DSC0277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52548" y="1372850"/>
              <a:ext cx="1818750" cy="136406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C:\Users\Thomas ctr Maloney\Desktop\New folder\DSC0274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52549" y="0"/>
              <a:ext cx="1818750" cy="13640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C:\Users\Thomas ctr Maloney\Desktop\New folder\DSC02715.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7166" t="12003" r="24215" b="29001"/>
            <a:stretch/>
          </p:blipFill>
          <p:spPr bwMode="auto">
            <a:xfrm>
              <a:off x="4552547" y="2736913"/>
              <a:ext cx="1818751" cy="1372850"/>
            </a:xfrm>
            <a:prstGeom prst="rect">
              <a:avLst/>
            </a:prstGeom>
            <a:noFill/>
            <a:extLst>
              <a:ext uri="{909E8E84-426E-40DD-AFC4-6F175D3DCCD1}">
                <a14:hiddenFill xmlns:a14="http://schemas.microsoft.com/office/drawing/2010/main">
                  <a:solidFill>
                    <a:srgbClr val="FFFFFF"/>
                  </a:solidFill>
                </a14:hiddenFill>
              </a:ext>
            </a:extLst>
          </p:spPr>
        </p:pic>
        <p:sp>
          <p:nvSpPr>
            <p:cNvPr id="18" name="Right Arrow 17"/>
            <p:cNvSpPr/>
            <p:nvPr/>
          </p:nvSpPr>
          <p:spPr bwMode="auto">
            <a:xfrm rot="267949">
              <a:off x="61106" y="3136275"/>
              <a:ext cx="4492504" cy="74247"/>
            </a:xfrm>
            <a:prstGeom prst="rightArrow">
              <a:avLst/>
            </a:prstGeom>
            <a:solidFill>
              <a:srgbClr val="C0504D"/>
            </a:solidFill>
            <a:ln>
              <a:noFill/>
            </a:ln>
            <a:effectLst/>
            <a:extLst/>
          </p:spPr>
          <p:txBody>
            <a:bodyPr vert="horz" wrap="square" lIns="91440" tIns="45720" rIns="91440" bIns="45720" numCol="1" rtlCol="0" anchor="t" anchorCtr="0" compatLnSpc="1">
              <a:prstTxWarp prst="textNoShape">
                <a:avLst/>
              </a:prstTxWarp>
              <a:noAutofit/>
            </a:bodyPr>
            <a:lstStyle/>
            <a:p>
              <a:endParaRPr lang="en-US"/>
            </a:p>
          </p:txBody>
        </p:sp>
        <p:sp>
          <p:nvSpPr>
            <p:cNvPr id="19" name="Right Arrow 18"/>
            <p:cNvSpPr/>
            <p:nvPr/>
          </p:nvSpPr>
          <p:spPr bwMode="auto">
            <a:xfrm>
              <a:off x="812830" y="2082346"/>
              <a:ext cx="3738972" cy="83925"/>
            </a:xfrm>
            <a:prstGeom prst="rightArrow">
              <a:avLst/>
            </a:prstGeom>
            <a:solidFill>
              <a:srgbClr val="C0504D"/>
            </a:solidFill>
            <a:ln>
              <a:noFill/>
            </a:ln>
            <a:effectLst/>
            <a:extLst/>
          </p:spPr>
          <p:txBody>
            <a:bodyPr vert="horz" wrap="square" lIns="91440" tIns="45720" rIns="91440" bIns="45720" numCol="1" rtlCol="0" anchor="t" anchorCtr="0" compatLnSpc="1">
              <a:prstTxWarp prst="textNoShape">
                <a:avLst/>
              </a:prstTxWarp>
              <a:noAutofit/>
            </a:bodyPr>
            <a:lstStyle/>
            <a:p>
              <a:endParaRPr lang="en-US"/>
            </a:p>
          </p:txBody>
        </p:sp>
        <p:sp>
          <p:nvSpPr>
            <p:cNvPr id="20" name="Right Arrow 19"/>
            <p:cNvSpPr/>
            <p:nvPr/>
          </p:nvSpPr>
          <p:spPr bwMode="auto">
            <a:xfrm>
              <a:off x="2861397" y="493573"/>
              <a:ext cx="1712912" cy="83295"/>
            </a:xfrm>
            <a:prstGeom prst="rightArrow">
              <a:avLst/>
            </a:prstGeom>
            <a:solidFill>
              <a:srgbClr val="C0504D"/>
            </a:solidFill>
            <a:ln>
              <a:noFill/>
            </a:ln>
            <a:effectLst/>
            <a:extLst/>
          </p:spPr>
          <p:txBody>
            <a:bodyPr vert="horz" wrap="square" lIns="91440" tIns="45720" rIns="91440" bIns="45720" numCol="1" rtlCol="0" anchor="t" anchorCtr="0" compatLnSpc="1">
              <a:prstTxWarp prst="textNoShape">
                <a:avLst/>
              </a:prstTxWarp>
              <a:noAutofit/>
            </a:bodyPr>
            <a:lstStyle/>
            <a:p>
              <a:endParaRPr lang="en-US"/>
            </a:p>
          </p:txBody>
        </p:sp>
      </p:grpSp>
      <p:sp>
        <p:nvSpPr>
          <p:cNvPr id="21" name="Oval 20"/>
          <p:cNvSpPr>
            <a:spLocks/>
          </p:cNvSpPr>
          <p:nvPr/>
        </p:nvSpPr>
        <p:spPr>
          <a:xfrm>
            <a:off x="1826513" y="1437901"/>
            <a:ext cx="2634955" cy="586308"/>
          </a:xfrm>
          <a:prstGeom prst="ellipse">
            <a:avLst/>
          </a:prstGeom>
          <a:solidFill>
            <a:sysClr val="window" lastClr="FFFFFF">
              <a:alpha val="0"/>
            </a:sysClr>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2" name="Oval 21"/>
          <p:cNvSpPr>
            <a:spLocks/>
          </p:cNvSpPr>
          <p:nvPr/>
        </p:nvSpPr>
        <p:spPr>
          <a:xfrm>
            <a:off x="1344767" y="3025387"/>
            <a:ext cx="1549974" cy="460670"/>
          </a:xfrm>
          <a:prstGeom prst="ellipse">
            <a:avLst/>
          </a:prstGeom>
          <a:solidFill>
            <a:sysClr val="window" lastClr="FFFFFF">
              <a:alpha val="0"/>
            </a:sysClr>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3" name="Oval 22"/>
          <p:cNvSpPr>
            <a:spLocks/>
          </p:cNvSpPr>
          <p:nvPr/>
        </p:nvSpPr>
        <p:spPr>
          <a:xfrm>
            <a:off x="1366258" y="3843490"/>
            <a:ext cx="951389" cy="418791"/>
          </a:xfrm>
          <a:prstGeom prst="ellipse">
            <a:avLst/>
          </a:prstGeom>
          <a:solidFill>
            <a:sysClr val="window" lastClr="FFFFFF">
              <a:alpha val="0"/>
            </a:sysClr>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 name="Rectangle 1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13"/>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8" name="Rectangle 14"/>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15"/>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2255515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Li-Metal Button Cell Tests</a:t>
            </a:r>
            <a:endParaRPr lang="en-US" dirty="0"/>
          </a:p>
        </p:txBody>
      </p:sp>
      <p:sp>
        <p:nvSpPr>
          <p:cNvPr id="3" name="Content Placeholder 2"/>
          <p:cNvSpPr>
            <a:spLocks noGrp="1"/>
          </p:cNvSpPr>
          <p:nvPr>
            <p:ph idx="1"/>
          </p:nvPr>
        </p:nvSpPr>
        <p:spPr/>
        <p:txBody>
          <a:bodyPr/>
          <a:lstStyle/>
          <a:p>
            <a:r>
              <a:rPr lang="en-US" dirty="0" smtClean="0"/>
              <a:t>5 tests were conducted to evaluate the vent gasses of button cells in thermal runway.</a:t>
            </a:r>
          </a:p>
          <a:p>
            <a:pPr lvl="1"/>
            <a:r>
              <a:rPr lang="en-US" dirty="0" smtClean="0"/>
              <a:t>Oven Tests (gas analysis)</a:t>
            </a:r>
          </a:p>
          <a:p>
            <a:pPr lvl="2"/>
            <a:r>
              <a:rPr lang="en-US" dirty="0" smtClean="0"/>
              <a:t>2032 button cells strapped together</a:t>
            </a:r>
          </a:p>
          <a:p>
            <a:pPr lvl="2"/>
            <a:r>
              <a:rPr lang="en-US" dirty="0" smtClean="0"/>
              <a:t>2032 button cells not strapped together</a:t>
            </a:r>
            <a:endParaRPr lang="en-US" dirty="0"/>
          </a:p>
          <a:p>
            <a:pPr lvl="2"/>
            <a:r>
              <a:rPr lang="en-US" dirty="0" smtClean="0"/>
              <a:t>2477 button cells not strapped together</a:t>
            </a:r>
          </a:p>
          <a:p>
            <a:pPr lvl="1"/>
            <a:r>
              <a:rPr lang="en-US" dirty="0" smtClean="0"/>
              <a:t>Heat Plate Tests (combustion)</a:t>
            </a:r>
          </a:p>
          <a:p>
            <a:pPr lvl="2"/>
            <a:r>
              <a:rPr lang="en-US" dirty="0" smtClean="0"/>
              <a:t>2477 button cells on hotplate</a:t>
            </a:r>
          </a:p>
          <a:p>
            <a:pPr lvl="2"/>
            <a:r>
              <a:rPr lang="en-US" dirty="0" smtClean="0"/>
              <a:t>2477 button cells on hotplate with </a:t>
            </a:r>
          </a:p>
          <a:p>
            <a:pPr marL="914400" lvl="2" indent="0">
              <a:buNone/>
            </a:pPr>
            <a:r>
              <a:rPr lang="en-US" dirty="0" smtClean="0"/>
              <a:t>    enclosure (similar to oven)</a:t>
            </a:r>
          </a:p>
          <a:p>
            <a:pPr lvl="1"/>
            <a:endParaRPr lang="en-US" dirty="0"/>
          </a:p>
        </p:txBody>
      </p:sp>
      <p:sp>
        <p:nvSpPr>
          <p:cNvPr id="4" name="Slide Number Placeholder 3"/>
          <p:cNvSpPr>
            <a:spLocks noGrp="1"/>
          </p:cNvSpPr>
          <p:nvPr>
            <p:ph type="sldNum" sz="quarter" idx="10"/>
          </p:nvPr>
        </p:nvSpPr>
        <p:spPr/>
        <p:txBody>
          <a:bodyPr/>
          <a:lstStyle/>
          <a:p>
            <a:pPr>
              <a:defRPr/>
            </a:pPr>
            <a:fld id="{C2183014-ECBC-4C0E-ACC9-909E20ADEB21}" type="slidenum">
              <a:rPr lang="en-US" smtClean="0"/>
              <a:pPr>
                <a:defRPr/>
              </a:pPr>
              <a:t>19</a:t>
            </a:fld>
            <a:endParaRPr lang="en-US"/>
          </a:p>
        </p:txBody>
      </p:sp>
      <p:pic>
        <p:nvPicPr>
          <p:cNvPr id="1026" name="Picture 2" descr="J:\DCIM\101MSDCF\DSC0298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60127" y="2416632"/>
            <a:ext cx="2240778" cy="16805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Thomas ctr Maloney\Desktop\IMG_187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60127" y="4249200"/>
            <a:ext cx="2240778" cy="168058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54110" y="5725662"/>
            <a:ext cx="3526972" cy="276999"/>
          </a:xfrm>
          <a:prstGeom prst="rect">
            <a:avLst/>
          </a:prstGeom>
          <a:noFill/>
        </p:spPr>
        <p:txBody>
          <a:bodyPr wrap="square" rtlCol="0">
            <a:spAutoFit/>
          </a:bodyPr>
          <a:lstStyle/>
          <a:p>
            <a:r>
              <a:rPr lang="en-US" sz="1200" dirty="0" smtClean="0"/>
              <a:t>Note: 2032: .225mah, 2477: 1000mah</a:t>
            </a:r>
            <a:endParaRPr lang="en-US" sz="1200" dirty="0"/>
          </a:p>
        </p:txBody>
      </p:sp>
    </p:spTree>
    <p:extLst>
      <p:ext uri="{BB962C8B-B14F-4D97-AF65-F5344CB8AC3E}">
        <p14:creationId xmlns:p14="http://schemas.microsoft.com/office/powerpoint/2010/main" val="39309154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a:t>
            </a:r>
            <a:endParaRPr lang="en-US" dirty="0"/>
          </a:p>
        </p:txBody>
      </p:sp>
      <p:sp>
        <p:nvSpPr>
          <p:cNvPr id="3" name="Content Placeholder 2"/>
          <p:cNvSpPr>
            <a:spLocks noGrp="1"/>
          </p:cNvSpPr>
          <p:nvPr>
            <p:ph idx="1"/>
          </p:nvPr>
        </p:nvSpPr>
        <p:spPr/>
        <p:txBody>
          <a:bodyPr/>
          <a:lstStyle/>
          <a:p>
            <a:r>
              <a:rPr lang="en-US" dirty="0"/>
              <a:t>Many tests have been conducted to evaluate the hazards of lithium-ion cells aboard aircraft.</a:t>
            </a:r>
          </a:p>
          <a:p>
            <a:pPr lvl="1"/>
            <a:r>
              <a:rPr lang="en-US" dirty="0" smtClean="0"/>
              <a:t>Packaging</a:t>
            </a:r>
          </a:p>
          <a:p>
            <a:pPr lvl="1"/>
            <a:r>
              <a:rPr lang="en-US" dirty="0" smtClean="0"/>
              <a:t>Handheld Extinguishment</a:t>
            </a:r>
          </a:p>
          <a:p>
            <a:pPr lvl="1"/>
            <a:r>
              <a:rPr lang="en-US" dirty="0" smtClean="0"/>
              <a:t>Differences in Chemistries</a:t>
            </a:r>
          </a:p>
          <a:p>
            <a:pPr lvl="1"/>
            <a:r>
              <a:rPr lang="en-US" dirty="0" smtClean="0"/>
              <a:t>Differences in Size</a:t>
            </a:r>
          </a:p>
          <a:p>
            <a:pPr lvl="1"/>
            <a:r>
              <a:rPr lang="en-US" dirty="0" smtClean="0"/>
              <a:t>Vent Gasses</a:t>
            </a:r>
          </a:p>
          <a:p>
            <a:pPr lvl="1"/>
            <a:endParaRPr lang="en-US" dirty="0"/>
          </a:p>
        </p:txBody>
      </p:sp>
      <p:sp>
        <p:nvSpPr>
          <p:cNvPr id="4" name="Slide Number Placeholder 3"/>
          <p:cNvSpPr>
            <a:spLocks noGrp="1"/>
          </p:cNvSpPr>
          <p:nvPr>
            <p:ph type="sldNum" sz="quarter" idx="10"/>
          </p:nvPr>
        </p:nvSpPr>
        <p:spPr/>
        <p:txBody>
          <a:bodyPr/>
          <a:lstStyle/>
          <a:p>
            <a:pPr>
              <a:defRPr/>
            </a:pPr>
            <a:fld id="{C2183014-ECBC-4C0E-ACC9-909E20ADEB21}" type="slidenum">
              <a:rPr lang="en-US" smtClean="0"/>
              <a:pPr>
                <a:defRPr/>
              </a:pPr>
              <a:t>2</a:t>
            </a:fld>
            <a:endParaRPr lang="en-US"/>
          </a:p>
        </p:txBody>
      </p:sp>
    </p:spTree>
    <p:extLst>
      <p:ext uri="{BB962C8B-B14F-4D97-AF65-F5344CB8AC3E}">
        <p14:creationId xmlns:p14="http://schemas.microsoft.com/office/powerpoint/2010/main" val="38628516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smtClean="0"/>
              <a:t>Results - oven tests</a:t>
            </a:r>
            <a:endParaRPr lang="en-US" sz="3800" dirty="0"/>
          </a:p>
        </p:txBody>
      </p:sp>
      <p:sp>
        <p:nvSpPr>
          <p:cNvPr id="3" name="Content Placeholder 2"/>
          <p:cNvSpPr>
            <a:spLocks noGrp="1"/>
          </p:cNvSpPr>
          <p:nvPr>
            <p:ph idx="1"/>
          </p:nvPr>
        </p:nvSpPr>
        <p:spPr>
          <a:xfrm>
            <a:off x="261257" y="1508125"/>
            <a:ext cx="8490857" cy="4391025"/>
          </a:xfrm>
        </p:spPr>
        <p:txBody>
          <a:bodyPr>
            <a:normAutofit/>
          </a:bodyPr>
          <a:lstStyle/>
          <a:p>
            <a:r>
              <a:rPr lang="en-US" dirty="0" smtClean="0"/>
              <a:t>Tests were first conducted in a pressure chamber that was entirely placed in an oven.</a:t>
            </a:r>
          </a:p>
          <a:p>
            <a:pPr lvl="1"/>
            <a:endParaRPr lang="en-US" sz="2000" dirty="0" smtClean="0"/>
          </a:p>
          <a:p>
            <a:pPr lvl="1"/>
            <a:endParaRPr lang="en-US" sz="2000" dirty="0" smtClean="0"/>
          </a:p>
          <a:p>
            <a:pPr lvl="1"/>
            <a:r>
              <a:rPr lang="en-US" sz="2000" dirty="0" smtClean="0"/>
              <a:t>CR2032 strapped together</a:t>
            </a:r>
          </a:p>
          <a:p>
            <a:pPr lvl="2"/>
            <a:r>
              <a:rPr lang="en-US" sz="1600" dirty="0" smtClean="0">
                <a:effectLst>
                  <a:outerShdw blurRad="38100" dist="38100" dir="2700000" algn="tl">
                    <a:srgbClr val="000000">
                      <a:alpha val="43137"/>
                    </a:srgbClr>
                  </a:outerShdw>
                </a:effectLst>
              </a:rPr>
              <a:t>THC:</a:t>
            </a:r>
            <a:r>
              <a:rPr lang="en-US" sz="1600" dirty="0" smtClean="0"/>
              <a:t> 19.83% </a:t>
            </a:r>
            <a:r>
              <a:rPr lang="en-US" sz="1600" dirty="0" smtClean="0">
                <a:effectLst>
                  <a:outerShdw blurRad="38100" dist="38100" dir="2700000" algn="tl">
                    <a:srgbClr val="000000">
                      <a:alpha val="43137"/>
                    </a:srgbClr>
                  </a:outerShdw>
                </a:effectLst>
              </a:rPr>
              <a:t>H</a:t>
            </a:r>
            <a:r>
              <a:rPr lang="en-US" sz="1600" baseline="-25000" dirty="0" smtClean="0">
                <a:effectLst>
                  <a:outerShdw blurRad="38100" dist="38100" dir="2700000" algn="tl">
                    <a:srgbClr val="000000">
                      <a:alpha val="43137"/>
                    </a:srgbClr>
                  </a:outerShdw>
                </a:effectLst>
              </a:rPr>
              <a:t>2</a:t>
            </a:r>
            <a:r>
              <a:rPr lang="en-US" sz="1600" dirty="0" smtClean="0">
                <a:effectLst>
                  <a:outerShdw blurRad="38100" dist="38100" dir="2700000" algn="tl">
                    <a:srgbClr val="000000">
                      <a:alpha val="43137"/>
                    </a:srgbClr>
                  </a:outerShdw>
                </a:effectLst>
              </a:rPr>
              <a:t>:</a:t>
            </a:r>
            <a:r>
              <a:rPr lang="en-US" sz="1600" dirty="0" smtClean="0"/>
              <a:t> 18.53% </a:t>
            </a:r>
            <a:r>
              <a:rPr lang="en-US" sz="1600" dirty="0" smtClean="0">
                <a:effectLst>
                  <a:outerShdw blurRad="38100" dist="38100" dir="2700000" algn="tl">
                    <a:srgbClr val="000000">
                      <a:alpha val="43137"/>
                    </a:srgbClr>
                  </a:outerShdw>
                </a:effectLst>
              </a:rPr>
              <a:t>CO:</a:t>
            </a:r>
            <a:r>
              <a:rPr lang="en-US" sz="1600" dirty="0" smtClean="0"/>
              <a:t> 2.66% </a:t>
            </a:r>
            <a:r>
              <a:rPr lang="en-US" sz="1600" dirty="0" smtClean="0">
                <a:effectLst>
                  <a:outerShdw blurRad="38100" dist="38100" dir="2700000" algn="tl">
                    <a:srgbClr val="000000">
                      <a:alpha val="43137"/>
                    </a:srgbClr>
                  </a:outerShdw>
                </a:effectLst>
              </a:rPr>
              <a:t>CO</a:t>
            </a:r>
            <a:r>
              <a:rPr lang="en-US" sz="1600" baseline="-25000" dirty="0" smtClean="0">
                <a:effectLst>
                  <a:outerShdw blurRad="38100" dist="38100" dir="2700000" algn="tl">
                    <a:srgbClr val="000000">
                      <a:alpha val="43137"/>
                    </a:srgbClr>
                  </a:outerShdw>
                </a:effectLst>
              </a:rPr>
              <a:t>2</a:t>
            </a:r>
            <a:r>
              <a:rPr lang="en-US" sz="1600" dirty="0" smtClean="0">
                <a:effectLst>
                  <a:outerShdw blurRad="38100" dist="38100" dir="2700000" algn="tl">
                    <a:srgbClr val="000000">
                      <a:alpha val="43137"/>
                    </a:srgbClr>
                  </a:outerShdw>
                </a:effectLst>
              </a:rPr>
              <a:t>:</a:t>
            </a:r>
            <a:r>
              <a:rPr lang="en-US" sz="1600" dirty="0" smtClean="0"/>
              <a:t> 50.88% </a:t>
            </a:r>
            <a:r>
              <a:rPr lang="en-US" sz="1600" dirty="0" smtClean="0">
                <a:effectLst>
                  <a:outerShdw blurRad="38100" dist="38100" dir="2700000" algn="tl">
                    <a:srgbClr val="000000">
                      <a:alpha val="43137"/>
                    </a:srgbClr>
                  </a:outerShdw>
                </a:effectLst>
              </a:rPr>
              <a:t>Volume:</a:t>
            </a:r>
            <a:r>
              <a:rPr lang="en-US" sz="1600" dirty="0" smtClean="0"/>
              <a:t> .077 liters/cell</a:t>
            </a:r>
          </a:p>
          <a:p>
            <a:pPr lvl="1"/>
            <a:r>
              <a:rPr lang="en-US" sz="2000" dirty="0"/>
              <a:t>CR2032 </a:t>
            </a:r>
            <a:r>
              <a:rPr lang="en-US" sz="2000" dirty="0" smtClean="0"/>
              <a:t>not strapped </a:t>
            </a:r>
            <a:r>
              <a:rPr lang="en-US" sz="2000" dirty="0"/>
              <a:t>together</a:t>
            </a:r>
          </a:p>
          <a:p>
            <a:pPr lvl="2"/>
            <a:r>
              <a:rPr lang="en-US" sz="1600" dirty="0">
                <a:effectLst>
                  <a:outerShdw blurRad="38100" dist="38100" dir="2700000" algn="tl">
                    <a:srgbClr val="000000">
                      <a:alpha val="43137"/>
                    </a:srgbClr>
                  </a:outerShdw>
                </a:effectLst>
              </a:rPr>
              <a:t>THC:</a:t>
            </a:r>
            <a:r>
              <a:rPr lang="en-US" sz="1600" dirty="0"/>
              <a:t> </a:t>
            </a:r>
            <a:r>
              <a:rPr lang="en-US" sz="1600" dirty="0" smtClean="0"/>
              <a:t>13.84% </a:t>
            </a:r>
            <a:r>
              <a:rPr lang="en-US" sz="1600" dirty="0">
                <a:effectLst>
                  <a:outerShdw blurRad="38100" dist="38100" dir="2700000" algn="tl">
                    <a:srgbClr val="000000">
                      <a:alpha val="43137"/>
                    </a:srgbClr>
                  </a:outerShdw>
                </a:effectLst>
              </a:rPr>
              <a:t>H</a:t>
            </a:r>
            <a:r>
              <a:rPr lang="en-US" sz="1600" baseline="-25000" dirty="0">
                <a:effectLst>
                  <a:outerShdw blurRad="38100" dist="38100" dir="2700000" algn="tl">
                    <a:srgbClr val="000000">
                      <a:alpha val="43137"/>
                    </a:srgbClr>
                  </a:outerShdw>
                </a:effectLst>
              </a:rPr>
              <a:t>2</a:t>
            </a:r>
            <a:r>
              <a:rPr lang="en-US" sz="1600" dirty="0">
                <a:effectLst>
                  <a:outerShdw blurRad="38100" dist="38100" dir="2700000" algn="tl">
                    <a:srgbClr val="000000">
                      <a:alpha val="43137"/>
                    </a:srgbClr>
                  </a:outerShdw>
                </a:effectLst>
              </a:rPr>
              <a:t>:</a:t>
            </a:r>
            <a:r>
              <a:rPr lang="en-US" sz="1600" dirty="0"/>
              <a:t> </a:t>
            </a:r>
            <a:r>
              <a:rPr lang="en-US" sz="1600" dirty="0" smtClean="0"/>
              <a:t>  1.99%  </a:t>
            </a:r>
            <a:r>
              <a:rPr lang="en-US" sz="1600" dirty="0" smtClean="0">
                <a:effectLst>
                  <a:outerShdw blurRad="38100" dist="38100" dir="2700000" algn="tl">
                    <a:srgbClr val="000000">
                      <a:alpha val="43137"/>
                    </a:srgbClr>
                  </a:outerShdw>
                </a:effectLst>
              </a:rPr>
              <a:t>CO</a:t>
            </a:r>
            <a:r>
              <a:rPr lang="en-US" sz="1600" dirty="0">
                <a:effectLst>
                  <a:outerShdw blurRad="38100" dist="38100" dir="2700000" algn="tl">
                    <a:srgbClr val="000000">
                      <a:alpha val="43137"/>
                    </a:srgbClr>
                  </a:outerShdw>
                </a:effectLst>
              </a:rPr>
              <a:t>:</a:t>
            </a:r>
            <a:r>
              <a:rPr lang="en-US" sz="1600" dirty="0"/>
              <a:t> </a:t>
            </a:r>
            <a:r>
              <a:rPr lang="en-US" sz="1600" dirty="0" smtClean="0"/>
              <a:t>4.27% </a:t>
            </a:r>
            <a:r>
              <a:rPr lang="en-US" sz="1600" dirty="0">
                <a:effectLst>
                  <a:outerShdw blurRad="38100" dist="38100" dir="2700000" algn="tl">
                    <a:srgbClr val="000000">
                      <a:alpha val="43137"/>
                    </a:srgbClr>
                  </a:outerShdw>
                </a:effectLst>
              </a:rPr>
              <a:t>CO</a:t>
            </a:r>
            <a:r>
              <a:rPr lang="en-US" sz="1600" baseline="-25000" dirty="0">
                <a:effectLst>
                  <a:outerShdw blurRad="38100" dist="38100" dir="2700000" algn="tl">
                    <a:srgbClr val="000000">
                      <a:alpha val="43137"/>
                    </a:srgbClr>
                  </a:outerShdw>
                </a:effectLst>
              </a:rPr>
              <a:t>2</a:t>
            </a:r>
            <a:r>
              <a:rPr lang="en-US" sz="1600" dirty="0">
                <a:effectLst>
                  <a:outerShdw blurRad="38100" dist="38100" dir="2700000" algn="tl">
                    <a:srgbClr val="000000">
                      <a:alpha val="43137"/>
                    </a:srgbClr>
                  </a:outerShdw>
                </a:effectLst>
              </a:rPr>
              <a:t>:</a:t>
            </a:r>
            <a:r>
              <a:rPr lang="en-US" sz="1600" dirty="0"/>
              <a:t> </a:t>
            </a:r>
            <a:r>
              <a:rPr lang="en-US" sz="1600" dirty="0" smtClean="0"/>
              <a:t>79.16% </a:t>
            </a:r>
            <a:r>
              <a:rPr lang="en-US" sz="1600" dirty="0">
                <a:effectLst>
                  <a:outerShdw blurRad="38100" dist="38100" dir="2700000" algn="tl">
                    <a:srgbClr val="000000">
                      <a:alpha val="43137"/>
                    </a:srgbClr>
                  </a:outerShdw>
                </a:effectLst>
              </a:rPr>
              <a:t>Volume:</a:t>
            </a:r>
            <a:r>
              <a:rPr lang="en-US" sz="1600" dirty="0"/>
              <a:t> </a:t>
            </a:r>
            <a:r>
              <a:rPr lang="en-US" sz="1600" dirty="0" smtClean="0"/>
              <a:t>.108 liters/cell</a:t>
            </a:r>
            <a:endParaRPr lang="en-US" sz="2000" dirty="0"/>
          </a:p>
          <a:p>
            <a:pPr lvl="1"/>
            <a:r>
              <a:rPr lang="en-US" sz="2000" dirty="0" smtClean="0"/>
              <a:t>CR2477 not strapped</a:t>
            </a:r>
          </a:p>
          <a:p>
            <a:pPr lvl="2"/>
            <a:r>
              <a:rPr lang="en-US" sz="1600" dirty="0">
                <a:effectLst>
                  <a:outerShdw blurRad="38100" dist="38100" dir="2700000" algn="tl">
                    <a:srgbClr val="000000">
                      <a:alpha val="43137"/>
                    </a:srgbClr>
                  </a:outerShdw>
                </a:effectLst>
              </a:rPr>
              <a:t>THC:</a:t>
            </a:r>
            <a:r>
              <a:rPr lang="en-US" sz="1600" dirty="0"/>
              <a:t> </a:t>
            </a:r>
            <a:r>
              <a:rPr lang="en-US" sz="1600" dirty="0" smtClean="0"/>
              <a:t> 6.18%  </a:t>
            </a:r>
            <a:r>
              <a:rPr lang="en-US" sz="1600" dirty="0" smtClean="0">
                <a:effectLst>
                  <a:outerShdw blurRad="38100" dist="38100" dir="2700000" algn="tl">
                    <a:srgbClr val="000000">
                      <a:alpha val="43137"/>
                    </a:srgbClr>
                  </a:outerShdw>
                </a:effectLst>
              </a:rPr>
              <a:t>H</a:t>
            </a:r>
            <a:r>
              <a:rPr lang="en-US" sz="1600" baseline="-25000" dirty="0" smtClean="0">
                <a:effectLst>
                  <a:outerShdw blurRad="38100" dist="38100" dir="2700000" algn="tl">
                    <a:srgbClr val="000000">
                      <a:alpha val="43137"/>
                    </a:srgbClr>
                  </a:outerShdw>
                </a:effectLst>
              </a:rPr>
              <a:t>2</a:t>
            </a:r>
            <a:r>
              <a:rPr lang="en-US" sz="1600" dirty="0">
                <a:effectLst>
                  <a:outerShdw blurRad="38100" dist="38100" dir="2700000" algn="tl">
                    <a:srgbClr val="000000">
                      <a:alpha val="43137"/>
                    </a:srgbClr>
                  </a:outerShdw>
                </a:effectLst>
              </a:rPr>
              <a:t>:</a:t>
            </a:r>
            <a:r>
              <a:rPr lang="en-US" sz="1600" dirty="0"/>
              <a:t> </a:t>
            </a:r>
            <a:r>
              <a:rPr lang="en-US" sz="1600" dirty="0" smtClean="0"/>
              <a:t>  7.67% </a:t>
            </a:r>
            <a:r>
              <a:rPr lang="en-US" sz="1600" dirty="0">
                <a:effectLst>
                  <a:outerShdw blurRad="38100" dist="38100" dir="2700000" algn="tl">
                    <a:srgbClr val="000000">
                      <a:alpha val="43137"/>
                    </a:srgbClr>
                  </a:outerShdw>
                </a:effectLst>
              </a:rPr>
              <a:t>CO:</a:t>
            </a:r>
            <a:r>
              <a:rPr lang="en-US" sz="1600" dirty="0"/>
              <a:t> </a:t>
            </a:r>
            <a:r>
              <a:rPr lang="en-US" sz="1600" dirty="0" smtClean="0"/>
              <a:t>2.41% </a:t>
            </a:r>
            <a:r>
              <a:rPr lang="en-US" sz="1600" dirty="0">
                <a:effectLst>
                  <a:outerShdw blurRad="38100" dist="38100" dir="2700000" algn="tl">
                    <a:srgbClr val="000000">
                      <a:alpha val="43137"/>
                    </a:srgbClr>
                  </a:outerShdw>
                </a:effectLst>
              </a:rPr>
              <a:t>CO</a:t>
            </a:r>
            <a:r>
              <a:rPr lang="en-US" sz="1600" baseline="-25000" dirty="0">
                <a:effectLst>
                  <a:outerShdw blurRad="38100" dist="38100" dir="2700000" algn="tl">
                    <a:srgbClr val="000000">
                      <a:alpha val="43137"/>
                    </a:srgbClr>
                  </a:outerShdw>
                </a:effectLst>
              </a:rPr>
              <a:t>2</a:t>
            </a:r>
            <a:r>
              <a:rPr lang="en-US" sz="1600" dirty="0">
                <a:effectLst>
                  <a:outerShdw blurRad="38100" dist="38100" dir="2700000" algn="tl">
                    <a:srgbClr val="000000">
                      <a:alpha val="43137"/>
                    </a:srgbClr>
                  </a:outerShdw>
                </a:effectLst>
              </a:rPr>
              <a:t>:</a:t>
            </a:r>
            <a:r>
              <a:rPr lang="en-US" sz="1600" dirty="0"/>
              <a:t> </a:t>
            </a:r>
            <a:r>
              <a:rPr lang="en-US" sz="1600" dirty="0" smtClean="0"/>
              <a:t>85.04% </a:t>
            </a:r>
            <a:r>
              <a:rPr lang="en-US" sz="1600" dirty="0">
                <a:effectLst>
                  <a:outerShdw blurRad="38100" dist="38100" dir="2700000" algn="tl">
                    <a:srgbClr val="000000">
                      <a:alpha val="43137"/>
                    </a:srgbClr>
                  </a:outerShdw>
                </a:effectLst>
              </a:rPr>
              <a:t>Volume:</a:t>
            </a:r>
            <a:r>
              <a:rPr lang="en-US" sz="1600" dirty="0"/>
              <a:t> </a:t>
            </a:r>
            <a:r>
              <a:rPr lang="en-US" sz="1600" dirty="0" smtClean="0"/>
              <a:t>.526 </a:t>
            </a:r>
            <a:r>
              <a:rPr lang="en-US" sz="1600" dirty="0"/>
              <a:t>liters/cell</a:t>
            </a:r>
          </a:p>
          <a:p>
            <a:pPr lvl="2"/>
            <a:endParaRPr lang="en-US" sz="1600" dirty="0" smtClean="0"/>
          </a:p>
        </p:txBody>
      </p:sp>
      <p:sp>
        <p:nvSpPr>
          <p:cNvPr id="4" name="Slide Number Placeholder 3"/>
          <p:cNvSpPr>
            <a:spLocks noGrp="1"/>
          </p:cNvSpPr>
          <p:nvPr>
            <p:ph type="sldNum" sz="quarter" idx="10"/>
          </p:nvPr>
        </p:nvSpPr>
        <p:spPr/>
        <p:txBody>
          <a:bodyPr/>
          <a:lstStyle/>
          <a:p>
            <a:pPr>
              <a:defRPr/>
            </a:pPr>
            <a:fld id="{C2183014-ECBC-4C0E-ACC9-909E20ADEB21}" type="slidenum">
              <a:rPr lang="en-US" smtClean="0"/>
              <a:pPr>
                <a:defRPr/>
              </a:pPr>
              <a:t>20</a:t>
            </a:fld>
            <a:endParaRPr lang="en-US"/>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70549" y="2632667"/>
            <a:ext cx="1098620" cy="823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54298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smtClean="0"/>
              <a:t>Results - heat plate tests</a:t>
            </a:r>
            <a:endParaRPr lang="en-US" sz="3800" dirty="0"/>
          </a:p>
        </p:txBody>
      </p:sp>
      <p:sp>
        <p:nvSpPr>
          <p:cNvPr id="3" name="Content Placeholder 2"/>
          <p:cNvSpPr>
            <a:spLocks noGrp="1"/>
          </p:cNvSpPr>
          <p:nvPr>
            <p:ph idx="1"/>
          </p:nvPr>
        </p:nvSpPr>
        <p:spPr>
          <a:xfrm>
            <a:off x="495301" y="1508125"/>
            <a:ext cx="7161544" cy="4391025"/>
          </a:xfrm>
        </p:spPr>
        <p:txBody>
          <a:bodyPr/>
          <a:lstStyle/>
          <a:p>
            <a:r>
              <a:rPr lang="en-US" sz="2400" dirty="0"/>
              <a:t>Combustion tests were then conducted in a pressure chamber with a heat plate to initiate runaway.</a:t>
            </a:r>
          </a:p>
          <a:p>
            <a:pPr lvl="1"/>
            <a:r>
              <a:rPr lang="en-US" sz="2000" dirty="0" smtClean="0"/>
              <a:t>26 CR2477 </a:t>
            </a:r>
            <a:r>
              <a:rPr lang="en-US" sz="2000" dirty="0"/>
              <a:t>Without enclosure around hotplate</a:t>
            </a:r>
          </a:p>
          <a:p>
            <a:pPr lvl="2"/>
            <a:r>
              <a:rPr lang="en-US" sz="1600" dirty="0" smtClean="0"/>
              <a:t>.115 liters/cell</a:t>
            </a:r>
          </a:p>
          <a:p>
            <a:pPr lvl="2"/>
            <a:r>
              <a:rPr lang="en-US" sz="1600" dirty="0" smtClean="0"/>
              <a:t>10.2% battery gas </a:t>
            </a:r>
            <a:r>
              <a:rPr lang="en-US" sz="1600" dirty="0" smtClean="0">
                <a:sym typeface="Wingdings" panose="05000000000000000000" pitchFamily="2" charset="2"/>
              </a:rPr>
              <a:t> no combustion</a:t>
            </a:r>
            <a:endParaRPr lang="en-US" sz="1600" dirty="0" smtClean="0"/>
          </a:p>
          <a:p>
            <a:pPr marL="457200" lvl="1" indent="0">
              <a:buNone/>
            </a:pPr>
            <a:endParaRPr lang="en-US" sz="2000" dirty="0"/>
          </a:p>
          <a:p>
            <a:pPr lvl="1"/>
            <a:r>
              <a:rPr lang="en-US" sz="2000" dirty="0" smtClean="0"/>
              <a:t>45 CR2477 </a:t>
            </a:r>
            <a:r>
              <a:rPr lang="en-US" sz="2000" dirty="0"/>
              <a:t>With enclosure around </a:t>
            </a:r>
            <a:r>
              <a:rPr lang="en-US" sz="2000" dirty="0" smtClean="0"/>
              <a:t>hotplate</a:t>
            </a:r>
          </a:p>
          <a:p>
            <a:pPr lvl="2"/>
            <a:r>
              <a:rPr lang="en-US" sz="1600" dirty="0" smtClean="0"/>
              <a:t>.916 liters/cell</a:t>
            </a:r>
          </a:p>
          <a:p>
            <a:pPr lvl="2"/>
            <a:r>
              <a:rPr lang="en-US" sz="1600" dirty="0" smtClean="0"/>
              <a:t>25% battery gas </a:t>
            </a:r>
            <a:r>
              <a:rPr lang="en-US" sz="1600" dirty="0" smtClean="0">
                <a:sym typeface="Wingdings" panose="05000000000000000000" pitchFamily="2" charset="2"/>
              </a:rPr>
              <a:t> combustion maximized the </a:t>
            </a:r>
          </a:p>
          <a:p>
            <a:pPr marL="914400" lvl="2" indent="0">
              <a:buNone/>
            </a:pPr>
            <a:r>
              <a:rPr lang="en-US" sz="1600" dirty="0" smtClean="0">
                <a:sym typeface="Wingdings" panose="05000000000000000000" pitchFamily="2" charset="2"/>
              </a:rPr>
              <a:t>    pressure transducer at 41psia.</a:t>
            </a:r>
            <a:endParaRPr lang="en-US" sz="1600" dirty="0"/>
          </a:p>
          <a:p>
            <a:endParaRPr lang="en-US" dirty="0"/>
          </a:p>
        </p:txBody>
      </p:sp>
      <p:sp>
        <p:nvSpPr>
          <p:cNvPr id="4" name="Slide Number Placeholder 3"/>
          <p:cNvSpPr>
            <a:spLocks noGrp="1"/>
          </p:cNvSpPr>
          <p:nvPr>
            <p:ph type="sldNum" sz="quarter" idx="10"/>
          </p:nvPr>
        </p:nvSpPr>
        <p:spPr/>
        <p:txBody>
          <a:bodyPr/>
          <a:lstStyle/>
          <a:p>
            <a:pPr>
              <a:defRPr/>
            </a:pPr>
            <a:fld id="{C2183014-ECBC-4C0E-ACC9-909E20ADEB21}" type="slidenum">
              <a:rPr lang="en-US" smtClean="0"/>
              <a:pPr>
                <a:defRPr/>
              </a:pPr>
              <a:t>21</a:t>
            </a:fld>
            <a:endParaRPr lang="en-US"/>
          </a:p>
        </p:txBody>
      </p:sp>
      <p:pic>
        <p:nvPicPr>
          <p:cNvPr id="5" name="Picture 2" descr="C:\Users\Thomas ctr Maloney\Desktop\IMG_187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52711" y="3063497"/>
            <a:ext cx="1771859" cy="132889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J:\DCIM\101MSDCF\DSC0298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66113" y="4671231"/>
            <a:ext cx="1771858" cy="1328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57489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Test</a:t>
            </a:r>
            <a:endParaRPr lang="en-US" dirty="0"/>
          </a:p>
        </p:txBody>
      </p:sp>
      <p:sp>
        <p:nvSpPr>
          <p:cNvPr id="3" name="Content Placeholder 2"/>
          <p:cNvSpPr>
            <a:spLocks noGrp="1"/>
          </p:cNvSpPr>
          <p:nvPr>
            <p:ph idx="1"/>
          </p:nvPr>
        </p:nvSpPr>
        <p:spPr/>
        <p:txBody>
          <a:bodyPr/>
          <a:lstStyle/>
          <a:p>
            <a:r>
              <a:rPr lang="en-US" dirty="0" smtClean="0"/>
              <a:t>2477 button cell test conducted at .16 </a:t>
            </a:r>
            <a:r>
              <a:rPr lang="en-US" dirty="0" err="1" smtClean="0"/>
              <a:t>psia</a:t>
            </a:r>
            <a:r>
              <a:rPr lang="en-US" dirty="0" smtClean="0"/>
              <a:t> on hotplate yielded .03 liters/cell</a:t>
            </a:r>
          </a:p>
          <a:p>
            <a:pPr lvl="1"/>
            <a:r>
              <a:rPr lang="en-US" dirty="0" smtClean="0">
                <a:sym typeface="Wingdings" panose="05000000000000000000" pitchFamily="2" charset="2"/>
              </a:rPr>
              <a:t> Cell popped open much sooner because of lower ambient pressure preventing significant reaction.</a:t>
            </a:r>
            <a:endParaRPr lang="en-US" dirty="0"/>
          </a:p>
        </p:txBody>
      </p:sp>
      <p:sp>
        <p:nvSpPr>
          <p:cNvPr id="4" name="Slide Number Placeholder 3"/>
          <p:cNvSpPr>
            <a:spLocks noGrp="1"/>
          </p:cNvSpPr>
          <p:nvPr>
            <p:ph type="sldNum" sz="quarter" idx="10"/>
          </p:nvPr>
        </p:nvSpPr>
        <p:spPr/>
        <p:txBody>
          <a:bodyPr/>
          <a:lstStyle/>
          <a:p>
            <a:pPr>
              <a:defRPr/>
            </a:pPr>
            <a:fld id="{C2183014-ECBC-4C0E-ACC9-909E20ADEB21}" type="slidenum">
              <a:rPr lang="en-US" smtClean="0"/>
              <a:pPr>
                <a:defRPr/>
              </a:pPr>
              <a:t>22</a:t>
            </a:fld>
            <a:endParaRPr lang="en-US"/>
          </a:p>
        </p:txBody>
      </p:sp>
      <p:pic>
        <p:nvPicPr>
          <p:cNvPr id="2050" name="Picture 2" descr="J:\DCIM\101MSDCF\DSC0297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273" t="43832" r="2888" b="18022"/>
          <a:stretch/>
        </p:blipFill>
        <p:spPr bwMode="auto">
          <a:xfrm>
            <a:off x="2642716" y="3627454"/>
            <a:ext cx="4259028" cy="150725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532184" y="5134150"/>
            <a:ext cx="1617786" cy="461665"/>
          </a:xfrm>
          <a:prstGeom prst="rect">
            <a:avLst/>
          </a:prstGeom>
          <a:noFill/>
        </p:spPr>
        <p:txBody>
          <a:bodyPr wrap="square" rtlCol="0">
            <a:spAutoFit/>
          </a:bodyPr>
          <a:lstStyle/>
          <a:p>
            <a:r>
              <a:rPr lang="en-US" dirty="0" smtClean="0"/>
              <a:t>Fresh Cell</a:t>
            </a:r>
            <a:endParaRPr lang="en-US" dirty="0"/>
          </a:p>
        </p:txBody>
      </p:sp>
      <p:sp>
        <p:nvSpPr>
          <p:cNvPr id="7" name="TextBox 6"/>
          <p:cNvSpPr txBox="1"/>
          <p:nvPr/>
        </p:nvSpPr>
        <p:spPr>
          <a:xfrm>
            <a:off x="5478026" y="5133591"/>
            <a:ext cx="1617786" cy="830997"/>
          </a:xfrm>
          <a:prstGeom prst="rect">
            <a:avLst/>
          </a:prstGeom>
          <a:noFill/>
        </p:spPr>
        <p:txBody>
          <a:bodyPr wrap="square" rtlCol="0">
            <a:spAutoFit/>
          </a:bodyPr>
          <a:lstStyle/>
          <a:p>
            <a:pPr algn="ctr"/>
            <a:r>
              <a:rPr lang="en-US" dirty="0" smtClean="0"/>
              <a:t>Lithium Anode</a:t>
            </a:r>
            <a:endParaRPr lang="en-US" dirty="0"/>
          </a:p>
        </p:txBody>
      </p:sp>
      <p:sp>
        <p:nvSpPr>
          <p:cNvPr id="8" name="TextBox 7"/>
          <p:cNvSpPr txBox="1"/>
          <p:nvPr/>
        </p:nvSpPr>
        <p:spPr>
          <a:xfrm>
            <a:off x="4149970" y="5134708"/>
            <a:ext cx="1617786" cy="461665"/>
          </a:xfrm>
          <a:prstGeom prst="rect">
            <a:avLst/>
          </a:prstGeom>
          <a:noFill/>
        </p:spPr>
        <p:txBody>
          <a:bodyPr wrap="square" rtlCol="0">
            <a:spAutoFit/>
          </a:bodyPr>
          <a:lstStyle/>
          <a:p>
            <a:pPr algn="ctr"/>
            <a:r>
              <a:rPr lang="en-US" dirty="0" smtClean="0"/>
              <a:t>Cathode</a:t>
            </a:r>
            <a:endParaRPr lang="en-US" dirty="0"/>
          </a:p>
        </p:txBody>
      </p:sp>
    </p:spTree>
    <p:extLst>
      <p:ext uri="{BB962C8B-B14F-4D97-AF65-F5344CB8AC3E}">
        <p14:creationId xmlns:p14="http://schemas.microsoft.com/office/powerpoint/2010/main" val="23258930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495300" y="1508125"/>
            <a:ext cx="8050213" cy="4487382"/>
          </a:xfrm>
        </p:spPr>
        <p:txBody>
          <a:bodyPr>
            <a:normAutofit fontScale="40000" lnSpcReduction="20000"/>
          </a:bodyPr>
          <a:lstStyle/>
          <a:p>
            <a:r>
              <a:rPr lang="en-US" sz="6000" dirty="0" smtClean="0"/>
              <a:t>If gasses from 8 18650 cells at 50% SOC</a:t>
            </a:r>
          </a:p>
          <a:p>
            <a:pPr marL="0" indent="0">
              <a:buNone/>
            </a:pPr>
            <a:r>
              <a:rPr lang="en-US" sz="6000" dirty="0"/>
              <a:t>o</a:t>
            </a:r>
            <a:r>
              <a:rPr lang="en-US" sz="6000" dirty="0" smtClean="0"/>
              <a:t>r</a:t>
            </a:r>
          </a:p>
          <a:p>
            <a:r>
              <a:rPr lang="en-US" sz="6000" dirty="0"/>
              <a:t>If gasses from </a:t>
            </a:r>
            <a:r>
              <a:rPr lang="en-US" sz="6000" dirty="0" smtClean="0"/>
              <a:t>3 </a:t>
            </a:r>
            <a:r>
              <a:rPr lang="en-US" sz="6000" dirty="0"/>
              <a:t>18650 cells at </a:t>
            </a:r>
            <a:r>
              <a:rPr lang="en-US" sz="6000" dirty="0" smtClean="0"/>
              <a:t>100</a:t>
            </a:r>
            <a:r>
              <a:rPr lang="en-US" sz="6000" dirty="0"/>
              <a:t>% </a:t>
            </a:r>
            <a:r>
              <a:rPr lang="en-US" sz="6000" dirty="0" smtClean="0"/>
              <a:t>SOC</a:t>
            </a:r>
          </a:p>
          <a:p>
            <a:endParaRPr lang="en-US" sz="6000" dirty="0" smtClean="0"/>
          </a:p>
          <a:p>
            <a:pPr marL="0" indent="0">
              <a:buNone/>
            </a:pPr>
            <a:r>
              <a:rPr lang="en-US" sz="6000" dirty="0"/>
              <a:t>a</a:t>
            </a:r>
            <a:r>
              <a:rPr lang="en-US" sz="6000" dirty="0" smtClean="0"/>
              <a:t>ccumulate in a loaded 737 fwd. cargo compartment and ignite, the </a:t>
            </a:r>
            <a:r>
              <a:rPr lang="en-US" sz="6000" dirty="0" err="1" smtClean="0"/>
              <a:t>halon</a:t>
            </a:r>
            <a:r>
              <a:rPr lang="en-US" sz="6000" dirty="0" smtClean="0"/>
              <a:t> suppression system would be compromised.</a:t>
            </a:r>
          </a:p>
          <a:p>
            <a:pPr marL="0" indent="0">
              <a:buNone/>
            </a:pPr>
            <a:endParaRPr lang="en-US" sz="6000" dirty="0" smtClean="0"/>
          </a:p>
          <a:p>
            <a:r>
              <a:rPr lang="en-US" sz="6000" dirty="0" smtClean="0"/>
              <a:t>Volume and composition of button cell vent gasses vary depending on environment.</a:t>
            </a:r>
          </a:p>
          <a:p>
            <a:pPr lvl="1"/>
            <a:r>
              <a:rPr lang="en-US" sz="4000" dirty="0" smtClean="0"/>
              <a:t>Oven test (heated surroundings) showed that cells can produce up to 900% more gas volume.</a:t>
            </a:r>
          </a:p>
          <a:p>
            <a:pPr lvl="1"/>
            <a:r>
              <a:rPr lang="en-US" sz="4000" dirty="0" smtClean="0"/>
              <a:t>Cells that were strapped together produced more flammable gas</a:t>
            </a:r>
          </a:p>
          <a:p>
            <a:pPr lvl="1"/>
            <a:r>
              <a:rPr lang="en-US" sz="4000" dirty="0" smtClean="0"/>
              <a:t>Cells that were heated with higher pressure produced a greater volume of gas.</a:t>
            </a:r>
          </a:p>
          <a:p>
            <a:pPr lvl="1"/>
            <a:endParaRPr lang="en-US" sz="4000" dirty="0"/>
          </a:p>
          <a:p>
            <a:endParaRPr lang="en-US" dirty="0"/>
          </a:p>
        </p:txBody>
      </p:sp>
      <p:sp>
        <p:nvSpPr>
          <p:cNvPr id="4" name="Slide Number Placeholder 3"/>
          <p:cNvSpPr>
            <a:spLocks noGrp="1"/>
          </p:cNvSpPr>
          <p:nvPr>
            <p:ph type="sldNum" sz="quarter" idx="10"/>
          </p:nvPr>
        </p:nvSpPr>
        <p:spPr/>
        <p:txBody>
          <a:bodyPr/>
          <a:lstStyle/>
          <a:p>
            <a:pPr>
              <a:defRPr/>
            </a:pPr>
            <a:fld id="{C2183014-ECBC-4C0E-ACC9-909E20ADEB21}" type="slidenum">
              <a:rPr lang="en-US" smtClean="0"/>
              <a:pPr>
                <a:defRPr/>
              </a:pPr>
              <a:t>23</a:t>
            </a:fld>
            <a:endParaRPr lang="en-US"/>
          </a:p>
        </p:txBody>
      </p:sp>
    </p:spTree>
    <p:extLst>
      <p:ext uri="{BB962C8B-B14F-4D97-AF65-F5344CB8AC3E}">
        <p14:creationId xmlns:p14="http://schemas.microsoft.com/office/powerpoint/2010/main" val="937785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p:txBody>
          <a:bodyPr/>
          <a:lstStyle/>
          <a:p>
            <a:r>
              <a:rPr lang="en-US" dirty="0" smtClean="0"/>
              <a:t>Ongoing tests have been conducted to study the gasses vented by lithium cells and their effect on an aircraft.</a:t>
            </a:r>
          </a:p>
          <a:p>
            <a:pPr lvl="1"/>
            <a:r>
              <a:rPr lang="en-US" dirty="0"/>
              <a:t>Effect of vent gas combustion (with and without </a:t>
            </a:r>
            <a:r>
              <a:rPr lang="en-US" dirty="0" err="1"/>
              <a:t>halon</a:t>
            </a:r>
            <a:r>
              <a:rPr lang="en-US" dirty="0"/>
              <a:t> 1301)</a:t>
            </a:r>
          </a:p>
          <a:p>
            <a:pPr lvl="1"/>
            <a:r>
              <a:rPr lang="en-US" dirty="0" smtClean="0"/>
              <a:t>Vent gas composition/volume</a:t>
            </a:r>
          </a:p>
          <a:p>
            <a:pPr lvl="1"/>
            <a:r>
              <a:rPr lang="en-US" dirty="0" smtClean="0"/>
              <a:t>Minimum quantity of cells capable of producing enough gas to compromise aircraft safety.</a:t>
            </a:r>
          </a:p>
          <a:p>
            <a:pPr lvl="1"/>
            <a:r>
              <a:rPr lang="en-US" dirty="0" smtClean="0"/>
              <a:t>Hazard of gasses from lithium-metal button cells.</a:t>
            </a:r>
            <a:endParaRPr lang="en-US" dirty="0"/>
          </a:p>
        </p:txBody>
      </p:sp>
      <p:sp>
        <p:nvSpPr>
          <p:cNvPr id="4" name="Slide Number Placeholder 3"/>
          <p:cNvSpPr>
            <a:spLocks noGrp="1"/>
          </p:cNvSpPr>
          <p:nvPr>
            <p:ph type="sldNum" sz="quarter" idx="10"/>
          </p:nvPr>
        </p:nvSpPr>
        <p:spPr/>
        <p:txBody>
          <a:bodyPr/>
          <a:lstStyle/>
          <a:p>
            <a:pPr>
              <a:defRPr/>
            </a:pPr>
            <a:fld id="{C2183014-ECBC-4C0E-ACC9-909E20ADEB21}" type="slidenum">
              <a:rPr lang="en-US" smtClean="0"/>
              <a:pPr>
                <a:defRPr/>
              </a:pPr>
              <a:t>3</a:t>
            </a:fld>
            <a:endParaRPr lang="en-US"/>
          </a:p>
        </p:txBody>
      </p:sp>
    </p:spTree>
    <p:extLst>
      <p:ext uri="{BB962C8B-B14F-4D97-AF65-F5344CB8AC3E}">
        <p14:creationId xmlns:p14="http://schemas.microsoft.com/office/powerpoint/2010/main" val="1125001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err="1"/>
              <a:t>Halon</a:t>
            </a:r>
            <a:r>
              <a:rPr lang="en-US" dirty="0"/>
              <a:t> Tests</a:t>
            </a:r>
            <a:endParaRPr lang="en-US" dirty="0" smtClean="0"/>
          </a:p>
        </p:txBody>
      </p:sp>
      <p:sp>
        <p:nvSpPr>
          <p:cNvPr id="4099" name="Content Placeholder 2"/>
          <p:cNvSpPr>
            <a:spLocks noGrp="1"/>
          </p:cNvSpPr>
          <p:nvPr>
            <p:ph idx="1"/>
          </p:nvPr>
        </p:nvSpPr>
        <p:spPr/>
        <p:txBody>
          <a:bodyPr/>
          <a:lstStyle/>
          <a:p>
            <a:r>
              <a:rPr lang="en-US" dirty="0"/>
              <a:t>Tests were performed in a 10.8m</a:t>
            </a:r>
            <a:r>
              <a:rPr lang="en-US" baseline="30000" dirty="0"/>
              <a:t>3</a:t>
            </a:r>
            <a:r>
              <a:rPr lang="en-US" dirty="0"/>
              <a:t> chamber to evaluate the effectiveness of </a:t>
            </a:r>
            <a:r>
              <a:rPr lang="en-US" dirty="0" err="1"/>
              <a:t>Halon</a:t>
            </a:r>
            <a:r>
              <a:rPr lang="en-US" dirty="0"/>
              <a:t> 1301 with vent gasses.</a:t>
            </a:r>
          </a:p>
          <a:p>
            <a:pPr lvl="1"/>
            <a:endParaRPr lang="en-US" dirty="0" smtClean="0"/>
          </a:p>
          <a:p>
            <a:pPr lvl="1"/>
            <a:endParaRPr lang="en-US" dirty="0"/>
          </a:p>
          <a:p>
            <a:pPr lvl="1"/>
            <a:endParaRPr lang="en-US" dirty="0" smtClean="0"/>
          </a:p>
          <a:p>
            <a:pPr lvl="1"/>
            <a:endParaRPr lang="en-US" dirty="0"/>
          </a:p>
          <a:p>
            <a:pPr lvl="1"/>
            <a:endParaRPr lang="en-US" dirty="0" smtClean="0"/>
          </a:p>
          <a:p>
            <a:pPr lvl="1"/>
            <a:r>
              <a:rPr lang="en-US" dirty="0" smtClean="0"/>
              <a:t>Runaway </a:t>
            </a:r>
            <a:r>
              <a:rPr lang="en-US" dirty="0"/>
              <a:t>was initiated =&gt; </a:t>
            </a:r>
            <a:r>
              <a:rPr lang="en-US" dirty="0" err="1"/>
              <a:t>Halon</a:t>
            </a:r>
            <a:r>
              <a:rPr lang="en-US" dirty="0"/>
              <a:t> was introduced =&gt; Spark was activated =&gt; Pressure was recorded</a:t>
            </a:r>
          </a:p>
          <a:p>
            <a:pPr lvl="1"/>
            <a:endParaRPr lang="en-US" dirty="0" smtClean="0"/>
          </a:p>
        </p:txBody>
      </p:sp>
      <p:sp>
        <p:nvSpPr>
          <p:cNvPr id="4" name="Slide Number Placeholder 3"/>
          <p:cNvSpPr>
            <a:spLocks noGrp="1"/>
          </p:cNvSpPr>
          <p:nvPr>
            <p:ph type="sldNum" sz="quarter" idx="10"/>
          </p:nvPr>
        </p:nvSpPr>
        <p:spPr/>
        <p:txBody>
          <a:bodyPr/>
          <a:lstStyle/>
          <a:p>
            <a:pPr>
              <a:defRPr/>
            </a:pPr>
            <a:fld id="{0D93C2C1-B917-4C80-8F01-A52F6AEB57BE}" type="slidenum">
              <a:rPr lang="en-US" smtClean="0"/>
              <a:pPr>
                <a:defRPr/>
              </a:pPr>
              <a:t>4</a:t>
            </a:fld>
            <a:endParaRPr lang="en-US"/>
          </a:p>
        </p:txBody>
      </p:sp>
      <p:pic>
        <p:nvPicPr>
          <p:cNvPr id="5" name="Picture 2" descr="C:\Users\Thomas ctr Maloney\Documents\Battery Test\Battery Chemistry and Size Variation Project\IMG_02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06858" y="2909791"/>
            <a:ext cx="2778125" cy="2083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I:\DCIM\101MSDCF\DSC0257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1499" y="3132845"/>
            <a:ext cx="2183314" cy="16374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I:\DCIM\101MSDCF\DSC026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54212" y="3138267"/>
            <a:ext cx="2176085" cy="16320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dirty="0" err="1"/>
              <a:t>Halon</a:t>
            </a:r>
            <a:r>
              <a:rPr lang="en-US" dirty="0"/>
              <a:t> Results</a:t>
            </a:r>
            <a:endParaRPr lang="en-US" dirty="0" smtClean="0"/>
          </a:p>
        </p:txBody>
      </p:sp>
      <p:sp>
        <p:nvSpPr>
          <p:cNvPr id="4" name="Slide Number Placeholder 3"/>
          <p:cNvSpPr>
            <a:spLocks noGrp="1"/>
          </p:cNvSpPr>
          <p:nvPr>
            <p:ph type="sldNum" sz="quarter" idx="10"/>
          </p:nvPr>
        </p:nvSpPr>
        <p:spPr/>
        <p:txBody>
          <a:bodyPr/>
          <a:lstStyle/>
          <a:p>
            <a:pPr>
              <a:defRPr/>
            </a:pPr>
            <a:fld id="{76657841-1316-4A1E-BDF3-A083A83D6FC5}" type="slidenum">
              <a:rPr lang="en-US" smtClean="0"/>
              <a:pPr>
                <a:defRPr/>
              </a:pPr>
              <a:t>5</a:t>
            </a:fld>
            <a:endParaRPr lang="en-US"/>
          </a:p>
        </p:txBody>
      </p:sp>
      <p:grpSp>
        <p:nvGrpSpPr>
          <p:cNvPr id="5" name="Group 4"/>
          <p:cNvGrpSpPr/>
          <p:nvPr/>
        </p:nvGrpSpPr>
        <p:grpSpPr>
          <a:xfrm>
            <a:off x="99580" y="1698144"/>
            <a:ext cx="9000126" cy="3076436"/>
            <a:chOff x="66675" y="2009642"/>
            <a:chExt cx="9000126" cy="3076436"/>
          </a:xfrm>
        </p:grpSpPr>
        <p:sp>
          <p:nvSpPr>
            <p:cNvPr id="6" name="TextBox 5"/>
            <p:cNvSpPr txBox="1"/>
            <p:nvPr/>
          </p:nvSpPr>
          <p:spPr>
            <a:xfrm>
              <a:off x="3535294" y="4255081"/>
              <a:ext cx="2064551" cy="830997"/>
            </a:xfrm>
            <a:prstGeom prst="rect">
              <a:avLst/>
            </a:prstGeom>
            <a:noFill/>
          </p:spPr>
          <p:txBody>
            <a:bodyPr wrap="square" rtlCol="0">
              <a:spAutoFit/>
            </a:bodyPr>
            <a:lstStyle/>
            <a:p>
              <a:pPr algn="ctr"/>
              <a:r>
                <a:rPr lang="en-US" dirty="0" smtClean="0"/>
                <a:t>Test with 5.28% </a:t>
              </a:r>
              <a:r>
                <a:rPr lang="en-US" dirty="0" err="1" smtClean="0"/>
                <a:t>Halon</a:t>
              </a:r>
              <a:endParaRPr lang="en-US" dirty="0"/>
            </a:p>
          </p:txBody>
        </p:sp>
        <p:sp>
          <p:nvSpPr>
            <p:cNvPr id="7" name="TextBox 6"/>
            <p:cNvSpPr txBox="1"/>
            <p:nvPr/>
          </p:nvSpPr>
          <p:spPr>
            <a:xfrm>
              <a:off x="503860" y="4255081"/>
              <a:ext cx="2126587" cy="830997"/>
            </a:xfrm>
            <a:prstGeom prst="rect">
              <a:avLst/>
            </a:prstGeom>
            <a:noFill/>
          </p:spPr>
          <p:txBody>
            <a:bodyPr wrap="square" rtlCol="0">
              <a:spAutoFit/>
            </a:bodyPr>
            <a:lstStyle/>
            <a:p>
              <a:r>
                <a:rPr lang="en-US" dirty="0" smtClean="0"/>
                <a:t>Test without suppression</a:t>
              </a:r>
              <a:endParaRPr lang="en-US" dirty="0"/>
            </a:p>
          </p:txBody>
        </p:sp>
        <p:grpSp>
          <p:nvGrpSpPr>
            <p:cNvPr id="8" name="Group 7"/>
            <p:cNvGrpSpPr/>
            <p:nvPr/>
          </p:nvGrpSpPr>
          <p:grpSpPr>
            <a:xfrm>
              <a:off x="66675" y="2009642"/>
              <a:ext cx="9000126" cy="2178764"/>
              <a:chOff x="143874" y="1933442"/>
              <a:chExt cx="9000126" cy="2178764"/>
            </a:xfrm>
          </p:grpSpPr>
          <p:pic>
            <p:nvPicPr>
              <p:cNvPr id="10" name="Picture 3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44706" y="1933443"/>
                <a:ext cx="2999294" cy="217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44833" y="1933442"/>
                <a:ext cx="2999873" cy="2178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3874" y="1933443"/>
                <a:ext cx="3000959" cy="217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TextBox 8"/>
            <p:cNvSpPr txBox="1"/>
            <p:nvPr/>
          </p:nvSpPr>
          <p:spPr>
            <a:xfrm>
              <a:off x="6505575" y="4255081"/>
              <a:ext cx="2419350" cy="830997"/>
            </a:xfrm>
            <a:prstGeom prst="rect">
              <a:avLst/>
            </a:prstGeom>
            <a:noFill/>
          </p:spPr>
          <p:txBody>
            <a:bodyPr wrap="square" rtlCol="0">
              <a:spAutoFit/>
            </a:bodyPr>
            <a:lstStyle/>
            <a:p>
              <a:pPr algn="ctr"/>
              <a:r>
                <a:rPr lang="en-US" dirty="0" smtClean="0"/>
                <a:t>Test with 10.43% </a:t>
              </a:r>
              <a:r>
                <a:rPr lang="en-US" dirty="0" err="1" smtClean="0"/>
                <a:t>Halon</a:t>
              </a:r>
              <a:endParaRPr lang="en-US" dirty="0"/>
            </a:p>
          </p:txBody>
        </p: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dirty="0"/>
              <a:t>Gas Analysis from Cells</a:t>
            </a:r>
            <a:endParaRPr lang="en-US" dirty="0" smtClean="0"/>
          </a:p>
        </p:txBody>
      </p:sp>
      <p:sp>
        <p:nvSpPr>
          <p:cNvPr id="6147" name="Content Placeholder 2"/>
          <p:cNvSpPr>
            <a:spLocks noGrp="1"/>
          </p:cNvSpPr>
          <p:nvPr>
            <p:ph idx="1"/>
          </p:nvPr>
        </p:nvSpPr>
        <p:spPr/>
        <p:txBody>
          <a:bodyPr/>
          <a:lstStyle/>
          <a:p>
            <a:r>
              <a:rPr lang="en-US" dirty="0"/>
              <a:t>Tests were performed in a 21.7L combustion sphere to determine vent gas composition and quantity.</a:t>
            </a:r>
          </a:p>
          <a:p>
            <a:pPr lvl="1"/>
            <a:r>
              <a:rPr lang="en-US" dirty="0"/>
              <a:t>Composition measured with GC, NDIR, Paramagnetic</a:t>
            </a:r>
          </a:p>
          <a:p>
            <a:pPr lvl="1"/>
            <a:r>
              <a:rPr lang="en-US" dirty="0"/>
              <a:t>Volume measured with pressure calculations</a:t>
            </a:r>
          </a:p>
          <a:p>
            <a:endParaRPr lang="en-US" dirty="0" smtClean="0"/>
          </a:p>
        </p:txBody>
      </p:sp>
      <p:sp>
        <p:nvSpPr>
          <p:cNvPr id="4" name="Slide Number Placeholder 3"/>
          <p:cNvSpPr>
            <a:spLocks noGrp="1"/>
          </p:cNvSpPr>
          <p:nvPr>
            <p:ph type="sldNum" sz="quarter" idx="10"/>
          </p:nvPr>
        </p:nvSpPr>
        <p:spPr/>
        <p:txBody>
          <a:bodyPr/>
          <a:lstStyle/>
          <a:p>
            <a:pPr>
              <a:defRPr/>
            </a:pPr>
            <a:fld id="{FF04FA0B-58AC-47B5-ACB8-86ECA57EBE7D}" type="slidenum">
              <a:rPr lang="en-US" smtClean="0"/>
              <a:pPr>
                <a:defRPr/>
              </a:pPr>
              <a:t>6</a:t>
            </a:fld>
            <a:endParaRPr lang="en-US"/>
          </a:p>
        </p:txBody>
      </p:sp>
      <p:grpSp>
        <p:nvGrpSpPr>
          <p:cNvPr id="5" name="Group 4"/>
          <p:cNvGrpSpPr/>
          <p:nvPr/>
        </p:nvGrpSpPr>
        <p:grpSpPr>
          <a:xfrm>
            <a:off x="1730087" y="4216991"/>
            <a:ext cx="5691622" cy="1647259"/>
            <a:chOff x="471488" y="2946400"/>
            <a:chExt cx="8418512" cy="2946672"/>
          </a:xfrm>
        </p:grpSpPr>
        <p:pic>
          <p:nvPicPr>
            <p:cNvPr id="6"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l="13699" r="23799"/>
            <a:stretch>
              <a:fillRect/>
            </a:stretch>
          </p:blipFill>
          <p:spPr bwMode="auto">
            <a:xfrm>
              <a:off x="3406775" y="2946400"/>
              <a:ext cx="2401888" cy="288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own Arrow 5"/>
            <p:cNvSpPr>
              <a:spLocks noChangeArrowheads="1"/>
            </p:cNvSpPr>
            <p:nvPr/>
          </p:nvSpPr>
          <p:spPr bwMode="auto">
            <a:xfrm rot="4115438">
              <a:off x="6064352" y="3372071"/>
              <a:ext cx="92666" cy="1174750"/>
            </a:xfrm>
            <a:prstGeom prst="downArrow">
              <a:avLst>
                <a:gd name="adj1" fmla="val 50000"/>
                <a:gd name="adj2" fmla="val 4994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spcBef>
                  <a:spcPct val="50000"/>
                </a:spcBef>
                <a:buFontTx/>
                <a:buChar char="•"/>
              </a:pPr>
              <a:endParaRPr lang="en-US" altLang="en-US"/>
            </a:p>
          </p:txBody>
        </p:sp>
        <p:sp>
          <p:nvSpPr>
            <p:cNvPr id="8" name="Down Arrow 9"/>
            <p:cNvSpPr>
              <a:spLocks noChangeArrowheads="1"/>
            </p:cNvSpPr>
            <p:nvPr/>
          </p:nvSpPr>
          <p:spPr bwMode="auto">
            <a:xfrm rot="4115438">
              <a:off x="5868194" y="3791744"/>
              <a:ext cx="101600" cy="2024062"/>
            </a:xfrm>
            <a:prstGeom prst="downArrow">
              <a:avLst>
                <a:gd name="adj1" fmla="val 50000"/>
                <a:gd name="adj2" fmla="val 50081"/>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spcBef>
                  <a:spcPct val="50000"/>
                </a:spcBef>
                <a:buFontTx/>
                <a:buChar char="•"/>
              </a:pPr>
              <a:endParaRPr lang="en-US" altLang="en-US"/>
            </a:p>
          </p:txBody>
        </p:sp>
        <p:sp>
          <p:nvSpPr>
            <p:cNvPr id="9" name="Down Arrow 6"/>
            <p:cNvSpPr>
              <a:spLocks noChangeArrowheads="1"/>
            </p:cNvSpPr>
            <p:nvPr/>
          </p:nvSpPr>
          <p:spPr bwMode="auto">
            <a:xfrm rot="-5400000">
              <a:off x="3253582" y="4474369"/>
              <a:ext cx="95250" cy="2039937"/>
            </a:xfrm>
            <a:prstGeom prst="downArrow">
              <a:avLst>
                <a:gd name="adj1" fmla="val 50000"/>
                <a:gd name="adj2" fmla="val 50071"/>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spcBef>
                  <a:spcPct val="50000"/>
                </a:spcBef>
                <a:buFontTx/>
                <a:buChar char="•"/>
              </a:pPr>
              <a:endParaRPr lang="en-US" altLang="en-US"/>
            </a:p>
          </p:txBody>
        </p:sp>
        <p:sp>
          <p:nvSpPr>
            <p:cNvPr id="10" name="TextBox 7"/>
            <p:cNvSpPr txBox="1">
              <a:spLocks noChangeArrowheads="1"/>
            </p:cNvSpPr>
            <p:nvPr/>
          </p:nvSpPr>
          <p:spPr bwMode="auto">
            <a:xfrm>
              <a:off x="6783388" y="3486150"/>
              <a:ext cx="2008187" cy="660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r>
                <a:rPr lang="en-US" altLang="en-US" sz="900" dirty="0"/>
                <a:t>Pressure </a:t>
              </a:r>
              <a:r>
                <a:rPr lang="en-US" altLang="en-US" sz="900" dirty="0" smtClean="0"/>
                <a:t>Transducer (1Hz, 0-15psia)</a:t>
              </a:r>
              <a:endParaRPr lang="en-US" altLang="en-US" sz="900" dirty="0"/>
            </a:p>
          </p:txBody>
        </p:sp>
        <p:sp>
          <p:nvSpPr>
            <p:cNvPr id="11" name="TextBox 14"/>
            <p:cNvSpPr txBox="1">
              <a:spLocks noChangeArrowheads="1"/>
            </p:cNvSpPr>
            <p:nvPr/>
          </p:nvSpPr>
          <p:spPr bwMode="auto">
            <a:xfrm>
              <a:off x="6880225" y="4233863"/>
              <a:ext cx="2009775" cy="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r>
                <a:rPr lang="en-US" altLang="en-US" sz="900" dirty="0"/>
                <a:t>Clamp-style cell holder (for cell and cartridge heater)</a:t>
              </a:r>
            </a:p>
          </p:txBody>
        </p:sp>
        <p:sp>
          <p:nvSpPr>
            <p:cNvPr id="12" name="TextBox 15"/>
            <p:cNvSpPr txBox="1">
              <a:spLocks noChangeArrowheads="1"/>
            </p:cNvSpPr>
            <p:nvPr/>
          </p:nvSpPr>
          <p:spPr bwMode="auto">
            <a:xfrm>
              <a:off x="471488" y="5232399"/>
              <a:ext cx="1889124" cy="660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r>
                <a:rPr lang="en-US" altLang="en-US" sz="900" dirty="0"/>
                <a:t>Gas collection port for sample bag.</a:t>
              </a:r>
            </a:p>
          </p:txBody>
        </p:sp>
        <p:sp>
          <p:nvSpPr>
            <p:cNvPr id="13" name="TextBox 7"/>
            <p:cNvSpPr txBox="1">
              <a:spLocks noChangeArrowheads="1"/>
            </p:cNvSpPr>
            <p:nvPr/>
          </p:nvSpPr>
          <p:spPr bwMode="auto">
            <a:xfrm>
              <a:off x="6783388" y="5185102"/>
              <a:ext cx="2008187" cy="660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r>
                <a:rPr lang="en-US" altLang="en-US" sz="900" dirty="0"/>
                <a:t>Pressure </a:t>
              </a:r>
              <a:r>
                <a:rPr lang="en-US" altLang="en-US" sz="900" dirty="0" smtClean="0"/>
                <a:t>Transducer (500Hz, 0-100psia)</a:t>
              </a:r>
              <a:endParaRPr lang="en-US" altLang="en-US" sz="900" dirty="0"/>
            </a:p>
          </p:txBody>
        </p:sp>
        <p:sp>
          <p:nvSpPr>
            <p:cNvPr id="14" name="Right Arrow 13"/>
            <p:cNvSpPr/>
            <p:nvPr/>
          </p:nvSpPr>
          <p:spPr bwMode="auto">
            <a:xfrm rot="10098541">
              <a:off x="5441156" y="5525806"/>
              <a:ext cx="1443908" cy="100059"/>
            </a:xfrm>
            <a:prstGeom prst="rightArrow">
              <a:avLst/>
            </a:prstGeom>
            <a:solidFill>
              <a:srgbClr val="0070C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15" name="Right Arrow 14"/>
            <p:cNvSpPr/>
            <p:nvPr/>
          </p:nvSpPr>
          <p:spPr bwMode="auto">
            <a:xfrm rot="972293">
              <a:off x="2294598" y="4589592"/>
              <a:ext cx="2564733" cy="107973"/>
            </a:xfrm>
            <a:prstGeom prst="rightArrow">
              <a:avLst/>
            </a:prstGeom>
            <a:solidFill>
              <a:srgbClr val="0070C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16" name="TextBox 15"/>
            <p:cNvSpPr txBox="1">
              <a:spLocks noChangeArrowheads="1"/>
            </p:cNvSpPr>
            <p:nvPr/>
          </p:nvSpPr>
          <p:spPr bwMode="auto">
            <a:xfrm>
              <a:off x="1224360" y="3801058"/>
              <a:ext cx="1255155" cy="41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r>
                <a:rPr lang="en-US" altLang="en-US" sz="900" dirty="0" smtClean="0"/>
                <a:t>Spark Igniter</a:t>
              </a:r>
              <a:endParaRPr lang="en-US" altLang="en-US" sz="900" dirty="0"/>
            </a:p>
          </p:txBody>
        </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Gas Analysis Results</a:t>
            </a:r>
          </a:p>
        </p:txBody>
      </p:sp>
      <p:sp>
        <p:nvSpPr>
          <p:cNvPr id="4" name="Slide Number Placeholder 3"/>
          <p:cNvSpPr>
            <a:spLocks noGrp="1"/>
          </p:cNvSpPr>
          <p:nvPr>
            <p:ph type="sldNum" sz="quarter" idx="10"/>
          </p:nvPr>
        </p:nvSpPr>
        <p:spPr/>
        <p:txBody>
          <a:bodyPr/>
          <a:lstStyle/>
          <a:p>
            <a:pPr>
              <a:defRPr/>
            </a:pPr>
            <a:fld id="{C2183014-ECBC-4C0E-ACC9-909E20ADEB21}" type="slidenum">
              <a:rPr lang="en-US" smtClean="0"/>
              <a:pPr>
                <a:defRPr/>
              </a:pPr>
              <a:t>7</a:t>
            </a:fld>
            <a:endParaRPr lang="en-US"/>
          </a:p>
        </p:txBody>
      </p:sp>
      <p:graphicFrame>
        <p:nvGraphicFramePr>
          <p:cNvPr id="5" name="Chart 4"/>
          <p:cNvGraphicFramePr>
            <a:graphicFrameLocks noGrp="1"/>
          </p:cNvGraphicFramePr>
          <p:nvPr>
            <p:extLst>
              <p:ext uri="{D42A27DB-BD31-4B8C-83A1-F6EECF244321}">
                <p14:modId xmlns:p14="http://schemas.microsoft.com/office/powerpoint/2010/main" val="2748971641"/>
              </p:ext>
            </p:extLst>
          </p:nvPr>
        </p:nvGraphicFramePr>
        <p:xfrm>
          <a:off x="6858000" y="1768510"/>
          <a:ext cx="2286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a:graphicFrameLocks noGrp="1"/>
          </p:cNvGraphicFramePr>
          <p:nvPr>
            <p:extLst>
              <p:ext uri="{D42A27DB-BD31-4B8C-83A1-F6EECF244321}">
                <p14:modId xmlns:p14="http://schemas.microsoft.com/office/powerpoint/2010/main" val="1741127108"/>
              </p:ext>
            </p:extLst>
          </p:nvPr>
        </p:nvGraphicFramePr>
        <p:xfrm>
          <a:off x="0" y="1795411"/>
          <a:ext cx="2282732"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a:graphicFrameLocks noGrp="1"/>
          </p:cNvGraphicFramePr>
          <p:nvPr>
            <p:extLst>
              <p:ext uri="{D42A27DB-BD31-4B8C-83A1-F6EECF244321}">
                <p14:modId xmlns:p14="http://schemas.microsoft.com/office/powerpoint/2010/main" val="2649688170"/>
              </p:ext>
            </p:extLst>
          </p:nvPr>
        </p:nvGraphicFramePr>
        <p:xfrm>
          <a:off x="2280975" y="1768509"/>
          <a:ext cx="22860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p:cNvGraphicFramePr>
            <a:graphicFrameLocks noGrp="1"/>
          </p:cNvGraphicFramePr>
          <p:nvPr>
            <p:extLst>
              <p:ext uri="{D42A27DB-BD31-4B8C-83A1-F6EECF244321}">
                <p14:modId xmlns:p14="http://schemas.microsoft.com/office/powerpoint/2010/main" val="2779586530"/>
              </p:ext>
            </p:extLst>
          </p:nvPr>
        </p:nvGraphicFramePr>
        <p:xfrm>
          <a:off x="4626226" y="1768509"/>
          <a:ext cx="2286000" cy="2743200"/>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Box 8"/>
          <p:cNvSpPr txBox="1"/>
          <p:nvPr/>
        </p:nvSpPr>
        <p:spPr>
          <a:xfrm>
            <a:off x="1095270" y="4913644"/>
            <a:ext cx="6913266" cy="830997"/>
          </a:xfrm>
          <a:prstGeom prst="rect">
            <a:avLst/>
          </a:prstGeom>
          <a:noFill/>
        </p:spPr>
        <p:txBody>
          <a:bodyPr wrap="square" rtlCol="0">
            <a:spAutoFit/>
          </a:bodyPr>
          <a:lstStyle/>
          <a:p>
            <a:pPr algn="ctr"/>
            <a:r>
              <a:rPr lang="en-US" dirty="0" smtClean="0"/>
              <a:t>Tests conducted at cabin pressure at altitude (10psia)</a:t>
            </a:r>
            <a:endParaRPr lang="en-US" dirty="0"/>
          </a:p>
        </p:txBody>
      </p:sp>
    </p:spTree>
    <p:extLst>
      <p:ext uri="{BB962C8B-B14F-4D97-AF65-F5344CB8AC3E}">
        <p14:creationId xmlns:p14="http://schemas.microsoft.com/office/powerpoint/2010/main" val="15481835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Cargo Compartment Tests</a:t>
            </a:r>
            <a:endParaRPr lang="en-US" dirty="0"/>
          </a:p>
        </p:txBody>
      </p:sp>
      <p:sp>
        <p:nvSpPr>
          <p:cNvPr id="3" name="Content Placeholder 2"/>
          <p:cNvSpPr>
            <a:spLocks noGrp="1"/>
          </p:cNvSpPr>
          <p:nvPr>
            <p:ph idx="1"/>
          </p:nvPr>
        </p:nvSpPr>
        <p:spPr/>
        <p:txBody>
          <a:bodyPr/>
          <a:lstStyle/>
          <a:p>
            <a:r>
              <a:rPr lang="en-US" sz="2400" dirty="0" smtClean="0"/>
              <a:t>Cargo compartments are created with pressure relief panels that are designed to activate in the case of rapid </a:t>
            </a:r>
            <a:r>
              <a:rPr lang="en-US" sz="2400" dirty="0" smtClean="0"/>
              <a:t>pressure change.</a:t>
            </a:r>
            <a:endParaRPr lang="en-US" sz="2400" dirty="0" smtClean="0"/>
          </a:p>
          <a:p>
            <a:r>
              <a:rPr lang="en-US" sz="2400" dirty="0"/>
              <a:t>A</a:t>
            </a:r>
            <a:r>
              <a:rPr lang="en-US" sz="2400" dirty="0" smtClean="0"/>
              <a:t> fire event without the panels in place would have reduced suppression due to </a:t>
            </a:r>
            <a:r>
              <a:rPr lang="en-US" sz="2400" dirty="0" err="1" smtClean="0"/>
              <a:t>halon</a:t>
            </a:r>
            <a:r>
              <a:rPr lang="en-US" sz="2400" dirty="0" smtClean="0"/>
              <a:t> 1301 leakage.</a:t>
            </a:r>
            <a:endParaRPr lang="en-US" sz="2400" dirty="0"/>
          </a:p>
        </p:txBody>
      </p:sp>
      <p:sp>
        <p:nvSpPr>
          <p:cNvPr id="4" name="Slide Number Placeholder 3"/>
          <p:cNvSpPr>
            <a:spLocks noGrp="1"/>
          </p:cNvSpPr>
          <p:nvPr>
            <p:ph type="sldNum" sz="quarter" idx="10"/>
          </p:nvPr>
        </p:nvSpPr>
        <p:spPr/>
        <p:txBody>
          <a:bodyPr/>
          <a:lstStyle/>
          <a:p>
            <a:pPr>
              <a:defRPr/>
            </a:pPr>
            <a:fld id="{C2183014-ECBC-4C0E-ACC9-909E20ADEB21}" type="slidenum">
              <a:rPr lang="en-US" smtClean="0"/>
              <a:pPr>
                <a:defRPr/>
              </a:pPr>
              <a:t>8</a:t>
            </a:fld>
            <a:endParaRPr lang="en-US"/>
          </a:p>
        </p:txBody>
      </p:sp>
      <p:pic>
        <p:nvPicPr>
          <p:cNvPr id="3075" name="Picture 3" descr="DSC027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514" y="3748034"/>
            <a:ext cx="2496013" cy="186899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DSC027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0646" y="3748034"/>
            <a:ext cx="2496013" cy="1868995"/>
          </a:xfrm>
          <a:prstGeom prst="rect">
            <a:avLst/>
          </a:prstGeom>
          <a:noFill/>
          <a:extLst>
            <a:ext uri="{909E8E84-426E-40DD-AFC4-6F175D3DCCD1}">
              <a14:hiddenFill xmlns:a14="http://schemas.microsoft.com/office/drawing/2010/main">
                <a:solidFill>
                  <a:srgbClr val="FFFFFF"/>
                </a:solidFill>
              </a14:hiddenFill>
            </a:ext>
          </a:extLst>
        </p:spPr>
      </p:pic>
      <p:pic>
        <p:nvPicPr>
          <p:cNvPr id="3073" name="Picture 2058" descr="DSC0278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6659" y="3748036"/>
            <a:ext cx="2496010" cy="186899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TextBox 5"/>
          <p:cNvSpPr txBox="1"/>
          <p:nvPr/>
        </p:nvSpPr>
        <p:spPr>
          <a:xfrm>
            <a:off x="1195754" y="5617029"/>
            <a:ext cx="1788606" cy="369332"/>
          </a:xfrm>
          <a:prstGeom prst="rect">
            <a:avLst/>
          </a:prstGeom>
          <a:noFill/>
        </p:spPr>
        <p:txBody>
          <a:bodyPr wrap="square" rtlCol="0">
            <a:spAutoFit/>
          </a:bodyPr>
          <a:lstStyle/>
          <a:p>
            <a:pPr algn="ctr"/>
            <a:r>
              <a:rPr lang="en-US" sz="1800" dirty="0" smtClean="0"/>
              <a:t>Fwd. Panel</a:t>
            </a:r>
            <a:endParaRPr lang="en-US" sz="1800" dirty="0"/>
          </a:p>
        </p:txBody>
      </p:sp>
      <p:sp>
        <p:nvSpPr>
          <p:cNvPr id="10" name="TextBox 9"/>
          <p:cNvSpPr txBox="1"/>
          <p:nvPr/>
        </p:nvSpPr>
        <p:spPr>
          <a:xfrm>
            <a:off x="3774349" y="5617029"/>
            <a:ext cx="1788606" cy="369332"/>
          </a:xfrm>
          <a:prstGeom prst="rect">
            <a:avLst/>
          </a:prstGeom>
          <a:noFill/>
        </p:spPr>
        <p:txBody>
          <a:bodyPr wrap="square" rtlCol="0">
            <a:spAutoFit/>
          </a:bodyPr>
          <a:lstStyle/>
          <a:p>
            <a:pPr algn="ctr"/>
            <a:r>
              <a:rPr lang="en-US" sz="1800" dirty="0" smtClean="0"/>
              <a:t>Aft Panel</a:t>
            </a:r>
            <a:endParaRPr lang="en-US" sz="1800" dirty="0"/>
          </a:p>
        </p:txBody>
      </p:sp>
      <p:sp>
        <p:nvSpPr>
          <p:cNvPr id="11" name="TextBox 10"/>
          <p:cNvSpPr txBox="1"/>
          <p:nvPr/>
        </p:nvSpPr>
        <p:spPr>
          <a:xfrm>
            <a:off x="6270361" y="5617029"/>
            <a:ext cx="1788606" cy="369332"/>
          </a:xfrm>
          <a:prstGeom prst="rect">
            <a:avLst/>
          </a:prstGeom>
          <a:noFill/>
        </p:spPr>
        <p:txBody>
          <a:bodyPr wrap="square" rtlCol="0">
            <a:spAutoFit/>
          </a:bodyPr>
          <a:lstStyle/>
          <a:p>
            <a:pPr algn="ctr"/>
            <a:r>
              <a:rPr lang="en-US" sz="1800" dirty="0" smtClean="0"/>
              <a:t>Ceiling Panel</a:t>
            </a:r>
            <a:endParaRPr lang="en-US" sz="1800" dirty="0"/>
          </a:p>
        </p:txBody>
      </p:sp>
    </p:spTree>
    <p:extLst>
      <p:ext uri="{BB962C8B-B14F-4D97-AF65-F5344CB8AC3E}">
        <p14:creationId xmlns:p14="http://schemas.microsoft.com/office/powerpoint/2010/main" val="7596215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Pressure Chamber Cargo Compartment Tests</a:t>
            </a:r>
          </a:p>
        </p:txBody>
      </p:sp>
      <p:sp>
        <p:nvSpPr>
          <p:cNvPr id="3" name="Content Placeholder 2"/>
          <p:cNvSpPr>
            <a:spLocks noGrp="1"/>
          </p:cNvSpPr>
          <p:nvPr>
            <p:ph idx="1"/>
          </p:nvPr>
        </p:nvSpPr>
        <p:spPr/>
        <p:txBody>
          <a:bodyPr/>
          <a:lstStyle/>
          <a:p>
            <a:r>
              <a:rPr lang="en-US" dirty="0" smtClean="0"/>
              <a:t>Tests </a:t>
            </a:r>
            <a:r>
              <a:rPr lang="en-US" dirty="0"/>
              <a:t>were conducted with small pockets of gas (in a balloon) to determine how many 18650 sized cells would </a:t>
            </a:r>
            <a:r>
              <a:rPr lang="en-US" dirty="0" smtClean="0"/>
              <a:t>compromise fire suppression in a cargo compartment.</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2183014-ECBC-4C0E-ACC9-909E20ADEB21}" type="slidenum">
              <a:rPr lang="en-US" smtClean="0"/>
              <a:pPr>
                <a:defRPr/>
              </a:pPr>
              <a:t>9</a:t>
            </a:fld>
            <a:endParaRPr lang="en-US"/>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945" t="14965" r="50197" b="14616"/>
          <a:stretch/>
        </p:blipFill>
        <p:spPr bwMode="auto">
          <a:xfrm>
            <a:off x="-1178053" y="3320352"/>
            <a:ext cx="5498844" cy="2220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descr="E:\DSC0277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70362" y="3264458"/>
            <a:ext cx="3109964" cy="233247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51208" y="5541038"/>
            <a:ext cx="4262899" cy="584775"/>
          </a:xfrm>
          <a:prstGeom prst="rect">
            <a:avLst/>
          </a:prstGeom>
          <a:noFill/>
        </p:spPr>
        <p:txBody>
          <a:bodyPr wrap="square" rtlCol="0">
            <a:spAutoFit/>
          </a:bodyPr>
          <a:lstStyle/>
          <a:p>
            <a:pPr algn="ctr"/>
            <a:r>
              <a:rPr lang="en-US" sz="1600" dirty="0" smtClean="0"/>
              <a:t>1</a:t>
            </a:r>
            <a:r>
              <a:rPr lang="en-US" sz="1600" baseline="30000" dirty="0" smtClean="0"/>
              <a:t>st</a:t>
            </a:r>
            <a:r>
              <a:rPr lang="en-US" sz="1600" dirty="0" smtClean="0"/>
              <a:t> series of tests: Pressure Chamber</a:t>
            </a:r>
          </a:p>
          <a:p>
            <a:pPr algn="ctr"/>
            <a:r>
              <a:rPr lang="en-US" sz="1600" dirty="0" smtClean="0"/>
              <a:t>(represents 70% loaded 737 aft cc)</a:t>
            </a:r>
            <a:endParaRPr lang="en-US" sz="1600" dirty="0"/>
          </a:p>
        </p:txBody>
      </p:sp>
      <p:sp>
        <p:nvSpPr>
          <p:cNvPr id="8" name="TextBox 7"/>
          <p:cNvSpPr txBox="1"/>
          <p:nvPr/>
        </p:nvSpPr>
        <p:spPr>
          <a:xfrm>
            <a:off x="4514108" y="5541038"/>
            <a:ext cx="4629892" cy="584775"/>
          </a:xfrm>
          <a:prstGeom prst="rect">
            <a:avLst/>
          </a:prstGeom>
          <a:noFill/>
        </p:spPr>
        <p:txBody>
          <a:bodyPr wrap="square" rtlCol="0">
            <a:spAutoFit/>
          </a:bodyPr>
          <a:lstStyle/>
          <a:p>
            <a:pPr algn="ctr"/>
            <a:r>
              <a:rPr lang="en-US" sz="1600" dirty="0" smtClean="0"/>
              <a:t>2</a:t>
            </a:r>
            <a:r>
              <a:rPr lang="en-US" sz="1600" baseline="30000" dirty="0" smtClean="0"/>
              <a:t>nd</a:t>
            </a:r>
            <a:r>
              <a:rPr lang="en-US" sz="1600" dirty="0" smtClean="0"/>
              <a:t> series of tests: 737 fwd. Cargo Compartment</a:t>
            </a:r>
          </a:p>
          <a:p>
            <a:pPr algn="ctr"/>
            <a:r>
              <a:rPr lang="en-US" sz="1600" dirty="0" smtClean="0"/>
              <a:t>(70% loaded)</a:t>
            </a:r>
            <a:endParaRPr lang="en-US" sz="1600" dirty="0"/>
          </a:p>
        </p:txBody>
      </p:sp>
    </p:spTree>
    <p:extLst>
      <p:ext uri="{BB962C8B-B14F-4D97-AF65-F5344CB8AC3E}">
        <p14:creationId xmlns:p14="http://schemas.microsoft.com/office/powerpoint/2010/main" val="3420351174"/>
      </p:ext>
    </p:extLst>
  </p:cSld>
  <p:clrMapOvr>
    <a:masterClrMapping/>
  </p:clrMapOvr>
  <p:timing>
    <p:tnLst>
      <p:par>
        <p:cTn id="1" dur="indefinite" restart="never" nodeType="tmRoot"/>
      </p:par>
    </p:tnLst>
  </p:timing>
</p:sld>
</file>

<file path=ppt/theme/theme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11303</TotalTime>
  <Words>1102</Words>
  <Application>Microsoft Office PowerPoint</Application>
  <PresentationFormat>On-screen Show (4:3)</PresentationFormat>
  <Paragraphs>193</Paragraphs>
  <Slides>23</Slides>
  <Notes>1</Notes>
  <HiddenSlides>0</HiddenSlides>
  <MMClips>10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1_Custom Design</vt:lpstr>
      <vt:lpstr>The aircraft hazards of flammable gasses produced by lithium batteries in thermal runaway</vt:lpstr>
      <vt:lpstr>Background</vt:lpstr>
      <vt:lpstr>Introduction</vt:lpstr>
      <vt:lpstr>Halon Tests</vt:lpstr>
      <vt:lpstr>Halon Results</vt:lpstr>
      <vt:lpstr>Gas Analysis from Cells</vt:lpstr>
      <vt:lpstr>Gas Analysis Results</vt:lpstr>
      <vt:lpstr>Cargo Compartment Tests</vt:lpstr>
      <vt:lpstr>Pressure Chamber Cargo Compartment Tests</vt:lpstr>
      <vt:lpstr>Bottled Gas</vt:lpstr>
      <vt:lpstr>Bottled Gas</vt:lpstr>
      <vt:lpstr>Pressure Chamber Test – Sample Video</vt:lpstr>
      <vt:lpstr>Results (Pressure Chamber)</vt:lpstr>
      <vt:lpstr>Verification in 737 Cargo Compartment</vt:lpstr>
      <vt:lpstr>737 Cargo Compartment Results</vt:lpstr>
      <vt:lpstr>737 Cargo Compartment Results</vt:lpstr>
      <vt:lpstr>737 Cargo Compartment Results</vt:lpstr>
      <vt:lpstr>737 Cargo Compartment Results</vt:lpstr>
      <vt:lpstr>Li-Metal Button Cell Tests</vt:lpstr>
      <vt:lpstr>Results - oven tests</vt:lpstr>
      <vt:lpstr>Results - heat plate tests</vt:lpstr>
      <vt:lpstr>Additional Test</vt:lpstr>
      <vt:lpstr>Summary</vt:lpstr>
    </vt:vector>
  </TitlesOfParts>
  <Company>FAA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MTONEY</dc:creator>
  <cp:lastModifiedBy>Maloney, Thomas</cp:lastModifiedBy>
  <cp:revision>362</cp:revision>
  <cp:lastPrinted>2015-07-21T17:47:25Z</cp:lastPrinted>
  <dcterms:created xsi:type="dcterms:W3CDTF">2005-01-28T20:32:53Z</dcterms:created>
  <dcterms:modified xsi:type="dcterms:W3CDTF">2016-10-05T17:33:09Z</dcterms:modified>
</cp:coreProperties>
</file>