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comments/comment3.xml" ContentType="application/vnd.openxmlformats-officedocument.presentationml.comments+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comments/comment10.xml" ContentType="application/vnd.openxmlformats-officedocument.presentationml.comment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comments/comment8.xml" ContentType="application/vnd.openxmlformats-officedocument.presentationml.comments+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comments/comment15.xml" ContentType="application/vnd.openxmlformats-officedocument.presentationml.comments+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comments/comment7.xml" ContentType="application/vnd.openxmlformats-officedocument.presentationml.comments+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comments/comment14.xml" ContentType="application/vnd.openxmlformats-officedocument.presentationml.comments+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comments/comment6.xml" ContentType="application/vnd.openxmlformats-officedocument.presentationml.comments+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comments/comment13.xml" ContentType="application/vnd.openxmlformats-officedocument.presentationml.comments+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comments/comment5.xml" ContentType="application/vnd.openxmlformats-officedocument.presentationml.comments+xml"/>
  <Override PartName="/ppt/notesSlides/notesSlide11.xml" ContentType="application/vnd.openxmlformats-officedocument.presentationml.notesSlide+xml"/>
  <Override PartName="/ppt/viewProps.xml" ContentType="application/vnd.openxmlformats-officedocument.presentationml.viewProps+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comments/comment12.xml" ContentType="application/vnd.openxmlformats-officedocument.presentationml.comments+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comments/comment11.xml" ContentType="application/vnd.openxmlformats-officedocument.presentationml.comment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9" r:id="rId1"/>
  </p:sldMasterIdLst>
  <p:notesMasterIdLst>
    <p:notesMasterId r:id="rId35"/>
  </p:notesMasterIdLst>
  <p:handoutMasterIdLst>
    <p:handoutMasterId r:id="rId36"/>
  </p:handoutMasterIdLst>
  <p:sldIdLst>
    <p:sldId id="256" r:id="rId2"/>
    <p:sldId id="297" r:id="rId3"/>
    <p:sldId id="416" r:id="rId4"/>
    <p:sldId id="483" r:id="rId5"/>
    <p:sldId id="481" r:id="rId6"/>
    <p:sldId id="484" r:id="rId7"/>
    <p:sldId id="485" r:id="rId8"/>
    <p:sldId id="486" r:id="rId9"/>
    <p:sldId id="511" r:id="rId10"/>
    <p:sldId id="384" r:id="rId11"/>
    <p:sldId id="507" r:id="rId12"/>
    <p:sldId id="488" r:id="rId13"/>
    <p:sldId id="489" r:id="rId14"/>
    <p:sldId id="422" r:id="rId15"/>
    <p:sldId id="496" r:id="rId16"/>
    <p:sldId id="495" r:id="rId17"/>
    <p:sldId id="427" r:id="rId18"/>
    <p:sldId id="510" r:id="rId19"/>
    <p:sldId id="490" r:id="rId20"/>
    <p:sldId id="491" r:id="rId21"/>
    <p:sldId id="503" r:id="rId22"/>
    <p:sldId id="500" r:id="rId23"/>
    <p:sldId id="502" r:id="rId24"/>
    <p:sldId id="504" r:id="rId25"/>
    <p:sldId id="505" r:id="rId26"/>
    <p:sldId id="493" r:id="rId27"/>
    <p:sldId id="498" r:id="rId28"/>
    <p:sldId id="508" r:id="rId29"/>
    <p:sldId id="509" r:id="rId30"/>
    <p:sldId id="487" r:id="rId31"/>
    <p:sldId id="497" r:id="rId32"/>
    <p:sldId id="439" r:id="rId33"/>
    <p:sldId id="506" r:id="rId34"/>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Winchester, Clinton S CIV NSWCCD W. Bethesda, 6160" initials="CSW" lastIdx="27" clrIdx="0"/>
  <p:cmAuthor id="1" name="Fuentevilla, Daphne A CIV NSWCCD W. Bethesda, 6160" initials="FDACNWB6" lastIdx="0"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9966"/>
    <a:srgbClr val="232323"/>
    <a:srgbClr val="3D3D3D"/>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88" autoAdjust="0"/>
    <p:restoredTop sz="80787" autoAdjust="0"/>
  </p:normalViewPr>
  <p:slideViewPr>
    <p:cSldViewPr snapToGrid="0">
      <p:cViewPr>
        <p:scale>
          <a:sx n="70" d="100"/>
          <a:sy n="70" d="100"/>
        </p:scale>
        <p:origin x="-1704" y="-800"/>
      </p:cViewPr>
      <p:guideLst>
        <p:guide orient="horz" pos="2160"/>
        <p:guide pos="2880"/>
      </p:guideLst>
    </p:cSldViewPr>
  </p:slideViewPr>
  <p:outlineViewPr>
    <p:cViewPr>
      <p:scale>
        <a:sx n="33" d="100"/>
        <a:sy n="33" d="100"/>
      </p:scale>
      <p:origin x="0" y="2019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0" d="100"/>
          <a:sy n="120" d="100"/>
        </p:scale>
        <p:origin x="-2752"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6:18:16.733" idx="4">
    <p:pos x="10" y="10"/>
    <p:text>the battery images here could use a PPT tweak to have the FIVE (I see five - could be more or less) PHOTO come into the slide via animation leaving the GALAXY 7 on top in center - 4 brinks and one on top</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7:41:35.617" idx="21">
    <p:pos x="10" y="10"/>
    <p:text>adds in red and diagonal bar words 
There are electroactive polymers that can be used and tailored to a cell chemistry as a separator that can EITHER shunt an OVERCHARGE into a discharge limiting the overpotential achieved on the cathode - - OR provide a low level magentic field to be detected....
electroactive polymers </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7:47:00.518" idx="22">
    <p:pos x="10" y="10"/>
    <p:text>forget who - required a layereed sep being uised with a condiutive tab to measure......</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7:09:41.991" idx="16">
    <p:pos x="10" y="10"/>
    <p:text>you can see on a screen how blurry the title font looks.....</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6:55:59.814" idx="15">
    <p:pos x="10" y="10"/>
    <p:text>Mr Kane Ivory, Austrailian DST-X?
</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6:37:56.699" idx="27">
    <p:pos x="10" y="10"/>
    <p:text>as a mod tot eh SUBSAFE program - should be writ BIG
and this si SG270 - not NAVSEAINST 9310  iirc</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7:34:12.498" idx="18">
    <p:pos x="10" y="10"/>
    <p:text>
I think this is a needed extension - maybe -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6:22:59.600" idx="6">
    <p:pos x="10" y="10"/>
    <p:text>Not sure if DDS is warranted as a special special platform MOD</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7:51:29.246" idx="25">
    <p:pos x="106" y="106"/>
    <p:text>of course there is the subsequent test showing the reaction sequence was not always a benign fire - the "two bangs" video of the test afeter this one.....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6:37:56.699" idx="10">
    <p:pos x="10" y="10"/>
    <p:text>as a mod tot eh SUBSAFE program - should be writ BIG
and this si SG270 - not NAVSEAINST 9310  iirc</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6:37:56.699" idx="26">
    <p:pos x="10" y="10"/>
    <p:text>as a mod tot eh SUBSAFE program - should be writ BIG
and this si SG270 - not NAVSEAINST 9310  iirc</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7:26:13.245" idx="17">
    <p:pos x="10" y="10"/>
    <p:text>These RED could be moved to slide notes.....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6:50:48.624" idx="13">
    <p:pos x="10" y="10"/>
    <p:text>THIS IS NOT IN PUBLIC DOMAIN</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6:52:03.766" idx="14">
    <p:pos x="10" y="10"/>
    <p:text>You probably need a EUCAR/SNL-SAE modified hazard table - 1 to 7 sequence</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6-10-14T07:36:36.523" idx="19">
    <p:pos x="10" y="10"/>
    <p:text>notes added</p:text>
  </p:cm>
  <p:cm authorId="0" dt="2016-10-14T07:37:23.981" idx="20">
    <p:pos x="1745" y="714"/>
    <p:text>RED in title - keep or speak to it as from first principals these are common and accepted techniques and signatures.....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ＭＳ Ｐゴシック" charset="0"/>
                <a:cs typeface="+mn-cs"/>
              </a:defRPr>
            </a:lvl1pPr>
          </a:lstStyle>
          <a:p>
            <a:pPr>
              <a:defRPr/>
            </a:pPr>
            <a:endParaRPr lang="en-US"/>
          </a:p>
        </p:txBody>
      </p:sp>
      <p:sp>
        <p:nvSpPr>
          <p:cNvPr id="59395" name="Rectangle 3"/>
          <p:cNvSpPr>
            <a:spLocks noGrp="1" noChangeArrowheads="1"/>
          </p:cNvSpPr>
          <p:nvPr>
            <p:ph type="dt" sz="quarter" idx="1"/>
          </p:nvPr>
        </p:nvSpPr>
        <p:spPr bwMode="auto">
          <a:xfrm>
            <a:off x="388620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ＭＳ Ｐゴシック" charset="0"/>
                <a:cs typeface="+mn-cs"/>
              </a:defRPr>
            </a:lvl1pPr>
          </a:lstStyle>
          <a:p>
            <a:pPr>
              <a:defRPr/>
            </a:pPr>
            <a:endParaRPr lang="en-US"/>
          </a:p>
        </p:txBody>
      </p:sp>
      <p:sp>
        <p:nvSpPr>
          <p:cNvPr id="59396" name="Rectangle 4"/>
          <p:cNvSpPr>
            <a:spLocks noGrp="1" noChangeArrowheads="1"/>
          </p:cNvSpPr>
          <p:nvPr>
            <p:ph type="ftr" sz="quarter" idx="2"/>
          </p:nvPr>
        </p:nvSpPr>
        <p:spPr bwMode="auto">
          <a:xfrm>
            <a:off x="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ＭＳ Ｐゴシック" charset="0"/>
                <a:cs typeface="+mn-cs"/>
              </a:defRPr>
            </a:lvl1pPr>
          </a:lstStyle>
          <a:p>
            <a:pPr>
              <a:defRPr/>
            </a:pPr>
            <a:endParaRPr lang="en-US"/>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Times" charset="0"/>
                <a:ea typeface="ＭＳ Ｐゴシック" charset="-128"/>
                <a:cs typeface="+mn-cs"/>
              </a:defRPr>
            </a:lvl1pPr>
          </a:lstStyle>
          <a:p>
            <a:pPr>
              <a:defRPr/>
            </a:pPr>
            <a:fld id="{CA95EB15-DC36-4D26-AEED-18C3D116173F}"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856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ＭＳ Ｐゴシック" charset="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Times" charset="0"/>
                <a:ea typeface="ＭＳ Ｐゴシック" charset="-128"/>
                <a:cs typeface="+mn-cs"/>
              </a:defRPr>
            </a:lvl1pPr>
          </a:lstStyle>
          <a:p>
            <a:pPr>
              <a:defRPr/>
            </a:pPr>
            <a:fld id="{F982DB19-E6AE-4E7E-BC65-7E923074BB5F}"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0342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4D3B507-7F81-4544-96A6-115A04EB28F3}" type="slidenum">
              <a:rPr lang="en-US" altLang="en-US" sz="1200" smtClean="0">
                <a:latin typeface="Times" pitchFamily="18" charset="0"/>
              </a:rPr>
              <a:pPr>
                <a:defRPr/>
              </a:pPr>
              <a:t>1</a:t>
            </a:fld>
            <a:endParaRPr lang="en-US" altLang="en-US" sz="1200" smtClean="0">
              <a:latin typeface="Times" pitchFamily="18" charset="0"/>
            </a:endParaRPr>
          </a:p>
        </p:txBody>
      </p:sp>
      <p:sp>
        <p:nvSpPr>
          <p:cNvPr id="43011"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Systems are design for minimum risk</a:t>
            </a:r>
          </a:p>
          <a:p>
            <a:endParaRPr lang="en-US" altLang="en-US" baseline="0" dirty="0" smtClean="0">
              <a:solidFill>
                <a:srgbClr val="FF0000"/>
              </a:solidFill>
              <a:latin typeface="Times" pitchFamily="18" charset="0"/>
              <a:ea typeface="ＭＳ Ｐゴシック" pitchFamily="34" charset="-128"/>
            </a:endParaRPr>
          </a:p>
          <a:p>
            <a:r>
              <a:rPr lang="en-US" altLang="en-US" baseline="0" dirty="0" smtClean="0">
                <a:solidFill>
                  <a:srgbClr val="FF0000"/>
                </a:solidFill>
                <a:latin typeface="Times" pitchFamily="18" charset="0"/>
                <a:ea typeface="ＭＳ Ｐゴシック" pitchFamily="34" charset="-128"/>
              </a:rPr>
              <a:t>that means we work to MINIMIZE HAZARDS to ACCEPTABLE levels – or must elevate the acceptance of RISK to personnel, platform, mission to HIGHER AUITHORITIES (pay grade, unenviable responsibilities)</a:t>
            </a:r>
            <a:endParaRPr lang="en-US" altLang="en-US" dirty="0" smtClean="0">
              <a:solidFill>
                <a:srgbClr val="FF0000"/>
              </a:solidFill>
              <a:latin typeface="Times"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1838103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800" dirty="0" smtClean="0"/>
              <a:t>No “pre-approved” list of batteries</a:t>
            </a:r>
          </a:p>
          <a:p>
            <a:r>
              <a:rPr lang="en-US" altLang="en-US" dirty="0" smtClean="0">
                <a:latin typeface="Times" pitchFamily="18" charset="0"/>
                <a:ea typeface="ＭＳ Ｐゴシック" pitchFamily="34" charset="-128"/>
              </a:rPr>
              <a:t>SDP is the OQE for the unit being certified</a:t>
            </a:r>
          </a:p>
          <a:p>
            <a:r>
              <a:rPr lang="en-US" altLang="en-US" sz="1200" dirty="0" smtClean="0"/>
              <a:t> (fire fighting, special stowage, charging capabilities)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OQE is a statement of fact, either quantitative or qualitative, pertaining to the quality of a product or service based on observations, measurements, or tests that can be verified.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Test</a:t>
            </a:r>
            <a:r>
              <a:rPr lang="en-US" baseline="0" dirty="0" smtClean="0"/>
              <a:t> to failure – sometimes with safeties removed.   Need to know what your risk is in order to do anything about it.   </a:t>
            </a:r>
            <a:endParaRPr lang="en-US" dirty="0" smtClean="0"/>
          </a:p>
          <a:p>
            <a:endParaRPr lang="en-US" altLang="en-US" dirty="0" smtClean="0">
              <a:latin typeface="Times" pitchFamily="18"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332E083-D3A2-47AD-A20C-B4BB16831F38}"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dirty="0" smtClean="0">
                <a:latin typeface="Times" pitchFamily="18" charset="0"/>
                <a:ea typeface="ＭＳ Ｐゴシック" pitchFamily="34" charset="-128"/>
              </a:rPr>
              <a:t>SDP is the OQE for the unit being certified</a:t>
            </a:r>
          </a:p>
          <a:p>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Probability is not</a:t>
            </a:r>
            <a:r>
              <a:rPr lang="en-US" altLang="en-US" baseline="0" dirty="0" smtClean="0">
                <a:latin typeface="Times" pitchFamily="18" charset="0"/>
                <a:ea typeface="ＭＳ Ｐゴシック" pitchFamily="34" charset="-128"/>
              </a:rPr>
              <a:t> well established, so severity is critical and how close to threshold is critical</a:t>
            </a:r>
          </a:p>
          <a:p>
            <a:endParaRPr lang="en-US" altLang="en-US" baseline="0" dirty="0" smtClean="0">
              <a:latin typeface="Times" pitchFamily="18" charset="0"/>
              <a:ea typeface="ＭＳ Ｐゴシック" pitchFamily="34" charset="-128"/>
            </a:endParaRPr>
          </a:p>
          <a:p>
            <a:endParaRPr lang="en-US" altLang="en-US" dirty="0" smtClean="0">
              <a:latin typeface="Times" pitchFamily="18"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19319C76-47D7-4BC2-8396-FC1D8D7A1FE7}"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433866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dirty="0" smtClean="0">
                <a:latin typeface="Times" pitchFamily="18" charset="0"/>
                <a:ea typeface="ＭＳ Ｐゴシック" pitchFamily="34" charset="-128"/>
                <a:sym typeface="Wingdings" pitchFamily="2" charset="2"/>
              </a:rPr>
              <a:t>LFP batteries have different cell sizes and different chemical additives</a:t>
            </a:r>
          </a:p>
          <a:p>
            <a:endParaRPr lang="en-US" altLang="en-US" dirty="0" smtClean="0">
              <a:latin typeface="Times" pitchFamily="18" charset="0"/>
              <a:ea typeface="ＭＳ Ｐゴシック" pitchFamily="34" charset="-128"/>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pitchFamily="18" charset="0"/>
                <a:ea typeface="ＭＳ Ｐゴシック" pitchFamily="34" charset="-128"/>
                <a:sym typeface="Wingdings" pitchFamily="2" charset="2"/>
              </a:rPr>
              <a:t>NATO standardized form factor, </a:t>
            </a:r>
            <a:r>
              <a:rPr lang="en-US" sz="1200" kern="1200" dirty="0" smtClean="0">
                <a:solidFill>
                  <a:schemeClr val="tx1"/>
                </a:solidFill>
                <a:latin typeface="Times" charset="0"/>
                <a:ea typeface="ＭＳ Ｐゴシック" charset="0"/>
                <a:cs typeface="ＭＳ Ｐゴシック" charset="0"/>
              </a:rPr>
              <a:t>Standardized From Factors Used in 95% of military vehicles </a:t>
            </a:r>
            <a:endParaRPr lang="en-US" dirty="0" smtClean="0"/>
          </a:p>
          <a:p>
            <a:endParaRPr lang="en-US" altLang="en-US" dirty="0" smtClean="0">
              <a:latin typeface="Times" pitchFamily="18" charset="0"/>
              <a:ea typeface="ＭＳ Ｐゴシック" pitchFamily="34" charset="-128"/>
              <a:sym typeface="Wingdings" pitchFamily="2" charset="2"/>
            </a:endParaRPr>
          </a:p>
        </p:txBody>
      </p:sp>
      <p:sp>
        <p:nvSpPr>
          <p:cNvPr id="4" name="Slide Number Placeholder 3"/>
          <p:cNvSpPr>
            <a:spLocks noGrp="1"/>
          </p:cNvSpPr>
          <p:nvPr>
            <p:ph type="sldNum" sz="quarter" idx="5"/>
          </p:nvPr>
        </p:nvSpPr>
        <p:spPr/>
        <p:txBody>
          <a:bodyPr/>
          <a:lstStyle/>
          <a:p>
            <a:pPr>
              <a:defRPr/>
            </a:pPr>
            <a:fld id="{AC9453F4-28E1-4E43-8F99-4790DC8CCBB1}"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16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102897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12980582"/>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dirty="0" smtClean="0">
                <a:latin typeface="Times" pitchFamily="18" charset="0"/>
                <a:ea typeface="ＭＳ Ｐゴシック" pitchFamily="34" charset="-128"/>
              </a:rPr>
              <a:t>NTSB </a:t>
            </a:r>
            <a:r>
              <a:rPr lang="en-US" altLang="en-US" dirty="0" err="1" smtClean="0">
                <a:latin typeface="Times" pitchFamily="18" charset="0"/>
                <a:ea typeface="ＭＳ Ｐゴシック" pitchFamily="34" charset="-128"/>
              </a:rPr>
              <a:t>req</a:t>
            </a:r>
            <a:r>
              <a:rPr lang="en-US" altLang="en-US" dirty="0" smtClean="0">
                <a:latin typeface="Times" pitchFamily="18" charset="0"/>
                <a:ea typeface="ＭＳ Ｐゴシック" pitchFamily="34" charset="-128"/>
              </a:rPr>
              <a:t> A-12-68 on early failure detection.</a:t>
            </a:r>
          </a:p>
          <a:p>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The energy density of bulk packages of lithium batteries presents challenges for containment of failure events.  Detection technologies that detect failure events earlier can inform choice of mitigation technologies and activate mitigation earlier to improve effectiveness.  </a:t>
            </a:r>
          </a:p>
        </p:txBody>
      </p:sp>
      <p:sp>
        <p:nvSpPr>
          <p:cNvPr id="4" name="Slide Number Placeholder 3"/>
          <p:cNvSpPr>
            <a:spLocks noGrp="1"/>
          </p:cNvSpPr>
          <p:nvPr>
            <p:ph type="sldNum" sz="quarter" idx="5"/>
          </p:nvPr>
        </p:nvSpPr>
        <p:spPr/>
        <p:txBody>
          <a:bodyPr/>
          <a:lstStyle/>
          <a:p>
            <a:pPr>
              <a:defRPr/>
            </a:pPr>
            <a:fld id="{CEA92A76-EF73-4399-BF1D-65C4A1EFF944}"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smtClean="0">
                <a:latin typeface="Times" pitchFamily="18" charset="0"/>
                <a:ea typeface="ＭＳ Ｐゴシック" pitchFamily="34" charset="-128"/>
              </a:rPr>
              <a:t>Or providing sufficient time for mitigation technologies (water, etc)</a:t>
            </a:r>
          </a:p>
          <a:p>
            <a:r>
              <a:rPr lang="en-US" altLang="en-US" smtClean="0">
                <a:latin typeface="Times" pitchFamily="18" charset="0"/>
                <a:ea typeface="ＭＳ Ｐゴシック" pitchFamily="34" charset="-128"/>
              </a:rPr>
              <a:t>Smoke detection, VOC detection, pressure sensing, moisture detectors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ARE – pre-event possible, some can be intrusive, </a:t>
            </a:r>
            <a:r>
              <a:rPr lang="en-US" dirty="0" err="1" smtClean="0"/>
              <a:t>spome</a:t>
            </a:r>
            <a:r>
              <a:rPr lang="en-US" dirty="0" smtClean="0"/>
              <a:t> need special sensors or manufacturing </a:t>
            </a:r>
          </a:p>
          <a:p>
            <a:endParaRPr lang="en-US" dirty="0" smtClean="0"/>
          </a:p>
          <a:p>
            <a:r>
              <a:rPr lang="en-US" dirty="0" smtClean="0"/>
              <a:t>All of these signatures are being leveraged in commercial or prototype early failure detection systems</a:t>
            </a:r>
            <a:endParaRPr lang="en-US" dirty="0"/>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4905840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 of discussion within the aviation community about how to deal</a:t>
            </a:r>
            <a:r>
              <a:rPr lang="en-US" baseline="0" dirty="0" smtClean="0"/>
              <a:t> with the use and transport of lithium batteries and in this talk I intend to share insights into the parallel ongoing discussions within the navy – how we regulate safety, how we assess safety, and mitigation technologies including some information on emerging early failure detection technologies.   </a:t>
            </a:r>
            <a:endParaRPr lang="en-US" dirty="0"/>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779791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lvl="1">
              <a:defRPr/>
            </a:pPr>
            <a:r>
              <a:rPr lang="en-US" altLang="en-US" sz="2000" kern="0" dirty="0" smtClean="0"/>
              <a:t>Venting from cell failure, increased leakage from some cells pre-failure</a:t>
            </a:r>
          </a:p>
          <a:p>
            <a:pPr>
              <a:defRPr/>
            </a:pPr>
            <a:endParaRPr lang="en-US" dirty="0" smtClean="0"/>
          </a:p>
          <a:p>
            <a:pPr>
              <a:defRPr/>
            </a:pPr>
            <a:r>
              <a:rPr lang="en-US" dirty="0" smtClean="0"/>
              <a:t>Glass-to-metal or glass-to-ceramic seal should be hermetic (all </a:t>
            </a:r>
            <a:r>
              <a:rPr lang="en-US" dirty="0" err="1" smtClean="0"/>
              <a:t>oxyhalide</a:t>
            </a:r>
            <a:r>
              <a:rPr lang="en-US" dirty="0" smtClean="0"/>
              <a:t> and so2 cells – strongly oxidizing depolarizers where high vapor pressure toxic and highly corrosive).  Polymeric compression seals, crimped seals, may allow electrolyte leakage paths (wettability of organic electrolytes not controlled with hydrophobic coatings like alkaline batteries with aqueous electrolytes, so capillary forces and wettability harder to control).  Corrosion cracks, improper welds, abusive treatments allowing partial venting.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dirty="0" smtClean="0">
                <a:latin typeface="Times" pitchFamily="18" charset="0"/>
                <a:ea typeface="ＭＳ Ｐゴシック" pitchFamily="34" charset="-128"/>
              </a:rPr>
              <a:t>NEED MORE.</a:t>
            </a:r>
          </a:p>
          <a:p>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adds in red and diagonal bar words </a:t>
            </a:r>
          </a:p>
          <a:p>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There are electroactive polymers that can be used and tailored to a cell chemistry as a separator that can EITHER shunt an OVERCHARGE into a discharge limiting the </a:t>
            </a:r>
            <a:r>
              <a:rPr lang="en-US" altLang="en-US" dirty="0" err="1" smtClean="0">
                <a:latin typeface="Times" pitchFamily="18" charset="0"/>
                <a:ea typeface="ＭＳ Ｐゴシック" pitchFamily="34" charset="-128"/>
              </a:rPr>
              <a:t>overpotential</a:t>
            </a:r>
            <a:r>
              <a:rPr lang="en-US" altLang="en-US" dirty="0" smtClean="0">
                <a:latin typeface="Times" pitchFamily="18" charset="0"/>
                <a:ea typeface="ＭＳ Ｐゴシック" pitchFamily="34" charset="-128"/>
              </a:rPr>
              <a:t> achieved on the cathode - - OR provide a low level </a:t>
            </a:r>
            <a:r>
              <a:rPr lang="en-US" altLang="en-US" dirty="0" err="1" smtClean="0">
                <a:latin typeface="Times" pitchFamily="18" charset="0"/>
                <a:ea typeface="ＭＳ Ｐゴシック" pitchFamily="34" charset="-128"/>
              </a:rPr>
              <a:t>magentic</a:t>
            </a:r>
            <a:r>
              <a:rPr lang="en-US" altLang="en-US" dirty="0" smtClean="0">
                <a:latin typeface="Times" pitchFamily="18" charset="0"/>
                <a:ea typeface="ＭＳ Ｐゴシック" pitchFamily="34" charset="-128"/>
              </a:rPr>
              <a:t> field to be detected....if structured correctly in assembly and </a:t>
            </a:r>
            <a:r>
              <a:rPr lang="en-US" altLang="en-US" dirty="0" err="1" smtClean="0">
                <a:latin typeface="Times" pitchFamily="18" charset="0"/>
                <a:ea typeface="ＭＳ Ｐゴシック" pitchFamily="34" charset="-128"/>
              </a:rPr>
              <a:t>processingh</a:t>
            </a:r>
            <a:r>
              <a:rPr lang="en-US" altLang="en-US" dirty="0" smtClean="0">
                <a:latin typeface="Times" pitchFamily="18" charset="0"/>
                <a:ea typeface="ＭＳ Ｐゴシック" pitchFamily="34" charset="-128"/>
              </a:rPr>
              <a:t>……(that last is an </a:t>
            </a:r>
            <a:r>
              <a:rPr lang="en-US" altLang="en-US" dirty="0" err="1" smtClean="0">
                <a:latin typeface="Times" pitchFamily="18" charset="0"/>
                <a:ea typeface="ＭＳ Ｐゴシック" pitchFamily="34" charset="-128"/>
              </a:rPr>
              <a:t>axpansion</a:t>
            </a:r>
            <a:r>
              <a:rPr lang="en-US" altLang="en-US" dirty="0" smtClean="0">
                <a:latin typeface="Times" pitchFamily="18" charset="0"/>
                <a:ea typeface="ＭＳ Ｐゴシック" pitchFamily="34" charset="-128"/>
              </a:rPr>
              <a:t> of </a:t>
            </a:r>
            <a:r>
              <a:rPr lang="en-US" altLang="en-US" dirty="0" err="1" smtClean="0">
                <a:latin typeface="Times" pitchFamily="18" charset="0"/>
                <a:ea typeface="ＭＳ Ｐゴシック" pitchFamily="34" charset="-128"/>
              </a:rPr>
              <a:t>th</a:t>
            </a:r>
            <a:r>
              <a:rPr lang="en-US" altLang="en-US" dirty="0" smtClean="0">
                <a:latin typeface="Times" pitchFamily="18" charset="0"/>
                <a:ea typeface="ＭＳ Ｐゴシック" pitchFamily="34" charset="-128"/>
              </a:rPr>
              <a:t> </a:t>
            </a:r>
            <a:r>
              <a:rPr lang="en-US" altLang="en-US" dirty="0" err="1" smtClean="0">
                <a:latin typeface="Times" pitchFamily="18" charset="0"/>
                <a:ea typeface="ＭＳ Ｐゴシック" pitchFamily="34" charset="-128"/>
              </a:rPr>
              <a:t>ecurrent</a:t>
            </a:r>
            <a:r>
              <a:rPr lang="en-US" altLang="en-US" dirty="0" smtClean="0">
                <a:latin typeface="Times" pitchFamily="18" charset="0"/>
                <a:ea typeface="ＭＳ Ｐゴシック" pitchFamily="34" charset="-128"/>
              </a:rPr>
              <a:t> tech that I thought about but </a:t>
            </a:r>
            <a:r>
              <a:rPr lang="en-US" altLang="en-US" dirty="0" err="1" smtClean="0">
                <a:latin typeface="Times" pitchFamily="18" charset="0"/>
                <a:ea typeface="ＭＳ Ｐゴシック" pitchFamily="34" charset="-128"/>
              </a:rPr>
              <a:t>jas</a:t>
            </a:r>
            <a:r>
              <a:rPr lang="en-US" altLang="en-US" dirty="0" smtClean="0">
                <a:latin typeface="Times" pitchFamily="18" charset="0"/>
                <a:ea typeface="ＭＳ Ｐゴシック" pitchFamily="34" charset="-128"/>
              </a:rPr>
              <a:t> not been </a:t>
            </a:r>
            <a:r>
              <a:rPr lang="en-US" altLang="en-US" dirty="0" err="1" smtClean="0">
                <a:latin typeface="Times" pitchFamily="18" charset="0"/>
                <a:ea typeface="ＭＳ Ｐゴシック" pitchFamily="34" charset="-128"/>
              </a:rPr>
              <a:t>demsontarted</a:t>
            </a:r>
            <a:r>
              <a:rPr lang="en-US" altLang="en-US" dirty="0" smtClean="0">
                <a:latin typeface="Times" pitchFamily="18" charset="0"/>
                <a:ea typeface="ＭＳ Ｐゴシック" pitchFamily="34" charset="-128"/>
              </a:rPr>
              <a:t> but is</a:t>
            </a:r>
            <a:r>
              <a:rPr lang="en-US" altLang="en-US" baseline="0" dirty="0" smtClean="0">
                <a:latin typeface="Times" pitchFamily="18" charset="0"/>
                <a:ea typeface="ＭＳ Ｐゴシック" pitchFamily="34" charset="-128"/>
              </a:rPr>
              <a:t> a natural outcome of the self-discharge if pathway </a:t>
            </a:r>
            <a:r>
              <a:rPr lang="en-US" altLang="en-US" baseline="0" dirty="0" err="1" smtClean="0">
                <a:latin typeface="Times" pitchFamily="18" charset="0"/>
                <a:ea typeface="ＭＳ Ｐゴシック" pitchFamily="34" charset="-128"/>
              </a:rPr>
              <a:t>oreinted</a:t>
            </a:r>
            <a:r>
              <a:rPr lang="en-US" altLang="en-US" baseline="0" dirty="0" smtClean="0">
                <a:latin typeface="Times" pitchFamily="18" charset="0"/>
                <a:ea typeface="ＭＳ Ｐゴシック" pitchFamily="34" charset="-128"/>
              </a:rPr>
              <a:t>)</a:t>
            </a:r>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electroactive polymers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smtClean="0">
                <a:latin typeface="Times" pitchFamily="18" charset="0"/>
                <a:ea typeface="ＭＳ Ｐゴシック" pitchFamily="34" charset="-128"/>
              </a:rPr>
              <a:t>Internet pictures</a:t>
            </a:r>
          </a:p>
          <a:p>
            <a:endParaRPr lang="en-US" altLang="en-US" smtClean="0">
              <a:latin typeface="Times" pitchFamily="18" charset="0"/>
              <a:ea typeface="ＭＳ Ｐゴシック" pitchFamily="34" charset="-128"/>
            </a:endParaRPr>
          </a:p>
          <a:p>
            <a:r>
              <a:rPr lang="en-US" altLang="en-US" smtClean="0">
                <a:latin typeface="Times" pitchFamily="18" charset="0"/>
                <a:ea typeface="ＭＳ Ｐゴシック" pitchFamily="34" charset="-128"/>
              </a:rPr>
              <a:t>EIS, EIS to get internal temperature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sz="1200" kern="0" dirty="0" smtClean="0"/>
              <a:t>or voltage signature internal/external </a:t>
            </a:r>
            <a:endParaRPr lang="en-US" altLang="en-US" dirty="0" smtClean="0">
              <a:latin typeface="Times" pitchFamily="18" charset="0"/>
              <a:ea typeface="ＭＳ Ｐゴシック" pitchFamily="34" charset="-128"/>
            </a:endParaRPr>
          </a:p>
          <a:p>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Middle internet picture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5037850"/>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27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12143972"/>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28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7320409"/>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797728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COMNAVSEASYSCOM  assigned li battery safety and delegate that to SEA05 (CHENG) under 5100.24G assigned further to NAVSEA05Z34 TECHNICAL WARRANT AND CERT AUITHORITY  - and </a:t>
            </a:r>
            <a:r>
              <a:rPr lang="en-US" baseline="0" dirty="0" err="1" smtClean="0"/>
              <a:t>futher</a:t>
            </a:r>
            <a:r>
              <a:rPr lang="en-US" baseline="0" dirty="0" smtClean="0"/>
              <a:t> delineated by SYSCOM </a:t>
            </a:r>
            <a:r>
              <a:rPr lang="en-US" baseline="0" dirty="0" err="1" smtClean="0"/>
              <a:t>owninng</a:t>
            </a:r>
            <a:r>
              <a:rPr lang="en-US" baseline="0" dirty="0" smtClean="0"/>
              <a:t> the system  - CROSS CONCURRENCES required when used across SYSCOM COG </a:t>
            </a:r>
            <a:r>
              <a:rPr lang="en-US" baseline="0" dirty="0" err="1" smtClean="0"/>
              <a:t>platofmrs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9092600"/>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dirty="0" err="1" smtClean="0">
                <a:latin typeface="Times" pitchFamily="18" charset="0"/>
                <a:ea typeface="ＭＳ Ｐゴシック" pitchFamily="34" charset="-128"/>
              </a:rPr>
              <a:t>Excitign</a:t>
            </a:r>
            <a:r>
              <a:rPr lang="en-US" altLang="en-US" dirty="0" smtClean="0">
                <a:latin typeface="Times" pitchFamily="18" charset="0"/>
                <a:ea typeface="ＭＳ Ｐゴシック" pitchFamily="34" charset="-128"/>
              </a:rPr>
              <a:t> chemistry right now – D =-sized 16 </a:t>
            </a:r>
            <a:r>
              <a:rPr lang="en-US" altLang="en-US" dirty="0" err="1" smtClean="0">
                <a:latin typeface="Times" pitchFamily="18" charset="0"/>
                <a:ea typeface="ＭＳ Ｐゴシック" pitchFamily="34" charset="-128"/>
              </a:rPr>
              <a:t>Ahr</a:t>
            </a:r>
            <a:r>
              <a:rPr lang="en-US" altLang="en-US" dirty="0" smtClean="0">
                <a:latin typeface="Times" pitchFamily="18" charset="0"/>
                <a:ea typeface="ＭＳ Ｐゴシック" pitchFamily="34" charset="-128"/>
              </a:rPr>
              <a:t> instead of 11Ahr.  Get to </a:t>
            </a:r>
            <a:r>
              <a:rPr lang="en-US" altLang="en-US" dirty="0" err="1" smtClean="0">
                <a:latin typeface="Times" pitchFamily="18" charset="0"/>
                <a:ea typeface="ＭＳ Ｐゴシック" pitchFamily="34" charset="-128"/>
              </a:rPr>
              <a:t>thionyl</a:t>
            </a:r>
            <a:r>
              <a:rPr lang="en-US" altLang="en-US" dirty="0" smtClean="0">
                <a:latin typeface="Times" pitchFamily="18" charset="0"/>
                <a:ea typeface="ＭＳ Ｐゴシック" pitchFamily="34" charset="-128"/>
              </a:rPr>
              <a:t> chloride.  But MnO2 </a:t>
            </a:r>
            <a:r>
              <a:rPr lang="en-US" altLang="en-US" dirty="0" err="1" smtClean="0">
                <a:latin typeface="Times" pitchFamily="18" charset="0"/>
                <a:ea typeface="ＭＳ Ｐゴシック" pitchFamily="34" charset="-128"/>
              </a:rPr>
              <a:t>electrolylte</a:t>
            </a:r>
            <a:r>
              <a:rPr lang="en-US" altLang="en-US" dirty="0" smtClean="0">
                <a:latin typeface="Times" pitchFamily="18" charset="0"/>
                <a:ea typeface="ＭＳ Ｐゴシック" pitchFamily="34" charset="-128"/>
              </a:rPr>
              <a:t> with good percentage of THF flash point of MINUS 38C or less and lithium perchlorate slat </a:t>
            </a:r>
            <a:r>
              <a:rPr lang="en-US" altLang="en-US" dirty="0" err="1" smtClean="0">
                <a:latin typeface="Times" pitchFamily="18" charset="0"/>
                <a:ea typeface="ＭＳ Ｐゴシック" pitchFamily="34" charset="-128"/>
              </a:rPr>
              <a:t>autoreduces</a:t>
            </a:r>
            <a:r>
              <a:rPr lang="en-US" altLang="en-US" dirty="0" smtClean="0">
                <a:latin typeface="Times" pitchFamily="18" charset="0"/>
                <a:ea typeface="ＭＳ Ｐゴシック" pitchFamily="34" charset="-128"/>
              </a:rPr>
              <a:t>/oxidizes with electrolyte.  BANG at 140oC.  Chemical constrained combustion.  Lithium dendritic short circuit on SO2 overcharge does approach </a:t>
            </a:r>
            <a:r>
              <a:rPr lang="en-US" altLang="en-US" dirty="0" err="1" smtClean="0">
                <a:latin typeface="Times" pitchFamily="18" charset="0"/>
                <a:ea typeface="ＭＳ Ｐゴシック" pitchFamily="34" charset="-128"/>
              </a:rPr>
              <a:t>develoment</a:t>
            </a:r>
            <a:r>
              <a:rPr lang="en-US" altLang="en-US" dirty="0" smtClean="0">
                <a:latin typeface="Times" pitchFamily="18" charset="0"/>
                <a:ea typeface="ＭＳ Ｐゴシック" pitchFamily="34" charset="-128"/>
              </a:rPr>
              <a:t> of velocity of detonation.  Shock involved is supersonic since in water not air and contributes to additional reaction sets.  FePO4 fails rapidly on high order overcharge where mixed metal oxides take and have no issues.  Current rate issue.  Regen charge on PO4 has no where to go.   No excess lithium.  Anode cathode </a:t>
            </a:r>
            <a:r>
              <a:rPr lang="en-US" altLang="en-US" dirty="0" err="1" smtClean="0">
                <a:latin typeface="Times" pitchFamily="18" charset="0"/>
                <a:ea typeface="ＭＳ Ｐゴシック" pitchFamily="34" charset="-128"/>
              </a:rPr>
              <a:t>coulometric</a:t>
            </a:r>
            <a:r>
              <a:rPr lang="en-US" altLang="en-US" dirty="0" smtClean="0">
                <a:latin typeface="Times" pitchFamily="18" charset="0"/>
                <a:ea typeface="ＭＳ Ｐゴシック" pitchFamily="34" charset="-128"/>
              </a:rPr>
              <a:t> matching is such as no excess lithium.   96% removed.  Mixed metal oxide is more resistant to that.  BUT </a:t>
            </a:r>
            <a:r>
              <a:rPr lang="en-US" altLang="en-US" dirty="0" err="1" smtClean="0">
                <a:latin typeface="Times" pitchFamily="18" charset="0"/>
                <a:ea typeface="ＭＳ Ｐゴシック" pitchFamily="34" charset="-128"/>
              </a:rPr>
              <a:t>ITHas</a:t>
            </a:r>
            <a:r>
              <a:rPr lang="en-US" altLang="en-US" dirty="0" smtClean="0">
                <a:latin typeface="Times" pitchFamily="18" charset="0"/>
                <a:ea typeface="ＭＳ Ｐゴシック" pitchFamily="34" charset="-128"/>
              </a:rPr>
              <a:t> ½ lithium left over that</a:t>
            </a:r>
            <a:r>
              <a:rPr lang="en-US" altLang="en-US" baseline="0" dirty="0" smtClean="0">
                <a:latin typeface="Times" pitchFamily="18" charset="0"/>
                <a:ea typeface="ＭＳ Ｐゴシック" pitchFamily="34" charset="-128"/>
              </a:rPr>
              <a:t> allow overcharge triggered failures.  BOTH CAN PLATE LITHIUM under COLD CHARGE – if Li Dendrites are a significant concern…..</a:t>
            </a:r>
            <a:r>
              <a:rPr lang="en-US" altLang="en-US" dirty="0" smtClean="0">
                <a:latin typeface="Times" pitchFamily="18" charset="0"/>
                <a:ea typeface="ＭＳ Ｐゴシック" pitchFamily="34" charset="-128"/>
              </a:rPr>
              <a:t>.  </a:t>
            </a:r>
          </a:p>
        </p:txBody>
      </p:sp>
      <p:sp>
        <p:nvSpPr>
          <p:cNvPr id="4" name="Slide Number Placeholder 3"/>
          <p:cNvSpPr>
            <a:spLocks noGrp="1"/>
          </p:cNvSpPr>
          <p:nvPr>
            <p:ph type="sldNum" sz="quarter" idx="5"/>
          </p:nvPr>
        </p:nvSpPr>
        <p:spPr/>
        <p:txBody>
          <a:bodyPr/>
          <a:lstStyle/>
          <a:p>
            <a:pPr>
              <a:defRPr/>
            </a:pPr>
            <a:fld id="{7D259203-43C8-4993-8D7A-C9E06060944A}"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8820855"/>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smtClean="0">
                <a:latin typeface="Times" pitchFamily="18" charset="0"/>
                <a:ea typeface="ＭＳ Ｐゴシック" pitchFamily="34" charset="-128"/>
              </a:rPr>
              <a:t>SO2 - High temp, forced reversal, shorting – pressure build up and vent.    Charging – rapid deflagrated burn</a:t>
            </a:r>
          </a:p>
          <a:p>
            <a:r>
              <a:rPr lang="en-US" altLang="en-US" smtClean="0">
                <a:latin typeface="Times" pitchFamily="18" charset="0"/>
                <a:ea typeface="ＭＳ Ｐゴシック" pitchFamily="34" charset="-128"/>
              </a:rPr>
              <a:t>MnO2 – shorting, high temp combustion and burning.  Can is not a highly dependent pressure vent system so get to higher temp danger area before venting.  Perchlorite electrolyte 140-160oC exothermic reaction with organic solvent (but some triflate in commercial cells).  Bobbin cells chunks of lithium flying 20-30 feet ejection plug.  </a:t>
            </a:r>
          </a:p>
          <a:p>
            <a:r>
              <a:rPr lang="en-US" altLang="en-US" smtClean="0">
                <a:latin typeface="Times" pitchFamily="18" charset="0"/>
                <a:ea typeface="ＭＳ Ｐゴシック" pitchFamily="34" charset="-128"/>
              </a:rPr>
              <a:t>XOCl2, SO2Cl2 oxyhalide – highly dependent on cell design and config.  Cylindrical cells.   Carbon limited design – capacity extracted from cell dictacted by weight of graphite than by lithium or electrolyte, and have li excess, can find in condition – especially in prismatic cells, where moderate reversal, under cold conditions, will establish to ineffective short circuits that only become apparent on warming.  Some sub-clusers of discharge pathways that result in metastable oxychloride/oxysulfur chloride compounds, as well as pure composite sulfur tetrahedrals in lithium dendrite matrix next to carbon – akin to black powder – shock or temperature sensitive upon rewarming.  Discharge pathways MnO2 and SO2 are limited.  Oxyhalide discharge pathways have several different chemical pathways.  Most cylindrical thyionyl chloride cells hav some overlap of lithium – double over wrap of lithium.  HEDB prismatics susceptible to cold heating event, demonstrated on different sizes of HEDB cell types.  Never got to it with thionyl chloride cylindrical cells.  Levy and Bro battery safety on Clint’s desk with White Oak thionyl chloride behaviors.  </a:t>
            </a:r>
          </a:p>
        </p:txBody>
      </p:sp>
      <p:sp>
        <p:nvSpPr>
          <p:cNvPr id="4" name="Slide Number Placeholder 3"/>
          <p:cNvSpPr>
            <a:spLocks noGrp="1"/>
          </p:cNvSpPr>
          <p:nvPr>
            <p:ph type="sldNum" sz="quarter" idx="5"/>
          </p:nvPr>
        </p:nvSpPr>
        <p:spPr/>
        <p:txBody>
          <a:bodyPr/>
          <a:lstStyle/>
          <a:p>
            <a:pPr>
              <a:defRPr/>
            </a:pPr>
            <a:fld id="{2DD14BCB-C97D-4319-88A6-9726DFFC9597}"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dirty="0" err="1" smtClean="0">
                <a:latin typeface="Times" pitchFamily="18" charset="0"/>
                <a:ea typeface="ＭＳ Ｐゴシック" pitchFamily="34" charset="-128"/>
              </a:rPr>
              <a:t>Excitign</a:t>
            </a:r>
            <a:r>
              <a:rPr lang="en-US" altLang="en-US" dirty="0" smtClean="0">
                <a:latin typeface="Times" pitchFamily="18" charset="0"/>
                <a:ea typeface="ＭＳ Ｐゴシック" pitchFamily="34" charset="-128"/>
              </a:rPr>
              <a:t> chemistry right now – D =-sized 16 </a:t>
            </a:r>
            <a:r>
              <a:rPr lang="en-US" altLang="en-US" dirty="0" err="1" smtClean="0">
                <a:latin typeface="Times" pitchFamily="18" charset="0"/>
                <a:ea typeface="ＭＳ Ｐゴシック" pitchFamily="34" charset="-128"/>
              </a:rPr>
              <a:t>Ahr</a:t>
            </a:r>
            <a:r>
              <a:rPr lang="en-US" altLang="en-US" dirty="0" smtClean="0">
                <a:latin typeface="Times" pitchFamily="18" charset="0"/>
                <a:ea typeface="ＭＳ Ｐゴシック" pitchFamily="34" charset="-128"/>
              </a:rPr>
              <a:t> instead of 11Ahr.  Get to </a:t>
            </a:r>
            <a:r>
              <a:rPr lang="en-US" altLang="en-US" dirty="0" err="1" smtClean="0">
                <a:latin typeface="Times" pitchFamily="18" charset="0"/>
                <a:ea typeface="ＭＳ Ｐゴシック" pitchFamily="34" charset="-128"/>
              </a:rPr>
              <a:t>thionyl</a:t>
            </a:r>
            <a:r>
              <a:rPr lang="en-US" altLang="en-US" dirty="0" smtClean="0">
                <a:latin typeface="Times" pitchFamily="18" charset="0"/>
                <a:ea typeface="ＭＳ Ｐゴシック" pitchFamily="34" charset="-128"/>
              </a:rPr>
              <a:t> chloride.  But MnO2 </a:t>
            </a:r>
            <a:r>
              <a:rPr lang="en-US" altLang="en-US" dirty="0" err="1" smtClean="0">
                <a:latin typeface="Times" pitchFamily="18" charset="0"/>
                <a:ea typeface="ＭＳ Ｐゴシック" pitchFamily="34" charset="-128"/>
              </a:rPr>
              <a:t>electrolylte</a:t>
            </a:r>
            <a:r>
              <a:rPr lang="en-US" altLang="en-US" dirty="0" smtClean="0">
                <a:latin typeface="Times" pitchFamily="18" charset="0"/>
                <a:ea typeface="ＭＳ Ｐゴシック" pitchFamily="34" charset="-128"/>
              </a:rPr>
              <a:t> with good percentage of THF flash point of MINUS 38C or less and lithium perchlorate slat </a:t>
            </a:r>
            <a:r>
              <a:rPr lang="en-US" altLang="en-US" dirty="0" err="1" smtClean="0">
                <a:latin typeface="Times" pitchFamily="18" charset="0"/>
                <a:ea typeface="ＭＳ Ｐゴシック" pitchFamily="34" charset="-128"/>
              </a:rPr>
              <a:t>autoreduces</a:t>
            </a:r>
            <a:r>
              <a:rPr lang="en-US" altLang="en-US" dirty="0" smtClean="0">
                <a:latin typeface="Times" pitchFamily="18" charset="0"/>
                <a:ea typeface="ＭＳ Ｐゴシック" pitchFamily="34" charset="-128"/>
              </a:rPr>
              <a:t>/oxidizes with electrolyte.  BANG at 140oC.  Chemical constrained combustion.  Lithium dendritic short circuit on SO2 overcharge does approach </a:t>
            </a:r>
            <a:r>
              <a:rPr lang="en-US" altLang="en-US" dirty="0" err="1" smtClean="0">
                <a:latin typeface="Times" pitchFamily="18" charset="0"/>
                <a:ea typeface="ＭＳ Ｐゴシック" pitchFamily="34" charset="-128"/>
              </a:rPr>
              <a:t>develoment</a:t>
            </a:r>
            <a:r>
              <a:rPr lang="en-US" altLang="en-US" dirty="0" smtClean="0">
                <a:latin typeface="Times" pitchFamily="18" charset="0"/>
                <a:ea typeface="ＭＳ Ｐゴシック" pitchFamily="34" charset="-128"/>
              </a:rPr>
              <a:t> of velocity of detonation.  Shock involved is supersonic since in water not air and contributes to additional reaction sets.  FePO4 fails rapidly on high order overcharge where mixed metal oxides take and have no issues.  Current rate issue.  Regen charge on PO4 has no where to go.   No excess lithium.  Anode cathode </a:t>
            </a:r>
            <a:r>
              <a:rPr lang="en-US" altLang="en-US" dirty="0" err="1" smtClean="0">
                <a:latin typeface="Times" pitchFamily="18" charset="0"/>
                <a:ea typeface="ＭＳ Ｐゴシック" pitchFamily="34" charset="-128"/>
              </a:rPr>
              <a:t>coulometric</a:t>
            </a:r>
            <a:r>
              <a:rPr lang="en-US" altLang="en-US" dirty="0" smtClean="0">
                <a:latin typeface="Times" pitchFamily="18" charset="0"/>
                <a:ea typeface="ＭＳ Ｐゴシック" pitchFamily="34" charset="-128"/>
              </a:rPr>
              <a:t> matching is such as no excess lithium.   96% removed.  Mixed metal oxide is more resistant to that.  BUT </a:t>
            </a:r>
            <a:r>
              <a:rPr lang="en-US" altLang="en-US" dirty="0" err="1" smtClean="0">
                <a:latin typeface="Times" pitchFamily="18" charset="0"/>
                <a:ea typeface="ＭＳ Ｐゴシック" pitchFamily="34" charset="-128"/>
              </a:rPr>
              <a:t>ITHas</a:t>
            </a:r>
            <a:r>
              <a:rPr lang="en-US" altLang="en-US" dirty="0" smtClean="0">
                <a:latin typeface="Times" pitchFamily="18" charset="0"/>
                <a:ea typeface="ＭＳ Ｐゴシック" pitchFamily="34" charset="-128"/>
              </a:rPr>
              <a:t> ½ lithium left over that</a:t>
            </a:r>
            <a:r>
              <a:rPr lang="en-US" altLang="en-US" baseline="0" dirty="0" smtClean="0">
                <a:latin typeface="Times" pitchFamily="18" charset="0"/>
                <a:ea typeface="ＭＳ Ｐゴシック" pitchFamily="34" charset="-128"/>
              </a:rPr>
              <a:t> allow overcharge triggered failures.  BOTH CAN PLATE LITHIUM under COLD CHARGE – if Li Dendrites are a significant concern…..</a:t>
            </a:r>
            <a:r>
              <a:rPr lang="en-US" altLang="en-US" dirty="0" smtClean="0">
                <a:latin typeface="Times" pitchFamily="18" charset="0"/>
                <a:ea typeface="ＭＳ Ｐゴシック" pitchFamily="34" charset="-128"/>
              </a:rPr>
              <a:t>.  </a:t>
            </a:r>
          </a:p>
        </p:txBody>
      </p:sp>
      <p:sp>
        <p:nvSpPr>
          <p:cNvPr id="4" name="Slide Number Placeholder 3"/>
          <p:cNvSpPr>
            <a:spLocks noGrp="1"/>
          </p:cNvSpPr>
          <p:nvPr>
            <p:ph type="sldNum" sz="quarter" idx="5"/>
          </p:nvPr>
        </p:nvSpPr>
        <p:spPr/>
        <p:txBody>
          <a:bodyPr/>
          <a:lstStyle/>
          <a:p>
            <a:pPr>
              <a:defRPr/>
            </a:pPr>
            <a:fld id="{7D259203-43C8-4993-8D7A-C9E06060944A}"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6E7584-2DD9-4EF6-8568-B41DBE9BAEE7}" type="slidenum">
              <a:rPr lang="en-US" altLang="en-US"/>
              <a:pPr>
                <a:defRPr/>
              </a:pPr>
              <a:t>4</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dirty="0" err="1" smtClean="0">
                <a:latin typeface="Times" pitchFamily="18" charset="0"/>
                <a:ea typeface="ＭＳ Ｐゴシック" pitchFamily="34" charset="-128"/>
              </a:rPr>
              <a:t>Subsafe</a:t>
            </a:r>
            <a:r>
              <a:rPr lang="en-US" altLang="en-US" dirty="0" smtClean="0">
                <a:latin typeface="Times" pitchFamily="18" charset="0"/>
                <a:ea typeface="ＭＳ Ｐゴシック" pitchFamily="34" charset="-128"/>
              </a:rPr>
              <a:t> = whole other level of risk intolerance</a:t>
            </a:r>
          </a:p>
          <a:p>
            <a:r>
              <a:rPr lang="en-US" altLang="en-US" dirty="0" smtClean="0">
                <a:latin typeface="Times" pitchFamily="18" charset="0"/>
                <a:ea typeface="ＭＳ Ｐゴシック" pitchFamily="34" charset="-128"/>
              </a:rPr>
              <a:t>Carried on, stored in, deployed from, power – </a:t>
            </a:r>
            <a:r>
              <a:rPr lang="en-US" altLang="en-US" dirty="0" smtClean="0">
                <a:solidFill>
                  <a:srgbClr val="FF0000"/>
                </a:solidFill>
                <a:latin typeface="Times" pitchFamily="18" charset="0"/>
                <a:ea typeface="ＭＳ Ｐゴシック" pitchFamily="34" charset="-128"/>
              </a:rPr>
              <a:t>COLOCATED WITH ORDNANCE,</a:t>
            </a:r>
            <a:r>
              <a:rPr lang="en-US" altLang="en-US" baseline="0" dirty="0" smtClean="0">
                <a:solidFill>
                  <a:srgbClr val="FF0000"/>
                </a:solidFill>
                <a:latin typeface="Times" pitchFamily="18" charset="0"/>
                <a:ea typeface="ＭＳ Ｐゴシック" pitchFamily="34" charset="-128"/>
              </a:rPr>
              <a:t> SMALL SPACES, HYBARIC (acute exposure guideline limit) AEGL issues – MISSION CRITICAL ITEMS </a:t>
            </a:r>
          </a:p>
          <a:p>
            <a:endParaRPr lang="en-US" altLang="en-US" baseline="0" dirty="0" smtClean="0">
              <a:solidFill>
                <a:srgbClr val="FF0000"/>
              </a:solidFill>
              <a:latin typeface="Times" pitchFamily="18" charset="0"/>
              <a:ea typeface="ＭＳ Ｐゴシック" pitchFamily="34" charset="-128"/>
            </a:endParaRPr>
          </a:p>
          <a:p>
            <a:r>
              <a:rPr lang="en-US" altLang="en-US" baseline="0" dirty="0" err="1" smtClean="0">
                <a:solidFill>
                  <a:srgbClr val="FF0000"/>
                </a:solidFill>
                <a:latin typeface="Times" pitchFamily="18" charset="0"/>
                <a:ea typeface="ＭＳ Ｐゴシック" pitchFamily="34" charset="-128"/>
              </a:rPr>
              <a:t>Xxxx</a:t>
            </a:r>
            <a:r>
              <a:rPr lang="en-US" altLang="en-US" baseline="0" dirty="0" smtClean="0">
                <a:solidFill>
                  <a:srgbClr val="FF0000"/>
                </a:solidFill>
                <a:latin typeface="Times" pitchFamily="18" charset="0"/>
                <a:ea typeface="ＭＳ Ｐゴシック" pitchFamily="34" charset="-128"/>
              </a:rPr>
              <a:t>  </a:t>
            </a:r>
          </a:p>
          <a:p>
            <a:r>
              <a:rPr lang="en-US" altLang="en-US" baseline="0" dirty="0" smtClean="0">
                <a:solidFill>
                  <a:srgbClr val="FF0000"/>
                </a:solidFill>
                <a:latin typeface="Times" pitchFamily="18" charset="0"/>
                <a:ea typeface="ＭＳ Ｐゴシック" pitchFamily="34" charset="-128"/>
              </a:rPr>
              <a:t>that means we work to MINIMIZE HAZARDS to ACCEPTABLE levels – or must elevate the acceptance of RISK to personnel, platform, mission to HIGHER AUITHORITIES (pay grade, responsibilities)</a:t>
            </a:r>
            <a:endParaRPr lang="en-US" altLang="en-US" dirty="0" smtClean="0">
              <a:solidFill>
                <a:srgbClr val="FF0000"/>
              </a:solidFill>
              <a:latin typeface="Times"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SERIOUS</a:t>
            </a:r>
            <a:r>
              <a:rPr lang="en-US" baseline="0" dirty="0" smtClean="0"/>
              <a:t> LITHIUM BATTERY EVENT – THE BERMUDA INCIDENT – THAT CAUSED A SPECIAL DEVICE TO EJECT A PRESSURE BOTTLE END-PLATE – CAUSED PERMANENT INJURY (NON-FATAL) LOSS OF LEG ****INITIATED**** THE NAVY LITHIUM BATTERY SAFETY PROGRAM AFTER A SERIES OF PRECURSOR TAIL-WING TRANSPONDER FIRES ON CARRIER LANDING – CONSIDERED NUISANCES – UNTIL THE NEAR FATAL **BERMUDA** EVENT  1979  STARTED THE NAVY LITHIUM BATTERY SAFETY PROGRAM</a:t>
            </a:r>
            <a:endParaRPr lang="en-US" dirty="0"/>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6323631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DA2155-3206-4B10-963A-77F38498FCA6}" type="slidenum">
              <a:rPr lang="en-US" altLang="en-US"/>
              <a:pPr>
                <a:defRPr/>
              </a:pPr>
              <a:t>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sz="1200" dirty="0" smtClean="0">
                <a:solidFill>
                  <a:srgbClr val="FF0000"/>
                </a:solidFill>
              </a:rPr>
              <a:t>Deliberate abuse, sometimes with safeties</a:t>
            </a:r>
            <a:r>
              <a:rPr lang="en-US" altLang="en-US" sz="1200" baseline="0" dirty="0" smtClean="0">
                <a:solidFill>
                  <a:srgbClr val="FF0000"/>
                </a:solidFill>
              </a:rPr>
              <a:t> removed</a:t>
            </a:r>
            <a:endParaRPr lang="en-US" altLang="en-US" sz="1200" dirty="0" smtClean="0">
              <a:solidFill>
                <a:srgbClr val="FF0000"/>
              </a:solidFill>
            </a:endParaRPr>
          </a:p>
          <a:p>
            <a:endParaRPr lang="en-US" altLang="en-US" sz="1200" dirty="0" smtClean="0">
              <a:solidFill>
                <a:srgbClr val="FF0000"/>
              </a:solidFill>
            </a:endParaRPr>
          </a:p>
          <a:p>
            <a:r>
              <a:rPr lang="en-US" altLang="en-US" sz="1200" dirty="0" smtClean="0">
                <a:solidFill>
                  <a:srgbClr val="FF0000"/>
                </a:solidFill>
              </a:rPr>
              <a:t>Carried underwing or in weapons bay </a:t>
            </a:r>
            <a:endParaRPr lang="en-US" altLang="en-US" dirty="0" smtClean="0">
              <a:latin typeface="Times"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DE802B-01E4-4440-9B6D-944D8B205E81}" type="slidenum">
              <a:rPr lang="en-US" altLang="en-US"/>
              <a:pPr>
                <a:defRPr/>
              </a:pPr>
              <a:t>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smtClean="0">
                <a:solidFill>
                  <a:srgbClr val="FF0000"/>
                </a:solidFill>
              </a:rPr>
              <a:t>Cascading to Adjacent Units</a:t>
            </a:r>
            <a:endParaRPr lang="en-US" altLang="en-US" dirty="0" smtClean="0">
              <a:latin typeface="Times" pitchFamily="18" charset="0"/>
              <a:ea typeface="ＭＳ Ｐゴシック" pitchFamily="34" charset="-128"/>
            </a:endParaRPr>
          </a:p>
          <a:p>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These were 1200 AH stacked</a:t>
            </a:r>
            <a:r>
              <a:rPr lang="en-US" altLang="en-US" baseline="0" dirty="0" smtClean="0">
                <a:latin typeface="Times" pitchFamily="18" charset="0"/>
                <a:ea typeface="ＭＳ Ｐゴシック" pitchFamily="34" charset="-128"/>
              </a:rPr>
              <a:t> plate cells from HEDB Corp (now defunct) using a special technology – intended to be a 24-cell assembly in a UUV for submarine carriage – this is one of several hazards assessment tests conducted by NSWC Carderock in mid -90s</a:t>
            </a:r>
            <a:endParaRPr lang="en-US" altLang="en-US" dirty="0" smtClean="0">
              <a:latin typeface="Times"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D038FF-E7AD-45B9-B64F-105370192A04}" type="slidenum">
              <a:rPr lang="en-US" altLang="en-US"/>
              <a:pPr>
                <a:defRPr/>
              </a:pPr>
              <a:t>8</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dirty="0" smtClean="0">
                <a:latin typeface="Times" pitchFamily="18" charset="0"/>
                <a:ea typeface="ＭＳ Ｐゴシック" pitchFamily="34" charset="-128"/>
              </a:rPr>
              <a:t>MESSAGE - THE IMPORTANCE OF BMS CIRCUITRY DESIGN and ELECTROSTAIC PROTECTION CANNOT BE OVER EMPHASIZED – ESD damage to MOSFET effector</a:t>
            </a:r>
            <a:r>
              <a:rPr lang="en-US" altLang="en-US" baseline="0" dirty="0" smtClean="0">
                <a:latin typeface="Times" pitchFamily="18" charset="0"/>
                <a:ea typeface="ＭＳ Ｐゴシック" pitchFamily="34" charset="-128"/>
              </a:rPr>
              <a:t>s for CHARGE PREVTION/DISCONNECT or Voltage comparator OUTPUT legs – can be critical to safety – HERE 30% of a 1</a:t>
            </a:r>
            <a:r>
              <a:rPr lang="en-US" altLang="en-US" baseline="30000" dirty="0" smtClean="0">
                <a:latin typeface="Times" pitchFamily="18" charset="0"/>
                <a:ea typeface="ＭＳ Ｐゴシック" pitchFamily="34" charset="-128"/>
              </a:rPr>
              <a:t>st</a:t>
            </a:r>
            <a:r>
              <a:rPr lang="en-US" altLang="en-US" baseline="0" dirty="0" smtClean="0">
                <a:latin typeface="Times" pitchFamily="18" charset="0"/>
                <a:ea typeface="ＭＳ Ｐゴシック" pitchFamily="34" charset="-128"/>
              </a:rPr>
              <a:t> run product FAILED electrical safety device check – MAJOR PROGRAM STUMBLING BLOCK and DELAY</a:t>
            </a:r>
            <a:endParaRPr lang="en-US" altLang="en-US" dirty="0" smtClean="0">
              <a:latin typeface="Times"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82DB19-E6AE-4E7E-BC65-7E923074BB5F}" type="slidenum">
              <a:rPr lang="en-US" smtClean="0"/>
              <a:pPr>
                <a:defRPr/>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797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a:noFill/>
          </a:ln>
          <a:effectLst/>
          <a:extLst/>
        </p:spPr>
        <p:txBody>
          <a:bodyPr wrap="none" anchor="ctr"/>
          <a:lstStyle/>
          <a:p>
            <a:pPr eaLnBrk="0" hangingPunct="0">
              <a:defRPr/>
            </a:pPr>
            <a:endParaRPr lang="en-US">
              <a:latin typeface="Arial" charset="0"/>
              <a:ea typeface="ＭＳ Ｐゴシック" charset="0"/>
            </a:endParaRPr>
          </a:p>
        </p:txBody>
      </p:sp>
      <p:grpSp>
        <p:nvGrpSpPr>
          <p:cNvPr id="6" name="Group 7"/>
          <p:cNvGrpSpPr>
            <a:grpSpLocks/>
          </p:cNvGrpSpPr>
          <p:nvPr/>
        </p:nvGrpSpPr>
        <p:grpSpPr bwMode="auto">
          <a:xfrm>
            <a:off x="0" y="1905000"/>
            <a:ext cx="6172200" cy="2438400"/>
            <a:chOff x="0" y="1200"/>
            <a:chExt cx="3888" cy="1536"/>
          </a:xfrm>
        </p:grpSpPr>
        <p:sp>
          <p:nvSpPr>
            <p:cNvPr id="7"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9"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11"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a:noFill/>
            </a:ln>
            <a:effectLst/>
            <a:extLst/>
          </p:spPr>
          <p:txBody>
            <a:bodyPr wrap="none" anchor="ctr"/>
            <a:lstStyle/>
            <a:p>
              <a:pPr eaLnBrk="0" hangingPunct="0">
                <a:defRPr/>
              </a:pPr>
              <a:endParaRPr lang="en-US">
                <a:latin typeface="Arial" charset="0"/>
                <a:ea typeface="ＭＳ Ｐゴシック" charset="0"/>
              </a:endParaRPr>
            </a:p>
          </p:txBody>
        </p:sp>
      </p:gr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Monotype Sorts" charset="0"/>
              <a:buNone/>
              <a:defRPr/>
            </a:lvl1pPr>
          </a:lstStyle>
          <a:p>
            <a:pPr lvl="0"/>
            <a:r>
              <a:rPr lang="en-US" noProof="0" smtClean="0"/>
              <a:t>Click to edit Master subtitle style</a:t>
            </a:r>
          </a:p>
        </p:txBody>
      </p:sp>
      <p:sp>
        <p:nvSpPr>
          <p:cNvPr id="4110" name="Rectangle 14"/>
          <p:cNvSpPr>
            <a:spLocks noGrp="1" noChangeArrowheads="1"/>
          </p:cNvSpPr>
          <p:nvPr>
            <p:ph type="ctrTitle"/>
          </p:nvPr>
        </p:nvSpPr>
        <p:spPr>
          <a:xfrm>
            <a:off x="609600" y="990600"/>
            <a:ext cx="8229600" cy="1143000"/>
          </a:xfrm>
        </p:spPr>
        <p:txBody>
          <a:bodyPr/>
          <a:lstStyle>
            <a:lvl1pPr>
              <a:defRPr/>
            </a:lvl1pPr>
          </a:lstStyle>
          <a:p>
            <a:pPr lvl="0"/>
            <a:r>
              <a:rPr lang="en-US" noProof="0" smtClean="0"/>
              <a:t>Click to edit Master title style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743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1/11</a:t>
            </a:r>
          </a:p>
        </p:txBody>
      </p:sp>
      <p:sp>
        <p:nvSpPr>
          <p:cNvPr id="5" name="Footer Placeholder 4"/>
          <p:cNvSpPr>
            <a:spLocks noGrp="1"/>
          </p:cNvSpPr>
          <p:nvPr>
            <p:ph type="ftr" sz="quarter" idx="11"/>
          </p:nvPr>
        </p:nvSpPr>
        <p:spPr/>
        <p:txBody>
          <a:bodyPr/>
          <a:lstStyle>
            <a:lvl1pPr>
              <a:defRPr/>
            </a:lvl1pPr>
          </a:lstStyle>
          <a:p>
            <a:pPr>
              <a:defRPr/>
            </a:pPr>
            <a:r>
              <a:rPr lang="en-US"/>
              <a:t>NSWC Carderock Code 616</a:t>
            </a:r>
          </a:p>
        </p:txBody>
      </p:sp>
      <p:sp>
        <p:nvSpPr>
          <p:cNvPr id="6" name="Slide Number Placeholder 5"/>
          <p:cNvSpPr>
            <a:spLocks noGrp="1"/>
          </p:cNvSpPr>
          <p:nvPr>
            <p:ph type="sldNum" sz="quarter" idx="12"/>
          </p:nvPr>
        </p:nvSpPr>
        <p:spPr/>
        <p:txBody>
          <a:bodyPr/>
          <a:lstStyle>
            <a:lvl1pPr>
              <a:defRPr/>
            </a:lvl1pPr>
          </a:lstStyle>
          <a:p>
            <a:pPr>
              <a:defRPr/>
            </a:pPr>
            <a:fld id="{C60B7320-1EE1-4797-BD24-64D5C64C2F8D}"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080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1524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524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1/11</a:t>
            </a:r>
          </a:p>
        </p:txBody>
      </p:sp>
      <p:sp>
        <p:nvSpPr>
          <p:cNvPr id="5" name="Footer Placeholder 4"/>
          <p:cNvSpPr>
            <a:spLocks noGrp="1"/>
          </p:cNvSpPr>
          <p:nvPr>
            <p:ph type="ftr" sz="quarter" idx="11"/>
          </p:nvPr>
        </p:nvSpPr>
        <p:spPr/>
        <p:txBody>
          <a:bodyPr/>
          <a:lstStyle>
            <a:lvl1pPr>
              <a:defRPr/>
            </a:lvl1pPr>
          </a:lstStyle>
          <a:p>
            <a:pPr>
              <a:defRPr/>
            </a:pPr>
            <a:r>
              <a:rPr lang="en-US"/>
              <a:t>NSWC Carderock Code 616</a:t>
            </a:r>
          </a:p>
        </p:txBody>
      </p:sp>
      <p:sp>
        <p:nvSpPr>
          <p:cNvPr id="6" name="Slide Number Placeholder 5"/>
          <p:cNvSpPr>
            <a:spLocks noGrp="1"/>
          </p:cNvSpPr>
          <p:nvPr>
            <p:ph type="sldNum" sz="quarter" idx="12"/>
          </p:nvPr>
        </p:nvSpPr>
        <p:spPr/>
        <p:txBody>
          <a:bodyPr/>
          <a:lstStyle>
            <a:lvl1pPr>
              <a:defRPr/>
            </a:lvl1pPr>
          </a:lstStyle>
          <a:p>
            <a:pPr>
              <a:defRPr/>
            </a:pPr>
            <a:fld id="{878AEB58-E0BA-4652-9BBC-1EA2854BB7F6}"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873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5532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219200" y="1676400"/>
            <a:ext cx="7772400" cy="45720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t>1/11</a:t>
            </a:r>
          </a:p>
        </p:txBody>
      </p:sp>
      <p:sp>
        <p:nvSpPr>
          <p:cNvPr id="5" name="Footer Placeholder 4"/>
          <p:cNvSpPr>
            <a:spLocks noGrp="1"/>
          </p:cNvSpPr>
          <p:nvPr>
            <p:ph type="ftr" sz="quarter" idx="11"/>
          </p:nvPr>
        </p:nvSpPr>
        <p:spPr/>
        <p:txBody>
          <a:bodyPr/>
          <a:lstStyle>
            <a:lvl1pPr>
              <a:defRPr/>
            </a:lvl1pPr>
          </a:lstStyle>
          <a:p>
            <a:pPr>
              <a:defRPr/>
            </a:pPr>
            <a:r>
              <a:rPr lang="en-US"/>
              <a:t>NSWC Carderock Code 616</a:t>
            </a:r>
          </a:p>
        </p:txBody>
      </p:sp>
      <p:sp>
        <p:nvSpPr>
          <p:cNvPr id="6" name="Slide Number Placeholder 5"/>
          <p:cNvSpPr>
            <a:spLocks noGrp="1"/>
          </p:cNvSpPr>
          <p:nvPr>
            <p:ph type="sldNum" sz="quarter" idx="12"/>
          </p:nvPr>
        </p:nvSpPr>
        <p:spPr/>
        <p:txBody>
          <a:bodyPr/>
          <a:lstStyle>
            <a:lvl1pPr>
              <a:defRPr/>
            </a:lvl1pPr>
          </a:lstStyle>
          <a:p>
            <a:pPr>
              <a:defRPr/>
            </a:pPr>
            <a:fld id="{6ECF1E01-FADC-4DF8-803A-C6AEF8A68086}"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892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smtClean="0"/>
            </a:lvl1pPr>
          </a:lstStyle>
          <a:p>
            <a:pPr>
              <a:defRPr/>
            </a:pPr>
            <a:r>
              <a:rPr lang="en-US"/>
              <a:t>10/25/16</a:t>
            </a:r>
          </a:p>
        </p:txBody>
      </p:sp>
      <p:sp>
        <p:nvSpPr>
          <p:cNvPr id="5" name="Footer Placeholder 4"/>
          <p:cNvSpPr>
            <a:spLocks noGrp="1"/>
          </p:cNvSpPr>
          <p:nvPr>
            <p:ph type="ftr" sz="quarter" idx="11"/>
          </p:nvPr>
        </p:nvSpPr>
        <p:spPr/>
        <p:txBody>
          <a:bodyPr/>
          <a:lstStyle>
            <a:lvl1pPr>
              <a:defRPr/>
            </a:lvl1pPr>
          </a:lstStyle>
          <a:p>
            <a:pPr>
              <a:defRPr/>
            </a:pPr>
            <a:r>
              <a:rPr lang="en-US"/>
              <a:t>NSWC Carderock Code 636</a:t>
            </a:r>
          </a:p>
        </p:txBody>
      </p:sp>
      <p:sp>
        <p:nvSpPr>
          <p:cNvPr id="6" name="Slide Number Placeholder 5"/>
          <p:cNvSpPr>
            <a:spLocks noGrp="1"/>
          </p:cNvSpPr>
          <p:nvPr>
            <p:ph type="sldNum" sz="quarter" idx="12"/>
          </p:nvPr>
        </p:nvSpPr>
        <p:spPr/>
        <p:txBody>
          <a:bodyPr/>
          <a:lstStyle>
            <a:lvl1pPr>
              <a:defRPr/>
            </a:lvl1pPr>
          </a:lstStyle>
          <a:p>
            <a:pPr>
              <a:defRPr/>
            </a:pPr>
            <a:fld id="{E2D7511E-F32B-4662-A998-C6FECCA8588E}"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920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1/11</a:t>
            </a:r>
          </a:p>
        </p:txBody>
      </p:sp>
      <p:sp>
        <p:nvSpPr>
          <p:cNvPr id="5" name="Footer Placeholder 4"/>
          <p:cNvSpPr>
            <a:spLocks noGrp="1"/>
          </p:cNvSpPr>
          <p:nvPr>
            <p:ph type="ftr" sz="quarter" idx="11"/>
          </p:nvPr>
        </p:nvSpPr>
        <p:spPr/>
        <p:txBody>
          <a:bodyPr/>
          <a:lstStyle>
            <a:lvl1pPr>
              <a:defRPr/>
            </a:lvl1pPr>
          </a:lstStyle>
          <a:p>
            <a:pPr>
              <a:defRPr/>
            </a:pPr>
            <a:r>
              <a:rPr lang="en-US"/>
              <a:t>NSWC Carderock Code 616</a:t>
            </a:r>
          </a:p>
        </p:txBody>
      </p:sp>
      <p:sp>
        <p:nvSpPr>
          <p:cNvPr id="6" name="Slide Number Placeholder 5"/>
          <p:cNvSpPr>
            <a:spLocks noGrp="1"/>
          </p:cNvSpPr>
          <p:nvPr>
            <p:ph type="sldNum" sz="quarter" idx="12"/>
          </p:nvPr>
        </p:nvSpPr>
        <p:spPr/>
        <p:txBody>
          <a:bodyPr/>
          <a:lstStyle>
            <a:lvl1pPr>
              <a:defRPr/>
            </a:lvl1pPr>
          </a:lstStyle>
          <a:p>
            <a:pPr>
              <a:defRPr/>
            </a:pPr>
            <a:fld id="{4D175820-1488-4482-94DF-5716E7054784}"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161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1/11</a:t>
            </a:r>
          </a:p>
        </p:txBody>
      </p:sp>
      <p:sp>
        <p:nvSpPr>
          <p:cNvPr id="6" name="Footer Placeholder 5"/>
          <p:cNvSpPr>
            <a:spLocks noGrp="1"/>
          </p:cNvSpPr>
          <p:nvPr>
            <p:ph type="ftr" sz="quarter" idx="11"/>
          </p:nvPr>
        </p:nvSpPr>
        <p:spPr/>
        <p:txBody>
          <a:bodyPr/>
          <a:lstStyle>
            <a:lvl1pPr>
              <a:defRPr/>
            </a:lvl1pPr>
          </a:lstStyle>
          <a:p>
            <a:pPr>
              <a:defRPr/>
            </a:pPr>
            <a:r>
              <a:rPr lang="en-US"/>
              <a:t>NSWC Carderock Code 616</a:t>
            </a:r>
          </a:p>
        </p:txBody>
      </p:sp>
      <p:sp>
        <p:nvSpPr>
          <p:cNvPr id="7" name="Slide Number Placeholder 6"/>
          <p:cNvSpPr>
            <a:spLocks noGrp="1"/>
          </p:cNvSpPr>
          <p:nvPr>
            <p:ph type="sldNum" sz="quarter" idx="12"/>
          </p:nvPr>
        </p:nvSpPr>
        <p:spPr/>
        <p:txBody>
          <a:bodyPr/>
          <a:lstStyle>
            <a:lvl1pPr>
              <a:defRPr/>
            </a:lvl1pPr>
          </a:lstStyle>
          <a:p>
            <a:pPr>
              <a:defRPr/>
            </a:pPr>
            <a:fld id="{86E37D2A-F7FB-4537-8BA2-F36C6075E374}"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329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1/11</a:t>
            </a:r>
          </a:p>
        </p:txBody>
      </p:sp>
      <p:sp>
        <p:nvSpPr>
          <p:cNvPr id="8" name="Footer Placeholder 7"/>
          <p:cNvSpPr>
            <a:spLocks noGrp="1"/>
          </p:cNvSpPr>
          <p:nvPr>
            <p:ph type="ftr" sz="quarter" idx="11"/>
          </p:nvPr>
        </p:nvSpPr>
        <p:spPr/>
        <p:txBody>
          <a:bodyPr/>
          <a:lstStyle>
            <a:lvl1pPr>
              <a:defRPr/>
            </a:lvl1pPr>
          </a:lstStyle>
          <a:p>
            <a:pPr>
              <a:defRPr/>
            </a:pPr>
            <a:r>
              <a:rPr lang="en-US"/>
              <a:t>NSWC Carderock Code 616</a:t>
            </a:r>
          </a:p>
        </p:txBody>
      </p:sp>
      <p:sp>
        <p:nvSpPr>
          <p:cNvPr id="9" name="Slide Number Placeholder 8"/>
          <p:cNvSpPr>
            <a:spLocks noGrp="1"/>
          </p:cNvSpPr>
          <p:nvPr>
            <p:ph type="sldNum" sz="quarter" idx="12"/>
          </p:nvPr>
        </p:nvSpPr>
        <p:spPr/>
        <p:txBody>
          <a:bodyPr/>
          <a:lstStyle>
            <a:lvl1pPr>
              <a:defRPr/>
            </a:lvl1pPr>
          </a:lstStyle>
          <a:p>
            <a:pPr>
              <a:defRPr/>
            </a:pPr>
            <a:fld id="{4F376C88-A889-4EEF-80D4-599DFA31589C}"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201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1/11</a:t>
            </a:r>
          </a:p>
        </p:txBody>
      </p:sp>
      <p:sp>
        <p:nvSpPr>
          <p:cNvPr id="4" name="Footer Placeholder 3"/>
          <p:cNvSpPr>
            <a:spLocks noGrp="1"/>
          </p:cNvSpPr>
          <p:nvPr>
            <p:ph type="ftr" sz="quarter" idx="11"/>
          </p:nvPr>
        </p:nvSpPr>
        <p:spPr/>
        <p:txBody>
          <a:bodyPr/>
          <a:lstStyle>
            <a:lvl1pPr>
              <a:defRPr/>
            </a:lvl1pPr>
          </a:lstStyle>
          <a:p>
            <a:pPr>
              <a:defRPr/>
            </a:pPr>
            <a:r>
              <a:rPr lang="en-US"/>
              <a:t>NSWC Carderock Code 616</a:t>
            </a:r>
          </a:p>
        </p:txBody>
      </p:sp>
      <p:sp>
        <p:nvSpPr>
          <p:cNvPr id="5" name="Slide Number Placeholder 4"/>
          <p:cNvSpPr>
            <a:spLocks noGrp="1"/>
          </p:cNvSpPr>
          <p:nvPr>
            <p:ph type="sldNum" sz="quarter" idx="12"/>
          </p:nvPr>
        </p:nvSpPr>
        <p:spPr/>
        <p:txBody>
          <a:bodyPr/>
          <a:lstStyle>
            <a:lvl1pPr>
              <a:defRPr/>
            </a:lvl1pPr>
          </a:lstStyle>
          <a:p>
            <a:pPr>
              <a:defRPr/>
            </a:pPr>
            <a:fld id="{DB0B6120-7BC5-4566-8B37-3FBF26926BA1}"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293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1/11</a:t>
            </a:r>
          </a:p>
        </p:txBody>
      </p:sp>
      <p:sp>
        <p:nvSpPr>
          <p:cNvPr id="3" name="Footer Placeholder 2"/>
          <p:cNvSpPr>
            <a:spLocks noGrp="1"/>
          </p:cNvSpPr>
          <p:nvPr>
            <p:ph type="ftr" sz="quarter" idx="11"/>
          </p:nvPr>
        </p:nvSpPr>
        <p:spPr/>
        <p:txBody>
          <a:bodyPr/>
          <a:lstStyle>
            <a:lvl1pPr>
              <a:defRPr/>
            </a:lvl1pPr>
          </a:lstStyle>
          <a:p>
            <a:pPr>
              <a:defRPr/>
            </a:pPr>
            <a:r>
              <a:rPr lang="en-US"/>
              <a:t>NSWC Carderock Code 616</a:t>
            </a:r>
          </a:p>
        </p:txBody>
      </p:sp>
      <p:sp>
        <p:nvSpPr>
          <p:cNvPr id="4" name="Slide Number Placeholder 3"/>
          <p:cNvSpPr>
            <a:spLocks noGrp="1"/>
          </p:cNvSpPr>
          <p:nvPr>
            <p:ph type="sldNum" sz="quarter" idx="12"/>
          </p:nvPr>
        </p:nvSpPr>
        <p:spPr/>
        <p:txBody>
          <a:bodyPr/>
          <a:lstStyle>
            <a:lvl1pPr>
              <a:defRPr/>
            </a:lvl1pPr>
          </a:lstStyle>
          <a:p>
            <a:pPr>
              <a:defRPr/>
            </a:pPr>
            <a:fld id="{604558BE-E234-40DE-B69C-1E63178F3A74}"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754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1/11</a:t>
            </a:r>
          </a:p>
        </p:txBody>
      </p:sp>
      <p:sp>
        <p:nvSpPr>
          <p:cNvPr id="6" name="Footer Placeholder 5"/>
          <p:cNvSpPr>
            <a:spLocks noGrp="1"/>
          </p:cNvSpPr>
          <p:nvPr>
            <p:ph type="ftr" sz="quarter" idx="11"/>
          </p:nvPr>
        </p:nvSpPr>
        <p:spPr/>
        <p:txBody>
          <a:bodyPr/>
          <a:lstStyle>
            <a:lvl1pPr>
              <a:defRPr/>
            </a:lvl1pPr>
          </a:lstStyle>
          <a:p>
            <a:pPr>
              <a:defRPr/>
            </a:pPr>
            <a:r>
              <a:rPr lang="en-US"/>
              <a:t>NSWC Carderock Code 616</a:t>
            </a:r>
          </a:p>
        </p:txBody>
      </p:sp>
      <p:sp>
        <p:nvSpPr>
          <p:cNvPr id="7" name="Slide Number Placeholder 6"/>
          <p:cNvSpPr>
            <a:spLocks noGrp="1"/>
          </p:cNvSpPr>
          <p:nvPr>
            <p:ph type="sldNum" sz="quarter" idx="12"/>
          </p:nvPr>
        </p:nvSpPr>
        <p:spPr/>
        <p:txBody>
          <a:bodyPr/>
          <a:lstStyle>
            <a:lvl1pPr>
              <a:defRPr/>
            </a:lvl1pPr>
          </a:lstStyle>
          <a:p>
            <a:pPr>
              <a:defRPr/>
            </a:pPr>
            <a:fld id="{199D93CE-C4B7-49BC-B69A-570E463634EF}"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1155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1/11</a:t>
            </a:r>
          </a:p>
        </p:txBody>
      </p:sp>
      <p:sp>
        <p:nvSpPr>
          <p:cNvPr id="6" name="Footer Placeholder 5"/>
          <p:cNvSpPr>
            <a:spLocks noGrp="1"/>
          </p:cNvSpPr>
          <p:nvPr>
            <p:ph type="ftr" sz="quarter" idx="11"/>
          </p:nvPr>
        </p:nvSpPr>
        <p:spPr/>
        <p:txBody>
          <a:bodyPr/>
          <a:lstStyle>
            <a:lvl1pPr>
              <a:defRPr/>
            </a:lvl1pPr>
          </a:lstStyle>
          <a:p>
            <a:pPr>
              <a:defRPr/>
            </a:pPr>
            <a:r>
              <a:rPr lang="en-US"/>
              <a:t>NSWC Carderock Code 616</a:t>
            </a:r>
          </a:p>
        </p:txBody>
      </p:sp>
      <p:sp>
        <p:nvSpPr>
          <p:cNvPr id="7" name="Slide Number Placeholder 6"/>
          <p:cNvSpPr>
            <a:spLocks noGrp="1"/>
          </p:cNvSpPr>
          <p:nvPr>
            <p:ph type="sldNum" sz="quarter" idx="12"/>
          </p:nvPr>
        </p:nvSpPr>
        <p:spPr/>
        <p:txBody>
          <a:bodyPr/>
          <a:lstStyle>
            <a:lvl1pPr>
              <a:defRPr/>
            </a:lvl1pPr>
          </a:lstStyle>
          <a:p>
            <a:pPr>
              <a:defRPr/>
            </a:pPr>
            <a:fld id="{F36D49CF-0773-4153-9C8C-F521DAE40DF2}"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90305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3075"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3076" name="Rectangle 4"/>
          <p:cNvSpPr>
            <a:spLocks noGrp="1" noChangeArrowheads="1"/>
          </p:cNvSpPr>
          <p:nvPr>
            <p:ph type="dt" sz="half" idx="2"/>
          </p:nvPr>
        </p:nvSpPr>
        <p:spPr bwMode="auto">
          <a:xfrm>
            <a:off x="1371600" y="6629400"/>
            <a:ext cx="1905000" cy="2286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800">
                <a:latin typeface="Arial" charset="0"/>
                <a:ea typeface="ＭＳ Ｐゴシック" charset="0"/>
                <a:cs typeface="+mn-cs"/>
              </a:defRPr>
            </a:lvl1pPr>
          </a:lstStyle>
          <a:p>
            <a:pPr>
              <a:defRPr/>
            </a:pPr>
            <a:r>
              <a:rPr lang="en-US"/>
              <a:t>3/15/11</a:t>
            </a:r>
          </a:p>
        </p:txBody>
      </p:sp>
      <p:sp>
        <p:nvSpPr>
          <p:cNvPr id="3077" name="Rectangle 5"/>
          <p:cNvSpPr>
            <a:spLocks noGrp="1" noChangeArrowheads="1"/>
          </p:cNvSpPr>
          <p:nvPr>
            <p:ph type="ftr" sz="quarter" idx="3"/>
          </p:nvPr>
        </p:nvSpPr>
        <p:spPr bwMode="auto">
          <a:xfrm>
            <a:off x="3886200" y="6629400"/>
            <a:ext cx="2895600" cy="2286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800">
                <a:latin typeface="Arial" charset="0"/>
                <a:ea typeface="ＭＳ Ｐゴシック" charset="0"/>
                <a:cs typeface="+mn-cs"/>
              </a:defRPr>
            </a:lvl1pPr>
          </a:lstStyle>
          <a:p>
            <a:pPr>
              <a:defRPr/>
            </a:pPr>
            <a:r>
              <a:rPr lang="en-US"/>
              <a:t>NSWC Carderock Code 616</a:t>
            </a:r>
          </a:p>
        </p:txBody>
      </p:sp>
      <p:sp>
        <p:nvSpPr>
          <p:cNvPr id="3078" name="Rectangle 6"/>
          <p:cNvSpPr>
            <a:spLocks noGrp="1" noChangeArrowheads="1"/>
          </p:cNvSpPr>
          <p:nvPr>
            <p:ph type="sldNum" sz="quarter" idx="4"/>
          </p:nvPr>
        </p:nvSpPr>
        <p:spPr bwMode="auto">
          <a:xfrm>
            <a:off x="7162800" y="6629400"/>
            <a:ext cx="1905000" cy="2286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800">
                <a:ea typeface="ＭＳ Ｐゴシック" charset="-128"/>
                <a:cs typeface="+mn-cs"/>
              </a:defRPr>
            </a:lvl1pPr>
          </a:lstStyle>
          <a:p>
            <a:pPr>
              <a:defRPr/>
            </a:pPr>
            <a:fld id="{4FC1F127-9A7E-4281-B22B-AE9682560D9E}" type="slidenum">
              <a:rPr lang="en-US"/>
              <a:pPr>
                <a:defRPr/>
              </a:pPr>
              <a:t>‹#›</a:t>
            </a:fld>
            <a:endParaRPr lang="en-US"/>
          </a:p>
        </p:txBody>
      </p:sp>
      <p:grpSp>
        <p:nvGrpSpPr>
          <p:cNvPr id="1031" name="Group 7"/>
          <p:cNvGrpSpPr>
            <a:grpSpLocks/>
          </p:cNvGrpSpPr>
          <p:nvPr/>
        </p:nvGrpSpPr>
        <p:grpSpPr bwMode="auto">
          <a:xfrm>
            <a:off x="0" y="355600"/>
            <a:ext cx="6172200" cy="2438400"/>
            <a:chOff x="0" y="1200"/>
            <a:chExt cx="3888" cy="1536"/>
          </a:xfrm>
        </p:grpSpPr>
        <p:sp>
          <p:nvSpPr>
            <p:cNvPr id="3080"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3081"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3082"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3083"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a:noFill/>
            </a:ln>
            <a:effectLst/>
            <a:extLst/>
          </p:spPr>
          <p:txBody>
            <a:bodyPr wrap="none" anchor="ctr"/>
            <a:lstStyle/>
            <a:p>
              <a:pPr eaLnBrk="0" hangingPunct="0">
                <a:defRPr/>
              </a:pPr>
              <a:endParaRPr lang="en-US">
                <a:latin typeface="Arial" charset="0"/>
                <a:ea typeface="ＭＳ Ｐゴシック" charset="0"/>
              </a:endParaRPr>
            </a:p>
          </p:txBody>
        </p:sp>
        <p:sp>
          <p:nvSpPr>
            <p:cNvPr id="3084"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a:noFill/>
            </a:ln>
            <a:effectLst/>
            <a:extLst/>
          </p:spPr>
          <p:txBody>
            <a:bodyPr wrap="none" anchor="ctr"/>
            <a:lstStyle/>
            <a:p>
              <a:pPr eaLnBrk="0" hangingPunct="0">
                <a:defRPr/>
              </a:pPr>
              <a:endParaRPr lang="en-US">
                <a:latin typeface="Arial" charset="0"/>
                <a:ea typeface="ＭＳ Ｐゴシック" charset="0"/>
              </a:endParaRPr>
            </a:p>
          </p:txBody>
        </p:sp>
      </p:grpSp>
      <p:sp>
        <p:nvSpPr>
          <p:cNvPr id="1032" name="Rectangle 13"/>
          <p:cNvSpPr>
            <a:spLocks noGrp="1" noChangeArrowheads="1"/>
          </p:cNvSpPr>
          <p:nvPr>
            <p:ph type="body" idx="1"/>
          </p:nvPr>
        </p:nvSpPr>
        <p:spPr bwMode="auto">
          <a:xfrm>
            <a:off x="1219200" y="1676400"/>
            <a:ext cx="7772400" cy="457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6" name="Rectangle 14"/>
          <p:cNvSpPr>
            <a:spLocks noGrp="1" noChangeArrowheads="1"/>
          </p:cNvSpPr>
          <p:nvPr>
            <p:ph type="title"/>
          </p:nvPr>
        </p:nvSpPr>
        <p:spPr bwMode="auto">
          <a:xfrm>
            <a:off x="2362200" y="152400"/>
            <a:ext cx="6553200" cy="1143000"/>
          </a:xfrm>
          <a:prstGeom prst="rect">
            <a:avLst/>
          </a:prstGeom>
          <a:noFill/>
          <a:ln>
            <a:noFill/>
          </a:ln>
          <a:effectLst>
            <a:outerShdw blurRad="63500" dist="12700" dir="16200000" algn="ctr" rotWithShape="0">
              <a:schemeClr val="tx1">
                <a:alpha val="74998"/>
              </a:schemeClr>
            </a:outerShdw>
          </a:effectLst>
          <a:extLst>
            <a:ext uri="{FAA26D3D-D897-4be2-8F04-BA451C77F1D7}"/>
          </a:extLst>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p>
            <a:pPr lvl="0"/>
            <a:r>
              <a:rPr lang="en-US" dirty="0"/>
              <a:t>Click to edit Master title style</a:t>
            </a:r>
          </a:p>
        </p:txBody>
      </p:sp>
      <p:pic>
        <p:nvPicPr>
          <p:cNvPr id="1034" name="Picture 15" descr="navsea-color"/>
          <p:cNvPicPr>
            <a:picLocks noChangeAspect="1" noChangeArrowheads="1"/>
          </p:cNvPicPr>
          <p:nvPr/>
        </p:nvPicPr>
        <p:blipFill>
          <a:blip r:embed="rId1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52400"/>
            <a:ext cx="1752600" cy="7953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hf hdr="0"/>
  <p:txStyles>
    <p:titleStyle>
      <a:lvl1pPr algn="ctr" rtl="0" eaLnBrk="0" fontAlgn="base" hangingPunct="0">
        <a:lnSpc>
          <a:spcPct val="90000"/>
        </a:lnSpc>
        <a:spcBef>
          <a:spcPct val="0"/>
        </a:spcBef>
        <a:spcAft>
          <a:spcPct val="0"/>
        </a:spcAft>
        <a:defRPr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j-ea"/>
          <a:cs typeface="ＭＳ Ｐゴシック" charset="0"/>
        </a:defRPr>
      </a:lvl1pPr>
      <a:lvl2pPr algn="ctr" rtl="0" eaLnBrk="0" fontAlgn="base" hangingPunct="0">
        <a:lnSpc>
          <a:spcPct val="90000"/>
        </a:lnSpc>
        <a:spcBef>
          <a:spcPct val="0"/>
        </a:spcBef>
        <a:spcAft>
          <a:spcPct val="0"/>
        </a:spcAft>
        <a:defRPr sz="4400" b="1">
          <a:solidFill>
            <a:schemeClr val="tx1"/>
          </a:solidFill>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4400" b="1">
          <a:solidFill>
            <a:schemeClr val="tx1"/>
          </a:solidFill>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4400" b="1">
          <a:solidFill>
            <a:schemeClr val="tx1"/>
          </a:solidFill>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4400" b="1">
          <a:solidFill>
            <a:schemeClr val="tx1"/>
          </a:solidFill>
          <a:latin typeface="Arial" charset="0"/>
          <a:ea typeface="ＭＳ Ｐゴシック" charset="0"/>
          <a:cs typeface="ＭＳ Ｐゴシック" charset="0"/>
        </a:defRPr>
      </a:lvl5pPr>
      <a:lvl6pPr marL="457200" algn="ctr" rtl="0" fontAlgn="base">
        <a:lnSpc>
          <a:spcPct val="90000"/>
        </a:lnSpc>
        <a:spcBef>
          <a:spcPct val="0"/>
        </a:spcBef>
        <a:spcAft>
          <a:spcPct val="0"/>
        </a:spcAft>
        <a:defRPr sz="4400" b="1">
          <a:solidFill>
            <a:schemeClr val="tx2"/>
          </a:solidFill>
          <a:latin typeface="Arial" charset="0"/>
          <a:ea typeface="ＭＳ Ｐゴシック" charset="0"/>
        </a:defRPr>
      </a:lvl6pPr>
      <a:lvl7pPr marL="914400" algn="ctr" rtl="0" fontAlgn="base">
        <a:lnSpc>
          <a:spcPct val="90000"/>
        </a:lnSpc>
        <a:spcBef>
          <a:spcPct val="0"/>
        </a:spcBef>
        <a:spcAft>
          <a:spcPct val="0"/>
        </a:spcAft>
        <a:defRPr sz="4400" b="1">
          <a:solidFill>
            <a:schemeClr val="tx2"/>
          </a:solidFill>
          <a:latin typeface="Arial" charset="0"/>
          <a:ea typeface="ＭＳ Ｐゴシック" charset="0"/>
        </a:defRPr>
      </a:lvl7pPr>
      <a:lvl8pPr marL="1371600" algn="ctr" rtl="0" fontAlgn="base">
        <a:lnSpc>
          <a:spcPct val="90000"/>
        </a:lnSpc>
        <a:spcBef>
          <a:spcPct val="0"/>
        </a:spcBef>
        <a:spcAft>
          <a:spcPct val="0"/>
        </a:spcAft>
        <a:defRPr sz="4400" b="1">
          <a:solidFill>
            <a:schemeClr val="tx2"/>
          </a:solidFill>
          <a:latin typeface="Arial" charset="0"/>
          <a:ea typeface="ＭＳ Ｐゴシック" charset="0"/>
        </a:defRPr>
      </a:lvl8pPr>
      <a:lvl9pPr marL="1828800" algn="ctr" rtl="0" fontAlgn="base">
        <a:lnSpc>
          <a:spcPct val="90000"/>
        </a:lnSpc>
        <a:spcBef>
          <a:spcPct val="0"/>
        </a:spcBef>
        <a:spcAft>
          <a:spcPct val="0"/>
        </a:spcAft>
        <a:defRPr sz="4400" b="1">
          <a:solidFill>
            <a:schemeClr val="tx2"/>
          </a:solidFill>
          <a:latin typeface="Arial" charset="0"/>
          <a:ea typeface="ＭＳ Ｐゴシック" charset="0"/>
        </a:defRPr>
      </a:lvl9pPr>
    </p:titleStyle>
    <p:body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comments" Target="../comments/comment7.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png"/><Relationship Id="rId8"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comments" Target="../comments/comment9.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comments" Target="../comments/comment11.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omments" Target="../comments/comment12.xml"/></Relationships>
</file>

<file path=ppt/slides/_rels/slide27.xml.rels><?xml version="1.0" encoding="UTF-8" standalone="yes"?>
<Relationships xmlns="http://schemas.openxmlformats.org/package/2006/relationships"><Relationship Id="rId3" Type="http://schemas.openxmlformats.org/officeDocument/2006/relationships/hyperlink" Target="mailto:daphne.fuentevilla@navy.mil" TargetMode="External"/><Relationship Id="rId4" Type="http://schemas.openxmlformats.org/officeDocument/2006/relationships/comments" Target="../comments/comment13.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omments" Target="../comments/commen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comments" Target="../comments/comment2.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191070"/>
            <a:ext cx="9129712" cy="1143000"/>
          </a:xfrm>
          <a:effectLst/>
        </p:spPr>
        <p:txBody>
          <a:bodyPr/>
          <a:lstStyle/>
          <a:p>
            <a:pPr eaLnBrk="1" hangingPunct="1">
              <a:defRPr/>
            </a:pPr>
            <a:r>
              <a:rPr lang="en-US" sz="5400" dirty="0" smtClean="0">
                <a:effectLst/>
                <a:cs typeface="+mj-cs"/>
              </a:rPr>
              <a:t>Lithium Battery Hazards</a:t>
            </a:r>
          </a:p>
        </p:txBody>
      </p:sp>
      <p:sp>
        <p:nvSpPr>
          <p:cNvPr id="14339" name="Rectangle 3"/>
          <p:cNvSpPr>
            <a:spLocks noGrp="1" noChangeArrowheads="1"/>
          </p:cNvSpPr>
          <p:nvPr>
            <p:ph type="subTitle" idx="1"/>
          </p:nvPr>
        </p:nvSpPr>
        <p:spPr>
          <a:xfrm>
            <a:off x="1408113" y="4465638"/>
            <a:ext cx="6400800" cy="1003300"/>
          </a:xfrm>
        </p:spPr>
        <p:txBody>
          <a:bodyPr/>
          <a:lstStyle/>
          <a:p>
            <a:pPr eaLnBrk="1" hangingPunct="1">
              <a:lnSpc>
                <a:spcPct val="35000"/>
              </a:lnSpc>
              <a:buFont typeface="Monotype Sorts"/>
              <a:buNone/>
            </a:pPr>
            <a:r>
              <a:rPr lang="en-US" altLang="en-US" sz="1800" smtClean="0">
                <a:latin typeface="ArialMS"/>
              </a:rPr>
              <a:t>Presented by: Dr. Daphne Fuentevilla</a:t>
            </a:r>
          </a:p>
          <a:p>
            <a:pPr eaLnBrk="1" hangingPunct="1">
              <a:lnSpc>
                <a:spcPct val="35000"/>
              </a:lnSpc>
              <a:buFont typeface="Monotype Sorts"/>
              <a:buNone/>
            </a:pPr>
            <a:r>
              <a:rPr lang="en-US" altLang="en-US" sz="1800" b="0" smtClean="0">
                <a:latin typeface="ArialMS"/>
              </a:rPr>
              <a:t>daphne.fuentevilla@navy.mil</a:t>
            </a:r>
            <a:endParaRPr lang="en-US" altLang="en-US" sz="1800" b="0" smtClean="0">
              <a:latin typeface="Helvetica" pitchFamily="34" charset="0"/>
            </a:endParaRPr>
          </a:p>
          <a:p>
            <a:pPr eaLnBrk="1" hangingPunct="1">
              <a:lnSpc>
                <a:spcPct val="35000"/>
              </a:lnSpc>
              <a:buFont typeface="Monotype Sorts"/>
              <a:buNone/>
            </a:pPr>
            <a:r>
              <a:rPr lang="en-US" altLang="en-US" sz="1800" smtClean="0">
                <a:latin typeface="ArialMS"/>
              </a:rPr>
              <a:t>NSWC</a:t>
            </a:r>
            <a:r>
              <a:rPr lang="en-US" altLang="en-US" sz="1800" b="0" smtClean="0">
                <a:latin typeface="Helvetica" pitchFamily="34" charset="0"/>
              </a:rPr>
              <a:t> </a:t>
            </a:r>
            <a:r>
              <a:rPr lang="en-US" altLang="en-US" sz="1800" smtClean="0">
                <a:latin typeface="ArialMS"/>
              </a:rPr>
              <a:t>Carderock Division, Code 636 </a:t>
            </a:r>
            <a:endParaRPr lang="en-US" altLang="en-US" sz="1800" smtClean="0"/>
          </a:p>
        </p:txBody>
      </p:sp>
      <p:sp>
        <p:nvSpPr>
          <p:cNvPr id="14340" name="Rectangle 5"/>
          <p:cNvSpPr>
            <a:spLocks noChangeArrowheads="1"/>
          </p:cNvSpPr>
          <p:nvPr/>
        </p:nvSpPr>
        <p:spPr bwMode="auto">
          <a:xfrm>
            <a:off x="4557713" y="5867400"/>
            <a:ext cx="184150" cy="76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gn="ctr">
              <a:lnSpc>
                <a:spcPct val="100000"/>
              </a:lnSpc>
              <a:spcBef>
                <a:spcPct val="0"/>
              </a:spcBef>
              <a:buClrTx/>
              <a:buSzTx/>
              <a:buFontTx/>
              <a:buNone/>
            </a:pPr>
            <a:endParaRPr lang="en-US" altLang="en-US" sz="2400">
              <a:cs typeface="Arial" pitchFamily="34" charset="0"/>
            </a:endParaRPr>
          </a:p>
          <a:p>
            <a:pPr algn="ctr">
              <a:lnSpc>
                <a:spcPct val="100000"/>
              </a:lnSpc>
              <a:spcBef>
                <a:spcPct val="0"/>
              </a:spcBef>
              <a:buClrTx/>
              <a:buSzTx/>
              <a:buFontTx/>
              <a:buNone/>
            </a:pPr>
            <a:endParaRPr lang="en-US" altLang="en-US" sz="2000" b="0">
              <a:cs typeface="Arial" pitchFamily="34" charset="0"/>
            </a:endParaRPr>
          </a:p>
        </p:txBody>
      </p:sp>
      <p:pic>
        <p:nvPicPr>
          <p:cNvPr id="14341" name="Picture 6" descr="navsea-color"/>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13113" y="3036888"/>
            <a:ext cx="2590800" cy="11763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342" name="TextBox 1"/>
          <p:cNvSpPr txBox="1">
            <a:spLocks noChangeArrowheads="1"/>
          </p:cNvSpPr>
          <p:nvPr/>
        </p:nvSpPr>
        <p:spPr bwMode="auto">
          <a:xfrm>
            <a:off x="2211388" y="6429375"/>
            <a:ext cx="4876800" cy="246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gn="ctr">
              <a:lnSpc>
                <a:spcPct val="100000"/>
              </a:lnSpc>
              <a:spcBef>
                <a:spcPct val="0"/>
              </a:spcBef>
              <a:buClrTx/>
              <a:buSzTx/>
              <a:buFontTx/>
              <a:buNone/>
            </a:pPr>
            <a:r>
              <a:rPr lang="en-US" altLang="en-US" sz="1000" b="0">
                <a:cs typeface="Arial" pitchFamily="34" charset="0"/>
              </a:rPr>
              <a:t>DISTRIBUTION STATEMENT A. Approved for public release: distribution unlimited.</a:t>
            </a:r>
          </a:p>
        </p:txBody>
      </p:sp>
      <p:sp>
        <p:nvSpPr>
          <p:cNvPr id="7" name="Rectangle 2"/>
          <p:cNvSpPr txBox="1">
            <a:spLocks noChangeArrowheads="1"/>
          </p:cNvSpPr>
          <p:nvPr/>
        </p:nvSpPr>
        <p:spPr bwMode="auto">
          <a:xfrm>
            <a:off x="-14287" y="1167404"/>
            <a:ext cx="9144000" cy="1143000"/>
          </a:xfrm>
          <a:prstGeom prst="rect">
            <a:avLst/>
          </a:prstGeom>
          <a:noFill/>
          <a:ln>
            <a:noFill/>
          </a:ln>
          <a:effectLst/>
          <a:extLst>
            <a:ext uri="{FAA26D3D-D897-4be2-8F04-BA451C77F1D7}"/>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ctr" rtl="0" eaLnBrk="0" fontAlgn="base" hangingPunct="0">
              <a:lnSpc>
                <a:spcPct val="90000"/>
              </a:lnSpc>
              <a:spcBef>
                <a:spcPct val="0"/>
              </a:spcBef>
              <a:spcAft>
                <a:spcPct val="0"/>
              </a:spcAft>
              <a:defRPr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j-ea"/>
                <a:cs typeface="ＭＳ Ｐゴシック" charset="0"/>
              </a:defRPr>
            </a:lvl1pPr>
            <a:lvl2pPr algn="ctr" rtl="0" eaLnBrk="0" fontAlgn="base" hangingPunct="0">
              <a:lnSpc>
                <a:spcPct val="90000"/>
              </a:lnSpc>
              <a:spcBef>
                <a:spcPct val="0"/>
              </a:spcBef>
              <a:spcAft>
                <a:spcPct val="0"/>
              </a:spcAft>
              <a:defRPr sz="4400" b="1">
                <a:solidFill>
                  <a:schemeClr val="tx1"/>
                </a:solidFill>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4400" b="1">
                <a:solidFill>
                  <a:schemeClr val="tx1"/>
                </a:solidFill>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4400" b="1">
                <a:solidFill>
                  <a:schemeClr val="tx1"/>
                </a:solidFill>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4400" b="1">
                <a:solidFill>
                  <a:schemeClr val="tx1"/>
                </a:solidFill>
                <a:latin typeface="Arial" charset="0"/>
                <a:ea typeface="ＭＳ Ｐゴシック" charset="0"/>
                <a:cs typeface="ＭＳ Ｐゴシック" charset="0"/>
              </a:defRPr>
            </a:lvl5pPr>
            <a:lvl6pPr marL="457200" algn="ctr" rtl="0" fontAlgn="base">
              <a:lnSpc>
                <a:spcPct val="90000"/>
              </a:lnSpc>
              <a:spcBef>
                <a:spcPct val="0"/>
              </a:spcBef>
              <a:spcAft>
                <a:spcPct val="0"/>
              </a:spcAft>
              <a:defRPr sz="4400" b="1">
                <a:solidFill>
                  <a:schemeClr val="tx2"/>
                </a:solidFill>
                <a:latin typeface="Arial" charset="0"/>
                <a:ea typeface="ＭＳ Ｐゴシック" charset="0"/>
              </a:defRPr>
            </a:lvl6pPr>
            <a:lvl7pPr marL="914400" algn="ctr" rtl="0" fontAlgn="base">
              <a:lnSpc>
                <a:spcPct val="90000"/>
              </a:lnSpc>
              <a:spcBef>
                <a:spcPct val="0"/>
              </a:spcBef>
              <a:spcAft>
                <a:spcPct val="0"/>
              </a:spcAft>
              <a:defRPr sz="4400" b="1">
                <a:solidFill>
                  <a:schemeClr val="tx2"/>
                </a:solidFill>
                <a:latin typeface="Arial" charset="0"/>
                <a:ea typeface="ＭＳ Ｐゴシック" charset="0"/>
              </a:defRPr>
            </a:lvl7pPr>
            <a:lvl8pPr marL="1371600" algn="ctr" rtl="0" fontAlgn="base">
              <a:lnSpc>
                <a:spcPct val="90000"/>
              </a:lnSpc>
              <a:spcBef>
                <a:spcPct val="0"/>
              </a:spcBef>
              <a:spcAft>
                <a:spcPct val="0"/>
              </a:spcAft>
              <a:defRPr sz="4400" b="1">
                <a:solidFill>
                  <a:schemeClr val="tx2"/>
                </a:solidFill>
                <a:latin typeface="Arial" charset="0"/>
                <a:ea typeface="ＭＳ Ｐゴシック" charset="0"/>
              </a:defRPr>
            </a:lvl8pPr>
            <a:lvl9pPr marL="1828800" algn="ctr" rtl="0" fontAlgn="base">
              <a:lnSpc>
                <a:spcPct val="90000"/>
              </a:lnSpc>
              <a:spcBef>
                <a:spcPct val="0"/>
              </a:spcBef>
              <a:spcAft>
                <a:spcPct val="0"/>
              </a:spcAft>
              <a:defRPr sz="4400" b="1">
                <a:solidFill>
                  <a:schemeClr val="tx2"/>
                </a:solidFill>
                <a:latin typeface="Arial" charset="0"/>
                <a:ea typeface="ＭＳ Ｐゴシック" charset="0"/>
              </a:defRPr>
            </a:lvl9pPr>
          </a:lstStyle>
          <a:p>
            <a:pPr eaLnBrk="1" hangingPunct="1">
              <a:defRPr/>
            </a:pPr>
            <a:r>
              <a:rPr lang="en-US" kern="0" dirty="0" smtClean="0">
                <a:effectLst/>
                <a:cs typeface="+mj-cs"/>
              </a:rPr>
              <a:t>Detection, Mitigation, and Safety</a:t>
            </a:r>
          </a:p>
        </p:txBody>
      </p:sp>
      <p:sp>
        <p:nvSpPr>
          <p:cNvPr id="8" name="Rectangle 3"/>
          <p:cNvSpPr txBox="1">
            <a:spLocks noChangeArrowheads="1"/>
          </p:cNvSpPr>
          <p:nvPr/>
        </p:nvSpPr>
        <p:spPr bwMode="auto">
          <a:xfrm>
            <a:off x="1255713" y="6059488"/>
            <a:ext cx="7615237" cy="3889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0" indent="0" algn="ctr" rtl="0" eaLnBrk="0" fontAlgn="base" hangingPunct="0">
              <a:lnSpc>
                <a:spcPct val="95000"/>
              </a:lnSpc>
              <a:spcBef>
                <a:spcPct val="60000"/>
              </a:spcBef>
              <a:spcAft>
                <a:spcPct val="0"/>
              </a:spcAft>
              <a:buClr>
                <a:schemeClr val="tx2"/>
              </a:buClr>
              <a:buSzPct val="90000"/>
              <a:buFont typeface="Monotype Sorts" charset="0"/>
              <a:buNone/>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eaLnBrk="1" hangingPunct="1">
              <a:lnSpc>
                <a:spcPct val="35000"/>
              </a:lnSpc>
              <a:buFont typeface="Monotype Sorts"/>
              <a:buNone/>
              <a:defRPr/>
            </a:pPr>
            <a:r>
              <a:rPr lang="en-US" altLang="en-US" sz="1800" kern="0" dirty="0" smtClean="0"/>
              <a:t>8</a:t>
            </a:r>
            <a:r>
              <a:rPr lang="en-US" altLang="en-US" sz="1800" kern="0" baseline="30000" dirty="0" smtClean="0"/>
              <a:t>th</a:t>
            </a:r>
            <a:r>
              <a:rPr lang="en-US" altLang="en-US" sz="1800" kern="0" dirty="0" smtClean="0"/>
              <a:t> Triennial International Fire &amp; Cabin Safety Research 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3" name="Footer Placeholder 4"/>
          <p:cNvSpPr>
            <a:spLocks noGrp="1"/>
          </p:cNvSpPr>
          <p:nvPr>
            <p:ph type="ftr" sz="quarter" idx="11"/>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smtClean="0"/>
              <a:t>NSWC Carderock Code 636</a:t>
            </a:r>
          </a:p>
        </p:txBody>
      </p:sp>
      <p:sp>
        <p:nvSpPr>
          <p:cNvPr id="92164"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1EE3DA48-9BE5-4958-B593-F153D3618FC2}" type="slidenum">
              <a:rPr lang="en-US" altLang="en-US" sz="800" b="0" smtClean="0"/>
              <a:pPr>
                <a:lnSpc>
                  <a:spcPct val="100000"/>
                </a:lnSpc>
                <a:spcBef>
                  <a:spcPct val="0"/>
                </a:spcBef>
                <a:buClrTx/>
                <a:buSzTx/>
                <a:buFontTx/>
                <a:buNone/>
                <a:defRPr/>
              </a:pPr>
              <a:t>10</a:t>
            </a:fld>
            <a:endParaRPr lang="en-US" altLang="en-US" sz="800" b="0" smtClean="0"/>
          </a:p>
        </p:txBody>
      </p:sp>
      <p:sp>
        <p:nvSpPr>
          <p:cNvPr id="238594" name="Rectangle 2"/>
          <p:cNvSpPr>
            <a:spLocks noGrp="1" noChangeArrowheads="1"/>
          </p:cNvSpPr>
          <p:nvPr>
            <p:ph type="title"/>
          </p:nvPr>
        </p:nvSpPr>
        <p:spPr>
          <a:xfrm>
            <a:off x="1920240" y="152400"/>
            <a:ext cx="7106920" cy="1143000"/>
          </a:xfrm>
          <a:effectLst/>
        </p:spPr>
        <p:txBody>
          <a:bodyPr/>
          <a:lstStyle/>
          <a:p>
            <a:pPr eaLnBrk="1" hangingPunct="1">
              <a:defRPr/>
            </a:pPr>
            <a:r>
              <a:rPr lang="en-US" sz="3600" dirty="0" smtClean="0">
                <a:cs typeface="+mj-cs"/>
              </a:rPr>
              <a:t>Documentation for the Navy</a:t>
            </a:r>
            <a:r>
              <a:rPr lang="ja-JP" altLang="en-US" sz="3600" dirty="0" smtClean="0">
                <a:cs typeface="+mj-cs"/>
              </a:rPr>
              <a:t>’</a:t>
            </a:r>
            <a:r>
              <a:rPr lang="en-US" sz="3600" dirty="0" smtClean="0">
                <a:cs typeface="+mj-cs"/>
              </a:rPr>
              <a:t>s Lithium Battery Safety Program</a:t>
            </a:r>
            <a:endParaRPr lang="en-US" sz="4800" dirty="0" smtClean="0">
              <a:cs typeface="+mj-cs"/>
            </a:endParaRPr>
          </a:p>
        </p:txBody>
      </p:sp>
      <p:sp>
        <p:nvSpPr>
          <p:cNvPr id="92166" name="Rectangle 3"/>
          <p:cNvSpPr>
            <a:spLocks noGrp="1" noChangeArrowheads="1"/>
          </p:cNvSpPr>
          <p:nvPr>
            <p:ph type="body" idx="1"/>
          </p:nvPr>
        </p:nvSpPr>
        <p:spPr>
          <a:xfrm>
            <a:off x="1219200" y="1524000"/>
            <a:ext cx="7065963" cy="5029200"/>
          </a:xfrm>
        </p:spPr>
        <p:txBody>
          <a:bodyPr/>
          <a:lstStyle/>
          <a:p>
            <a:pPr eaLnBrk="1" hangingPunct="1">
              <a:lnSpc>
                <a:spcPct val="75000"/>
              </a:lnSpc>
              <a:buFont typeface="Wingdings" panose="05000000000000000000" pitchFamily="2" charset="2"/>
              <a:buChar char="§"/>
              <a:defRPr/>
            </a:pPr>
            <a:endParaRPr lang="en-US" altLang="en-US" sz="2400" dirty="0" smtClean="0"/>
          </a:p>
          <a:p>
            <a:pPr eaLnBrk="1" hangingPunct="1">
              <a:lnSpc>
                <a:spcPct val="75000"/>
              </a:lnSpc>
              <a:buFont typeface="Wingdings" panose="05000000000000000000" pitchFamily="2" charset="2"/>
              <a:buChar char="§"/>
              <a:defRPr/>
            </a:pPr>
            <a:r>
              <a:rPr lang="en-US" altLang="en-US" sz="2400" dirty="0" smtClean="0"/>
              <a:t>Instruction -- Defines the Process</a:t>
            </a:r>
            <a:endParaRPr lang="en-US" altLang="en-US" sz="2000" dirty="0" smtClean="0">
              <a:solidFill>
                <a:schemeClr val="tx2">
                  <a:lumMod val="60000"/>
                  <a:lumOff val="40000"/>
                </a:schemeClr>
              </a:solidFill>
            </a:endParaRPr>
          </a:p>
          <a:p>
            <a:pPr lvl="1" eaLnBrk="1" hangingPunct="1">
              <a:lnSpc>
                <a:spcPct val="75000"/>
              </a:lnSpc>
              <a:buFont typeface="Wingdings" panose="05000000000000000000" pitchFamily="2" charset="2"/>
              <a:buChar char="§"/>
              <a:defRPr/>
            </a:pPr>
            <a:r>
              <a:rPr lang="en-US" altLang="en-US" sz="2000" dirty="0" smtClean="0">
                <a:solidFill>
                  <a:srgbClr val="FFFF00"/>
                </a:solidFill>
              </a:rPr>
              <a:t>NAVSEAINST 9310.1c of 12 Aug 2015</a:t>
            </a:r>
          </a:p>
          <a:p>
            <a:pPr lvl="1" eaLnBrk="1" hangingPunct="1">
              <a:lnSpc>
                <a:spcPct val="75000"/>
              </a:lnSpc>
              <a:buFont typeface="Wingdings" panose="05000000000000000000" pitchFamily="2" charset="2"/>
              <a:buChar char="§"/>
              <a:defRPr/>
            </a:pPr>
            <a:endParaRPr lang="en-US" altLang="en-US" sz="2000" dirty="0" smtClean="0">
              <a:solidFill>
                <a:srgbClr val="FFFF00"/>
              </a:solidFill>
            </a:endParaRPr>
          </a:p>
          <a:p>
            <a:pPr eaLnBrk="1" hangingPunct="1">
              <a:lnSpc>
                <a:spcPct val="75000"/>
              </a:lnSpc>
              <a:buFont typeface="Wingdings" panose="05000000000000000000" pitchFamily="2" charset="2"/>
              <a:buChar char="§"/>
              <a:defRPr/>
            </a:pPr>
            <a:r>
              <a:rPr lang="en-US" altLang="en-US" sz="2400" dirty="0" smtClean="0"/>
              <a:t>Technical Manual -- Guidelines for Design, Review and Procedures for Testing</a:t>
            </a:r>
          </a:p>
          <a:p>
            <a:pPr lvl="1" eaLnBrk="1" hangingPunct="1">
              <a:lnSpc>
                <a:spcPct val="75000"/>
              </a:lnSpc>
              <a:buFont typeface="Wingdings" panose="05000000000000000000" pitchFamily="2" charset="2"/>
              <a:buChar char="§"/>
              <a:defRPr/>
            </a:pPr>
            <a:r>
              <a:rPr lang="en-US" altLang="en-US" sz="2000" dirty="0" smtClean="0">
                <a:solidFill>
                  <a:srgbClr val="FFFF00"/>
                </a:solidFill>
              </a:rPr>
              <a:t>Technical Manual for Batteries, Navy Lithium Safety Program and Procedures, Rev 2 S9310-AQ-SAF-010 of 15 July 2010</a:t>
            </a:r>
          </a:p>
          <a:p>
            <a:pPr lvl="1" eaLnBrk="1" hangingPunct="1">
              <a:lnSpc>
                <a:spcPct val="75000"/>
              </a:lnSpc>
              <a:buFont typeface="Wingdings" panose="05000000000000000000" pitchFamily="2" charset="2"/>
              <a:buChar char="§"/>
              <a:defRPr/>
            </a:pPr>
            <a:endParaRPr lang="en-US" altLang="en-US" sz="2000" dirty="0" smtClean="0">
              <a:solidFill>
                <a:srgbClr val="FFFF00"/>
              </a:solidFill>
            </a:endParaRPr>
          </a:p>
          <a:p>
            <a:pPr eaLnBrk="1" hangingPunct="1">
              <a:lnSpc>
                <a:spcPct val="75000"/>
              </a:lnSpc>
              <a:buFont typeface="Wingdings" panose="05000000000000000000" pitchFamily="2" charset="2"/>
              <a:buChar char="§"/>
              <a:defRPr/>
            </a:pPr>
            <a:r>
              <a:rPr lang="en-US" altLang="en-US" sz="2400" dirty="0" smtClean="0"/>
              <a:t>Technical Manual --  Guidelines for High Energy Storage Systems</a:t>
            </a:r>
          </a:p>
          <a:p>
            <a:pPr lvl="1" eaLnBrk="1" hangingPunct="1">
              <a:lnSpc>
                <a:spcPct val="75000"/>
              </a:lnSpc>
              <a:buFont typeface="Wingdings" panose="05000000000000000000" pitchFamily="2" charset="2"/>
              <a:buChar char="§"/>
              <a:defRPr/>
            </a:pPr>
            <a:r>
              <a:rPr lang="en-US" altLang="en-US" sz="2000" dirty="0" smtClean="0">
                <a:solidFill>
                  <a:srgbClr val="FFFF00"/>
                </a:solidFill>
              </a:rPr>
              <a:t>HESS SG270 Tech. Manual of 27 April 2011</a:t>
            </a:r>
            <a:endParaRPr lang="en-US" altLang="en-US" sz="1400" dirty="0" smtClean="0">
              <a:solidFill>
                <a:srgbClr val="FFFF00"/>
              </a:solidFill>
            </a:endParaRPr>
          </a:p>
          <a:p>
            <a:pPr eaLnBrk="1" hangingPunct="1">
              <a:lnSpc>
                <a:spcPct val="75000"/>
              </a:lnSpc>
              <a:defRPr/>
            </a:pPr>
            <a:endParaRPr lang="en-US" altLang="en-US" sz="2400" dirty="0" smtClean="0"/>
          </a:p>
          <a:p>
            <a:pPr lvl="1" eaLnBrk="1" hangingPunct="1">
              <a:lnSpc>
                <a:spcPct val="75000"/>
              </a:lnSpc>
              <a:defRPr/>
            </a:pPr>
            <a:endParaRPr lang="en-US" altLang="en-US" sz="2000" dirty="0"/>
          </a:p>
        </p:txBody>
      </p:sp>
      <p:sp>
        <p:nvSpPr>
          <p:cNvPr id="10" name="Date Placeholder 3"/>
          <p:cNvSpPr>
            <a:spLocks noGrp="1"/>
          </p:cNvSpPr>
          <p:nvPr>
            <p:ph type="dt" sz="quarter" idx="10"/>
          </p:nvPr>
        </p:nvSpPr>
        <p:spPr>
          <a:xfrm>
            <a:off x="1371600" y="6643688"/>
            <a:ext cx="19050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3" name="Footer Placeholder 4"/>
          <p:cNvSpPr>
            <a:spLocks noGrp="1"/>
          </p:cNvSpPr>
          <p:nvPr>
            <p:ph type="ftr" sz="quarter" idx="11"/>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smtClean="0"/>
              <a:t>NSWC Carderock Code 636</a:t>
            </a:r>
          </a:p>
        </p:txBody>
      </p:sp>
      <p:sp>
        <p:nvSpPr>
          <p:cNvPr id="92164"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1EE3DA48-9BE5-4958-B593-F153D3618FC2}" type="slidenum">
              <a:rPr lang="en-US" altLang="en-US" sz="800" b="0" smtClean="0"/>
              <a:pPr>
                <a:lnSpc>
                  <a:spcPct val="100000"/>
                </a:lnSpc>
                <a:spcBef>
                  <a:spcPct val="0"/>
                </a:spcBef>
                <a:buClrTx/>
                <a:buSzTx/>
                <a:buFontTx/>
                <a:buNone/>
                <a:defRPr/>
              </a:pPr>
              <a:t>11</a:t>
            </a:fld>
            <a:endParaRPr lang="en-US" altLang="en-US" sz="800" b="0" smtClean="0"/>
          </a:p>
        </p:txBody>
      </p:sp>
      <p:sp>
        <p:nvSpPr>
          <p:cNvPr id="238594" name="Rectangle 2"/>
          <p:cNvSpPr>
            <a:spLocks noGrp="1" noChangeArrowheads="1"/>
          </p:cNvSpPr>
          <p:nvPr>
            <p:ph type="title"/>
          </p:nvPr>
        </p:nvSpPr>
        <p:spPr>
          <a:xfrm>
            <a:off x="1920240" y="152400"/>
            <a:ext cx="7106920" cy="1143000"/>
          </a:xfrm>
          <a:effectLst/>
        </p:spPr>
        <p:txBody>
          <a:bodyPr/>
          <a:lstStyle/>
          <a:p>
            <a:pPr eaLnBrk="1" hangingPunct="1">
              <a:defRPr/>
            </a:pPr>
            <a:r>
              <a:rPr lang="en-US" sz="3600" dirty="0" smtClean="0">
                <a:cs typeface="+mj-cs"/>
              </a:rPr>
              <a:t>Documentation for the Navy</a:t>
            </a:r>
            <a:r>
              <a:rPr lang="ja-JP" altLang="en-US" sz="3600" dirty="0" smtClean="0">
                <a:cs typeface="+mj-cs"/>
              </a:rPr>
              <a:t>’</a:t>
            </a:r>
            <a:r>
              <a:rPr lang="en-US" sz="3600" dirty="0" smtClean="0">
                <a:cs typeface="+mj-cs"/>
              </a:rPr>
              <a:t>s Lithium Battery Safety Program</a:t>
            </a:r>
            <a:endParaRPr lang="en-US" sz="4800" dirty="0" smtClean="0">
              <a:cs typeface="+mj-cs"/>
            </a:endParaRPr>
          </a:p>
        </p:txBody>
      </p:sp>
      <p:sp>
        <p:nvSpPr>
          <p:cNvPr id="92166" name="Rectangle 3"/>
          <p:cNvSpPr>
            <a:spLocks noGrp="1" noChangeArrowheads="1"/>
          </p:cNvSpPr>
          <p:nvPr>
            <p:ph type="body" idx="1"/>
          </p:nvPr>
        </p:nvSpPr>
        <p:spPr>
          <a:xfrm>
            <a:off x="1219200" y="1524000"/>
            <a:ext cx="7065963" cy="5029200"/>
          </a:xfrm>
        </p:spPr>
        <p:txBody>
          <a:bodyPr/>
          <a:lstStyle/>
          <a:p>
            <a:pPr eaLnBrk="1" hangingPunct="1">
              <a:lnSpc>
                <a:spcPct val="75000"/>
              </a:lnSpc>
              <a:defRPr/>
            </a:pPr>
            <a:r>
              <a:rPr lang="en-US" altLang="en-US" sz="2400" dirty="0" smtClean="0"/>
              <a:t>Instruction -- Defines the Process</a:t>
            </a:r>
          </a:p>
          <a:p>
            <a:pPr lvl="1" eaLnBrk="1" hangingPunct="1">
              <a:lnSpc>
                <a:spcPct val="75000"/>
              </a:lnSpc>
              <a:defRPr/>
            </a:pPr>
            <a:r>
              <a:rPr lang="en-US" altLang="en-US" sz="2000" dirty="0" smtClean="0">
                <a:solidFill>
                  <a:schemeClr val="tx2">
                    <a:lumMod val="60000"/>
                    <a:lumOff val="40000"/>
                  </a:schemeClr>
                </a:solidFill>
              </a:rPr>
              <a:t>NAVSEAINST 9310 Initial Release in 1979</a:t>
            </a:r>
          </a:p>
          <a:p>
            <a:pPr lvl="1" eaLnBrk="1" hangingPunct="1">
              <a:lnSpc>
                <a:spcPct val="75000"/>
              </a:lnSpc>
              <a:defRPr/>
            </a:pPr>
            <a:r>
              <a:rPr lang="en-US" altLang="en-US" sz="2000" dirty="0" smtClean="0">
                <a:solidFill>
                  <a:schemeClr val="tx2">
                    <a:lumMod val="60000"/>
                    <a:lumOff val="40000"/>
                  </a:schemeClr>
                </a:solidFill>
              </a:rPr>
              <a:t>NAVSEAINST 9310.1a of 11 March 1982</a:t>
            </a:r>
          </a:p>
          <a:p>
            <a:pPr lvl="1" eaLnBrk="1" hangingPunct="1">
              <a:lnSpc>
                <a:spcPct val="75000"/>
              </a:lnSpc>
              <a:defRPr/>
            </a:pPr>
            <a:r>
              <a:rPr lang="en-US" altLang="en-US" sz="2000" dirty="0" smtClean="0">
                <a:solidFill>
                  <a:schemeClr val="tx2">
                    <a:lumMod val="60000"/>
                    <a:lumOff val="40000"/>
                  </a:schemeClr>
                </a:solidFill>
              </a:rPr>
              <a:t>NAVSEANOTE 9310 of 11 June 1985</a:t>
            </a:r>
          </a:p>
          <a:p>
            <a:pPr lvl="1" eaLnBrk="1" hangingPunct="1">
              <a:lnSpc>
                <a:spcPct val="75000"/>
              </a:lnSpc>
              <a:defRPr/>
            </a:pPr>
            <a:r>
              <a:rPr lang="en-US" altLang="en-US" sz="2000" dirty="0" smtClean="0">
                <a:solidFill>
                  <a:schemeClr val="tx2">
                    <a:lumMod val="60000"/>
                    <a:lumOff val="40000"/>
                  </a:schemeClr>
                </a:solidFill>
              </a:rPr>
              <a:t>NAVSEAINST 9310.1b of 13 June 1991</a:t>
            </a:r>
          </a:p>
          <a:p>
            <a:pPr lvl="1" eaLnBrk="1" hangingPunct="1">
              <a:lnSpc>
                <a:spcPct val="75000"/>
              </a:lnSpc>
              <a:defRPr/>
            </a:pPr>
            <a:r>
              <a:rPr lang="en-US" altLang="en-US" sz="2000" dirty="0" smtClean="0">
                <a:solidFill>
                  <a:srgbClr val="FFFF00"/>
                </a:solidFill>
              </a:rPr>
              <a:t>NAVSEAINST 9310.1c of 12 Aug 2015</a:t>
            </a:r>
          </a:p>
          <a:p>
            <a:pPr eaLnBrk="1" hangingPunct="1">
              <a:lnSpc>
                <a:spcPct val="75000"/>
              </a:lnSpc>
              <a:defRPr/>
            </a:pPr>
            <a:r>
              <a:rPr lang="en-US" altLang="en-US" sz="2400" dirty="0" smtClean="0"/>
              <a:t>Technical Manual -- Guidelines for Design, Review and Procedures for Testing</a:t>
            </a:r>
          </a:p>
          <a:p>
            <a:pPr lvl="1" eaLnBrk="1" hangingPunct="1">
              <a:lnSpc>
                <a:spcPct val="75000"/>
              </a:lnSpc>
              <a:defRPr/>
            </a:pPr>
            <a:r>
              <a:rPr lang="en-US" altLang="en-US" sz="2000" dirty="0" smtClean="0">
                <a:solidFill>
                  <a:srgbClr val="FFFF00"/>
                </a:solidFill>
              </a:rPr>
              <a:t>Technical Manual for Batteries, Navy Lithium Safety Program and Procedures, Rev 2 S9310-AQ-SAF-010 of 15 July 2010</a:t>
            </a:r>
          </a:p>
          <a:p>
            <a:pPr lvl="1" eaLnBrk="1" hangingPunct="1">
              <a:lnSpc>
                <a:spcPct val="75000"/>
              </a:lnSpc>
              <a:defRPr/>
            </a:pPr>
            <a:r>
              <a:rPr lang="en-US" altLang="en-US" sz="2000" dirty="0" smtClean="0"/>
              <a:t>Update to harmonize TM process to new INST in preparation, with release planned for early FY17</a:t>
            </a:r>
          </a:p>
          <a:p>
            <a:pPr eaLnBrk="1" hangingPunct="1">
              <a:lnSpc>
                <a:spcPct val="75000"/>
              </a:lnSpc>
              <a:defRPr/>
            </a:pPr>
            <a:r>
              <a:rPr lang="en-US" altLang="en-US" sz="2400" dirty="0" smtClean="0"/>
              <a:t>Technical Manual --  Guidelines for High Energy Storage Systems</a:t>
            </a:r>
          </a:p>
          <a:p>
            <a:pPr lvl="1" eaLnBrk="1" hangingPunct="1">
              <a:lnSpc>
                <a:spcPct val="75000"/>
              </a:lnSpc>
              <a:defRPr/>
            </a:pPr>
            <a:r>
              <a:rPr lang="en-US" altLang="en-US" sz="2000" dirty="0" smtClean="0">
                <a:solidFill>
                  <a:srgbClr val="FFFF00"/>
                </a:solidFill>
              </a:rPr>
              <a:t>HESS SG270 Tech. Manual of 27 April 2011</a:t>
            </a:r>
            <a:endParaRPr lang="en-US" altLang="en-US" sz="1400" dirty="0" smtClean="0">
              <a:solidFill>
                <a:srgbClr val="FFFF00"/>
              </a:solidFill>
            </a:endParaRPr>
          </a:p>
          <a:p>
            <a:pPr eaLnBrk="1" hangingPunct="1">
              <a:lnSpc>
                <a:spcPct val="75000"/>
              </a:lnSpc>
              <a:defRPr/>
            </a:pPr>
            <a:endParaRPr lang="en-US" altLang="en-US" sz="2400" dirty="0" smtClean="0"/>
          </a:p>
          <a:p>
            <a:pPr lvl="1" eaLnBrk="1" hangingPunct="1">
              <a:lnSpc>
                <a:spcPct val="75000"/>
              </a:lnSpc>
              <a:defRPr/>
            </a:pPr>
            <a:endParaRPr lang="en-US" altLang="en-US" sz="2000" dirty="0"/>
          </a:p>
        </p:txBody>
      </p:sp>
      <p:grpSp>
        <p:nvGrpSpPr>
          <p:cNvPr id="4" name="Group 3"/>
          <p:cNvGrpSpPr>
            <a:grpSpLocks/>
          </p:cNvGrpSpPr>
          <p:nvPr/>
        </p:nvGrpSpPr>
        <p:grpSpPr bwMode="auto">
          <a:xfrm>
            <a:off x="191070" y="1536700"/>
            <a:ext cx="8733856" cy="5064125"/>
            <a:chOff x="121866" y="1514901"/>
            <a:chExt cx="8735532" cy="5063320"/>
          </a:xfrm>
        </p:grpSpPr>
        <p:sp>
          <p:nvSpPr>
            <p:cNvPr id="3" name="Rectangle 2"/>
            <p:cNvSpPr/>
            <p:nvPr/>
          </p:nvSpPr>
          <p:spPr bwMode="auto">
            <a:xfrm>
              <a:off x="121866" y="1514901"/>
              <a:ext cx="8735532" cy="5063320"/>
            </a:xfrm>
            <a:prstGeom prst="rect">
              <a:avLst/>
            </a:prstGeom>
            <a:solidFill>
              <a:schemeClr val="bg1">
                <a:lumMod val="90000"/>
                <a:lumOff val="1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a:latin typeface="Arial" charset="0"/>
                <a:ea typeface="ＭＳ Ｐゴシック" charset="0"/>
                <a:cs typeface="Arial" pitchFamily="34" charset="0"/>
              </a:endParaRPr>
            </a:p>
          </p:txBody>
        </p:sp>
        <p:sp>
          <p:nvSpPr>
            <p:cNvPr id="2" name="Rectangle 1"/>
            <p:cNvSpPr/>
            <p:nvPr/>
          </p:nvSpPr>
          <p:spPr>
            <a:xfrm>
              <a:off x="244720" y="1756246"/>
              <a:ext cx="8490535" cy="4525199"/>
            </a:xfrm>
            <a:prstGeom prst="rect">
              <a:avLst/>
            </a:prstGeom>
            <a:solidFill>
              <a:schemeClr val="bg1">
                <a:lumMod val="90000"/>
                <a:lumOff val="10000"/>
              </a:schemeClr>
            </a:solidFill>
          </p:spPr>
          <p:txBody>
            <a:bodyPr wrap="square">
              <a:spAutoFit/>
            </a:bodyPr>
            <a:lstStyle/>
            <a:p>
              <a:pPr lvl="1" algn="ctr">
                <a:lnSpc>
                  <a:spcPct val="75000"/>
                </a:lnSpc>
                <a:defRPr/>
              </a:pPr>
              <a:r>
                <a:rPr lang="en-US" sz="4800" dirty="0">
                  <a:cs typeface="Arial" pitchFamily="34" charset="0"/>
                </a:rPr>
                <a:t>“Maximum reasonable assurance that </a:t>
              </a:r>
              <a:r>
                <a:rPr lang="en-US" sz="4800" dirty="0" smtClean="0">
                  <a:cs typeface="Arial" pitchFamily="34" charset="0"/>
                </a:rPr>
                <a:t>[systems are designed for minimum risk and that] failures </a:t>
              </a:r>
              <a:r>
                <a:rPr lang="en-US" sz="4800" dirty="0">
                  <a:cs typeface="Arial" pitchFamily="34" charset="0"/>
                </a:rPr>
                <a:t>of these systems can be safely mitigated to avoid endangering Navy platforms or Navy personnel”</a:t>
              </a:r>
              <a:endParaRPr lang="en-US" altLang="en-US" sz="4800" dirty="0">
                <a:cs typeface="Arial" pitchFamily="34" charset="0"/>
              </a:endParaRPr>
            </a:p>
          </p:txBody>
        </p:sp>
      </p:grpSp>
      <p:sp>
        <p:nvSpPr>
          <p:cNvPr id="10" name="Date Placeholder 3"/>
          <p:cNvSpPr>
            <a:spLocks noGrp="1"/>
          </p:cNvSpPr>
          <p:nvPr>
            <p:ph type="dt" sz="quarter" idx="10"/>
          </p:nvPr>
        </p:nvSpPr>
        <p:spPr>
          <a:xfrm>
            <a:off x="1371600" y="6643688"/>
            <a:ext cx="19050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6502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pPr>
              <a:defRPr/>
            </a:pPr>
            <a:r>
              <a:rPr lang="en-US" altLang="en-US" sz="4000" dirty="0"/>
              <a:t>Navy Safety Program </a:t>
            </a:r>
            <a:r>
              <a:rPr lang="en-US" altLang="en-US" sz="4000" dirty="0" smtClean="0"/>
              <a:t>Characteristics</a:t>
            </a:r>
            <a:endParaRPr lang="en-US" sz="4000" dirty="0"/>
          </a:p>
        </p:txBody>
      </p:sp>
      <p:sp>
        <p:nvSpPr>
          <p:cNvPr id="24579" name="Content Placeholder 2"/>
          <p:cNvSpPr>
            <a:spLocks noGrp="1"/>
          </p:cNvSpPr>
          <p:nvPr>
            <p:ph idx="1"/>
          </p:nvPr>
        </p:nvSpPr>
        <p:spPr>
          <a:xfrm>
            <a:off x="1219200" y="1444625"/>
            <a:ext cx="7772400" cy="4572000"/>
          </a:xfrm>
        </p:spPr>
        <p:txBody>
          <a:bodyPr/>
          <a:lstStyle/>
          <a:p>
            <a:pPr>
              <a:buFont typeface="Wingdings" panose="05000000000000000000" pitchFamily="2" charset="2"/>
              <a:buChar char="§"/>
            </a:pPr>
            <a:r>
              <a:rPr lang="en-US" sz="2400" dirty="0" smtClean="0"/>
              <a:t>Evaluate, Communicate, Accept Hazards</a:t>
            </a:r>
            <a:endParaRPr lang="en-US" altLang="en-US" sz="2400" dirty="0" smtClean="0"/>
          </a:p>
          <a:p>
            <a:pPr>
              <a:buFont typeface="Wingdings" panose="05000000000000000000" pitchFamily="2" charset="2"/>
              <a:buChar char="§"/>
            </a:pPr>
            <a:r>
              <a:rPr lang="en-US" altLang="en-US" sz="2200" dirty="0" smtClean="0"/>
              <a:t>System Specific</a:t>
            </a:r>
          </a:p>
          <a:p>
            <a:pPr lvl="2">
              <a:buFont typeface="Wingdings" panose="05000000000000000000" pitchFamily="2" charset="2"/>
              <a:buChar char="§"/>
            </a:pPr>
            <a:r>
              <a:rPr lang="en-US" altLang="en-US" sz="1400" dirty="0" smtClean="0"/>
              <a:t>cell, battery, system design, use scenario, and platform</a:t>
            </a:r>
          </a:p>
          <a:p>
            <a:pPr>
              <a:buFont typeface="Wingdings" panose="05000000000000000000" pitchFamily="2" charset="2"/>
              <a:buChar char="§"/>
            </a:pPr>
            <a:r>
              <a:rPr lang="en-US" altLang="en-US" sz="2200" dirty="0" smtClean="0"/>
              <a:t>Object Quality Evidence</a:t>
            </a:r>
          </a:p>
          <a:p>
            <a:pPr lvl="2">
              <a:buFont typeface="Wingdings" panose="05000000000000000000" pitchFamily="2" charset="2"/>
              <a:buChar char="§"/>
            </a:pPr>
            <a:r>
              <a:rPr lang="en-US" altLang="en-US" sz="1400" dirty="0" smtClean="0"/>
              <a:t>Safety data package → tech. evaluation/recommendation → safety certification</a:t>
            </a:r>
          </a:p>
          <a:p>
            <a:pPr>
              <a:buFont typeface="Wingdings" panose="05000000000000000000" pitchFamily="2" charset="2"/>
              <a:buChar char="§"/>
            </a:pPr>
            <a:r>
              <a:rPr lang="en-US" altLang="en-US" sz="2000" dirty="0" smtClean="0"/>
              <a:t>Cell and Battery Casualty Characterization</a:t>
            </a:r>
          </a:p>
          <a:p>
            <a:pPr lvl="1">
              <a:buFont typeface="Wingdings" panose="05000000000000000000" pitchFamily="2" charset="2"/>
              <a:buChar char="§"/>
            </a:pPr>
            <a:r>
              <a:rPr lang="en-US" altLang="en-US" sz="1600" dirty="0" smtClean="0"/>
              <a:t>Most likely failure scenario AND worst </a:t>
            </a:r>
            <a:r>
              <a:rPr lang="en-US" altLang="en-US" sz="1600" dirty="0"/>
              <a:t>c</a:t>
            </a:r>
            <a:r>
              <a:rPr lang="en-US" altLang="en-US" sz="1600" dirty="0" smtClean="0"/>
              <a:t>redible event</a:t>
            </a:r>
          </a:p>
          <a:p>
            <a:pPr lvl="2">
              <a:buFont typeface="Wingdings" panose="05000000000000000000" pitchFamily="2" charset="2"/>
              <a:buChar char="§"/>
            </a:pPr>
            <a:r>
              <a:rPr lang="en-US" altLang="en-US" sz="1200" dirty="0" smtClean="0"/>
              <a:t>thermal abuse, overcharge, </a:t>
            </a:r>
            <a:r>
              <a:rPr lang="en-US" altLang="en-US" sz="1200" dirty="0" err="1" smtClean="0"/>
              <a:t>overdischarge</a:t>
            </a:r>
            <a:r>
              <a:rPr lang="en-US" altLang="en-US" sz="1200" dirty="0" smtClean="0"/>
              <a:t>, short circuit (hard short, crush, drop, bullet penetration), cell-to-cell propagation, electrical safety device validation</a:t>
            </a:r>
          </a:p>
          <a:p>
            <a:pPr>
              <a:buFont typeface="Wingdings" panose="05000000000000000000" pitchFamily="2" charset="2"/>
              <a:buChar char="§"/>
            </a:pPr>
            <a:r>
              <a:rPr lang="en-US" altLang="en-US" sz="2000" dirty="0" smtClean="0"/>
              <a:t>Platform Characterization and Mitigation </a:t>
            </a:r>
          </a:p>
          <a:p>
            <a:pPr lvl="1">
              <a:buFont typeface="Wingdings" panose="05000000000000000000" pitchFamily="2" charset="2"/>
              <a:buChar char="§"/>
            </a:pPr>
            <a:r>
              <a:rPr lang="en-US" altLang="en-US" sz="1600" dirty="0" smtClean="0"/>
              <a:t>Do platform features mitigates risks associated with batteries </a:t>
            </a:r>
          </a:p>
          <a:p>
            <a:pPr lvl="2">
              <a:buFont typeface="Wingdings" panose="05000000000000000000" pitchFamily="2" charset="2"/>
              <a:buChar char="§"/>
            </a:pPr>
            <a:r>
              <a:rPr lang="en-US" altLang="en-US" sz="1200" dirty="0" smtClean="0"/>
              <a:t>Heat </a:t>
            </a:r>
            <a:r>
              <a:rPr lang="en-US" altLang="en-US" sz="1200" dirty="0"/>
              <a:t>release rate, volatile off-gas ignition, implosion, shock, vibration, etc</a:t>
            </a:r>
            <a:r>
              <a:rPr lang="en-US" altLang="en-US" sz="1200" dirty="0" smtClean="0"/>
              <a:t>.</a:t>
            </a:r>
          </a:p>
          <a:p>
            <a:pPr lvl="1">
              <a:buFont typeface="Wingdings" panose="05000000000000000000" pitchFamily="2" charset="2"/>
              <a:buChar char="§"/>
            </a:pPr>
            <a:r>
              <a:rPr lang="en-US" altLang="en-US" sz="1600" dirty="0" smtClean="0"/>
              <a:t>Hazard Analysis, Failure Modes and Effects Analysis, Manufacturing Audit, Hazard Log</a:t>
            </a:r>
          </a:p>
          <a:p>
            <a:pPr lvl="1"/>
            <a:endParaRPr lang="en-US" altLang="en-US" sz="1800" dirty="0" smtClean="0"/>
          </a:p>
        </p:txBody>
      </p:sp>
      <p:sp>
        <p:nvSpPr>
          <p:cNvPr id="93190"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A4D774AF-8BA8-43F2-AD52-C09FF5E03A95}" type="slidenum">
              <a:rPr lang="en-US" altLang="en-US" sz="800" b="0" smtClean="0"/>
              <a:pPr>
                <a:lnSpc>
                  <a:spcPct val="100000"/>
                </a:lnSpc>
                <a:spcBef>
                  <a:spcPct val="0"/>
                </a:spcBef>
                <a:buClrTx/>
                <a:buSzTx/>
                <a:buFontTx/>
                <a:buNone/>
                <a:defRPr/>
              </a:pPr>
              <a:t>12</a:t>
            </a:fld>
            <a:endParaRPr lang="en-US" altLang="en-US" sz="800" b="0" smtClean="0"/>
          </a:p>
        </p:txBody>
      </p:sp>
      <p:sp>
        <p:nvSpPr>
          <p:cNvPr id="7" name="Date Placeholder 3"/>
          <p:cNvSpPr>
            <a:spLocks noGrp="1"/>
          </p:cNvSpPr>
          <p:nvPr>
            <p:ph type="dt" sz="quarter" idx="10"/>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pPr>
              <a:defRPr/>
            </a:pPr>
            <a:r>
              <a:rPr lang="en-US" sz="4000" dirty="0" smtClean="0"/>
              <a:t>Hazards: Evaluate, Communicate, Accept</a:t>
            </a:r>
            <a:endParaRPr lang="en-US" sz="4000" dirty="0"/>
          </a:p>
        </p:txBody>
      </p:sp>
      <p:sp>
        <p:nvSpPr>
          <p:cNvPr id="93190"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496BB1C0-629E-4703-B8C7-5E192BE59BE0}" type="slidenum">
              <a:rPr lang="en-US" altLang="en-US" sz="800" b="0" smtClean="0"/>
              <a:pPr>
                <a:lnSpc>
                  <a:spcPct val="100000"/>
                </a:lnSpc>
                <a:spcBef>
                  <a:spcPct val="0"/>
                </a:spcBef>
                <a:buClrTx/>
                <a:buSzTx/>
                <a:buFontTx/>
                <a:buNone/>
                <a:defRPr/>
              </a:pPr>
              <a:t>13</a:t>
            </a:fld>
            <a:endParaRPr lang="en-US" altLang="en-US" sz="800" b="0" smtClean="0"/>
          </a:p>
        </p:txBody>
      </p:sp>
      <p:sp>
        <p:nvSpPr>
          <p:cNvPr id="7" name="Date Placeholder 3"/>
          <p:cNvSpPr>
            <a:spLocks noGrp="1"/>
          </p:cNvSpPr>
          <p:nvPr>
            <p:ph type="dt" sz="quarter" idx="10"/>
          </p:nvPr>
        </p:nvSpPr>
        <p:spPr>
          <a:xfrm>
            <a:off x="1249363" y="6629400"/>
            <a:ext cx="19050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pic>
        <p:nvPicPr>
          <p:cNvPr id="27653"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30388" y="1379538"/>
            <a:ext cx="6858000" cy="54784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pPr>
              <a:defRPr/>
            </a:pPr>
            <a:r>
              <a:rPr lang="en-US" dirty="0" smtClean="0"/>
              <a:t>Navy Safety Program Updates</a:t>
            </a:r>
            <a:endParaRPr lang="en-US" dirty="0"/>
          </a:p>
        </p:txBody>
      </p:sp>
      <p:sp>
        <p:nvSpPr>
          <p:cNvPr id="29699" name="Content Placeholder 2"/>
          <p:cNvSpPr>
            <a:spLocks noGrp="1"/>
          </p:cNvSpPr>
          <p:nvPr>
            <p:ph idx="1"/>
          </p:nvPr>
        </p:nvSpPr>
        <p:spPr>
          <a:xfrm>
            <a:off x="1205552" y="1335203"/>
            <a:ext cx="7772400" cy="4572000"/>
          </a:xfrm>
        </p:spPr>
        <p:txBody>
          <a:bodyPr/>
          <a:lstStyle/>
          <a:p>
            <a:pPr>
              <a:buFont typeface="Wingdings" panose="05000000000000000000" pitchFamily="2" charset="2"/>
              <a:buChar char="§"/>
            </a:pPr>
            <a:r>
              <a:rPr lang="en-US" altLang="en-US" dirty="0" smtClean="0"/>
              <a:t>Continual evaluation of blanket approval thresholds and categories</a:t>
            </a:r>
          </a:p>
          <a:p>
            <a:pPr lvl="1">
              <a:buFont typeface="Wingdings" panose="05000000000000000000" pitchFamily="2" charset="2"/>
              <a:buChar char="§"/>
            </a:pPr>
            <a:r>
              <a:rPr lang="en-US" altLang="en-US" dirty="0" smtClean="0"/>
              <a:t>Commercial-off-the-shelf size/chemistry restrictions</a:t>
            </a:r>
          </a:p>
          <a:p>
            <a:pPr lvl="1">
              <a:buFont typeface="Wingdings" panose="05000000000000000000" pitchFamily="2" charset="2"/>
              <a:buChar char="§"/>
            </a:pPr>
            <a:r>
              <a:rPr lang="en-US" altLang="en-US" dirty="0" smtClean="0"/>
              <a:t>Small battery exceptions</a:t>
            </a:r>
          </a:p>
          <a:p>
            <a:pPr>
              <a:buFont typeface="Wingdings" panose="05000000000000000000" pitchFamily="2" charset="2"/>
              <a:buChar char="§"/>
            </a:pPr>
            <a:r>
              <a:rPr lang="en-US" altLang="en-US" dirty="0"/>
              <a:t>Evolving thresholds for additional platform-specific testing</a:t>
            </a:r>
          </a:p>
          <a:p>
            <a:pPr lvl="1">
              <a:buFont typeface="Wingdings" panose="05000000000000000000" pitchFamily="2" charset="2"/>
              <a:buChar char="§"/>
            </a:pPr>
            <a:r>
              <a:rPr lang="en-US" altLang="en-US" sz="1800" dirty="0"/>
              <a:t>1 </a:t>
            </a:r>
            <a:r>
              <a:rPr lang="en-US" altLang="en-US" sz="1800" dirty="0" err="1"/>
              <a:t>kWH</a:t>
            </a:r>
            <a:r>
              <a:rPr lang="en-US" altLang="en-US" sz="1800" dirty="0"/>
              <a:t> level discriminator too limiting – shifting to personnel hazard chemical, electrical, thermal based</a:t>
            </a:r>
            <a:r>
              <a:rPr lang="en-US" altLang="en-US" dirty="0"/>
              <a:t> </a:t>
            </a:r>
            <a:endParaRPr lang="en-US" altLang="en-US" dirty="0" smtClean="0"/>
          </a:p>
          <a:p>
            <a:pPr>
              <a:buFont typeface="Wingdings" panose="05000000000000000000" pitchFamily="2" charset="2"/>
              <a:buChar char="§"/>
            </a:pPr>
            <a:r>
              <a:rPr lang="en-US" altLang="en-US" dirty="0" smtClean="0"/>
              <a:t>Incorporate all high energy technologies</a:t>
            </a:r>
          </a:p>
          <a:p>
            <a:pPr lvl="1">
              <a:buFont typeface="Wingdings" panose="05000000000000000000" pitchFamily="2" charset="2"/>
              <a:buChar char="§"/>
            </a:pPr>
            <a:r>
              <a:rPr lang="en-US" altLang="en-US" sz="1800" dirty="0" smtClean="0"/>
              <a:t>SG270 – e.g. AIP/non-AIP Fuel Cell Systems, non-lithium high-energy storage systems</a:t>
            </a:r>
          </a:p>
          <a:p>
            <a:pPr lvl="1">
              <a:buFont typeface="Wingdings" panose="05000000000000000000" pitchFamily="2" charset="2"/>
              <a:buChar char="§"/>
            </a:pPr>
            <a:r>
              <a:rPr lang="en-US" altLang="en-US" sz="1800" dirty="0" smtClean="0"/>
              <a:t>S9310 – </a:t>
            </a:r>
            <a:r>
              <a:rPr lang="en-US" altLang="en-US" sz="1800" dirty="0" err="1" smtClean="0"/>
              <a:t>e.g</a:t>
            </a:r>
            <a:r>
              <a:rPr lang="en-US" altLang="en-US" sz="1800" dirty="0" smtClean="0"/>
              <a:t> Li/Sulfur </a:t>
            </a:r>
          </a:p>
        </p:txBody>
      </p:sp>
      <p:sp>
        <p:nvSpPr>
          <p:cNvPr id="99333" name="Footer Placeholder 4"/>
          <p:cNvSpPr>
            <a:spLocks noGrp="1"/>
          </p:cNvSpPr>
          <p:nvPr>
            <p:ph type="ftr" sz="quarter" idx="11"/>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smtClean="0"/>
              <a:t>NSWC Carderock Code 636</a:t>
            </a:r>
          </a:p>
        </p:txBody>
      </p:sp>
      <p:sp>
        <p:nvSpPr>
          <p:cNvPr id="99334"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31C1953E-6CF5-42F7-9FC2-60296BD92BE8}" type="slidenum">
              <a:rPr lang="en-US" altLang="en-US" sz="800" b="0" smtClean="0"/>
              <a:pPr>
                <a:lnSpc>
                  <a:spcPct val="100000"/>
                </a:lnSpc>
                <a:spcBef>
                  <a:spcPct val="0"/>
                </a:spcBef>
                <a:buClrTx/>
                <a:buSzTx/>
                <a:buFontTx/>
                <a:buNone/>
                <a:defRPr/>
              </a:pPr>
              <a:t>14</a:t>
            </a:fld>
            <a:endParaRPr lang="en-US" altLang="en-US" sz="800" b="0" smtClean="0"/>
          </a:p>
        </p:txBody>
      </p:sp>
      <p:sp>
        <p:nvSpPr>
          <p:cNvPr id="7" name="Date Placeholder 3"/>
          <p:cNvSpPr>
            <a:spLocks noGrp="1"/>
          </p:cNvSpPr>
          <p:nvPr>
            <p:ph type="dt" sz="quarter" idx="10"/>
          </p:nvPr>
        </p:nvSpPr>
        <p:spPr>
          <a:xfrm>
            <a:off x="1249363" y="6629400"/>
            <a:ext cx="19050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33867"/>
            <a:ext cx="7254875" cy="1143000"/>
          </a:xfrm>
          <a:effectLst/>
        </p:spPr>
        <p:txBody>
          <a:bodyPr/>
          <a:lstStyle/>
          <a:p>
            <a:pPr>
              <a:defRPr/>
            </a:pPr>
            <a:r>
              <a:rPr lang="en-US" sz="3600" dirty="0" smtClean="0"/>
              <a:t>Response comparison for various “6T” truck batteries</a:t>
            </a:r>
            <a:endParaRPr lang="en-US" sz="3600" dirty="0"/>
          </a:p>
        </p:txBody>
      </p:sp>
      <p:sp>
        <p:nvSpPr>
          <p:cNvPr id="25603" name="Content Placeholder 2"/>
          <p:cNvSpPr>
            <a:spLocks noGrp="1"/>
          </p:cNvSpPr>
          <p:nvPr>
            <p:ph idx="1"/>
          </p:nvPr>
        </p:nvSpPr>
        <p:spPr>
          <a:xfrm>
            <a:off x="1146412" y="1487607"/>
            <a:ext cx="7969013" cy="590432"/>
          </a:xfrm>
        </p:spPr>
        <p:txBody>
          <a:bodyPr/>
          <a:lstStyle/>
          <a:p>
            <a:pPr>
              <a:buFont typeface="Wingdings" panose="05000000000000000000" pitchFamily="2" charset="2"/>
              <a:buChar char="§"/>
            </a:pPr>
            <a:r>
              <a:rPr lang="en-US" altLang="en-US" sz="2200" dirty="0" smtClean="0">
                <a:sym typeface="Wingdings" pitchFamily="2" charset="2"/>
              </a:rPr>
              <a:t>All batteries in 6T form factor, 100% SOC</a:t>
            </a:r>
          </a:p>
        </p:txBody>
      </p:sp>
      <p:sp>
        <p:nvSpPr>
          <p:cNvPr id="4" name="Slide Number Placeholder 3"/>
          <p:cNvSpPr>
            <a:spLocks noGrp="1"/>
          </p:cNvSpPr>
          <p:nvPr>
            <p:ph type="sldNum" sz="quarter" idx="12"/>
          </p:nvPr>
        </p:nvSpPr>
        <p:spPr>
          <a:xfrm>
            <a:off x="1371600" y="6629400"/>
            <a:ext cx="1905000" cy="228600"/>
          </a:xfrm>
        </p:spPr>
        <p:txBody>
          <a:bodyPr/>
          <a:lstStyle/>
          <a:p>
            <a:pPr algn="l">
              <a:defRPr/>
            </a:pPr>
            <a:fld id="{5ECA0C4A-9C14-48B2-B3FA-66D0F477DE37}" type="slidenum">
              <a:rPr lang="en-US" smtClean="0">
                <a:latin typeface="Arial" charset="0"/>
                <a:ea typeface="ＭＳ Ｐゴシック" charset="0"/>
              </a:rPr>
              <a:pPr algn="l">
                <a:defRPr/>
              </a:pPr>
              <a:t>15</a:t>
            </a:fld>
            <a:endParaRPr lang="en-US">
              <a:latin typeface="Arial" charset="0"/>
              <a:ea typeface="ＭＳ Ｐゴシック" charset="0"/>
            </a:endParaRPr>
          </a:p>
        </p:txBody>
      </p:sp>
      <p:graphicFrame>
        <p:nvGraphicFramePr>
          <p:cNvPr id="5" name="Table 4"/>
          <p:cNvGraphicFramePr>
            <a:graphicFrameLocks noGrp="1"/>
          </p:cNvGraphicFramePr>
          <p:nvPr/>
        </p:nvGraphicFramePr>
        <p:xfrm>
          <a:off x="390525" y="2266950"/>
          <a:ext cx="8410576" cy="3933826"/>
        </p:xfrm>
        <a:graphic>
          <a:graphicData uri="http://schemas.openxmlformats.org/drawingml/2006/table">
            <a:tbl>
              <a:tblPr firstRow="1" bandRow="1">
                <a:tableStyleId>{21E4AEA4-8DFA-4A89-87EB-49C32662AFE0}</a:tableStyleId>
              </a:tblPr>
              <a:tblGrid>
                <a:gridCol w="863631"/>
                <a:gridCol w="1021680"/>
                <a:gridCol w="1157022"/>
                <a:gridCol w="2358343"/>
                <a:gridCol w="3009900"/>
              </a:tblGrid>
              <a:tr h="496071">
                <a:tc rowSpan="2">
                  <a:txBody>
                    <a:bodyPr/>
                    <a:lstStyle/>
                    <a:p>
                      <a:pPr algn="ctr" fontAlgn="ctr"/>
                      <a:r>
                        <a:rPr lang="en-US" sz="1800" u="none" strike="noStrike" dirty="0" smtClean="0">
                          <a:effectLst/>
                        </a:rPr>
                        <a:t>Battery</a:t>
                      </a:r>
                    </a:p>
                    <a:p>
                      <a:pPr algn="ctr" fontAlgn="ctr"/>
                      <a:r>
                        <a:rPr lang="en-US" sz="1800" u="none" strike="noStrike" dirty="0" smtClean="0">
                          <a:effectLst/>
                        </a:rPr>
                        <a:t>Type</a:t>
                      </a:r>
                    </a:p>
                  </a:txBody>
                  <a:tcPr marL="7620" marR="7620" marT="7621" marB="0" anchor="ctr"/>
                </a:tc>
                <a:tc rowSpan="2">
                  <a:txBody>
                    <a:bodyPr/>
                    <a:lstStyle/>
                    <a:p>
                      <a:pPr algn="ctr" fontAlgn="ctr"/>
                      <a:r>
                        <a:rPr lang="en-US" sz="1800" u="none" strike="noStrike" dirty="0" smtClean="0">
                          <a:effectLst/>
                        </a:rPr>
                        <a:t>Mass  (kg</a:t>
                      </a:r>
                      <a:r>
                        <a:rPr lang="en-US" sz="1800" u="none" strike="noStrike" dirty="0">
                          <a:effectLst/>
                        </a:rPr>
                        <a:t>)</a:t>
                      </a:r>
                      <a:endParaRPr lang="en-US" sz="1800" b="0" i="0" u="none" strike="noStrike" dirty="0">
                        <a:solidFill>
                          <a:srgbClr val="000000"/>
                        </a:solidFill>
                        <a:effectLst/>
                        <a:latin typeface="Calibri"/>
                      </a:endParaRPr>
                    </a:p>
                  </a:txBody>
                  <a:tcPr marL="7620" marR="7620" marT="7621" marB="0" anchor="ctr"/>
                </a:tc>
                <a:tc rowSpan="2">
                  <a:txBody>
                    <a:bodyPr/>
                    <a:lstStyle/>
                    <a:p>
                      <a:pPr algn="ctr" fontAlgn="ctr"/>
                      <a:r>
                        <a:rPr lang="en-US" sz="1800" u="none" strike="noStrike" dirty="0">
                          <a:effectLst/>
                        </a:rPr>
                        <a:t>Chemistry</a:t>
                      </a:r>
                      <a:endParaRPr lang="en-US" sz="1800" b="0" i="0" u="none" strike="noStrike" dirty="0">
                        <a:solidFill>
                          <a:srgbClr val="000000"/>
                        </a:solidFill>
                        <a:effectLst/>
                        <a:latin typeface="Calibri"/>
                      </a:endParaRPr>
                    </a:p>
                  </a:txBody>
                  <a:tcPr marL="7620" marR="7620" marT="7621" marB="0" anchor="ctr"/>
                </a:tc>
                <a:tc gridSpan="2">
                  <a:txBody>
                    <a:bodyPr/>
                    <a:lstStyle/>
                    <a:p>
                      <a:pPr algn="ctr" fontAlgn="b"/>
                      <a:r>
                        <a:rPr lang="en-US" sz="1800" u="none" strike="noStrike" dirty="0" smtClean="0">
                          <a:effectLst/>
                        </a:rPr>
                        <a:t>High Temperature </a:t>
                      </a:r>
                      <a:r>
                        <a:rPr lang="en-US" sz="1800" u="none" strike="noStrike" dirty="0">
                          <a:effectLst/>
                        </a:rPr>
                        <a:t>Abuse</a:t>
                      </a:r>
                      <a:endParaRPr lang="en-US" sz="1800" b="0" i="0" u="none" strike="noStrike" dirty="0">
                        <a:solidFill>
                          <a:srgbClr val="000000"/>
                        </a:solidFill>
                        <a:effectLst/>
                        <a:latin typeface="Calibri"/>
                      </a:endParaRPr>
                    </a:p>
                  </a:txBody>
                  <a:tcPr marL="7620" marR="7620" marT="7621" marB="0" anchor="ctr">
                    <a:lnB w="12700" cap="flat" cmpd="sng" algn="ctr">
                      <a:solidFill>
                        <a:schemeClr val="bg1"/>
                      </a:solidFill>
                      <a:prstDash val="solid"/>
                      <a:round/>
                      <a:headEnd type="none" w="med" len="med"/>
                      <a:tailEnd type="none" w="med" len="med"/>
                    </a:lnB>
                  </a:tcPr>
                </a:tc>
                <a:tc hMerge="1">
                  <a:txBody>
                    <a:bodyPr/>
                    <a:lstStyle/>
                    <a:p>
                      <a:endParaRPr lang="en-US"/>
                    </a:p>
                  </a:txBody>
                  <a:tcPr/>
                </a:tc>
              </a:tr>
              <a:tr h="668349">
                <a:tc vMerge="1">
                  <a:txBody>
                    <a:bodyPr/>
                    <a:lstStyle/>
                    <a:p>
                      <a:pPr algn="ctr" fontAlgn="b"/>
                      <a:endParaRPr lang="en-US" sz="1100" b="0" i="0" u="none" strike="noStrike" dirty="0">
                        <a:solidFill>
                          <a:srgbClr val="000000"/>
                        </a:solidFill>
                        <a:effectLst/>
                        <a:latin typeface="Calibri"/>
                      </a:endParaRPr>
                    </a:p>
                  </a:txBody>
                  <a:tcPr marL="7620" marR="7620" marT="7620" marB="0" anchor="b"/>
                </a:tc>
                <a:tc vMerge="1">
                  <a:txBody>
                    <a:bodyPr/>
                    <a:lstStyle/>
                    <a:p>
                      <a:pPr algn="ctr" fontAlgn="b"/>
                      <a:endParaRPr lang="en-US" sz="1100" b="0" i="0" u="none" strike="noStrike" dirty="0">
                        <a:solidFill>
                          <a:srgbClr val="000000"/>
                        </a:solidFill>
                        <a:effectLst/>
                        <a:latin typeface="Calibri"/>
                      </a:endParaRPr>
                    </a:p>
                  </a:txBody>
                  <a:tcPr marL="7620" marR="7620" marT="7620" marB="0" anchor="b"/>
                </a:tc>
                <a:tc vMerge="1">
                  <a:txBody>
                    <a:bodyPr/>
                    <a:lstStyle/>
                    <a:p>
                      <a:pPr algn="ctr" fontAlgn="b"/>
                      <a:endParaRPr lang="en-US" sz="1100" b="0"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kern="1200" dirty="0" smtClean="0">
                          <a:solidFill>
                            <a:schemeClr val="bg1"/>
                          </a:solidFill>
                          <a:effectLst/>
                        </a:rPr>
                        <a:t>Vent? Fire?</a:t>
                      </a:r>
                      <a:endParaRPr lang="en-US" sz="1800" b="1" i="0" u="none" strike="noStrike" kern="1200" dirty="0">
                        <a:solidFill>
                          <a:schemeClr val="bg1"/>
                        </a:solidFill>
                        <a:effectLst/>
                        <a:latin typeface="Calibri"/>
                        <a:ea typeface="+mn-ea"/>
                        <a:cs typeface="+mn-cs"/>
                      </a:endParaRPr>
                    </a:p>
                  </a:txBody>
                  <a:tcPr marL="7620" marR="7620" marT="7621"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1" u="none" strike="noStrike" kern="1200" dirty="0" smtClean="0">
                          <a:solidFill>
                            <a:schemeClr val="bg1"/>
                          </a:solidFill>
                          <a:effectLst/>
                        </a:rPr>
                        <a:t>Propagation*?</a:t>
                      </a:r>
                      <a:endParaRPr lang="en-US" sz="1800" b="1" i="0" u="none" strike="noStrike" kern="1200" dirty="0">
                        <a:solidFill>
                          <a:schemeClr val="bg1"/>
                        </a:solidFill>
                        <a:effectLst/>
                        <a:latin typeface="Calibri"/>
                        <a:ea typeface="+mn-ea"/>
                        <a:cs typeface="+mn-cs"/>
                      </a:endParaRPr>
                    </a:p>
                  </a:txBody>
                  <a:tcPr marL="7620" marR="7620" marT="7621"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r>
              <a:tr h="738036">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7620" marR="7620" marT="7621" marB="0" anchor="ctr"/>
                </a:tc>
                <a:tc>
                  <a:txBody>
                    <a:bodyPr/>
                    <a:lstStyle/>
                    <a:p>
                      <a:pPr algn="ctr" fontAlgn="b"/>
                      <a:r>
                        <a:rPr lang="en-US" sz="1800" u="none" strike="noStrike" dirty="0">
                          <a:effectLst/>
                        </a:rPr>
                        <a:t>26</a:t>
                      </a:r>
                      <a:endParaRPr lang="en-US" sz="1800" b="0" i="0" u="none" strike="noStrike" dirty="0">
                        <a:solidFill>
                          <a:srgbClr val="000000"/>
                        </a:solidFill>
                        <a:effectLst/>
                        <a:latin typeface="Calibri"/>
                      </a:endParaRPr>
                    </a:p>
                  </a:txBody>
                  <a:tcPr marL="7620" marR="7620" marT="7621" marB="0" anchor="ctr"/>
                </a:tc>
                <a:tc>
                  <a:txBody>
                    <a:bodyPr/>
                    <a:lstStyle/>
                    <a:p>
                      <a:pPr algn="ctr" fontAlgn="b"/>
                      <a:r>
                        <a:rPr lang="en-US" sz="1800" u="none" strike="noStrike" dirty="0">
                          <a:effectLst/>
                        </a:rPr>
                        <a:t>LFP</a:t>
                      </a:r>
                      <a:endParaRPr lang="en-US" sz="1800" b="0" i="0" u="none" strike="noStrike" dirty="0">
                        <a:solidFill>
                          <a:srgbClr val="000000"/>
                        </a:solidFill>
                        <a:effectLst/>
                        <a:latin typeface="Calibri"/>
                      </a:endParaRPr>
                    </a:p>
                  </a:txBody>
                  <a:tcPr marL="7620" marR="7620" marT="7621" marB="0" anchor="ctr"/>
                </a:tc>
                <a:tc>
                  <a:txBody>
                    <a:bodyPr/>
                    <a:lstStyle/>
                    <a:p>
                      <a:pPr algn="l" fontAlgn="b"/>
                      <a:endParaRPr lang="en-US" sz="1800" b="0" i="0" u="none" strike="noStrike" dirty="0">
                        <a:solidFill>
                          <a:srgbClr val="000000"/>
                        </a:solidFill>
                        <a:effectLst/>
                        <a:latin typeface="Calibri"/>
                      </a:endParaRPr>
                    </a:p>
                  </a:txBody>
                  <a:tcPr marL="7620" marR="7620" marT="7621" marB="0" anchor="b">
                    <a:lnT w="38100" cap="flat" cmpd="sng" algn="ctr">
                      <a:solidFill>
                        <a:schemeClr val="bg1"/>
                      </a:solidFill>
                      <a:prstDash val="solid"/>
                      <a:round/>
                      <a:headEnd type="none" w="med" len="med"/>
                      <a:tailEnd type="none" w="med" len="med"/>
                    </a:lnT>
                  </a:tcPr>
                </a:tc>
                <a:tc>
                  <a:txBody>
                    <a:bodyPr/>
                    <a:lstStyle/>
                    <a:p>
                      <a:pPr algn="ctr" fontAlgn="b"/>
                      <a:r>
                        <a:rPr lang="en-US" sz="1800" b="0" i="0" u="none" strike="noStrike" kern="1200" dirty="0" smtClean="0">
                          <a:solidFill>
                            <a:srgbClr val="000000"/>
                          </a:solidFill>
                          <a:effectLst/>
                          <a:latin typeface="Calibri"/>
                          <a:ea typeface="+mn-ea"/>
                          <a:cs typeface="+mn-cs"/>
                        </a:rPr>
                        <a:t>100% prop. over 120+ min</a:t>
                      </a:r>
                      <a:endParaRPr lang="en-US" sz="1800" b="0" i="0" u="none" strike="noStrike" kern="1200" dirty="0">
                        <a:solidFill>
                          <a:srgbClr val="000000"/>
                        </a:solidFill>
                        <a:effectLst/>
                        <a:latin typeface="Calibri"/>
                        <a:ea typeface="+mn-ea"/>
                        <a:cs typeface="+mn-cs"/>
                      </a:endParaRPr>
                    </a:p>
                  </a:txBody>
                  <a:tcPr marL="7620" marR="7620" marT="7621" marB="0" anchor="ctr">
                    <a:lnT w="38100" cap="flat" cmpd="sng" algn="ctr">
                      <a:solidFill>
                        <a:schemeClr val="bg1"/>
                      </a:solidFill>
                      <a:prstDash val="solid"/>
                      <a:round/>
                      <a:headEnd type="none" w="med" len="med"/>
                      <a:tailEnd type="none" w="med" len="med"/>
                    </a:lnT>
                  </a:tcPr>
                </a:tc>
              </a:tr>
              <a:tr h="694672">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7620" marR="7620" marT="7621" marB="0" anchor="ctr"/>
                </a:tc>
                <a:tc>
                  <a:txBody>
                    <a:bodyPr/>
                    <a:lstStyle/>
                    <a:p>
                      <a:pPr algn="ctr" fontAlgn="b"/>
                      <a:r>
                        <a:rPr lang="en-US" sz="1800" u="none" strike="noStrike" dirty="0">
                          <a:effectLst/>
                        </a:rPr>
                        <a:t>22</a:t>
                      </a:r>
                      <a:endParaRPr lang="en-US" sz="1800" b="0" i="0" u="none" strike="noStrike" dirty="0">
                        <a:solidFill>
                          <a:srgbClr val="000000"/>
                        </a:solidFill>
                        <a:effectLst/>
                        <a:latin typeface="Calibri"/>
                      </a:endParaRPr>
                    </a:p>
                  </a:txBody>
                  <a:tcPr marL="7620" marR="7620" marT="7621" marB="0" anchor="ctr"/>
                </a:tc>
                <a:tc>
                  <a:txBody>
                    <a:bodyPr/>
                    <a:lstStyle/>
                    <a:p>
                      <a:pPr algn="ctr" fontAlgn="b"/>
                      <a:r>
                        <a:rPr lang="en-US" sz="1800" u="none" strike="noStrike" dirty="0">
                          <a:effectLst/>
                        </a:rPr>
                        <a:t>LFP</a:t>
                      </a:r>
                      <a:endParaRPr lang="en-US" sz="1800" b="0" i="0" u="none" strike="noStrike" dirty="0">
                        <a:solidFill>
                          <a:srgbClr val="000000"/>
                        </a:solidFill>
                        <a:effectLst/>
                        <a:latin typeface="Calibri"/>
                      </a:endParaRPr>
                    </a:p>
                  </a:txBody>
                  <a:tcPr marL="7620" marR="7620" marT="7621" marB="0" anchor="ctr"/>
                </a:tc>
                <a:tc>
                  <a:txBody>
                    <a:bodyPr/>
                    <a:lstStyle/>
                    <a:p>
                      <a:pPr algn="l" fontAlgn="b"/>
                      <a:endParaRPr lang="en-US" sz="1800" b="0" i="0" u="none" strike="noStrike" dirty="0">
                        <a:solidFill>
                          <a:srgbClr val="000000"/>
                        </a:solidFill>
                        <a:effectLst/>
                        <a:latin typeface="Calibri"/>
                      </a:endParaRPr>
                    </a:p>
                  </a:txBody>
                  <a:tcPr marL="7620" marR="7620" marT="7621" marB="0" anchor="b"/>
                </a:tc>
                <a:tc>
                  <a:txBody>
                    <a:bodyPr/>
                    <a:lstStyle/>
                    <a:p>
                      <a:pPr algn="ctr" fontAlgn="b"/>
                      <a:r>
                        <a:rPr lang="en-US" sz="1800" b="0" i="0" u="none" strike="noStrike" kern="1200" dirty="0" smtClean="0">
                          <a:solidFill>
                            <a:srgbClr val="000000"/>
                          </a:solidFill>
                          <a:effectLst/>
                          <a:latin typeface="Calibri"/>
                          <a:ea typeface="+mn-ea"/>
                          <a:cs typeface="+mn-cs"/>
                        </a:rPr>
                        <a:t>100% prop. over 30-60 min</a:t>
                      </a:r>
                      <a:endParaRPr lang="en-US" sz="1800" b="0" i="0" u="none" strike="noStrike" kern="1200" dirty="0">
                        <a:solidFill>
                          <a:srgbClr val="000000"/>
                        </a:solidFill>
                        <a:effectLst/>
                        <a:latin typeface="Calibri"/>
                        <a:ea typeface="+mn-ea"/>
                        <a:cs typeface="+mn-cs"/>
                      </a:endParaRPr>
                    </a:p>
                  </a:txBody>
                  <a:tcPr marL="7620" marR="7620" marT="7621" marB="0" anchor="ctr"/>
                </a:tc>
              </a:tr>
              <a:tr h="668349">
                <a:tc>
                  <a:txBody>
                    <a:bodyPr/>
                    <a:lstStyle/>
                    <a:p>
                      <a:pPr algn="ctr" fontAlgn="b"/>
                      <a:r>
                        <a:rPr lang="en-US" sz="1800" u="none" strike="noStrike">
                          <a:effectLst/>
                        </a:rPr>
                        <a:t>#3</a:t>
                      </a:r>
                      <a:endParaRPr lang="en-US" sz="1800" b="0" i="0" u="none" strike="noStrike">
                        <a:solidFill>
                          <a:srgbClr val="000000"/>
                        </a:solidFill>
                        <a:effectLst/>
                        <a:latin typeface="Calibri"/>
                      </a:endParaRPr>
                    </a:p>
                  </a:txBody>
                  <a:tcPr marL="7620" marR="7620" marT="7621" marB="0" anchor="ctr"/>
                </a:tc>
                <a:tc>
                  <a:txBody>
                    <a:bodyPr/>
                    <a:lstStyle/>
                    <a:p>
                      <a:pPr algn="ctr" fontAlgn="b"/>
                      <a:r>
                        <a:rPr lang="en-US" sz="1800" u="none" strike="noStrike">
                          <a:effectLst/>
                        </a:rPr>
                        <a:t>20</a:t>
                      </a:r>
                      <a:endParaRPr lang="en-US" sz="1800" b="0" i="0" u="none" strike="noStrike">
                        <a:solidFill>
                          <a:srgbClr val="000000"/>
                        </a:solidFill>
                        <a:effectLst/>
                        <a:latin typeface="Calibri"/>
                      </a:endParaRPr>
                    </a:p>
                  </a:txBody>
                  <a:tcPr marL="7620" marR="7620" marT="7621" marB="0" anchor="ctr"/>
                </a:tc>
                <a:tc>
                  <a:txBody>
                    <a:bodyPr/>
                    <a:lstStyle/>
                    <a:p>
                      <a:pPr algn="ctr" fontAlgn="b"/>
                      <a:r>
                        <a:rPr lang="en-US" sz="1800" u="none" strike="noStrike" dirty="0">
                          <a:effectLst/>
                        </a:rPr>
                        <a:t>LFP</a:t>
                      </a:r>
                      <a:endParaRPr lang="en-US" sz="1800" b="0" i="0" u="none" strike="noStrike" dirty="0">
                        <a:solidFill>
                          <a:srgbClr val="000000"/>
                        </a:solidFill>
                        <a:effectLst/>
                        <a:latin typeface="Calibri"/>
                      </a:endParaRPr>
                    </a:p>
                  </a:txBody>
                  <a:tcPr marL="7620" marR="7620" marT="7621" marB="0" anchor="ctr"/>
                </a:tc>
                <a:tc>
                  <a:txBody>
                    <a:bodyPr/>
                    <a:lstStyle/>
                    <a:p>
                      <a:pPr algn="l" fontAlgn="b"/>
                      <a:endParaRPr lang="en-US" sz="1800" b="0" i="0" u="none" strike="noStrike" dirty="0">
                        <a:solidFill>
                          <a:srgbClr val="000000"/>
                        </a:solidFill>
                        <a:effectLst/>
                        <a:latin typeface="Calibri"/>
                      </a:endParaRPr>
                    </a:p>
                  </a:txBody>
                  <a:tcPr marL="7620" marR="7620" marT="7621" marB="0" anchor="b"/>
                </a:tc>
                <a:tc>
                  <a:txBody>
                    <a:bodyPr/>
                    <a:lstStyle/>
                    <a:p>
                      <a:pPr algn="ctr" fontAlgn="b"/>
                      <a:r>
                        <a:rPr lang="en-US" sz="1800" b="0" i="0" u="none" strike="noStrike" dirty="0" smtClean="0">
                          <a:solidFill>
                            <a:srgbClr val="000000"/>
                          </a:solidFill>
                          <a:effectLst/>
                          <a:latin typeface="Calibri"/>
                        </a:rPr>
                        <a:t>Fire</a:t>
                      </a:r>
                      <a:r>
                        <a:rPr lang="en-US" sz="1800" b="0" i="0" u="none" strike="noStrike" baseline="0" dirty="0" smtClean="0">
                          <a:solidFill>
                            <a:srgbClr val="000000"/>
                          </a:solidFill>
                          <a:effectLst/>
                          <a:latin typeface="Calibri"/>
                        </a:rPr>
                        <a:t> +</a:t>
                      </a:r>
                      <a:r>
                        <a:rPr lang="en-US" sz="1800" b="0" i="0" u="none" strike="noStrike" dirty="0" smtClean="0">
                          <a:solidFill>
                            <a:srgbClr val="000000"/>
                          </a:solidFill>
                          <a:effectLst/>
                          <a:latin typeface="Calibri"/>
                        </a:rPr>
                        <a:t> 100% prop. in 1 test.</a:t>
                      </a:r>
                    </a:p>
                    <a:p>
                      <a:pPr algn="ctr" fontAlgn="b"/>
                      <a:r>
                        <a:rPr lang="en-US" sz="1800" b="0" i="0" u="none" strike="noStrike" dirty="0" smtClean="0">
                          <a:solidFill>
                            <a:srgbClr val="000000"/>
                          </a:solidFill>
                          <a:effectLst/>
                          <a:latin typeface="Calibri"/>
                        </a:rPr>
                        <a:t>No fire + partial prop. in 2 tests.</a:t>
                      </a:r>
                      <a:endParaRPr lang="en-US" sz="1800" b="0" i="0" u="none" strike="noStrike" dirty="0">
                        <a:solidFill>
                          <a:srgbClr val="000000"/>
                        </a:solidFill>
                        <a:effectLst/>
                        <a:latin typeface="Calibri"/>
                      </a:endParaRPr>
                    </a:p>
                  </a:txBody>
                  <a:tcPr marL="7620" marR="7620" marT="7621" marB="0" anchor="ctr"/>
                </a:tc>
              </a:tr>
              <a:tr h="668349">
                <a:tc>
                  <a:txBody>
                    <a:bodyPr/>
                    <a:lstStyle/>
                    <a:p>
                      <a:pPr algn="ctr" fontAlgn="b"/>
                      <a:r>
                        <a:rPr lang="en-US" sz="1800" u="none" strike="noStrike">
                          <a:effectLst/>
                        </a:rPr>
                        <a:t>#4</a:t>
                      </a:r>
                      <a:endParaRPr lang="en-US" sz="1800" b="0" i="0" u="none" strike="noStrike">
                        <a:solidFill>
                          <a:srgbClr val="000000"/>
                        </a:solidFill>
                        <a:effectLst/>
                        <a:latin typeface="Calibri"/>
                      </a:endParaRPr>
                    </a:p>
                  </a:txBody>
                  <a:tcPr marL="7620" marR="7620" marT="7621" marB="0" anchor="ctr"/>
                </a:tc>
                <a:tc>
                  <a:txBody>
                    <a:bodyPr/>
                    <a:lstStyle/>
                    <a:p>
                      <a:pPr algn="ctr" fontAlgn="b"/>
                      <a:r>
                        <a:rPr lang="en-US" sz="1800" u="none" strike="noStrike" dirty="0">
                          <a:effectLst/>
                        </a:rPr>
                        <a:t>19</a:t>
                      </a:r>
                      <a:endParaRPr lang="en-US" sz="1800" b="0" i="0" u="none" strike="noStrike" dirty="0">
                        <a:solidFill>
                          <a:srgbClr val="000000"/>
                        </a:solidFill>
                        <a:effectLst/>
                        <a:latin typeface="Calibri"/>
                      </a:endParaRPr>
                    </a:p>
                  </a:txBody>
                  <a:tcPr marL="7620" marR="7620" marT="7621" marB="0" anchor="ctr"/>
                </a:tc>
                <a:tc>
                  <a:txBody>
                    <a:bodyPr/>
                    <a:lstStyle/>
                    <a:p>
                      <a:pPr algn="ctr" fontAlgn="b"/>
                      <a:r>
                        <a:rPr lang="en-US" sz="1800" u="none" strike="noStrike">
                          <a:effectLst/>
                        </a:rPr>
                        <a:t>NCA</a:t>
                      </a:r>
                      <a:endParaRPr lang="en-US" sz="1800" b="0" i="0" u="none" strike="noStrike">
                        <a:solidFill>
                          <a:srgbClr val="000000"/>
                        </a:solidFill>
                        <a:effectLst/>
                        <a:latin typeface="Calibri"/>
                      </a:endParaRPr>
                    </a:p>
                  </a:txBody>
                  <a:tcPr marL="7620" marR="7620" marT="7621" marB="0" anchor="ctr"/>
                </a:tc>
                <a:tc>
                  <a:txBody>
                    <a:bodyPr/>
                    <a:lstStyle/>
                    <a:p>
                      <a:pPr algn="l" fontAlgn="b"/>
                      <a:endParaRPr lang="en-US" sz="1800" b="0" i="0" u="none" strike="noStrike" dirty="0">
                        <a:solidFill>
                          <a:srgbClr val="000000"/>
                        </a:solidFill>
                        <a:effectLst/>
                        <a:latin typeface="Calibri"/>
                      </a:endParaRPr>
                    </a:p>
                  </a:txBody>
                  <a:tcPr marL="7620" marR="7620" marT="7621" marB="0" anchor="b"/>
                </a:tc>
                <a:tc>
                  <a:txBody>
                    <a:bodyPr/>
                    <a:lstStyle/>
                    <a:p>
                      <a:pPr algn="ctr" fontAlgn="b"/>
                      <a:r>
                        <a:rPr lang="en-US" sz="1800" b="0" i="0" u="none" strike="noStrike" dirty="0" smtClean="0">
                          <a:solidFill>
                            <a:srgbClr val="000000"/>
                          </a:solidFill>
                          <a:effectLst/>
                          <a:latin typeface="Calibri"/>
                        </a:rPr>
                        <a:t>100%</a:t>
                      </a:r>
                      <a:r>
                        <a:rPr lang="en-US" sz="1800" b="0" i="0" u="none" strike="noStrike" baseline="0" dirty="0" smtClean="0">
                          <a:solidFill>
                            <a:srgbClr val="000000"/>
                          </a:solidFill>
                          <a:effectLst/>
                          <a:latin typeface="Calibri"/>
                        </a:rPr>
                        <a:t> prop. over </a:t>
                      </a:r>
                    </a:p>
                    <a:p>
                      <a:pPr algn="ctr" fontAlgn="b"/>
                      <a:r>
                        <a:rPr lang="en-US" sz="1800" b="0" i="0" u="none" strike="noStrike" baseline="0" dirty="0" smtClean="0">
                          <a:solidFill>
                            <a:srgbClr val="000000"/>
                          </a:solidFill>
                          <a:effectLst/>
                          <a:latin typeface="Calibri"/>
                        </a:rPr>
                        <a:t>4-5 min</a:t>
                      </a:r>
                      <a:endParaRPr lang="en-US" sz="1800" b="0" i="0" u="none" strike="noStrike" dirty="0">
                        <a:solidFill>
                          <a:srgbClr val="000000"/>
                        </a:solidFill>
                        <a:effectLst/>
                        <a:latin typeface="Calibri"/>
                      </a:endParaRPr>
                    </a:p>
                  </a:txBody>
                  <a:tcPr marL="7620" marR="7620" marT="7621" marB="0" anchor="ctr"/>
                </a:tc>
              </a:tr>
            </a:tbl>
          </a:graphicData>
        </a:graphic>
      </p:graphicFrame>
      <p:pic>
        <p:nvPicPr>
          <p:cNvPr id="25648" name="Picture 8"/>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8086"/>
          <a:stretch>
            <a:fillRect/>
          </a:stretch>
        </p:blipFill>
        <p:spPr bwMode="auto">
          <a:xfrm>
            <a:off x="3857625" y="3509963"/>
            <a:ext cx="1009650" cy="533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49" name="Picture 9"/>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556" t="8333" r="6111" b="6667"/>
          <a:stretch>
            <a:fillRect/>
          </a:stretch>
        </p:blipFill>
        <p:spPr bwMode="auto">
          <a:xfrm>
            <a:off x="5067300" y="3468688"/>
            <a:ext cx="619125" cy="631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 name="Content Placeholder 2"/>
          <p:cNvSpPr txBox="1">
            <a:spLocks/>
          </p:cNvSpPr>
          <p:nvPr/>
        </p:nvSpPr>
        <p:spPr bwMode="auto">
          <a:xfrm>
            <a:off x="271463" y="6146800"/>
            <a:ext cx="8648700" cy="720725"/>
          </a:xfrm>
          <a:prstGeom prst="rect">
            <a:avLst/>
          </a:prstGeom>
          <a:solidFill>
            <a:schemeClr val="bg1"/>
          </a:solidFill>
          <a:ln>
            <a:noFill/>
          </a:ln>
          <a:extLst/>
        </p:spPr>
        <p:txBody>
          <a:bodyPr/>
          <a:lstStyle>
            <a:lvl1pPr marL="342900" indent="-342900" algn="l" rtl="0" eaLnBrk="0" fontAlgn="base" hangingPunct="0">
              <a:spcBef>
                <a:spcPct val="20000"/>
              </a:spcBef>
              <a:spcAft>
                <a:spcPct val="0"/>
              </a:spcAft>
              <a:buChar char="•"/>
              <a:defRPr sz="2800">
                <a:solidFill>
                  <a:srgbClr val="003563"/>
                </a:solidFill>
                <a:latin typeface="+mn-lt"/>
                <a:ea typeface="+mn-ea"/>
                <a:cs typeface="+mn-cs"/>
              </a:defRPr>
            </a:lvl1pPr>
            <a:lvl2pPr marL="742950" indent="-285750" algn="l" rtl="0" eaLnBrk="0" fontAlgn="base" hangingPunct="0">
              <a:spcBef>
                <a:spcPct val="20000"/>
              </a:spcBef>
              <a:spcAft>
                <a:spcPct val="0"/>
              </a:spcAft>
              <a:buChar char="–"/>
              <a:defRPr sz="2400">
                <a:solidFill>
                  <a:srgbClr val="55668F"/>
                </a:solidFill>
                <a:latin typeface="+mn-lt"/>
              </a:defRPr>
            </a:lvl2pPr>
            <a:lvl3pPr marL="1143000" indent="-228600" algn="l" rtl="0" eaLnBrk="0" fontAlgn="base" hangingPunct="0">
              <a:spcBef>
                <a:spcPct val="20000"/>
              </a:spcBef>
              <a:spcAft>
                <a:spcPct val="0"/>
              </a:spcAft>
              <a:buChar char="•"/>
              <a:defRPr sz="2000">
                <a:solidFill>
                  <a:srgbClr val="98A2C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US" sz="1800" kern="0" dirty="0" smtClean="0">
                <a:solidFill>
                  <a:schemeClr val="tx1"/>
                </a:solidFill>
                <a:sym typeface="Wingdings" panose="05000000000000000000" pitchFamily="2" charset="2"/>
              </a:rPr>
              <a:t>*Slow is good. Propagation times are inexact as can be difficult to say when complete. Treat as semi-quantitative metric.</a:t>
            </a:r>
          </a:p>
        </p:txBody>
      </p:sp>
      <p:pic>
        <p:nvPicPr>
          <p:cNvPr id="25651" name="Picture 12"/>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8086"/>
          <a:stretch>
            <a:fillRect/>
          </a:stretch>
        </p:blipFill>
        <p:spPr bwMode="auto">
          <a:xfrm>
            <a:off x="3867150" y="4214813"/>
            <a:ext cx="1009650" cy="5349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52" name="Picture 13"/>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556" t="8333" r="6111" b="6667"/>
          <a:stretch>
            <a:fillRect/>
          </a:stretch>
        </p:blipFill>
        <p:spPr bwMode="auto">
          <a:xfrm>
            <a:off x="5076825" y="4164013"/>
            <a:ext cx="619125" cy="631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53" name="Picture 1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8086"/>
          <a:stretch>
            <a:fillRect/>
          </a:stretch>
        </p:blipFill>
        <p:spPr bwMode="auto">
          <a:xfrm>
            <a:off x="3609975" y="4884738"/>
            <a:ext cx="885825" cy="533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54" name="Picture 15"/>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556" t="8333" r="6111" b="6667"/>
          <a:stretch>
            <a:fillRect/>
          </a:stretch>
        </p:blipFill>
        <p:spPr bwMode="auto">
          <a:xfrm>
            <a:off x="4595813" y="4848225"/>
            <a:ext cx="619125" cy="631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55" name="Picture 16"/>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13363" y="4873625"/>
            <a:ext cx="401637" cy="588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56" name="Picture 17"/>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8086"/>
          <a:stretch>
            <a:fillRect/>
          </a:stretch>
        </p:blipFill>
        <p:spPr bwMode="auto">
          <a:xfrm>
            <a:off x="3863975" y="5570538"/>
            <a:ext cx="1009650" cy="533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57" name="Picture 18"/>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43500" y="5564188"/>
            <a:ext cx="396875"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43907" y="260149"/>
            <a:ext cx="6964362" cy="607000"/>
          </a:xfrm>
          <a:effectLst/>
        </p:spPr>
        <p:txBody>
          <a:bodyPr/>
          <a:lstStyle/>
          <a:p>
            <a:pPr>
              <a:defRPr/>
            </a:pPr>
            <a:r>
              <a:rPr lang="en-US" sz="4000" dirty="0" smtClean="0"/>
              <a:t>Response comparison for different size batteries</a:t>
            </a:r>
            <a:endParaRPr lang="en-US" sz="4000" dirty="0"/>
          </a:p>
        </p:txBody>
      </p:sp>
      <p:graphicFrame>
        <p:nvGraphicFramePr>
          <p:cNvPr id="5" name="Table 4"/>
          <p:cNvGraphicFramePr>
            <a:graphicFrameLocks noGrp="1"/>
          </p:cNvGraphicFramePr>
          <p:nvPr/>
        </p:nvGraphicFramePr>
        <p:xfrm>
          <a:off x="268288" y="3006725"/>
          <a:ext cx="8558212" cy="2971800"/>
        </p:xfrm>
        <a:graphic>
          <a:graphicData uri="http://schemas.openxmlformats.org/drawingml/2006/table">
            <a:tbl>
              <a:tblPr firstRow="1" bandRow="1">
                <a:tableStyleId>{21E4AEA4-8DFA-4A89-87EB-49C32662AFE0}</a:tableStyleId>
              </a:tblPr>
              <a:tblGrid>
                <a:gridCol w="1131514"/>
                <a:gridCol w="743009"/>
                <a:gridCol w="1143091"/>
                <a:gridCol w="947938"/>
                <a:gridCol w="2004693"/>
                <a:gridCol w="2587967"/>
              </a:tblGrid>
              <a:tr h="482917">
                <a:tc rowSpan="2">
                  <a:txBody>
                    <a:bodyPr/>
                    <a:lstStyle/>
                    <a:p>
                      <a:pPr algn="ctr" fontAlgn="ctr"/>
                      <a:r>
                        <a:rPr lang="en-US" sz="1800" u="none" strike="noStrike" dirty="0" smtClean="0">
                          <a:effectLst/>
                        </a:rPr>
                        <a:t>Battery</a:t>
                      </a:r>
                      <a:r>
                        <a:rPr lang="en-US" sz="1800" u="none" strike="noStrike" baseline="0" dirty="0" smtClean="0">
                          <a:effectLst/>
                        </a:rPr>
                        <a:t> Type</a:t>
                      </a:r>
                      <a:endParaRPr lang="en-US" sz="1800" u="none" strike="noStrike" dirty="0" smtClean="0">
                        <a:effectLst/>
                      </a:endParaRPr>
                    </a:p>
                  </a:txBody>
                  <a:tcPr marL="7621" marR="7621" marT="7620" marB="0" anchor="ctr"/>
                </a:tc>
                <a:tc rowSpan="2">
                  <a:txBody>
                    <a:bodyPr/>
                    <a:lstStyle/>
                    <a:p>
                      <a:pPr algn="ctr" fontAlgn="ctr"/>
                      <a:r>
                        <a:rPr lang="en-US" sz="1800" u="none" strike="noStrike" dirty="0" smtClean="0">
                          <a:effectLst/>
                        </a:rPr>
                        <a:t>Mass (kg</a:t>
                      </a:r>
                      <a:r>
                        <a:rPr lang="en-US" sz="1800" u="none" strike="noStrike" dirty="0">
                          <a:effectLst/>
                        </a:rPr>
                        <a:t>)</a:t>
                      </a:r>
                      <a:endParaRPr lang="en-US" sz="1800" b="0" i="0" u="none" strike="noStrike" dirty="0">
                        <a:solidFill>
                          <a:srgbClr val="000000"/>
                        </a:solidFill>
                        <a:effectLst/>
                        <a:latin typeface="Calibri"/>
                      </a:endParaRPr>
                    </a:p>
                  </a:txBody>
                  <a:tcPr marL="7621" marR="7621" marT="7620" marB="0" anchor="ctr"/>
                </a:tc>
                <a:tc rowSpan="2">
                  <a:txBody>
                    <a:bodyPr/>
                    <a:lstStyle/>
                    <a:p>
                      <a:pPr algn="ctr" fontAlgn="ctr"/>
                      <a:r>
                        <a:rPr lang="en-US" sz="1800" b="1" u="none" strike="noStrike" kern="1200" dirty="0" smtClean="0">
                          <a:solidFill>
                            <a:schemeClr val="lt1"/>
                          </a:solidFill>
                          <a:effectLst/>
                          <a:latin typeface="+mn-lt"/>
                          <a:ea typeface="+mn-ea"/>
                          <a:cs typeface="+mn-cs"/>
                        </a:rPr>
                        <a:t>Chemistry</a:t>
                      </a:r>
                      <a:endParaRPr lang="en-US" sz="1800" b="1" u="none" strike="noStrike" kern="1200" dirty="0">
                        <a:solidFill>
                          <a:schemeClr val="lt1"/>
                        </a:solidFill>
                        <a:effectLst/>
                        <a:latin typeface="+mn-lt"/>
                        <a:ea typeface="+mn-ea"/>
                        <a:cs typeface="+mn-cs"/>
                      </a:endParaRPr>
                    </a:p>
                  </a:txBody>
                  <a:tcPr marL="7621" marR="7621" marT="7620" marB="0" anchor="ctr"/>
                </a:tc>
                <a:tc rowSpan="2">
                  <a:txBody>
                    <a:bodyPr/>
                    <a:lstStyle/>
                    <a:p>
                      <a:pPr algn="ctr" fontAlgn="ctr"/>
                      <a:r>
                        <a:rPr lang="en-US" sz="1800" b="1" i="0" u="none" strike="noStrike" dirty="0" smtClean="0">
                          <a:solidFill>
                            <a:schemeClr val="lt1"/>
                          </a:solidFill>
                          <a:effectLst/>
                          <a:latin typeface="+mn-lt"/>
                        </a:rPr>
                        <a:t>Energy</a:t>
                      </a:r>
                      <a:r>
                        <a:rPr lang="en-US" sz="1800" b="1" i="0" u="none" strike="noStrike" baseline="0" dirty="0" smtClean="0">
                          <a:solidFill>
                            <a:schemeClr val="lt1"/>
                          </a:solidFill>
                          <a:effectLst/>
                          <a:latin typeface="+mn-lt"/>
                        </a:rPr>
                        <a:t> (kWh)</a:t>
                      </a:r>
                      <a:endParaRPr lang="en-US" sz="1800" b="0" i="0" u="none" strike="noStrike" dirty="0">
                        <a:solidFill>
                          <a:srgbClr val="000000"/>
                        </a:solidFill>
                        <a:effectLst/>
                        <a:latin typeface="Calibri"/>
                      </a:endParaRPr>
                    </a:p>
                  </a:txBody>
                  <a:tcPr marL="7621" marR="7621" marT="7620" marB="0" anchor="ctr"/>
                </a:tc>
                <a:tc gridSpan="2">
                  <a:txBody>
                    <a:bodyPr/>
                    <a:lstStyle/>
                    <a:p>
                      <a:pPr algn="ctr" fontAlgn="b"/>
                      <a:r>
                        <a:rPr lang="en-US" sz="1800" b="1" i="0" u="none" strike="noStrike" dirty="0" smtClean="0">
                          <a:solidFill>
                            <a:schemeClr val="lt1"/>
                          </a:solidFill>
                          <a:effectLst/>
                          <a:latin typeface="+mn-lt"/>
                        </a:rPr>
                        <a:t>High</a:t>
                      </a:r>
                      <a:r>
                        <a:rPr lang="en-US" sz="1800" b="1" i="0" u="none" strike="noStrike" baseline="0" dirty="0" smtClean="0">
                          <a:solidFill>
                            <a:schemeClr val="lt1"/>
                          </a:solidFill>
                          <a:effectLst/>
                          <a:latin typeface="+mn-lt"/>
                        </a:rPr>
                        <a:t> Temperature Abuse</a:t>
                      </a:r>
                      <a:endParaRPr lang="en-US" sz="1800" b="0" i="0" u="none" strike="noStrike" dirty="0">
                        <a:solidFill>
                          <a:srgbClr val="000000"/>
                        </a:solidFill>
                        <a:effectLst/>
                        <a:latin typeface="Calibri"/>
                      </a:endParaRPr>
                    </a:p>
                  </a:txBody>
                  <a:tcPr marL="7621" marR="7621" marT="7620" marB="0" anchor="ctr">
                    <a:lnB w="12700" cap="flat" cmpd="sng" algn="ctr">
                      <a:solidFill>
                        <a:schemeClr val="bg1"/>
                      </a:solidFill>
                      <a:prstDash val="solid"/>
                      <a:round/>
                      <a:headEnd type="none" w="med" len="med"/>
                      <a:tailEnd type="none" w="med" len="med"/>
                    </a:lnB>
                  </a:tcPr>
                </a:tc>
                <a:tc hMerge="1">
                  <a:txBody>
                    <a:bodyPr/>
                    <a:lstStyle/>
                    <a:p>
                      <a:endParaRPr lang="en-US"/>
                    </a:p>
                  </a:txBody>
                  <a:tcPr/>
                </a:tc>
              </a:tr>
              <a:tr h="393755">
                <a:tc vMerge="1">
                  <a:txBody>
                    <a:bodyPr/>
                    <a:lstStyle/>
                    <a:p>
                      <a:pPr algn="ctr" fontAlgn="b"/>
                      <a:endParaRPr lang="en-US" sz="1100" b="0" i="0" u="none" strike="noStrike" dirty="0">
                        <a:solidFill>
                          <a:srgbClr val="000000"/>
                        </a:solidFill>
                        <a:effectLst/>
                        <a:latin typeface="Calibri"/>
                      </a:endParaRPr>
                    </a:p>
                  </a:txBody>
                  <a:tcPr marL="7620" marR="7620" marT="7620" marB="0" anchor="b"/>
                </a:tc>
                <a:tc vMerge="1">
                  <a:txBody>
                    <a:bodyPr/>
                    <a:lstStyle/>
                    <a:p>
                      <a:pPr algn="ctr" fontAlgn="b"/>
                      <a:endParaRPr lang="en-US" sz="1100" b="0" i="0" u="none" strike="noStrike" dirty="0">
                        <a:solidFill>
                          <a:srgbClr val="000000"/>
                        </a:solidFill>
                        <a:effectLst/>
                        <a:latin typeface="Calibri"/>
                      </a:endParaRPr>
                    </a:p>
                  </a:txBody>
                  <a:tcPr marL="7620" marR="7620" marT="7620" marB="0" anchor="b"/>
                </a:tc>
                <a:tc vMerge="1">
                  <a:txBody>
                    <a:bodyPr/>
                    <a:lstStyle/>
                    <a:p>
                      <a:endParaRPr lang="en-US"/>
                    </a:p>
                  </a:txBody>
                  <a:tcPr/>
                </a:tc>
                <a:tc vMerge="1">
                  <a:txBody>
                    <a:bodyPr/>
                    <a:lstStyle/>
                    <a:p>
                      <a:pPr algn="ctr" fontAlgn="b"/>
                      <a:endParaRPr lang="en-US" sz="1100" b="0" i="0" u="none" strike="noStrike" dirty="0">
                        <a:solidFill>
                          <a:srgbClr val="000000"/>
                        </a:solidFill>
                        <a:effectLst/>
                        <a:latin typeface="Calibri"/>
                      </a:endParaRPr>
                    </a:p>
                  </a:txBody>
                  <a:tcPr marL="7620" marR="7620" marT="7620" marB="0" anchor="b"/>
                </a:tc>
                <a:tc>
                  <a:txBody>
                    <a:bodyPr/>
                    <a:lstStyle/>
                    <a:p>
                      <a:pPr algn="ctr" fontAlgn="b"/>
                      <a:r>
                        <a:rPr lang="en-US" sz="1800" b="1" u="none" strike="noStrike" kern="1200" dirty="0" smtClean="0">
                          <a:solidFill>
                            <a:schemeClr val="bg1"/>
                          </a:solidFill>
                          <a:effectLst/>
                        </a:rPr>
                        <a:t>Vent? Fire?</a:t>
                      </a:r>
                      <a:endParaRPr lang="en-US" sz="1800" b="1" i="0" u="none" strike="noStrike" kern="1200" dirty="0">
                        <a:solidFill>
                          <a:schemeClr val="bg1"/>
                        </a:solidFill>
                        <a:effectLst/>
                        <a:latin typeface="Calibri"/>
                        <a:ea typeface="+mn-ea"/>
                        <a:cs typeface="+mn-cs"/>
                      </a:endParaRPr>
                    </a:p>
                  </a:txBody>
                  <a:tcPr marL="7621" marR="7621" marT="762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1" u="none" strike="noStrike" kern="1200" dirty="0" smtClean="0">
                          <a:solidFill>
                            <a:schemeClr val="bg1"/>
                          </a:solidFill>
                          <a:effectLst/>
                        </a:rPr>
                        <a:t>Propagation*?</a:t>
                      </a:r>
                      <a:endParaRPr lang="en-US" sz="1800" b="1" i="0" u="none" strike="noStrike" kern="1200" dirty="0">
                        <a:solidFill>
                          <a:schemeClr val="bg1"/>
                        </a:solidFill>
                        <a:effectLst/>
                        <a:latin typeface="Calibri"/>
                        <a:ea typeface="+mn-ea"/>
                        <a:cs typeface="+mn-cs"/>
                      </a:endParaRPr>
                    </a:p>
                  </a:txBody>
                  <a:tcPr marL="7621" marR="7621" marT="762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r>
              <a:tr h="768248">
                <a:tc>
                  <a:txBody>
                    <a:bodyPr/>
                    <a:lstStyle/>
                    <a:p>
                      <a:pPr algn="ctr" fontAlgn="b"/>
                      <a:r>
                        <a:rPr lang="en-US" sz="1800" u="none" strike="noStrike" dirty="0" smtClean="0">
                          <a:effectLst/>
                        </a:rPr>
                        <a:t>UUV</a:t>
                      </a:r>
                    </a:p>
                    <a:p>
                      <a:pPr algn="ctr" fontAlgn="b"/>
                      <a:r>
                        <a:rPr lang="en-US" sz="1800" b="0" i="0" u="none" strike="noStrike" dirty="0" smtClean="0">
                          <a:solidFill>
                            <a:srgbClr val="000000"/>
                          </a:solidFill>
                          <a:effectLst/>
                          <a:latin typeface="Calibri"/>
                        </a:rPr>
                        <a:t>(50% SOC)</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u="none" strike="noStrike" dirty="0" smtClean="0">
                          <a:effectLst/>
                        </a:rPr>
                        <a:t>39</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b="0" i="0" u="none" strike="noStrike" dirty="0" smtClean="0">
                          <a:solidFill>
                            <a:srgbClr val="000000"/>
                          </a:solidFill>
                          <a:effectLst/>
                          <a:latin typeface="Calibri"/>
                        </a:rPr>
                        <a:t>LCO</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b="0" i="0" u="none" strike="noStrike" dirty="0" smtClean="0">
                          <a:solidFill>
                            <a:srgbClr val="000000"/>
                          </a:solidFill>
                          <a:effectLst/>
                          <a:latin typeface="Calibri"/>
                        </a:rPr>
                        <a:t>5.6</a:t>
                      </a:r>
                      <a:endParaRPr lang="en-US" sz="1800" b="0" i="0" u="none" strike="noStrike" dirty="0">
                        <a:solidFill>
                          <a:srgbClr val="000000"/>
                        </a:solidFill>
                        <a:effectLst/>
                        <a:latin typeface="Calibri"/>
                      </a:endParaRPr>
                    </a:p>
                  </a:txBody>
                  <a:tcPr marL="7621" marR="7621" marT="7620" marB="0" anchor="ctr"/>
                </a:tc>
                <a:tc>
                  <a:txBody>
                    <a:bodyPr/>
                    <a:lstStyle/>
                    <a:p>
                      <a:pPr algn="l" fontAlgn="b"/>
                      <a:endParaRPr lang="en-US" sz="1800" b="0" i="0" u="none" strike="noStrike" dirty="0">
                        <a:solidFill>
                          <a:srgbClr val="000000"/>
                        </a:solidFill>
                        <a:effectLst/>
                        <a:latin typeface="Calibri"/>
                      </a:endParaRPr>
                    </a:p>
                  </a:txBody>
                  <a:tcPr marL="7621" marR="7621" marT="7620" marB="0" anchor="b">
                    <a:lnT w="38100" cap="flat" cmpd="sng" algn="ctr">
                      <a:solidFill>
                        <a:schemeClr val="bg1"/>
                      </a:solidFill>
                      <a:prstDash val="solid"/>
                      <a:round/>
                      <a:headEnd type="none" w="med" len="med"/>
                      <a:tailEnd type="none" w="med" len="med"/>
                    </a:lnT>
                  </a:tcPr>
                </a:tc>
                <a:tc>
                  <a:txBody>
                    <a:bodyPr/>
                    <a:lstStyle/>
                    <a:p>
                      <a:pPr algn="ctr" fontAlgn="b"/>
                      <a:r>
                        <a:rPr lang="en-US" sz="1800" b="0" i="0" u="none" strike="noStrike" kern="1200" dirty="0" smtClean="0">
                          <a:solidFill>
                            <a:srgbClr val="000000"/>
                          </a:solidFill>
                          <a:effectLst/>
                          <a:latin typeface="Calibri"/>
                          <a:ea typeface="+mn-ea"/>
                          <a:cs typeface="+mn-cs"/>
                        </a:rPr>
                        <a:t>~90</a:t>
                      </a:r>
                      <a:r>
                        <a:rPr lang="en-US" sz="1800" b="0" i="0" u="none" strike="noStrike" kern="1200" baseline="0" dirty="0" smtClean="0">
                          <a:solidFill>
                            <a:srgbClr val="000000"/>
                          </a:solidFill>
                          <a:effectLst/>
                          <a:latin typeface="Calibri"/>
                          <a:ea typeface="+mn-ea"/>
                          <a:cs typeface="+mn-cs"/>
                        </a:rPr>
                        <a:t> min for 100% prop.</a:t>
                      </a:r>
                      <a:br>
                        <a:rPr lang="en-US" sz="1800" b="0" i="0" u="none" strike="noStrike" kern="1200" baseline="0" dirty="0" smtClean="0">
                          <a:solidFill>
                            <a:srgbClr val="000000"/>
                          </a:solidFill>
                          <a:effectLst/>
                          <a:latin typeface="Calibri"/>
                          <a:ea typeface="+mn-ea"/>
                          <a:cs typeface="+mn-cs"/>
                        </a:rPr>
                      </a:br>
                      <a:r>
                        <a:rPr lang="en-US" sz="1800" b="0" i="0" u="none" strike="noStrike" kern="1200" baseline="0" dirty="0" smtClean="0">
                          <a:solidFill>
                            <a:srgbClr val="000000"/>
                          </a:solidFill>
                          <a:effectLst/>
                          <a:latin typeface="Calibri"/>
                          <a:ea typeface="+mn-ea"/>
                          <a:cs typeface="+mn-cs"/>
                        </a:rPr>
                        <a:t>Slow moving fire.</a:t>
                      </a:r>
                      <a:endParaRPr lang="en-US" sz="1800" b="0" i="0" u="none" strike="noStrike" kern="1200" dirty="0">
                        <a:solidFill>
                          <a:srgbClr val="000000"/>
                        </a:solidFill>
                        <a:effectLst/>
                        <a:latin typeface="Calibri"/>
                        <a:ea typeface="+mn-ea"/>
                        <a:cs typeface="+mn-cs"/>
                      </a:endParaRPr>
                    </a:p>
                  </a:txBody>
                  <a:tcPr marL="7621" marR="7621" marT="7620" marB="0" anchor="ctr">
                    <a:lnT w="38100" cap="flat" cmpd="sng" algn="ctr">
                      <a:solidFill>
                        <a:schemeClr val="bg1"/>
                      </a:solidFill>
                      <a:prstDash val="solid"/>
                      <a:round/>
                      <a:headEnd type="none" w="med" len="med"/>
                      <a:tailEnd type="none" w="med" len="med"/>
                    </a:lnT>
                  </a:tcPr>
                </a:tc>
              </a:tr>
              <a:tr h="676253">
                <a:tc>
                  <a:txBody>
                    <a:bodyPr/>
                    <a:lstStyle/>
                    <a:p>
                      <a:pPr algn="ctr" fontAlgn="b"/>
                      <a:r>
                        <a:rPr lang="en-US" sz="1800" u="none" strike="noStrike" dirty="0" smtClean="0">
                          <a:effectLst/>
                        </a:rPr>
                        <a:t>6T</a:t>
                      </a:r>
                    </a:p>
                    <a:p>
                      <a:pPr algn="ctr" fontAlgn="b"/>
                      <a:r>
                        <a:rPr lang="en-US" sz="1800" b="0" i="0" u="none" strike="noStrike" dirty="0" smtClean="0">
                          <a:solidFill>
                            <a:srgbClr val="000000"/>
                          </a:solidFill>
                          <a:effectLst/>
                          <a:latin typeface="Calibri"/>
                        </a:rPr>
                        <a:t>(100% SOC)</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b="0" i="0" u="none" strike="noStrike" dirty="0" smtClean="0">
                          <a:solidFill>
                            <a:srgbClr val="000000"/>
                          </a:solidFill>
                          <a:effectLst/>
                          <a:latin typeface="Calibri"/>
                        </a:rPr>
                        <a:t>26</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b="0" i="0" u="none" strike="noStrike" dirty="0" smtClean="0">
                          <a:solidFill>
                            <a:srgbClr val="000000"/>
                          </a:solidFill>
                          <a:effectLst/>
                          <a:latin typeface="Calibri"/>
                        </a:rPr>
                        <a:t>LFP</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b="0" i="0" u="none" strike="noStrike" dirty="0" smtClean="0">
                          <a:solidFill>
                            <a:srgbClr val="000000"/>
                          </a:solidFill>
                          <a:effectLst/>
                          <a:latin typeface="Calibri"/>
                        </a:rPr>
                        <a:t>1.4</a:t>
                      </a:r>
                      <a:endParaRPr lang="en-US" sz="1800" b="0" i="0" u="none" strike="noStrike" dirty="0">
                        <a:solidFill>
                          <a:srgbClr val="000000"/>
                        </a:solidFill>
                        <a:effectLst/>
                        <a:latin typeface="Calibri"/>
                      </a:endParaRPr>
                    </a:p>
                  </a:txBody>
                  <a:tcPr marL="7621" marR="7621" marT="7620" marB="0" anchor="ctr"/>
                </a:tc>
                <a:tc>
                  <a:txBody>
                    <a:bodyPr/>
                    <a:lstStyle/>
                    <a:p>
                      <a:pPr algn="l" fontAlgn="b"/>
                      <a:endParaRPr lang="en-US" sz="1800" b="0" i="0" u="none" strike="noStrike" dirty="0">
                        <a:solidFill>
                          <a:srgbClr val="000000"/>
                        </a:solidFill>
                        <a:effectLst/>
                        <a:latin typeface="Calibri"/>
                      </a:endParaRPr>
                    </a:p>
                  </a:txBody>
                  <a:tcPr marL="7621" marR="7621" marT="7620" marB="0" anchor="b"/>
                </a:tc>
                <a:tc>
                  <a:txBody>
                    <a:bodyPr/>
                    <a:lstStyle/>
                    <a:p>
                      <a:pPr algn="ctr" fontAlgn="b"/>
                      <a:r>
                        <a:rPr lang="en-US" sz="1800" b="0" i="0" u="none" strike="noStrike" kern="1200" dirty="0" smtClean="0">
                          <a:solidFill>
                            <a:srgbClr val="000000"/>
                          </a:solidFill>
                          <a:effectLst/>
                          <a:latin typeface="Calibri"/>
                          <a:ea typeface="+mn-ea"/>
                          <a:cs typeface="+mn-cs"/>
                        </a:rPr>
                        <a:t>~120+</a:t>
                      </a:r>
                      <a:r>
                        <a:rPr lang="en-US" sz="1800" b="0" i="0" u="none" strike="noStrike" kern="1200" baseline="0" dirty="0" smtClean="0">
                          <a:solidFill>
                            <a:srgbClr val="000000"/>
                          </a:solidFill>
                          <a:effectLst/>
                          <a:latin typeface="Calibri"/>
                          <a:ea typeface="+mn-ea"/>
                          <a:cs typeface="+mn-cs"/>
                        </a:rPr>
                        <a:t> min</a:t>
                      </a:r>
                      <a:r>
                        <a:rPr lang="en-US" sz="1800" b="0" i="0" u="none" strike="noStrike" kern="1200" dirty="0" smtClean="0">
                          <a:solidFill>
                            <a:srgbClr val="000000"/>
                          </a:solidFill>
                          <a:effectLst/>
                          <a:latin typeface="Calibri"/>
                          <a:ea typeface="+mn-ea"/>
                          <a:cs typeface="+mn-cs"/>
                        </a:rPr>
                        <a:t> for 100% prop.</a:t>
                      </a:r>
                      <a:endParaRPr lang="en-US" sz="1800" b="0" i="0" u="none" strike="noStrike" kern="1200" dirty="0">
                        <a:solidFill>
                          <a:srgbClr val="000000"/>
                        </a:solidFill>
                        <a:effectLst/>
                        <a:latin typeface="Calibri"/>
                        <a:ea typeface="+mn-ea"/>
                        <a:cs typeface="+mn-cs"/>
                      </a:endParaRPr>
                    </a:p>
                  </a:txBody>
                  <a:tcPr marL="7621" marR="7621" marT="7620" marB="0" anchor="ctr"/>
                </a:tc>
              </a:tr>
              <a:tr h="650627">
                <a:tc>
                  <a:txBody>
                    <a:bodyPr/>
                    <a:lstStyle/>
                    <a:p>
                      <a:pPr algn="ctr" fontAlgn="b"/>
                      <a:r>
                        <a:rPr lang="en-US" sz="1800" u="none" strike="noStrike" dirty="0" smtClean="0">
                          <a:effectLst/>
                        </a:rPr>
                        <a:t>6T</a:t>
                      </a:r>
                    </a:p>
                    <a:p>
                      <a:pPr algn="ctr" fontAlgn="b"/>
                      <a:r>
                        <a:rPr lang="en-US" sz="1800" b="0" i="0" u="none" strike="noStrike" dirty="0" smtClean="0">
                          <a:solidFill>
                            <a:srgbClr val="000000"/>
                          </a:solidFill>
                          <a:effectLst/>
                          <a:latin typeface="Calibri"/>
                        </a:rPr>
                        <a:t>(100% SOC)</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u="none" strike="noStrike" dirty="0">
                          <a:effectLst/>
                        </a:rPr>
                        <a:t>19</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b="0" i="0" u="none" strike="noStrike" dirty="0" smtClean="0">
                          <a:solidFill>
                            <a:srgbClr val="000000"/>
                          </a:solidFill>
                          <a:effectLst/>
                          <a:latin typeface="Calibri"/>
                        </a:rPr>
                        <a:t>NCA</a:t>
                      </a:r>
                      <a:endParaRPr lang="en-US" sz="1800" b="0" i="0" u="none" strike="noStrike" dirty="0">
                        <a:solidFill>
                          <a:srgbClr val="000000"/>
                        </a:solidFill>
                        <a:effectLst/>
                        <a:latin typeface="Calibri"/>
                      </a:endParaRPr>
                    </a:p>
                  </a:txBody>
                  <a:tcPr marL="7621" marR="7621" marT="7620" marB="0" anchor="ctr"/>
                </a:tc>
                <a:tc>
                  <a:txBody>
                    <a:bodyPr/>
                    <a:lstStyle/>
                    <a:p>
                      <a:pPr algn="ctr" fontAlgn="b"/>
                      <a:r>
                        <a:rPr lang="en-US" sz="1800" b="0" i="0" u="none" strike="noStrike" dirty="0" smtClean="0">
                          <a:solidFill>
                            <a:srgbClr val="000000"/>
                          </a:solidFill>
                          <a:effectLst/>
                          <a:latin typeface="Calibri"/>
                        </a:rPr>
                        <a:t>2.6</a:t>
                      </a:r>
                      <a:endParaRPr lang="en-US" sz="1800" b="0" i="0" u="none" strike="noStrike" dirty="0">
                        <a:solidFill>
                          <a:srgbClr val="000000"/>
                        </a:solidFill>
                        <a:effectLst/>
                        <a:latin typeface="Calibri"/>
                      </a:endParaRPr>
                    </a:p>
                  </a:txBody>
                  <a:tcPr marL="7621" marR="7621" marT="7620" marB="0" anchor="ctr"/>
                </a:tc>
                <a:tc>
                  <a:txBody>
                    <a:bodyPr/>
                    <a:lstStyle/>
                    <a:p>
                      <a:pPr algn="l" fontAlgn="b"/>
                      <a:endParaRPr lang="en-US" sz="1800" b="0" i="0" u="none" strike="noStrike" dirty="0">
                        <a:solidFill>
                          <a:srgbClr val="000000"/>
                        </a:solidFill>
                        <a:effectLst/>
                        <a:latin typeface="Calibri"/>
                      </a:endParaRPr>
                    </a:p>
                  </a:txBody>
                  <a:tcPr marL="7621" marR="7621" marT="7620" marB="0" anchor="b"/>
                </a:tc>
                <a:tc>
                  <a:txBody>
                    <a:bodyPr/>
                    <a:lstStyle/>
                    <a:p>
                      <a:pPr algn="ctr" fontAlgn="b"/>
                      <a:r>
                        <a:rPr lang="en-US" sz="1800" b="0" i="0" u="none" strike="noStrike" dirty="0" smtClean="0">
                          <a:solidFill>
                            <a:srgbClr val="000000"/>
                          </a:solidFill>
                          <a:effectLst/>
                          <a:latin typeface="Calibri"/>
                        </a:rPr>
                        <a:t>~5 min for 100%</a:t>
                      </a:r>
                      <a:r>
                        <a:rPr lang="en-US" sz="1800" b="0" i="0" u="none" strike="noStrike" baseline="0" dirty="0" smtClean="0">
                          <a:solidFill>
                            <a:srgbClr val="000000"/>
                          </a:solidFill>
                          <a:effectLst/>
                          <a:latin typeface="Calibri"/>
                        </a:rPr>
                        <a:t> prop.</a:t>
                      </a:r>
                    </a:p>
                    <a:p>
                      <a:pPr algn="ctr" fontAlgn="b"/>
                      <a:r>
                        <a:rPr lang="en-US" sz="1800" b="0" i="0" u="none" strike="noStrike" baseline="0" dirty="0" smtClean="0">
                          <a:solidFill>
                            <a:srgbClr val="000000"/>
                          </a:solidFill>
                          <a:effectLst/>
                          <a:latin typeface="Calibri"/>
                        </a:rPr>
                        <a:t>Violent fire.</a:t>
                      </a:r>
                    </a:p>
                  </a:txBody>
                  <a:tcPr marL="7621" marR="7621" marT="7620" marB="0" anchor="ctr"/>
                </a:tc>
              </a:tr>
            </a:tbl>
          </a:graphicData>
        </a:graphic>
      </p:graphicFrame>
      <p:pic>
        <p:nvPicPr>
          <p:cNvPr id="26669" name="Picture 5"/>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8086"/>
          <a:stretch>
            <a:fillRect/>
          </a:stretch>
        </p:blipFill>
        <p:spPr bwMode="auto">
          <a:xfrm>
            <a:off x="4516438" y="3986213"/>
            <a:ext cx="1009650" cy="533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70" name="Picture 6"/>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556" t="8333" r="6111" b="6667"/>
          <a:stretch>
            <a:fillRect/>
          </a:stretch>
        </p:blipFill>
        <p:spPr bwMode="auto">
          <a:xfrm>
            <a:off x="5559425" y="4662488"/>
            <a:ext cx="619125" cy="6302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71" name="Picture 7"/>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8086"/>
          <a:stretch>
            <a:fillRect/>
          </a:stretch>
        </p:blipFill>
        <p:spPr bwMode="auto">
          <a:xfrm>
            <a:off x="4462463" y="4711700"/>
            <a:ext cx="1009650" cy="533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72" name="Picture 8"/>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8086"/>
          <a:stretch>
            <a:fillRect/>
          </a:stretch>
        </p:blipFill>
        <p:spPr bwMode="auto">
          <a:xfrm>
            <a:off x="4435475" y="5387975"/>
            <a:ext cx="1009650" cy="533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73" name="Picture 9"/>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08650" y="3949700"/>
            <a:ext cx="396875"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74" name="Picture 10"/>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70550" y="5351463"/>
            <a:ext cx="396875" cy="5794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Content Placeholder 2"/>
          <p:cNvSpPr txBox="1">
            <a:spLocks/>
          </p:cNvSpPr>
          <p:nvPr/>
        </p:nvSpPr>
        <p:spPr bwMode="auto">
          <a:xfrm>
            <a:off x="211138" y="6148388"/>
            <a:ext cx="8648700" cy="720725"/>
          </a:xfrm>
          <a:prstGeom prst="rect">
            <a:avLst/>
          </a:prstGeom>
          <a:solidFill>
            <a:schemeClr val="bg1"/>
          </a:solidFill>
          <a:ln>
            <a:noFill/>
          </a:ln>
          <a:extLst/>
        </p:spPr>
        <p:txBody>
          <a:bodyPr/>
          <a:lstStyle>
            <a:lvl1pPr marL="342900" indent="-342900" algn="l" rtl="0" eaLnBrk="0" fontAlgn="base" hangingPunct="0">
              <a:spcBef>
                <a:spcPct val="20000"/>
              </a:spcBef>
              <a:spcAft>
                <a:spcPct val="0"/>
              </a:spcAft>
              <a:buChar char="•"/>
              <a:defRPr sz="2800">
                <a:solidFill>
                  <a:srgbClr val="003563"/>
                </a:solidFill>
                <a:latin typeface="+mn-lt"/>
                <a:ea typeface="+mn-ea"/>
                <a:cs typeface="+mn-cs"/>
              </a:defRPr>
            </a:lvl1pPr>
            <a:lvl2pPr marL="742950" indent="-285750" algn="l" rtl="0" eaLnBrk="0" fontAlgn="base" hangingPunct="0">
              <a:spcBef>
                <a:spcPct val="20000"/>
              </a:spcBef>
              <a:spcAft>
                <a:spcPct val="0"/>
              </a:spcAft>
              <a:buChar char="–"/>
              <a:defRPr sz="2400">
                <a:solidFill>
                  <a:srgbClr val="55668F"/>
                </a:solidFill>
                <a:latin typeface="+mn-lt"/>
              </a:defRPr>
            </a:lvl2pPr>
            <a:lvl3pPr marL="1143000" indent="-228600" algn="l" rtl="0" eaLnBrk="0" fontAlgn="base" hangingPunct="0">
              <a:spcBef>
                <a:spcPct val="20000"/>
              </a:spcBef>
              <a:spcAft>
                <a:spcPct val="0"/>
              </a:spcAft>
              <a:buChar char="•"/>
              <a:defRPr sz="2000">
                <a:solidFill>
                  <a:srgbClr val="98A2C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US" sz="1800" kern="0" dirty="0" smtClean="0">
                <a:solidFill>
                  <a:schemeClr val="tx1"/>
                </a:solidFill>
                <a:sym typeface="Wingdings" panose="05000000000000000000" pitchFamily="2" charset="2"/>
              </a:rPr>
              <a:t>*Slow is good. Propagation times are inexact as can be difficult to say when complete. Treat as semi-quantitative metric.</a:t>
            </a:r>
          </a:p>
        </p:txBody>
      </p:sp>
      <p:pic>
        <p:nvPicPr>
          <p:cNvPr id="26676" name="Picture 14"/>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62550" y="1112838"/>
            <a:ext cx="2740025" cy="18303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6" name="Content Placeholder 2"/>
          <p:cNvSpPr txBox="1">
            <a:spLocks/>
          </p:cNvSpPr>
          <p:nvPr/>
        </p:nvSpPr>
        <p:spPr bwMode="auto">
          <a:xfrm>
            <a:off x="7885113" y="1530350"/>
            <a:ext cx="1258887" cy="995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rgbClr val="003563"/>
                </a:solidFill>
                <a:latin typeface="+mn-lt"/>
                <a:ea typeface="+mn-ea"/>
                <a:cs typeface="+mn-cs"/>
              </a:defRPr>
            </a:lvl1pPr>
            <a:lvl2pPr marL="742950" indent="-285750" algn="l" rtl="0" eaLnBrk="0" fontAlgn="base" hangingPunct="0">
              <a:spcBef>
                <a:spcPct val="20000"/>
              </a:spcBef>
              <a:spcAft>
                <a:spcPct val="0"/>
              </a:spcAft>
              <a:buChar char="–"/>
              <a:defRPr sz="2400">
                <a:solidFill>
                  <a:srgbClr val="55668F"/>
                </a:solidFill>
                <a:latin typeface="+mn-lt"/>
              </a:defRPr>
            </a:lvl2pPr>
            <a:lvl3pPr marL="1143000" indent="-228600" algn="l" rtl="0" eaLnBrk="0" fontAlgn="base" hangingPunct="0">
              <a:spcBef>
                <a:spcPct val="20000"/>
              </a:spcBef>
              <a:spcAft>
                <a:spcPct val="0"/>
              </a:spcAft>
              <a:buChar char="•"/>
              <a:defRPr sz="2000">
                <a:solidFill>
                  <a:srgbClr val="98A2C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US" sz="2400" kern="0" dirty="0" smtClean="0">
                <a:solidFill>
                  <a:schemeClr val="tx1"/>
                </a:solidFill>
              </a:rPr>
              <a:t>6T battery</a:t>
            </a:r>
          </a:p>
        </p:txBody>
      </p:sp>
      <p:pic>
        <p:nvPicPr>
          <p:cNvPr id="26678" name="Picture 2"/>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6875" y="1598613"/>
            <a:ext cx="4505325" cy="12382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8" name="Content Placeholder 2"/>
          <p:cNvSpPr txBox="1">
            <a:spLocks/>
          </p:cNvSpPr>
          <p:nvPr/>
        </p:nvSpPr>
        <p:spPr bwMode="auto">
          <a:xfrm>
            <a:off x="1816100" y="1176338"/>
            <a:ext cx="1885950" cy="377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rgbClr val="003563"/>
                </a:solidFill>
                <a:latin typeface="+mn-lt"/>
                <a:ea typeface="+mn-ea"/>
                <a:cs typeface="+mn-cs"/>
              </a:defRPr>
            </a:lvl1pPr>
            <a:lvl2pPr marL="742950" indent="-285750" algn="l" rtl="0" eaLnBrk="0" fontAlgn="base" hangingPunct="0">
              <a:spcBef>
                <a:spcPct val="20000"/>
              </a:spcBef>
              <a:spcAft>
                <a:spcPct val="0"/>
              </a:spcAft>
              <a:buChar char="–"/>
              <a:defRPr sz="2400">
                <a:solidFill>
                  <a:srgbClr val="55668F"/>
                </a:solidFill>
                <a:latin typeface="+mn-lt"/>
              </a:defRPr>
            </a:lvl2pPr>
            <a:lvl3pPr marL="1143000" indent="-228600" algn="l" rtl="0" eaLnBrk="0" fontAlgn="base" hangingPunct="0">
              <a:spcBef>
                <a:spcPct val="20000"/>
              </a:spcBef>
              <a:spcAft>
                <a:spcPct val="0"/>
              </a:spcAft>
              <a:buChar char="•"/>
              <a:defRPr sz="2000">
                <a:solidFill>
                  <a:srgbClr val="98A2C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US" sz="2400" kern="0" dirty="0" smtClean="0">
                <a:solidFill>
                  <a:schemeClr val="tx1"/>
                </a:solidFill>
              </a:rPr>
              <a:t>UUV battery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E7D71C15-136B-41A6-9149-6D5EA9196D14}" type="slidenum">
              <a:rPr lang="en-US" altLang="en-US" sz="800" b="0" smtClean="0"/>
              <a:pPr>
                <a:lnSpc>
                  <a:spcPct val="100000"/>
                </a:lnSpc>
                <a:spcBef>
                  <a:spcPct val="0"/>
                </a:spcBef>
                <a:buClrTx/>
                <a:buSzTx/>
                <a:buFontTx/>
                <a:buNone/>
                <a:defRPr/>
              </a:pPr>
              <a:t>17</a:t>
            </a:fld>
            <a:endParaRPr lang="en-US" altLang="en-US" sz="800" b="0" smtClean="0"/>
          </a:p>
        </p:txBody>
      </p:sp>
      <p:sp>
        <p:nvSpPr>
          <p:cNvPr id="35842" name="Rectangle 2"/>
          <p:cNvSpPr>
            <a:spLocks noGrp="1" noChangeArrowheads="1"/>
          </p:cNvSpPr>
          <p:nvPr>
            <p:ph type="title"/>
          </p:nvPr>
        </p:nvSpPr>
        <p:spPr>
          <a:xfrm>
            <a:off x="1688841" y="206458"/>
            <a:ext cx="7162250" cy="1143000"/>
          </a:xfrm>
          <a:effectLst/>
        </p:spPr>
        <p:txBody>
          <a:bodyPr/>
          <a:lstStyle/>
          <a:p>
            <a:pPr>
              <a:defRPr/>
            </a:pPr>
            <a:r>
              <a:rPr lang="en-US" dirty="0" smtClean="0"/>
              <a:t>Additional guidelines</a:t>
            </a:r>
            <a:endParaRPr lang="en-US" dirty="0"/>
          </a:p>
        </p:txBody>
      </p:sp>
      <p:sp>
        <p:nvSpPr>
          <p:cNvPr id="28676" name="Rectangle 3"/>
          <p:cNvSpPr>
            <a:spLocks noGrp="1" noChangeArrowheads="1"/>
          </p:cNvSpPr>
          <p:nvPr>
            <p:ph type="body" idx="1"/>
          </p:nvPr>
        </p:nvSpPr>
        <p:spPr/>
        <p:txBody>
          <a:bodyPr/>
          <a:lstStyle/>
          <a:p>
            <a:pPr>
              <a:lnSpc>
                <a:spcPct val="90000"/>
              </a:lnSpc>
              <a:buFont typeface="Wingdings" panose="05000000000000000000" pitchFamily="2" charset="2"/>
              <a:buChar char="§"/>
            </a:pPr>
            <a:endParaRPr lang="en-US" altLang="en-US" dirty="0" smtClean="0"/>
          </a:p>
          <a:p>
            <a:pPr>
              <a:lnSpc>
                <a:spcPct val="90000"/>
              </a:lnSpc>
              <a:buFont typeface="Wingdings" panose="05000000000000000000" pitchFamily="2" charset="2"/>
              <a:buChar char="§"/>
            </a:pPr>
            <a:r>
              <a:rPr lang="en-US" altLang="en-US" dirty="0" smtClean="0"/>
              <a:t>Navy Safety Program documentation also includes recommendations for</a:t>
            </a:r>
            <a:r>
              <a:rPr lang="en-US" altLang="ja-JP" dirty="0" smtClean="0"/>
              <a:t>:</a:t>
            </a:r>
          </a:p>
          <a:p>
            <a:pPr lvl="1">
              <a:lnSpc>
                <a:spcPct val="90000"/>
              </a:lnSpc>
              <a:buFont typeface="Wingdings" panose="05000000000000000000" pitchFamily="2" charset="2"/>
              <a:buChar char="§"/>
            </a:pPr>
            <a:r>
              <a:rPr lang="en-US" altLang="en-US" dirty="0" smtClean="0">
                <a:solidFill>
                  <a:srgbClr val="FFFF00"/>
                </a:solidFill>
              </a:rPr>
              <a:t>Design</a:t>
            </a:r>
            <a:r>
              <a:rPr lang="en-US" altLang="en-US" dirty="0" smtClean="0"/>
              <a:t>ing safe lithium batteries</a:t>
            </a:r>
          </a:p>
          <a:p>
            <a:pPr lvl="1">
              <a:lnSpc>
                <a:spcPct val="90000"/>
              </a:lnSpc>
              <a:buFont typeface="Wingdings" panose="05000000000000000000" pitchFamily="2" charset="2"/>
              <a:buChar char="§"/>
            </a:pPr>
            <a:r>
              <a:rPr lang="en-US" altLang="en-US" dirty="0" smtClean="0">
                <a:solidFill>
                  <a:srgbClr val="FFFF00"/>
                </a:solidFill>
              </a:rPr>
              <a:t>Storage</a:t>
            </a:r>
            <a:r>
              <a:rPr lang="en-US" altLang="en-US" dirty="0" smtClean="0"/>
              <a:t> and </a:t>
            </a:r>
            <a:r>
              <a:rPr lang="en-US" altLang="en-US" dirty="0" smtClean="0">
                <a:solidFill>
                  <a:srgbClr val="FFFF00"/>
                </a:solidFill>
              </a:rPr>
              <a:t>transportation</a:t>
            </a:r>
            <a:r>
              <a:rPr lang="en-US" altLang="en-US" dirty="0" smtClean="0"/>
              <a:t> packaging and conditions</a:t>
            </a:r>
          </a:p>
          <a:p>
            <a:pPr lvl="1">
              <a:lnSpc>
                <a:spcPct val="90000"/>
              </a:lnSpc>
              <a:buFont typeface="Wingdings" panose="05000000000000000000" pitchFamily="2" charset="2"/>
              <a:buChar char="§"/>
            </a:pPr>
            <a:r>
              <a:rPr lang="en-US" altLang="en-US" dirty="0" smtClean="0">
                <a:solidFill>
                  <a:srgbClr val="FFFF00"/>
                </a:solidFill>
              </a:rPr>
              <a:t>Disposal</a:t>
            </a:r>
            <a:r>
              <a:rPr lang="en-US" altLang="en-US" dirty="0" smtClean="0"/>
              <a:t> guidelines</a:t>
            </a:r>
          </a:p>
          <a:p>
            <a:pPr lvl="1">
              <a:lnSpc>
                <a:spcPct val="90000"/>
              </a:lnSpc>
              <a:buFont typeface="Wingdings" panose="05000000000000000000" pitchFamily="2" charset="2"/>
              <a:buChar char="§"/>
            </a:pPr>
            <a:r>
              <a:rPr lang="en-US" altLang="en-US" dirty="0" smtClean="0">
                <a:solidFill>
                  <a:srgbClr val="FFFF00"/>
                </a:solidFill>
              </a:rPr>
              <a:t>Emergency response</a:t>
            </a:r>
            <a:r>
              <a:rPr lang="en-US" altLang="en-US" dirty="0" smtClean="0"/>
              <a:t> procedures</a:t>
            </a:r>
          </a:p>
        </p:txBody>
      </p:sp>
      <p:sp>
        <p:nvSpPr>
          <p:cNvPr id="5" name="Date Placeholder 3"/>
          <p:cNvSpPr>
            <a:spLocks noGrp="1"/>
          </p:cNvSpPr>
          <p:nvPr>
            <p:ph type="dt" sz="quarter" idx="10"/>
          </p:nvPr>
        </p:nvSpPr>
        <p:spPr>
          <a:xfrm>
            <a:off x="1249363" y="6629400"/>
            <a:ext cx="19050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05429" y="152400"/>
            <a:ext cx="7511143" cy="1143000"/>
          </a:xfrm>
        </p:spPr>
        <p:txBody>
          <a:bodyPr/>
          <a:lstStyle/>
          <a:p>
            <a:r>
              <a:rPr lang="en-US" dirty="0" smtClean="0"/>
              <a:t>Navy Mitigation Testing</a:t>
            </a:r>
            <a:endParaRPr lang="en-US" dirty="0"/>
          </a:p>
        </p:txBody>
      </p:sp>
      <p:sp>
        <p:nvSpPr>
          <p:cNvPr id="4" name="Date Placeholder 3"/>
          <p:cNvSpPr>
            <a:spLocks noGrp="1"/>
          </p:cNvSpPr>
          <p:nvPr>
            <p:ph type="dt" sz="half" idx="10"/>
          </p:nvPr>
        </p:nvSpPr>
        <p:spPr/>
        <p:txBody>
          <a:bodyPr/>
          <a:lstStyle/>
          <a:p>
            <a:pPr>
              <a:defRPr/>
            </a:pPr>
            <a:r>
              <a:rPr lang="en-US" smtClean="0"/>
              <a:t>10/25/16</a:t>
            </a:r>
            <a:endParaRPr lang="en-US"/>
          </a:p>
        </p:txBody>
      </p:sp>
      <p:sp>
        <p:nvSpPr>
          <p:cNvPr id="5" name="Footer Placeholder 4"/>
          <p:cNvSpPr>
            <a:spLocks noGrp="1"/>
          </p:cNvSpPr>
          <p:nvPr>
            <p:ph type="ftr" sz="quarter" idx="11"/>
          </p:nvPr>
        </p:nvSpPr>
        <p:spPr/>
        <p:txBody>
          <a:bodyPr/>
          <a:lstStyle/>
          <a:p>
            <a:pPr>
              <a:defRPr/>
            </a:pPr>
            <a:r>
              <a:rPr lang="en-US" smtClean="0"/>
              <a:t>NSWC Carderock Code 636</a:t>
            </a:r>
            <a:endParaRPr lang="en-US"/>
          </a:p>
        </p:txBody>
      </p:sp>
      <p:sp>
        <p:nvSpPr>
          <p:cNvPr id="6" name="Slide Number Placeholder 5"/>
          <p:cNvSpPr>
            <a:spLocks noGrp="1"/>
          </p:cNvSpPr>
          <p:nvPr>
            <p:ph type="sldNum" sz="quarter" idx="12"/>
          </p:nvPr>
        </p:nvSpPr>
        <p:spPr/>
        <p:txBody>
          <a:bodyPr/>
          <a:lstStyle/>
          <a:p>
            <a:pPr>
              <a:defRPr/>
            </a:pPr>
            <a:fld id="{E2D7511E-F32B-4662-A998-C6FECCA8588E}" type="slidenum">
              <a:rPr lang="en-US" smtClean="0"/>
              <a:pPr>
                <a:defRPr/>
              </a:pPr>
              <a:t>18</a:t>
            </a:fld>
            <a:endParaRPr lang="en-US"/>
          </a:p>
        </p:txBody>
      </p:sp>
      <p:pic>
        <p:nvPicPr>
          <p:cNvPr id="9" name="Content Placeholder 8" descr="Screen Shot 2016-10-25 at 12.16.43 PM.png"/>
          <p:cNvPicPr>
            <a:picLocks noGrp="1" noChangeAspect="1"/>
          </p:cNvPicPr>
          <p:nvPr>
            <p:ph idx="1"/>
          </p:nvPr>
        </p:nvPicPr>
        <p:blipFill>
          <a:blip r:embed="rId2"/>
          <a:srcRect t="-33737" b="-33737"/>
          <a:stretch>
            <a:fillRect/>
          </a:stretch>
        </p:blipFill>
        <p:spPr>
          <a:xfrm>
            <a:off x="228236" y="959224"/>
            <a:ext cx="8763363" cy="5154919"/>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00681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228644" y="4161654"/>
            <a:ext cx="8915356" cy="830997"/>
          </a:xfrm>
          <a:prstGeom prst="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spAutoFit/>
          </a:bodyPr>
          <a:lstStyle/>
          <a:p>
            <a:pPr marL="285750" indent="-285750">
              <a:defRPr/>
            </a:pPr>
            <a:r>
              <a:rPr lang="en-US" dirty="0" smtClean="0">
                <a:solidFill>
                  <a:schemeClr val="bg1"/>
                </a:solidFill>
              </a:rPr>
              <a:t>    Assess </a:t>
            </a:r>
            <a:r>
              <a:rPr lang="en-US" dirty="0">
                <a:solidFill>
                  <a:schemeClr val="bg1"/>
                </a:solidFill>
              </a:rPr>
              <a:t>effectiveness of emerging technologies for</a:t>
            </a:r>
            <a:r>
              <a:rPr lang="en-US" dirty="0" smtClean="0">
                <a:solidFill>
                  <a:schemeClr val="bg1"/>
                </a:solidFill>
              </a:rPr>
              <a:t> early detection of lithium battery failure</a:t>
            </a:r>
            <a:endParaRPr lang="en-US" dirty="0">
              <a:solidFill>
                <a:schemeClr val="bg1"/>
              </a:solidFill>
              <a:cs typeface="Times New Roman" panose="02020603050405020304" pitchFamily="18" charset="0"/>
            </a:endParaRPr>
          </a:p>
        </p:txBody>
      </p:sp>
      <p:sp>
        <p:nvSpPr>
          <p:cNvPr id="32773" name="TextBox 8"/>
          <p:cNvSpPr txBox="1">
            <a:spLocks noChangeArrowheads="1"/>
          </p:cNvSpPr>
          <p:nvPr/>
        </p:nvSpPr>
        <p:spPr bwMode="auto">
          <a:xfrm>
            <a:off x="0" y="3603625"/>
            <a:ext cx="1905000"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dirty="0">
                <a:latin typeface="Times New Roman" pitchFamily="18" charset="0"/>
                <a:cs typeface="Times New Roman" pitchFamily="18" charset="0"/>
              </a:rPr>
              <a:t>Objectives:</a:t>
            </a:r>
          </a:p>
        </p:txBody>
      </p:sp>
      <p:pic>
        <p:nvPicPr>
          <p:cNvPr id="3277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0975" y="5532438"/>
            <a:ext cx="1838325" cy="12874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2775" name="Picture 6"/>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41588" y="5532438"/>
            <a:ext cx="1935162" cy="12874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2776" name="Picture 4"/>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1698"/>
          <a:stretch>
            <a:fillRect/>
          </a:stretch>
        </p:blipFill>
        <p:spPr bwMode="auto">
          <a:xfrm>
            <a:off x="5095875" y="5532438"/>
            <a:ext cx="1568450" cy="13319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2777" name="Picture 13"/>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29488" y="5494338"/>
            <a:ext cx="1766887" cy="13255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 name="Rectangle 2"/>
          <p:cNvSpPr>
            <a:spLocks noGrp="1" noChangeArrowheads="1"/>
          </p:cNvSpPr>
          <p:nvPr>
            <p:ph type="title"/>
          </p:nvPr>
        </p:nvSpPr>
        <p:spPr>
          <a:xfrm>
            <a:off x="2247382" y="97809"/>
            <a:ext cx="6553200" cy="1143000"/>
          </a:xfrm>
          <a:effectLst/>
        </p:spPr>
        <p:txBody>
          <a:bodyPr/>
          <a:lstStyle/>
          <a:p>
            <a:pPr eaLnBrk="1" hangingPunct="1">
              <a:defRPr/>
            </a:pPr>
            <a:r>
              <a:rPr lang="en-US" altLang="en-US" dirty="0" smtClean="0"/>
              <a:t>Hazard Mitigation: Early Detection Technologies</a:t>
            </a:r>
          </a:p>
        </p:txBody>
      </p:sp>
      <p:sp>
        <p:nvSpPr>
          <p:cNvPr id="18" name="Rectangle 17"/>
          <p:cNvSpPr/>
          <p:nvPr/>
        </p:nvSpPr>
        <p:spPr>
          <a:xfrm>
            <a:off x="228645" y="1512347"/>
            <a:ext cx="8915355" cy="1938992"/>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a:solidFill>
                  <a:schemeClr val="bg1"/>
                </a:solidFill>
              </a:rPr>
              <a:t>Lithium batteries presents challenges for containment of failure events.  </a:t>
            </a:r>
          </a:p>
          <a:p>
            <a:pPr>
              <a:defRPr/>
            </a:pPr>
            <a:r>
              <a:rPr lang="en-US" dirty="0">
                <a:solidFill>
                  <a:schemeClr val="bg1"/>
                </a:solidFill>
              </a:rPr>
              <a:t>Technologies that detect failure events earlier can inform choice of mitigation options and activate mitigation earlier to improve effectiveness.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
        <p:nvSpPr>
          <p:cNvPr id="29699" name="Footer Placeholder 4"/>
          <p:cNvSpPr>
            <a:spLocks noGrp="1"/>
          </p:cNvSpPr>
          <p:nvPr>
            <p:ph type="ftr" sz="quarter" idx="11"/>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smtClean="0"/>
              <a:t>NSWC Carderock Code 636</a:t>
            </a:r>
          </a:p>
        </p:txBody>
      </p:sp>
      <p:sp>
        <p:nvSpPr>
          <p:cNvPr id="29700"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20E86D9A-AF8E-4FA1-BEE2-9085A79A342B}" type="slidenum">
              <a:rPr lang="en-US" altLang="en-US" sz="800" b="0" smtClean="0"/>
              <a:pPr>
                <a:lnSpc>
                  <a:spcPct val="100000"/>
                </a:lnSpc>
                <a:spcBef>
                  <a:spcPct val="0"/>
                </a:spcBef>
                <a:buClrTx/>
                <a:buSzTx/>
                <a:buFontTx/>
                <a:buNone/>
                <a:defRPr/>
              </a:pPr>
              <a:t>2</a:t>
            </a:fld>
            <a:endParaRPr lang="en-US" altLang="en-US" sz="800" b="0" smtClean="0"/>
          </a:p>
        </p:txBody>
      </p:sp>
      <p:sp>
        <p:nvSpPr>
          <p:cNvPr id="49154" name="Rectangle 2"/>
          <p:cNvSpPr>
            <a:spLocks noGrp="1" noChangeArrowheads="1"/>
          </p:cNvSpPr>
          <p:nvPr>
            <p:ph type="title"/>
          </p:nvPr>
        </p:nvSpPr>
        <p:spPr>
          <a:effectLst/>
        </p:spPr>
        <p:txBody>
          <a:bodyPr/>
          <a:lstStyle/>
          <a:p>
            <a:pPr eaLnBrk="1" hangingPunct="1">
              <a:defRPr/>
            </a:pPr>
            <a:r>
              <a:rPr lang="en-US" dirty="0" smtClean="0">
                <a:cs typeface="+mj-cs"/>
              </a:rPr>
              <a:t>Background &amp; Outline</a:t>
            </a:r>
          </a:p>
        </p:txBody>
      </p:sp>
      <p:sp>
        <p:nvSpPr>
          <p:cNvPr id="15366" name="Rectangle 3"/>
          <p:cNvSpPr>
            <a:spLocks noGrp="1" noChangeArrowheads="1"/>
          </p:cNvSpPr>
          <p:nvPr>
            <p:ph type="body" idx="1"/>
          </p:nvPr>
        </p:nvSpPr>
        <p:spPr>
          <a:xfrm>
            <a:off x="1209675" y="1501775"/>
            <a:ext cx="7772400" cy="4572000"/>
          </a:xfrm>
        </p:spPr>
        <p:txBody>
          <a:bodyPr/>
          <a:lstStyle/>
          <a:p>
            <a:pPr eaLnBrk="1" hangingPunct="1">
              <a:lnSpc>
                <a:spcPct val="85000"/>
              </a:lnSpc>
              <a:buFont typeface="Wingdings" panose="05000000000000000000" pitchFamily="2" charset="2"/>
              <a:buChar char="§"/>
            </a:pPr>
            <a:r>
              <a:rPr lang="en-US" altLang="en-US" sz="2400" dirty="0" smtClean="0"/>
              <a:t>The information in this presentation is unclassified and approved for public release.</a:t>
            </a:r>
          </a:p>
          <a:p>
            <a:pPr eaLnBrk="1" hangingPunct="1">
              <a:lnSpc>
                <a:spcPct val="85000"/>
              </a:lnSpc>
              <a:buFont typeface="Wingdings" panose="05000000000000000000" pitchFamily="2" charset="2"/>
              <a:buChar char="§"/>
            </a:pPr>
            <a:r>
              <a:rPr lang="en-US" altLang="en-US" sz="2400" dirty="0" smtClean="0"/>
              <a:t>The purpose of this presentation is to provide general information covering:</a:t>
            </a:r>
          </a:p>
          <a:p>
            <a:pPr lvl="1" eaLnBrk="1" hangingPunct="1">
              <a:lnSpc>
                <a:spcPct val="85000"/>
              </a:lnSpc>
              <a:buFont typeface="Wingdings" panose="05000000000000000000" pitchFamily="2" charset="2"/>
              <a:buChar char="§"/>
            </a:pPr>
            <a:r>
              <a:rPr lang="en-US" altLang="en-US" sz="2000" dirty="0" smtClean="0"/>
              <a:t>Basic introduction to Navy’s history with lithium battery technology in military and aerospace applications</a:t>
            </a:r>
          </a:p>
          <a:p>
            <a:pPr lvl="1" eaLnBrk="1" hangingPunct="1">
              <a:lnSpc>
                <a:spcPct val="85000"/>
              </a:lnSpc>
              <a:buFont typeface="Wingdings" panose="05000000000000000000" pitchFamily="2" charset="2"/>
              <a:buChar char="§"/>
            </a:pPr>
            <a:r>
              <a:rPr lang="en-US" altLang="en-US" sz="2000" dirty="0" smtClean="0"/>
              <a:t>Overview of the Navy’</a:t>
            </a:r>
            <a:r>
              <a:rPr lang="en-US" altLang="ja-JP" sz="2000" dirty="0" smtClean="0"/>
              <a:t>s Lithium Battery Safety Program and recent updates</a:t>
            </a:r>
          </a:p>
          <a:p>
            <a:pPr lvl="2" eaLnBrk="1" hangingPunct="1">
              <a:lnSpc>
                <a:spcPct val="85000"/>
              </a:lnSpc>
              <a:buFont typeface="Wingdings" panose="05000000000000000000" pitchFamily="2" charset="2"/>
              <a:buChar char="§"/>
            </a:pPr>
            <a:r>
              <a:rPr lang="en-US" altLang="ja-JP" sz="1600" dirty="0" smtClean="0"/>
              <a:t>Navy lithium battery hazard analysis</a:t>
            </a:r>
          </a:p>
          <a:p>
            <a:pPr lvl="2" eaLnBrk="1" hangingPunct="1">
              <a:lnSpc>
                <a:spcPct val="85000"/>
              </a:lnSpc>
              <a:buFont typeface="Wingdings" panose="05000000000000000000" pitchFamily="2" charset="2"/>
              <a:buChar char="§"/>
            </a:pPr>
            <a:r>
              <a:rPr lang="en-US" altLang="ja-JP" sz="1600" dirty="0" smtClean="0"/>
              <a:t>Platform oriented safety assessment and hazard management</a:t>
            </a:r>
          </a:p>
          <a:p>
            <a:pPr lvl="1" eaLnBrk="1" hangingPunct="1">
              <a:lnSpc>
                <a:spcPct val="85000"/>
              </a:lnSpc>
              <a:buFont typeface="Wingdings" panose="05000000000000000000" pitchFamily="2" charset="2"/>
              <a:buChar char="§"/>
            </a:pPr>
            <a:r>
              <a:rPr lang="en-US" altLang="ja-JP" sz="2000" dirty="0" smtClean="0"/>
              <a:t>Emerging early failure detection technologies</a:t>
            </a:r>
          </a:p>
          <a:p>
            <a:pPr eaLnBrk="1" hangingPunct="1">
              <a:lnSpc>
                <a:spcPct val="85000"/>
              </a:lnSpc>
              <a:buFont typeface="Wingdings" panose="05000000000000000000" pitchFamily="2" charset="2"/>
              <a:buChar char="§"/>
            </a:pPr>
            <a:r>
              <a:rPr lang="en-US" altLang="en-US" sz="2400" dirty="0" smtClean="0"/>
              <a:t>Some of the images shown in this presentation are the result of extreme, aggressive and deliberate cell and battery abuses</a:t>
            </a:r>
          </a:p>
          <a:p>
            <a:pPr eaLnBrk="1" hangingPunct="1">
              <a:lnSpc>
                <a:spcPct val="85000"/>
              </a:lnSpc>
            </a:pPr>
            <a:endParaRPr lang="en-US" alt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001722" y="17458"/>
            <a:ext cx="6553200" cy="1143000"/>
          </a:xfrm>
          <a:effectLst/>
        </p:spPr>
        <p:txBody>
          <a:bodyPr/>
          <a:lstStyle/>
          <a:p>
            <a:pPr eaLnBrk="1" hangingPunct="1">
              <a:defRPr/>
            </a:pPr>
            <a:r>
              <a:rPr lang="en-US" altLang="en-US" dirty="0" smtClean="0"/>
              <a:t>Traditional Detection</a:t>
            </a:r>
          </a:p>
        </p:txBody>
      </p:sp>
      <p:sp>
        <p:nvSpPr>
          <p:cNvPr id="12" name="Rectangle 3"/>
          <p:cNvSpPr txBox="1">
            <a:spLocks noChangeArrowheads="1"/>
          </p:cNvSpPr>
          <p:nvPr/>
        </p:nvSpPr>
        <p:spPr bwMode="auto">
          <a:xfrm>
            <a:off x="1166813" y="1549400"/>
            <a:ext cx="7772400" cy="457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eaLnBrk="1" hangingPunct="1">
              <a:lnSpc>
                <a:spcPct val="85000"/>
              </a:lnSpc>
              <a:buFont typeface="Wingdings" panose="05000000000000000000" pitchFamily="2" charset="2"/>
              <a:buChar char="§"/>
              <a:defRPr/>
            </a:pPr>
            <a:r>
              <a:rPr lang="en-US" altLang="en-US" sz="2400" kern="0" dirty="0" smtClean="0"/>
              <a:t>Battery Management Systems (BMS)</a:t>
            </a: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Temperature, Voltage, Current data</a:t>
            </a: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Well-established, manufacturer provided limits</a:t>
            </a: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Not always sufficient for preventing event, or propagation</a:t>
            </a:r>
          </a:p>
          <a:p>
            <a:pPr eaLnBrk="1" hangingPunct="1">
              <a:lnSpc>
                <a:spcPct val="85000"/>
              </a:lnSpc>
              <a:defRPr/>
            </a:pPr>
            <a:endParaRPr lang="en-US" altLang="en-US" sz="2400" kern="0" dirty="0" smtClean="0"/>
          </a:p>
          <a:p>
            <a:pPr eaLnBrk="1" hangingPunct="1">
              <a:lnSpc>
                <a:spcPct val="85000"/>
              </a:lnSpc>
              <a:defRPr/>
            </a:pPr>
            <a:endParaRPr lang="en-US" altLang="en-US" sz="2400" kern="0" dirty="0"/>
          </a:p>
        </p:txBody>
      </p:sp>
      <p:pic>
        <p:nvPicPr>
          <p:cNvPr id="3379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5263" y="3233738"/>
            <a:ext cx="4857750" cy="352901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5694363" y="3178175"/>
          <a:ext cx="2938462" cy="3584576"/>
        </p:xfrm>
        <a:graphic>
          <a:graphicData uri="http://schemas.openxmlformats.org/drawingml/2006/table">
            <a:tbl>
              <a:tblPr firstRow="1" bandRow="1">
                <a:tableStyleId>{5C22544A-7EE6-4342-B048-85BDC9FD1C3A}</a:tableStyleId>
              </a:tblPr>
              <a:tblGrid>
                <a:gridCol w="1469231"/>
                <a:gridCol w="1469231"/>
              </a:tblGrid>
              <a:tr h="640219">
                <a:tc>
                  <a:txBody>
                    <a:bodyPr/>
                    <a:lstStyle/>
                    <a:p>
                      <a:r>
                        <a:rPr lang="en-US" sz="1800" dirty="0" smtClean="0"/>
                        <a:t>Value</a:t>
                      </a:r>
                      <a:endParaRPr lang="en-US" sz="1800" dirty="0"/>
                    </a:p>
                  </a:txBody>
                  <a:tcPr marL="91429" marR="91429" marT="45730" marB="45730"/>
                </a:tc>
                <a:tc>
                  <a:txBody>
                    <a:bodyPr/>
                    <a:lstStyle/>
                    <a:p>
                      <a:r>
                        <a:rPr lang="en-US" sz="1800" dirty="0" smtClean="0"/>
                        <a:t>Time to Fire</a:t>
                      </a:r>
                      <a:endParaRPr lang="en-US" sz="1800" dirty="0"/>
                    </a:p>
                  </a:txBody>
                  <a:tcPr marL="91429" marR="91429" marT="45730" marB="45730"/>
                </a:tc>
              </a:tr>
              <a:tr h="383481">
                <a:tc>
                  <a:txBody>
                    <a:bodyPr/>
                    <a:lstStyle/>
                    <a:p>
                      <a:r>
                        <a:rPr lang="en-US" sz="1800" dirty="0" smtClean="0">
                          <a:solidFill>
                            <a:schemeClr val="bg1"/>
                          </a:solidFill>
                        </a:rPr>
                        <a:t>Voltage</a:t>
                      </a:r>
                      <a:r>
                        <a:rPr lang="en-US" sz="1800" baseline="0" dirty="0" smtClean="0">
                          <a:solidFill>
                            <a:schemeClr val="bg1"/>
                          </a:solidFill>
                        </a:rPr>
                        <a:t> &gt;4.1</a:t>
                      </a:r>
                      <a:endParaRPr lang="en-US" sz="1800" dirty="0">
                        <a:solidFill>
                          <a:schemeClr val="bg1"/>
                        </a:solidFill>
                      </a:endParaRPr>
                    </a:p>
                  </a:txBody>
                  <a:tcPr marL="91429" marR="91429" marT="45730" marB="45730"/>
                </a:tc>
                <a:tc>
                  <a:txBody>
                    <a:bodyPr/>
                    <a:lstStyle/>
                    <a:p>
                      <a:r>
                        <a:rPr lang="en-US" sz="1800" dirty="0" smtClean="0">
                          <a:solidFill>
                            <a:schemeClr val="bg1"/>
                          </a:solidFill>
                        </a:rPr>
                        <a:t>4 min</a:t>
                      </a:r>
                      <a:endParaRPr lang="en-US" sz="1800" dirty="0">
                        <a:solidFill>
                          <a:schemeClr val="bg1"/>
                        </a:solidFill>
                      </a:endParaRPr>
                    </a:p>
                  </a:txBody>
                  <a:tcPr marL="91429" marR="91429" marT="45730" marB="45730"/>
                </a:tc>
              </a:tr>
              <a:tr h="640219">
                <a:tc>
                  <a:txBody>
                    <a:bodyPr/>
                    <a:lstStyle/>
                    <a:p>
                      <a:r>
                        <a:rPr lang="en-US" sz="1800" dirty="0" smtClean="0">
                          <a:solidFill>
                            <a:schemeClr val="bg1"/>
                          </a:solidFill>
                        </a:rPr>
                        <a:t>Cell</a:t>
                      </a:r>
                      <a:r>
                        <a:rPr lang="en-US" sz="1800" baseline="0" dirty="0" smtClean="0">
                          <a:solidFill>
                            <a:schemeClr val="bg1"/>
                          </a:solidFill>
                        </a:rPr>
                        <a:t> temp &gt;60</a:t>
                      </a:r>
                      <a:r>
                        <a:rPr lang="en-US" sz="1800" baseline="30000" dirty="0" smtClean="0">
                          <a:solidFill>
                            <a:schemeClr val="bg1"/>
                          </a:solidFill>
                        </a:rPr>
                        <a:t>o</a:t>
                      </a:r>
                      <a:r>
                        <a:rPr lang="en-US" sz="1800" baseline="0" dirty="0" smtClean="0">
                          <a:solidFill>
                            <a:schemeClr val="bg1"/>
                          </a:solidFill>
                        </a:rPr>
                        <a:t>C</a:t>
                      </a:r>
                      <a:endParaRPr lang="en-US" sz="1800" dirty="0">
                        <a:solidFill>
                          <a:schemeClr val="bg1"/>
                        </a:solidFill>
                      </a:endParaRPr>
                    </a:p>
                  </a:txBody>
                  <a:tcPr marL="91429" marR="91429" marT="45730" marB="45730"/>
                </a:tc>
                <a:tc>
                  <a:txBody>
                    <a:bodyPr/>
                    <a:lstStyle/>
                    <a:p>
                      <a:r>
                        <a:rPr lang="en-US" sz="1800" dirty="0" smtClean="0">
                          <a:solidFill>
                            <a:schemeClr val="bg1"/>
                          </a:solidFill>
                        </a:rPr>
                        <a:t>2.5 min</a:t>
                      </a:r>
                      <a:endParaRPr lang="en-US" sz="1800" dirty="0">
                        <a:solidFill>
                          <a:schemeClr val="bg1"/>
                        </a:solidFill>
                      </a:endParaRPr>
                    </a:p>
                  </a:txBody>
                  <a:tcPr marL="91429" marR="91429" marT="45730" marB="45730"/>
                </a:tc>
              </a:tr>
              <a:tr h="640219">
                <a:tc>
                  <a:txBody>
                    <a:bodyPr/>
                    <a:lstStyle/>
                    <a:p>
                      <a:r>
                        <a:rPr lang="en-US" sz="1800" dirty="0" smtClean="0">
                          <a:solidFill>
                            <a:schemeClr val="bg1"/>
                          </a:solidFill>
                        </a:rPr>
                        <a:t>Cell</a:t>
                      </a:r>
                      <a:r>
                        <a:rPr lang="en-US" sz="1800" baseline="0" dirty="0" smtClean="0">
                          <a:solidFill>
                            <a:schemeClr val="bg1"/>
                          </a:solidFill>
                        </a:rPr>
                        <a:t> temp &gt;85</a:t>
                      </a:r>
                      <a:r>
                        <a:rPr lang="en-US" sz="1800" baseline="30000" dirty="0" smtClean="0">
                          <a:solidFill>
                            <a:schemeClr val="bg1"/>
                          </a:solidFill>
                        </a:rPr>
                        <a:t>o</a:t>
                      </a:r>
                      <a:r>
                        <a:rPr lang="en-US" sz="1800" baseline="0" dirty="0" smtClean="0">
                          <a:solidFill>
                            <a:schemeClr val="bg1"/>
                          </a:solidFill>
                        </a:rPr>
                        <a:t>C</a:t>
                      </a:r>
                      <a:endParaRPr lang="en-US" sz="1800" dirty="0">
                        <a:solidFill>
                          <a:schemeClr val="bg1"/>
                        </a:solidFill>
                      </a:endParaRPr>
                    </a:p>
                  </a:txBody>
                  <a:tcPr marL="91429" marR="91429" marT="45730" marB="45730"/>
                </a:tc>
                <a:tc>
                  <a:txBody>
                    <a:bodyPr/>
                    <a:lstStyle/>
                    <a:p>
                      <a:r>
                        <a:rPr lang="en-US" sz="1800" dirty="0" smtClean="0">
                          <a:solidFill>
                            <a:schemeClr val="bg1"/>
                          </a:solidFill>
                        </a:rPr>
                        <a:t>0.5 min</a:t>
                      </a:r>
                      <a:endParaRPr lang="en-US" sz="1800" dirty="0">
                        <a:solidFill>
                          <a:schemeClr val="bg1"/>
                        </a:solidFill>
                      </a:endParaRPr>
                    </a:p>
                  </a:txBody>
                  <a:tcPr marL="91429" marR="91429" marT="45730" marB="45730"/>
                </a:tc>
              </a:tr>
              <a:tr h="640219">
                <a:tc>
                  <a:txBody>
                    <a:bodyPr/>
                    <a:lstStyle/>
                    <a:p>
                      <a:r>
                        <a:rPr lang="en-US" sz="1800" dirty="0" smtClean="0">
                          <a:solidFill>
                            <a:schemeClr val="bg1"/>
                          </a:solidFill>
                        </a:rPr>
                        <a:t>Local</a:t>
                      </a:r>
                      <a:r>
                        <a:rPr lang="en-US" sz="1800" baseline="0" dirty="0" smtClean="0">
                          <a:solidFill>
                            <a:schemeClr val="bg1"/>
                          </a:solidFill>
                        </a:rPr>
                        <a:t> temp &gt;40</a:t>
                      </a:r>
                      <a:r>
                        <a:rPr lang="en-US" sz="1800" baseline="30000" dirty="0" smtClean="0">
                          <a:solidFill>
                            <a:schemeClr val="bg1"/>
                          </a:solidFill>
                        </a:rPr>
                        <a:t>o</a:t>
                      </a:r>
                      <a:r>
                        <a:rPr lang="en-US" sz="1800" baseline="0" dirty="0" smtClean="0">
                          <a:solidFill>
                            <a:schemeClr val="bg1"/>
                          </a:solidFill>
                        </a:rPr>
                        <a:t>C</a:t>
                      </a:r>
                      <a:endParaRPr lang="en-US" sz="1800" dirty="0">
                        <a:solidFill>
                          <a:schemeClr val="bg1"/>
                        </a:solidFill>
                      </a:endParaRPr>
                    </a:p>
                  </a:txBody>
                  <a:tcPr marL="91429" marR="91429" marT="45730" marB="45730"/>
                </a:tc>
                <a:tc>
                  <a:txBody>
                    <a:bodyPr/>
                    <a:lstStyle/>
                    <a:p>
                      <a:r>
                        <a:rPr lang="en-US" sz="1800" dirty="0" smtClean="0">
                          <a:solidFill>
                            <a:schemeClr val="bg1"/>
                          </a:solidFill>
                        </a:rPr>
                        <a:t>1.5 min</a:t>
                      </a:r>
                      <a:endParaRPr lang="en-US" sz="1800" dirty="0">
                        <a:solidFill>
                          <a:schemeClr val="bg1"/>
                        </a:solidFill>
                      </a:endParaRPr>
                    </a:p>
                  </a:txBody>
                  <a:tcPr marL="91429" marR="91429" marT="45730" marB="45730"/>
                </a:tc>
              </a:tr>
              <a:tr h="6402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Box temp</a:t>
                      </a:r>
                      <a:r>
                        <a:rPr lang="en-US" sz="1800" baseline="0" dirty="0" smtClean="0">
                          <a:solidFill>
                            <a:schemeClr val="bg1"/>
                          </a:solidFill>
                        </a:rPr>
                        <a:t> &gt;+3</a:t>
                      </a:r>
                      <a:r>
                        <a:rPr lang="en-US" sz="1800" baseline="30000" dirty="0" smtClean="0">
                          <a:solidFill>
                            <a:schemeClr val="bg1"/>
                          </a:solidFill>
                        </a:rPr>
                        <a:t>o</a:t>
                      </a:r>
                      <a:r>
                        <a:rPr lang="en-US" sz="1800" baseline="0" dirty="0" smtClean="0">
                          <a:solidFill>
                            <a:schemeClr val="bg1"/>
                          </a:solidFill>
                        </a:rPr>
                        <a:t>C </a:t>
                      </a:r>
                      <a:endParaRPr lang="en-US" sz="1800" dirty="0" smtClean="0">
                        <a:solidFill>
                          <a:schemeClr val="bg1"/>
                        </a:solidFill>
                      </a:endParaRPr>
                    </a:p>
                  </a:txBody>
                  <a:tcPr marL="91429" marR="91429" marT="45730" marB="45730"/>
                </a:tc>
                <a:tc>
                  <a:txBody>
                    <a:bodyPr/>
                    <a:lstStyle/>
                    <a:p>
                      <a:r>
                        <a:rPr lang="en-US" sz="1800" dirty="0" smtClean="0">
                          <a:solidFill>
                            <a:schemeClr val="bg1"/>
                          </a:solidFill>
                        </a:rPr>
                        <a:t>never</a:t>
                      </a:r>
                      <a:endParaRPr lang="en-US" sz="1800" dirty="0">
                        <a:solidFill>
                          <a:schemeClr val="bg1"/>
                        </a:solidFill>
                      </a:endParaRPr>
                    </a:p>
                  </a:txBody>
                  <a:tcPr marL="91429" marR="91429" marT="45730" marB="45730"/>
                </a:tc>
              </a:tr>
            </a:tbl>
          </a:graphicData>
        </a:graphic>
      </p:graphicFrame>
      <p:sp>
        <p:nvSpPr>
          <p:cNvPr id="33820" name="TextBox 16"/>
          <p:cNvSpPr txBox="1">
            <a:spLocks noChangeArrowheads="1"/>
          </p:cNvSpPr>
          <p:nvPr/>
        </p:nvSpPr>
        <p:spPr bwMode="auto">
          <a:xfrm>
            <a:off x="150813" y="2930525"/>
            <a:ext cx="5267325" cy="368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Times New Roman" pitchFamily="18" charset="0"/>
                <a:cs typeface="Times New Roman" pitchFamily="18" charset="0"/>
              </a:rPr>
              <a:t>Example: 26650 li-ion overcharge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58181" y="152400"/>
            <a:ext cx="7147719" cy="1143000"/>
          </a:xfrm>
          <a:effectLst/>
        </p:spPr>
        <p:txBody>
          <a:bodyPr/>
          <a:lstStyle/>
          <a:p>
            <a:pPr>
              <a:defRPr/>
            </a:pPr>
            <a:r>
              <a:rPr lang="en-US" b="0" i="1" dirty="0" smtClean="0">
                <a:solidFill>
                  <a:schemeClr val="accent2">
                    <a:lumMod val="75000"/>
                  </a:schemeClr>
                </a:solidFill>
              </a:rPr>
              <a:t>A Priori </a:t>
            </a:r>
            <a:r>
              <a:rPr lang="en-US" dirty="0" smtClean="0"/>
              <a:t>Detection Options</a:t>
            </a:r>
            <a:endParaRPr lang="en-US" dirty="0"/>
          </a:p>
        </p:txBody>
      </p:sp>
      <p:sp>
        <p:nvSpPr>
          <p:cNvPr id="4" name="Date Placeholder 3"/>
          <p:cNvSpPr>
            <a:spLocks noGrp="1"/>
          </p:cNvSpPr>
          <p:nvPr>
            <p:ph type="dt" sz="quarter" idx="10"/>
          </p:nvPr>
        </p:nvSpPr>
        <p:spPr/>
        <p:txBody>
          <a:bodyPr/>
          <a:lstStyle/>
          <a:p>
            <a:pPr>
              <a:defRPr/>
            </a:pPr>
            <a:r>
              <a:rPr lang="en-US"/>
              <a:t>10/25/16</a:t>
            </a:r>
          </a:p>
        </p:txBody>
      </p:sp>
      <p:sp>
        <p:nvSpPr>
          <p:cNvPr id="5" name="Footer Placeholder 4"/>
          <p:cNvSpPr>
            <a:spLocks noGrp="1"/>
          </p:cNvSpPr>
          <p:nvPr>
            <p:ph type="ftr" sz="quarter" idx="11"/>
          </p:nvPr>
        </p:nvSpPr>
        <p:spPr/>
        <p:txBody>
          <a:bodyPr/>
          <a:lstStyle/>
          <a:p>
            <a:pPr>
              <a:defRPr/>
            </a:pPr>
            <a:r>
              <a:rPr lang="en-US" smtClean="0"/>
              <a:t>NSWC Carderock Code 636</a:t>
            </a:r>
            <a:endParaRPr lang="en-US"/>
          </a:p>
        </p:txBody>
      </p:sp>
      <p:sp>
        <p:nvSpPr>
          <p:cNvPr id="6" name="Slide Number Placeholder 5"/>
          <p:cNvSpPr>
            <a:spLocks noGrp="1"/>
          </p:cNvSpPr>
          <p:nvPr>
            <p:ph type="sldNum" sz="quarter" idx="12"/>
          </p:nvPr>
        </p:nvSpPr>
        <p:spPr/>
        <p:txBody>
          <a:bodyPr/>
          <a:lstStyle/>
          <a:p>
            <a:pPr>
              <a:defRPr/>
            </a:pPr>
            <a:fld id="{70BA1DCD-6D38-4725-982F-A5BF122D1ED6}" type="slidenum">
              <a:rPr lang="en-US" smtClean="0"/>
              <a:pPr>
                <a:defRPr/>
              </a:pPr>
              <a:t>21</a:t>
            </a:fld>
            <a:endParaRPr lang="en-US"/>
          </a:p>
        </p:txBody>
      </p:sp>
      <p:pic>
        <p:nvPicPr>
          <p:cNvPr id="34822" name="Picture 6" descr="Movie Frame1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7487" t="15495" r="20528" b="20804"/>
          <a:stretch>
            <a:fillRect/>
          </a:stretch>
        </p:blipFill>
        <p:spPr bwMode="auto">
          <a:xfrm>
            <a:off x="300038" y="1487488"/>
            <a:ext cx="8562975" cy="5346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4823" name="Rectangle 7"/>
          <p:cNvSpPr>
            <a:spLocks noChangeArrowheads="1"/>
          </p:cNvSpPr>
          <p:nvPr/>
        </p:nvSpPr>
        <p:spPr bwMode="auto">
          <a:xfrm>
            <a:off x="7281863" y="1487488"/>
            <a:ext cx="1862137" cy="5346700"/>
          </a:xfrm>
          <a:prstGeom prst="rect">
            <a:avLst/>
          </a:prstGeom>
          <a:solidFill>
            <a:schemeClr val="accent1">
              <a:alpha val="85097"/>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4824" name="Rectangle 8"/>
          <p:cNvSpPr>
            <a:spLocks noChangeArrowheads="1"/>
          </p:cNvSpPr>
          <p:nvPr/>
        </p:nvSpPr>
        <p:spPr bwMode="auto">
          <a:xfrm>
            <a:off x="0" y="1487488"/>
            <a:ext cx="7281863" cy="341312"/>
          </a:xfrm>
          <a:prstGeom prst="rect">
            <a:avLst/>
          </a:prstGeom>
          <a:solidFill>
            <a:schemeClr val="accent1">
              <a:alpha val="85097"/>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4825" name="Rectangle 9"/>
          <p:cNvSpPr>
            <a:spLocks noChangeArrowheads="1"/>
          </p:cNvSpPr>
          <p:nvPr/>
        </p:nvSpPr>
        <p:spPr bwMode="auto">
          <a:xfrm>
            <a:off x="0" y="1828800"/>
            <a:ext cx="3916363" cy="5029200"/>
          </a:xfrm>
          <a:prstGeom prst="rect">
            <a:avLst/>
          </a:prstGeom>
          <a:solidFill>
            <a:schemeClr val="accent1">
              <a:alpha val="85097"/>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4826" name="Rectangle 10"/>
          <p:cNvSpPr>
            <a:spLocks noChangeArrowheads="1"/>
          </p:cNvSpPr>
          <p:nvPr/>
        </p:nvSpPr>
        <p:spPr bwMode="auto">
          <a:xfrm>
            <a:off x="3916363" y="5773738"/>
            <a:ext cx="3365500" cy="1084262"/>
          </a:xfrm>
          <a:prstGeom prst="rect">
            <a:avLst/>
          </a:prstGeom>
          <a:solidFill>
            <a:schemeClr val="accent1">
              <a:alpha val="85097"/>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4827" name="Content Placeholder 2"/>
          <p:cNvSpPr>
            <a:spLocks noGrp="1"/>
          </p:cNvSpPr>
          <p:nvPr>
            <p:ph idx="1"/>
          </p:nvPr>
        </p:nvSpPr>
        <p:spPr>
          <a:xfrm>
            <a:off x="219075" y="1549400"/>
            <a:ext cx="4184650" cy="1187450"/>
          </a:xfrm>
        </p:spPr>
        <p:txBody>
          <a:bodyPr/>
          <a:lstStyle/>
          <a:p>
            <a:pPr marL="0" indent="0">
              <a:buFont typeface="Monotype Sorts"/>
              <a:buNone/>
            </a:pPr>
            <a:r>
              <a:rPr lang="en-US" altLang="en-US" smtClean="0"/>
              <a:t>Gas emissions </a:t>
            </a:r>
            <a:br>
              <a:rPr lang="en-US" altLang="en-US" smtClean="0"/>
            </a:br>
            <a:r>
              <a:rPr lang="en-US" altLang="en-US" smtClean="0"/>
              <a:t>(VOCs, electrolyte vapor)</a:t>
            </a:r>
          </a:p>
        </p:txBody>
      </p:sp>
      <p:sp>
        <p:nvSpPr>
          <p:cNvPr id="12" name="Content Placeholder 2"/>
          <p:cNvSpPr txBox="1">
            <a:spLocks/>
          </p:cNvSpPr>
          <p:nvPr/>
        </p:nvSpPr>
        <p:spPr bwMode="auto">
          <a:xfrm>
            <a:off x="7281863" y="3279775"/>
            <a:ext cx="2039937" cy="1924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marL="0" indent="0">
              <a:buFont typeface="Monotype Sorts"/>
              <a:buNone/>
              <a:defRPr/>
            </a:pPr>
            <a:r>
              <a:rPr lang="en-US" kern="0" dirty="0" smtClean="0"/>
              <a:t>Thermal, acoustic, optical properties</a:t>
            </a:r>
          </a:p>
        </p:txBody>
      </p:sp>
      <p:sp>
        <p:nvSpPr>
          <p:cNvPr id="14" name="Content Placeholder 2"/>
          <p:cNvSpPr txBox="1">
            <a:spLocks/>
          </p:cNvSpPr>
          <p:nvPr/>
        </p:nvSpPr>
        <p:spPr bwMode="auto">
          <a:xfrm>
            <a:off x="214313" y="3852863"/>
            <a:ext cx="3489325" cy="11874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marL="0" indent="0">
              <a:buFont typeface="Monotype Sorts"/>
              <a:buNone/>
              <a:defRPr/>
            </a:pPr>
            <a:r>
              <a:rPr lang="en-US" kern="0" dirty="0" smtClean="0"/>
              <a:t>Voltage, temperature, current</a:t>
            </a:r>
          </a:p>
        </p:txBody>
      </p:sp>
      <p:sp>
        <p:nvSpPr>
          <p:cNvPr id="15" name="Content Placeholder 2"/>
          <p:cNvSpPr txBox="1">
            <a:spLocks/>
          </p:cNvSpPr>
          <p:nvPr/>
        </p:nvSpPr>
        <p:spPr bwMode="auto">
          <a:xfrm>
            <a:off x="3186113" y="6035675"/>
            <a:ext cx="4633912" cy="6699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marL="0" indent="0">
              <a:buFont typeface="Monotype Sorts"/>
              <a:buNone/>
              <a:defRPr/>
            </a:pPr>
            <a:r>
              <a:rPr lang="en-US" kern="0" dirty="0" smtClean="0"/>
              <a:t>Resistance and Impedance</a:t>
            </a:r>
          </a:p>
        </p:txBody>
      </p:sp>
      <p:sp>
        <p:nvSpPr>
          <p:cNvPr id="16" name="Content Placeholder 2"/>
          <p:cNvSpPr txBox="1">
            <a:spLocks/>
          </p:cNvSpPr>
          <p:nvPr/>
        </p:nvSpPr>
        <p:spPr bwMode="auto">
          <a:xfrm>
            <a:off x="7340600" y="1801813"/>
            <a:ext cx="1765300" cy="14779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marL="0" indent="0">
              <a:buFont typeface="Monotype Sorts"/>
              <a:buNone/>
              <a:defRPr/>
            </a:pPr>
            <a:r>
              <a:rPr lang="en-US" kern="0" dirty="0" smtClean="0"/>
              <a:t>Strain-Pressure</a:t>
            </a:r>
          </a:p>
        </p:txBody>
      </p:sp>
      <p:sp>
        <p:nvSpPr>
          <p:cNvPr id="18" name="Content Placeholder 2"/>
          <p:cNvSpPr txBox="1">
            <a:spLocks/>
          </p:cNvSpPr>
          <p:nvPr/>
        </p:nvSpPr>
        <p:spPr bwMode="auto">
          <a:xfrm>
            <a:off x="152400" y="5441950"/>
            <a:ext cx="3489325" cy="11874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marL="0" indent="0">
              <a:buFont typeface="Monotype Sorts"/>
              <a:buNone/>
              <a:defRPr/>
            </a:pPr>
            <a:r>
              <a:rPr lang="en-US" kern="0" dirty="0" smtClean="0"/>
              <a:t>Electrical, magnetic fields</a:t>
            </a:r>
          </a:p>
        </p:txBody>
      </p:sp>
      <p:sp>
        <p:nvSpPr>
          <p:cNvPr id="21" name="Content Placeholder 2"/>
          <p:cNvSpPr txBox="1">
            <a:spLocks/>
          </p:cNvSpPr>
          <p:nvPr/>
        </p:nvSpPr>
        <p:spPr bwMode="auto">
          <a:xfrm>
            <a:off x="214313" y="3006725"/>
            <a:ext cx="4184650" cy="11874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marL="0" indent="0">
              <a:buFont typeface="Monotype Sorts"/>
              <a:buNone/>
              <a:defRPr/>
            </a:pPr>
            <a:r>
              <a:rPr lang="en-US" kern="0" dirty="0" smtClean="0"/>
              <a:t>Particulate emission</a:t>
            </a:r>
            <a:endParaRPr lang="en-US" kern="0" dirty="0"/>
          </a:p>
        </p:txBody>
      </p:sp>
      <p:sp>
        <p:nvSpPr>
          <p:cNvPr id="22" name="Content Placeholder 2"/>
          <p:cNvSpPr txBox="1">
            <a:spLocks/>
          </p:cNvSpPr>
          <p:nvPr/>
        </p:nvSpPr>
        <p:spPr bwMode="auto">
          <a:xfrm>
            <a:off x="7386638" y="5441950"/>
            <a:ext cx="1765300" cy="977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marL="0" indent="0">
              <a:buFont typeface="Monotype Sorts"/>
              <a:buNone/>
              <a:defRPr/>
            </a:pPr>
            <a:r>
              <a:rPr lang="en-US" kern="0" dirty="0" smtClean="0"/>
              <a:t>Moisture</a:t>
            </a:r>
          </a:p>
        </p:txBody>
      </p:sp>
      <p:sp>
        <p:nvSpPr>
          <p:cNvPr id="23" name="Content Placeholder 2"/>
          <p:cNvSpPr txBox="1">
            <a:spLocks/>
          </p:cNvSpPr>
          <p:nvPr/>
        </p:nvSpPr>
        <p:spPr bwMode="auto">
          <a:xfrm>
            <a:off x="6937375" y="6261100"/>
            <a:ext cx="2043113" cy="555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marL="0" indent="0">
              <a:buFont typeface="Monotype Sorts"/>
              <a:buNone/>
              <a:defRPr/>
            </a:pPr>
            <a:r>
              <a:rPr lang="en-US" kern="0" dirty="0" smtClean="0"/>
              <a:t>Other?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083608" y="0"/>
            <a:ext cx="6553200" cy="1143000"/>
          </a:xfrm>
          <a:effectLst/>
        </p:spPr>
        <p:txBody>
          <a:bodyPr/>
          <a:lstStyle/>
          <a:p>
            <a:pPr eaLnBrk="1" hangingPunct="1">
              <a:defRPr/>
            </a:pPr>
            <a:r>
              <a:rPr lang="en-US" altLang="en-US" dirty="0" smtClean="0"/>
              <a:t>Remote Detection Technologies</a:t>
            </a:r>
          </a:p>
        </p:txBody>
      </p:sp>
      <p:sp>
        <p:nvSpPr>
          <p:cNvPr id="12" name="Rectangle 3"/>
          <p:cNvSpPr txBox="1">
            <a:spLocks noChangeArrowheads="1"/>
          </p:cNvSpPr>
          <p:nvPr/>
        </p:nvSpPr>
        <p:spPr bwMode="auto">
          <a:xfrm>
            <a:off x="1166813" y="1549400"/>
            <a:ext cx="7772400" cy="457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eaLnBrk="1" hangingPunct="1">
              <a:lnSpc>
                <a:spcPct val="85000"/>
              </a:lnSpc>
              <a:buFont typeface="Wingdings" panose="05000000000000000000" pitchFamily="2" charset="2"/>
              <a:buChar char="§"/>
              <a:defRPr/>
            </a:pPr>
            <a:r>
              <a:rPr lang="en-US" altLang="en-US" sz="2400" kern="0" dirty="0" smtClean="0"/>
              <a:t>Chemical Sniffing</a:t>
            </a: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Miniaturized VOC, electrolyte detection; spectroscopy</a:t>
            </a: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Prototypes currently under development by industry</a:t>
            </a: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Limited Navy testing to-date</a:t>
            </a:r>
          </a:p>
          <a:p>
            <a:pPr lvl="2" eaLnBrk="1" hangingPunct="1">
              <a:lnSpc>
                <a:spcPct val="85000"/>
              </a:lnSpc>
              <a:buFont typeface="Wingdings" panose="05000000000000000000" pitchFamily="2" charset="2"/>
              <a:buChar char="§"/>
              <a:defRPr/>
            </a:pPr>
            <a:r>
              <a:rPr lang="en-US" sz="1600" dirty="0">
                <a:cs typeface="Times New Roman" panose="02020603050405020304" pitchFamily="18" charset="0"/>
              </a:rPr>
              <a:t>chemical/environment compatibility under evaluation</a:t>
            </a:r>
            <a:endParaRPr lang="en-US" sz="1600" dirty="0">
              <a:latin typeface="Times New Roman" panose="02020603050405020304" pitchFamily="18" charset="0"/>
              <a:cs typeface="Times New Roman" panose="02020603050405020304" pitchFamily="18" charset="0"/>
            </a:endParaRPr>
          </a:p>
          <a:p>
            <a:pPr lvl="2" eaLnBrk="1" hangingPunct="1">
              <a:lnSpc>
                <a:spcPct val="85000"/>
              </a:lnSpc>
              <a:buFont typeface="Wingdings" panose="05000000000000000000" pitchFamily="2" charset="2"/>
              <a:buChar char="§"/>
              <a:defRPr/>
            </a:pPr>
            <a:endParaRPr lang="en-US" altLang="en-US" sz="1600" kern="0" dirty="0" smtClean="0">
              <a:cs typeface="Arial" pitchFamily="34" charset="0"/>
            </a:endParaRP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May operate remotely, sans interface with battery</a:t>
            </a: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May be integrated to supplement traditional battery BMS</a:t>
            </a:r>
          </a:p>
          <a:p>
            <a:pPr lvl="2" eaLnBrk="1" hangingPunct="1">
              <a:lnSpc>
                <a:spcPct val="85000"/>
              </a:lnSpc>
              <a:buFont typeface="Wingdings" panose="05000000000000000000" pitchFamily="2" charset="2"/>
              <a:buChar char="§"/>
              <a:defRPr/>
            </a:pPr>
            <a:endParaRPr lang="en-US" altLang="en-US" sz="1600" kern="0" dirty="0">
              <a:cs typeface="Arial" pitchFamily="34" charset="0"/>
            </a:endParaRPr>
          </a:p>
          <a:p>
            <a:pPr lvl="1" eaLnBrk="1" hangingPunct="1">
              <a:lnSpc>
                <a:spcPct val="85000"/>
              </a:lnSpc>
              <a:buFont typeface="Wingdings" panose="05000000000000000000" pitchFamily="2" charset="2"/>
              <a:buChar char="§"/>
              <a:defRPr/>
            </a:pPr>
            <a:r>
              <a:rPr lang="en-US" sz="2000" dirty="0" smtClean="0">
                <a:cs typeface="Times New Roman" panose="02020603050405020304" pitchFamily="18" charset="0"/>
              </a:rPr>
              <a:t>Location exterior to battery pack correlates to detection after </a:t>
            </a:r>
            <a:r>
              <a:rPr lang="en-US" sz="2000" dirty="0">
                <a:cs typeface="Times New Roman" panose="02020603050405020304" pitchFamily="18" charset="0"/>
              </a:rPr>
              <a:t>cell </a:t>
            </a:r>
            <a:r>
              <a:rPr lang="en-US" sz="2000" dirty="0" smtClean="0">
                <a:cs typeface="Times New Roman" panose="02020603050405020304" pitchFamily="18" charset="0"/>
              </a:rPr>
              <a:t>failure, electrolyte leakage</a:t>
            </a:r>
            <a:endParaRPr lang="en-US" altLang="en-US" sz="2000" kern="0" dirty="0" smtClean="0">
              <a:cs typeface="Arial" pitchFamily="34" charset="0"/>
            </a:endParaRPr>
          </a:p>
          <a:p>
            <a:pPr eaLnBrk="1" hangingPunct="1">
              <a:lnSpc>
                <a:spcPct val="85000"/>
              </a:lnSpc>
              <a:defRPr/>
            </a:pPr>
            <a:endParaRPr lang="en-US" altLang="en-US" sz="2400" kern="0" dirty="0" smtClean="0"/>
          </a:p>
          <a:p>
            <a:pPr eaLnBrk="1" hangingPunct="1">
              <a:lnSpc>
                <a:spcPct val="85000"/>
              </a:lnSpc>
              <a:defRPr/>
            </a:pPr>
            <a:endParaRPr lang="en-US" altLang="en-US" sz="2400" kern="0" dirty="0"/>
          </a:p>
        </p:txBody>
      </p:sp>
      <p:pic>
        <p:nvPicPr>
          <p:cNvPr id="35844" name="Picture 1"/>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51000" y="2022475"/>
            <a:ext cx="1760538" cy="1768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5845" name="Picture 2"/>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840" t="12888" r="19873" b="10989"/>
          <a:stretch>
            <a:fillRect/>
          </a:stretch>
        </p:blipFill>
        <p:spPr bwMode="auto">
          <a:xfrm>
            <a:off x="5773738" y="1843088"/>
            <a:ext cx="2995612" cy="2020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5846" name="Cloud Callout 3"/>
          <p:cNvSpPr>
            <a:spLocks noChangeArrowheads="1"/>
          </p:cNvSpPr>
          <p:nvPr/>
        </p:nvSpPr>
        <p:spPr bwMode="auto">
          <a:xfrm>
            <a:off x="3411538" y="2157413"/>
            <a:ext cx="1160462" cy="695325"/>
          </a:xfrm>
          <a:prstGeom prst="cloudCallout">
            <a:avLst>
              <a:gd name="adj1" fmla="val -73773"/>
              <a:gd name="adj2" fmla="val 78208"/>
            </a:avLst>
          </a:prstGeom>
          <a:solidFill>
            <a:srgbClr val="FFC000"/>
          </a:solidFill>
          <a:ln w="9525" algn="ctr">
            <a:solidFill>
              <a:schemeClr val="tx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5847" name="Cloud Callout 16"/>
          <p:cNvSpPr>
            <a:spLocks noChangeArrowheads="1"/>
          </p:cNvSpPr>
          <p:nvPr/>
        </p:nvSpPr>
        <p:spPr bwMode="auto">
          <a:xfrm>
            <a:off x="4749800" y="3095625"/>
            <a:ext cx="1119188" cy="695325"/>
          </a:xfrm>
          <a:prstGeom prst="cloudCallout">
            <a:avLst>
              <a:gd name="adj1" fmla="val 88333"/>
              <a:gd name="adj2" fmla="val -65130"/>
            </a:avLst>
          </a:prstGeom>
          <a:solidFill>
            <a:srgbClr val="FFC000"/>
          </a:solidFill>
          <a:ln w="9525" algn="ctr">
            <a:solidFill>
              <a:schemeClr val="tx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079625" y="95534"/>
            <a:ext cx="6553200" cy="1143000"/>
          </a:xfrm>
          <a:effectLst/>
        </p:spPr>
        <p:txBody>
          <a:bodyPr/>
          <a:lstStyle/>
          <a:p>
            <a:pPr eaLnBrk="1" hangingPunct="1">
              <a:defRPr/>
            </a:pPr>
            <a:r>
              <a:rPr lang="en-US" altLang="en-US" dirty="0" smtClean="0">
                <a:solidFill>
                  <a:schemeClr val="accent2">
                    <a:lumMod val="75000"/>
                  </a:schemeClr>
                </a:solidFill>
              </a:rPr>
              <a:t>Physics Based </a:t>
            </a:r>
            <a:r>
              <a:rPr lang="en-US" altLang="en-US" dirty="0" smtClean="0"/>
              <a:t>Remote Detection Technologies</a:t>
            </a:r>
          </a:p>
        </p:txBody>
      </p:sp>
      <p:sp>
        <p:nvSpPr>
          <p:cNvPr id="12" name="Rectangle 3"/>
          <p:cNvSpPr txBox="1">
            <a:spLocks noChangeArrowheads="1"/>
          </p:cNvSpPr>
          <p:nvPr/>
        </p:nvSpPr>
        <p:spPr bwMode="auto">
          <a:xfrm>
            <a:off x="1166813" y="1549400"/>
            <a:ext cx="7772400" cy="457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eaLnBrk="1" hangingPunct="1">
              <a:lnSpc>
                <a:spcPct val="85000"/>
              </a:lnSpc>
              <a:buFont typeface="Wingdings" panose="05000000000000000000" pitchFamily="2" charset="2"/>
              <a:buChar char="§"/>
              <a:defRPr/>
            </a:pPr>
            <a:r>
              <a:rPr lang="en-US" altLang="en-US" sz="2400" kern="0" dirty="0" smtClean="0"/>
              <a:t>Remote sensing of internal shorts</a:t>
            </a: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a:cs typeface="Arial" pitchFamily="34" charset="0"/>
            </a:endParaRPr>
          </a:p>
          <a:p>
            <a:pPr lvl="1" eaLnBrk="1" hangingPunct="1">
              <a:lnSpc>
                <a:spcPct val="85000"/>
              </a:lnSpc>
              <a:buFont typeface="Wingdings" panose="05000000000000000000" pitchFamily="2" charset="2"/>
              <a:buChar char="§"/>
              <a:defRPr/>
            </a:pPr>
            <a:endParaRPr lang="en-US" altLang="en-US" sz="2000" kern="0" dirty="0" smtClean="0">
              <a:cs typeface="Arial" pitchFamily="34" charset="0"/>
            </a:endParaRPr>
          </a:p>
          <a:p>
            <a:pPr lvl="1" eaLnBrk="1" hangingPunct="1">
              <a:lnSpc>
                <a:spcPct val="85000"/>
              </a:lnSpc>
              <a:buFont typeface="Wingdings" panose="05000000000000000000" pitchFamily="2" charset="2"/>
              <a:buChar char="§"/>
              <a:defRPr/>
            </a:pPr>
            <a:endParaRPr lang="en-US" altLang="en-US" sz="2000" kern="0" dirty="0">
              <a:cs typeface="Arial" pitchFamily="34" charset="0"/>
            </a:endParaRP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Electrical, magnetic, acoustic changes</a:t>
            </a: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Prototypes currently under development by industry</a:t>
            </a:r>
          </a:p>
          <a:p>
            <a:pPr lvl="1" eaLnBrk="1" hangingPunct="1">
              <a:lnSpc>
                <a:spcPct val="85000"/>
              </a:lnSpc>
              <a:buFont typeface="Wingdings" panose="05000000000000000000" pitchFamily="2" charset="2"/>
              <a:buChar char="§"/>
              <a:defRPr/>
            </a:pPr>
            <a:r>
              <a:rPr lang="en-US" sz="2000" kern="0" dirty="0" smtClean="0">
                <a:cs typeface="Arial" pitchFamily="34" charset="0"/>
              </a:rPr>
              <a:t>Proposed Navy testing FY17</a:t>
            </a:r>
            <a:endParaRPr lang="en-US" sz="1600" dirty="0">
              <a:latin typeface="Times New Roman" panose="02020603050405020304" pitchFamily="18" charset="0"/>
              <a:cs typeface="Times New Roman" panose="02020603050405020304" pitchFamily="18" charset="0"/>
            </a:endParaRPr>
          </a:p>
          <a:p>
            <a:pPr lvl="2" eaLnBrk="1" hangingPunct="1">
              <a:lnSpc>
                <a:spcPct val="85000"/>
              </a:lnSpc>
              <a:buFont typeface="Wingdings" panose="05000000000000000000" pitchFamily="2" charset="2"/>
              <a:buChar char="§"/>
              <a:defRPr/>
            </a:pPr>
            <a:endParaRPr lang="en-US" altLang="en-US" sz="1600" kern="0" dirty="0" smtClean="0">
              <a:cs typeface="Arial" pitchFamily="34" charset="0"/>
            </a:endParaRP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May operate remotely, sans interface with battery</a:t>
            </a:r>
          </a:p>
          <a:p>
            <a:pPr lvl="1" eaLnBrk="1" hangingPunct="1">
              <a:lnSpc>
                <a:spcPct val="85000"/>
              </a:lnSpc>
              <a:buFont typeface="Wingdings" panose="05000000000000000000" pitchFamily="2" charset="2"/>
              <a:buChar char="§"/>
              <a:defRPr/>
            </a:pPr>
            <a:r>
              <a:rPr lang="en-US" altLang="en-US" sz="2000" kern="0" dirty="0" smtClean="0">
                <a:cs typeface="Arial" pitchFamily="34" charset="0"/>
              </a:rPr>
              <a:t>May be integrated to supplement traditional battery BMS</a:t>
            </a:r>
          </a:p>
          <a:p>
            <a:pPr lvl="2" eaLnBrk="1" hangingPunct="1">
              <a:lnSpc>
                <a:spcPct val="85000"/>
              </a:lnSpc>
              <a:buFont typeface="Wingdings" panose="05000000000000000000" pitchFamily="2" charset="2"/>
              <a:buChar char="§"/>
              <a:defRPr/>
            </a:pPr>
            <a:endParaRPr lang="en-US" altLang="en-US" sz="1600" kern="0" dirty="0">
              <a:cs typeface="Arial" pitchFamily="34" charset="0"/>
            </a:endParaRPr>
          </a:p>
          <a:p>
            <a:pPr lvl="1" eaLnBrk="1" hangingPunct="1">
              <a:lnSpc>
                <a:spcPct val="85000"/>
              </a:lnSpc>
              <a:buFont typeface="Wingdings" panose="05000000000000000000" pitchFamily="2" charset="2"/>
              <a:buChar char="§"/>
              <a:defRPr/>
            </a:pPr>
            <a:r>
              <a:rPr lang="en-US" sz="2000" dirty="0" smtClean="0">
                <a:cs typeface="Times New Roman" panose="02020603050405020304" pitchFamily="18" charset="0"/>
              </a:rPr>
              <a:t>Detection dependent on location, proximity to system</a:t>
            </a:r>
          </a:p>
          <a:p>
            <a:pPr marL="0" indent="0" eaLnBrk="1" hangingPunct="1">
              <a:lnSpc>
                <a:spcPct val="85000"/>
              </a:lnSpc>
              <a:buFont typeface="Monotype Sorts"/>
              <a:buNone/>
              <a:defRPr/>
            </a:pPr>
            <a:endParaRPr lang="en-US" altLang="en-US" sz="2400" kern="0" dirty="0" smtClean="0"/>
          </a:p>
          <a:p>
            <a:pPr eaLnBrk="1" hangingPunct="1">
              <a:lnSpc>
                <a:spcPct val="85000"/>
              </a:lnSpc>
              <a:defRPr/>
            </a:pPr>
            <a:endParaRPr lang="en-US" altLang="en-US" sz="2400" kern="0" dirty="0"/>
          </a:p>
        </p:txBody>
      </p:sp>
      <p:grpSp>
        <p:nvGrpSpPr>
          <p:cNvPr id="36868" name="Group 28"/>
          <p:cNvGrpSpPr>
            <a:grpSpLocks/>
          </p:cNvGrpSpPr>
          <p:nvPr/>
        </p:nvGrpSpPr>
        <p:grpSpPr bwMode="auto">
          <a:xfrm>
            <a:off x="1309688" y="2070100"/>
            <a:ext cx="3917950" cy="2222500"/>
            <a:chOff x="1309237" y="1947031"/>
            <a:chExt cx="3917855" cy="2222016"/>
          </a:xfrm>
        </p:grpSpPr>
        <p:grpSp>
          <p:nvGrpSpPr>
            <p:cNvPr id="36875" name="Group 23"/>
            <p:cNvGrpSpPr>
              <a:grpSpLocks/>
            </p:cNvGrpSpPr>
            <p:nvPr/>
          </p:nvGrpSpPr>
          <p:grpSpPr bwMode="auto">
            <a:xfrm>
              <a:off x="1309237" y="1947031"/>
              <a:ext cx="3917855" cy="2222016"/>
              <a:chOff x="4648200" y="990600"/>
              <a:chExt cx="4495800" cy="4226599"/>
            </a:xfrm>
          </p:grpSpPr>
          <p:grpSp>
            <p:nvGrpSpPr>
              <p:cNvPr id="36881" name="Group 29"/>
              <p:cNvGrpSpPr>
                <a:grpSpLocks/>
              </p:cNvGrpSpPr>
              <p:nvPr/>
            </p:nvGrpSpPr>
            <p:grpSpPr bwMode="auto">
              <a:xfrm>
                <a:off x="4648200" y="990600"/>
                <a:ext cx="4495800" cy="3733853"/>
                <a:chOff x="152400" y="3352800"/>
                <a:chExt cx="4267200" cy="3505250"/>
              </a:xfrm>
            </p:grpSpPr>
            <p:grpSp>
              <p:nvGrpSpPr>
                <p:cNvPr id="36884" name="Group 22"/>
                <p:cNvGrpSpPr>
                  <a:grpSpLocks/>
                </p:cNvGrpSpPr>
                <p:nvPr/>
              </p:nvGrpSpPr>
              <p:grpSpPr bwMode="auto">
                <a:xfrm>
                  <a:off x="152400" y="4038350"/>
                  <a:ext cx="4267200" cy="2819700"/>
                  <a:chOff x="381000" y="3733550"/>
                  <a:chExt cx="4267200" cy="2819700"/>
                </a:xfrm>
              </p:grpSpPr>
              <p:sp>
                <p:nvSpPr>
                  <p:cNvPr id="16" name="Rectangle 15"/>
                  <p:cNvSpPr/>
                  <p:nvPr/>
                </p:nvSpPr>
                <p:spPr>
                  <a:xfrm>
                    <a:off x="1523876" y="3886913"/>
                    <a:ext cx="838571" cy="2513903"/>
                  </a:xfrm>
                  <a:prstGeom prst="rect">
                    <a:avLst/>
                  </a:prstGeom>
                  <a:solidFill>
                    <a:srgbClr val="C0504D">
                      <a:lumMod val="60000"/>
                      <a:lumOff val="40000"/>
                    </a:srgbClr>
                  </a:solidFill>
                  <a:ln w="25400" cap="flat" cmpd="sng" algn="ctr">
                    <a:noFill/>
                    <a:prstDash val="solid"/>
                  </a:ln>
                  <a:effectLst/>
                </p:spPr>
                <p:txBody>
                  <a:bodyPr anchor="ctr"/>
                  <a:lstStyle/>
                  <a:p>
                    <a:pPr algn="ctr" fontAlgn="auto">
                      <a:spcBef>
                        <a:spcPts val="0"/>
                      </a:spcBef>
                      <a:spcAft>
                        <a:spcPts val="0"/>
                      </a:spcAft>
                      <a:defRPr/>
                    </a:pPr>
                    <a:endParaRPr lang="en-US" sz="1200" kern="0" dirty="0">
                      <a:solidFill>
                        <a:prstClr val="black"/>
                      </a:solidFill>
                      <a:latin typeface="Calibri"/>
                    </a:endParaRPr>
                  </a:p>
                </p:txBody>
              </p:sp>
              <p:sp>
                <p:nvSpPr>
                  <p:cNvPr id="17" name="Rectangle 16"/>
                  <p:cNvSpPr/>
                  <p:nvPr/>
                </p:nvSpPr>
                <p:spPr>
                  <a:xfrm>
                    <a:off x="381000" y="3886913"/>
                    <a:ext cx="838570" cy="2513903"/>
                  </a:xfrm>
                  <a:prstGeom prst="rect">
                    <a:avLst/>
                  </a:prstGeom>
                  <a:solidFill>
                    <a:srgbClr val="C0504D">
                      <a:lumMod val="60000"/>
                      <a:lumOff val="40000"/>
                    </a:srgbClr>
                  </a:solidFill>
                  <a:ln w="25400" cap="flat" cmpd="sng" algn="ctr">
                    <a:noFill/>
                    <a:prstDash val="solid"/>
                  </a:ln>
                  <a:effectLst/>
                </p:spPr>
                <p:txBody>
                  <a:bodyPr anchor="ctr"/>
                  <a:lstStyle/>
                  <a:p>
                    <a:pPr algn="ctr" fontAlgn="auto">
                      <a:spcBef>
                        <a:spcPts val="0"/>
                      </a:spcBef>
                      <a:spcAft>
                        <a:spcPts val="0"/>
                      </a:spcAft>
                      <a:defRPr/>
                    </a:pPr>
                    <a:endParaRPr lang="en-US" sz="1200" kern="0" dirty="0">
                      <a:solidFill>
                        <a:prstClr val="black"/>
                      </a:solidFill>
                      <a:latin typeface="Calibri"/>
                    </a:endParaRPr>
                  </a:p>
                </p:txBody>
              </p:sp>
              <p:sp>
                <p:nvSpPr>
                  <p:cNvPr id="18" name="Rectangle 17"/>
                  <p:cNvSpPr/>
                  <p:nvPr/>
                </p:nvSpPr>
                <p:spPr>
                  <a:xfrm>
                    <a:off x="3809629" y="3886913"/>
                    <a:ext cx="838571" cy="2513903"/>
                  </a:xfrm>
                  <a:prstGeom prst="rect">
                    <a:avLst/>
                  </a:prstGeom>
                  <a:solidFill>
                    <a:srgbClr val="4BACC6">
                      <a:lumMod val="60000"/>
                      <a:lumOff val="40000"/>
                    </a:srgbClr>
                  </a:solidFill>
                  <a:ln w="25400" cap="flat" cmpd="sng" algn="ctr">
                    <a:noFill/>
                    <a:prstDash val="solid"/>
                  </a:ln>
                  <a:effectLst/>
                </p:spPr>
                <p:txBody>
                  <a:bodyPr anchor="ctr"/>
                  <a:lstStyle/>
                  <a:p>
                    <a:pPr algn="ctr" fontAlgn="auto">
                      <a:spcBef>
                        <a:spcPts val="0"/>
                      </a:spcBef>
                      <a:spcAft>
                        <a:spcPts val="0"/>
                      </a:spcAft>
                      <a:defRPr/>
                    </a:pPr>
                    <a:endParaRPr lang="en-US" sz="1200" kern="0" dirty="0">
                      <a:solidFill>
                        <a:prstClr val="black"/>
                      </a:solidFill>
                      <a:latin typeface="Calibri"/>
                    </a:endParaRPr>
                  </a:p>
                </p:txBody>
              </p:sp>
              <p:sp>
                <p:nvSpPr>
                  <p:cNvPr id="19" name="Rectangle 18"/>
                  <p:cNvSpPr/>
                  <p:nvPr/>
                </p:nvSpPr>
                <p:spPr>
                  <a:xfrm>
                    <a:off x="2666753" y="3886913"/>
                    <a:ext cx="838570" cy="2513903"/>
                  </a:xfrm>
                  <a:prstGeom prst="rect">
                    <a:avLst/>
                  </a:prstGeom>
                  <a:solidFill>
                    <a:srgbClr val="4BACC6">
                      <a:lumMod val="60000"/>
                      <a:lumOff val="40000"/>
                    </a:srgbClr>
                  </a:solidFill>
                  <a:ln w="25400" cap="flat" cmpd="sng" algn="ctr">
                    <a:noFill/>
                    <a:prstDash val="solid"/>
                  </a:ln>
                  <a:effectLst/>
                </p:spPr>
                <p:txBody>
                  <a:bodyPr anchor="ctr"/>
                  <a:lstStyle/>
                  <a:p>
                    <a:pPr algn="ctr" fontAlgn="auto">
                      <a:spcBef>
                        <a:spcPts val="0"/>
                      </a:spcBef>
                      <a:spcAft>
                        <a:spcPts val="0"/>
                      </a:spcAft>
                      <a:defRPr/>
                    </a:pPr>
                    <a:endParaRPr lang="en-US" sz="1200" kern="0" dirty="0">
                      <a:solidFill>
                        <a:prstClr val="black"/>
                      </a:solidFill>
                      <a:latin typeface="Calibri"/>
                    </a:endParaRPr>
                  </a:p>
                </p:txBody>
              </p:sp>
              <p:sp>
                <p:nvSpPr>
                  <p:cNvPr id="20" name="Rectangle 19"/>
                  <p:cNvSpPr/>
                  <p:nvPr/>
                </p:nvSpPr>
                <p:spPr>
                  <a:xfrm>
                    <a:off x="2362447" y="3733868"/>
                    <a:ext cx="304306" cy="2819993"/>
                  </a:xfrm>
                  <a:prstGeom prst="rect">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200" kern="0" dirty="0">
                      <a:solidFill>
                        <a:prstClr val="black"/>
                      </a:solidFill>
                      <a:latin typeface="Calibri"/>
                    </a:endParaRPr>
                  </a:p>
                </p:txBody>
              </p:sp>
              <p:sp>
                <p:nvSpPr>
                  <p:cNvPr id="21" name="Rectangle 20"/>
                  <p:cNvSpPr/>
                  <p:nvPr/>
                </p:nvSpPr>
                <p:spPr>
                  <a:xfrm>
                    <a:off x="3505323" y="3886913"/>
                    <a:ext cx="304306" cy="2513903"/>
                  </a:xfrm>
                  <a:prstGeom prst="rect">
                    <a:avLst/>
                  </a:prstGeom>
                  <a:solidFill>
                    <a:sysClr val="window" lastClr="FFFFFF">
                      <a:lumMod val="75000"/>
                    </a:sys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200" kern="0" dirty="0">
                      <a:solidFill>
                        <a:prstClr val="black"/>
                      </a:solidFill>
                      <a:latin typeface="Calibri"/>
                    </a:endParaRPr>
                  </a:p>
                </p:txBody>
              </p:sp>
              <p:sp>
                <p:nvSpPr>
                  <p:cNvPr id="22" name="Rectangle 21"/>
                  <p:cNvSpPr/>
                  <p:nvPr/>
                </p:nvSpPr>
                <p:spPr>
                  <a:xfrm>
                    <a:off x="1219570" y="3886913"/>
                    <a:ext cx="304306" cy="2513903"/>
                  </a:xfrm>
                  <a:prstGeom prst="rect">
                    <a:avLst/>
                  </a:prstGeom>
                  <a:solidFill>
                    <a:srgbClr val="F79646">
                      <a:lumMod val="75000"/>
                    </a:srgbClr>
                  </a:solidFill>
                  <a:ln w="25400" cap="flat" cmpd="sng" algn="ctr">
                    <a:solidFill>
                      <a:srgbClr val="F79646">
                        <a:lumMod val="50000"/>
                      </a:srgbClr>
                    </a:solidFill>
                    <a:prstDash val="solid"/>
                  </a:ln>
                  <a:effectLst/>
                </p:spPr>
                <p:txBody>
                  <a:bodyPr anchor="ctr"/>
                  <a:lstStyle/>
                  <a:p>
                    <a:pPr algn="ctr" fontAlgn="auto">
                      <a:spcBef>
                        <a:spcPts val="0"/>
                      </a:spcBef>
                      <a:spcAft>
                        <a:spcPts val="0"/>
                      </a:spcAft>
                      <a:defRPr/>
                    </a:pPr>
                    <a:endParaRPr lang="en-US" sz="1200" kern="0" dirty="0">
                      <a:solidFill>
                        <a:prstClr val="black"/>
                      </a:solidFill>
                      <a:latin typeface="Calibri"/>
                    </a:endParaRPr>
                  </a:p>
                </p:txBody>
              </p:sp>
            </p:grpSp>
            <p:sp>
              <p:nvSpPr>
                <p:cNvPr id="9" name="Freeform 8"/>
                <p:cNvSpPr/>
                <p:nvPr/>
              </p:nvSpPr>
              <p:spPr>
                <a:xfrm>
                  <a:off x="1022092" y="3588036"/>
                  <a:ext cx="807449" cy="595174"/>
                </a:xfrm>
                <a:custGeom>
                  <a:avLst/>
                  <a:gdLst>
                    <a:gd name="connsiteX0" fmla="*/ 126999 w 805872"/>
                    <a:gd name="connsiteY0" fmla="*/ 595746 h 595746"/>
                    <a:gd name="connsiteX1" fmla="*/ 113145 w 805872"/>
                    <a:gd name="connsiteY1" fmla="*/ 166255 h 595746"/>
                    <a:gd name="connsiteX2" fmla="*/ 805872 w 805872"/>
                    <a:gd name="connsiteY2" fmla="*/ 0 h 595746"/>
                  </a:gdLst>
                  <a:ahLst/>
                  <a:cxnLst>
                    <a:cxn ang="0">
                      <a:pos x="connsiteX0" y="connsiteY0"/>
                    </a:cxn>
                    <a:cxn ang="0">
                      <a:pos x="connsiteX1" y="connsiteY1"/>
                    </a:cxn>
                    <a:cxn ang="0">
                      <a:pos x="connsiteX2" y="connsiteY2"/>
                    </a:cxn>
                  </a:cxnLst>
                  <a:rect l="l" t="t" r="r" b="b"/>
                  <a:pathLst>
                    <a:path w="805872" h="595746">
                      <a:moveTo>
                        <a:pt x="126999" y="595746"/>
                      </a:moveTo>
                      <a:cubicBezTo>
                        <a:pt x="63499" y="430646"/>
                        <a:pt x="0" y="265546"/>
                        <a:pt x="113145" y="166255"/>
                      </a:cubicBezTo>
                      <a:cubicBezTo>
                        <a:pt x="226290" y="66964"/>
                        <a:pt x="516081" y="33482"/>
                        <a:pt x="805872" y="0"/>
                      </a:cubicBezTo>
                    </a:path>
                  </a:pathLst>
                </a:custGeom>
                <a:noFill/>
                <a:ln w="508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200" kern="0">
                    <a:solidFill>
                      <a:prstClr val="black"/>
                    </a:solidFill>
                    <a:latin typeface="Calibri"/>
                  </a:endParaRPr>
                </a:p>
              </p:txBody>
            </p:sp>
            <p:sp>
              <p:nvSpPr>
                <p:cNvPr id="10" name="Freeform 9"/>
                <p:cNvSpPr/>
                <p:nvPr/>
              </p:nvSpPr>
              <p:spPr>
                <a:xfrm flipH="1">
                  <a:off x="2742459" y="3579533"/>
                  <a:ext cx="807448" cy="598009"/>
                </a:xfrm>
                <a:custGeom>
                  <a:avLst/>
                  <a:gdLst>
                    <a:gd name="connsiteX0" fmla="*/ 126999 w 805872"/>
                    <a:gd name="connsiteY0" fmla="*/ 595746 h 595746"/>
                    <a:gd name="connsiteX1" fmla="*/ 113145 w 805872"/>
                    <a:gd name="connsiteY1" fmla="*/ 166255 h 595746"/>
                    <a:gd name="connsiteX2" fmla="*/ 805872 w 805872"/>
                    <a:gd name="connsiteY2" fmla="*/ 0 h 595746"/>
                  </a:gdLst>
                  <a:ahLst/>
                  <a:cxnLst>
                    <a:cxn ang="0">
                      <a:pos x="connsiteX0" y="connsiteY0"/>
                    </a:cxn>
                    <a:cxn ang="0">
                      <a:pos x="connsiteX1" y="connsiteY1"/>
                    </a:cxn>
                    <a:cxn ang="0">
                      <a:pos x="connsiteX2" y="connsiteY2"/>
                    </a:cxn>
                  </a:cxnLst>
                  <a:rect l="l" t="t" r="r" b="b"/>
                  <a:pathLst>
                    <a:path w="805872" h="595746">
                      <a:moveTo>
                        <a:pt x="126999" y="595746"/>
                      </a:moveTo>
                      <a:cubicBezTo>
                        <a:pt x="63499" y="430646"/>
                        <a:pt x="0" y="265546"/>
                        <a:pt x="113145" y="166255"/>
                      </a:cubicBezTo>
                      <a:cubicBezTo>
                        <a:pt x="226290" y="66964"/>
                        <a:pt x="516081" y="33482"/>
                        <a:pt x="805872" y="0"/>
                      </a:cubicBezTo>
                    </a:path>
                  </a:pathLst>
                </a:custGeom>
                <a:noFill/>
                <a:ln w="508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200" kern="0">
                    <a:solidFill>
                      <a:prstClr val="black"/>
                    </a:solidFill>
                    <a:latin typeface="Calibri"/>
                  </a:endParaRPr>
                </a:p>
              </p:txBody>
            </p:sp>
            <p:sp>
              <p:nvSpPr>
                <p:cNvPr id="15" name="Rounded Rectangle 14"/>
                <p:cNvSpPr/>
                <p:nvPr/>
              </p:nvSpPr>
              <p:spPr>
                <a:xfrm>
                  <a:off x="1575376" y="3352800"/>
                  <a:ext cx="1421247" cy="615014"/>
                </a:xfrm>
                <a:prstGeom prst="roundRect">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400" b="1" kern="0" dirty="0">
                      <a:solidFill>
                        <a:prstClr val="black"/>
                      </a:solidFill>
                      <a:latin typeface="+mj-lt"/>
                      <a:cs typeface="Times New Roman" pitchFamily="18" charset="0"/>
                    </a:rPr>
                    <a:t>voltage</a:t>
                  </a:r>
                </a:p>
              </p:txBody>
            </p:sp>
          </p:grpSp>
          <p:sp>
            <p:nvSpPr>
              <p:cNvPr id="6" name="TextBox 28"/>
              <p:cNvSpPr txBox="1">
                <a:spLocks noChangeArrowheads="1"/>
              </p:cNvSpPr>
              <p:nvPr/>
            </p:nvSpPr>
            <p:spPr bwMode="auto">
              <a:xfrm>
                <a:off x="5105430" y="4631513"/>
                <a:ext cx="1233249" cy="585686"/>
              </a:xfrm>
              <a:prstGeom prst="rect">
                <a:avLst/>
              </a:prstGeom>
              <a:solidFill>
                <a:sysClr val="window" lastClr="FFFFFF"/>
              </a:solidFill>
              <a:ln w="9525">
                <a:noFill/>
                <a:miter lim="800000"/>
                <a:headEnd/>
                <a:tailEnd/>
              </a:ln>
            </p:spPr>
            <p:txBody>
              <a:bodyPr anchor="ctr">
                <a:spAutoFit/>
              </a:bodyPr>
              <a:lstStyle/>
              <a:p>
                <a:pPr algn="ctr" fontAlgn="auto">
                  <a:spcBef>
                    <a:spcPts val="0"/>
                  </a:spcBef>
                  <a:spcAft>
                    <a:spcPts val="0"/>
                  </a:spcAft>
                  <a:defRPr/>
                </a:pPr>
                <a:r>
                  <a:rPr lang="en-US" sz="1400" b="1" kern="0" dirty="0">
                    <a:solidFill>
                      <a:prstClr val="black"/>
                    </a:solidFill>
                    <a:cs typeface="Times New Roman" pitchFamily="18" charset="0"/>
                  </a:rPr>
                  <a:t>Anode</a:t>
                </a:r>
                <a:endParaRPr lang="en-US" sz="1400" b="1" kern="0" baseline="30000" dirty="0">
                  <a:solidFill>
                    <a:prstClr val="black"/>
                  </a:solidFill>
                  <a:cs typeface="Times New Roman" pitchFamily="18" charset="0"/>
                </a:endParaRPr>
              </a:p>
            </p:txBody>
          </p:sp>
          <p:sp>
            <p:nvSpPr>
              <p:cNvPr id="7" name="TextBox 28"/>
              <p:cNvSpPr txBox="1">
                <a:spLocks noChangeArrowheads="1"/>
              </p:cNvSpPr>
              <p:nvPr/>
            </p:nvSpPr>
            <p:spPr bwMode="auto">
              <a:xfrm>
                <a:off x="7468094" y="4631513"/>
                <a:ext cx="1233248" cy="585686"/>
              </a:xfrm>
              <a:prstGeom prst="rect">
                <a:avLst/>
              </a:prstGeom>
              <a:solidFill>
                <a:sysClr val="window" lastClr="FFFFFF"/>
              </a:solidFill>
              <a:ln w="9525">
                <a:noFill/>
                <a:miter lim="800000"/>
                <a:headEnd/>
                <a:tailEnd/>
              </a:ln>
            </p:spPr>
            <p:txBody>
              <a:bodyPr anchor="ctr">
                <a:spAutoFit/>
              </a:bodyPr>
              <a:lstStyle/>
              <a:p>
                <a:pPr algn="ctr" fontAlgn="auto">
                  <a:spcBef>
                    <a:spcPts val="0"/>
                  </a:spcBef>
                  <a:spcAft>
                    <a:spcPts val="0"/>
                  </a:spcAft>
                  <a:defRPr/>
                </a:pPr>
                <a:r>
                  <a:rPr lang="en-US" sz="1400" b="1" kern="0" dirty="0">
                    <a:solidFill>
                      <a:prstClr val="black"/>
                    </a:solidFill>
                    <a:cs typeface="Times New Roman" pitchFamily="18" charset="0"/>
                  </a:rPr>
                  <a:t>Cathode</a:t>
                </a:r>
                <a:endParaRPr lang="en-US" sz="1400" b="1" kern="0" baseline="30000" dirty="0">
                  <a:solidFill>
                    <a:prstClr val="black"/>
                  </a:solidFill>
                  <a:cs typeface="Times New Roman" pitchFamily="18" charset="0"/>
                </a:endParaRPr>
              </a:p>
            </p:txBody>
          </p:sp>
        </p:grpSp>
        <p:sp>
          <p:nvSpPr>
            <p:cNvPr id="24" name="TextBox 28"/>
            <p:cNvSpPr txBox="1">
              <a:spLocks noChangeArrowheads="1"/>
            </p:cNvSpPr>
            <p:nvPr/>
          </p:nvSpPr>
          <p:spPr bwMode="auto">
            <a:xfrm>
              <a:off x="2744302" y="3804002"/>
              <a:ext cx="1074711" cy="307908"/>
            </a:xfrm>
            <a:prstGeom prst="rect">
              <a:avLst/>
            </a:prstGeom>
            <a:solidFill>
              <a:sysClr val="window" lastClr="FFFFFF"/>
            </a:solidFill>
            <a:ln w="9525">
              <a:noFill/>
              <a:miter lim="800000"/>
              <a:headEnd/>
              <a:tailEnd/>
            </a:ln>
          </p:spPr>
          <p:txBody>
            <a:bodyPr anchor="ctr">
              <a:spAutoFit/>
            </a:bodyPr>
            <a:lstStyle/>
            <a:p>
              <a:pPr algn="ctr" fontAlgn="auto">
                <a:spcBef>
                  <a:spcPts val="0"/>
                </a:spcBef>
                <a:spcAft>
                  <a:spcPts val="0"/>
                </a:spcAft>
                <a:defRPr/>
              </a:pPr>
              <a:r>
                <a:rPr lang="en-US" sz="1400" b="1" kern="0" dirty="0">
                  <a:solidFill>
                    <a:prstClr val="black"/>
                  </a:solidFill>
                  <a:cs typeface="Times New Roman" pitchFamily="18" charset="0"/>
                </a:rPr>
                <a:t>Separator</a:t>
              </a:r>
              <a:endParaRPr lang="en-US" sz="1400" b="1" kern="0" baseline="30000" dirty="0">
                <a:solidFill>
                  <a:prstClr val="black"/>
                </a:solidFill>
                <a:cs typeface="Times New Roman" pitchFamily="18" charset="0"/>
              </a:endParaRPr>
            </a:p>
          </p:txBody>
        </p:sp>
        <p:sp>
          <p:nvSpPr>
            <p:cNvPr id="36877" name="Lightning Bolt 24"/>
            <p:cNvSpPr>
              <a:spLocks noChangeArrowheads="1"/>
            </p:cNvSpPr>
            <p:nvPr/>
          </p:nvSpPr>
          <p:spPr bwMode="auto">
            <a:xfrm>
              <a:off x="2218838" y="2524830"/>
              <a:ext cx="1452459" cy="254443"/>
            </a:xfrm>
            <a:prstGeom prst="lightningBolt">
              <a:avLst/>
            </a:prstGeom>
            <a:solidFill>
              <a:srgbClr val="FF0000"/>
            </a:solidFill>
            <a:ln w="9525" algn="ctr">
              <a:solidFill>
                <a:schemeClr val="bg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6878" name="Lightning Bolt 25"/>
            <p:cNvSpPr>
              <a:spLocks noChangeArrowheads="1"/>
            </p:cNvSpPr>
            <p:nvPr/>
          </p:nvSpPr>
          <p:spPr bwMode="auto">
            <a:xfrm>
              <a:off x="2945068" y="2851256"/>
              <a:ext cx="1372424" cy="264827"/>
            </a:xfrm>
            <a:prstGeom prst="lightningBolt">
              <a:avLst/>
            </a:prstGeom>
            <a:solidFill>
              <a:srgbClr val="FF0000"/>
            </a:solidFill>
            <a:ln w="9525" algn="ctr">
              <a:solidFill>
                <a:schemeClr val="bg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6879" name="Lightning Bolt 26"/>
            <p:cNvSpPr>
              <a:spLocks noChangeArrowheads="1"/>
            </p:cNvSpPr>
            <p:nvPr/>
          </p:nvSpPr>
          <p:spPr bwMode="auto">
            <a:xfrm>
              <a:off x="2218838" y="3120473"/>
              <a:ext cx="2084819" cy="270368"/>
            </a:xfrm>
            <a:prstGeom prst="lightningBolt">
              <a:avLst/>
            </a:prstGeom>
            <a:solidFill>
              <a:srgbClr val="FF0000"/>
            </a:solidFill>
            <a:ln w="9525" algn="ctr">
              <a:solidFill>
                <a:schemeClr val="bg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6880" name="Lightning Bolt 27"/>
            <p:cNvSpPr>
              <a:spLocks noChangeArrowheads="1"/>
            </p:cNvSpPr>
            <p:nvPr/>
          </p:nvSpPr>
          <p:spPr bwMode="auto">
            <a:xfrm>
              <a:off x="2848987" y="3458209"/>
              <a:ext cx="746872" cy="254443"/>
            </a:xfrm>
            <a:prstGeom prst="lightningBolt">
              <a:avLst/>
            </a:prstGeom>
            <a:solidFill>
              <a:srgbClr val="FF0000"/>
            </a:solidFill>
            <a:ln w="9525" algn="ctr">
              <a:solidFill>
                <a:schemeClr val="bg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grpSp>
      <p:sp>
        <p:nvSpPr>
          <p:cNvPr id="36869" name="Oval Callout 29"/>
          <p:cNvSpPr>
            <a:spLocks noChangeArrowheads="1"/>
          </p:cNvSpPr>
          <p:nvPr/>
        </p:nvSpPr>
        <p:spPr bwMode="auto">
          <a:xfrm>
            <a:off x="5527675" y="2070100"/>
            <a:ext cx="3411538" cy="704850"/>
          </a:xfrm>
          <a:prstGeom prst="wedgeEllipseCallout">
            <a:avLst>
              <a:gd name="adj1" fmla="val -57597"/>
              <a:gd name="adj2" fmla="val 76671"/>
            </a:avLst>
          </a:prstGeom>
          <a:solidFill>
            <a:schemeClr val="tx1"/>
          </a:solidFill>
          <a:ln w="9525" algn="ctr">
            <a:solidFill>
              <a:schemeClr val="tx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6870" name="TextBox 30"/>
          <p:cNvSpPr txBox="1">
            <a:spLocks noChangeArrowheads="1"/>
          </p:cNvSpPr>
          <p:nvPr/>
        </p:nvSpPr>
        <p:spPr bwMode="auto">
          <a:xfrm>
            <a:off x="5881688" y="2182813"/>
            <a:ext cx="2879725"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solidFill>
                  <a:schemeClr val="bg1"/>
                </a:solidFill>
              </a:rPr>
              <a:t>Shorting → Acoustic noise</a:t>
            </a:r>
          </a:p>
        </p:txBody>
      </p:sp>
      <p:sp>
        <p:nvSpPr>
          <p:cNvPr id="36871" name="Oval Callout 31"/>
          <p:cNvSpPr>
            <a:spLocks noChangeArrowheads="1"/>
          </p:cNvSpPr>
          <p:nvPr/>
        </p:nvSpPr>
        <p:spPr bwMode="auto">
          <a:xfrm>
            <a:off x="5616575" y="3640138"/>
            <a:ext cx="3411538" cy="706437"/>
          </a:xfrm>
          <a:prstGeom prst="wedgeEllipseCallout">
            <a:avLst>
              <a:gd name="adj1" fmla="val -60398"/>
              <a:gd name="adj2" fmla="val -45282"/>
            </a:avLst>
          </a:prstGeom>
          <a:solidFill>
            <a:schemeClr val="tx1"/>
          </a:solidFill>
          <a:ln w="9525" algn="ctr">
            <a:solidFill>
              <a:schemeClr val="tx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6872" name="Oval Callout 32"/>
          <p:cNvSpPr>
            <a:spLocks noChangeArrowheads="1"/>
          </p:cNvSpPr>
          <p:nvPr/>
        </p:nvSpPr>
        <p:spPr bwMode="auto">
          <a:xfrm>
            <a:off x="5768975" y="2876550"/>
            <a:ext cx="3411538" cy="704850"/>
          </a:xfrm>
          <a:prstGeom prst="wedgeEllipseCallout">
            <a:avLst>
              <a:gd name="adj1" fmla="val -63597"/>
              <a:gd name="adj2" fmla="val 6986"/>
            </a:avLst>
          </a:prstGeom>
          <a:solidFill>
            <a:schemeClr val="tx1"/>
          </a:solidFill>
          <a:ln w="9525" algn="ctr">
            <a:solidFill>
              <a:schemeClr val="tx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6873" name="TextBox 33"/>
          <p:cNvSpPr txBox="1">
            <a:spLocks noChangeArrowheads="1"/>
          </p:cNvSpPr>
          <p:nvPr/>
        </p:nvSpPr>
        <p:spPr bwMode="auto">
          <a:xfrm>
            <a:off x="6034088" y="3043238"/>
            <a:ext cx="2879725"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solidFill>
                  <a:schemeClr val="bg1"/>
                </a:solidFill>
              </a:rPr>
              <a:t>Current → Electric field </a:t>
            </a:r>
          </a:p>
        </p:txBody>
      </p:sp>
      <p:sp>
        <p:nvSpPr>
          <p:cNvPr id="36874" name="TextBox 34"/>
          <p:cNvSpPr txBox="1">
            <a:spLocks noChangeArrowheads="1"/>
          </p:cNvSpPr>
          <p:nvPr/>
        </p:nvSpPr>
        <p:spPr bwMode="auto">
          <a:xfrm>
            <a:off x="5768975" y="3808413"/>
            <a:ext cx="3375025"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solidFill>
                  <a:schemeClr val="bg1"/>
                </a:solidFill>
              </a:rPr>
              <a:t>Electric field → Magnetic field</a:t>
            </a:r>
          </a:p>
        </p:txBody>
      </p:sp>
      <p:sp>
        <p:nvSpPr>
          <p:cNvPr id="2" name="TextBox 1"/>
          <p:cNvSpPr txBox="1"/>
          <p:nvPr/>
        </p:nvSpPr>
        <p:spPr>
          <a:xfrm rot="19390505">
            <a:off x="-463" y="3098726"/>
            <a:ext cx="8859175" cy="830997"/>
          </a:xfrm>
          <a:prstGeom prst="rect">
            <a:avLst/>
          </a:prstGeom>
          <a:solidFill>
            <a:schemeClr val="bg1">
              <a:alpha val="84000"/>
            </a:schemeClr>
          </a:solidFill>
        </p:spPr>
        <p:txBody>
          <a:bodyPr wrap="square" rtlCol="0">
            <a:spAutoFit/>
          </a:bodyPr>
          <a:lstStyle/>
          <a:p>
            <a:pPr algn="ctr"/>
            <a:r>
              <a:rPr lang="en-US" dirty="0" smtClean="0">
                <a:solidFill>
                  <a:srgbClr val="FF0000"/>
                </a:solidFill>
              </a:rPr>
              <a:t>Characteristics may be modeled on first-principals and “a priori” basis and compared/evaluated for sensitivity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083608" y="0"/>
            <a:ext cx="6553200" cy="1143000"/>
          </a:xfrm>
          <a:effectLst/>
        </p:spPr>
        <p:txBody>
          <a:bodyPr/>
          <a:lstStyle/>
          <a:p>
            <a:pPr eaLnBrk="1" hangingPunct="1">
              <a:defRPr/>
            </a:pPr>
            <a:r>
              <a:rPr lang="en-US" altLang="en-US" dirty="0" smtClean="0"/>
              <a:t>Battery Integrated Detection Technologies</a:t>
            </a:r>
          </a:p>
        </p:txBody>
      </p:sp>
      <p:sp>
        <p:nvSpPr>
          <p:cNvPr id="12" name="Rectangle 3"/>
          <p:cNvSpPr txBox="1">
            <a:spLocks noChangeArrowheads="1"/>
          </p:cNvSpPr>
          <p:nvPr/>
        </p:nvSpPr>
        <p:spPr bwMode="auto">
          <a:xfrm>
            <a:off x="1166813" y="1549400"/>
            <a:ext cx="7772400" cy="457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eaLnBrk="1" hangingPunct="1">
              <a:lnSpc>
                <a:spcPct val="85000"/>
              </a:lnSpc>
              <a:buFont typeface="Wingdings" panose="05000000000000000000" pitchFamily="2" charset="2"/>
              <a:buChar char="§"/>
              <a:defRPr/>
            </a:pPr>
            <a:r>
              <a:rPr lang="en-US" altLang="en-US" sz="2400" kern="0" dirty="0" smtClean="0"/>
              <a:t>Resistance and Impedance Monitoring</a:t>
            </a:r>
          </a:p>
          <a:p>
            <a:pPr eaLnBrk="1" hangingPunct="1">
              <a:lnSpc>
                <a:spcPct val="85000"/>
              </a:lnSpc>
              <a:buFont typeface="Wingdings" panose="05000000000000000000" pitchFamily="2" charset="2"/>
              <a:buChar char="§"/>
              <a:defRPr/>
            </a:pPr>
            <a:endParaRPr lang="en-US" altLang="en-US" sz="1600" kern="0" dirty="0" smtClean="0"/>
          </a:p>
          <a:p>
            <a:pPr eaLnBrk="1" hangingPunct="1">
              <a:lnSpc>
                <a:spcPct val="85000"/>
              </a:lnSpc>
              <a:buFont typeface="Wingdings" panose="05000000000000000000" pitchFamily="2" charset="2"/>
              <a:buChar char="§"/>
              <a:defRPr/>
            </a:pPr>
            <a:endParaRPr lang="en-US" altLang="en-US" sz="1600" kern="0" dirty="0" smtClean="0"/>
          </a:p>
          <a:p>
            <a:pPr eaLnBrk="1" hangingPunct="1">
              <a:lnSpc>
                <a:spcPct val="85000"/>
              </a:lnSpc>
              <a:buFont typeface="Wingdings" panose="05000000000000000000" pitchFamily="2" charset="2"/>
              <a:buChar char="§"/>
              <a:defRPr/>
            </a:pPr>
            <a:endParaRPr lang="en-US" altLang="en-US" sz="1600" kern="0" dirty="0"/>
          </a:p>
          <a:p>
            <a:pPr eaLnBrk="1" hangingPunct="1">
              <a:lnSpc>
                <a:spcPct val="85000"/>
              </a:lnSpc>
              <a:buFont typeface="Wingdings" panose="05000000000000000000" pitchFamily="2" charset="2"/>
              <a:buChar char="§"/>
              <a:defRPr/>
            </a:pPr>
            <a:endParaRPr lang="en-US" altLang="en-US" sz="1600" kern="0" dirty="0" smtClean="0"/>
          </a:p>
          <a:p>
            <a:pPr eaLnBrk="1" hangingPunct="1">
              <a:lnSpc>
                <a:spcPct val="85000"/>
              </a:lnSpc>
              <a:buFont typeface="Wingdings" panose="05000000000000000000" pitchFamily="2" charset="2"/>
              <a:buChar char="§"/>
              <a:defRPr/>
            </a:pPr>
            <a:endParaRPr lang="en-US" altLang="en-US" sz="1600" kern="0" dirty="0"/>
          </a:p>
          <a:p>
            <a:pPr eaLnBrk="1" hangingPunct="1">
              <a:lnSpc>
                <a:spcPct val="85000"/>
              </a:lnSpc>
              <a:buFont typeface="Wingdings" panose="05000000000000000000" pitchFamily="2" charset="2"/>
              <a:buChar char="§"/>
              <a:defRPr/>
            </a:pPr>
            <a:endParaRPr lang="en-US" altLang="en-US" sz="1600" kern="0" dirty="0" smtClean="0"/>
          </a:p>
          <a:p>
            <a:pPr>
              <a:buFont typeface="Wingdings" panose="05000000000000000000" pitchFamily="2" charset="2"/>
              <a:buChar char="§"/>
              <a:defRPr/>
            </a:pPr>
            <a:r>
              <a:rPr lang="en-US" sz="1800" dirty="0" smtClean="0"/>
              <a:t>DC and AC response, battery and cell</a:t>
            </a:r>
          </a:p>
          <a:p>
            <a:pPr marL="741363" lvl="1">
              <a:buFont typeface="Wingdings" panose="05000000000000000000" pitchFamily="2" charset="2"/>
              <a:buChar char="§"/>
              <a:defRPr/>
            </a:pPr>
            <a:r>
              <a:rPr lang="en-US" sz="1400" dirty="0" smtClean="0">
                <a:cs typeface="Arial" pitchFamily="34" charset="0"/>
              </a:rPr>
              <a:t>In-situ </a:t>
            </a:r>
            <a:r>
              <a:rPr lang="en-US" sz="1400" dirty="0">
                <a:cs typeface="Arial" pitchFamily="34" charset="0"/>
              </a:rPr>
              <a:t>Electrochemical Impedance Spectroscopy (EIS) – internal resistance</a:t>
            </a:r>
          </a:p>
          <a:p>
            <a:pPr>
              <a:buFont typeface="Wingdings" panose="05000000000000000000" pitchFamily="2" charset="2"/>
              <a:buChar char="§"/>
              <a:defRPr/>
            </a:pPr>
            <a:r>
              <a:rPr lang="en-US" sz="1800" dirty="0">
                <a:cs typeface="Times New Roman" panose="02020603050405020304" pitchFamily="18" charset="0"/>
              </a:rPr>
              <a:t>Prototypes under development by government and industry</a:t>
            </a:r>
          </a:p>
          <a:p>
            <a:pPr>
              <a:buFont typeface="Wingdings" panose="05000000000000000000" pitchFamily="2" charset="2"/>
              <a:buChar char="§"/>
              <a:defRPr/>
            </a:pPr>
            <a:r>
              <a:rPr lang="en-US" sz="1800" dirty="0">
                <a:cs typeface="Times New Roman" panose="02020603050405020304" pitchFamily="18" charset="0"/>
              </a:rPr>
              <a:t>Demonstrated early detection of overcharge and short</a:t>
            </a:r>
          </a:p>
          <a:p>
            <a:pPr>
              <a:buFont typeface="Wingdings" panose="05000000000000000000" pitchFamily="2" charset="2"/>
              <a:buChar char="§"/>
              <a:defRPr/>
            </a:pPr>
            <a:r>
              <a:rPr lang="en-US" sz="1800" dirty="0">
                <a:cs typeface="Times New Roman" panose="02020603050405020304" pitchFamily="18" charset="0"/>
              </a:rPr>
              <a:t>Requires electrical interface with battery/cells, initial characterization of cell/battery to establish acceptable ranges, </a:t>
            </a:r>
            <a:r>
              <a:rPr lang="en-US" sz="1800" dirty="0" smtClean="0">
                <a:cs typeface="Times New Roman" panose="02020603050405020304" pitchFamily="18" charset="0"/>
              </a:rPr>
              <a:t>some prototypes require steady-state (</a:t>
            </a:r>
            <a:r>
              <a:rPr lang="en-US" sz="1800" dirty="0">
                <a:cs typeface="Times New Roman" panose="02020603050405020304" pitchFamily="18" charset="0"/>
              </a:rPr>
              <a:t>sec to </a:t>
            </a:r>
            <a:r>
              <a:rPr lang="en-US" sz="1800" dirty="0" err="1">
                <a:cs typeface="Times New Roman" panose="02020603050405020304" pitchFamily="18" charset="0"/>
              </a:rPr>
              <a:t>hrs</a:t>
            </a:r>
            <a:r>
              <a:rPr lang="en-US" sz="1800" dirty="0">
                <a:cs typeface="Times New Roman" panose="02020603050405020304" pitchFamily="18" charset="0"/>
              </a:rPr>
              <a:t>) to take measurement </a:t>
            </a:r>
            <a:endParaRPr lang="en-US" sz="1800" dirty="0">
              <a:latin typeface="Times New Roman" panose="02020603050405020304" pitchFamily="18" charset="0"/>
              <a:cs typeface="Times New Roman" panose="02020603050405020304" pitchFamily="18" charset="0"/>
            </a:endParaRPr>
          </a:p>
        </p:txBody>
      </p:sp>
      <p:pic>
        <p:nvPicPr>
          <p:cNvPr id="37892" name="Picture 1"/>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7582" b="13037"/>
          <a:stretch>
            <a:fillRect/>
          </a:stretch>
        </p:blipFill>
        <p:spPr bwMode="auto">
          <a:xfrm>
            <a:off x="1193800" y="2033588"/>
            <a:ext cx="3079750" cy="2101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37893" name="Group 5"/>
          <p:cNvGrpSpPr>
            <a:grpSpLocks/>
          </p:cNvGrpSpPr>
          <p:nvPr/>
        </p:nvGrpSpPr>
        <p:grpSpPr bwMode="auto">
          <a:xfrm>
            <a:off x="4321175" y="2033588"/>
            <a:ext cx="4781550" cy="2101850"/>
            <a:chOff x="4321384" y="2033511"/>
            <a:chExt cx="4781144" cy="2101755"/>
          </a:xfrm>
        </p:grpSpPr>
        <p:pic>
          <p:nvPicPr>
            <p:cNvPr id="37894" name="Picture 2"/>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21384" y="2033511"/>
              <a:ext cx="4781144" cy="210175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7895" name="Rectangle 4"/>
            <p:cNvSpPr>
              <a:spLocks noChangeArrowheads="1"/>
            </p:cNvSpPr>
            <p:nvPr/>
          </p:nvSpPr>
          <p:spPr bwMode="auto">
            <a:xfrm>
              <a:off x="4667534" y="2033513"/>
              <a:ext cx="2988860" cy="559562"/>
            </a:xfrm>
            <a:prstGeom prst="rect">
              <a:avLst/>
            </a:prstGeom>
            <a:solidFill>
              <a:schemeClr val="tx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37896" name="Rectangle 7"/>
            <p:cNvSpPr>
              <a:spLocks noChangeArrowheads="1"/>
            </p:cNvSpPr>
            <p:nvPr/>
          </p:nvSpPr>
          <p:spPr bwMode="auto">
            <a:xfrm>
              <a:off x="6755639" y="3373273"/>
              <a:ext cx="450378" cy="163774"/>
            </a:xfrm>
            <a:prstGeom prst="rect">
              <a:avLst/>
            </a:prstGeom>
            <a:solidFill>
              <a:schemeClr val="tx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083608" y="0"/>
            <a:ext cx="6553200" cy="1143000"/>
          </a:xfrm>
          <a:effectLst/>
        </p:spPr>
        <p:txBody>
          <a:bodyPr/>
          <a:lstStyle/>
          <a:p>
            <a:pPr eaLnBrk="1" hangingPunct="1">
              <a:defRPr/>
            </a:pPr>
            <a:r>
              <a:rPr lang="en-US" altLang="en-US" dirty="0" smtClean="0"/>
              <a:t>Battery Integrated Detection Technologies</a:t>
            </a:r>
          </a:p>
        </p:txBody>
      </p:sp>
      <p:sp>
        <p:nvSpPr>
          <p:cNvPr id="12" name="Rectangle 3"/>
          <p:cNvSpPr txBox="1">
            <a:spLocks noChangeArrowheads="1"/>
          </p:cNvSpPr>
          <p:nvPr/>
        </p:nvSpPr>
        <p:spPr bwMode="auto">
          <a:xfrm>
            <a:off x="1166813" y="1392072"/>
            <a:ext cx="7977187" cy="472932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algn="l" rtl="0" eaLnBrk="0" fontAlgn="base" hangingPunct="0">
              <a:lnSpc>
                <a:spcPct val="95000"/>
              </a:lnSpc>
              <a:spcBef>
                <a:spcPct val="60000"/>
              </a:spcBef>
              <a:spcAft>
                <a:spcPct val="0"/>
              </a:spcAft>
              <a:buClr>
                <a:schemeClr val="tx2"/>
              </a:buClr>
              <a:buSzPct val="90000"/>
              <a:buFont typeface="Monotype Sorts"/>
              <a:buChar char="u"/>
              <a:defRPr sz="2800" b="1">
                <a:solidFill>
                  <a:schemeClr val="tx1"/>
                </a:solidFill>
                <a:latin typeface="+mn-lt"/>
                <a:ea typeface="+mn-ea"/>
                <a:cs typeface="ＭＳ Ｐゴシック" charset="0"/>
              </a:defRPr>
            </a:lvl1pPr>
            <a:lvl2pPr marL="798513" indent="-285750" algn="l" rtl="0" eaLnBrk="0" fontAlgn="base" hangingPunct="0">
              <a:lnSpc>
                <a:spcPct val="95000"/>
              </a:lnSpc>
              <a:spcBef>
                <a:spcPct val="20000"/>
              </a:spcBef>
              <a:spcAft>
                <a:spcPct val="0"/>
              </a:spcAft>
              <a:buClr>
                <a:schemeClr val="accent2"/>
              </a:buClr>
              <a:buChar char="–"/>
              <a:defRPr sz="2400">
                <a:solidFill>
                  <a:schemeClr val="tx1"/>
                </a:solidFill>
                <a:latin typeface="+mn-lt"/>
                <a:ea typeface="+mn-ea"/>
              </a:defRPr>
            </a:lvl2pPr>
            <a:lvl3pPr marL="1252538" indent="-228600" algn="l" rtl="0" eaLnBrk="0" fontAlgn="base" hangingPunct="0">
              <a:lnSpc>
                <a:spcPct val="95000"/>
              </a:lnSpc>
              <a:spcBef>
                <a:spcPct val="20000"/>
              </a:spcBef>
              <a:spcAft>
                <a:spcPct val="0"/>
              </a:spcAft>
              <a:buClr>
                <a:schemeClr val="tx1"/>
              </a:buClr>
              <a:buFont typeface="Times" pitchFamily="18" charset="0"/>
              <a:buChar char="•"/>
              <a:defRPr sz="2000">
                <a:solidFill>
                  <a:schemeClr val="tx1"/>
                </a:solidFill>
                <a:latin typeface="+mn-lt"/>
                <a:ea typeface="+mn-ea"/>
              </a:defRPr>
            </a:lvl3pPr>
            <a:lvl4pPr marL="1600200" indent="-228600" algn="l" rtl="0" eaLnBrk="0" fontAlgn="base" hangingPunct="0">
              <a:lnSpc>
                <a:spcPct val="95000"/>
              </a:lnSpc>
              <a:spcBef>
                <a:spcPct val="20000"/>
              </a:spcBef>
              <a:spcAft>
                <a:spcPct val="0"/>
              </a:spcAft>
              <a:buClr>
                <a:schemeClr val="tx2"/>
              </a:buClr>
              <a:buChar char="–"/>
              <a:defRPr>
                <a:solidFill>
                  <a:schemeClr val="tx1"/>
                </a:solidFill>
                <a:latin typeface="+mn-lt"/>
                <a:ea typeface="+mn-ea"/>
              </a:defRPr>
            </a:lvl4pPr>
            <a:lvl5pPr marL="2057400" indent="-228600" algn="l" rtl="0" eaLnBrk="0" fontAlgn="base" hangingPunct="0">
              <a:lnSpc>
                <a:spcPct val="95000"/>
              </a:lnSpc>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lnSpc>
                <a:spcPct val="95000"/>
              </a:lnSpc>
              <a:spcBef>
                <a:spcPct val="20000"/>
              </a:spcBef>
              <a:spcAft>
                <a:spcPct val="0"/>
              </a:spcAft>
              <a:buFont typeface="Wingdings" charset="0"/>
              <a:buChar char="§"/>
              <a:defRPr>
                <a:solidFill>
                  <a:schemeClr val="tx1"/>
                </a:solidFill>
                <a:latin typeface="+mn-lt"/>
                <a:ea typeface="+mn-ea"/>
              </a:defRPr>
            </a:lvl6pPr>
            <a:lvl7pPr marL="2971800" indent="-228600" algn="l" rtl="0" fontAlgn="base">
              <a:lnSpc>
                <a:spcPct val="95000"/>
              </a:lnSpc>
              <a:spcBef>
                <a:spcPct val="20000"/>
              </a:spcBef>
              <a:spcAft>
                <a:spcPct val="0"/>
              </a:spcAft>
              <a:buFont typeface="Wingdings" charset="0"/>
              <a:buChar char="§"/>
              <a:defRPr>
                <a:solidFill>
                  <a:schemeClr val="tx1"/>
                </a:solidFill>
                <a:latin typeface="+mn-lt"/>
                <a:ea typeface="+mn-ea"/>
              </a:defRPr>
            </a:lvl7pPr>
            <a:lvl8pPr marL="3429000" indent="-228600" algn="l" rtl="0" fontAlgn="base">
              <a:lnSpc>
                <a:spcPct val="95000"/>
              </a:lnSpc>
              <a:spcBef>
                <a:spcPct val="20000"/>
              </a:spcBef>
              <a:spcAft>
                <a:spcPct val="0"/>
              </a:spcAft>
              <a:buFont typeface="Wingdings" charset="0"/>
              <a:buChar char="§"/>
              <a:defRPr>
                <a:solidFill>
                  <a:schemeClr val="tx1"/>
                </a:solidFill>
                <a:latin typeface="+mn-lt"/>
                <a:ea typeface="+mn-ea"/>
              </a:defRPr>
            </a:lvl8pPr>
            <a:lvl9pPr marL="3886200" indent="-228600" algn="l" rtl="0" fontAlgn="base">
              <a:lnSpc>
                <a:spcPct val="95000"/>
              </a:lnSpc>
              <a:spcBef>
                <a:spcPct val="20000"/>
              </a:spcBef>
              <a:spcAft>
                <a:spcPct val="0"/>
              </a:spcAft>
              <a:buFont typeface="Wingdings" charset="0"/>
              <a:buChar char="§"/>
              <a:defRPr>
                <a:solidFill>
                  <a:schemeClr val="tx1"/>
                </a:solidFill>
                <a:latin typeface="+mn-lt"/>
                <a:ea typeface="+mn-ea"/>
              </a:defRPr>
            </a:lvl9pPr>
          </a:lstStyle>
          <a:p>
            <a:pPr eaLnBrk="1" hangingPunct="1">
              <a:lnSpc>
                <a:spcPct val="85000"/>
              </a:lnSpc>
              <a:buFont typeface="Wingdings" panose="05000000000000000000" pitchFamily="2" charset="2"/>
              <a:buChar char="§"/>
              <a:defRPr/>
            </a:pPr>
            <a:r>
              <a:rPr lang="en-US" altLang="en-US" sz="2400" kern="0" dirty="0" smtClean="0"/>
              <a:t>Strain – Pressure – Gas generation, volume change</a:t>
            </a:r>
          </a:p>
          <a:p>
            <a:pPr eaLnBrk="1" hangingPunct="1">
              <a:lnSpc>
                <a:spcPct val="85000"/>
              </a:lnSpc>
              <a:buFont typeface="Wingdings" panose="05000000000000000000" pitchFamily="2" charset="2"/>
              <a:buChar char="§"/>
              <a:defRPr/>
            </a:pPr>
            <a:endParaRPr lang="en-US" altLang="en-US" sz="1600" kern="0" dirty="0" smtClean="0">
              <a:solidFill>
                <a:srgbClr val="FF0000"/>
              </a:solidFill>
            </a:endParaRPr>
          </a:p>
          <a:p>
            <a:pPr eaLnBrk="1" hangingPunct="1">
              <a:lnSpc>
                <a:spcPct val="85000"/>
              </a:lnSpc>
              <a:buFont typeface="Wingdings" panose="05000000000000000000" pitchFamily="2" charset="2"/>
              <a:buChar char="§"/>
              <a:defRPr/>
            </a:pPr>
            <a:endParaRPr lang="en-US" altLang="en-US" sz="1600" kern="0" dirty="0" smtClean="0">
              <a:solidFill>
                <a:srgbClr val="FF0000"/>
              </a:solidFill>
            </a:endParaRPr>
          </a:p>
          <a:p>
            <a:pPr eaLnBrk="1" hangingPunct="1">
              <a:lnSpc>
                <a:spcPct val="85000"/>
              </a:lnSpc>
              <a:buFont typeface="Wingdings" panose="05000000000000000000" pitchFamily="2" charset="2"/>
              <a:buChar char="§"/>
              <a:defRPr/>
            </a:pPr>
            <a:endParaRPr lang="en-US" altLang="en-US" sz="1600" kern="0" dirty="0" smtClean="0"/>
          </a:p>
          <a:p>
            <a:pPr eaLnBrk="1" hangingPunct="1">
              <a:lnSpc>
                <a:spcPct val="85000"/>
              </a:lnSpc>
              <a:buFont typeface="Wingdings" panose="05000000000000000000" pitchFamily="2" charset="2"/>
              <a:buChar char="§"/>
              <a:defRPr/>
            </a:pPr>
            <a:endParaRPr lang="en-US" altLang="en-US" sz="1600" kern="0" dirty="0"/>
          </a:p>
          <a:p>
            <a:pPr eaLnBrk="1" hangingPunct="1">
              <a:lnSpc>
                <a:spcPct val="85000"/>
              </a:lnSpc>
              <a:buFont typeface="Wingdings" panose="05000000000000000000" pitchFamily="2" charset="2"/>
              <a:buChar char="§"/>
              <a:defRPr/>
            </a:pPr>
            <a:endParaRPr lang="en-US" altLang="en-US" sz="1600" kern="0" dirty="0" smtClean="0"/>
          </a:p>
          <a:p>
            <a:pPr eaLnBrk="1" hangingPunct="1">
              <a:lnSpc>
                <a:spcPct val="85000"/>
              </a:lnSpc>
              <a:buFont typeface="Wingdings" panose="05000000000000000000" pitchFamily="2" charset="2"/>
              <a:buChar char="§"/>
              <a:defRPr/>
            </a:pPr>
            <a:endParaRPr lang="en-US" altLang="en-US" sz="1600" kern="0" dirty="0" smtClean="0"/>
          </a:p>
          <a:p>
            <a:pPr eaLnBrk="1" hangingPunct="1">
              <a:lnSpc>
                <a:spcPct val="85000"/>
              </a:lnSpc>
              <a:buFont typeface="Wingdings" panose="05000000000000000000" pitchFamily="2" charset="2"/>
              <a:buChar char="§"/>
              <a:defRPr/>
            </a:pPr>
            <a:endParaRPr lang="en-US" altLang="en-US" sz="1600" kern="0" dirty="0" smtClean="0"/>
          </a:p>
          <a:p>
            <a:pPr>
              <a:buFont typeface="Wingdings" panose="05000000000000000000" pitchFamily="2" charset="2"/>
              <a:buChar char="§"/>
              <a:defRPr/>
            </a:pPr>
            <a:r>
              <a:rPr lang="en-US" sz="1600" dirty="0" smtClean="0"/>
              <a:t>Recent proposed separator sensor to detect Anode-</a:t>
            </a:r>
            <a:r>
              <a:rPr lang="en-US" sz="1600" dirty="0" err="1" smtClean="0"/>
              <a:t>Seperator</a:t>
            </a:r>
            <a:r>
              <a:rPr lang="en-US" sz="1600" dirty="0" smtClean="0"/>
              <a:t> or Cathode-</a:t>
            </a:r>
            <a:r>
              <a:rPr lang="en-US" sz="1600" dirty="0" err="1" smtClean="0"/>
              <a:t>Seperator</a:t>
            </a:r>
            <a:r>
              <a:rPr lang="en-US" sz="1600" dirty="0" smtClean="0"/>
              <a:t> dendrite formation and current flow</a:t>
            </a:r>
          </a:p>
          <a:p>
            <a:pPr>
              <a:buFont typeface="Wingdings" panose="05000000000000000000" pitchFamily="2" charset="2"/>
              <a:buChar char="§"/>
              <a:defRPr/>
            </a:pPr>
            <a:r>
              <a:rPr lang="en-US" sz="1600" dirty="0" smtClean="0"/>
              <a:t>Strain </a:t>
            </a:r>
            <a:r>
              <a:rPr lang="en-US" sz="1600" dirty="0"/>
              <a:t>gauge or fiber-optic sensor to sense gas generated or temperature</a:t>
            </a:r>
          </a:p>
          <a:p>
            <a:pPr>
              <a:buFont typeface="Wingdings" panose="05000000000000000000" pitchFamily="2" charset="2"/>
              <a:buChar char="§"/>
              <a:defRPr/>
            </a:pPr>
            <a:r>
              <a:rPr lang="en-US" sz="1600" dirty="0" smtClean="0">
                <a:cs typeface="Times New Roman" panose="02020603050405020304" pitchFamily="18" charset="0"/>
              </a:rPr>
              <a:t>Government and industry prototype development</a:t>
            </a:r>
            <a:endParaRPr lang="en-US" sz="1600" dirty="0">
              <a:cs typeface="Times New Roman" panose="02020603050405020304" pitchFamily="18" charset="0"/>
            </a:endParaRPr>
          </a:p>
          <a:p>
            <a:pPr>
              <a:buFont typeface="Wingdings" panose="05000000000000000000" pitchFamily="2" charset="2"/>
              <a:buChar char="§"/>
              <a:defRPr/>
            </a:pPr>
            <a:r>
              <a:rPr lang="en-US" sz="1600" dirty="0">
                <a:cs typeface="Times New Roman" panose="02020603050405020304" pitchFamily="18" charset="0"/>
              </a:rPr>
              <a:t>Demonstrated in-situ correlation between strain gauge, gas generation, and </a:t>
            </a:r>
            <a:r>
              <a:rPr lang="en-US" sz="1600" dirty="0" smtClean="0">
                <a:cs typeface="Times New Roman" panose="02020603050405020304" pitchFamily="18" charset="0"/>
              </a:rPr>
              <a:t>health;</a:t>
            </a:r>
            <a:endParaRPr lang="en-US" sz="1600" dirty="0">
              <a:cs typeface="Times New Roman" panose="02020603050405020304" pitchFamily="18" charset="0"/>
            </a:endParaRPr>
          </a:p>
          <a:p>
            <a:pPr>
              <a:buFont typeface="Wingdings" panose="05000000000000000000" pitchFamily="2" charset="2"/>
              <a:buChar char="§"/>
              <a:defRPr/>
            </a:pPr>
            <a:r>
              <a:rPr lang="en-US" sz="1600" dirty="0">
                <a:cs typeface="Times New Roman" panose="02020603050405020304" pitchFamily="18" charset="0"/>
              </a:rPr>
              <a:t>Requires </a:t>
            </a:r>
            <a:r>
              <a:rPr lang="en-US" sz="1600" dirty="0" smtClean="0">
                <a:cs typeface="Times New Roman" panose="02020603050405020304" pitchFamily="18" charset="0"/>
              </a:rPr>
              <a:t>integration interior to cell; exterior to cell or battery</a:t>
            </a:r>
            <a:endParaRPr lang="en-US" sz="1400" dirty="0">
              <a:latin typeface="Times New Roman" panose="02020603050405020304" pitchFamily="18" charset="0"/>
              <a:cs typeface="Times New Roman" panose="02020603050405020304" pitchFamily="18" charset="0"/>
            </a:endParaRPr>
          </a:p>
        </p:txBody>
      </p:sp>
      <p:pic>
        <p:nvPicPr>
          <p:cNvPr id="38916" name="Picture 7" descr="modified punctured cell figure.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67500" y="1974850"/>
            <a:ext cx="2108200" cy="2265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7" name="Picture 3"/>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54413" y="2141538"/>
            <a:ext cx="2581275" cy="19335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8" name="Picture 6"/>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4200" r="22147" b="15884"/>
          <a:stretch>
            <a:fillRect/>
          </a:stretch>
        </p:blipFill>
        <p:spPr bwMode="auto">
          <a:xfrm>
            <a:off x="246063" y="2141538"/>
            <a:ext cx="2876550" cy="1936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1219200" y="1362075"/>
            <a:ext cx="7772400" cy="4572000"/>
          </a:xfrm>
        </p:spPr>
        <p:txBody>
          <a:bodyPr/>
          <a:lstStyle/>
          <a:p>
            <a:pPr>
              <a:buFont typeface="Wingdings" panose="05000000000000000000" pitchFamily="2" charset="2"/>
              <a:buChar char="§"/>
            </a:pPr>
            <a:r>
              <a:rPr lang="en-US" altLang="en-US" dirty="0" smtClean="0"/>
              <a:t>INL/Sandia EIS </a:t>
            </a:r>
            <a:r>
              <a:rPr lang="en-US" altLang="en-US" dirty="0" smtClean="0">
                <a:solidFill>
                  <a:srgbClr val="FFC000"/>
                </a:solidFill>
              </a:rPr>
              <a:t>– preliminary discussion</a:t>
            </a:r>
            <a:endParaRPr lang="en-US" altLang="en-US" dirty="0" smtClean="0"/>
          </a:p>
          <a:p>
            <a:pPr>
              <a:buFont typeface="Wingdings" panose="05000000000000000000" pitchFamily="2" charset="2"/>
              <a:buChar char="§"/>
            </a:pPr>
            <a:r>
              <a:rPr lang="en-US" altLang="en-US" dirty="0" smtClean="0"/>
              <a:t>NRL prototype </a:t>
            </a:r>
            <a:r>
              <a:rPr lang="en-US" altLang="en-US" dirty="0" smtClean="0">
                <a:solidFill>
                  <a:srgbClr val="FFC000"/>
                </a:solidFill>
              </a:rPr>
              <a:t>– agreement to test</a:t>
            </a:r>
          </a:p>
          <a:p>
            <a:pPr>
              <a:buFont typeface="Wingdings" panose="05000000000000000000" pitchFamily="2" charset="2"/>
              <a:buChar char="§"/>
            </a:pPr>
            <a:r>
              <a:rPr lang="en-US" altLang="en-US" dirty="0" smtClean="0"/>
              <a:t>JHU APL prototype </a:t>
            </a:r>
            <a:r>
              <a:rPr lang="en-US" altLang="en-US" dirty="0" smtClean="0">
                <a:solidFill>
                  <a:srgbClr val="00B050"/>
                </a:solidFill>
              </a:rPr>
              <a:t>– preliminary testing</a:t>
            </a:r>
          </a:p>
          <a:p>
            <a:pPr>
              <a:buFont typeface="Wingdings" panose="05000000000000000000" pitchFamily="2" charset="2"/>
              <a:buChar char="§"/>
            </a:pPr>
            <a:r>
              <a:rPr lang="en-US" altLang="en-US" dirty="0" smtClean="0"/>
              <a:t>TIAX </a:t>
            </a:r>
            <a:r>
              <a:rPr lang="en-US" altLang="en-US" dirty="0" smtClean="0">
                <a:solidFill>
                  <a:srgbClr val="00B050"/>
                </a:solidFill>
              </a:rPr>
              <a:t>– under test</a:t>
            </a:r>
          </a:p>
          <a:p>
            <a:pPr>
              <a:buFont typeface="Wingdings" panose="05000000000000000000" pitchFamily="2" charset="2"/>
              <a:buChar char="§"/>
            </a:pPr>
            <a:r>
              <a:rPr lang="en-US" altLang="en-US" dirty="0" err="1" smtClean="0"/>
              <a:t>Nexceris</a:t>
            </a:r>
            <a:r>
              <a:rPr lang="en-US" altLang="en-US" dirty="0" smtClean="0"/>
              <a:t> </a:t>
            </a:r>
            <a:r>
              <a:rPr lang="en-US" altLang="en-US" dirty="0" smtClean="0">
                <a:solidFill>
                  <a:srgbClr val="00B050"/>
                </a:solidFill>
              </a:rPr>
              <a:t>– tested for Navy program under separate effort</a:t>
            </a:r>
          </a:p>
          <a:p>
            <a:pPr>
              <a:buFont typeface="Wingdings" panose="05000000000000000000" pitchFamily="2" charset="2"/>
              <a:buChar char="§"/>
            </a:pPr>
            <a:r>
              <a:rPr lang="en-US" altLang="en-US" dirty="0" smtClean="0"/>
              <a:t>Carderock modeling </a:t>
            </a:r>
            <a:r>
              <a:rPr lang="en-US" altLang="en-US" dirty="0" smtClean="0">
                <a:solidFill>
                  <a:srgbClr val="00B050"/>
                </a:solidFill>
              </a:rPr>
              <a:t>– ongoing</a:t>
            </a:r>
            <a:endParaRPr lang="en-US" altLang="en-US" dirty="0" smtClean="0"/>
          </a:p>
          <a:p>
            <a:pPr>
              <a:buFont typeface="Wingdings" panose="05000000000000000000" pitchFamily="2" charset="2"/>
              <a:buChar char="§"/>
            </a:pPr>
            <a:r>
              <a:rPr lang="en-US" altLang="en-US" dirty="0" smtClean="0"/>
              <a:t>Parthian </a:t>
            </a:r>
            <a:r>
              <a:rPr lang="en-US" altLang="en-US" dirty="0" smtClean="0">
                <a:solidFill>
                  <a:srgbClr val="FFC000"/>
                </a:solidFill>
              </a:rPr>
              <a:t>– agreement to test</a:t>
            </a:r>
          </a:p>
          <a:p>
            <a:pPr>
              <a:buFont typeface="Wingdings" panose="05000000000000000000" pitchFamily="2" charset="2"/>
              <a:buChar char="§"/>
            </a:pPr>
            <a:r>
              <a:rPr lang="en-US" altLang="en-US" dirty="0" smtClean="0"/>
              <a:t>Redondo Optics, PARC, others of interest</a:t>
            </a:r>
          </a:p>
          <a:p>
            <a:pPr lvl="1"/>
            <a:endParaRPr lang="en-US" altLang="en-US" dirty="0" smtClean="0"/>
          </a:p>
        </p:txBody>
      </p:sp>
      <p:sp>
        <p:nvSpPr>
          <p:cNvPr id="3" name="Title 2"/>
          <p:cNvSpPr>
            <a:spLocks noGrp="1"/>
          </p:cNvSpPr>
          <p:nvPr>
            <p:ph type="title"/>
          </p:nvPr>
        </p:nvSpPr>
        <p:spPr>
          <a:xfrm>
            <a:off x="1593249" y="328893"/>
            <a:ext cx="7298267" cy="674733"/>
          </a:xfrm>
          <a:effectLst/>
        </p:spPr>
        <p:txBody>
          <a:bodyPr/>
          <a:lstStyle/>
          <a:p>
            <a:pPr>
              <a:defRPr/>
            </a:pPr>
            <a:r>
              <a:rPr lang="en-US" sz="3200" dirty="0" smtClean="0"/>
              <a:t>Technologies Planned For Evaluation by NSWC Carderock</a:t>
            </a:r>
            <a:endParaRPr lang="en-US" sz="3200" dirty="0"/>
          </a:p>
        </p:txBody>
      </p:sp>
      <p:sp>
        <p:nvSpPr>
          <p:cNvPr id="4" name="Slide Number Placeholder 3"/>
          <p:cNvSpPr>
            <a:spLocks noGrp="1"/>
          </p:cNvSpPr>
          <p:nvPr>
            <p:ph type="sldNum" sz="quarter" idx="12"/>
          </p:nvPr>
        </p:nvSpPr>
        <p:spPr/>
        <p:txBody>
          <a:bodyPr/>
          <a:lstStyle/>
          <a:p>
            <a:pPr>
              <a:defRPr/>
            </a:pPr>
            <a:fld id="{342655BD-5576-4DF4-9F36-0345CA302D4D}"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a:buFont typeface="Wingdings" panose="05000000000000000000" pitchFamily="2" charset="2"/>
              <a:buChar char="§"/>
            </a:pPr>
            <a:r>
              <a:rPr lang="en-US" altLang="en-US" sz="2400" dirty="0" smtClean="0"/>
              <a:t>NSWC Carderock Research Team</a:t>
            </a:r>
          </a:p>
          <a:p>
            <a:pPr lvl="1">
              <a:buFont typeface="Wingdings" panose="05000000000000000000" pitchFamily="2" charset="2"/>
              <a:buChar char="§"/>
            </a:pPr>
            <a:r>
              <a:rPr lang="en-US" altLang="en-US" sz="2000" dirty="0" smtClean="0"/>
              <a:t>POC: Dr. Daphne Fuentevilla, </a:t>
            </a:r>
            <a:r>
              <a:rPr lang="en-US" altLang="en-US" sz="2000" dirty="0" smtClean="0">
                <a:hlinkClick r:id="rId3"/>
              </a:rPr>
              <a:t>daphne.fuentevilla@navy.mil</a:t>
            </a:r>
            <a:r>
              <a:rPr lang="en-US" altLang="en-US" sz="2000" dirty="0" smtClean="0"/>
              <a:t>, </a:t>
            </a:r>
            <a:br>
              <a:rPr lang="en-US" altLang="en-US" sz="2000" dirty="0" smtClean="0"/>
            </a:br>
            <a:r>
              <a:rPr lang="en-US" altLang="en-US" sz="2000" dirty="0" smtClean="0"/>
              <a:t>301-227-1641</a:t>
            </a:r>
          </a:p>
          <a:p>
            <a:pPr lvl="1">
              <a:buFont typeface="Wingdings" panose="05000000000000000000" pitchFamily="2" charset="2"/>
              <a:buChar char="§"/>
            </a:pPr>
            <a:r>
              <a:rPr lang="en-US" altLang="en-US" sz="2000" dirty="0" smtClean="0"/>
              <a:t>Mr. Paul Jawlik, Dr. Azzam Mansour, Dr. Jonathan Ko, Mr. Christopher Hendricks, Dr. Gordon Waller, Mr. Clinton Winchester, Ms. Julie Simmons, Mr. Joshua Garvin, Dr. Jack Price, Mr. Kane Ivory (Australian DSTG), Mr. Mike </a:t>
            </a:r>
            <a:r>
              <a:rPr lang="en-US" altLang="en-US" sz="2000" dirty="0" err="1" smtClean="0"/>
              <a:t>Wartelsky</a:t>
            </a:r>
            <a:endParaRPr lang="en-US" altLang="en-US" sz="2000" dirty="0" smtClean="0"/>
          </a:p>
          <a:p>
            <a:pPr>
              <a:buFont typeface="Wingdings" panose="05000000000000000000" pitchFamily="2" charset="2"/>
              <a:buChar char="§"/>
            </a:pPr>
            <a:r>
              <a:rPr lang="en-US" altLang="en-US" sz="2400" dirty="0" smtClean="0"/>
              <a:t>Collaborators and Sponsors</a:t>
            </a:r>
          </a:p>
          <a:p>
            <a:pPr lvl="1">
              <a:buFont typeface="Wingdings" panose="05000000000000000000" pitchFamily="2" charset="2"/>
              <a:buChar char="§"/>
            </a:pPr>
            <a:r>
              <a:rPr lang="en-US" altLang="en-US" sz="2000" dirty="0" smtClean="0"/>
              <a:t>DoT PHMSA</a:t>
            </a:r>
          </a:p>
          <a:p>
            <a:pPr lvl="1">
              <a:buFont typeface="Wingdings" panose="05000000000000000000" pitchFamily="2" charset="2"/>
              <a:buChar char="§"/>
            </a:pPr>
            <a:r>
              <a:rPr lang="en-US" altLang="en-US" sz="2000" dirty="0" smtClean="0"/>
              <a:t>Naval Research Laboratory (Dr. Corey Love)</a:t>
            </a:r>
          </a:p>
          <a:p>
            <a:pPr lvl="1">
              <a:buFont typeface="Wingdings" panose="05000000000000000000" pitchFamily="2" charset="2"/>
              <a:buChar char="§"/>
            </a:pPr>
            <a:r>
              <a:rPr lang="en-US" altLang="en-US" sz="2000" dirty="0" smtClean="0"/>
              <a:t>Expeditionary Energy Office, USMC</a:t>
            </a:r>
          </a:p>
          <a:p>
            <a:pPr lvl="1">
              <a:buFont typeface="Wingdings" panose="05000000000000000000" pitchFamily="2" charset="2"/>
              <a:buChar char="§"/>
            </a:pPr>
            <a:r>
              <a:rPr lang="en-US" altLang="en-US" sz="2000" dirty="0" smtClean="0"/>
              <a:t>NSWC Indian Head</a:t>
            </a:r>
          </a:p>
          <a:p>
            <a:pPr lvl="1">
              <a:buFont typeface="Wingdings" panose="05000000000000000000" pitchFamily="2" charset="2"/>
              <a:buChar char="§"/>
            </a:pPr>
            <a:r>
              <a:rPr lang="en-US" altLang="en-US" sz="2000" dirty="0" smtClean="0"/>
              <a:t>Industry collaborators</a:t>
            </a:r>
          </a:p>
        </p:txBody>
      </p:sp>
      <p:sp>
        <p:nvSpPr>
          <p:cNvPr id="3" name="Title 2"/>
          <p:cNvSpPr>
            <a:spLocks noGrp="1"/>
          </p:cNvSpPr>
          <p:nvPr>
            <p:ph type="title"/>
          </p:nvPr>
        </p:nvSpPr>
        <p:spPr>
          <a:xfrm>
            <a:off x="1763381" y="467224"/>
            <a:ext cx="6964362" cy="618289"/>
          </a:xfrm>
          <a:effectLst/>
        </p:spPr>
        <p:txBody>
          <a:bodyPr/>
          <a:lstStyle/>
          <a:p>
            <a:pPr>
              <a:defRPr/>
            </a:pPr>
            <a:r>
              <a:rPr lang="en-US" sz="4000" dirty="0" smtClean="0"/>
              <a:t>Points of Contact and Collaborators</a:t>
            </a:r>
            <a:endParaRPr lang="en-US" sz="4000" dirty="0"/>
          </a:p>
        </p:txBody>
      </p:sp>
      <p:sp>
        <p:nvSpPr>
          <p:cNvPr id="4" name="Slide Number Placeholder 3"/>
          <p:cNvSpPr>
            <a:spLocks noGrp="1"/>
          </p:cNvSpPr>
          <p:nvPr>
            <p:ph type="sldNum" sz="quarter" idx="12"/>
          </p:nvPr>
        </p:nvSpPr>
        <p:spPr/>
        <p:txBody>
          <a:bodyPr/>
          <a:lstStyle/>
          <a:p>
            <a:pPr>
              <a:defRPr/>
            </a:pPr>
            <a:fld id="{EFA1C93C-DEF8-4268-BCAA-C0B89BB630DA}" type="slidenum">
              <a:rPr lang="en-US" smtClean="0"/>
              <a:pPr>
                <a:defRPr/>
              </a:pPr>
              <a:t>27</a:t>
            </a:fld>
            <a:endParaRPr lang="en-US" dirty="0"/>
          </a:p>
        </p:txBody>
      </p:sp>
      <p:sp>
        <p:nvSpPr>
          <p:cNvPr id="5" name="Footer Placeholder 3"/>
          <p:cNvSpPr>
            <a:spLocks noGrp="1"/>
          </p:cNvSpPr>
          <p:nvPr>
            <p:ph type="ftr" sz="quarter" idx="11"/>
          </p:nvPr>
        </p:nvSpPr>
        <p:spPr>
          <a:xfrm>
            <a:off x="3089275" y="6510338"/>
            <a:ext cx="4010025" cy="239712"/>
          </a:xfrm>
        </p:spPr>
        <p:txBody>
          <a:bodyPr/>
          <a:lstStyle/>
          <a:p>
            <a:pPr>
              <a:defRPr/>
            </a:pPr>
            <a:r>
              <a:rPr lang="en-US" dirty="0" smtClean="0"/>
              <a:t>Distribution A. Approved for public release; distribution is unlimited.</a:t>
            </a:r>
            <a:endParaRPr lang="en-US" dirty="0"/>
          </a:p>
        </p:txBody>
      </p:sp>
      <p:sp>
        <p:nvSpPr>
          <p:cNvPr id="6" name="Date Placeholder 3"/>
          <p:cNvSpPr>
            <a:spLocks noGrp="1"/>
          </p:cNvSpPr>
          <p:nvPr>
            <p:ph type="dt" sz="quarter" idx="10"/>
          </p:nvPr>
        </p:nvSpPr>
        <p:spPr>
          <a:xfrm>
            <a:off x="1249363" y="6629400"/>
            <a:ext cx="19050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295400"/>
            <a:ext cx="9130743" cy="4800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Title 3"/>
          <p:cNvSpPr>
            <a:spLocks noGrp="1"/>
          </p:cNvSpPr>
          <p:nvPr>
            <p:ph type="title"/>
          </p:nvPr>
        </p:nvSpPr>
        <p:spPr>
          <a:xfrm>
            <a:off x="1752600" y="6172200"/>
            <a:ext cx="6400800" cy="533400"/>
          </a:xfrm>
          <a:solidFill>
            <a:srgbClr val="FFFF00"/>
          </a:solidFill>
        </p:spPr>
        <p:txBody>
          <a:bodyPr>
            <a:noAutofit/>
          </a:bodyPr>
          <a:lstStyle/>
          <a:p>
            <a:r>
              <a:rPr lang="en-US" sz="2000" b="1" dirty="0" smtClean="0">
                <a:solidFill>
                  <a:schemeClr val="bg1"/>
                </a:solidFill>
                <a:effectLst/>
              </a:rPr>
              <a:t>Early Concept Torpedo Room Lithium Battery </a:t>
            </a:r>
            <a:br>
              <a:rPr lang="en-US" sz="2000" b="1" dirty="0" smtClean="0">
                <a:solidFill>
                  <a:schemeClr val="bg1"/>
                </a:solidFill>
                <a:effectLst/>
              </a:rPr>
            </a:br>
            <a:r>
              <a:rPr lang="en-US" sz="2000" b="1" dirty="0" smtClean="0">
                <a:solidFill>
                  <a:schemeClr val="bg1"/>
                </a:solidFill>
                <a:effectLst/>
              </a:rPr>
              <a:t>Powered UUV Water Casualty Suppression System</a:t>
            </a:r>
            <a:endParaRPr lang="en-US" sz="2000" b="1" dirty="0">
              <a:solidFill>
                <a:schemeClr val="bg1"/>
              </a:solidFill>
              <a:effectLst/>
            </a:endParaRPr>
          </a:p>
        </p:txBody>
      </p:sp>
      <p:sp>
        <p:nvSpPr>
          <p:cNvPr id="2" name="TextBox 1"/>
          <p:cNvSpPr txBox="1"/>
          <p:nvPr/>
        </p:nvSpPr>
        <p:spPr>
          <a:xfrm>
            <a:off x="1637730" y="45283"/>
            <a:ext cx="7410735" cy="1323439"/>
          </a:xfrm>
          <a:prstGeom prst="rect">
            <a:avLst/>
          </a:prstGeom>
          <a:noFill/>
        </p:spPr>
        <p:txBody>
          <a:bodyPr wrap="square" rtlCol="0">
            <a:spAutoFit/>
          </a:bodyPr>
          <a:lstStyle/>
          <a:p>
            <a:pPr algn="ctr"/>
            <a:r>
              <a:rPr lang="en-US" sz="8000" dirty="0" smtClean="0"/>
              <a:t>QUESTIONS?</a:t>
            </a:r>
            <a:endParaRPr lang="en-US" sz="8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389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3" name="Footer Placeholder 4"/>
          <p:cNvSpPr>
            <a:spLocks noGrp="1"/>
          </p:cNvSpPr>
          <p:nvPr>
            <p:ph type="ftr" sz="quarter" idx="11"/>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smtClean="0"/>
              <a:t>NSWC Carderock Code 636</a:t>
            </a:r>
          </a:p>
        </p:txBody>
      </p:sp>
      <p:sp>
        <p:nvSpPr>
          <p:cNvPr id="92164"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1EE3DA48-9BE5-4958-B593-F153D3618FC2}" type="slidenum">
              <a:rPr lang="en-US" altLang="en-US" sz="800" b="0" smtClean="0"/>
              <a:pPr>
                <a:lnSpc>
                  <a:spcPct val="100000"/>
                </a:lnSpc>
                <a:spcBef>
                  <a:spcPct val="0"/>
                </a:spcBef>
                <a:buClrTx/>
                <a:buSzTx/>
                <a:buFontTx/>
                <a:buNone/>
                <a:defRPr/>
              </a:pPr>
              <a:t>29</a:t>
            </a:fld>
            <a:endParaRPr lang="en-US" altLang="en-US" sz="800" b="0" smtClean="0"/>
          </a:p>
        </p:txBody>
      </p:sp>
      <p:sp>
        <p:nvSpPr>
          <p:cNvPr id="238594" name="Rectangle 2"/>
          <p:cNvSpPr>
            <a:spLocks noGrp="1" noChangeArrowheads="1"/>
          </p:cNvSpPr>
          <p:nvPr>
            <p:ph type="title"/>
          </p:nvPr>
        </p:nvSpPr>
        <p:spPr>
          <a:xfrm>
            <a:off x="1920240" y="152400"/>
            <a:ext cx="7106920" cy="1143000"/>
          </a:xfrm>
          <a:effectLst/>
        </p:spPr>
        <p:txBody>
          <a:bodyPr/>
          <a:lstStyle/>
          <a:p>
            <a:pPr eaLnBrk="1" hangingPunct="1">
              <a:defRPr/>
            </a:pPr>
            <a:r>
              <a:rPr lang="en-US" sz="3600" dirty="0" smtClean="0">
                <a:cs typeface="+mj-cs"/>
              </a:rPr>
              <a:t>Documentation for the Navy</a:t>
            </a:r>
            <a:r>
              <a:rPr lang="ja-JP" altLang="en-US" sz="3600" dirty="0" smtClean="0">
                <a:cs typeface="+mj-cs"/>
              </a:rPr>
              <a:t>’</a:t>
            </a:r>
            <a:r>
              <a:rPr lang="en-US" sz="3600" dirty="0" smtClean="0">
                <a:cs typeface="+mj-cs"/>
              </a:rPr>
              <a:t>s Lithium Battery Safety Program</a:t>
            </a:r>
            <a:endParaRPr lang="en-US" sz="4800" dirty="0" smtClean="0">
              <a:cs typeface="+mj-cs"/>
            </a:endParaRPr>
          </a:p>
        </p:txBody>
      </p:sp>
      <p:sp>
        <p:nvSpPr>
          <p:cNvPr id="92166" name="Rectangle 3"/>
          <p:cNvSpPr>
            <a:spLocks noGrp="1" noChangeArrowheads="1"/>
          </p:cNvSpPr>
          <p:nvPr>
            <p:ph type="body" idx="1"/>
          </p:nvPr>
        </p:nvSpPr>
        <p:spPr>
          <a:xfrm>
            <a:off x="1219200" y="1524000"/>
            <a:ext cx="7065963" cy="5029200"/>
          </a:xfrm>
        </p:spPr>
        <p:txBody>
          <a:bodyPr/>
          <a:lstStyle/>
          <a:p>
            <a:pPr eaLnBrk="1" hangingPunct="1">
              <a:lnSpc>
                <a:spcPct val="75000"/>
              </a:lnSpc>
              <a:buFont typeface="Wingdings" panose="05000000000000000000" pitchFamily="2" charset="2"/>
              <a:buChar char="§"/>
              <a:defRPr/>
            </a:pPr>
            <a:r>
              <a:rPr lang="en-US" altLang="en-US" sz="2400" dirty="0" smtClean="0"/>
              <a:t>Instruction -- Defines the Process</a:t>
            </a:r>
          </a:p>
          <a:p>
            <a:pPr lvl="1" eaLnBrk="1" hangingPunct="1">
              <a:lnSpc>
                <a:spcPct val="75000"/>
              </a:lnSpc>
              <a:buFont typeface="Wingdings" panose="05000000000000000000" pitchFamily="2" charset="2"/>
              <a:buChar char="§"/>
              <a:defRPr/>
            </a:pPr>
            <a:r>
              <a:rPr lang="en-US" altLang="en-US" sz="2000" dirty="0" smtClean="0">
                <a:solidFill>
                  <a:schemeClr val="tx2">
                    <a:lumMod val="60000"/>
                    <a:lumOff val="40000"/>
                  </a:schemeClr>
                </a:solidFill>
              </a:rPr>
              <a:t>NAVSEAINST 9310 Initial Release in 1979</a:t>
            </a:r>
          </a:p>
          <a:p>
            <a:pPr lvl="1" eaLnBrk="1" hangingPunct="1">
              <a:lnSpc>
                <a:spcPct val="75000"/>
              </a:lnSpc>
              <a:buFont typeface="Wingdings" panose="05000000000000000000" pitchFamily="2" charset="2"/>
              <a:buChar char="§"/>
              <a:defRPr/>
            </a:pPr>
            <a:r>
              <a:rPr lang="en-US" altLang="en-US" sz="2000" dirty="0" smtClean="0">
                <a:solidFill>
                  <a:schemeClr val="tx2">
                    <a:lumMod val="60000"/>
                    <a:lumOff val="40000"/>
                  </a:schemeClr>
                </a:solidFill>
              </a:rPr>
              <a:t>NAVSEAINST 9310.1a of 11 March 1982</a:t>
            </a:r>
          </a:p>
          <a:p>
            <a:pPr lvl="1" eaLnBrk="1" hangingPunct="1">
              <a:lnSpc>
                <a:spcPct val="75000"/>
              </a:lnSpc>
              <a:buFont typeface="Wingdings" panose="05000000000000000000" pitchFamily="2" charset="2"/>
              <a:buChar char="§"/>
              <a:defRPr/>
            </a:pPr>
            <a:r>
              <a:rPr lang="en-US" altLang="en-US" sz="2000" dirty="0" smtClean="0">
                <a:solidFill>
                  <a:schemeClr val="tx2">
                    <a:lumMod val="60000"/>
                    <a:lumOff val="40000"/>
                  </a:schemeClr>
                </a:solidFill>
              </a:rPr>
              <a:t>NAVSEANOTE 9310 of 11 June 1985</a:t>
            </a:r>
          </a:p>
          <a:p>
            <a:pPr lvl="1" eaLnBrk="1" hangingPunct="1">
              <a:lnSpc>
                <a:spcPct val="75000"/>
              </a:lnSpc>
              <a:buFont typeface="Wingdings" panose="05000000000000000000" pitchFamily="2" charset="2"/>
              <a:buChar char="§"/>
              <a:defRPr/>
            </a:pPr>
            <a:r>
              <a:rPr lang="en-US" altLang="en-US" sz="2000" dirty="0" smtClean="0">
                <a:solidFill>
                  <a:schemeClr val="tx2">
                    <a:lumMod val="60000"/>
                    <a:lumOff val="40000"/>
                  </a:schemeClr>
                </a:solidFill>
              </a:rPr>
              <a:t>NAVSEAINST 9310.1b of 13 June 1991</a:t>
            </a:r>
          </a:p>
          <a:p>
            <a:pPr lvl="1" eaLnBrk="1" hangingPunct="1">
              <a:lnSpc>
                <a:spcPct val="75000"/>
              </a:lnSpc>
              <a:buFont typeface="Wingdings" panose="05000000000000000000" pitchFamily="2" charset="2"/>
              <a:buChar char="§"/>
              <a:defRPr/>
            </a:pPr>
            <a:r>
              <a:rPr lang="en-US" altLang="en-US" sz="2000" dirty="0" smtClean="0">
                <a:solidFill>
                  <a:srgbClr val="FFFF00"/>
                </a:solidFill>
              </a:rPr>
              <a:t>NAVSEAINST 9310.1c of 12 Aug 2015</a:t>
            </a:r>
          </a:p>
          <a:p>
            <a:pPr eaLnBrk="1" hangingPunct="1">
              <a:lnSpc>
                <a:spcPct val="75000"/>
              </a:lnSpc>
              <a:buFont typeface="Wingdings" panose="05000000000000000000" pitchFamily="2" charset="2"/>
              <a:buChar char="§"/>
              <a:defRPr/>
            </a:pPr>
            <a:r>
              <a:rPr lang="en-US" altLang="en-US" sz="2400" dirty="0" smtClean="0"/>
              <a:t>Technical Manual -- Guidelines for Design, Review and Procedures for Testing</a:t>
            </a:r>
          </a:p>
          <a:p>
            <a:pPr lvl="1" eaLnBrk="1" hangingPunct="1">
              <a:lnSpc>
                <a:spcPct val="75000"/>
              </a:lnSpc>
              <a:buFont typeface="Wingdings" panose="05000000000000000000" pitchFamily="2" charset="2"/>
              <a:buChar char="§"/>
              <a:defRPr/>
            </a:pPr>
            <a:r>
              <a:rPr lang="en-US" altLang="en-US" sz="2000" dirty="0" smtClean="0">
                <a:solidFill>
                  <a:srgbClr val="FFFF00"/>
                </a:solidFill>
              </a:rPr>
              <a:t>Technical Manual for Batteries, Navy Lithium Safety Program and Procedures, Rev 2 S9310-AQ-SAF-010 of 15 July 2010</a:t>
            </a:r>
          </a:p>
          <a:p>
            <a:pPr lvl="1" eaLnBrk="1" hangingPunct="1">
              <a:lnSpc>
                <a:spcPct val="75000"/>
              </a:lnSpc>
              <a:buFont typeface="Wingdings" panose="05000000000000000000" pitchFamily="2" charset="2"/>
              <a:buChar char="§"/>
              <a:defRPr/>
            </a:pPr>
            <a:r>
              <a:rPr lang="en-US" altLang="en-US" sz="2000" dirty="0" smtClean="0"/>
              <a:t>Update to harmonize TM process to new INST in preparation, with release planned for early FY17</a:t>
            </a:r>
          </a:p>
          <a:p>
            <a:pPr eaLnBrk="1" hangingPunct="1">
              <a:lnSpc>
                <a:spcPct val="75000"/>
              </a:lnSpc>
              <a:buFont typeface="Wingdings" panose="05000000000000000000" pitchFamily="2" charset="2"/>
              <a:buChar char="§"/>
              <a:defRPr/>
            </a:pPr>
            <a:r>
              <a:rPr lang="en-US" altLang="en-US" sz="2400" dirty="0" smtClean="0"/>
              <a:t>Technical Manual --  Guidelines for High Energy Storage Systems</a:t>
            </a:r>
          </a:p>
          <a:p>
            <a:pPr lvl="1" eaLnBrk="1" hangingPunct="1">
              <a:lnSpc>
                <a:spcPct val="75000"/>
              </a:lnSpc>
              <a:buFont typeface="Wingdings" panose="05000000000000000000" pitchFamily="2" charset="2"/>
              <a:buChar char="§"/>
              <a:defRPr/>
            </a:pPr>
            <a:r>
              <a:rPr lang="en-US" altLang="en-US" sz="2000" dirty="0" smtClean="0">
                <a:solidFill>
                  <a:srgbClr val="FFFF00"/>
                </a:solidFill>
              </a:rPr>
              <a:t>HESS SG270 Tech. Manual of 27 April 2011</a:t>
            </a:r>
            <a:endParaRPr lang="en-US" altLang="en-US" sz="1400" dirty="0" smtClean="0">
              <a:solidFill>
                <a:srgbClr val="FFFF00"/>
              </a:solidFill>
            </a:endParaRPr>
          </a:p>
          <a:p>
            <a:pPr eaLnBrk="1" hangingPunct="1">
              <a:lnSpc>
                <a:spcPct val="75000"/>
              </a:lnSpc>
              <a:defRPr/>
            </a:pPr>
            <a:endParaRPr lang="en-US" altLang="en-US" sz="2400" dirty="0" smtClean="0"/>
          </a:p>
          <a:p>
            <a:pPr lvl="1" eaLnBrk="1" hangingPunct="1">
              <a:lnSpc>
                <a:spcPct val="75000"/>
              </a:lnSpc>
              <a:defRPr/>
            </a:pPr>
            <a:endParaRPr lang="en-US" altLang="en-US" sz="2000" dirty="0"/>
          </a:p>
        </p:txBody>
      </p:sp>
      <p:sp>
        <p:nvSpPr>
          <p:cNvPr id="10" name="Date Placeholder 3"/>
          <p:cNvSpPr>
            <a:spLocks noGrp="1"/>
          </p:cNvSpPr>
          <p:nvPr>
            <p:ph type="dt" sz="quarter" idx="10"/>
          </p:nvPr>
        </p:nvSpPr>
        <p:spPr>
          <a:xfrm>
            <a:off x="1371600" y="6643688"/>
            <a:ext cx="19050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06971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8"/>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3838" y="3488531"/>
            <a:ext cx="3584575" cy="23844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a:effectLst/>
        </p:spPr>
        <p:txBody>
          <a:bodyPr/>
          <a:lstStyle/>
          <a:p>
            <a:pPr>
              <a:defRPr/>
            </a:pPr>
            <a:r>
              <a:rPr lang="en-US" dirty="0" smtClean="0"/>
              <a:t>Lithium batteries in the news…</a:t>
            </a:r>
            <a:endParaRPr lang="en-US" dirty="0"/>
          </a:p>
        </p:txBody>
      </p:sp>
      <p:pic>
        <p:nvPicPr>
          <p:cNvPr id="16388" name="Content Placeholder 6"/>
          <p:cNvPicPr>
            <a:picLocks noGrp="1" noChangeAspect="1"/>
          </p:cNvPicPr>
          <p:nvPr>
            <p:ph idx="1"/>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104900" y="1511300"/>
            <a:ext cx="3560763" cy="1895475"/>
          </a:xfrm>
        </p:spPr>
      </p:pic>
      <p:sp>
        <p:nvSpPr>
          <p:cNvPr id="30726" name="Footer Placeholder 4"/>
          <p:cNvSpPr>
            <a:spLocks noGrp="1"/>
          </p:cNvSpPr>
          <p:nvPr>
            <p:ph type="ftr" sz="quarter" idx="11"/>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smtClean="0"/>
              <a:t>NSWC Carderock Code 636</a:t>
            </a:r>
          </a:p>
        </p:txBody>
      </p:sp>
      <p:sp>
        <p:nvSpPr>
          <p:cNvPr id="30727"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3ED2DF08-3C88-4125-92C1-2A8203C0009F}" type="slidenum">
              <a:rPr lang="en-US" altLang="en-US" sz="800" b="0" smtClean="0"/>
              <a:pPr>
                <a:lnSpc>
                  <a:spcPct val="100000"/>
                </a:lnSpc>
                <a:spcBef>
                  <a:spcPct val="0"/>
                </a:spcBef>
                <a:buClrTx/>
                <a:buSzTx/>
                <a:buFontTx/>
                <a:buNone/>
                <a:defRPr/>
              </a:pPr>
              <a:t>3</a:t>
            </a:fld>
            <a:endParaRPr lang="en-US" altLang="en-US" sz="800" b="0" smtClean="0"/>
          </a:p>
        </p:txBody>
      </p:sp>
      <p:pic>
        <p:nvPicPr>
          <p:cNvPr id="16391" name="Picture 9"/>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52888" y="3860800"/>
            <a:ext cx="4059237" cy="2273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6392" name="Picture 10"/>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3463" y="1646238"/>
            <a:ext cx="4016375" cy="2276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 name="Picture 2"/>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08413" y="2469357"/>
            <a:ext cx="5173662" cy="290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1787" t="11864" r="8083"/>
          <a:stretch>
            <a:fillRect/>
          </a:stretch>
        </p:blipFill>
        <p:spPr bwMode="auto">
          <a:xfrm>
            <a:off x="1163366" y="2936481"/>
            <a:ext cx="2990210" cy="18486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 name="Date Placeholder 3"/>
          <p:cNvSpPr>
            <a:spLocks noGrp="1"/>
          </p:cNvSpPr>
          <p:nvPr>
            <p:ph type="dt" sz="quarter" idx="10"/>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r>
              <a:rPr lang="en-US" altLang="en-US" sz="800" b="0" dirty="0" smtClean="0"/>
              <a:t>10/25/16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pPr>
              <a:defRPr/>
            </a:pPr>
            <a:r>
              <a:rPr lang="en-US" sz="4000" dirty="0" smtClean="0"/>
              <a:t>Navy’s Lithium Battery Safety Program</a:t>
            </a:r>
            <a:endParaRPr lang="en-US" sz="4000" dirty="0"/>
          </a:p>
        </p:txBody>
      </p:sp>
      <p:sp>
        <p:nvSpPr>
          <p:cNvPr id="23555" name="Content Placeholder 2"/>
          <p:cNvSpPr>
            <a:spLocks noGrp="1"/>
          </p:cNvSpPr>
          <p:nvPr>
            <p:ph idx="1"/>
          </p:nvPr>
        </p:nvSpPr>
        <p:spPr>
          <a:xfrm>
            <a:off x="1219200" y="1444625"/>
            <a:ext cx="7772400" cy="4572000"/>
          </a:xfrm>
        </p:spPr>
        <p:txBody>
          <a:bodyPr/>
          <a:lstStyle/>
          <a:p>
            <a:pPr>
              <a:buFont typeface="Wingdings" panose="05000000000000000000" pitchFamily="2" charset="2"/>
              <a:buChar char="§"/>
            </a:pPr>
            <a:r>
              <a:rPr lang="en-US" altLang="en-US" sz="2000" dirty="0" smtClean="0">
                <a:solidFill>
                  <a:srgbClr val="FFFF00"/>
                </a:solidFill>
              </a:rPr>
              <a:t>Program Authority </a:t>
            </a:r>
            <a:r>
              <a:rPr lang="en-US" altLang="en-US" sz="2000" dirty="0" smtClean="0"/>
              <a:t>of Naval Lithium Battery Safety Program is NAVSEA 05Z34 under NAVSEAINST 9310   </a:t>
            </a:r>
          </a:p>
          <a:p>
            <a:pPr lvl="1">
              <a:buFont typeface="Wingdings" panose="05000000000000000000" pitchFamily="2" charset="2"/>
              <a:buChar char="§"/>
            </a:pPr>
            <a:r>
              <a:rPr lang="en-US" altLang="en-US" sz="1600" dirty="0" smtClean="0"/>
              <a:t>Covers all Navy and USMC use, storage, carriage of lithium batteries</a:t>
            </a:r>
          </a:p>
          <a:p>
            <a:pPr>
              <a:buFont typeface="Wingdings" panose="05000000000000000000" pitchFamily="2" charset="2"/>
              <a:buChar char="§"/>
            </a:pPr>
            <a:r>
              <a:rPr lang="en-US" altLang="en-US" sz="2000" dirty="0" smtClean="0">
                <a:solidFill>
                  <a:srgbClr val="FFFF00"/>
                </a:solidFill>
              </a:rPr>
              <a:t>Program Office </a:t>
            </a:r>
            <a:r>
              <a:rPr lang="en-US" altLang="en-US" sz="2000" dirty="0" smtClean="0"/>
              <a:t>owning the battery powered system requests a Lithium Battery Safety Certification</a:t>
            </a:r>
          </a:p>
          <a:p>
            <a:pPr>
              <a:buFont typeface="Wingdings" panose="05000000000000000000" pitchFamily="2" charset="2"/>
              <a:buChar char="§"/>
            </a:pPr>
            <a:r>
              <a:rPr lang="en-US" altLang="en-US" sz="2000" dirty="0" smtClean="0">
                <a:solidFill>
                  <a:srgbClr val="FFFF00"/>
                </a:solidFill>
              </a:rPr>
              <a:t>Technical Agents </a:t>
            </a:r>
            <a:r>
              <a:rPr lang="en-US" altLang="en-US" sz="2000" dirty="0" smtClean="0"/>
              <a:t>conduct the technical review </a:t>
            </a:r>
          </a:p>
          <a:p>
            <a:pPr lvl="1">
              <a:buFont typeface="Wingdings" panose="05000000000000000000" pitchFamily="2" charset="2"/>
              <a:buChar char="§"/>
            </a:pPr>
            <a:r>
              <a:rPr lang="en-US" altLang="en-US" sz="1800" dirty="0" smtClean="0"/>
              <a:t>NSWC Carderock and NSWC Crane</a:t>
            </a:r>
          </a:p>
          <a:p>
            <a:pPr>
              <a:buFont typeface="Wingdings" panose="05000000000000000000" pitchFamily="2" charset="2"/>
              <a:buChar char="§"/>
            </a:pPr>
            <a:r>
              <a:rPr lang="en-US" altLang="en-US" sz="2000" dirty="0" smtClean="0">
                <a:solidFill>
                  <a:srgbClr val="FFFF00"/>
                </a:solidFill>
              </a:rPr>
              <a:t>Technical Authorities </a:t>
            </a:r>
            <a:r>
              <a:rPr lang="en-US" altLang="en-US" sz="2000" dirty="0" smtClean="0"/>
              <a:t>for system/platform concurrence to lithium battery safety recommendation</a:t>
            </a:r>
          </a:p>
          <a:p>
            <a:pPr lvl="1">
              <a:buFont typeface="Wingdings" panose="05000000000000000000" pitchFamily="2" charset="2"/>
              <a:buChar char="§"/>
            </a:pPr>
            <a:r>
              <a:rPr lang="en-US" altLang="en-US" sz="1600" dirty="0" smtClean="0"/>
              <a:t>NAVSEA Code 05Z34 for Surface Ship &amp; Submarine Carriage</a:t>
            </a:r>
          </a:p>
          <a:p>
            <a:pPr lvl="1">
              <a:buFont typeface="Wingdings" panose="05000000000000000000" pitchFamily="2" charset="2"/>
              <a:buChar char="§"/>
            </a:pPr>
            <a:r>
              <a:rPr lang="en-US" altLang="en-US" sz="1600" dirty="0" smtClean="0"/>
              <a:t>MSCHQ for Military Sealift Command platforms</a:t>
            </a:r>
          </a:p>
          <a:p>
            <a:pPr lvl="1">
              <a:buFont typeface="Wingdings" panose="05000000000000000000" pitchFamily="2" charset="2"/>
              <a:buChar char="§"/>
            </a:pPr>
            <a:r>
              <a:rPr lang="en-US" altLang="en-US" sz="1600" dirty="0" smtClean="0"/>
              <a:t>NAVAIR 4.4.5.2 for Aircraft Carriage</a:t>
            </a:r>
          </a:p>
          <a:p>
            <a:pPr lvl="1">
              <a:buFont typeface="Wingdings" panose="05000000000000000000" pitchFamily="2" charset="2"/>
              <a:buChar char="§"/>
            </a:pPr>
            <a:r>
              <a:rPr lang="en-US" altLang="en-US" sz="1600" dirty="0" smtClean="0"/>
              <a:t>NOSSA N84 for Ordnance and Weapons Systems </a:t>
            </a:r>
          </a:p>
          <a:p>
            <a:pPr lvl="1">
              <a:buFont typeface="Wingdings" panose="05000000000000000000" pitchFamily="2" charset="2"/>
              <a:buChar char="§"/>
            </a:pPr>
            <a:r>
              <a:rPr lang="en-US" altLang="en-US" sz="1600" dirty="0" smtClean="0"/>
              <a:t>USMC HQ for USMC unique systems (soon to be stood up)</a:t>
            </a:r>
          </a:p>
          <a:p>
            <a:pPr>
              <a:buFont typeface="Wingdings" panose="05000000000000000000" pitchFamily="2" charset="2"/>
              <a:buChar char="§"/>
            </a:pPr>
            <a:r>
              <a:rPr lang="en-US" altLang="en-US" sz="2000" dirty="0" smtClean="0">
                <a:solidFill>
                  <a:srgbClr val="FFFF00"/>
                </a:solidFill>
              </a:rPr>
              <a:t>Safety Certification Authority </a:t>
            </a:r>
            <a:r>
              <a:rPr lang="en-US" altLang="en-US" sz="2000" dirty="0" smtClean="0"/>
              <a:t>for lithium batteries delegated to responsible SYSCOMs (</a:t>
            </a:r>
            <a:r>
              <a:rPr lang="en-US" altLang="en-US" sz="1800" dirty="0" smtClean="0"/>
              <a:t>NAVAIR, USMC, MCSC, NAVSEA)</a:t>
            </a:r>
          </a:p>
          <a:p>
            <a:pPr lvl="1"/>
            <a:endParaRPr lang="en-US" altLang="en-US" sz="1600" dirty="0" smtClean="0"/>
          </a:p>
        </p:txBody>
      </p:sp>
      <p:sp>
        <p:nvSpPr>
          <p:cNvPr id="93190" name="Slide Number Placeholder 5"/>
          <p:cNvSpPr>
            <a:spLocks noGrp="1"/>
          </p:cNvSpPr>
          <p:nvPr>
            <p:ph type="sldNum" sz="quarter" idx="12"/>
          </p:nvPr>
        </p:nvSpPr>
        <p:spPr>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nSpc>
                <a:spcPct val="100000"/>
              </a:lnSpc>
              <a:spcBef>
                <a:spcPct val="0"/>
              </a:spcBef>
              <a:buClrTx/>
              <a:buSzTx/>
              <a:buFontTx/>
              <a:buNone/>
              <a:defRPr/>
            </a:pPr>
            <a:fld id="{A2920A2F-C5EE-4223-9645-8D6F7D80C65F}" type="slidenum">
              <a:rPr lang="en-US" altLang="en-US" sz="800" b="0" smtClean="0"/>
              <a:pPr>
                <a:lnSpc>
                  <a:spcPct val="100000"/>
                </a:lnSpc>
                <a:spcBef>
                  <a:spcPct val="0"/>
                </a:spcBef>
                <a:buClrTx/>
                <a:buSzTx/>
                <a:buFontTx/>
                <a:buNone/>
                <a:defRPr/>
              </a:pPr>
              <a:t>30</a:t>
            </a:fld>
            <a:endParaRPr lang="en-US" altLang="en-US" sz="800" b="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xfrm>
            <a:off x="3886200" y="6629400"/>
            <a:ext cx="28956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gn="ctr">
              <a:lnSpc>
                <a:spcPct val="100000"/>
              </a:lnSpc>
              <a:spcBef>
                <a:spcPct val="0"/>
              </a:spcBef>
              <a:buClrTx/>
              <a:buSzTx/>
              <a:buFontTx/>
              <a:buNone/>
              <a:defRPr/>
            </a:pPr>
            <a:fld id="{5340AB3A-A111-408D-99B2-62B7C54A34AB}" type="slidenum">
              <a:rPr lang="en-US" altLang="en-US" sz="800" b="0" smtClean="0"/>
              <a:pPr algn="ctr">
                <a:lnSpc>
                  <a:spcPct val="100000"/>
                </a:lnSpc>
                <a:spcBef>
                  <a:spcPct val="0"/>
                </a:spcBef>
                <a:buClrTx/>
                <a:buSzTx/>
                <a:buFontTx/>
                <a:buNone/>
                <a:defRPr/>
              </a:pPr>
              <a:t>31</a:t>
            </a:fld>
            <a:endParaRPr lang="en-US" altLang="en-US" sz="800" b="0" smtClean="0"/>
          </a:p>
        </p:txBody>
      </p:sp>
      <p:sp>
        <p:nvSpPr>
          <p:cNvPr id="27651" name="Rectangle 2"/>
          <p:cNvSpPr>
            <a:spLocks noGrp="1" noChangeArrowheads="1"/>
          </p:cNvSpPr>
          <p:nvPr>
            <p:ph type="title"/>
          </p:nvPr>
        </p:nvSpPr>
        <p:spPr>
          <a:effectLst/>
        </p:spPr>
        <p:txBody>
          <a:bodyPr/>
          <a:lstStyle/>
          <a:p>
            <a:pPr eaLnBrk="1" hangingPunct="1">
              <a:defRPr/>
            </a:pPr>
            <a:r>
              <a:rPr lang="en-US" altLang="en-US" dirty="0" smtClean="0"/>
              <a:t>General Response Trends</a:t>
            </a:r>
          </a:p>
        </p:txBody>
      </p:sp>
      <p:sp>
        <p:nvSpPr>
          <p:cNvPr id="58372" name="Rectangle 3"/>
          <p:cNvSpPr>
            <a:spLocks noGrp="1" noChangeArrowheads="1"/>
          </p:cNvSpPr>
          <p:nvPr>
            <p:ph type="body" idx="1"/>
          </p:nvPr>
        </p:nvSpPr>
        <p:spPr>
          <a:xfrm>
            <a:off x="1166813" y="1754188"/>
            <a:ext cx="7772400" cy="4572000"/>
          </a:xfrm>
        </p:spPr>
        <p:txBody>
          <a:bodyPr/>
          <a:lstStyle/>
          <a:p>
            <a:pPr eaLnBrk="1" hangingPunct="1">
              <a:lnSpc>
                <a:spcPct val="85000"/>
              </a:lnSpc>
              <a:buFont typeface="Wingdings" panose="05000000000000000000" pitchFamily="2" charset="2"/>
              <a:buChar char="§"/>
              <a:defRPr/>
            </a:pPr>
            <a:r>
              <a:rPr lang="en-US" altLang="en-US" sz="2400" dirty="0" smtClean="0"/>
              <a:t>Li/</a:t>
            </a:r>
            <a:r>
              <a:rPr lang="en-US" altLang="en-US" sz="2400" dirty="0" err="1" smtClean="0"/>
              <a:t>CF</a:t>
            </a:r>
            <a:r>
              <a:rPr lang="en-US" altLang="en-US" sz="2400" baseline="-25000" dirty="0" err="1" smtClean="0"/>
              <a:t>x</a:t>
            </a:r>
            <a:r>
              <a:rPr lang="en-US" altLang="en-US" sz="2400" dirty="0" smtClean="0"/>
              <a:t> and Li/CF</a:t>
            </a:r>
            <a:r>
              <a:rPr lang="en-US" altLang="en-US" sz="2400" baseline="-25000" dirty="0" smtClean="0"/>
              <a:t>x</a:t>
            </a:r>
            <a:r>
              <a:rPr lang="en-US" altLang="en-US" sz="2400" dirty="0" smtClean="0"/>
              <a:t>MnO</a:t>
            </a:r>
            <a:r>
              <a:rPr lang="en-US" altLang="en-US" sz="2400" baseline="-25000" dirty="0" smtClean="0"/>
              <a:t>2</a:t>
            </a:r>
            <a:r>
              <a:rPr lang="en-US" altLang="en-US" sz="2400" dirty="0" smtClean="0"/>
              <a:t> primary batteries</a:t>
            </a:r>
          </a:p>
          <a:p>
            <a:pPr lvl="1" eaLnBrk="1" hangingPunct="1">
              <a:lnSpc>
                <a:spcPct val="85000"/>
              </a:lnSpc>
              <a:buFont typeface="Wingdings" panose="05000000000000000000" pitchFamily="2" charset="2"/>
              <a:buChar char="§"/>
              <a:defRPr/>
            </a:pPr>
            <a:r>
              <a:rPr lang="en-US" altLang="en-US" sz="2000" dirty="0" smtClean="0"/>
              <a:t>May vent with flame in response to a variety of conditions including age, charge, short circuits and high temperature exposure</a:t>
            </a:r>
          </a:p>
          <a:p>
            <a:pPr lvl="1" eaLnBrk="1" hangingPunct="1">
              <a:lnSpc>
                <a:spcPct val="85000"/>
              </a:lnSpc>
              <a:buFont typeface="Wingdings" panose="05000000000000000000" pitchFamily="2" charset="2"/>
              <a:buChar char="§"/>
              <a:defRPr/>
            </a:pPr>
            <a:r>
              <a:rPr lang="en-US" altLang="en-US" sz="2000" dirty="0" smtClean="0"/>
              <a:t>Severity depends on temperature and case design</a:t>
            </a:r>
          </a:p>
          <a:p>
            <a:pPr eaLnBrk="1" hangingPunct="1">
              <a:lnSpc>
                <a:spcPct val="85000"/>
              </a:lnSpc>
              <a:buFont typeface="Wingdings" panose="05000000000000000000" pitchFamily="2" charset="2"/>
              <a:buChar char="§"/>
              <a:defRPr/>
            </a:pPr>
            <a:r>
              <a:rPr lang="en-US" altLang="en-US" sz="2400" dirty="0"/>
              <a:t>Li-Ion </a:t>
            </a:r>
            <a:r>
              <a:rPr lang="en-US" altLang="en-US" sz="2400" dirty="0" smtClean="0"/>
              <a:t>(FePO</a:t>
            </a:r>
            <a:r>
              <a:rPr lang="en-US" altLang="en-US" sz="2400" baseline="-25000" dirty="0" smtClean="0"/>
              <a:t>4</a:t>
            </a:r>
            <a:r>
              <a:rPr lang="en-US" altLang="en-US" sz="2400" dirty="0" smtClean="0"/>
              <a:t> cathodes) rechargeable batteries</a:t>
            </a:r>
            <a:endParaRPr lang="en-US" altLang="en-US" sz="2400" dirty="0"/>
          </a:p>
          <a:p>
            <a:pPr lvl="1" eaLnBrk="1" hangingPunct="1">
              <a:lnSpc>
                <a:spcPct val="85000"/>
              </a:lnSpc>
              <a:buFont typeface="Wingdings" panose="05000000000000000000" pitchFamily="2" charset="2"/>
              <a:buChar char="§"/>
              <a:defRPr/>
            </a:pPr>
            <a:r>
              <a:rPr lang="en-US" altLang="en-US" sz="2000" dirty="0"/>
              <a:t>May vent with flame in response to </a:t>
            </a:r>
            <a:r>
              <a:rPr lang="en-US" altLang="en-US" sz="2000" dirty="0" smtClean="0"/>
              <a:t>high temperatures</a:t>
            </a:r>
            <a:endParaRPr lang="en-US" altLang="en-US" sz="2000" dirty="0"/>
          </a:p>
          <a:p>
            <a:pPr lvl="1" eaLnBrk="1" hangingPunct="1">
              <a:lnSpc>
                <a:spcPct val="85000"/>
              </a:lnSpc>
              <a:buFont typeface="Wingdings" panose="05000000000000000000" pitchFamily="2" charset="2"/>
              <a:buChar char="§"/>
              <a:defRPr/>
            </a:pPr>
            <a:r>
              <a:rPr lang="en-US" altLang="en-US" sz="2000" dirty="0"/>
              <a:t>Relatively resistant to </a:t>
            </a:r>
            <a:r>
              <a:rPr lang="en-US" altLang="en-US" sz="2000" dirty="0" smtClean="0"/>
              <a:t>lower rate overcharge </a:t>
            </a:r>
            <a:r>
              <a:rPr lang="en-US" altLang="en-US" sz="2000" dirty="0"/>
              <a:t>compared with other lithium </a:t>
            </a:r>
            <a:r>
              <a:rPr lang="en-US" altLang="en-US" sz="2000" dirty="0" smtClean="0"/>
              <a:t>ion chemistries.</a:t>
            </a:r>
            <a:endParaRPr lang="en-US" altLang="en-US" sz="2000" dirty="0"/>
          </a:p>
          <a:p>
            <a:pPr eaLnBrk="1" hangingPunct="1">
              <a:lnSpc>
                <a:spcPct val="85000"/>
              </a:lnSpc>
              <a:buFont typeface="Wingdings" panose="05000000000000000000" pitchFamily="2" charset="2"/>
              <a:buChar char="§"/>
              <a:defRPr/>
            </a:pPr>
            <a:r>
              <a:rPr lang="en-US" altLang="en-US" sz="2400" dirty="0" smtClean="0"/>
              <a:t>Li-Ion (CoO</a:t>
            </a:r>
            <a:r>
              <a:rPr lang="en-US" altLang="en-US" sz="2400" baseline="-25000" dirty="0" smtClean="0"/>
              <a:t>2</a:t>
            </a:r>
            <a:r>
              <a:rPr lang="en-US" altLang="en-US" sz="2400" dirty="0" smtClean="0"/>
              <a:t>, NMC, NCA) rechargeable batteries</a:t>
            </a:r>
          </a:p>
          <a:p>
            <a:pPr lvl="1" eaLnBrk="1" hangingPunct="1">
              <a:lnSpc>
                <a:spcPct val="85000"/>
              </a:lnSpc>
              <a:buFont typeface="Wingdings" panose="05000000000000000000" pitchFamily="2" charset="2"/>
              <a:buChar char="§"/>
              <a:defRPr/>
            </a:pPr>
            <a:r>
              <a:rPr lang="en-US" altLang="en-US" sz="2000" dirty="0"/>
              <a:t>May vent with flame in response to overcharge </a:t>
            </a:r>
            <a:r>
              <a:rPr lang="en-US" altLang="en-US" sz="2000" dirty="0" smtClean="0"/>
              <a:t>conditions, high temperature exposure, short circuit</a:t>
            </a:r>
            <a:endParaRPr lang="en-US" altLang="en-US" sz="2000" dirty="0"/>
          </a:p>
          <a:p>
            <a:pPr lvl="1" eaLnBrk="1" hangingPunct="1">
              <a:lnSpc>
                <a:spcPct val="85000"/>
              </a:lnSpc>
              <a:buFont typeface="Wingdings" panose="05000000000000000000" pitchFamily="2" charset="2"/>
              <a:buChar char="§"/>
              <a:defRPr/>
            </a:pPr>
            <a:r>
              <a:rPr lang="en-US" altLang="en-US" sz="2000" dirty="0"/>
              <a:t>Severity depends strongly on combination of current rate, over-voltage and duration</a:t>
            </a:r>
          </a:p>
          <a:p>
            <a:pPr lvl="1" eaLnBrk="1" hangingPunct="1">
              <a:lnSpc>
                <a:spcPct val="85000"/>
              </a:lnSpc>
              <a:buFont typeface="Wingdings" panose="05000000000000000000" pitchFamily="2" charset="2"/>
              <a:buChar char="§"/>
              <a:defRPr/>
            </a:pPr>
            <a:endParaRPr lang="en-US" alt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xfrm>
            <a:off x="3886200" y="6629400"/>
            <a:ext cx="28956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gn="ctr">
              <a:lnSpc>
                <a:spcPct val="100000"/>
              </a:lnSpc>
              <a:spcBef>
                <a:spcPct val="0"/>
              </a:spcBef>
              <a:buClrTx/>
              <a:buSzTx/>
              <a:buFontTx/>
              <a:buNone/>
              <a:defRPr/>
            </a:pPr>
            <a:fld id="{A2DC28CD-6709-4F4A-AC98-0E126E1DB45D}" type="slidenum">
              <a:rPr lang="en-US" altLang="en-US" sz="800" b="0" smtClean="0"/>
              <a:pPr algn="ctr">
                <a:lnSpc>
                  <a:spcPct val="100000"/>
                </a:lnSpc>
                <a:spcBef>
                  <a:spcPct val="0"/>
                </a:spcBef>
                <a:buClrTx/>
                <a:buSzTx/>
                <a:buFontTx/>
                <a:buNone/>
                <a:defRPr/>
              </a:pPr>
              <a:t>32</a:t>
            </a:fld>
            <a:endParaRPr lang="en-US" altLang="en-US" sz="800" b="0" smtClean="0"/>
          </a:p>
        </p:txBody>
      </p:sp>
      <p:sp>
        <p:nvSpPr>
          <p:cNvPr id="27651" name="Rectangle 2"/>
          <p:cNvSpPr>
            <a:spLocks noGrp="1" noChangeArrowheads="1"/>
          </p:cNvSpPr>
          <p:nvPr>
            <p:ph type="title"/>
          </p:nvPr>
        </p:nvSpPr>
        <p:spPr>
          <a:effectLst/>
        </p:spPr>
        <p:txBody>
          <a:bodyPr/>
          <a:lstStyle/>
          <a:p>
            <a:pPr eaLnBrk="1" hangingPunct="1">
              <a:defRPr/>
            </a:pPr>
            <a:r>
              <a:rPr lang="en-US" altLang="en-US" dirty="0" smtClean="0"/>
              <a:t>General Response Trends</a:t>
            </a:r>
          </a:p>
        </p:txBody>
      </p:sp>
      <p:sp>
        <p:nvSpPr>
          <p:cNvPr id="30724" name="Rectangle 3"/>
          <p:cNvSpPr>
            <a:spLocks noGrp="1" noChangeArrowheads="1"/>
          </p:cNvSpPr>
          <p:nvPr>
            <p:ph type="body" idx="1"/>
          </p:nvPr>
        </p:nvSpPr>
        <p:spPr>
          <a:xfrm>
            <a:off x="1166813" y="1549400"/>
            <a:ext cx="7772400" cy="4572000"/>
          </a:xfrm>
        </p:spPr>
        <p:txBody>
          <a:bodyPr/>
          <a:lstStyle/>
          <a:p>
            <a:pPr eaLnBrk="1" hangingPunct="1">
              <a:lnSpc>
                <a:spcPct val="85000"/>
              </a:lnSpc>
              <a:buFont typeface="Wingdings" panose="05000000000000000000" pitchFamily="2" charset="2"/>
              <a:buChar char="§"/>
            </a:pPr>
            <a:r>
              <a:rPr lang="en-US" altLang="en-US" sz="2400" dirty="0" smtClean="0"/>
              <a:t>Li/SO</a:t>
            </a:r>
            <a:r>
              <a:rPr lang="en-US" altLang="en-US" sz="2400" baseline="-25000" dirty="0" smtClean="0"/>
              <a:t>2</a:t>
            </a:r>
            <a:r>
              <a:rPr lang="en-US" altLang="en-US" sz="2400" dirty="0" smtClean="0"/>
              <a:t> primary batteries</a:t>
            </a:r>
          </a:p>
          <a:p>
            <a:pPr lvl="1" eaLnBrk="1" hangingPunct="1">
              <a:lnSpc>
                <a:spcPct val="85000"/>
              </a:lnSpc>
              <a:buFont typeface="Wingdings" panose="05000000000000000000" pitchFamily="2" charset="2"/>
              <a:buChar char="§"/>
            </a:pPr>
            <a:r>
              <a:rPr lang="en-US" altLang="en-US" sz="2000" dirty="0" smtClean="0"/>
              <a:t>May vent mildly in response to a variety of conditions including age, short circuits, </a:t>
            </a:r>
            <a:r>
              <a:rPr lang="en-US" altLang="en-US" sz="2000" dirty="0" err="1" smtClean="0"/>
              <a:t>overdischarge</a:t>
            </a:r>
            <a:r>
              <a:rPr lang="en-US" altLang="en-US" sz="2000" dirty="0" smtClean="0"/>
              <a:t>/reversal and high temperature exposure</a:t>
            </a:r>
          </a:p>
          <a:p>
            <a:pPr lvl="1" eaLnBrk="1" hangingPunct="1">
              <a:lnSpc>
                <a:spcPct val="85000"/>
              </a:lnSpc>
              <a:buFont typeface="Wingdings" panose="05000000000000000000" pitchFamily="2" charset="2"/>
              <a:buChar char="§"/>
            </a:pPr>
            <a:r>
              <a:rPr lang="en-US" altLang="en-US" sz="2000" dirty="0" smtClean="0"/>
              <a:t>Vent violently, rapid deflagration when charged at moderate to high current rates to greater than 100% capacity</a:t>
            </a:r>
          </a:p>
          <a:p>
            <a:pPr eaLnBrk="1" hangingPunct="1">
              <a:lnSpc>
                <a:spcPct val="85000"/>
              </a:lnSpc>
              <a:buFont typeface="Wingdings" panose="05000000000000000000" pitchFamily="2" charset="2"/>
              <a:buChar char="§"/>
            </a:pPr>
            <a:r>
              <a:rPr lang="en-US" altLang="en-US" sz="2400" dirty="0" smtClean="0"/>
              <a:t>Li/MnO</a:t>
            </a:r>
            <a:r>
              <a:rPr lang="en-US" altLang="en-US" sz="2400" baseline="-25000" dirty="0" smtClean="0"/>
              <a:t>2</a:t>
            </a:r>
            <a:r>
              <a:rPr lang="en-US" altLang="en-US" sz="2400" dirty="0" smtClean="0"/>
              <a:t> primary batteries</a:t>
            </a:r>
          </a:p>
          <a:p>
            <a:pPr lvl="1" eaLnBrk="1" hangingPunct="1">
              <a:lnSpc>
                <a:spcPct val="85000"/>
              </a:lnSpc>
              <a:buFont typeface="Wingdings" panose="05000000000000000000" pitchFamily="2" charset="2"/>
              <a:buChar char="§"/>
            </a:pPr>
            <a:r>
              <a:rPr lang="en-US" altLang="en-US" sz="2000" dirty="0" smtClean="0"/>
              <a:t>May vent with flame in response to moderate to high rate discharge into voltage reversal</a:t>
            </a:r>
          </a:p>
          <a:p>
            <a:pPr lvl="1" eaLnBrk="1" hangingPunct="1">
              <a:lnSpc>
                <a:spcPct val="85000"/>
              </a:lnSpc>
              <a:buFont typeface="Wingdings" panose="05000000000000000000" pitchFamily="2" charset="2"/>
              <a:buChar char="§"/>
            </a:pPr>
            <a:r>
              <a:rPr lang="en-US" altLang="en-US" sz="2000" dirty="0" smtClean="0"/>
              <a:t>Severity depends on both abuse conditions (rate and duration) and chemical composition of the battery</a:t>
            </a:r>
          </a:p>
          <a:p>
            <a:pPr eaLnBrk="1" hangingPunct="1">
              <a:lnSpc>
                <a:spcPct val="85000"/>
              </a:lnSpc>
              <a:buFont typeface="Wingdings" panose="05000000000000000000" pitchFamily="2" charset="2"/>
              <a:buChar char="§"/>
            </a:pPr>
            <a:r>
              <a:rPr lang="en-US" altLang="en-US" sz="2400" dirty="0" smtClean="0"/>
              <a:t>Li/SOCl</a:t>
            </a:r>
            <a:r>
              <a:rPr lang="en-US" altLang="en-US" sz="2400" baseline="-25000" dirty="0" smtClean="0"/>
              <a:t>2</a:t>
            </a:r>
            <a:r>
              <a:rPr lang="en-US" altLang="en-US" sz="2400" dirty="0" smtClean="0"/>
              <a:t> and </a:t>
            </a:r>
            <a:r>
              <a:rPr lang="en-US" altLang="en-US" sz="2400" dirty="0" err="1" smtClean="0"/>
              <a:t>oxyhalide</a:t>
            </a:r>
            <a:r>
              <a:rPr lang="en-US" altLang="en-US" sz="2400" dirty="0" smtClean="0"/>
              <a:t> primary batteries</a:t>
            </a:r>
          </a:p>
          <a:p>
            <a:pPr lvl="1" eaLnBrk="1" hangingPunct="1">
              <a:lnSpc>
                <a:spcPct val="85000"/>
              </a:lnSpc>
              <a:buFont typeface="Wingdings" panose="05000000000000000000" pitchFamily="2" charset="2"/>
              <a:buChar char="§"/>
            </a:pPr>
            <a:r>
              <a:rPr lang="en-US" altLang="en-US" sz="2000" dirty="0" smtClean="0"/>
              <a:t>Violent vent with flame in response to charge; cold temperature  </a:t>
            </a:r>
            <a:r>
              <a:rPr lang="en-US" altLang="en-US" sz="2000" dirty="0" err="1" smtClean="0"/>
              <a:t>overdischarge</a:t>
            </a:r>
            <a:r>
              <a:rPr lang="en-US" altLang="en-US" sz="2000" dirty="0" smtClean="0"/>
              <a:t>-&gt; ambient temperature</a:t>
            </a:r>
          </a:p>
          <a:p>
            <a:pPr lvl="1" eaLnBrk="1" hangingPunct="1">
              <a:lnSpc>
                <a:spcPct val="85000"/>
              </a:lnSpc>
              <a:buFont typeface="Wingdings" panose="05000000000000000000" pitchFamily="2" charset="2"/>
              <a:buChar char="§"/>
            </a:pPr>
            <a:r>
              <a:rPr lang="en-US" altLang="en-US" sz="2000" dirty="0" smtClean="0"/>
              <a:t>Severity depends strongly on combination of current rate, duration, electrolyte</a:t>
            </a:r>
          </a:p>
          <a:p>
            <a:pPr lvl="1" eaLnBrk="1" hangingPunct="1">
              <a:lnSpc>
                <a:spcPct val="85000"/>
              </a:lnSpc>
            </a:pPr>
            <a:endParaRPr lang="en-US" alt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xfrm>
            <a:off x="3886200" y="6629400"/>
            <a:ext cx="2895600" cy="228600"/>
          </a:xfrm>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lnSpc>
                <a:spcPct val="95000"/>
              </a:lnSpc>
              <a:spcBef>
                <a:spcPct val="60000"/>
              </a:spcBef>
              <a:buClr>
                <a:schemeClr val="tx2"/>
              </a:buClr>
              <a:buSzPct val="90000"/>
              <a:buFont typeface="Monotype Sorts"/>
              <a:buChar char="u"/>
              <a:defRPr sz="2800" b="1">
                <a:solidFill>
                  <a:schemeClr val="tx1"/>
                </a:solidFill>
                <a:latin typeface="Arial" pitchFamily="34" charset="0"/>
                <a:ea typeface="ＭＳ Ｐゴシック" pitchFamily="34" charset="-128"/>
              </a:defRPr>
            </a:lvl1pPr>
            <a:lvl2pPr marL="742950" indent="-285750" eaLnBrk="0" hangingPunct="0">
              <a:lnSpc>
                <a:spcPct val="95000"/>
              </a:lnSpc>
              <a:spcBef>
                <a:spcPct val="20000"/>
              </a:spcBef>
              <a:buClr>
                <a:schemeClr val="accent2"/>
              </a:buClr>
              <a:buChar char="–"/>
              <a:defRPr sz="2400">
                <a:solidFill>
                  <a:schemeClr val="tx1"/>
                </a:solidFill>
                <a:latin typeface="Arial" pitchFamily="34" charset="0"/>
                <a:ea typeface="ＭＳ Ｐゴシック" pitchFamily="34" charset="-128"/>
              </a:defRPr>
            </a:lvl2pPr>
            <a:lvl3pPr marL="1143000" indent="-228600" eaLnBrk="0" hangingPunct="0">
              <a:lnSpc>
                <a:spcPct val="95000"/>
              </a:lnSpc>
              <a:spcBef>
                <a:spcPct val="20000"/>
              </a:spcBef>
              <a:buClr>
                <a:schemeClr val="tx1"/>
              </a:buClr>
              <a:buFont typeface="Times" pitchFamily="18" charset="0"/>
              <a:buChar char="•"/>
              <a:defRPr sz="2000">
                <a:solidFill>
                  <a:schemeClr val="tx1"/>
                </a:solidFill>
                <a:latin typeface="Arial" pitchFamily="34" charset="0"/>
                <a:ea typeface="ＭＳ Ｐゴシック" pitchFamily="34" charset="-128"/>
              </a:defRPr>
            </a:lvl3pPr>
            <a:lvl4pPr marL="1600200" indent="-228600" eaLnBrk="0" hangingPunct="0">
              <a:lnSpc>
                <a:spcPct val="95000"/>
              </a:lnSpc>
              <a:spcBef>
                <a:spcPct val="20000"/>
              </a:spcBef>
              <a:buClr>
                <a:schemeClr val="tx2"/>
              </a:buClr>
              <a:buChar char="–"/>
              <a:defRPr>
                <a:solidFill>
                  <a:schemeClr val="tx1"/>
                </a:solidFill>
                <a:latin typeface="Arial" pitchFamily="34" charset="0"/>
                <a:ea typeface="ＭＳ Ｐゴシック" pitchFamily="34" charset="-128"/>
              </a:defRPr>
            </a:lvl4pPr>
            <a:lvl5pPr marL="2057400" indent="-228600" eaLnBrk="0" hangingPunct="0">
              <a:lnSpc>
                <a:spcPct val="95000"/>
              </a:lnSpc>
              <a:spcBef>
                <a:spcPct val="20000"/>
              </a:spcBef>
              <a:buFont typeface="Wingdings" pitchFamily="2" charset="2"/>
              <a:buChar char="§"/>
              <a:defRPr>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20000"/>
              </a:spcBef>
              <a:spcAft>
                <a:spcPct val="0"/>
              </a:spcAft>
              <a:buFont typeface="Wingdings" pitchFamily="2" charset="2"/>
              <a:buChar char="§"/>
              <a:defRPr>
                <a:solidFill>
                  <a:schemeClr val="tx1"/>
                </a:solidFill>
                <a:latin typeface="Arial" pitchFamily="34" charset="0"/>
                <a:ea typeface="ＭＳ Ｐゴシック" pitchFamily="34" charset="-128"/>
              </a:defRPr>
            </a:lvl9pPr>
          </a:lstStyle>
          <a:p>
            <a:pPr algn="ctr">
              <a:lnSpc>
                <a:spcPct val="100000"/>
              </a:lnSpc>
              <a:spcBef>
                <a:spcPct val="0"/>
              </a:spcBef>
              <a:buClrTx/>
              <a:buSzTx/>
              <a:buFontTx/>
              <a:buNone/>
              <a:defRPr/>
            </a:pPr>
            <a:fld id="{5340AB3A-A111-408D-99B2-62B7C54A34AB}" type="slidenum">
              <a:rPr lang="en-US" altLang="en-US" sz="800" b="0" smtClean="0"/>
              <a:pPr algn="ctr">
                <a:lnSpc>
                  <a:spcPct val="100000"/>
                </a:lnSpc>
                <a:spcBef>
                  <a:spcPct val="0"/>
                </a:spcBef>
                <a:buClrTx/>
                <a:buSzTx/>
                <a:buFontTx/>
                <a:buNone/>
                <a:defRPr/>
              </a:pPr>
              <a:t>33</a:t>
            </a:fld>
            <a:endParaRPr lang="en-US" altLang="en-US" sz="800" b="0" smtClean="0"/>
          </a:p>
        </p:txBody>
      </p:sp>
      <p:sp>
        <p:nvSpPr>
          <p:cNvPr id="27651" name="Rectangle 2"/>
          <p:cNvSpPr>
            <a:spLocks noGrp="1" noChangeArrowheads="1"/>
          </p:cNvSpPr>
          <p:nvPr>
            <p:ph type="title"/>
          </p:nvPr>
        </p:nvSpPr>
        <p:spPr>
          <a:effectLst/>
        </p:spPr>
        <p:txBody>
          <a:bodyPr/>
          <a:lstStyle/>
          <a:p>
            <a:pPr eaLnBrk="1" hangingPunct="1">
              <a:defRPr/>
            </a:pPr>
            <a:r>
              <a:rPr lang="en-US" altLang="en-US" dirty="0" smtClean="0"/>
              <a:t>General Response Trends</a:t>
            </a:r>
          </a:p>
        </p:txBody>
      </p:sp>
      <p:sp>
        <p:nvSpPr>
          <p:cNvPr id="58372" name="Rectangle 3"/>
          <p:cNvSpPr>
            <a:spLocks noGrp="1" noChangeArrowheads="1"/>
          </p:cNvSpPr>
          <p:nvPr>
            <p:ph type="body" idx="1"/>
          </p:nvPr>
        </p:nvSpPr>
        <p:spPr>
          <a:xfrm>
            <a:off x="1166813" y="1754188"/>
            <a:ext cx="7772400" cy="4572000"/>
          </a:xfrm>
        </p:spPr>
        <p:txBody>
          <a:bodyPr/>
          <a:lstStyle/>
          <a:p>
            <a:pPr eaLnBrk="1" hangingPunct="1">
              <a:lnSpc>
                <a:spcPct val="85000"/>
              </a:lnSpc>
              <a:buFont typeface="Wingdings" panose="05000000000000000000" pitchFamily="2" charset="2"/>
              <a:buChar char="§"/>
              <a:defRPr/>
            </a:pPr>
            <a:r>
              <a:rPr lang="en-US" altLang="en-US" sz="2400" dirty="0" smtClean="0"/>
              <a:t>Manufacturing Controls</a:t>
            </a:r>
          </a:p>
          <a:p>
            <a:pPr lvl="1" eaLnBrk="1" hangingPunct="1">
              <a:lnSpc>
                <a:spcPct val="85000"/>
              </a:lnSpc>
              <a:buFont typeface="Wingdings" panose="05000000000000000000" pitchFamily="2" charset="2"/>
              <a:buChar char="§"/>
              <a:defRPr/>
            </a:pPr>
            <a:r>
              <a:rPr lang="en-US" altLang="en-US" sz="2000" dirty="0" smtClean="0"/>
              <a:t>Automated vs Manual assembly</a:t>
            </a:r>
          </a:p>
          <a:p>
            <a:pPr lvl="1" eaLnBrk="1" hangingPunct="1">
              <a:lnSpc>
                <a:spcPct val="85000"/>
              </a:lnSpc>
              <a:buFont typeface="Wingdings" panose="05000000000000000000" pitchFamily="2" charset="2"/>
              <a:buChar char="§"/>
              <a:defRPr/>
            </a:pPr>
            <a:r>
              <a:rPr lang="en-US" altLang="en-US" sz="2000" dirty="0" err="1" smtClean="0"/>
              <a:t>Comercial</a:t>
            </a:r>
            <a:r>
              <a:rPr lang="en-US" altLang="en-US" sz="2000" dirty="0" smtClean="0"/>
              <a:t> vs </a:t>
            </a:r>
            <a:r>
              <a:rPr lang="en-US" altLang="en-US" sz="2000" dirty="0" err="1" smtClean="0"/>
              <a:t>Militray</a:t>
            </a:r>
            <a:r>
              <a:rPr lang="en-US" altLang="en-US" sz="2000" dirty="0" smtClean="0"/>
              <a:t> “boutique” except when unavoidable</a:t>
            </a:r>
          </a:p>
          <a:p>
            <a:pPr eaLnBrk="1" hangingPunct="1">
              <a:lnSpc>
                <a:spcPct val="85000"/>
              </a:lnSpc>
              <a:buFont typeface="Wingdings" panose="05000000000000000000" pitchFamily="2" charset="2"/>
              <a:buChar char="§"/>
              <a:defRPr/>
            </a:pPr>
            <a:r>
              <a:rPr lang="en-US" altLang="en-US" sz="2400" dirty="0" smtClean="0"/>
              <a:t>Auditing Controls/</a:t>
            </a:r>
            <a:r>
              <a:rPr lang="en-US" altLang="en-US" sz="2400" dirty="0"/>
              <a:t>Quality Management </a:t>
            </a:r>
            <a:r>
              <a:rPr lang="en-US" altLang="en-US" sz="2400" dirty="0" smtClean="0"/>
              <a:t>System</a:t>
            </a:r>
          </a:p>
          <a:p>
            <a:pPr lvl="1" eaLnBrk="1" hangingPunct="1">
              <a:lnSpc>
                <a:spcPct val="85000"/>
              </a:lnSpc>
              <a:buFont typeface="Wingdings" panose="05000000000000000000" pitchFamily="2" charset="2"/>
              <a:buChar char="§"/>
              <a:defRPr/>
            </a:pPr>
            <a:r>
              <a:rPr lang="en-US" altLang="en-US" sz="2000" dirty="0" smtClean="0"/>
              <a:t>6sigma as a minimum; ISO9000 marginally ok; AS8100 better but not sufficient</a:t>
            </a:r>
          </a:p>
          <a:p>
            <a:pPr eaLnBrk="1" hangingPunct="1">
              <a:lnSpc>
                <a:spcPct val="85000"/>
              </a:lnSpc>
              <a:buFont typeface="Wingdings" panose="05000000000000000000" pitchFamily="2" charset="2"/>
              <a:buChar char="§"/>
              <a:defRPr/>
            </a:pPr>
            <a:r>
              <a:rPr lang="en-US" altLang="en-US" sz="2400" dirty="0" smtClean="0"/>
              <a:t>FOD inspection</a:t>
            </a:r>
          </a:p>
          <a:p>
            <a:pPr lvl="1" eaLnBrk="1" hangingPunct="1">
              <a:lnSpc>
                <a:spcPct val="85000"/>
              </a:lnSpc>
              <a:buFont typeface="Wingdings" panose="05000000000000000000" pitchFamily="2" charset="2"/>
              <a:buChar char="§"/>
              <a:defRPr/>
            </a:pPr>
            <a:r>
              <a:rPr lang="en-US" altLang="en-US" sz="2000" dirty="0" smtClean="0"/>
              <a:t>At every possible step for Ferrous and non-Ferrous metal</a:t>
            </a:r>
          </a:p>
          <a:p>
            <a:pPr lvl="1" eaLnBrk="1" hangingPunct="1">
              <a:lnSpc>
                <a:spcPct val="85000"/>
              </a:lnSpc>
              <a:buFont typeface="Wingdings" panose="05000000000000000000" pitchFamily="2" charset="2"/>
              <a:buChar char="§"/>
              <a:defRPr/>
            </a:pPr>
            <a:r>
              <a:rPr lang="en-US" altLang="en-US" sz="2000" dirty="0" smtClean="0"/>
              <a:t>Nickel, iron, zinc, </a:t>
            </a:r>
            <a:endParaRPr lang="en-US" altLang="en-US" sz="1600" dirty="0" smtClean="0"/>
          </a:p>
          <a:p>
            <a:pPr eaLnBrk="1" hangingPunct="1">
              <a:lnSpc>
                <a:spcPct val="85000"/>
              </a:lnSpc>
              <a:buFont typeface="Wingdings" panose="05000000000000000000" pitchFamily="2" charset="2"/>
              <a:buChar char="§"/>
              <a:defRPr/>
            </a:pPr>
            <a:r>
              <a:rPr lang="en-US" altLang="en-US" sz="2400" dirty="0" smtClean="0"/>
              <a:t>CT Scan and Pre-Post Acceptance Test criteria for run-of-plant exemplars for some contracts </a:t>
            </a:r>
          </a:p>
          <a:p>
            <a:pPr eaLnBrk="1" hangingPunct="1">
              <a:lnSpc>
                <a:spcPct val="85000"/>
              </a:lnSpc>
              <a:buFont typeface="Wingdings" panose="05000000000000000000" pitchFamily="2" charset="2"/>
              <a:buChar char="§"/>
              <a:defRPr/>
            </a:pPr>
            <a:r>
              <a:rPr lang="en-US" altLang="en-US" sz="2400" dirty="0" smtClean="0"/>
              <a:t>Critical Design Choices – lowering ED to allow self-thermal management and mitigation control</a:t>
            </a:r>
            <a:endParaRPr lang="en-US" altLang="en-US"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808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pPr>
              <a:defRPr/>
            </a:pPr>
            <a:r>
              <a:rPr lang="en-US" altLang="en-US"/>
              <a:t>NSWC - Carderock Code 616</a:t>
            </a:r>
          </a:p>
        </p:txBody>
      </p:sp>
      <p:sp>
        <p:nvSpPr>
          <p:cNvPr id="10" name="Slide Number Placeholder 4"/>
          <p:cNvSpPr>
            <a:spLocks noGrp="1"/>
          </p:cNvSpPr>
          <p:nvPr>
            <p:ph type="sldNum" sz="quarter" idx="12"/>
          </p:nvPr>
        </p:nvSpPr>
        <p:spPr/>
        <p:txBody>
          <a:bodyPr/>
          <a:lstStyle/>
          <a:p>
            <a:pPr>
              <a:defRPr/>
            </a:pPr>
            <a:fld id="{54A6EB3C-5334-4E98-8C9E-71DBE8F1B3BA}" type="slidenum">
              <a:rPr lang="en-US" altLang="en-US"/>
              <a:pPr>
                <a:defRPr/>
              </a:pPr>
              <a:t>4</a:t>
            </a:fld>
            <a:endParaRPr lang="en-US" altLang="en-US"/>
          </a:p>
        </p:txBody>
      </p:sp>
      <p:sp>
        <p:nvSpPr>
          <p:cNvPr id="207874" name="Rectangle 2"/>
          <p:cNvSpPr>
            <a:spLocks noGrp="1" noChangeArrowheads="1"/>
          </p:cNvSpPr>
          <p:nvPr>
            <p:ph type="title"/>
          </p:nvPr>
        </p:nvSpPr>
        <p:spPr>
          <a:xfrm>
            <a:off x="1842448" y="302528"/>
            <a:ext cx="7301552" cy="1143000"/>
          </a:xfrm>
          <a:effectLst/>
        </p:spPr>
        <p:txBody>
          <a:bodyPr/>
          <a:lstStyle/>
          <a:p>
            <a:pPr>
              <a:defRPr/>
            </a:pPr>
            <a:r>
              <a:rPr lang="en-US" altLang="en-US" dirty="0" smtClean="0">
                <a:solidFill>
                  <a:srgbClr val="FF0000"/>
                </a:solidFill>
              </a:rPr>
              <a:t>Navy Safety Addresses</a:t>
            </a:r>
            <a:r>
              <a:rPr lang="en-US" altLang="en-US" dirty="0" smtClean="0"/>
              <a:t> </a:t>
            </a:r>
            <a:r>
              <a:rPr lang="en-US" altLang="en-US" dirty="0" smtClean="0">
                <a:solidFill>
                  <a:schemeClr val="accent2">
                    <a:lumMod val="75000"/>
                  </a:schemeClr>
                </a:solidFill>
              </a:rPr>
              <a:t>Special Platform</a:t>
            </a:r>
            <a:r>
              <a:rPr lang="en-US" altLang="en-US" dirty="0">
                <a:solidFill>
                  <a:schemeClr val="accent2">
                    <a:lumMod val="75000"/>
                  </a:schemeClr>
                </a:solidFill>
              </a:rPr>
              <a:t> </a:t>
            </a:r>
            <a:r>
              <a:rPr lang="en-US" altLang="en-US" dirty="0" smtClean="0">
                <a:solidFill>
                  <a:schemeClr val="accent2">
                    <a:lumMod val="75000"/>
                  </a:schemeClr>
                </a:solidFill>
              </a:rPr>
              <a:t>Issues</a:t>
            </a:r>
            <a:endParaRPr lang="en-US" altLang="en-US" dirty="0">
              <a:solidFill>
                <a:schemeClr val="accent2">
                  <a:lumMod val="75000"/>
                </a:schemeClr>
              </a:solidFill>
            </a:endParaRPr>
          </a:p>
        </p:txBody>
      </p:sp>
      <p:pic>
        <p:nvPicPr>
          <p:cNvPr id="17413" name="Picture 3" descr="panspritorpedoroom"/>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14450" y="1800489"/>
            <a:ext cx="7391400" cy="23653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4" name="Picture 4" descr="53hvr"/>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14450" y="4315089"/>
            <a:ext cx="3810000" cy="22288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pic>
        <p:nvPicPr>
          <p:cNvPr id="17415" name="Picture 5" descr="p-3c-dvic255"/>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53050" y="4238889"/>
            <a:ext cx="3352800" cy="22987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17416" name="Text Box 6"/>
          <p:cNvSpPr txBox="1">
            <a:spLocks noChangeArrowheads="1"/>
          </p:cNvSpPr>
          <p:nvPr/>
        </p:nvSpPr>
        <p:spPr bwMode="auto">
          <a:xfrm>
            <a:off x="1314450" y="1800489"/>
            <a:ext cx="1579563" cy="457200"/>
          </a:xfrm>
          <a:prstGeom prst="rect">
            <a:avLst/>
          </a:prstGeom>
          <a:solidFill>
            <a:srgbClr val="000000"/>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type="none" w="sm" len="sm"/>
                <a:tailEnd type="none" w="sm" len="sm"/>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dirty="0"/>
              <a:t>Submarine </a:t>
            </a:r>
          </a:p>
        </p:txBody>
      </p:sp>
      <p:sp>
        <p:nvSpPr>
          <p:cNvPr id="17417" name="Text Box 7"/>
          <p:cNvSpPr txBox="1">
            <a:spLocks noChangeArrowheads="1"/>
          </p:cNvSpPr>
          <p:nvPr/>
        </p:nvSpPr>
        <p:spPr bwMode="auto">
          <a:xfrm>
            <a:off x="1314450" y="4315089"/>
            <a:ext cx="1468438" cy="457200"/>
          </a:xfrm>
          <a:prstGeom prst="rect">
            <a:avLst/>
          </a:prstGeom>
          <a:solidFill>
            <a:srgbClr val="000000"/>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type="none" w="sm" len="sm"/>
                <a:tailEnd type="none" w="sm" len="sm"/>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a:t>Helicopter</a:t>
            </a:r>
          </a:p>
        </p:txBody>
      </p:sp>
      <p:sp>
        <p:nvSpPr>
          <p:cNvPr id="17418" name="Text Box 8"/>
          <p:cNvSpPr txBox="1">
            <a:spLocks noChangeArrowheads="1"/>
          </p:cNvSpPr>
          <p:nvPr/>
        </p:nvSpPr>
        <p:spPr bwMode="auto">
          <a:xfrm>
            <a:off x="7562850" y="6143889"/>
            <a:ext cx="1147763" cy="457200"/>
          </a:xfrm>
          <a:prstGeom prst="rect">
            <a:avLst/>
          </a:prstGeom>
          <a:solidFill>
            <a:schemeClr val="bg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type="none" w="sm" len="sm"/>
                <a:tailEnd type="none" w="sm" len="sm"/>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a:t>Aircraft</a:t>
            </a:r>
          </a:p>
        </p:txBody>
      </p:sp>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bwMode="auto">
          <a:xfrm>
            <a:off x="4763" y="1093788"/>
            <a:ext cx="9131300" cy="576421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a:solidFill>
                <a:schemeClr val="bg1"/>
              </a:solidFill>
              <a:latin typeface="Arial" charset="0"/>
              <a:ea typeface="ＭＳ Ｐゴシック" charset="0"/>
              <a:cs typeface="Arial" pitchFamily="34" charset="0"/>
            </a:endParaRPr>
          </a:p>
        </p:txBody>
      </p:sp>
      <p:sp>
        <p:nvSpPr>
          <p:cNvPr id="132" name="Rectangle 131"/>
          <p:cNvSpPr/>
          <p:nvPr/>
        </p:nvSpPr>
        <p:spPr bwMode="auto">
          <a:xfrm>
            <a:off x="7223125" y="5737225"/>
            <a:ext cx="1025525"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 name="Title 3"/>
          <p:cNvSpPr>
            <a:spLocks noGrp="1"/>
          </p:cNvSpPr>
          <p:nvPr>
            <p:ph type="title"/>
          </p:nvPr>
        </p:nvSpPr>
        <p:spPr>
          <a:xfrm>
            <a:off x="1732996" y="0"/>
            <a:ext cx="6953803" cy="546098"/>
          </a:xfrm>
          <a:effectLst/>
        </p:spPr>
        <p:txBody>
          <a:bodyPr>
            <a:noAutofit/>
          </a:bodyPr>
          <a:lstStyle/>
          <a:p>
            <a:pPr>
              <a:defRPr/>
            </a:pPr>
            <a:r>
              <a:rPr lang="en-US" dirty="0" smtClean="0"/>
              <a:t>Historical Perspective</a:t>
            </a:r>
            <a:endParaRPr lang="en-US" dirty="0"/>
          </a:p>
        </p:txBody>
      </p:sp>
      <p:cxnSp>
        <p:nvCxnSpPr>
          <p:cNvPr id="42" name="Straight Connector 41"/>
          <p:cNvCxnSpPr/>
          <p:nvPr/>
        </p:nvCxnSpPr>
        <p:spPr>
          <a:xfrm flipH="1">
            <a:off x="2057400" y="1016000"/>
            <a:ext cx="4763" cy="5702300"/>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24238" y="1016000"/>
            <a:ext cx="0" cy="5754688"/>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724400" y="1016000"/>
            <a:ext cx="0" cy="5754688"/>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96000" y="1016000"/>
            <a:ext cx="0" cy="5795963"/>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467600" y="1012825"/>
            <a:ext cx="22225" cy="5138738"/>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839200" y="1016000"/>
            <a:ext cx="0" cy="5221288"/>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52613" y="815975"/>
            <a:ext cx="7385050" cy="277813"/>
          </a:xfrm>
          <a:prstGeom prst="rect">
            <a:avLst/>
          </a:prstGeom>
          <a:solidFill>
            <a:schemeClr val="bg1">
              <a:lumMod val="90000"/>
              <a:lumOff val="10000"/>
            </a:schemeClr>
          </a:solidFill>
        </p:spPr>
        <p:txBody>
          <a:bodyPr wrap="none">
            <a:spAutoFit/>
          </a:bodyPr>
          <a:lstStyle/>
          <a:p>
            <a:pPr>
              <a:defRPr/>
            </a:pPr>
            <a:r>
              <a:rPr lang="en-US" sz="1200" dirty="0">
                <a:cs typeface="Arial" pitchFamily="34" charset="0"/>
              </a:rPr>
              <a:t>1970        1975        1980        1985        1990        1995        2000        2005        2010        2015        2020</a:t>
            </a:r>
          </a:p>
        </p:txBody>
      </p:sp>
      <p:sp>
        <p:nvSpPr>
          <p:cNvPr id="21516" name="TextBox 6"/>
          <p:cNvSpPr txBox="1">
            <a:spLocks noChangeArrowheads="1"/>
          </p:cNvSpPr>
          <p:nvPr/>
        </p:nvSpPr>
        <p:spPr bwMode="auto">
          <a:xfrm>
            <a:off x="0" y="1155700"/>
            <a:ext cx="2400300" cy="13223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solidFill>
                  <a:schemeClr val="bg1"/>
                </a:solidFill>
              </a:rPr>
              <a:t>Lithium Primary Batteries in Navy</a:t>
            </a:r>
          </a:p>
          <a:p>
            <a:pPr eaLnBrk="1" hangingPunct="1"/>
            <a:endParaRPr lang="en-US" altLang="en-US" sz="1600">
              <a:solidFill>
                <a:schemeClr val="bg1"/>
              </a:solidFill>
            </a:endParaRPr>
          </a:p>
          <a:p>
            <a:pPr eaLnBrk="1" hangingPunct="1"/>
            <a:r>
              <a:rPr lang="en-US" altLang="en-US" sz="1600">
                <a:solidFill>
                  <a:schemeClr val="bg1"/>
                </a:solidFill>
              </a:rPr>
              <a:t>Lithium-Ion Secondary Batteries in Navy</a:t>
            </a:r>
          </a:p>
        </p:txBody>
      </p:sp>
      <p:sp>
        <p:nvSpPr>
          <p:cNvPr id="9" name="Isosceles Triangle 8"/>
          <p:cNvSpPr/>
          <p:nvPr/>
        </p:nvSpPr>
        <p:spPr>
          <a:xfrm>
            <a:off x="2397125" y="1155700"/>
            <a:ext cx="185738"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cxnSp>
        <p:nvCxnSpPr>
          <p:cNvPr id="11" name="Straight Arrow Connector 10"/>
          <p:cNvCxnSpPr>
            <a:stCxn id="9" idx="5"/>
          </p:cNvCxnSpPr>
          <p:nvPr/>
        </p:nvCxnSpPr>
        <p:spPr>
          <a:xfrm>
            <a:off x="2536825" y="1231900"/>
            <a:ext cx="58197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4867275" y="2132013"/>
            <a:ext cx="185738"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cxnSp>
        <p:nvCxnSpPr>
          <p:cNvPr id="13" name="Straight Arrow Connector 12"/>
          <p:cNvCxnSpPr>
            <a:stCxn id="12" idx="5"/>
          </p:cNvCxnSpPr>
          <p:nvPr/>
        </p:nvCxnSpPr>
        <p:spPr>
          <a:xfrm>
            <a:off x="5006975" y="2208213"/>
            <a:ext cx="33337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2500313"/>
            <a:ext cx="2971800" cy="3910012"/>
          </a:xfrm>
          <a:prstGeom prst="rect">
            <a:avLst/>
          </a:prstGeom>
          <a:noFill/>
        </p:spPr>
        <p:txBody>
          <a:bodyPr>
            <a:spAutoFit/>
          </a:bodyPr>
          <a:lstStyle/>
          <a:p>
            <a:pPr>
              <a:spcAft>
                <a:spcPts val="600"/>
              </a:spcAft>
              <a:defRPr/>
            </a:pPr>
            <a:r>
              <a:rPr lang="en-US" sz="1600" dirty="0">
                <a:solidFill>
                  <a:schemeClr val="bg1"/>
                </a:solidFill>
                <a:cs typeface="Arial" pitchFamily="34" charset="0"/>
              </a:rPr>
              <a:t>Navy Lithium Battery </a:t>
            </a:r>
            <a:br>
              <a:rPr lang="en-US" sz="1600" dirty="0">
                <a:solidFill>
                  <a:schemeClr val="bg1"/>
                </a:solidFill>
                <a:cs typeface="Arial" pitchFamily="34" charset="0"/>
              </a:rPr>
            </a:br>
            <a:r>
              <a:rPr lang="en-US" sz="1600" dirty="0">
                <a:solidFill>
                  <a:schemeClr val="bg1"/>
                </a:solidFill>
                <a:cs typeface="Arial" pitchFamily="34" charset="0"/>
              </a:rPr>
              <a:t>Defining Accidents</a:t>
            </a:r>
            <a:endParaRPr lang="en-US" sz="3600" dirty="0">
              <a:solidFill>
                <a:schemeClr val="bg1"/>
              </a:solidFill>
              <a:cs typeface="Arial" pitchFamily="34" charset="0"/>
            </a:endParaRPr>
          </a:p>
          <a:p>
            <a:pPr marL="171450" indent="-171450">
              <a:spcAft>
                <a:spcPts val="600"/>
              </a:spcAft>
              <a:buFont typeface="Arial" charset="0"/>
              <a:buChar char="•"/>
              <a:defRPr/>
            </a:pPr>
            <a:r>
              <a:rPr lang="en-US" sz="1600" dirty="0">
                <a:solidFill>
                  <a:schemeClr val="bg1"/>
                </a:solidFill>
                <a:cs typeface="Arial" pitchFamily="34" charset="0"/>
              </a:rPr>
              <a:t>Flight Deck Events   (‘74)</a:t>
            </a:r>
          </a:p>
          <a:p>
            <a:pPr marL="171450" indent="-171450">
              <a:spcAft>
                <a:spcPts val="600"/>
              </a:spcAft>
              <a:buFont typeface="Arial" charset="0"/>
              <a:buChar char="•"/>
              <a:defRPr/>
            </a:pPr>
            <a:r>
              <a:rPr lang="en-US" sz="1600" dirty="0">
                <a:solidFill>
                  <a:schemeClr val="bg1"/>
                </a:solidFill>
                <a:cs typeface="Arial" pitchFamily="34" charset="0"/>
              </a:rPr>
              <a:t>Bermuda incident         </a:t>
            </a:r>
          </a:p>
          <a:p>
            <a:pPr marL="171450" indent="-171450">
              <a:spcAft>
                <a:spcPts val="600"/>
              </a:spcAft>
              <a:buFont typeface="Arial" charset="0"/>
              <a:buChar char="•"/>
              <a:defRPr/>
            </a:pPr>
            <a:r>
              <a:rPr lang="en-US" sz="1600" dirty="0" err="1">
                <a:solidFill>
                  <a:schemeClr val="bg1"/>
                </a:solidFill>
                <a:cs typeface="Arial" pitchFamily="34" charset="0"/>
              </a:rPr>
              <a:t>Sonobuoy</a:t>
            </a:r>
            <a:r>
              <a:rPr lang="en-US" sz="1600" dirty="0">
                <a:solidFill>
                  <a:schemeClr val="bg1"/>
                </a:solidFill>
                <a:cs typeface="Arial" pitchFamily="34" charset="0"/>
              </a:rPr>
              <a:t> Failures</a:t>
            </a:r>
          </a:p>
          <a:p>
            <a:pPr marL="171450" indent="-171450">
              <a:spcAft>
                <a:spcPts val="600"/>
              </a:spcAft>
              <a:buFont typeface="Arial" charset="0"/>
              <a:buChar char="•"/>
              <a:defRPr/>
            </a:pPr>
            <a:r>
              <a:rPr lang="en-US" sz="1600" dirty="0">
                <a:solidFill>
                  <a:schemeClr val="bg1"/>
                </a:solidFill>
                <a:cs typeface="Arial" pitchFamily="34" charset="0"/>
              </a:rPr>
              <a:t>DoD Hawaii Battery /Platform Fire</a:t>
            </a:r>
          </a:p>
          <a:p>
            <a:pPr marL="171450" indent="-171450">
              <a:spcAft>
                <a:spcPts val="600"/>
              </a:spcAft>
              <a:buFont typeface="Arial" charset="0"/>
              <a:buChar char="•"/>
              <a:defRPr/>
            </a:pPr>
            <a:r>
              <a:rPr lang="en-US" sz="1600" dirty="0">
                <a:solidFill>
                  <a:schemeClr val="bg1"/>
                </a:solidFill>
                <a:cs typeface="Arial" pitchFamily="34" charset="0"/>
              </a:rPr>
              <a:t>Underwater Vehicle </a:t>
            </a:r>
            <a:br>
              <a:rPr lang="en-US" sz="1600" dirty="0">
                <a:solidFill>
                  <a:schemeClr val="bg1"/>
                </a:solidFill>
                <a:cs typeface="Arial" pitchFamily="34" charset="0"/>
              </a:rPr>
            </a:br>
            <a:r>
              <a:rPr lang="en-US" sz="1600" dirty="0">
                <a:solidFill>
                  <a:schemeClr val="bg1"/>
                </a:solidFill>
                <a:cs typeface="Arial" pitchFamily="34" charset="0"/>
              </a:rPr>
              <a:t>Lithium-Ion Test</a:t>
            </a:r>
          </a:p>
          <a:p>
            <a:pPr marL="171450" indent="-171450">
              <a:spcAft>
                <a:spcPts val="600"/>
              </a:spcAft>
              <a:buFont typeface="Arial" charset="0"/>
              <a:buChar char="•"/>
              <a:defRPr/>
            </a:pPr>
            <a:r>
              <a:rPr lang="en-US" sz="1600" dirty="0">
                <a:solidFill>
                  <a:schemeClr val="bg1"/>
                </a:solidFill>
                <a:cs typeface="Arial" pitchFamily="34" charset="0"/>
              </a:rPr>
              <a:t>NSWC Facility Fire</a:t>
            </a:r>
          </a:p>
          <a:p>
            <a:pPr marL="171450" indent="-171450">
              <a:spcAft>
                <a:spcPts val="600"/>
              </a:spcAft>
              <a:buFont typeface="Arial" charset="0"/>
              <a:buChar char="•"/>
              <a:defRPr/>
            </a:pPr>
            <a:r>
              <a:rPr lang="en-US" sz="1600" dirty="0">
                <a:solidFill>
                  <a:schemeClr val="bg1"/>
                </a:solidFill>
                <a:cs typeface="Arial" pitchFamily="34" charset="0"/>
              </a:rPr>
              <a:t>2.5kWhr Battery </a:t>
            </a:r>
            <a:br>
              <a:rPr lang="en-US" sz="1600" dirty="0">
                <a:solidFill>
                  <a:schemeClr val="bg1"/>
                </a:solidFill>
                <a:cs typeface="Arial" pitchFamily="34" charset="0"/>
              </a:rPr>
            </a:br>
            <a:r>
              <a:rPr lang="en-US" sz="1600" dirty="0">
                <a:solidFill>
                  <a:schemeClr val="bg1"/>
                </a:solidFill>
                <a:cs typeface="Arial" pitchFamily="34" charset="0"/>
              </a:rPr>
              <a:t>Site / Facility Fires</a:t>
            </a:r>
          </a:p>
          <a:p>
            <a:pPr marL="171450" indent="-171450">
              <a:buFont typeface="Arial" charset="0"/>
              <a:buChar char="•"/>
              <a:defRPr/>
            </a:pPr>
            <a:endParaRPr lang="en-US" sz="1600" dirty="0">
              <a:solidFill>
                <a:schemeClr val="bg1"/>
              </a:solidFill>
              <a:cs typeface="Arial" pitchFamily="34" charset="0"/>
            </a:endParaRPr>
          </a:p>
        </p:txBody>
      </p:sp>
      <p:sp>
        <p:nvSpPr>
          <p:cNvPr id="24" name="Isosceles Triangle 23"/>
          <p:cNvSpPr/>
          <p:nvPr/>
        </p:nvSpPr>
        <p:spPr>
          <a:xfrm flipV="1">
            <a:off x="2557463" y="3176588"/>
            <a:ext cx="185737" cy="1524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cxnSp>
        <p:nvCxnSpPr>
          <p:cNvPr id="28" name="Straight Arrow Connector 27"/>
          <p:cNvCxnSpPr/>
          <p:nvPr/>
        </p:nvCxnSpPr>
        <p:spPr>
          <a:xfrm>
            <a:off x="8077200" y="1231900"/>
            <a:ext cx="990600" cy="0"/>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067675" y="2214563"/>
            <a:ext cx="990600" cy="0"/>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flipV="1">
            <a:off x="7070725" y="4252913"/>
            <a:ext cx="185738" cy="1524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0" name="Isosceles Triangle 39"/>
          <p:cNvSpPr/>
          <p:nvPr/>
        </p:nvSpPr>
        <p:spPr>
          <a:xfrm flipV="1">
            <a:off x="7373938" y="4740275"/>
            <a:ext cx="187325" cy="1524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cxnSp>
        <p:nvCxnSpPr>
          <p:cNvPr id="44" name="Straight Connector 43"/>
          <p:cNvCxnSpPr/>
          <p:nvPr/>
        </p:nvCxnSpPr>
        <p:spPr>
          <a:xfrm>
            <a:off x="2743200" y="1016000"/>
            <a:ext cx="0" cy="5748338"/>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38600" y="1016000"/>
            <a:ext cx="0" cy="5795963"/>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10200" y="1016000"/>
            <a:ext cx="0" cy="5754688"/>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781800" y="1016000"/>
            <a:ext cx="0" cy="5135563"/>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153400" y="1016000"/>
            <a:ext cx="0" cy="5795963"/>
          </a:xfrm>
          <a:prstGeom prst="line">
            <a:avLst/>
          </a:prstGeom>
          <a:ln w="127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0" name="Isosceles Triangle 59"/>
          <p:cNvSpPr/>
          <p:nvPr/>
        </p:nvSpPr>
        <p:spPr>
          <a:xfrm flipV="1">
            <a:off x="7223125" y="4252913"/>
            <a:ext cx="185738" cy="1524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29" name="TextBox 228"/>
          <p:cNvSpPr txBox="1"/>
          <p:nvPr/>
        </p:nvSpPr>
        <p:spPr>
          <a:xfrm>
            <a:off x="6505575" y="2486025"/>
            <a:ext cx="1177925" cy="523875"/>
          </a:xfrm>
          <a:prstGeom prst="rect">
            <a:avLst/>
          </a:prstGeom>
          <a:solidFill>
            <a:schemeClr val="accent1">
              <a:lumMod val="20000"/>
              <a:lumOff val="80000"/>
            </a:schemeClr>
          </a:solidFill>
        </p:spPr>
        <p:txBody>
          <a:bodyPr>
            <a:spAutoFit/>
          </a:bodyPr>
          <a:lstStyle/>
          <a:p>
            <a:pPr>
              <a:defRPr/>
            </a:pPr>
            <a:r>
              <a:rPr lang="en-US" sz="1400" dirty="0">
                <a:solidFill>
                  <a:schemeClr val="bg1"/>
                </a:solidFill>
                <a:cs typeface="Arial" pitchFamily="34" charset="0"/>
              </a:rPr>
              <a:t> Boeing 787 </a:t>
            </a:r>
          </a:p>
          <a:p>
            <a:pPr>
              <a:defRPr/>
            </a:pPr>
            <a:r>
              <a:rPr lang="en-US" sz="1400" dirty="0">
                <a:solidFill>
                  <a:schemeClr val="bg1"/>
                </a:solidFill>
                <a:cs typeface="Arial" pitchFamily="34" charset="0"/>
              </a:rPr>
              <a:t>battery  fires</a:t>
            </a:r>
          </a:p>
        </p:txBody>
      </p:sp>
      <p:sp>
        <p:nvSpPr>
          <p:cNvPr id="227" name="Oval 226"/>
          <p:cNvSpPr/>
          <p:nvPr/>
        </p:nvSpPr>
        <p:spPr>
          <a:xfrm>
            <a:off x="7596188" y="2774950"/>
            <a:ext cx="152400" cy="1571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0" name="TextBox 229"/>
          <p:cNvSpPr txBox="1"/>
          <p:nvPr/>
        </p:nvSpPr>
        <p:spPr>
          <a:xfrm>
            <a:off x="6302375" y="2927350"/>
            <a:ext cx="1317625" cy="523875"/>
          </a:xfrm>
          <a:prstGeom prst="rect">
            <a:avLst/>
          </a:prstGeom>
          <a:solidFill>
            <a:schemeClr val="accent1">
              <a:lumMod val="20000"/>
              <a:lumOff val="80000"/>
            </a:schemeClr>
          </a:solidFill>
        </p:spPr>
        <p:txBody>
          <a:bodyPr wrap="none">
            <a:spAutoFit/>
          </a:bodyPr>
          <a:lstStyle/>
          <a:p>
            <a:pPr algn="r">
              <a:defRPr/>
            </a:pPr>
            <a:r>
              <a:rPr lang="en-US" sz="1400" dirty="0">
                <a:solidFill>
                  <a:schemeClr val="bg1"/>
                </a:solidFill>
                <a:cs typeface="Arial" pitchFamily="34" charset="0"/>
              </a:rPr>
              <a:t>Chevy Volt     </a:t>
            </a:r>
          </a:p>
          <a:p>
            <a:pPr algn="r">
              <a:defRPr/>
            </a:pPr>
            <a:r>
              <a:rPr lang="en-US" sz="1400" dirty="0">
                <a:solidFill>
                  <a:schemeClr val="bg1"/>
                </a:solidFill>
                <a:cs typeface="Arial" pitchFamily="34" charset="0"/>
              </a:rPr>
              <a:t>Battery Fire</a:t>
            </a:r>
          </a:p>
        </p:txBody>
      </p:sp>
      <p:sp>
        <p:nvSpPr>
          <p:cNvPr id="228" name="Oval 227"/>
          <p:cNvSpPr/>
          <p:nvPr/>
        </p:nvSpPr>
        <p:spPr>
          <a:xfrm>
            <a:off x="7337425" y="2982913"/>
            <a:ext cx="152400" cy="158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2" name="TextBox 231"/>
          <p:cNvSpPr txBox="1"/>
          <p:nvPr/>
        </p:nvSpPr>
        <p:spPr>
          <a:xfrm>
            <a:off x="7772400" y="3025775"/>
            <a:ext cx="1168400" cy="523875"/>
          </a:xfrm>
          <a:prstGeom prst="rect">
            <a:avLst/>
          </a:prstGeom>
          <a:solidFill>
            <a:schemeClr val="accent1">
              <a:lumMod val="20000"/>
              <a:lumOff val="80000"/>
            </a:schemeClr>
          </a:solidFill>
        </p:spPr>
        <p:txBody>
          <a:bodyPr wrap="none">
            <a:spAutoFit/>
          </a:bodyPr>
          <a:lstStyle/>
          <a:p>
            <a:pPr>
              <a:defRPr/>
            </a:pPr>
            <a:r>
              <a:rPr lang="en-US" sz="1400" dirty="0">
                <a:solidFill>
                  <a:schemeClr val="bg1"/>
                </a:solidFill>
                <a:cs typeface="Arial" pitchFamily="34" charset="0"/>
              </a:rPr>
              <a:t>Tesla Car </a:t>
            </a:r>
            <a:br>
              <a:rPr lang="en-US" sz="1400" dirty="0">
                <a:solidFill>
                  <a:schemeClr val="bg1"/>
                </a:solidFill>
                <a:cs typeface="Arial" pitchFamily="34" charset="0"/>
              </a:rPr>
            </a:br>
            <a:r>
              <a:rPr lang="en-US" sz="1400" dirty="0">
                <a:solidFill>
                  <a:schemeClr val="bg1"/>
                </a:solidFill>
                <a:cs typeface="Arial" pitchFamily="34" charset="0"/>
              </a:rPr>
              <a:t>battery fires </a:t>
            </a:r>
          </a:p>
        </p:txBody>
      </p:sp>
      <p:sp>
        <p:nvSpPr>
          <p:cNvPr id="231" name="Oval 230"/>
          <p:cNvSpPr/>
          <p:nvPr/>
        </p:nvSpPr>
        <p:spPr>
          <a:xfrm>
            <a:off x="7718425" y="2986088"/>
            <a:ext cx="158750" cy="1571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4" name="TextBox 233"/>
          <p:cNvSpPr txBox="1"/>
          <p:nvPr/>
        </p:nvSpPr>
        <p:spPr>
          <a:xfrm>
            <a:off x="5645150" y="2852738"/>
            <a:ext cx="741363" cy="523875"/>
          </a:xfrm>
          <a:prstGeom prst="rect">
            <a:avLst/>
          </a:prstGeom>
          <a:solidFill>
            <a:schemeClr val="accent1">
              <a:lumMod val="20000"/>
              <a:lumOff val="80000"/>
            </a:schemeClr>
          </a:solidFill>
        </p:spPr>
        <p:txBody>
          <a:bodyPr wrap="none">
            <a:spAutoFit/>
          </a:bodyPr>
          <a:lstStyle/>
          <a:p>
            <a:pPr>
              <a:defRPr/>
            </a:pPr>
            <a:r>
              <a:rPr lang="en-US" sz="1400" dirty="0">
                <a:solidFill>
                  <a:schemeClr val="bg1"/>
                </a:solidFill>
                <a:cs typeface="Arial" pitchFamily="34" charset="0"/>
              </a:rPr>
              <a:t>SONY </a:t>
            </a:r>
            <a:br>
              <a:rPr lang="en-US" sz="1400" dirty="0">
                <a:solidFill>
                  <a:schemeClr val="bg1"/>
                </a:solidFill>
                <a:cs typeface="Arial" pitchFamily="34" charset="0"/>
              </a:rPr>
            </a:br>
            <a:r>
              <a:rPr lang="en-US" sz="1400" dirty="0">
                <a:solidFill>
                  <a:schemeClr val="bg1"/>
                </a:solidFill>
                <a:cs typeface="Arial" pitchFamily="34" charset="0"/>
              </a:rPr>
              <a:t>Recall</a:t>
            </a:r>
          </a:p>
        </p:txBody>
      </p:sp>
      <p:sp>
        <p:nvSpPr>
          <p:cNvPr id="233" name="Oval 232"/>
          <p:cNvSpPr/>
          <p:nvPr/>
        </p:nvSpPr>
        <p:spPr>
          <a:xfrm>
            <a:off x="5938838" y="2709863"/>
            <a:ext cx="152400" cy="1571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9" name="TextBox 238"/>
          <p:cNvSpPr txBox="1"/>
          <p:nvPr/>
        </p:nvSpPr>
        <p:spPr>
          <a:xfrm>
            <a:off x="4586288" y="2568575"/>
            <a:ext cx="1192212" cy="307975"/>
          </a:xfrm>
          <a:prstGeom prst="rect">
            <a:avLst/>
          </a:prstGeom>
          <a:solidFill>
            <a:schemeClr val="accent1">
              <a:lumMod val="20000"/>
              <a:lumOff val="80000"/>
            </a:schemeClr>
          </a:solidFill>
        </p:spPr>
        <p:txBody>
          <a:bodyPr wrap="none">
            <a:spAutoFit/>
          </a:bodyPr>
          <a:lstStyle/>
          <a:p>
            <a:pPr algn="r">
              <a:defRPr/>
            </a:pPr>
            <a:r>
              <a:rPr lang="en-US" sz="1400" dirty="0">
                <a:solidFill>
                  <a:schemeClr val="bg1"/>
                </a:solidFill>
                <a:cs typeface="Arial" pitchFamily="34" charset="0"/>
              </a:rPr>
              <a:t>Apple Recall</a:t>
            </a:r>
          </a:p>
        </p:txBody>
      </p:sp>
      <p:sp>
        <p:nvSpPr>
          <p:cNvPr id="238" name="Oval 237"/>
          <p:cNvSpPr/>
          <p:nvPr/>
        </p:nvSpPr>
        <p:spPr>
          <a:xfrm>
            <a:off x="5684838" y="2709863"/>
            <a:ext cx="152400" cy="1571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72" name="TextBox 271"/>
          <p:cNvSpPr txBox="1"/>
          <p:nvPr/>
        </p:nvSpPr>
        <p:spPr>
          <a:xfrm>
            <a:off x="4111625" y="2806700"/>
            <a:ext cx="1222375" cy="523875"/>
          </a:xfrm>
          <a:prstGeom prst="rect">
            <a:avLst/>
          </a:prstGeom>
          <a:solidFill>
            <a:schemeClr val="accent1">
              <a:lumMod val="20000"/>
              <a:lumOff val="80000"/>
            </a:schemeClr>
          </a:solidFill>
        </p:spPr>
        <p:txBody>
          <a:bodyPr wrap="none">
            <a:spAutoFit/>
          </a:bodyPr>
          <a:lstStyle/>
          <a:p>
            <a:pPr>
              <a:defRPr/>
            </a:pPr>
            <a:r>
              <a:rPr lang="en-US" sz="1400" dirty="0" err="1">
                <a:solidFill>
                  <a:schemeClr val="bg1"/>
                </a:solidFill>
                <a:cs typeface="Arial" pitchFamily="34" charset="0"/>
              </a:rPr>
              <a:t>MinuteMan</a:t>
            </a:r>
            <a:endParaRPr lang="en-US" sz="1400" dirty="0">
              <a:solidFill>
                <a:schemeClr val="bg1"/>
              </a:solidFill>
              <a:cs typeface="Arial" pitchFamily="34" charset="0"/>
            </a:endParaRPr>
          </a:p>
          <a:p>
            <a:pPr>
              <a:defRPr/>
            </a:pPr>
            <a:r>
              <a:rPr lang="en-US" sz="1400" dirty="0">
                <a:solidFill>
                  <a:schemeClr val="bg1"/>
                </a:solidFill>
                <a:cs typeface="Arial" pitchFamily="34" charset="0"/>
              </a:rPr>
              <a:t>SOCl</a:t>
            </a:r>
            <a:r>
              <a:rPr lang="en-US" sz="1400" baseline="-25000" dirty="0">
                <a:solidFill>
                  <a:schemeClr val="bg1"/>
                </a:solidFill>
                <a:cs typeface="Arial" pitchFamily="34" charset="0"/>
              </a:rPr>
              <a:t>2</a:t>
            </a:r>
            <a:r>
              <a:rPr lang="en-US" sz="1400" dirty="0">
                <a:solidFill>
                  <a:schemeClr val="bg1"/>
                </a:solidFill>
                <a:cs typeface="Arial" pitchFamily="34" charset="0"/>
              </a:rPr>
              <a:t> Event</a:t>
            </a:r>
          </a:p>
        </p:txBody>
      </p:sp>
      <p:sp>
        <p:nvSpPr>
          <p:cNvPr id="271" name="Oval 270"/>
          <p:cNvSpPr/>
          <p:nvPr/>
        </p:nvSpPr>
        <p:spPr>
          <a:xfrm>
            <a:off x="5126038" y="2879725"/>
            <a:ext cx="152400" cy="1571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1545" name="TextBox 103"/>
          <p:cNvSpPr txBox="1">
            <a:spLocks noChangeArrowheads="1"/>
          </p:cNvSpPr>
          <p:nvPr/>
        </p:nvSpPr>
        <p:spPr bwMode="auto">
          <a:xfrm>
            <a:off x="-31750" y="6096000"/>
            <a:ext cx="2093913" cy="584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
              </a:spcAft>
            </a:pPr>
            <a:r>
              <a:rPr lang="en-US" altLang="en-US" sz="1600">
                <a:solidFill>
                  <a:schemeClr val="bg1"/>
                </a:solidFill>
              </a:rPr>
              <a:t>Navy Lithium Battery Safety Program</a:t>
            </a:r>
          </a:p>
        </p:txBody>
      </p:sp>
      <p:sp>
        <p:nvSpPr>
          <p:cNvPr id="114" name="Isosceles Triangle 113"/>
          <p:cNvSpPr/>
          <p:nvPr/>
        </p:nvSpPr>
        <p:spPr>
          <a:xfrm>
            <a:off x="3375025" y="6161088"/>
            <a:ext cx="18732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5" name="Isosceles Triangle 114"/>
          <p:cNvSpPr/>
          <p:nvPr/>
        </p:nvSpPr>
        <p:spPr>
          <a:xfrm>
            <a:off x="4762500" y="6343650"/>
            <a:ext cx="185738"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21" name="TextBox 120"/>
          <p:cNvSpPr txBox="1"/>
          <p:nvPr/>
        </p:nvSpPr>
        <p:spPr>
          <a:xfrm>
            <a:off x="5351463" y="6124575"/>
            <a:ext cx="1119187" cy="400050"/>
          </a:xfrm>
          <a:prstGeom prst="rect">
            <a:avLst/>
          </a:prstGeom>
          <a:solidFill>
            <a:schemeClr val="accent1">
              <a:lumMod val="20000"/>
              <a:lumOff val="80000"/>
            </a:schemeClr>
          </a:solidFill>
        </p:spPr>
        <p:txBody>
          <a:bodyPr wrap="none">
            <a:spAutoFit/>
          </a:bodyPr>
          <a:lstStyle/>
          <a:p>
            <a:pPr>
              <a:defRPr/>
            </a:pPr>
            <a:r>
              <a:rPr lang="en-US" sz="1000" dirty="0">
                <a:solidFill>
                  <a:schemeClr val="bg1"/>
                </a:solidFill>
                <a:cs typeface="Arial" pitchFamily="34" charset="0"/>
              </a:rPr>
              <a:t>Navy Li-Ion</a:t>
            </a:r>
          </a:p>
          <a:p>
            <a:pPr>
              <a:defRPr/>
            </a:pPr>
            <a:r>
              <a:rPr lang="en-US" sz="1000" dirty="0">
                <a:solidFill>
                  <a:schemeClr val="bg1"/>
                </a:solidFill>
                <a:cs typeface="Arial" pitchFamily="34" charset="0"/>
              </a:rPr>
              <a:t> Safety Initiative</a:t>
            </a:r>
          </a:p>
        </p:txBody>
      </p:sp>
      <p:sp>
        <p:nvSpPr>
          <p:cNvPr id="123" name="Oval 122"/>
          <p:cNvSpPr/>
          <p:nvPr/>
        </p:nvSpPr>
        <p:spPr>
          <a:xfrm>
            <a:off x="5291138" y="6257925"/>
            <a:ext cx="152400" cy="1571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1550" name="TextBox 124"/>
          <p:cNvSpPr txBox="1">
            <a:spLocks noChangeArrowheads="1"/>
          </p:cNvSpPr>
          <p:nvPr/>
        </p:nvSpPr>
        <p:spPr bwMode="auto">
          <a:xfrm>
            <a:off x="6143625" y="6110288"/>
            <a:ext cx="2171700" cy="400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00">
                <a:solidFill>
                  <a:schemeClr val="bg1"/>
                </a:solidFill>
              </a:rPr>
              <a:t>Navy High Energy </a:t>
            </a:r>
            <a:br>
              <a:rPr lang="en-US" altLang="en-US" sz="1000">
                <a:solidFill>
                  <a:schemeClr val="bg1"/>
                </a:solidFill>
              </a:rPr>
            </a:br>
            <a:r>
              <a:rPr lang="en-US" altLang="en-US" sz="1000">
                <a:solidFill>
                  <a:schemeClr val="bg1"/>
                </a:solidFill>
              </a:rPr>
              <a:t>      Chemical  Storage Tiger Team</a:t>
            </a:r>
          </a:p>
        </p:txBody>
      </p:sp>
      <p:sp>
        <p:nvSpPr>
          <p:cNvPr id="128" name="Rectangular Callout 127"/>
          <p:cNvSpPr/>
          <p:nvPr/>
        </p:nvSpPr>
        <p:spPr bwMode="auto">
          <a:xfrm>
            <a:off x="2232025" y="1401763"/>
            <a:ext cx="2209800" cy="1076325"/>
          </a:xfrm>
          <a:prstGeom prst="wedgeRectCallout">
            <a:avLst>
              <a:gd name="adj1" fmla="val -29666"/>
              <a:gd name="adj2" fmla="val -60825"/>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r>
              <a:rPr lang="en-US" sz="1600" dirty="0">
                <a:solidFill>
                  <a:schemeClr val="bg1"/>
                </a:solidFill>
                <a:latin typeface="Arial Narrow" panose="020B0606020202030204" pitchFamily="34" charset="0"/>
                <a:cs typeface="Arial" pitchFamily="34" charset="0"/>
              </a:rPr>
              <a:t>Lithium Batteries first marketed in early 1970, primarily for military applications</a:t>
            </a:r>
          </a:p>
        </p:txBody>
      </p:sp>
      <p:sp>
        <p:nvSpPr>
          <p:cNvPr id="133" name="TextBox 132"/>
          <p:cNvSpPr txBox="1"/>
          <p:nvPr/>
        </p:nvSpPr>
        <p:spPr>
          <a:xfrm>
            <a:off x="4754563" y="4198938"/>
            <a:ext cx="2139950" cy="307975"/>
          </a:xfrm>
          <a:prstGeom prst="rect">
            <a:avLst/>
          </a:prstGeom>
          <a:solidFill>
            <a:schemeClr val="accent1">
              <a:lumMod val="20000"/>
              <a:lumOff val="80000"/>
            </a:schemeClr>
          </a:solidFill>
        </p:spPr>
        <p:txBody>
          <a:bodyPr wrap="none" rIns="0">
            <a:spAutoFit/>
          </a:bodyPr>
          <a:lstStyle/>
          <a:p>
            <a:pPr algn="r">
              <a:defRPr/>
            </a:pPr>
            <a:r>
              <a:rPr lang="en-US" sz="1400" dirty="0">
                <a:solidFill>
                  <a:schemeClr val="bg1"/>
                </a:solidFill>
                <a:cs typeface="Arial" pitchFamily="34" charset="0"/>
              </a:rPr>
              <a:t>manufacturer ½-string fire</a:t>
            </a:r>
          </a:p>
        </p:txBody>
      </p:sp>
      <p:sp>
        <p:nvSpPr>
          <p:cNvPr id="134" name="TextBox 133"/>
          <p:cNvSpPr txBox="1"/>
          <p:nvPr/>
        </p:nvSpPr>
        <p:spPr>
          <a:xfrm>
            <a:off x="7654925" y="4121150"/>
            <a:ext cx="1612900" cy="523875"/>
          </a:xfrm>
          <a:prstGeom prst="rect">
            <a:avLst/>
          </a:prstGeom>
          <a:solidFill>
            <a:schemeClr val="accent1">
              <a:lumMod val="20000"/>
              <a:lumOff val="80000"/>
            </a:schemeClr>
          </a:solidFill>
        </p:spPr>
        <p:txBody>
          <a:bodyPr wrap="none" lIns="0">
            <a:spAutoFit/>
          </a:bodyPr>
          <a:lstStyle/>
          <a:p>
            <a:pPr>
              <a:defRPr/>
            </a:pPr>
            <a:r>
              <a:rPr lang="en-US" sz="1400" dirty="0">
                <a:solidFill>
                  <a:schemeClr val="bg1"/>
                </a:solidFill>
                <a:cs typeface="Arial" pitchFamily="34" charset="0"/>
              </a:rPr>
              <a:t>In-service platform </a:t>
            </a:r>
            <a:br>
              <a:rPr lang="en-US" sz="1400" dirty="0">
                <a:solidFill>
                  <a:schemeClr val="bg1"/>
                </a:solidFill>
                <a:cs typeface="Arial" pitchFamily="34" charset="0"/>
              </a:rPr>
            </a:br>
            <a:r>
              <a:rPr lang="en-US" sz="1400" dirty="0">
                <a:solidFill>
                  <a:schemeClr val="bg1"/>
                </a:solidFill>
                <a:cs typeface="Arial" pitchFamily="34" charset="0"/>
              </a:rPr>
              <a:t> destroyed</a:t>
            </a:r>
          </a:p>
        </p:txBody>
      </p:sp>
      <p:cxnSp>
        <p:nvCxnSpPr>
          <p:cNvPr id="21554" name="Straight Arrow Connector 14"/>
          <p:cNvCxnSpPr>
            <a:cxnSpLocks noChangeShapeType="1"/>
            <a:stCxn id="134" idx="1"/>
            <a:endCxn id="60" idx="5"/>
          </p:cNvCxnSpPr>
          <p:nvPr/>
        </p:nvCxnSpPr>
        <p:spPr bwMode="auto">
          <a:xfrm flipH="1" flipV="1">
            <a:off x="7362825" y="4329113"/>
            <a:ext cx="292100" cy="53975"/>
          </a:xfrm>
          <a:prstGeom prst="straightConnector1">
            <a:avLst/>
          </a:prstGeom>
          <a:noFill/>
          <a:ln w="12700" algn="ctr">
            <a:solidFill>
              <a:schemeClr val="tx1"/>
            </a:solidFill>
            <a:round/>
            <a:headEnd/>
            <a:tailEnd type="arrow" w="med" len="med"/>
          </a:ln>
        </p:spPr>
      </p:cxnSp>
      <p:cxnSp>
        <p:nvCxnSpPr>
          <p:cNvPr id="21555" name="Straight Arrow Connector 26"/>
          <p:cNvCxnSpPr>
            <a:cxnSpLocks noChangeShapeType="1"/>
            <a:stCxn id="133" idx="3"/>
            <a:endCxn id="33" idx="1"/>
          </p:cNvCxnSpPr>
          <p:nvPr/>
        </p:nvCxnSpPr>
        <p:spPr bwMode="auto">
          <a:xfrm flipV="1">
            <a:off x="6894513" y="4329113"/>
            <a:ext cx="222250" cy="23812"/>
          </a:xfrm>
          <a:prstGeom prst="straightConnector1">
            <a:avLst/>
          </a:prstGeom>
          <a:noFill/>
          <a:ln w="12700" algn="ctr">
            <a:solidFill>
              <a:schemeClr val="tx1"/>
            </a:solidFill>
            <a:round/>
            <a:headEnd/>
            <a:tailEnd type="arrow" w="med" len="med"/>
          </a:ln>
        </p:spPr>
      </p:cxnSp>
      <p:sp>
        <p:nvSpPr>
          <p:cNvPr id="147" name="Isosceles Triangle 146"/>
          <p:cNvSpPr/>
          <p:nvPr/>
        </p:nvSpPr>
        <p:spPr>
          <a:xfrm>
            <a:off x="8139113" y="6302375"/>
            <a:ext cx="187325" cy="152400"/>
          </a:xfrm>
          <a:prstGeom prst="triangl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49" name="Isosceles Triangle 148"/>
          <p:cNvSpPr/>
          <p:nvPr/>
        </p:nvSpPr>
        <p:spPr>
          <a:xfrm>
            <a:off x="8248650" y="6659563"/>
            <a:ext cx="185738" cy="152400"/>
          </a:xfrm>
          <a:prstGeom prst="triangl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50" name="Isosceles Triangle 149"/>
          <p:cNvSpPr/>
          <p:nvPr/>
        </p:nvSpPr>
        <p:spPr>
          <a:xfrm>
            <a:off x="8248650" y="6484938"/>
            <a:ext cx="185738" cy="152400"/>
          </a:xfrm>
          <a:prstGeom prst="triangl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1559" name="TextBox 239"/>
          <p:cNvSpPr txBox="1">
            <a:spLocks noChangeArrowheads="1"/>
          </p:cNvSpPr>
          <p:nvPr/>
        </p:nvSpPr>
        <p:spPr bwMode="auto">
          <a:xfrm>
            <a:off x="8199438" y="6053138"/>
            <a:ext cx="815975" cy="400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00">
                <a:solidFill>
                  <a:schemeClr val="bg1"/>
                </a:solidFill>
              </a:rPr>
              <a:t>.1C for </a:t>
            </a:r>
            <a:br>
              <a:rPr lang="en-US" altLang="en-US" sz="1000">
                <a:solidFill>
                  <a:schemeClr val="bg1"/>
                </a:solidFill>
              </a:rPr>
            </a:br>
            <a:r>
              <a:rPr lang="en-US" altLang="en-US" sz="1000">
                <a:solidFill>
                  <a:schemeClr val="bg1"/>
                </a:solidFill>
              </a:rPr>
              <a:t>   signature</a:t>
            </a:r>
          </a:p>
        </p:txBody>
      </p:sp>
      <p:sp>
        <p:nvSpPr>
          <p:cNvPr id="21560" name="TextBox 151"/>
          <p:cNvSpPr txBox="1">
            <a:spLocks noChangeArrowheads="1"/>
          </p:cNvSpPr>
          <p:nvPr/>
        </p:nvSpPr>
        <p:spPr bwMode="auto">
          <a:xfrm>
            <a:off x="8369300" y="6467475"/>
            <a:ext cx="835025" cy="246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00">
                <a:solidFill>
                  <a:schemeClr val="bg1"/>
                </a:solidFill>
              </a:rPr>
              <a:t>R3 planned</a:t>
            </a:r>
          </a:p>
        </p:txBody>
      </p:sp>
      <p:sp>
        <p:nvSpPr>
          <p:cNvPr id="21561" name="TextBox 152"/>
          <p:cNvSpPr txBox="1">
            <a:spLocks noChangeArrowheads="1"/>
          </p:cNvSpPr>
          <p:nvPr/>
        </p:nvSpPr>
        <p:spPr bwMode="auto">
          <a:xfrm>
            <a:off x="8369300" y="6642100"/>
            <a:ext cx="835025" cy="246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00">
                <a:solidFill>
                  <a:schemeClr val="bg1"/>
                </a:solidFill>
              </a:rPr>
              <a:t>R2 planned</a:t>
            </a:r>
          </a:p>
        </p:txBody>
      </p:sp>
      <p:sp>
        <p:nvSpPr>
          <p:cNvPr id="2" name="Slide Number Placeholder 1"/>
          <p:cNvSpPr>
            <a:spLocks noGrp="1"/>
          </p:cNvSpPr>
          <p:nvPr>
            <p:ph type="sldNum" sz="quarter" idx="12"/>
          </p:nvPr>
        </p:nvSpPr>
        <p:spPr>
          <a:xfrm>
            <a:off x="1371600" y="6629400"/>
            <a:ext cx="1905000" cy="228600"/>
          </a:xfrm>
        </p:spPr>
        <p:txBody>
          <a:bodyPr/>
          <a:lstStyle/>
          <a:p>
            <a:pPr algn="l">
              <a:defRPr/>
            </a:pPr>
            <a:fld id="{A89B4528-8B5E-4618-A6EF-BAFA1500CA66}" type="slidenum">
              <a:rPr lang="en-US" smtClean="0">
                <a:solidFill>
                  <a:schemeClr val="bg1"/>
                </a:solidFill>
                <a:latin typeface="Arial" charset="0"/>
                <a:ea typeface="ＭＳ Ｐゴシック" charset="0"/>
              </a:rPr>
              <a:pPr algn="l">
                <a:defRPr/>
              </a:pPr>
              <a:t>5</a:t>
            </a:fld>
            <a:endParaRPr lang="en-US" dirty="0">
              <a:solidFill>
                <a:schemeClr val="bg1"/>
              </a:solidFill>
              <a:latin typeface="Arial" charset="0"/>
              <a:ea typeface="ＭＳ Ｐゴシック" charset="0"/>
            </a:endParaRPr>
          </a:p>
        </p:txBody>
      </p:sp>
      <p:sp>
        <p:nvSpPr>
          <p:cNvPr id="77" name="TextBox 76"/>
          <p:cNvSpPr txBox="1"/>
          <p:nvPr/>
        </p:nvSpPr>
        <p:spPr>
          <a:xfrm>
            <a:off x="7759700" y="2674938"/>
            <a:ext cx="1479550" cy="307975"/>
          </a:xfrm>
          <a:prstGeom prst="rect">
            <a:avLst/>
          </a:prstGeom>
          <a:solidFill>
            <a:schemeClr val="accent1">
              <a:lumMod val="20000"/>
              <a:lumOff val="80000"/>
            </a:schemeClr>
          </a:solidFill>
        </p:spPr>
        <p:txBody>
          <a:bodyPr>
            <a:spAutoFit/>
          </a:bodyPr>
          <a:lstStyle/>
          <a:p>
            <a:pPr>
              <a:defRPr/>
            </a:pPr>
            <a:r>
              <a:rPr lang="en-US" sz="1400" dirty="0">
                <a:solidFill>
                  <a:schemeClr val="bg1"/>
                </a:solidFill>
                <a:cs typeface="Arial" pitchFamily="34" charset="0"/>
              </a:rPr>
              <a:t>Galaxy 7 recalls</a:t>
            </a:r>
          </a:p>
        </p:txBody>
      </p:sp>
      <p:sp>
        <p:nvSpPr>
          <p:cNvPr id="76" name="Oval 75"/>
          <p:cNvSpPr/>
          <p:nvPr/>
        </p:nvSpPr>
        <p:spPr>
          <a:xfrm>
            <a:off x="8316913" y="2576513"/>
            <a:ext cx="152400" cy="1571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8" name="TextBox 17"/>
          <p:cNvSpPr txBox="1"/>
          <p:nvPr/>
        </p:nvSpPr>
        <p:spPr>
          <a:xfrm>
            <a:off x="2474913" y="3416300"/>
            <a:ext cx="619125" cy="338138"/>
          </a:xfrm>
          <a:prstGeom prst="rect">
            <a:avLst/>
          </a:prstGeom>
          <a:solidFill>
            <a:schemeClr val="accent1">
              <a:lumMod val="20000"/>
              <a:lumOff val="80000"/>
            </a:schemeClr>
          </a:solidFill>
        </p:spPr>
        <p:txBody>
          <a:bodyPr>
            <a:spAutoFit/>
          </a:bodyPr>
          <a:lstStyle/>
          <a:p>
            <a:pPr>
              <a:defRPr/>
            </a:pPr>
            <a:r>
              <a:rPr lang="en-US" sz="1600" dirty="0">
                <a:solidFill>
                  <a:schemeClr val="bg1"/>
                </a:solidFill>
                <a:cs typeface="Arial" pitchFamily="34" charset="0"/>
              </a:rPr>
              <a:t>(‘78)</a:t>
            </a:r>
          </a:p>
        </p:txBody>
      </p:sp>
      <p:sp>
        <p:nvSpPr>
          <p:cNvPr id="84" name="TextBox 83"/>
          <p:cNvSpPr txBox="1"/>
          <p:nvPr/>
        </p:nvSpPr>
        <p:spPr>
          <a:xfrm>
            <a:off x="4494213" y="3775075"/>
            <a:ext cx="887412" cy="338138"/>
          </a:xfrm>
          <a:prstGeom prst="rect">
            <a:avLst/>
          </a:prstGeom>
          <a:solidFill>
            <a:schemeClr val="accent1">
              <a:lumMod val="20000"/>
              <a:lumOff val="80000"/>
            </a:schemeClr>
          </a:solidFill>
        </p:spPr>
        <p:txBody>
          <a:bodyPr>
            <a:spAutoFit/>
          </a:bodyPr>
          <a:lstStyle/>
          <a:p>
            <a:pPr>
              <a:defRPr/>
            </a:pPr>
            <a:r>
              <a:rPr lang="en-US" sz="1600" dirty="0">
                <a:solidFill>
                  <a:schemeClr val="bg1"/>
                </a:solidFill>
                <a:cs typeface="Arial" pitchFamily="34" charset="0"/>
              </a:rPr>
              <a:t>(’94-98)</a:t>
            </a:r>
          </a:p>
        </p:txBody>
      </p:sp>
      <p:sp>
        <p:nvSpPr>
          <p:cNvPr id="37" name="Isosceles Triangle 36"/>
          <p:cNvSpPr/>
          <p:nvPr/>
        </p:nvSpPr>
        <p:spPr>
          <a:xfrm flipV="1">
            <a:off x="2982913" y="3511550"/>
            <a:ext cx="150812" cy="1524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 name="Rectangle 9"/>
          <p:cNvSpPr/>
          <p:nvPr/>
        </p:nvSpPr>
        <p:spPr bwMode="auto">
          <a:xfrm>
            <a:off x="5318125" y="3860800"/>
            <a:ext cx="6858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24" name="Oval 123"/>
          <p:cNvSpPr/>
          <p:nvPr/>
        </p:nvSpPr>
        <p:spPr>
          <a:xfrm>
            <a:off x="7335838" y="6151563"/>
            <a:ext cx="152400" cy="1571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0" name="TextBox 99"/>
          <p:cNvSpPr txBox="1"/>
          <p:nvPr/>
        </p:nvSpPr>
        <p:spPr>
          <a:xfrm>
            <a:off x="5853113" y="5091113"/>
            <a:ext cx="1865312" cy="523875"/>
          </a:xfrm>
          <a:prstGeom prst="rect">
            <a:avLst/>
          </a:prstGeom>
          <a:solidFill>
            <a:schemeClr val="accent1">
              <a:lumMod val="20000"/>
              <a:lumOff val="80000"/>
            </a:schemeClr>
          </a:solidFill>
        </p:spPr>
        <p:txBody>
          <a:bodyPr wrap="none" lIns="0">
            <a:spAutoFit/>
          </a:bodyPr>
          <a:lstStyle/>
          <a:p>
            <a:pPr>
              <a:defRPr/>
            </a:pPr>
            <a:r>
              <a:rPr lang="en-US" sz="1400" dirty="0">
                <a:solidFill>
                  <a:schemeClr val="bg1"/>
                </a:solidFill>
                <a:cs typeface="Arial" pitchFamily="34" charset="0"/>
              </a:rPr>
              <a:t>Significant facility and </a:t>
            </a:r>
            <a:br>
              <a:rPr lang="en-US" sz="1400" dirty="0">
                <a:solidFill>
                  <a:schemeClr val="bg1"/>
                </a:solidFill>
                <a:cs typeface="Arial" pitchFamily="34" charset="0"/>
              </a:rPr>
            </a:br>
            <a:r>
              <a:rPr lang="en-US" sz="1400" dirty="0">
                <a:solidFill>
                  <a:schemeClr val="bg1"/>
                </a:solidFill>
                <a:cs typeface="Arial" pitchFamily="34" charset="0"/>
              </a:rPr>
              <a:t>equipment damage</a:t>
            </a:r>
          </a:p>
        </p:txBody>
      </p:sp>
      <p:cxnSp>
        <p:nvCxnSpPr>
          <p:cNvPr id="200" name="Straight Connector 199"/>
          <p:cNvCxnSpPr/>
          <p:nvPr/>
        </p:nvCxnSpPr>
        <p:spPr>
          <a:xfrm>
            <a:off x="-31750" y="2492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9" name="Rectangular Callout 138"/>
          <p:cNvSpPr/>
          <p:nvPr/>
        </p:nvSpPr>
        <p:spPr bwMode="auto">
          <a:xfrm>
            <a:off x="2206625" y="3903663"/>
            <a:ext cx="1905000" cy="1200150"/>
          </a:xfrm>
          <a:prstGeom prst="wedgeRectCallout">
            <a:avLst>
              <a:gd name="adj1" fmla="val 23120"/>
              <a:gd name="adj2" fmla="val -6933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r>
              <a:rPr lang="en-US" sz="1800" dirty="0">
                <a:solidFill>
                  <a:schemeClr val="bg1"/>
                </a:solidFill>
                <a:latin typeface="Arial Narrow" panose="020B0606020202030204" pitchFamily="34" charset="0"/>
                <a:cs typeface="Arial" pitchFamily="34" charset="0"/>
              </a:rPr>
              <a:t>Seven personal injuries reported 1976-1983, incl. one death</a:t>
            </a:r>
          </a:p>
        </p:txBody>
      </p:sp>
      <p:sp>
        <p:nvSpPr>
          <p:cNvPr id="38" name="Isosceles Triangle 37"/>
          <p:cNvSpPr/>
          <p:nvPr/>
        </p:nvSpPr>
        <p:spPr>
          <a:xfrm flipV="1">
            <a:off x="7586663" y="5276850"/>
            <a:ext cx="185737" cy="1524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1" name="TextBox 100"/>
          <p:cNvSpPr txBox="1"/>
          <p:nvPr/>
        </p:nvSpPr>
        <p:spPr>
          <a:xfrm>
            <a:off x="2043113" y="6083300"/>
            <a:ext cx="879475" cy="400050"/>
          </a:xfrm>
          <a:prstGeom prst="rect">
            <a:avLst/>
          </a:prstGeom>
          <a:solidFill>
            <a:schemeClr val="accent1">
              <a:lumMod val="20000"/>
              <a:lumOff val="80000"/>
            </a:schemeClr>
          </a:solidFill>
        </p:spPr>
        <p:txBody>
          <a:bodyPr>
            <a:spAutoFit/>
          </a:bodyPr>
          <a:lstStyle/>
          <a:p>
            <a:pPr algn="ctr">
              <a:defRPr/>
            </a:pPr>
            <a:r>
              <a:rPr lang="en-US" sz="1000" dirty="0">
                <a:solidFill>
                  <a:schemeClr val="bg1"/>
                </a:solidFill>
                <a:cs typeface="Arial" pitchFamily="34" charset="0"/>
              </a:rPr>
              <a:t>NAVSEA Notes</a:t>
            </a:r>
          </a:p>
        </p:txBody>
      </p:sp>
      <p:sp>
        <p:nvSpPr>
          <p:cNvPr id="109" name="Isosceles Triangle 108"/>
          <p:cNvSpPr/>
          <p:nvPr/>
        </p:nvSpPr>
        <p:spPr>
          <a:xfrm>
            <a:off x="2743200" y="6170613"/>
            <a:ext cx="185738"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cxnSp>
        <p:nvCxnSpPr>
          <p:cNvPr id="148" name="Straight Connector 147"/>
          <p:cNvCxnSpPr/>
          <p:nvPr/>
        </p:nvCxnSpPr>
        <p:spPr>
          <a:xfrm>
            <a:off x="71438" y="6096000"/>
            <a:ext cx="9031287"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397125" y="6415088"/>
            <a:ext cx="879475" cy="246062"/>
          </a:xfrm>
          <a:prstGeom prst="rect">
            <a:avLst/>
          </a:prstGeom>
          <a:solidFill>
            <a:schemeClr val="accent1">
              <a:lumMod val="20000"/>
              <a:lumOff val="80000"/>
            </a:schemeClr>
          </a:solidFill>
        </p:spPr>
        <p:txBody>
          <a:bodyPr>
            <a:spAutoFit/>
          </a:bodyPr>
          <a:lstStyle/>
          <a:p>
            <a:pPr algn="ctr">
              <a:defRPr/>
            </a:pPr>
            <a:r>
              <a:rPr lang="en-US" sz="1000" dirty="0">
                <a:solidFill>
                  <a:schemeClr val="bg1"/>
                </a:solidFill>
                <a:cs typeface="Arial" pitchFamily="34" charset="0"/>
              </a:rPr>
              <a:t>Instructions</a:t>
            </a:r>
          </a:p>
        </p:txBody>
      </p:sp>
      <p:sp>
        <p:nvSpPr>
          <p:cNvPr id="113" name="Isosceles Triangle 112"/>
          <p:cNvSpPr/>
          <p:nvPr/>
        </p:nvSpPr>
        <p:spPr>
          <a:xfrm>
            <a:off x="3189288" y="6345238"/>
            <a:ext cx="185737"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3" name="TextBox 102"/>
          <p:cNvSpPr txBox="1"/>
          <p:nvPr/>
        </p:nvSpPr>
        <p:spPr>
          <a:xfrm>
            <a:off x="3298825" y="6530975"/>
            <a:ext cx="1238250" cy="246063"/>
          </a:xfrm>
          <a:prstGeom prst="rect">
            <a:avLst/>
          </a:prstGeom>
          <a:solidFill>
            <a:schemeClr val="accent1">
              <a:lumMod val="20000"/>
              <a:lumOff val="80000"/>
            </a:schemeClr>
          </a:solidFill>
        </p:spPr>
        <p:txBody>
          <a:bodyPr>
            <a:spAutoFit/>
          </a:bodyPr>
          <a:lstStyle/>
          <a:p>
            <a:pPr algn="ctr">
              <a:defRPr/>
            </a:pPr>
            <a:r>
              <a:rPr lang="en-US" sz="1000" dirty="0">
                <a:solidFill>
                  <a:schemeClr val="bg1"/>
                </a:solidFill>
                <a:cs typeface="Arial" pitchFamily="34" charset="0"/>
              </a:rPr>
              <a:t>Tech. Manuals</a:t>
            </a:r>
          </a:p>
        </p:txBody>
      </p:sp>
      <p:sp>
        <p:nvSpPr>
          <p:cNvPr id="116" name="Isosceles Triangle 115"/>
          <p:cNvSpPr/>
          <p:nvPr/>
        </p:nvSpPr>
        <p:spPr>
          <a:xfrm>
            <a:off x="4394200" y="6570663"/>
            <a:ext cx="185738"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20" name="Isosceles Triangle 119"/>
          <p:cNvSpPr/>
          <p:nvPr/>
        </p:nvSpPr>
        <p:spPr>
          <a:xfrm>
            <a:off x="3798888" y="6357938"/>
            <a:ext cx="185737"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5" name="TextBox 104"/>
          <p:cNvSpPr txBox="1"/>
          <p:nvPr/>
        </p:nvSpPr>
        <p:spPr>
          <a:xfrm>
            <a:off x="5946775" y="6667500"/>
            <a:ext cx="1714500" cy="246063"/>
          </a:xfrm>
          <a:prstGeom prst="rect">
            <a:avLst/>
          </a:prstGeom>
          <a:solidFill>
            <a:schemeClr val="accent1">
              <a:lumMod val="20000"/>
              <a:lumOff val="80000"/>
            </a:schemeClr>
          </a:solidFill>
        </p:spPr>
        <p:txBody>
          <a:bodyPr>
            <a:spAutoFit/>
          </a:bodyPr>
          <a:lstStyle/>
          <a:p>
            <a:pPr algn="ctr">
              <a:defRPr/>
            </a:pPr>
            <a:r>
              <a:rPr lang="en-US" sz="1000" dirty="0">
                <a:solidFill>
                  <a:schemeClr val="bg1"/>
                </a:solidFill>
                <a:cs typeface="Arial" pitchFamily="34" charset="0"/>
              </a:rPr>
              <a:t>High Energy Tech. Man.</a:t>
            </a:r>
          </a:p>
        </p:txBody>
      </p:sp>
      <p:sp>
        <p:nvSpPr>
          <p:cNvPr id="110" name="Isosceles Triangle 109"/>
          <p:cNvSpPr/>
          <p:nvPr/>
        </p:nvSpPr>
        <p:spPr>
          <a:xfrm>
            <a:off x="6481763" y="6567488"/>
            <a:ext cx="185737"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1" name="Isosceles Triangle 110"/>
          <p:cNvSpPr/>
          <p:nvPr/>
        </p:nvSpPr>
        <p:spPr>
          <a:xfrm>
            <a:off x="7437438" y="6556375"/>
            <a:ext cx="185737"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2" name="Isosceles Triangle 111"/>
          <p:cNvSpPr/>
          <p:nvPr/>
        </p:nvSpPr>
        <p:spPr>
          <a:xfrm>
            <a:off x="7593013" y="6684963"/>
            <a:ext cx="18732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NSWC - Carderock Code 616</a:t>
            </a:r>
          </a:p>
        </p:txBody>
      </p:sp>
      <p:sp>
        <p:nvSpPr>
          <p:cNvPr id="7" name="Slide Number Placeholder 5"/>
          <p:cNvSpPr>
            <a:spLocks noGrp="1"/>
          </p:cNvSpPr>
          <p:nvPr>
            <p:ph type="sldNum" sz="quarter" idx="12"/>
          </p:nvPr>
        </p:nvSpPr>
        <p:spPr/>
        <p:txBody>
          <a:bodyPr/>
          <a:lstStyle/>
          <a:p>
            <a:pPr>
              <a:defRPr/>
            </a:pPr>
            <a:fld id="{E9CF02F3-3697-42C2-8CAA-E088251036AF}" type="slidenum">
              <a:rPr lang="en-US" altLang="en-US"/>
              <a:pPr>
                <a:defRPr/>
              </a:pPr>
              <a:t>6</a:t>
            </a:fld>
            <a:endParaRPr lang="en-US" altLang="en-US"/>
          </a:p>
        </p:txBody>
      </p:sp>
      <p:sp>
        <p:nvSpPr>
          <p:cNvPr id="189442" name="Rectangle 2"/>
          <p:cNvSpPr>
            <a:spLocks noGrp="1" noChangeArrowheads="1"/>
          </p:cNvSpPr>
          <p:nvPr>
            <p:ph type="title"/>
          </p:nvPr>
        </p:nvSpPr>
        <p:spPr>
          <a:effectLst/>
        </p:spPr>
        <p:txBody>
          <a:bodyPr/>
          <a:lstStyle/>
          <a:p>
            <a:pPr>
              <a:defRPr/>
            </a:pPr>
            <a:r>
              <a:rPr lang="en-US" altLang="en-US" dirty="0"/>
              <a:t>Sometimes Things Go Wrong</a:t>
            </a:r>
          </a:p>
        </p:txBody>
      </p:sp>
      <p:pic>
        <p:nvPicPr>
          <p:cNvPr id="18437" name="Picture 5" descr="THERMAL SC_8"/>
          <p:cNvPicPr>
            <a:picLocks noGrp="1" noChangeAspect="1" noChangeArrowheads="1"/>
          </p:cNvPicPr>
          <p:nvPr>
            <p:ph idx="1"/>
          </p:nvPr>
        </p:nvPicPr>
        <p:blipFill>
          <a:blip r:embed="rId3">
            <a:lum bright="12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752600" y="1752600"/>
            <a:ext cx="6096000" cy="4572000"/>
          </a:xfrm>
        </p:spPr>
      </p:pic>
      <p:sp>
        <p:nvSpPr>
          <p:cNvPr id="18438" name="Rectangle 6"/>
          <p:cNvSpPr>
            <a:spLocks noChangeArrowheads="1"/>
          </p:cNvSpPr>
          <p:nvPr/>
        </p:nvSpPr>
        <p:spPr bwMode="auto">
          <a:xfrm>
            <a:off x="1981200" y="2057400"/>
            <a:ext cx="1447800" cy="533400"/>
          </a:xfrm>
          <a:prstGeom prst="rect">
            <a:avLst/>
          </a:prstGeom>
          <a:solidFill>
            <a:srgbClr val="4D4D4D"/>
          </a:solidFill>
          <a:ln w="12700" cap="sq">
            <a:solidFill>
              <a:schemeClr val="bg2">
                <a:lumMod val="50000"/>
              </a:schemeClr>
            </a:solidFill>
            <a:miter lim="800000"/>
            <a:headEnd type="none" w="sm" len="sm"/>
            <a:tailEnd type="none" w="sm" len="sm"/>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p>
        </p:txBody>
      </p:sp>
      <p:sp>
        <p:nvSpPr>
          <p:cNvPr id="18439" name="Text Box 7"/>
          <p:cNvSpPr txBox="1">
            <a:spLocks noChangeArrowheads="1"/>
          </p:cNvSpPr>
          <p:nvPr/>
        </p:nvSpPr>
        <p:spPr bwMode="auto">
          <a:xfrm>
            <a:off x="3155950" y="5854700"/>
            <a:ext cx="5414963" cy="831850"/>
          </a:xfrm>
          <a:prstGeom prst="rect">
            <a:avLst/>
          </a:prstGeom>
          <a:solidFill>
            <a:schemeClr val="bg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type="none" w="sm" len="sm"/>
                <a:tailEnd type="none" w="sm" len="sm"/>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t>Short-Circuit and Severe Failure of Li-Thermal Battery With Secondary Ignition of Coolant In Missile Flight </a:t>
            </a:r>
            <a:r>
              <a:rPr lang="en-US" altLang="en-US" sz="1600" dirty="0" smtClean="0"/>
              <a:t>Hardware</a:t>
            </a:r>
            <a:endParaRPr lang="en-US" altLang="en-US" sz="1600" dirty="0">
              <a:solidFill>
                <a:srgbClr val="FF0000"/>
              </a:solidFill>
            </a:endParaRPr>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NSWC - Carderock Code 616</a:t>
            </a:r>
          </a:p>
        </p:txBody>
      </p:sp>
      <p:sp>
        <p:nvSpPr>
          <p:cNvPr id="6" name="Slide Number Placeholder 5"/>
          <p:cNvSpPr>
            <a:spLocks noGrp="1"/>
          </p:cNvSpPr>
          <p:nvPr>
            <p:ph type="sldNum" sz="quarter" idx="12"/>
          </p:nvPr>
        </p:nvSpPr>
        <p:spPr/>
        <p:txBody>
          <a:bodyPr/>
          <a:lstStyle/>
          <a:p>
            <a:pPr>
              <a:defRPr/>
            </a:pPr>
            <a:fld id="{50403B43-32AC-4176-97D6-8A219EFA16F9}" type="slidenum">
              <a:rPr lang="en-US" altLang="en-US"/>
              <a:pPr>
                <a:defRPr/>
              </a:pPr>
              <a:t>7</a:t>
            </a:fld>
            <a:endParaRPr lang="en-US" altLang="en-US"/>
          </a:p>
        </p:txBody>
      </p:sp>
      <p:sp>
        <p:nvSpPr>
          <p:cNvPr id="190466" name="Rectangle 2"/>
          <p:cNvSpPr>
            <a:spLocks noGrp="1" noChangeArrowheads="1"/>
          </p:cNvSpPr>
          <p:nvPr>
            <p:ph type="title"/>
          </p:nvPr>
        </p:nvSpPr>
        <p:spPr>
          <a:effectLst/>
        </p:spPr>
        <p:txBody>
          <a:bodyPr/>
          <a:lstStyle/>
          <a:p>
            <a:pPr>
              <a:defRPr/>
            </a:pPr>
            <a:r>
              <a:rPr lang="en-US" altLang="en-US"/>
              <a:t>Sometimes Things Go Wrong</a:t>
            </a:r>
          </a:p>
        </p:txBody>
      </p:sp>
      <p:pic>
        <p:nvPicPr>
          <p:cNvPr id="19461" name="Picture 6" descr="Movie Frame13"/>
          <p:cNvPicPr>
            <a:picLocks noGrp="1" noChangeAspect="1" noChangeArrowheads="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7487" t="15495" r="20528" b="20804"/>
          <a:stretch>
            <a:fillRect/>
          </a:stretch>
        </p:blipFill>
        <p:spPr>
          <a:xfrm>
            <a:off x="1676400" y="2209800"/>
            <a:ext cx="6248400" cy="3902075"/>
          </a:xfrm>
        </p:spPr>
      </p:pic>
      <p:sp>
        <p:nvSpPr>
          <p:cNvPr id="19462" name="Text Box 7"/>
          <p:cNvSpPr txBox="1">
            <a:spLocks noChangeArrowheads="1"/>
          </p:cNvSpPr>
          <p:nvPr/>
        </p:nvSpPr>
        <p:spPr bwMode="auto">
          <a:xfrm>
            <a:off x="1225550" y="2058988"/>
            <a:ext cx="2663825" cy="1569660"/>
          </a:xfrm>
          <a:prstGeom prst="rect">
            <a:avLst/>
          </a:prstGeom>
          <a:solidFill>
            <a:schemeClr val="bg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type="none" w="sm" len="sm"/>
                <a:tailEnd type="none" w="sm" len="sm"/>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dirty="0"/>
              <a:t>Severe Thermal Abuse</a:t>
            </a:r>
          </a:p>
          <a:p>
            <a:pPr eaLnBrk="1" hangingPunct="1"/>
            <a:r>
              <a:rPr lang="en-US" altLang="en-US" dirty="0"/>
              <a:t>Large Li/SOCl</a:t>
            </a:r>
            <a:r>
              <a:rPr lang="en-US" altLang="en-US" baseline="-25000" dirty="0"/>
              <a:t>2 </a:t>
            </a:r>
            <a:r>
              <a:rPr lang="en-US" altLang="en-US" dirty="0" smtClean="0"/>
              <a:t>Battery</a:t>
            </a:r>
            <a:endParaRPr lang="en-US" altLang="en-US" dirty="0">
              <a:solidFill>
                <a:srgbClr val="FF0000"/>
              </a:solidFill>
            </a:endParaRPr>
          </a:p>
        </p:txBody>
      </p:sp>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NSWC - Carderock Code 616</a:t>
            </a:r>
          </a:p>
        </p:txBody>
      </p:sp>
      <p:sp>
        <p:nvSpPr>
          <p:cNvPr id="7" name="Slide Number Placeholder 5"/>
          <p:cNvSpPr>
            <a:spLocks noGrp="1"/>
          </p:cNvSpPr>
          <p:nvPr>
            <p:ph type="sldNum" sz="quarter" idx="12"/>
          </p:nvPr>
        </p:nvSpPr>
        <p:spPr/>
        <p:txBody>
          <a:bodyPr/>
          <a:lstStyle/>
          <a:p>
            <a:pPr>
              <a:defRPr/>
            </a:pPr>
            <a:fld id="{18D0AE54-0BF2-446C-9A39-C87677FA8ACA}" type="slidenum">
              <a:rPr lang="en-US" altLang="en-US"/>
              <a:pPr>
                <a:defRPr/>
              </a:pPr>
              <a:t>8</a:t>
            </a:fld>
            <a:endParaRPr lang="en-US" altLang="en-US"/>
          </a:p>
        </p:txBody>
      </p:sp>
      <p:sp>
        <p:nvSpPr>
          <p:cNvPr id="212994" name="Rectangle 2"/>
          <p:cNvSpPr>
            <a:spLocks noGrp="1" noChangeArrowheads="1"/>
          </p:cNvSpPr>
          <p:nvPr>
            <p:ph type="title"/>
          </p:nvPr>
        </p:nvSpPr>
        <p:spPr>
          <a:xfrm>
            <a:off x="1692322" y="203579"/>
            <a:ext cx="7451678" cy="1143000"/>
          </a:xfrm>
          <a:effectLst/>
        </p:spPr>
        <p:txBody>
          <a:bodyPr/>
          <a:lstStyle/>
          <a:p>
            <a:pPr>
              <a:defRPr/>
            </a:pPr>
            <a:r>
              <a:rPr lang="en-US" altLang="en-US" sz="3600" dirty="0"/>
              <a:t>Li-Ion Battery Electronic Safety Device  Verification Study </a:t>
            </a:r>
            <a:r>
              <a:rPr lang="en-US" altLang="en-US" sz="3600" dirty="0" smtClean="0"/>
              <a:t/>
            </a:r>
            <a:br>
              <a:rPr lang="en-US" altLang="en-US" sz="3600" dirty="0" smtClean="0"/>
            </a:br>
            <a:endParaRPr lang="en-US" altLang="en-US" sz="3600" dirty="0"/>
          </a:p>
        </p:txBody>
      </p:sp>
      <p:pic>
        <p:nvPicPr>
          <p:cNvPr id="20485" name="Picture 7" descr="C:\Documents and Settings\clinton.winchester\Desktop\zz_zz_zzDESK TOP Loose Files 101905\AMNS battery tests\Overcharge\AMNS SN005 OVERCHARGE_5 11_29_05.bmp"/>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14800" y="3073400"/>
            <a:ext cx="4876800" cy="3251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486" name="Picture 6" descr="C:\Documents and Settings\clinton.winchester\Desktop\zz_zz_zzDESK TOP Loose Files 101905\AMNS battery tests\Overcharge\AMNS SN005 OVERCHARGE_4 11_29_05.bmp"/>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2133600"/>
            <a:ext cx="4572000" cy="304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7" name="Text Box 8"/>
          <p:cNvSpPr txBox="1">
            <a:spLocks noChangeArrowheads="1"/>
          </p:cNvSpPr>
          <p:nvPr/>
        </p:nvSpPr>
        <p:spPr bwMode="auto">
          <a:xfrm>
            <a:off x="14288" y="4648200"/>
            <a:ext cx="5065712" cy="830263"/>
          </a:xfrm>
          <a:prstGeom prst="rect">
            <a:avLst/>
          </a:prstGeom>
          <a:solidFill>
            <a:srgbClr val="000000"/>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type="none" w="sm" len="sm"/>
                <a:tailEnd type="none" w="sm" len="sm"/>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a:t>Over-charge protection circuit failure</a:t>
            </a:r>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Mighty Bubble</a:t>
            </a:r>
            <a:endParaRPr lang="en-US" dirty="0"/>
          </a:p>
        </p:txBody>
      </p:sp>
      <p:sp>
        <p:nvSpPr>
          <p:cNvPr id="4" name="Date Placeholder 3"/>
          <p:cNvSpPr>
            <a:spLocks noGrp="1"/>
          </p:cNvSpPr>
          <p:nvPr>
            <p:ph type="dt" sz="half" idx="10"/>
          </p:nvPr>
        </p:nvSpPr>
        <p:spPr/>
        <p:txBody>
          <a:bodyPr/>
          <a:lstStyle/>
          <a:p>
            <a:pPr>
              <a:defRPr/>
            </a:pPr>
            <a:r>
              <a:rPr lang="en-US" smtClean="0"/>
              <a:t>10/25/16</a:t>
            </a:r>
            <a:endParaRPr lang="en-US"/>
          </a:p>
        </p:txBody>
      </p:sp>
      <p:sp>
        <p:nvSpPr>
          <p:cNvPr id="5" name="Footer Placeholder 4"/>
          <p:cNvSpPr>
            <a:spLocks noGrp="1"/>
          </p:cNvSpPr>
          <p:nvPr>
            <p:ph type="ftr" sz="quarter" idx="11"/>
          </p:nvPr>
        </p:nvSpPr>
        <p:spPr/>
        <p:txBody>
          <a:bodyPr/>
          <a:lstStyle/>
          <a:p>
            <a:pPr>
              <a:defRPr/>
            </a:pPr>
            <a:r>
              <a:rPr lang="en-US" smtClean="0"/>
              <a:t>NSWC Carderock Code 636</a:t>
            </a:r>
            <a:endParaRPr lang="en-US"/>
          </a:p>
        </p:txBody>
      </p:sp>
      <p:sp>
        <p:nvSpPr>
          <p:cNvPr id="6" name="Slide Number Placeholder 5"/>
          <p:cNvSpPr>
            <a:spLocks noGrp="1"/>
          </p:cNvSpPr>
          <p:nvPr>
            <p:ph type="sldNum" sz="quarter" idx="12"/>
          </p:nvPr>
        </p:nvSpPr>
        <p:spPr/>
        <p:txBody>
          <a:bodyPr/>
          <a:lstStyle/>
          <a:p>
            <a:pPr>
              <a:defRPr/>
            </a:pPr>
            <a:fld id="{E2D7511E-F32B-4662-A998-C6FECCA8588E}" type="slidenum">
              <a:rPr lang="en-US" smtClean="0"/>
              <a:pPr>
                <a:defRPr/>
              </a:pPr>
              <a:t>9</a:t>
            </a:fld>
            <a:endParaRPr lang="en-US"/>
          </a:p>
        </p:txBody>
      </p:sp>
      <p:pic>
        <p:nvPicPr>
          <p:cNvPr id="9" name="Content Placeholder 8" descr="Screen Shot 2016-10-25 at 12.16.59 PM.png"/>
          <p:cNvPicPr>
            <a:picLocks noGrp="1" noChangeAspect="1"/>
          </p:cNvPicPr>
          <p:nvPr>
            <p:ph idx="1"/>
          </p:nvPr>
        </p:nvPicPr>
        <p:blipFill>
          <a:blip r:embed="rId2"/>
          <a:srcRect l="-12135" r="-12135"/>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4624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X:Templates:Presentations:Designs:Shimmer</Template>
  <TotalTime>11905</TotalTime>
  <Words>4012</Words>
  <Application>Microsoft Macintosh PowerPoint</Application>
  <PresentationFormat>Letter Paper (8.5x11 in)</PresentationFormat>
  <Paragraphs>496</Paragraphs>
  <Slides>33</Slides>
  <Notes>31</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Shimmer</vt:lpstr>
      <vt:lpstr>Lithium Battery Hazards</vt:lpstr>
      <vt:lpstr>Background &amp; Outline</vt:lpstr>
      <vt:lpstr>Lithium batteries in the news…</vt:lpstr>
      <vt:lpstr>Navy Safety Addresses Special Platform Issues</vt:lpstr>
      <vt:lpstr>Historical Perspective</vt:lpstr>
      <vt:lpstr>Sometimes Things Go Wrong</vt:lpstr>
      <vt:lpstr>Sometimes Things Go Wrong</vt:lpstr>
      <vt:lpstr>Li-Ion Battery Electronic Safety Device  Verification Study  </vt:lpstr>
      <vt:lpstr>The Mighty Bubble</vt:lpstr>
      <vt:lpstr>Documentation for the Navy’s Lithium Battery Safety Program</vt:lpstr>
      <vt:lpstr>Documentation for the Navy’s Lithium Battery Safety Program</vt:lpstr>
      <vt:lpstr>Navy Safety Program Characteristics</vt:lpstr>
      <vt:lpstr>Hazards: Evaluate, Communicate, Accept</vt:lpstr>
      <vt:lpstr>Navy Safety Program Updates</vt:lpstr>
      <vt:lpstr>Response comparison for various “6T” truck batteries</vt:lpstr>
      <vt:lpstr>Response comparison for different size batteries</vt:lpstr>
      <vt:lpstr>Additional guidelines</vt:lpstr>
      <vt:lpstr>Navy Mitigation Testing</vt:lpstr>
      <vt:lpstr>Hazard Mitigation: Early Detection Technologies</vt:lpstr>
      <vt:lpstr>Traditional Detection</vt:lpstr>
      <vt:lpstr>A Priori Detection Options</vt:lpstr>
      <vt:lpstr>Remote Detection Technologies</vt:lpstr>
      <vt:lpstr>Physics Based Remote Detection Technologies</vt:lpstr>
      <vt:lpstr>Battery Integrated Detection Technologies</vt:lpstr>
      <vt:lpstr>Battery Integrated Detection Technologies</vt:lpstr>
      <vt:lpstr>Technologies Planned For Evaluation by NSWC Carderock</vt:lpstr>
      <vt:lpstr>Points of Contact and Collaborators</vt:lpstr>
      <vt:lpstr>Early Concept Torpedo Room Lithium Battery  Powered UUV Water Casualty Suppression System</vt:lpstr>
      <vt:lpstr>Documentation for the Navy’s Lithium Battery Safety Program</vt:lpstr>
      <vt:lpstr>Navy’s Lithium Battery Safety Program</vt:lpstr>
      <vt:lpstr>General Response Trends</vt:lpstr>
      <vt:lpstr>General Response Trends</vt:lpstr>
      <vt:lpstr>General Response Trends</vt:lpstr>
    </vt:vector>
  </TitlesOfParts>
  <Company>NSWC Carderock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Navy’s Lithium Battery Safety Program</dc:title>
  <dc:creator>Julie Banner</dc:creator>
  <cp:lastModifiedBy>Daphne Fuentevilla</cp:lastModifiedBy>
  <cp:revision>500</cp:revision>
  <cp:lastPrinted>2004-02-11T15:30:40Z</cp:lastPrinted>
  <dcterms:created xsi:type="dcterms:W3CDTF">2016-10-25T16:16:13Z</dcterms:created>
  <dcterms:modified xsi:type="dcterms:W3CDTF">2016-10-25T16:18:22Z</dcterms:modified>
</cp:coreProperties>
</file>