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85" r:id="rId4"/>
    <p:sldId id="288" r:id="rId5"/>
    <p:sldId id="286" r:id="rId6"/>
    <p:sldId id="287" r:id="rId7"/>
    <p:sldId id="269" r:id="rId8"/>
    <p:sldId id="282" r:id="rId9"/>
    <p:sldId id="280" r:id="rId10"/>
    <p:sldId id="283" r:id="rId11"/>
    <p:sldId id="260" r:id="rId1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5BADFF"/>
    <a:srgbClr val="6DB6FF"/>
    <a:srgbClr val="055685"/>
    <a:srgbClr val="29292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94084" autoAdjust="0"/>
  </p:normalViewPr>
  <p:slideViewPr>
    <p:cSldViewPr>
      <p:cViewPr varScale="1">
        <p:scale>
          <a:sx n="103" d="100"/>
          <a:sy n="103" d="100"/>
        </p:scale>
        <p:origin x="-1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02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5A795D-4BD3-4DFE-93AE-7C1CC64FD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d.easa.europa.eu/ad/2015-2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easa-and-you/passengers/dangerous-good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wwdH_wNEeo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00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http://ted.europa.eu/udl?uri=TED:NOTICE:288997-2016:TEXT:ES:HTML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60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http://ted.europa.eu/udl?uri=TED:NOTICE:288997-2016:TEXT:ES:HTML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65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http://ted.europa.eu/udl?uri=TED:NOTICE:288997-2016:TEXT:ES:HTML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3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http://ted.europa.eu/udl?uri=TED:NOTICE:288997-2016:TEXT:ES:HTML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996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http://ted.europa.eu/udl?uri=TED:NOTICE:288997-2016:TEXT:ES:HTML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7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 smtClean="0"/>
              <a:t>Poster link in ECAST: </a:t>
            </a:r>
            <a:r>
              <a:rPr lang="en-GB" sz="1200" dirty="0" smtClean="0"/>
              <a:t>http://essi.easa.europa.eu/ecast/?page_id=1618</a:t>
            </a:r>
          </a:p>
          <a:p>
            <a:endParaRPr lang="en-GB" sz="1200" dirty="0" smtClean="0"/>
          </a:p>
          <a:p>
            <a:r>
              <a:rPr lang="en-GB" sz="1200" dirty="0" smtClean="0"/>
              <a:t>Link to SIB: </a:t>
            </a:r>
            <a:r>
              <a:rPr lang="en-GB" sz="1200" dirty="0" smtClean="0">
                <a:hlinkClick r:id="rId3"/>
              </a:rPr>
              <a:t>http://ad.easa.europa.eu/ad/2015-28</a:t>
            </a:r>
            <a:endParaRPr lang="en-GB" sz="120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NPA 2015-18 (C): http://www.easa.europa.eu/document-library/notices-of-proposed-amendment/npa-2015-18</a:t>
            </a:r>
          </a:p>
          <a:p>
            <a:endParaRPr lang="en-GB" sz="1200" b="0" dirty="0" smtClean="0"/>
          </a:p>
          <a:p>
            <a:r>
              <a:rPr lang="en-GB" sz="1200" b="1" dirty="0" smtClean="0"/>
              <a:t>GM2 CAT.OP.MPA.170 Safety Briefing</a:t>
            </a:r>
          </a:p>
          <a:p>
            <a:r>
              <a:rPr lang="en-GB" sz="1200" b="1" dirty="0" smtClean="0"/>
              <a:t>(…)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 startAt="9"/>
            </a:pPr>
            <a:r>
              <a:rPr lang="en-GB" sz="1200" dirty="0" smtClean="0"/>
              <a:t>portable electronic devices: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dirty="0" smtClean="0"/>
              <a:t>allowed versus forbidden devices;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dirty="0" smtClean="0"/>
              <a:t>use in various flight phases including during safety briefing;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dirty="0" smtClean="0"/>
              <a:t>stowage;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b="1" dirty="0" smtClean="0">
                <a:solidFill>
                  <a:srgbClr val="FF0000"/>
                </a:solidFill>
              </a:rPr>
              <a:t>danger of fire in case the device is damaged;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b="1" dirty="0" smtClean="0">
                <a:solidFill>
                  <a:srgbClr val="FF0000"/>
                </a:solidFill>
              </a:rPr>
              <a:t>the need to call for immediate assistance in case a device is damaged, hot, produces smoke, is lost, or falls into the seat structure with the associated risk of  manipulating the seat;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+mj-lt"/>
              <a:buAutoNum type="romanLcParenBoth"/>
            </a:pPr>
            <a:r>
              <a:rPr lang="en-GB" sz="1200" b="1" dirty="0" smtClean="0">
                <a:solidFill>
                  <a:srgbClr val="FF0000"/>
                </a:solidFill>
              </a:rPr>
              <a:t>the need to monitor devices during charging;</a:t>
            </a:r>
          </a:p>
          <a:p>
            <a:endParaRPr lang="en-GB" dirty="0" smtClean="0"/>
          </a:p>
          <a:p>
            <a:r>
              <a:rPr lang="en-GB" dirty="0" smtClean="0"/>
              <a:t>Text to be included in the ADR Rules:</a:t>
            </a:r>
          </a:p>
          <a:p>
            <a:pPr lvl="0"/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b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AMC1 ADR.OPS.B.095(a) Dangerous goods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Designated areas may vary and include facilities such as cargo areas, or even open-air areas.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Aircraft stands should also be designated for aircraft that carry dangerous goods.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b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AMC1 ADR.OPS.B.095 (b) Dangerous goods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DANGEROUS GOODS INFORMATION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Information to passengers about dangerous goods forbidden to be carried aboard the aircraft should: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take into account the need to be understood by the passengers;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include visual examples of dangerous goods forbidden from transport aboard an aircraft; and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 arranged and displayed so that passengers can see it  during their normal progression through departure procedures at the aerodrome.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Such information should be provided at: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ticket sales areas;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check-in counters, self-check-in facilities and other places where boarding passes are issued;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baggage drop-off areas, and other places where checked baggage is accepted;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departure gates;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gate lounges; and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frequent flyer lounges.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DANGEROUS GOODS INFORMATION - SELF-CHECK-IN FACILITIES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 a self-check-in facility is provided at an aerodrome, allowing the completion of check-in process without the involvement of any other person, it should be ensured that information on the types of dangerous goods, which a passenger is forbidden to transport aboard an aircraft, is efficiently communicated to passengers. The Information must be such that the check-in process cannot be completed until the passenger has been presented with this information and indicated that it has understood the restrictions on dangerous goods in baggage.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GM1 ADR.OPS.B.095 (b) Dangerous goods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DANGEROUS GOODS INFORMATION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Depending on the area, different means may be used for providing the necessary information to the passengers. For example,  such information may be provided through: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warning notices, posters, brochures;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Flight Information Displays or equivalent systems that are available at various areas of the aerodrome;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3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https://www.easa.europa.eu/easa-and-you/passengers/dangerous-goods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https://www.youtube.com/watch?v=pwwdH_wNEeo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Pending: provide a list of dg items (this was being done by communications)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65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45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tdocs\design\templatepicker\designtemplate\2014 logo\powerpoint-template-front-endpage-ext-201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altLang="en-US" noProof="0" smtClean="0"/>
              <a:t>Title presentation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altLang="en-US" noProof="0" smtClean="0"/>
              <a:t>Name</a:t>
            </a:r>
          </a:p>
          <a:p>
            <a:pPr lvl="0"/>
            <a:r>
              <a:rPr lang="pt-BR" altLang="en-US" noProof="0" smtClean="0"/>
              <a:t>Title</a:t>
            </a:r>
          </a:p>
          <a:p>
            <a:pPr lvl="0"/>
            <a:r>
              <a:rPr lang="pt-BR" altLang="en-US" noProof="0" smtClean="0"/>
              <a:t>Date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487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39C9-B158-41D7-8434-64982A4B85C6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4214-9756-477A-8BF7-A41BFADC6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7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24744"/>
            <a:ext cx="2132012" cy="5257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243638" cy="5257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F06E-C927-450E-9DC1-9C6558F971D6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3D0B-330B-4877-BC6C-837313720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3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68760"/>
            <a:ext cx="8528050" cy="5112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212F-0678-4541-B6BB-2F37490FA146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79F9-83CF-45D8-BE9C-49F132E78F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4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3B6C-817B-4B01-8ADA-CA09357B7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63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1BC8-7ECA-457C-A424-4900E6D0AEC2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DB8-6DA8-4E69-A539-B6624B1498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2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C6E8-E461-4ED2-9E0F-9A5159520B8C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999E-D0BF-40C3-BD98-17857E5A3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7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A389-1702-4EDA-ADB1-4DD22E6E0571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8139-6B2B-498F-9146-AF54577123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9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EA1E-B7E1-4C2C-9BEA-C1D721F8FA98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58D-0414-43F7-9A2D-BCEE9C47F0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2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A484-EC2C-44B0-A135-A9A0364ACB5F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E27-8537-4068-9D4F-F0353DED3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616624" cy="648072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A287-4BBC-45F2-B139-FBA1958185E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3F5E-4D21-4D2F-8FE7-C834F8C51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4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58B4-6209-4715-9F67-3094EDEA7F54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43A0-F22E-431E-BB1B-A102BA614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4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81581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  <a:p>
            <a:pPr lvl="4"/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1501DC0-0B75-4136-BC71-EB9E7105BC82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34B6E-EDFD-4A98-87F4-88FB03E53D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easa-and-you/passengers/dangerous-goo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wwdH_wNEe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udl?uri=TED:NOTICE:288997-2016:TEXT:ES: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d.easa.europa.eu/ad/2015-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si.easa.europa.eu/ecast/?page_id=16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sa.europa.eu/document-library/notices-of-proposed-amendment/npa-2015-18" TargetMode="External"/><Relationship Id="rId4" Type="http://schemas.openxmlformats.org/officeDocument/2006/relationships/hyperlink" Target="http://ad.easa.europa.eu/ad/2015-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Status of EASA’s Lithium Battery Projects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Fire </a:t>
            </a:r>
            <a:r>
              <a:rPr lang="en-GB" altLang="en-US" dirty="0"/>
              <a:t>and Cabin Safety Conference </a:t>
            </a:r>
            <a:endParaRPr lang="pt-BR" altLang="en-US" dirty="0" smtClean="0"/>
          </a:p>
          <a:p>
            <a:pPr eaLnBrk="1" hangingPunct="1"/>
            <a:r>
              <a:rPr lang="pt-BR" altLang="en-US" dirty="0" smtClean="0"/>
              <a:t>Atlantic City</a:t>
            </a:r>
          </a:p>
          <a:p>
            <a:pPr eaLnBrk="1" hangingPunct="1"/>
            <a:r>
              <a:rPr lang="pt-BR" altLang="en-US" dirty="0" smtClean="0"/>
              <a:t>24-27 October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7" y="6582618"/>
            <a:ext cx="1077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BE" sz="800" dirty="0" smtClean="0">
                <a:solidFill>
                  <a:schemeClr val="bg1"/>
                </a:solidFill>
              </a:rPr>
              <a:t>TE.GEN.00409-001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Passenger Awareness – Achievements by Q2/Q3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26263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500" dirty="0" smtClean="0"/>
              <a:t>EASA </a:t>
            </a:r>
            <a:r>
              <a:rPr lang="en-GB" sz="2500" dirty="0"/>
              <a:t>Safety Promotion </a:t>
            </a:r>
            <a:r>
              <a:rPr lang="en-GB" sz="2500" dirty="0">
                <a:solidFill>
                  <a:srgbClr val="FF0000"/>
                </a:solidFill>
                <a:hlinkClick r:id="rId3"/>
              </a:rPr>
              <a:t>Webpage</a:t>
            </a:r>
            <a:r>
              <a:rPr lang="en-GB" sz="2500" dirty="0">
                <a:solidFill>
                  <a:srgbClr val="FF0000"/>
                </a:solidFill>
              </a:rPr>
              <a:t> on </a:t>
            </a:r>
            <a:r>
              <a:rPr lang="en-GB" sz="2500" dirty="0" smtClean="0">
                <a:solidFill>
                  <a:srgbClr val="FF0000"/>
                </a:solidFill>
              </a:rPr>
              <a:t>Dangerous Goods</a:t>
            </a:r>
            <a:r>
              <a:rPr lang="en-GB" sz="25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GB" sz="2100" dirty="0" smtClean="0"/>
              <a:t>DG with subpages:</a:t>
            </a:r>
          </a:p>
          <a:p>
            <a:pPr lvl="2">
              <a:lnSpc>
                <a:spcPct val="150000"/>
              </a:lnSpc>
            </a:pPr>
            <a:r>
              <a:rPr lang="en-GB" sz="1700" dirty="0" smtClean="0"/>
              <a:t>Lithium batteries</a:t>
            </a:r>
          </a:p>
          <a:p>
            <a:pPr lvl="2">
              <a:lnSpc>
                <a:spcPct val="150000"/>
              </a:lnSpc>
            </a:pPr>
            <a:r>
              <a:rPr lang="en-GB" sz="1700" dirty="0" smtClean="0"/>
              <a:t>E </a:t>
            </a:r>
            <a:r>
              <a:rPr lang="en-GB" sz="1700" dirty="0"/>
              <a:t>– cigarettes</a:t>
            </a:r>
          </a:p>
          <a:p>
            <a:pPr lvl="2">
              <a:lnSpc>
                <a:spcPct val="150000"/>
              </a:lnSpc>
            </a:pPr>
            <a:r>
              <a:rPr lang="en-GB" sz="1700" dirty="0"/>
              <a:t>Personal transportation devices</a:t>
            </a:r>
          </a:p>
          <a:p>
            <a:pPr lvl="2">
              <a:lnSpc>
                <a:spcPct val="150000"/>
              </a:lnSpc>
            </a:pPr>
            <a:r>
              <a:rPr lang="en-GB" sz="1700" dirty="0"/>
              <a:t>Use of mobile phones and laptops </a:t>
            </a:r>
            <a:r>
              <a:rPr lang="en-GB" sz="1700" dirty="0" err="1"/>
              <a:t>onboard</a:t>
            </a:r>
            <a:r>
              <a:rPr lang="en-GB" sz="1700" dirty="0"/>
              <a:t> (Personal Electronic Devices - PEDs)</a:t>
            </a:r>
          </a:p>
          <a:p>
            <a:pPr lvl="2">
              <a:lnSpc>
                <a:spcPct val="150000"/>
              </a:lnSpc>
            </a:pPr>
            <a:r>
              <a:rPr lang="en-GB" sz="1700" dirty="0" smtClean="0"/>
              <a:t>FAQ and practical info on lithium batteries</a:t>
            </a:r>
          </a:p>
          <a:p>
            <a:pPr lvl="2">
              <a:lnSpc>
                <a:spcPct val="150000"/>
              </a:lnSpc>
            </a:pPr>
            <a:r>
              <a:rPr lang="en-GB" sz="1700" dirty="0" smtClean="0"/>
              <a:t>Links to European MS related websites</a:t>
            </a:r>
            <a:endParaRPr lang="en-GB" sz="1700" dirty="0"/>
          </a:p>
          <a:p>
            <a:pPr lvl="0">
              <a:lnSpc>
                <a:spcPct val="150000"/>
              </a:lnSpc>
            </a:pPr>
            <a:r>
              <a:rPr lang="en-GB" sz="2500" dirty="0" smtClean="0">
                <a:solidFill>
                  <a:srgbClr val="FF0000"/>
                </a:solidFill>
                <a:hlinkClick r:id="rId4"/>
              </a:rPr>
              <a:t>Video</a:t>
            </a:r>
            <a:r>
              <a:rPr lang="en-GB" sz="2500" dirty="0" smtClean="0"/>
              <a:t> – Short film </a:t>
            </a:r>
            <a:r>
              <a:rPr lang="en-GB" sz="2500" dirty="0"/>
              <a:t>on lithium </a:t>
            </a:r>
            <a:r>
              <a:rPr lang="en-GB" sz="2500" dirty="0" smtClean="0"/>
              <a:t>batteries and other dg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1844675"/>
            <a:ext cx="7560840" cy="1584325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Questions?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air_ops@easa.europa.eu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Lia.calleja-barcena@easa.europa.eu </a:t>
            </a:r>
            <a:endParaRPr lang="en-GB" altLang="en-US" dirty="0"/>
          </a:p>
        </p:txBody>
      </p:sp>
      <p:pic>
        <p:nvPicPr>
          <p:cNvPr id="4" name="Picture 5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924"/>
            <a:ext cx="91805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Lithium Battery Study – Objectives and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544616"/>
          </a:xfrm>
        </p:spPr>
        <p:txBody>
          <a:bodyPr/>
          <a:lstStyle/>
          <a:p>
            <a:pPr marL="0" indent="0">
              <a:buNone/>
            </a:pPr>
            <a:endParaRPr lang="en-GB" sz="2600" b="1" dirty="0" smtClean="0"/>
          </a:p>
          <a:p>
            <a:pPr marL="0" indent="0">
              <a:buNone/>
            </a:pPr>
            <a:r>
              <a:rPr lang="en-GB" sz="2600" b="1" dirty="0" smtClean="0"/>
              <a:t>RESEARCH PROJECT WITH THE EC: TRANSPORT OF LITHIUM BATTERIES BY AIR</a:t>
            </a:r>
          </a:p>
          <a:p>
            <a:endParaRPr lang="en-GB" sz="2500" b="1" dirty="0" smtClean="0"/>
          </a:p>
          <a:p>
            <a:r>
              <a:rPr lang="en-GB" sz="2500" b="1" dirty="0" smtClean="0"/>
              <a:t>Scope</a:t>
            </a:r>
            <a:r>
              <a:rPr lang="en-GB" sz="2500" dirty="0" smtClean="0"/>
              <a:t>: </a:t>
            </a:r>
            <a:r>
              <a:rPr lang="en-GB" sz="2500" dirty="0"/>
              <a:t>Fire risk(s) associated to the transport of Lithium metal and ion batteries in transport aircraft</a:t>
            </a:r>
            <a:r>
              <a:rPr lang="en-GB" sz="2500" dirty="0" smtClean="0"/>
              <a:t>.</a:t>
            </a:r>
          </a:p>
          <a:p>
            <a:r>
              <a:rPr lang="en-GB" sz="2500" dirty="0"/>
              <a:t> </a:t>
            </a:r>
            <a:r>
              <a:rPr lang="en-GB" sz="2500" b="1" dirty="0" smtClean="0"/>
              <a:t>Objectives</a:t>
            </a:r>
            <a:r>
              <a:rPr lang="en-GB" sz="2500" dirty="0"/>
              <a:t>: </a:t>
            </a:r>
            <a:r>
              <a:rPr lang="en-GB" sz="2500" dirty="0" smtClean="0"/>
              <a:t>study mitigating measures and conditions that would enhance safety during transport </a:t>
            </a:r>
            <a:r>
              <a:rPr lang="en-GB" sz="2500" dirty="0"/>
              <a:t>of lithium metal and lithium ion batteries on board an </a:t>
            </a:r>
            <a:r>
              <a:rPr lang="en-GB" sz="2500" dirty="0" smtClean="0"/>
              <a:t>aircraft.</a:t>
            </a:r>
          </a:p>
          <a:p>
            <a:r>
              <a:rPr lang="en-GB" sz="2500" b="1" dirty="0" smtClean="0">
                <a:solidFill>
                  <a:srgbClr val="FF0000"/>
                </a:solidFill>
              </a:rPr>
              <a:t>Status</a:t>
            </a:r>
            <a:r>
              <a:rPr lang="en-GB" sz="2500" dirty="0" smtClean="0"/>
              <a:t>: Call for tender </a:t>
            </a:r>
            <a:r>
              <a:rPr lang="en-GB" sz="2500" dirty="0" smtClean="0">
                <a:hlinkClick r:id="rId3"/>
              </a:rPr>
              <a:t>published</a:t>
            </a:r>
            <a:endParaRPr lang="en-GB" sz="2500" dirty="0" smtClean="0"/>
          </a:p>
          <a:p>
            <a:r>
              <a:rPr lang="en-GB" sz="2500" b="1" dirty="0" smtClean="0">
                <a:solidFill>
                  <a:srgbClr val="FF0000"/>
                </a:solidFill>
              </a:rPr>
              <a:t>Budget: 1,000.000 Euros</a:t>
            </a:r>
          </a:p>
          <a:p>
            <a:r>
              <a:rPr lang="en-GB" sz="2500" b="1" dirty="0" smtClean="0">
                <a:solidFill>
                  <a:srgbClr val="FF0000"/>
                </a:solidFill>
              </a:rPr>
              <a:t>Duration: 24 months (total)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544616"/>
          </a:xfrm>
        </p:spPr>
        <p:txBody>
          <a:bodyPr/>
          <a:lstStyle/>
          <a:p>
            <a:pPr marL="0" indent="0">
              <a:buNone/>
            </a:pPr>
            <a:endParaRPr lang="en-GB" sz="2600" b="1" dirty="0" smtClean="0"/>
          </a:p>
          <a:p>
            <a:r>
              <a:rPr lang="en-GB" sz="2500" dirty="0"/>
              <a:t>Propose and evaluate specific packaging solutions and other operational measures aimed at the safe transportation of </a:t>
            </a:r>
            <a:r>
              <a:rPr lang="en-GB" sz="2500" dirty="0" smtClean="0"/>
              <a:t>lithium </a:t>
            </a:r>
            <a:r>
              <a:rPr lang="en-GB" sz="2500" dirty="0"/>
              <a:t>metal </a:t>
            </a:r>
            <a:r>
              <a:rPr lang="en-GB" sz="2500" dirty="0" smtClean="0"/>
              <a:t>and ion </a:t>
            </a:r>
            <a:r>
              <a:rPr lang="en-GB" sz="2500" dirty="0"/>
              <a:t>batteries on board </a:t>
            </a:r>
            <a:r>
              <a:rPr lang="en-GB" sz="2500" dirty="0" smtClean="0"/>
              <a:t>cargo and passenger aircraft.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 smtClean="0"/>
              <a:t>Validate effectiveness </a:t>
            </a:r>
            <a:r>
              <a:rPr lang="en-GB" sz="2500" dirty="0"/>
              <a:t>of </a:t>
            </a:r>
            <a:r>
              <a:rPr lang="en-GB" sz="2500" dirty="0" smtClean="0"/>
              <a:t>these solutions </a:t>
            </a:r>
            <a:r>
              <a:rPr lang="en-GB" sz="2500" dirty="0"/>
              <a:t>and measures </a:t>
            </a:r>
            <a:r>
              <a:rPr lang="en-GB" sz="2500" dirty="0" smtClean="0"/>
              <a:t>through </a:t>
            </a:r>
            <a:r>
              <a:rPr lang="en-GB" sz="2500" dirty="0"/>
              <a:t>a series of </a:t>
            </a:r>
            <a:r>
              <a:rPr lang="en-GB" sz="2500" dirty="0" smtClean="0"/>
              <a:t>studies/tests </a:t>
            </a:r>
            <a:r>
              <a:rPr lang="en-GB" sz="2500" dirty="0"/>
              <a:t>representative of the </a:t>
            </a:r>
            <a:r>
              <a:rPr lang="en-GB" sz="2500" dirty="0" smtClean="0"/>
              <a:t>conditions </a:t>
            </a:r>
            <a:r>
              <a:rPr lang="en-GB" sz="2500" dirty="0"/>
              <a:t>encountered in </a:t>
            </a:r>
            <a:r>
              <a:rPr lang="en-GB" sz="2500" dirty="0" smtClean="0"/>
              <a:t>transport by air.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 smtClean="0"/>
              <a:t>Develop a </a:t>
            </a:r>
            <a:r>
              <a:rPr lang="en-GB" sz="2500" dirty="0"/>
              <a:t>risk assessment method </a:t>
            </a:r>
            <a:r>
              <a:rPr lang="en-GB" sz="2500" dirty="0" smtClean="0"/>
              <a:t>to </a:t>
            </a:r>
            <a:r>
              <a:rPr lang="en-GB" sz="2500" dirty="0"/>
              <a:t>support air transport operators in using such solutions and measures in their daily operations.</a:t>
            </a:r>
          </a:p>
          <a:p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544616"/>
          </a:xfrm>
        </p:spPr>
        <p:txBody>
          <a:bodyPr/>
          <a:lstStyle/>
          <a:p>
            <a:r>
              <a:rPr lang="en-GB" sz="1800" dirty="0" smtClean="0"/>
              <a:t>Assessment of existing solutions:</a:t>
            </a:r>
          </a:p>
          <a:p>
            <a:pPr lvl="1"/>
            <a:r>
              <a:rPr lang="en-GB" sz="1800" dirty="0" smtClean="0"/>
              <a:t>Effectiveness of packaging</a:t>
            </a:r>
          </a:p>
          <a:p>
            <a:pPr lvl="1"/>
            <a:r>
              <a:rPr lang="en-GB" sz="1800" dirty="0" smtClean="0"/>
              <a:t>Effects of external fires and solutions</a:t>
            </a:r>
          </a:p>
          <a:p>
            <a:pPr lvl="1"/>
            <a:r>
              <a:rPr lang="en-GB" sz="1800" dirty="0" smtClean="0"/>
              <a:t>Benefits of multi-layered approaches</a:t>
            </a:r>
          </a:p>
          <a:p>
            <a:r>
              <a:rPr lang="en-GB" sz="1800" dirty="0" smtClean="0"/>
              <a:t>Identification of measures to reduce effects of thermal runaway</a:t>
            </a:r>
          </a:p>
          <a:p>
            <a:r>
              <a:rPr lang="en-GB" sz="1800" dirty="0" smtClean="0"/>
              <a:t>Evaluation of capabilities of aircraft’s fire-detection and suppression systems and their influence in the effectiveness of other measures</a:t>
            </a:r>
          </a:p>
          <a:p>
            <a:r>
              <a:rPr lang="en-GB" sz="1800" dirty="0" smtClean="0"/>
              <a:t>Develop a risk </a:t>
            </a:r>
            <a:r>
              <a:rPr lang="en-GB" sz="1800" dirty="0"/>
              <a:t>assessment </a:t>
            </a:r>
            <a:r>
              <a:rPr lang="en-GB" sz="1800" dirty="0" smtClean="0"/>
              <a:t>methodology to support operators in deciding which methods to choose for transport</a:t>
            </a:r>
          </a:p>
          <a:p>
            <a:r>
              <a:rPr lang="en-GB" sz="1800" dirty="0" smtClean="0"/>
              <a:t>Conclusions based on data:</a:t>
            </a:r>
          </a:p>
          <a:p>
            <a:pPr lvl="1"/>
            <a:r>
              <a:rPr lang="en-GB" sz="1800" dirty="0" smtClean="0"/>
              <a:t>Study the need for imposing limitations in density, location, </a:t>
            </a:r>
            <a:r>
              <a:rPr lang="en-GB" sz="1800" dirty="0" err="1" smtClean="0"/>
              <a:t>etc</a:t>
            </a:r>
            <a:endParaRPr lang="en-GB" sz="1800" dirty="0" smtClean="0"/>
          </a:p>
          <a:p>
            <a:pPr lvl="1"/>
            <a:r>
              <a:rPr lang="en-GB" sz="1800" dirty="0" smtClean="0"/>
              <a:t>Highlight where mitigating measures may not have positive result</a:t>
            </a:r>
          </a:p>
          <a:p>
            <a:r>
              <a:rPr lang="en-GB" sz="1800" dirty="0" smtClean="0"/>
              <a:t>Identification of needs for future research:</a:t>
            </a:r>
          </a:p>
          <a:p>
            <a:pPr lvl="1"/>
            <a:r>
              <a:rPr lang="en-GB" sz="1800" dirty="0" smtClean="0"/>
              <a:t>Relation thermal runaway – conditions of operation</a:t>
            </a:r>
          </a:p>
          <a:p>
            <a:pPr lvl="1"/>
            <a:r>
              <a:rPr lang="en-GB" sz="1800" dirty="0" smtClean="0"/>
              <a:t>Extension of research to passenger’s items</a:t>
            </a:r>
          </a:p>
          <a:p>
            <a:r>
              <a:rPr lang="en-GB" sz="1800" dirty="0" smtClean="0"/>
              <a:t>Provide support to authority in ICAO and SAE International</a:t>
            </a:r>
          </a:p>
          <a:p>
            <a:endParaRPr lang="en-GB" sz="1800" dirty="0"/>
          </a:p>
          <a:p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Expertise of the Tender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544616"/>
          </a:xfrm>
        </p:spPr>
        <p:txBody>
          <a:bodyPr/>
          <a:lstStyle/>
          <a:p>
            <a:pPr marL="0" indent="0">
              <a:buNone/>
            </a:pPr>
            <a:endParaRPr lang="en-GB" sz="2600" b="1" dirty="0" smtClean="0"/>
          </a:p>
          <a:p>
            <a:r>
              <a:rPr lang="en-GB" sz="2500" dirty="0"/>
              <a:t>Fire/smoke/explosion risks associated with lithium batteries</a:t>
            </a:r>
            <a:r>
              <a:rPr lang="en-GB" sz="2500" dirty="0" smtClean="0"/>
              <a:t>;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 smtClean="0"/>
              <a:t>Developing </a:t>
            </a:r>
            <a:r>
              <a:rPr lang="en-GB" sz="2500" dirty="0"/>
              <a:t>and conducting fire tests for dangerous </a:t>
            </a:r>
            <a:r>
              <a:rPr lang="en-GB" sz="2500" dirty="0" smtClean="0"/>
              <a:t>goods </a:t>
            </a:r>
            <a:r>
              <a:rPr lang="en-GB" sz="2500" dirty="0"/>
              <a:t>transport by air</a:t>
            </a:r>
            <a:r>
              <a:rPr lang="en-GB" sz="2500" dirty="0" smtClean="0"/>
              <a:t>;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 smtClean="0"/>
              <a:t>ICAO </a:t>
            </a:r>
            <a:r>
              <a:rPr lang="en-GB" sz="2500" dirty="0"/>
              <a:t>dangerous goods transport regulations and air cargo </a:t>
            </a:r>
            <a:r>
              <a:rPr lang="en-GB" sz="2500" dirty="0" smtClean="0"/>
              <a:t>operations;</a:t>
            </a:r>
          </a:p>
          <a:p>
            <a:pPr marL="0" indent="0">
              <a:buNone/>
            </a:pPr>
            <a:endParaRPr lang="en-GB" sz="2500" dirty="0" smtClean="0"/>
          </a:p>
          <a:p>
            <a:r>
              <a:rPr lang="en-GB" sz="2500" dirty="0" smtClean="0"/>
              <a:t>Battery </a:t>
            </a:r>
            <a:r>
              <a:rPr lang="en-GB" sz="2500" dirty="0"/>
              <a:t>modelling and simulation; </a:t>
            </a:r>
            <a:r>
              <a:rPr lang="en-GB" sz="2500" dirty="0" smtClean="0"/>
              <a:t>and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 smtClean="0"/>
              <a:t>Electric/electronic </a:t>
            </a:r>
            <a:r>
              <a:rPr lang="en-GB" sz="2500" dirty="0"/>
              <a:t>architectures.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2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544616"/>
          </a:xfrm>
        </p:spPr>
        <p:txBody>
          <a:bodyPr/>
          <a:lstStyle/>
          <a:p>
            <a:r>
              <a:rPr lang="en-GB" sz="2500" dirty="0" smtClean="0"/>
              <a:t>1 </a:t>
            </a:r>
            <a:r>
              <a:rPr lang="en-GB" sz="2500" dirty="0"/>
              <a:t>- </a:t>
            </a:r>
            <a:r>
              <a:rPr lang="en-GB" sz="2500" b="1" u="sng" dirty="0"/>
              <a:t>Definition of the Baseline </a:t>
            </a:r>
            <a:r>
              <a:rPr lang="en-GB" sz="2500" dirty="0"/>
              <a:t>for the Project: Review of State-of-the-Art and Hazard Identification</a:t>
            </a:r>
            <a:r>
              <a:rPr lang="en-GB" sz="2500" dirty="0" smtClean="0"/>
              <a:t>.</a:t>
            </a:r>
          </a:p>
          <a:p>
            <a:r>
              <a:rPr lang="en-GB" sz="2500" dirty="0"/>
              <a:t>2 - Identification of </a:t>
            </a:r>
            <a:r>
              <a:rPr lang="en-GB" sz="2500" b="1" u="sng" dirty="0"/>
              <a:t>packaging solutions </a:t>
            </a:r>
            <a:r>
              <a:rPr lang="en-GB" sz="2500" dirty="0"/>
              <a:t>and assessment of their </a:t>
            </a:r>
            <a:r>
              <a:rPr lang="en-GB" sz="2500" dirty="0" smtClean="0"/>
              <a:t>effectiveness</a:t>
            </a:r>
          </a:p>
          <a:p>
            <a:r>
              <a:rPr lang="en-GB" sz="2500" dirty="0"/>
              <a:t>3 - Identification and assessment of </a:t>
            </a:r>
            <a:r>
              <a:rPr lang="en-GB" sz="2500" b="1" u="sng" dirty="0"/>
              <a:t>additional mitigating measures</a:t>
            </a:r>
            <a:r>
              <a:rPr lang="en-GB" sz="2500" dirty="0"/>
              <a:t> to packaging and multi-layered </a:t>
            </a:r>
            <a:r>
              <a:rPr lang="en-GB" sz="2500" dirty="0" smtClean="0"/>
              <a:t>approaches</a:t>
            </a:r>
          </a:p>
          <a:p>
            <a:r>
              <a:rPr lang="en-GB" sz="2500" dirty="0"/>
              <a:t>4 - Characterisation of </a:t>
            </a:r>
            <a:r>
              <a:rPr lang="en-GB" sz="2500" b="1" u="sng" dirty="0"/>
              <a:t>on-board fire-protection </a:t>
            </a:r>
            <a:r>
              <a:rPr lang="en-GB" sz="2500" dirty="0"/>
              <a:t>– viz. monitoring and suppression – facilities; assessment of their contribution to the effectiveness of the proposed packaging </a:t>
            </a:r>
            <a:r>
              <a:rPr lang="en-GB" sz="2500" dirty="0" smtClean="0"/>
              <a:t>solutions</a:t>
            </a:r>
          </a:p>
          <a:p>
            <a:r>
              <a:rPr lang="en-GB" sz="2500" dirty="0"/>
              <a:t>5 - </a:t>
            </a:r>
            <a:r>
              <a:rPr lang="en-GB" sz="2500" b="1" u="sng" dirty="0"/>
              <a:t>Risk assessment </a:t>
            </a:r>
            <a:r>
              <a:rPr lang="en-GB" sz="2500" dirty="0"/>
              <a:t>for the air transport of battery </a:t>
            </a:r>
            <a:r>
              <a:rPr lang="en-GB" sz="2500" dirty="0" smtClean="0"/>
              <a:t>consignments</a:t>
            </a:r>
          </a:p>
          <a:p>
            <a:r>
              <a:rPr lang="en-GB" sz="2500" dirty="0"/>
              <a:t>6 - </a:t>
            </a:r>
            <a:r>
              <a:rPr lang="en-GB" sz="2500" b="1" u="sng" dirty="0"/>
              <a:t>Conclusions and </a:t>
            </a:r>
            <a:r>
              <a:rPr lang="en-GB" sz="2500" b="1" u="sng" dirty="0" smtClean="0"/>
              <a:t>Recommendations</a:t>
            </a:r>
          </a:p>
          <a:p>
            <a:r>
              <a:rPr lang="en-GB" sz="2500" dirty="0"/>
              <a:t>8 - Provision of </a:t>
            </a:r>
            <a:r>
              <a:rPr lang="en-GB" sz="2500" b="1" u="sng" dirty="0"/>
              <a:t>technical assistance </a:t>
            </a:r>
            <a:r>
              <a:rPr lang="en-GB" sz="2500" dirty="0"/>
              <a:t>to the Contracting Authority</a:t>
            </a:r>
          </a:p>
          <a:p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2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Agency’s Awareness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/>
          <a:lstStyle/>
          <a:p>
            <a:r>
              <a:rPr lang="en-GB" sz="3600" b="1" dirty="0"/>
              <a:t>Objective:</a:t>
            </a:r>
          </a:p>
          <a:p>
            <a:pPr lvl="1"/>
            <a:r>
              <a:rPr lang="en-GB" sz="3600" dirty="0"/>
              <a:t>Minimise </a:t>
            </a:r>
            <a:r>
              <a:rPr lang="en-GB" sz="3600" dirty="0" smtClean="0"/>
              <a:t>risks </a:t>
            </a:r>
            <a:r>
              <a:rPr lang="en-GB" sz="3600" dirty="0"/>
              <a:t>associated with transport of Lithium batteries by </a:t>
            </a:r>
            <a:r>
              <a:rPr lang="en-GB" sz="3600" dirty="0" smtClean="0"/>
              <a:t>raising awareness</a:t>
            </a:r>
            <a:endParaRPr lang="en-GB" sz="4000" dirty="0"/>
          </a:p>
          <a:p>
            <a:r>
              <a:rPr lang="en-GB" sz="3600" b="1" dirty="0" smtClean="0"/>
              <a:t>2 parts</a:t>
            </a:r>
            <a:r>
              <a:rPr lang="en-GB" sz="3600" dirty="0" smtClean="0"/>
              <a:t>:</a:t>
            </a:r>
            <a:endParaRPr lang="en-GB" sz="3600" dirty="0"/>
          </a:p>
          <a:p>
            <a:pPr marL="1200150" lvl="1" indent="-742950">
              <a:buFont typeface="+mj-lt"/>
              <a:buAutoNum type="arabicPeriod"/>
            </a:pPr>
            <a:r>
              <a:rPr lang="en-GB" sz="3600" dirty="0" smtClean="0"/>
              <a:t>Info </a:t>
            </a:r>
            <a:r>
              <a:rPr lang="en-GB" sz="3600" dirty="0"/>
              <a:t>to </a:t>
            </a:r>
            <a:r>
              <a:rPr lang="en-GB" sz="3600" dirty="0" smtClean="0"/>
              <a:t>Operators – </a:t>
            </a:r>
            <a:r>
              <a:rPr lang="en-GB" sz="3600" dirty="0" smtClean="0">
                <a:solidFill>
                  <a:srgbClr val="FF0000"/>
                </a:solidFill>
              </a:rPr>
              <a:t>SIB published- </a:t>
            </a:r>
            <a:r>
              <a:rPr lang="en-GB" sz="36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GB" sz="3600" dirty="0" smtClean="0">
                <a:solidFill>
                  <a:srgbClr val="FF0000"/>
                </a:solidFill>
                <a:hlinkClick r:id="rId2"/>
              </a:rPr>
              <a:t>ad.easa.europa.eu/ad/2015-19</a:t>
            </a:r>
            <a:endParaRPr lang="en-GB" sz="3600" dirty="0">
              <a:solidFill>
                <a:srgbClr val="FF0000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GB" sz="3600" dirty="0" smtClean="0"/>
              <a:t>Passenger </a:t>
            </a:r>
            <a:r>
              <a:rPr lang="en-GB" sz="3600" dirty="0"/>
              <a:t>Awareness </a:t>
            </a:r>
            <a:r>
              <a:rPr lang="en-GB" sz="3600" dirty="0" smtClean="0"/>
              <a:t>– through ECAST (see next slide)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3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Passenger Awareness – Achievements by Q4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0718"/>
            <a:ext cx="9144000" cy="5255864"/>
          </a:xfrm>
        </p:spPr>
        <p:txBody>
          <a:bodyPr/>
          <a:lstStyle/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Poster</a:t>
            </a:r>
            <a:r>
              <a:rPr lang="en-GB" sz="2400" dirty="0" smtClean="0"/>
              <a:t>:</a:t>
            </a:r>
          </a:p>
          <a:p>
            <a:pPr lvl="1"/>
            <a:r>
              <a:rPr lang="en-GB" sz="2400" dirty="0" smtClean="0"/>
              <a:t>ECAST </a:t>
            </a:r>
            <a:r>
              <a:rPr lang="en-GB" sz="2400" dirty="0" smtClean="0">
                <a:hlinkClick r:id="rId3"/>
              </a:rPr>
              <a:t>website</a:t>
            </a:r>
            <a:r>
              <a:rPr lang="en-GB" sz="2400" dirty="0" smtClean="0"/>
              <a:t>, social media (</a:t>
            </a:r>
            <a:r>
              <a:rPr lang="en-GB" sz="2400" dirty="0" err="1" smtClean="0"/>
              <a:t>fcb</a:t>
            </a:r>
            <a:r>
              <a:rPr lang="en-GB" sz="2400" dirty="0" smtClean="0"/>
              <a:t>, twitter)</a:t>
            </a:r>
          </a:p>
          <a:p>
            <a:pPr lvl="1"/>
            <a:r>
              <a:rPr lang="en-GB" sz="2400" dirty="0" smtClean="0"/>
              <a:t>distributed to airport operators, NAAs, Airline Operators, etc.</a:t>
            </a: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SIB</a:t>
            </a:r>
            <a:r>
              <a:rPr lang="en-GB" sz="2400" dirty="0" smtClean="0"/>
              <a:t> on </a:t>
            </a:r>
            <a:r>
              <a:rPr lang="en-GB" sz="2400" dirty="0" smtClean="0">
                <a:hlinkClick r:id="rId4"/>
              </a:rPr>
              <a:t>Passenger Awareness </a:t>
            </a:r>
            <a:endParaRPr lang="en-GB" sz="2400" dirty="0" smtClean="0"/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Air OPS (Regulation 965/2012) modified </a:t>
            </a:r>
            <a:r>
              <a:rPr lang="en-GB" sz="2400" dirty="0" smtClean="0"/>
              <a:t>to include lithium batteries in the GM on passenger briefing (</a:t>
            </a:r>
            <a:r>
              <a:rPr lang="en-GB" sz="2400" dirty="0" smtClean="0">
                <a:hlinkClick r:id="rId5"/>
              </a:rPr>
              <a:t>RMT.0516</a:t>
            </a:r>
            <a:r>
              <a:rPr lang="en-GB" sz="2400" dirty="0" smtClean="0"/>
              <a:t>)</a:t>
            </a: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IATA</a:t>
            </a:r>
            <a:r>
              <a:rPr lang="en-GB" sz="2400" dirty="0" smtClean="0"/>
              <a:t> </a:t>
            </a:r>
            <a:r>
              <a:rPr lang="en-GB" sz="2400" dirty="0"/>
              <a:t>– request operators to combine info with </a:t>
            </a:r>
            <a:r>
              <a:rPr lang="en-GB" sz="2400" dirty="0" smtClean="0"/>
              <a:t>sec. </a:t>
            </a:r>
            <a:r>
              <a:rPr lang="en-GB" sz="2400" dirty="0"/>
              <a:t>info, and include it in the boarding passes</a:t>
            </a:r>
          </a:p>
          <a:p>
            <a:pPr lvl="0"/>
            <a:r>
              <a:rPr lang="en-GB" sz="2400" dirty="0">
                <a:solidFill>
                  <a:srgbClr val="FF0000"/>
                </a:solidFill>
              </a:rPr>
              <a:t>Bag-tags</a:t>
            </a:r>
            <a:r>
              <a:rPr lang="en-GB" sz="2400" dirty="0"/>
              <a:t> </a:t>
            </a:r>
            <a:r>
              <a:rPr lang="en-GB" sz="2400" dirty="0" smtClean="0"/>
              <a:t>with </a:t>
            </a:r>
            <a:r>
              <a:rPr lang="en-GB" sz="2400" dirty="0"/>
              <a:t>picture/pictogram, and statement: “in case of doubt, ask staff” – by </a:t>
            </a:r>
            <a:r>
              <a:rPr lang="en-GB" sz="2400" dirty="0" smtClean="0"/>
              <a:t>DGAC France</a:t>
            </a: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ADR Rules </a:t>
            </a:r>
            <a:r>
              <a:rPr lang="en-GB" sz="2400" dirty="0" smtClean="0"/>
              <a:t>– Modification to include provisions of the Technical Instructions for Airport Operators (IR, AMC and GM). (RMT.0591)</a:t>
            </a:r>
            <a:endParaRPr lang="en-GB" sz="2400" dirty="0"/>
          </a:p>
          <a:p>
            <a:pPr lvl="0"/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80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69C8-D851-423A-B281-33A66485CE43}" type="datetime1">
              <a:rPr lang="en-GB" altLang="en-US" smtClean="0"/>
              <a:pPr>
                <a:defRPr/>
              </a:pPr>
              <a:t>15/09/2016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change via "view" &gt; "header and footer"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6632"/>
            <a:ext cx="4707410" cy="631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863</Words>
  <Application>Microsoft Office PowerPoint</Application>
  <PresentationFormat>On-screen Show (4:3)</PresentationFormat>
  <Paragraphs>170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Status of EASA’s Lithium Battery Projects</vt:lpstr>
      <vt:lpstr>Lithium Battery Study – Objectives and Scope</vt:lpstr>
      <vt:lpstr>Specific objectives</vt:lpstr>
      <vt:lpstr>Expected achievements</vt:lpstr>
      <vt:lpstr>Expertise of the Tender </vt:lpstr>
      <vt:lpstr>Tasks</vt:lpstr>
      <vt:lpstr>Agency’s Awareness Project</vt:lpstr>
      <vt:lpstr>Passenger Awareness – Achievements by Q4 2015</vt:lpstr>
      <vt:lpstr>PowerPoint Presentation</vt:lpstr>
      <vt:lpstr>Passenger Awareness – Achievements by Q2/Q3 2016</vt:lpstr>
      <vt:lpstr>Questions?  air_ops@easa.europa.eu Lia.calleja-barcena@easa.europa.eu </vt:lpstr>
    </vt:vector>
  </TitlesOfParts>
  <Company>EASA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Lia.CALLEJA-BARCENA@easa.europa.eu</dc:creator>
  <cp:lastModifiedBy>Horner, April CTR (FAA)</cp:lastModifiedBy>
  <cp:revision>222</cp:revision>
  <cp:lastPrinted>2015-12-14T09:45:16Z</cp:lastPrinted>
  <dcterms:created xsi:type="dcterms:W3CDTF">2010-09-14T11:53:54Z</dcterms:created>
  <dcterms:modified xsi:type="dcterms:W3CDTF">2016-09-15T20:14:37Z</dcterms:modified>
</cp:coreProperties>
</file>