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avi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</p:sldMasterIdLst>
  <p:notesMasterIdLst>
    <p:notesMasterId r:id="rId50"/>
  </p:notesMasterIdLst>
  <p:handoutMasterIdLst>
    <p:handoutMasterId r:id="rId51"/>
  </p:handoutMasterIdLst>
  <p:sldIdLst>
    <p:sldId id="273" r:id="rId2"/>
    <p:sldId id="372" r:id="rId3"/>
    <p:sldId id="325" r:id="rId4"/>
    <p:sldId id="327" r:id="rId5"/>
    <p:sldId id="387" r:id="rId6"/>
    <p:sldId id="376" r:id="rId7"/>
    <p:sldId id="377" r:id="rId8"/>
    <p:sldId id="323" r:id="rId9"/>
    <p:sldId id="328" r:id="rId10"/>
    <p:sldId id="378" r:id="rId11"/>
    <p:sldId id="332" r:id="rId12"/>
    <p:sldId id="344" r:id="rId13"/>
    <p:sldId id="341" r:id="rId14"/>
    <p:sldId id="346" r:id="rId15"/>
    <p:sldId id="340" r:id="rId16"/>
    <p:sldId id="345" r:id="rId17"/>
    <p:sldId id="348" r:id="rId18"/>
    <p:sldId id="339" r:id="rId19"/>
    <p:sldId id="350" r:id="rId20"/>
    <p:sldId id="388" r:id="rId21"/>
    <p:sldId id="357" r:id="rId22"/>
    <p:sldId id="375" r:id="rId23"/>
    <p:sldId id="379" r:id="rId24"/>
    <p:sldId id="359" r:id="rId25"/>
    <p:sldId id="380" r:id="rId26"/>
    <p:sldId id="364" r:id="rId27"/>
    <p:sldId id="365" r:id="rId28"/>
    <p:sldId id="389" r:id="rId29"/>
    <p:sldId id="390" r:id="rId30"/>
    <p:sldId id="391" r:id="rId31"/>
    <p:sldId id="381" r:id="rId32"/>
    <p:sldId id="383" r:id="rId33"/>
    <p:sldId id="382" r:id="rId34"/>
    <p:sldId id="384" r:id="rId35"/>
    <p:sldId id="385" r:id="rId36"/>
    <p:sldId id="366" r:id="rId37"/>
    <p:sldId id="367" r:id="rId38"/>
    <p:sldId id="368" r:id="rId39"/>
    <p:sldId id="369" r:id="rId40"/>
    <p:sldId id="386" r:id="rId41"/>
    <p:sldId id="392" r:id="rId42"/>
    <p:sldId id="394" r:id="rId43"/>
    <p:sldId id="370" r:id="rId44"/>
    <p:sldId id="374" r:id="rId45"/>
    <p:sldId id="371" r:id="rId46"/>
    <p:sldId id="329" r:id="rId47"/>
    <p:sldId id="330" r:id="rId48"/>
    <p:sldId id="331" r:id="rId49"/>
  </p:sldIdLst>
  <p:sldSz cx="9144000" cy="6858000" type="screen4x3"/>
  <p:notesSz cx="6980238" cy="9144000"/>
  <p:defaultTextStyle>
    <a:defPPr>
      <a:defRPr lang="en-US"/>
    </a:defPPr>
    <a:lvl1pPr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C0C0"/>
    <a:srgbClr val="FF0000"/>
    <a:srgbClr val="FFFF99"/>
    <a:srgbClr val="FFCC00"/>
    <a:srgbClr val="DDDDDD"/>
    <a:srgbClr val="1D2F68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4" autoAdjust="0"/>
    <p:restoredTop sz="88578" autoAdjust="0"/>
  </p:normalViewPr>
  <p:slideViewPr>
    <p:cSldViewPr snapToGrid="0">
      <p:cViewPr varScale="1">
        <p:scale>
          <a:sx n="96" d="100"/>
          <a:sy n="96" d="100"/>
        </p:scale>
        <p:origin x="-426" y="-102"/>
      </p:cViewPr>
      <p:guideLst>
        <p:guide orient="horz" pos="536"/>
        <p:guide pos="3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31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4770" cy="4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5468" y="0"/>
            <a:ext cx="3024770" cy="4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489"/>
            <a:ext cx="3024770" cy="45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5468" y="8686489"/>
            <a:ext cx="3024770" cy="45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EB108E0E-A694-4F3E-A703-103C8D0EBE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0015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4770" cy="4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5468" y="0"/>
            <a:ext cx="3024770" cy="4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685800"/>
            <a:ext cx="4573587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699" y="4344025"/>
            <a:ext cx="5118841" cy="411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489"/>
            <a:ext cx="3024770" cy="45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5468" y="8686489"/>
            <a:ext cx="3024770" cy="45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C87E3D6E-CB3E-4DBD-B972-90C584D2C5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1635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B97E93-4A29-402E-AE95-1DD889000E35}" type="slidenum">
              <a:rPr lang="en-US"/>
              <a:pPr/>
              <a:t>1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E3D6E-CB3E-4DBD-B972-90C584D2C57C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887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E3D6E-CB3E-4DBD-B972-90C584D2C57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5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E3D6E-CB3E-4DBD-B972-90C584D2C57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32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E3D6E-CB3E-4DBD-B972-90C584D2C57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821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E3D6E-CB3E-4DBD-B972-90C584D2C57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47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total of 91 channels including lap belt loads, sled accelerations knee clevis and </a:t>
            </a:r>
            <a:r>
              <a:rPr lang="en-US" smtClean="0"/>
              <a:t>knee string</a:t>
            </a:r>
            <a:r>
              <a:rPr lang="en-US" baseline="0" smtClean="0"/>
              <a:t> pots.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E3D6E-CB3E-4DBD-B972-90C584D2C57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182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E3D6E-CB3E-4DBD-B972-90C584D2C57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340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E3D6E-CB3E-4DBD-B972-90C584D2C57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64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E3D6E-CB3E-4DBD-B972-90C584D2C57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1D2F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42" name="Picture 1078" descr="title_imagery_no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1175" y="0"/>
            <a:ext cx="3552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46088" y="312738"/>
            <a:ext cx="4983162" cy="1395412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Select to edit master title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49263" y="1754188"/>
            <a:ext cx="4951412" cy="17526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smtClean="0"/>
              <a:t>Select to edit master subtitle</a:t>
            </a:r>
          </a:p>
        </p:txBody>
      </p:sp>
      <p:sp>
        <p:nvSpPr>
          <p:cNvPr id="63515" name="Text Box 1051"/>
          <p:cNvSpPr txBox="1">
            <a:spLocks noChangeArrowheads="1"/>
          </p:cNvSpPr>
          <p:nvPr userDrawn="1"/>
        </p:nvSpPr>
        <p:spPr bwMode="auto">
          <a:xfrm>
            <a:off x="427038" y="4497388"/>
            <a:ext cx="482282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600" dirty="0">
                <a:solidFill>
                  <a:schemeClr val="bg1"/>
                </a:solidFill>
              </a:rPr>
              <a:t>Presented to:</a:t>
            </a:r>
          </a:p>
          <a:p>
            <a:pPr>
              <a:buFontTx/>
              <a:buNone/>
            </a:pPr>
            <a:endParaRPr lang="en-US" sz="1600" dirty="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By</a:t>
            </a:r>
            <a:r>
              <a:rPr lang="en-US" sz="1600" dirty="0">
                <a:solidFill>
                  <a:schemeClr val="bg1"/>
                </a:solidFill>
              </a:rPr>
              <a:t>:</a:t>
            </a:r>
          </a:p>
          <a:p>
            <a:pPr>
              <a:buFontTx/>
              <a:buNone/>
            </a:pPr>
            <a:endParaRPr lang="en-US" sz="1600" dirty="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Date</a:t>
            </a:r>
            <a:r>
              <a:rPr lang="en-US" sz="1600" dirty="0">
                <a:solidFill>
                  <a:schemeClr val="bg1"/>
                </a:solidFill>
              </a:rPr>
              <a:t>:</a:t>
            </a:r>
          </a:p>
        </p:txBody>
      </p:sp>
      <p:grpSp>
        <p:nvGrpSpPr>
          <p:cNvPr id="63544" name="Group 1080"/>
          <p:cNvGrpSpPr>
            <a:grpSpLocks/>
          </p:cNvGrpSpPr>
          <p:nvPr userDrawn="1"/>
        </p:nvGrpSpPr>
        <p:grpSpPr bwMode="auto">
          <a:xfrm>
            <a:off x="5873750" y="269875"/>
            <a:ext cx="2895600" cy="911225"/>
            <a:chOff x="3700" y="170"/>
            <a:chExt cx="1824" cy="574"/>
          </a:xfrm>
        </p:grpSpPr>
        <p:pic>
          <p:nvPicPr>
            <p:cNvPr id="63543" name="Picture 1079" descr="NEW FAA LOGO"/>
            <p:cNvPicPr>
              <a:picLocks noChangeAspect="1" noChangeArrowheads="1"/>
            </p:cNvPicPr>
            <p:nvPr userDrawn="1"/>
          </p:nvPicPr>
          <p:blipFill>
            <a:blip r:embed="rId3" cstate="screen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0" y="170"/>
              <a:ext cx="573" cy="5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535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Administration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72650" y="6240696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fld id="{3FD071CD-58D4-4128-AF39-78F25BF59CE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2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-8389" y="6035675"/>
            <a:ext cx="9160778" cy="82232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72650" y="6240696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fld id="{3FD071CD-58D4-4128-AF39-78F25BF59CE6}" type="slidenum">
              <a:rPr lang="en-US"/>
              <a:pPr/>
              <a:t>‹#›</a:t>
            </a:fld>
            <a:endParaRPr lang="en-US" dirty="0"/>
          </a:p>
        </p:txBody>
      </p:sp>
      <p:grpSp>
        <p:nvGrpSpPr>
          <p:cNvPr id="56345" name="Group 25"/>
          <p:cNvGrpSpPr>
            <a:grpSpLocks/>
          </p:cNvGrpSpPr>
          <p:nvPr userDrawn="1"/>
        </p:nvGrpSpPr>
        <p:grpSpPr bwMode="auto">
          <a:xfrm>
            <a:off x="6228768" y="6124575"/>
            <a:ext cx="2047875" cy="661988"/>
            <a:chOff x="3596" y="3858"/>
            <a:chExt cx="1290" cy="417"/>
          </a:xfrm>
        </p:grpSpPr>
        <p:pic>
          <p:nvPicPr>
            <p:cNvPr id="56346" name="Picture 26" descr="NEW FAA LOGO"/>
            <p:cNvPicPr>
              <a:picLocks noChangeAspect="1" noChangeArrowheads="1"/>
            </p:cNvPicPr>
            <p:nvPr userDrawn="1"/>
          </p:nvPicPr>
          <p:blipFill>
            <a:blip r:embed="rId4" cstate="screen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6" y="3858"/>
              <a:ext cx="416" cy="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56349" name="Text Box 29"/>
          <p:cNvSpPr txBox="1">
            <a:spLocks noChangeArrowheads="1"/>
          </p:cNvSpPr>
          <p:nvPr userDrawn="1"/>
        </p:nvSpPr>
        <p:spPr bwMode="auto">
          <a:xfrm>
            <a:off x="449263" y="6205538"/>
            <a:ext cx="561597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200" dirty="0" smtClean="0">
                <a:solidFill>
                  <a:srgbClr val="C0C0C0"/>
                </a:solidFill>
              </a:rPr>
              <a:t>Effect of Passenger Position on Crash Injury Risk in Transport Category Aircraft 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/>
          <p:cNvSpPr txBox="1">
            <a:spLocks noChangeArrowheads="1"/>
          </p:cNvSpPr>
          <p:nvPr userDrawn="1"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 smtClean="0">
                <a:solidFill>
                  <a:srgbClr val="C0C0C0"/>
                </a:solidFill>
              </a:rPr>
              <a:t>3 December 2013 </a:t>
            </a:r>
            <a:endParaRPr lang="en-US" sz="1200" dirty="0">
              <a:solidFill>
                <a:srgbClr val="C0C0C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F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9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46088" y="312738"/>
            <a:ext cx="4968875" cy="2295525"/>
          </a:xfrm>
        </p:spPr>
        <p:txBody>
          <a:bodyPr/>
          <a:lstStyle/>
          <a:p>
            <a:pPr algn="l"/>
            <a:r>
              <a:rPr lang="en-US" sz="3600" dirty="0" smtClean="0"/>
              <a:t>Effect of Passenger Position on Crash Injury </a:t>
            </a:r>
            <a:r>
              <a:rPr lang="en-US" sz="3600" dirty="0"/>
              <a:t>Risk in </a:t>
            </a:r>
            <a:r>
              <a:rPr lang="en-US" sz="3600" dirty="0" smtClean="0"/>
              <a:t>Transport-Category </a:t>
            </a:r>
            <a:r>
              <a:rPr lang="en-US" sz="3600" dirty="0"/>
              <a:t>Aircraft </a:t>
            </a:r>
          </a:p>
        </p:txBody>
      </p:sp>
      <p:sp>
        <p:nvSpPr>
          <p:cNvPr id="32786" name="Text Box 18"/>
          <p:cNvSpPr txBox="1">
            <a:spLocks noChangeArrowheads="1"/>
          </p:cNvSpPr>
          <p:nvPr/>
        </p:nvSpPr>
        <p:spPr bwMode="auto">
          <a:xfrm>
            <a:off x="816420" y="5249800"/>
            <a:ext cx="34655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Amanda Taylor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2787" name="Text Box 19"/>
          <p:cNvSpPr txBox="1">
            <a:spLocks noChangeArrowheads="1"/>
          </p:cNvSpPr>
          <p:nvPr/>
        </p:nvSpPr>
        <p:spPr bwMode="auto">
          <a:xfrm>
            <a:off x="1000125" y="5983415"/>
            <a:ext cx="34655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3 December 2013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1698149" y="4518119"/>
            <a:ext cx="36682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Seventh Triennial International Fire &amp; Cabin Safety Research Conference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ATD Instrumentation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231" y="1380744"/>
            <a:ext cx="7295387" cy="4391025"/>
          </a:xfrm>
        </p:spPr>
        <p:txBody>
          <a:bodyPr/>
          <a:lstStyle/>
          <a:p>
            <a:r>
              <a:rPr lang="en-US" sz="2400" dirty="0" smtClean="0"/>
              <a:t>To assess different injuries</a:t>
            </a:r>
          </a:p>
          <a:p>
            <a:pPr marL="0" indent="0">
              <a:buNone/>
            </a:pPr>
            <a:r>
              <a:rPr lang="en-US" sz="2400" dirty="0" smtClean="0"/>
              <a:t>     many instruments were </a:t>
            </a:r>
          </a:p>
          <a:p>
            <a:pPr marL="0" indent="0">
              <a:buNone/>
            </a:pPr>
            <a:r>
              <a:rPr lang="en-US" sz="2400" dirty="0" smtClean="0"/>
              <a:t>     utilized such as:</a:t>
            </a:r>
          </a:p>
          <a:p>
            <a:pPr lvl="1"/>
            <a:r>
              <a:rPr lang="en-US" sz="2000" dirty="0" smtClean="0"/>
              <a:t>Accelerometers</a:t>
            </a:r>
          </a:p>
          <a:p>
            <a:pPr lvl="2"/>
            <a:r>
              <a:rPr lang="en-US" sz="1800" dirty="0" smtClean="0"/>
              <a:t>Head, Thorax, Pelvis </a:t>
            </a:r>
            <a:endParaRPr lang="en-US" sz="1800" dirty="0"/>
          </a:p>
          <a:p>
            <a:pPr lvl="1"/>
            <a:r>
              <a:rPr lang="en-US" sz="2000" dirty="0" smtClean="0"/>
              <a:t>Angular Rate Sensor, </a:t>
            </a:r>
          </a:p>
          <a:p>
            <a:pPr lvl="2"/>
            <a:r>
              <a:rPr lang="en-US" sz="1800" dirty="0" smtClean="0"/>
              <a:t>Head, Thorax, Pelvis</a:t>
            </a:r>
            <a:endParaRPr lang="en-US" sz="1800" dirty="0"/>
          </a:p>
          <a:p>
            <a:pPr lvl="1"/>
            <a:r>
              <a:rPr lang="en-US" sz="2000" dirty="0" smtClean="0"/>
              <a:t>Load Cells</a:t>
            </a:r>
          </a:p>
          <a:p>
            <a:pPr lvl="2"/>
            <a:r>
              <a:rPr lang="en-US" sz="1800" dirty="0" smtClean="0"/>
              <a:t>Upper Neck, Lower Neck, Thorax (T12), Lumbar, Right Femur, Right Upper and Lower Leg, Left Femur, Left Upper and Lower Leg</a:t>
            </a:r>
            <a:endParaRPr lang="en-US" sz="1800" dirty="0"/>
          </a:p>
        </p:txBody>
      </p:sp>
      <p:pic>
        <p:nvPicPr>
          <p:cNvPr id="3074" name="Picture 2" descr="X:\Digital Photos\2012 JPEGS\A12036_009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28032" y="1380744"/>
            <a:ext cx="4231296" cy="294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D071CD-58D4-4128-AF39-78F25BF59CE6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80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Matrix	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D071CD-58D4-4128-AF39-78F25BF59CE6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1825" y="1273175"/>
            <a:ext cx="5340350" cy="431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492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Seat Back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Locked-Out</a:t>
            </a:r>
          </a:p>
          <a:p>
            <a:r>
              <a:rPr lang="en-US" dirty="0" smtClean="0"/>
              <a:t>Energy-Absorbing</a:t>
            </a:r>
          </a:p>
          <a:p>
            <a:r>
              <a:rPr lang="en-US" dirty="0" smtClean="0"/>
              <a:t>Full Break-Over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D071CD-58D4-4128-AF39-78F25BF59CE6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3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Locked-Out Seat 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2" y="1079500"/>
            <a:ext cx="4475954" cy="4391025"/>
          </a:xfrm>
        </p:spPr>
        <p:txBody>
          <a:bodyPr/>
          <a:lstStyle/>
          <a:p>
            <a:r>
              <a:rPr lang="en-US" dirty="0" smtClean="0"/>
              <a:t>A seat back, when struck from behind, will flex forward but will stay in a mostly upright configuration post test. </a:t>
            </a:r>
          </a:p>
          <a:p>
            <a:r>
              <a:rPr lang="en-US" dirty="0" smtClean="0"/>
              <a:t>This usually results in permanent deformation to the seat frame.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1206" y="1773237"/>
            <a:ext cx="4408487" cy="330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D071CD-58D4-4128-AF39-78F25BF59CE6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47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702" y="125413"/>
            <a:ext cx="8472488" cy="609600"/>
          </a:xfrm>
        </p:spPr>
        <p:txBody>
          <a:bodyPr/>
          <a:lstStyle/>
          <a:p>
            <a:r>
              <a:rPr lang="en-US" dirty="0" smtClean="0"/>
              <a:t>Locked-Out Seat Back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84628" y="969317"/>
            <a:ext cx="2574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 smtClean="0"/>
              <a:t>Upright Position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D071CD-58D4-4128-AF39-78F25BF59CE6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1" name="A12037_FwP1_30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30981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8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Energy-Absorbing Seat 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1" y="1508125"/>
            <a:ext cx="4086224" cy="4391025"/>
          </a:xfrm>
        </p:spPr>
        <p:txBody>
          <a:bodyPr/>
          <a:lstStyle/>
          <a:p>
            <a:r>
              <a:rPr lang="en-US" dirty="0" smtClean="0"/>
              <a:t>This seat had a dual shear mechanism where the seat back frame connects to the hydro lock as well as a friction washer on a bolt that travels in a slot.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8903" y="1684338"/>
            <a:ext cx="4402222" cy="330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D071CD-58D4-4128-AF39-78F25BF59CE6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00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Energy-Absorbing Seat 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Shear pins are sized to limit the contact force produced when the head of the occupant strikes the seat back from behind.</a:t>
            </a:r>
          </a:p>
          <a:p>
            <a:r>
              <a:rPr lang="en-US" dirty="0" smtClean="0"/>
              <a:t>This </a:t>
            </a:r>
            <a:r>
              <a:rPr lang="en-US" dirty="0"/>
              <a:t>allows the seat to absorb some of the </a:t>
            </a:r>
            <a:r>
              <a:rPr lang="en-US" dirty="0" smtClean="0"/>
              <a:t>occupant’s </a:t>
            </a:r>
            <a:r>
              <a:rPr lang="en-US" dirty="0"/>
              <a:t>energy prior to folding over to contact the seat pan or occupant in front.</a:t>
            </a:r>
          </a:p>
          <a:p>
            <a:r>
              <a:rPr lang="en-US" dirty="0"/>
              <a:t>The friction washer was tuned by pushing at the top of the seat tray with 35 lbs.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D071CD-58D4-4128-AF39-78F25BF59CE6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26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702" y="125413"/>
            <a:ext cx="8472488" cy="609600"/>
          </a:xfrm>
        </p:spPr>
        <p:txBody>
          <a:bodyPr/>
          <a:lstStyle/>
          <a:p>
            <a:r>
              <a:rPr lang="en-US" dirty="0" smtClean="0"/>
              <a:t>Energy-Absorbing </a:t>
            </a:r>
            <a:r>
              <a:rPr lang="en-US" dirty="0"/>
              <a:t>Seat Back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03727" y="969316"/>
            <a:ext cx="3536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 smtClean="0"/>
              <a:t>Current Brace Position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D071CD-58D4-4128-AF39-78F25BF59CE6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4" name="A13003_FwPa_35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30981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8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</a:t>
            </a:r>
            <a:r>
              <a:rPr lang="en-US" dirty="0" smtClean="0"/>
              <a:t>Break-Over </a:t>
            </a:r>
            <a:r>
              <a:rPr lang="en-US" dirty="0"/>
              <a:t>Seat Back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08125"/>
            <a:ext cx="4476751" cy="4391025"/>
          </a:xfrm>
        </p:spPr>
        <p:txBody>
          <a:bodyPr/>
          <a:lstStyle/>
          <a:p>
            <a:r>
              <a:rPr lang="en-US" dirty="0" smtClean="0"/>
              <a:t>Seat back that when struck will completely fold over, limited only by coming into contact with the seat bottom or occupant in front. </a:t>
            </a:r>
          </a:p>
          <a:p>
            <a:r>
              <a:rPr lang="en-US" dirty="0" smtClean="0"/>
              <a:t>Weak shear pin used to ensure consistent initial break-over force.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3" y="1735137"/>
            <a:ext cx="4408487" cy="330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D071CD-58D4-4128-AF39-78F25BF59CE6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70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702" y="125413"/>
            <a:ext cx="8472488" cy="609600"/>
          </a:xfrm>
        </p:spPr>
        <p:txBody>
          <a:bodyPr/>
          <a:lstStyle/>
          <a:p>
            <a:r>
              <a:rPr lang="en-US" dirty="0"/>
              <a:t>Full </a:t>
            </a:r>
            <a:r>
              <a:rPr lang="en-US" dirty="0" smtClean="0"/>
              <a:t>Break-Over </a:t>
            </a:r>
            <a:r>
              <a:rPr lang="en-US" dirty="0"/>
              <a:t>Seat Back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03727" y="969316"/>
            <a:ext cx="3536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 smtClean="0"/>
              <a:t>Current Brace Position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D071CD-58D4-4128-AF39-78F25BF59CE6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4" name="A13001_FwP1_45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30981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06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Talk Overview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4036" y="1029589"/>
            <a:ext cx="8617528" cy="4391025"/>
          </a:xfrm>
        </p:spPr>
        <p:txBody>
          <a:bodyPr/>
          <a:lstStyle/>
          <a:p>
            <a:r>
              <a:rPr lang="en-US" dirty="0" smtClean="0"/>
              <a:t>Background</a:t>
            </a:r>
          </a:p>
          <a:p>
            <a:r>
              <a:rPr lang="en-US" dirty="0" smtClean="0"/>
              <a:t>National Transportation Safety Board Recommendation</a:t>
            </a:r>
          </a:p>
          <a:p>
            <a:r>
              <a:rPr lang="en-US" dirty="0" smtClean="0"/>
              <a:t>Testing</a:t>
            </a:r>
          </a:p>
          <a:p>
            <a:r>
              <a:rPr lang="en-US" dirty="0" smtClean="0"/>
              <a:t>Instrumentation</a:t>
            </a:r>
          </a:p>
          <a:p>
            <a:r>
              <a:rPr lang="en-US" dirty="0" smtClean="0"/>
              <a:t>Test Matrix</a:t>
            </a:r>
          </a:p>
          <a:p>
            <a:r>
              <a:rPr lang="en-US" dirty="0" smtClean="0"/>
              <a:t>Seat Back</a:t>
            </a:r>
          </a:p>
          <a:p>
            <a:r>
              <a:rPr lang="en-US" dirty="0" smtClean="0"/>
              <a:t>Injuries</a:t>
            </a:r>
          </a:p>
          <a:p>
            <a:r>
              <a:rPr lang="en-US" dirty="0" smtClean="0"/>
              <a:t>Observations</a:t>
            </a:r>
          </a:p>
          <a:p>
            <a:r>
              <a:rPr lang="en-US" dirty="0" smtClean="0"/>
              <a:t>Proposed Brace Position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D071CD-58D4-4128-AF39-78F25BF59CE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59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 Break-Over Seat Back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95301" y="1508125"/>
            <a:ext cx="3729227" cy="4391025"/>
          </a:xfrm>
        </p:spPr>
        <p:txBody>
          <a:bodyPr/>
          <a:lstStyle/>
          <a:p>
            <a:r>
              <a:rPr lang="en-US" dirty="0" smtClean="0"/>
              <a:t>There were multiple tests where the head destroyed the tray table latch.</a:t>
            </a:r>
          </a:p>
          <a:p>
            <a:r>
              <a:rPr lang="en-US" dirty="0" smtClean="0"/>
              <a:t>In two cases, this created potentially injurious neck loading.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24528" y="1454258"/>
            <a:ext cx="4782312" cy="422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D071CD-58D4-4128-AF39-78F25BF59CE6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42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Injuries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164" y="1599565"/>
            <a:ext cx="8050213" cy="4391025"/>
          </a:xfrm>
        </p:spPr>
        <p:txBody>
          <a:bodyPr/>
          <a:lstStyle/>
          <a:p>
            <a:r>
              <a:rPr lang="en-US" sz="3200" dirty="0" smtClean="0"/>
              <a:t>To assess injuries, an evaluation of loads and accelerations recorded from the ATD are compared against existing injury criteria derived from humans. </a:t>
            </a:r>
            <a:endParaRPr lang="en-US" sz="3200" dirty="0"/>
          </a:p>
          <a:p>
            <a:r>
              <a:rPr lang="en-US" sz="3200" dirty="0" smtClean="0"/>
              <a:t>Head, neck, upper leg, and lower leg injuries were evaluated.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D071CD-58D4-4128-AF39-78F25BF59CE6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33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Injuries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Abbreviated Injury Scale (AIS) is </a:t>
            </a:r>
            <a:r>
              <a:rPr lang="en-US" dirty="0"/>
              <a:t>an anatomical-based coding system created by the Association for the Advancement of Automotive Medicine to classify and describe the severity of specific individual injuries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AIS is ranked on a scale from 1 to 6, with 1 being minor and 6 being fatal.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D071CD-58D4-4128-AF39-78F25BF59CE6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80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 Injuries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588" y="1231756"/>
            <a:ext cx="8050213" cy="4391025"/>
          </a:xfrm>
        </p:spPr>
        <p:txBody>
          <a:bodyPr/>
          <a:lstStyle/>
          <a:p>
            <a:r>
              <a:rPr lang="en-US" dirty="0"/>
              <a:t>Head Injury Criteria (HIC) is the maximum integral value of the head acceleration. </a:t>
            </a:r>
            <a:endParaRPr lang="en-US" dirty="0" smtClean="0"/>
          </a:p>
          <a:p>
            <a:r>
              <a:rPr lang="en-US" dirty="0" smtClean="0"/>
              <a:t>The HIC limit is 1000, which represents a 23% risk of a serious (AIS 3+) head injury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579" y="4206240"/>
            <a:ext cx="3249613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3559" y="5622781"/>
            <a:ext cx="77234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100" dirty="0" smtClean="0"/>
              <a:t>*In this test the chin of the dummy caught on the top of the tray table, causing excessive bending moments and loads, which in turn lowered the HIC. </a:t>
            </a:r>
            <a:endParaRPr lang="en-US" sz="11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D071CD-58D4-4128-AF39-78F25BF59CE6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4731" y="3294190"/>
            <a:ext cx="4297363" cy="224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150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Neck Injuries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" y="1508125"/>
            <a:ext cx="8961120" cy="4391025"/>
          </a:xfrm>
        </p:spPr>
        <p:txBody>
          <a:bodyPr/>
          <a:lstStyle/>
          <a:p>
            <a:r>
              <a:rPr lang="en-US" dirty="0" smtClean="0"/>
              <a:t>Normalized </a:t>
            </a:r>
            <a:r>
              <a:rPr lang="en-US" dirty="0"/>
              <a:t>neck injury criteria (</a:t>
            </a:r>
            <a:r>
              <a:rPr lang="en-US" dirty="0" err="1"/>
              <a:t>N</a:t>
            </a:r>
            <a:r>
              <a:rPr lang="en-US" baseline="-25000" dirty="0" err="1"/>
              <a:t>ij</a:t>
            </a:r>
            <a:r>
              <a:rPr lang="en-US" dirty="0"/>
              <a:t>) was </a:t>
            </a:r>
            <a:r>
              <a:rPr lang="en-US" dirty="0" smtClean="0"/>
              <a:t>used to evaluate neck injury risk.</a:t>
            </a:r>
            <a:endParaRPr lang="en-US" dirty="0"/>
          </a:p>
          <a:p>
            <a:r>
              <a:rPr lang="en-US" dirty="0" smtClean="0"/>
              <a:t>Not currently </a:t>
            </a:r>
            <a:r>
              <a:rPr lang="en-US" dirty="0"/>
              <a:t>used in aviation testing, but a limit of 1 is called out in automotive testing (FMVSS 208).</a:t>
            </a:r>
          </a:p>
        </p:txBody>
      </p:sp>
      <p:pic>
        <p:nvPicPr>
          <p:cNvPr id="5123" name="Picture 3" descr="C:\Users\AAM630AT\Pictures\Nij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3490" y="4079177"/>
            <a:ext cx="2183446" cy="102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7567" y="5622781"/>
            <a:ext cx="77234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100" dirty="0" smtClean="0"/>
              <a:t>*In this test the chin of the dummy caught on the top of the tray table, causing excessive bending moments and loads, which in turn lowered the HIC. </a:t>
            </a: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D071CD-58D4-4128-AF39-78F25BF59CE6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5872" y="3555856"/>
            <a:ext cx="4468813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8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Upper Leg Injuries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" y="1407541"/>
            <a:ext cx="8951976" cy="4391025"/>
          </a:xfrm>
        </p:spPr>
        <p:txBody>
          <a:bodyPr/>
          <a:lstStyle/>
          <a:p>
            <a:r>
              <a:rPr lang="en-US" dirty="0" smtClean="0"/>
              <a:t>Risk of injury is </a:t>
            </a:r>
            <a:r>
              <a:rPr lang="en-US" dirty="0"/>
              <a:t>based on the load measured in the femur. </a:t>
            </a:r>
            <a:endParaRPr lang="en-US" dirty="0" smtClean="0"/>
          </a:p>
          <a:p>
            <a:r>
              <a:rPr lang="en-US" dirty="0" err="1" smtClean="0"/>
              <a:t>Fz</a:t>
            </a:r>
            <a:r>
              <a:rPr lang="en-US" dirty="0" smtClean="0"/>
              <a:t> limit is 2250 </a:t>
            </a:r>
            <a:r>
              <a:rPr lang="en-US" dirty="0" err="1" smtClean="0"/>
              <a:t>lbs</a:t>
            </a:r>
            <a:r>
              <a:rPr lang="en-US" dirty="0" smtClean="0"/>
              <a:t>, which represents a 15% risk of serious (AIS 3+) injury to the knee-thigh-hip complex.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D071CD-58D4-4128-AF39-78F25BF59CE6}" type="slidenum">
              <a:rPr lang="en-US" smtClean="0"/>
              <a:pPr/>
              <a:t>25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6683931"/>
              </p:ext>
            </p:extLst>
          </p:nvPr>
        </p:nvGraphicFramePr>
        <p:xfrm>
          <a:off x="1220184" y="3810127"/>
          <a:ext cx="7073424" cy="2087750"/>
        </p:xfrm>
        <a:graphic>
          <a:graphicData uri="http://schemas.openxmlformats.org/drawingml/2006/table">
            <a:tbl>
              <a:tblPr/>
              <a:tblGrid>
                <a:gridCol w="1423039"/>
                <a:gridCol w="1423039"/>
                <a:gridCol w="1575686"/>
                <a:gridCol w="1310354"/>
                <a:gridCol w="1341306"/>
              </a:tblGrid>
              <a:tr h="3047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effectLst/>
                          <a:latin typeface="Arial"/>
                        </a:rPr>
                        <a:t>Seat Back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effectLst/>
                          <a:latin typeface="Arial"/>
                        </a:rPr>
                        <a:t>Dummy Position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effectLst/>
                          <a:latin typeface="Arial"/>
                        </a:rPr>
                        <a:t>Leg Position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effectLst/>
                          <a:latin typeface="Arial"/>
                        </a:rPr>
                        <a:t>Right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effectLst/>
                          <a:latin typeface="Arial"/>
                        </a:rPr>
                        <a:t>Left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7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effectLst/>
                          <a:latin typeface="Arial"/>
                        </a:rPr>
                        <a:t>Locked-Out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Upright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Back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103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340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7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effectLst/>
                          <a:latin typeface="Arial"/>
                        </a:rPr>
                        <a:t>Locked-Out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Braced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Back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7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Energy Absorbing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Upright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Vertical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564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7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Energy Absorbing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Braced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Back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7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Full Break-Over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Upright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Vertical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305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0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Full Break-Over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Braced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Forward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878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692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4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Upper Leg Injuries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508125"/>
            <a:ext cx="5004897" cy="4391025"/>
          </a:xfrm>
        </p:spPr>
        <p:txBody>
          <a:bodyPr/>
          <a:lstStyle/>
          <a:p>
            <a:r>
              <a:rPr lang="en-US" dirty="0" smtClean="0"/>
              <a:t>To determine the maximum likely axial loading into the femur, a rigid plate was attached to the seat frame where the knee would contact. </a:t>
            </a:r>
          </a:p>
        </p:txBody>
      </p:sp>
      <p:pic>
        <p:nvPicPr>
          <p:cNvPr id="1026" name="Picture 2" descr="X:\Digital Photos\2013 JPEGS\A13006_01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00197" y="1498860"/>
            <a:ext cx="3134755" cy="340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D071CD-58D4-4128-AF39-78F25BF59CE6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72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Upper Leg Injuries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Two tests were run, one with symmetrical loading and the other with asymmetrical loading (</a:t>
            </a:r>
            <a:r>
              <a:rPr lang="en-US" sz="2400" dirty="0" smtClean="0"/>
              <a:t>2-degree </a:t>
            </a:r>
            <a:r>
              <a:rPr lang="en-US" sz="2400" dirty="0"/>
              <a:t>pelvic twist</a:t>
            </a:r>
            <a:r>
              <a:rPr lang="en-US" sz="2400" dirty="0" smtClean="0"/>
              <a:t>).</a:t>
            </a:r>
          </a:p>
          <a:p>
            <a:r>
              <a:rPr lang="en-US" sz="2400" dirty="0" smtClean="0"/>
              <a:t>The </a:t>
            </a:r>
            <a:r>
              <a:rPr lang="en-US" sz="2400" dirty="0"/>
              <a:t>asymmetrical impact of the knee into the rigid plate is likely to be the worst case loading scenario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All loads were less than the regulatory limit.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D071CD-58D4-4128-AF39-78F25BF59CE6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2" y="3852503"/>
            <a:ext cx="4981575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442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Upper Leg Injury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addition to axial loading, excessive bending moment can cause serious </a:t>
            </a:r>
            <a:r>
              <a:rPr lang="en-US" dirty="0" smtClean="0"/>
              <a:t>injuries.</a:t>
            </a:r>
          </a:p>
          <a:p>
            <a:r>
              <a:rPr lang="en-US" dirty="0">
                <a:solidFill>
                  <a:srgbClr val="000000"/>
                </a:solidFill>
                <a:latin typeface="Helv"/>
              </a:rPr>
              <a:t>A limit of 2655 in-</a:t>
            </a:r>
            <a:r>
              <a:rPr lang="en-US" dirty="0" err="1">
                <a:solidFill>
                  <a:srgbClr val="000000"/>
                </a:solidFill>
                <a:latin typeface="Helv"/>
              </a:rPr>
              <a:t>lb</a:t>
            </a:r>
            <a:r>
              <a:rPr lang="en-US" dirty="0">
                <a:solidFill>
                  <a:srgbClr val="000000"/>
                </a:solidFill>
                <a:latin typeface="Helv"/>
              </a:rPr>
              <a:t> has been adopted by the European Enhanced Vehicle Safety </a:t>
            </a:r>
            <a:r>
              <a:rPr lang="en-US" dirty="0" smtClean="0">
                <a:solidFill>
                  <a:srgbClr val="000000"/>
                </a:solidFill>
                <a:latin typeface="Helv"/>
              </a:rPr>
              <a:t>Committee (EEVC) </a:t>
            </a:r>
            <a:r>
              <a:rPr lang="en-US" dirty="0">
                <a:solidFill>
                  <a:srgbClr val="000000"/>
                </a:solidFill>
                <a:latin typeface="Helv"/>
              </a:rPr>
              <a:t>for pedestrian impacts.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D071CD-58D4-4128-AF39-78F25BF59CE6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88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Upper Leg Injury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709" y="1399031"/>
            <a:ext cx="4570476" cy="4391025"/>
          </a:xfrm>
        </p:spPr>
        <p:txBody>
          <a:bodyPr/>
          <a:lstStyle/>
          <a:p>
            <a:r>
              <a:rPr lang="en-US" sz="2400" dirty="0" smtClean="0"/>
              <a:t>The moment (M</a:t>
            </a:r>
            <a:r>
              <a:rPr lang="en-US" sz="2400" baseline="-25000" dirty="0" smtClean="0"/>
              <a:t>y</a:t>
            </a:r>
            <a:r>
              <a:rPr lang="en-US" sz="2400" dirty="0" smtClean="0"/>
              <a:t>) limit of 2655 in-</a:t>
            </a:r>
            <a:r>
              <a:rPr lang="en-US" sz="2400" dirty="0" err="1" smtClean="0"/>
              <a:t>lb</a:t>
            </a:r>
            <a:r>
              <a:rPr lang="en-US" sz="2400" dirty="0" smtClean="0"/>
              <a:t> represents a 20% risk of moderate (AIS 2+) injury to the femur.</a:t>
            </a:r>
          </a:p>
          <a:p>
            <a:r>
              <a:rPr lang="en-US" sz="2400" dirty="0" smtClean="0"/>
              <a:t>There were four tests where the moment exceeded the limit.</a:t>
            </a:r>
          </a:p>
          <a:p>
            <a:r>
              <a:rPr lang="en-US" sz="2400" dirty="0" smtClean="0"/>
              <a:t>In all tests exceeding the limit, the ATD was positioned upright.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D071CD-58D4-4128-AF39-78F25BF59CE6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1027" name="Picture 3" descr="X:\Digital Photos\2012 JPEGS\A12035_007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38671" y="1057593"/>
            <a:ext cx="3633913" cy="467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57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197041"/>
            <a:ext cx="8262201" cy="4391025"/>
          </a:xfrm>
        </p:spPr>
        <p:txBody>
          <a:bodyPr/>
          <a:lstStyle/>
          <a:p>
            <a:r>
              <a:rPr lang="en-US" dirty="0"/>
              <a:t>Brace position protects occupants from secondary impact</a:t>
            </a:r>
          </a:p>
          <a:p>
            <a:pPr lvl="1"/>
            <a:r>
              <a:rPr lang="en-US" dirty="0"/>
              <a:t>That is the impact between a body segment, such as the head, and whatever it might hit in a crash. </a:t>
            </a:r>
          </a:p>
          <a:p>
            <a:r>
              <a:rPr lang="en-US" dirty="0"/>
              <a:t>During the </a:t>
            </a:r>
            <a:r>
              <a:rPr lang="en-US" dirty="0" smtClean="0"/>
              <a:t>1980s</a:t>
            </a:r>
            <a:r>
              <a:rPr lang="en-US" dirty="0"/>
              <a:t>, brace position recommendations were adjusted based on the </a:t>
            </a:r>
            <a:r>
              <a:rPr lang="en-US" dirty="0" smtClean="0"/>
              <a:t>then-new </a:t>
            </a:r>
            <a:r>
              <a:rPr lang="en-US" dirty="0"/>
              <a:t>dynamic impact test </a:t>
            </a:r>
            <a:r>
              <a:rPr lang="en-US" dirty="0" smtClean="0"/>
              <a:t>techniques</a:t>
            </a:r>
            <a:r>
              <a:rPr lang="en-US" dirty="0"/>
              <a:t>.  </a:t>
            </a:r>
            <a:endParaRPr lang="en-US" dirty="0" smtClean="0"/>
          </a:p>
          <a:p>
            <a:pPr lvl="0"/>
            <a:r>
              <a:rPr lang="en-US" dirty="0" smtClean="0">
                <a:solidFill>
                  <a:srgbClr val="000000"/>
                </a:solidFill>
              </a:rPr>
              <a:t>These formed </a:t>
            </a:r>
            <a:r>
              <a:rPr lang="en-US" dirty="0">
                <a:solidFill>
                  <a:srgbClr val="000000"/>
                </a:solidFill>
              </a:rPr>
              <a:t>the basis of </a:t>
            </a:r>
            <a:r>
              <a:rPr lang="en-US" dirty="0" smtClean="0">
                <a:solidFill>
                  <a:srgbClr val="000000"/>
                </a:solidFill>
              </a:rPr>
              <a:t>AC </a:t>
            </a:r>
            <a:r>
              <a:rPr lang="en-US" dirty="0">
                <a:solidFill>
                  <a:srgbClr val="000000"/>
                </a:solidFill>
              </a:rPr>
              <a:t>121-24B Appendix 4. 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D071CD-58D4-4128-AF39-78F25BF59CE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76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Upper Leg Injury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709" y="1399031"/>
            <a:ext cx="4570476" cy="4391025"/>
          </a:xfrm>
        </p:spPr>
        <p:txBody>
          <a:bodyPr/>
          <a:lstStyle/>
          <a:p>
            <a:r>
              <a:rPr lang="en-US" sz="2000" dirty="0" smtClean="0"/>
              <a:t>The seat belt becomes taught and loads the pelvis. </a:t>
            </a:r>
            <a:endParaRPr lang="en-US" sz="2000" dirty="0"/>
          </a:p>
          <a:p>
            <a:r>
              <a:rPr lang="en-US" sz="2000" dirty="0" smtClean="0"/>
              <a:t>The body then rotates around the seat belt which loads the proximal end of the femur. </a:t>
            </a:r>
          </a:p>
          <a:p>
            <a:r>
              <a:rPr lang="en-US" sz="2000" dirty="0" smtClean="0"/>
              <a:t>The distal end of the femur is effectively fixed because of the geometry restricting the leg from rotating forward.</a:t>
            </a:r>
          </a:p>
          <a:p>
            <a:r>
              <a:rPr lang="en-US" sz="2000" dirty="0" smtClean="0"/>
              <a:t>There is loading in the middle of the femur from the front tube.</a:t>
            </a:r>
          </a:p>
          <a:p>
            <a:r>
              <a:rPr lang="en-US" sz="2000" dirty="0" smtClean="0"/>
              <a:t>All these forces cause a moment in the femur. 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D071CD-58D4-4128-AF39-78F25BF59CE6}" type="slidenum">
              <a:rPr lang="en-US" smtClean="0"/>
              <a:pPr/>
              <a:t>30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020056" y="1399031"/>
            <a:ext cx="3968496" cy="4002223"/>
            <a:chOff x="5020056" y="1399031"/>
            <a:chExt cx="3968496" cy="4002223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020056" y="1399031"/>
              <a:ext cx="3968496" cy="4002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ight Arrow 10"/>
            <p:cNvSpPr/>
            <p:nvPr/>
          </p:nvSpPr>
          <p:spPr bwMode="auto">
            <a:xfrm rot="20271499">
              <a:off x="6383080" y="2620393"/>
              <a:ext cx="716137" cy="158082"/>
            </a:xfrm>
            <a:prstGeom prst="rightArrow">
              <a:avLst/>
            </a:prstGeom>
            <a:solidFill>
              <a:srgbClr val="FFFF00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Right Arrow 12"/>
            <p:cNvSpPr/>
            <p:nvPr/>
          </p:nvSpPr>
          <p:spPr bwMode="auto">
            <a:xfrm rot="17170840">
              <a:off x="6963303" y="3467405"/>
              <a:ext cx="716137" cy="158082"/>
            </a:xfrm>
            <a:prstGeom prst="rightArrow">
              <a:avLst/>
            </a:prstGeom>
            <a:solidFill>
              <a:srgbClr val="FFFF00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Right Arrow 13"/>
            <p:cNvSpPr/>
            <p:nvPr/>
          </p:nvSpPr>
          <p:spPr bwMode="auto">
            <a:xfrm rot="9161085">
              <a:off x="5524647" y="3321101"/>
              <a:ext cx="716137" cy="158082"/>
            </a:xfrm>
            <a:prstGeom prst="rightArrow">
              <a:avLst/>
            </a:prstGeom>
            <a:solidFill>
              <a:srgbClr val="FFFF00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Right Arrow 14"/>
            <p:cNvSpPr/>
            <p:nvPr/>
          </p:nvSpPr>
          <p:spPr bwMode="auto">
            <a:xfrm rot="16200000">
              <a:off x="6157874" y="3555641"/>
              <a:ext cx="716137" cy="158082"/>
            </a:xfrm>
            <a:prstGeom prst="rightArrow">
              <a:avLst/>
            </a:prstGeom>
            <a:solidFill>
              <a:srgbClr val="FFFF00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399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Lower Leg Injuries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632" y="1362456"/>
            <a:ext cx="8330184" cy="4436110"/>
          </a:xfrm>
        </p:spPr>
        <p:txBody>
          <a:bodyPr/>
          <a:lstStyle/>
          <a:p>
            <a:r>
              <a:rPr lang="en-US" dirty="0" smtClean="0"/>
              <a:t>To evaluate lower leg injuries, the tibia index (TI) was utilized.</a:t>
            </a:r>
          </a:p>
          <a:p>
            <a:r>
              <a:rPr lang="en-US" dirty="0" smtClean="0"/>
              <a:t>TI incorporates the bending moments, as well as axial force.</a:t>
            </a:r>
          </a:p>
          <a:p>
            <a:r>
              <a:rPr lang="en-US" dirty="0" smtClean="0"/>
              <a:t>Measured at </a:t>
            </a:r>
            <a:r>
              <a:rPr lang="en-US" dirty="0"/>
              <a:t>both the upper and lower ends of the </a:t>
            </a:r>
            <a:r>
              <a:rPr lang="en-US" dirty="0" smtClean="0"/>
              <a:t>tibia for each leg. </a:t>
            </a:r>
          </a:p>
          <a:p>
            <a:r>
              <a:rPr lang="en-US" dirty="0" smtClean="0"/>
              <a:t>The position of the legs were altered between vertical, forward, and aft to find the most effective way to limit flail.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D071CD-58D4-4128-AF39-78F25BF59CE6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5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Lower Leg Injuries</a:t>
            </a:r>
            <a:endParaRPr lang="en-US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91341" y="3849623"/>
            <a:ext cx="3078924" cy="2029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2061" y="3841347"/>
            <a:ext cx="3078924" cy="2046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 descr="X:\Digital Photos\2012 JPEGS\A12035_007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20123" y="1715614"/>
            <a:ext cx="3078925" cy="204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02070" y="3400044"/>
            <a:ext cx="2068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Legs Forward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060" y="3387958"/>
            <a:ext cx="1296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Legs Aft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85280" y="1253949"/>
            <a:ext cx="1948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Legs Vertical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D071CD-58D4-4128-AF39-78F25BF59CE6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19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Lower Leg Injuries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Lower leg injuries are not currently a pass/ fail testing criterion in aviation.</a:t>
            </a:r>
          </a:p>
          <a:p>
            <a:r>
              <a:rPr lang="en-US" dirty="0" smtClean="0"/>
              <a:t>Currently, the EEVC limits the TI to 1.3 for automotive testing.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176" y="3611062"/>
            <a:ext cx="2432304" cy="1966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D071CD-58D4-4128-AF39-78F25BF59CE6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7480" y="3738698"/>
            <a:ext cx="6138863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779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Lower Leg Injuries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873" y="1570863"/>
            <a:ext cx="4633757" cy="4391025"/>
          </a:xfrm>
        </p:spPr>
        <p:txBody>
          <a:bodyPr/>
          <a:lstStyle/>
          <a:p>
            <a:r>
              <a:rPr lang="en-US" sz="2400" dirty="0" smtClean="0"/>
              <a:t>A test was run with no floor to simulate a shorter stature occupant whose legs do not touch the floor and will flail forward unimpeded. </a:t>
            </a:r>
          </a:p>
          <a:p>
            <a:r>
              <a:rPr lang="en-US" sz="2400" dirty="0" smtClean="0"/>
              <a:t>The TI was well within the injury limits.</a:t>
            </a:r>
          </a:p>
          <a:p>
            <a:r>
              <a:rPr lang="en-US" sz="2400" dirty="0" smtClean="0"/>
              <a:t>Injury risk was on par with the baseline tests.</a:t>
            </a:r>
            <a:endParaRPr lang="en-US" sz="2400" dirty="0"/>
          </a:p>
        </p:txBody>
      </p:sp>
      <p:pic>
        <p:nvPicPr>
          <p:cNvPr id="15361" name="Picture 1" descr="X:\Digital Photos\2013 JPEGS\A13002_006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56631" y="1544125"/>
            <a:ext cx="3803905" cy="336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D071CD-58D4-4128-AF39-78F25BF59CE6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86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702" y="125413"/>
            <a:ext cx="8472488" cy="609600"/>
          </a:xfrm>
        </p:spPr>
        <p:txBody>
          <a:bodyPr/>
          <a:lstStyle/>
          <a:p>
            <a:r>
              <a:rPr lang="en-US" dirty="0" smtClean="0"/>
              <a:t>Lower Leg Injuries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84628" y="969317"/>
            <a:ext cx="2574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 smtClean="0"/>
              <a:t>Upright Position</a:t>
            </a:r>
            <a:endParaRPr lang="en-US" b="1" dirty="0"/>
          </a:p>
        </p:txBody>
      </p:sp>
      <p:pic>
        <p:nvPicPr>
          <p:cNvPr id="3" name="A13002_FeP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30982"/>
            <a:ext cx="9144000" cy="4572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D071CD-58D4-4128-AF39-78F25BF59CE6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32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109" y="1297813"/>
            <a:ext cx="5159844" cy="4391025"/>
          </a:xfrm>
        </p:spPr>
        <p:txBody>
          <a:bodyPr/>
          <a:lstStyle/>
          <a:p>
            <a:r>
              <a:rPr lang="en-US" sz="2400" dirty="0"/>
              <a:t>HIC values </a:t>
            </a:r>
            <a:r>
              <a:rPr lang="en-US" sz="2400" dirty="0" smtClean="0"/>
              <a:t>were above </a:t>
            </a:r>
            <a:r>
              <a:rPr lang="en-US" sz="2400" dirty="0"/>
              <a:t>the limit on several </a:t>
            </a:r>
            <a:r>
              <a:rPr lang="en-US" sz="2400" dirty="0" smtClean="0"/>
              <a:t>tests.</a:t>
            </a:r>
            <a:endParaRPr lang="en-US" sz="2400" dirty="0"/>
          </a:p>
          <a:p>
            <a:r>
              <a:rPr lang="en-US" sz="2400" dirty="0" smtClean="0"/>
              <a:t>The arms were observed pushing the seat back away from the occupant both in braced and upright positions.</a:t>
            </a:r>
          </a:p>
          <a:p>
            <a:r>
              <a:rPr lang="en-US" sz="2400" dirty="0" smtClean="0"/>
              <a:t>This effectively allowed the occupant’s head to accelerate relative to the seat back, increasing injury risk. </a:t>
            </a:r>
            <a:endParaRPr lang="en-US" sz="2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79657" y="1517904"/>
            <a:ext cx="3882047" cy="3822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D071CD-58D4-4128-AF39-78F25BF59CE6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47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Brace 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508125"/>
            <a:ext cx="4030979" cy="4391025"/>
          </a:xfrm>
        </p:spPr>
        <p:txBody>
          <a:bodyPr/>
          <a:lstStyle/>
          <a:p>
            <a:r>
              <a:rPr lang="en-US" sz="2000" dirty="0" smtClean="0"/>
              <a:t>A need to keep the arms from interacting with the seat back was indicated. </a:t>
            </a:r>
          </a:p>
          <a:p>
            <a:r>
              <a:rPr lang="en-US" sz="2000" dirty="0"/>
              <a:t>Placing the arms down by the side of the lower legs prevents them from interacting with the </a:t>
            </a:r>
            <a:r>
              <a:rPr lang="en-US" sz="2000" dirty="0" smtClean="0"/>
              <a:t>seat back</a:t>
            </a:r>
            <a:r>
              <a:rPr lang="en-US" sz="2000" dirty="0"/>
              <a:t>.</a:t>
            </a:r>
          </a:p>
          <a:p>
            <a:r>
              <a:rPr lang="en-US" sz="2000" dirty="0" smtClean="0"/>
              <a:t>Holding onto </a:t>
            </a:r>
            <a:r>
              <a:rPr lang="en-US" sz="2000" dirty="0"/>
              <a:t>the lower legs may provide a more </a:t>
            </a:r>
            <a:r>
              <a:rPr lang="en-US" sz="2000" dirty="0" smtClean="0"/>
              <a:t>stable position.</a:t>
            </a:r>
            <a:endParaRPr lang="en-US" sz="2000" dirty="0"/>
          </a:p>
        </p:txBody>
      </p:sp>
      <p:pic>
        <p:nvPicPr>
          <p:cNvPr id="12290" name="Picture 2" descr="X:\Digital Photos\2013 JPEGS\A13013_00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86163" y="1591056"/>
            <a:ext cx="4029237" cy="407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D071CD-58D4-4128-AF39-78F25BF59CE6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41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Brace 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508125"/>
            <a:ext cx="4030979" cy="4391025"/>
          </a:xfrm>
        </p:spPr>
        <p:txBody>
          <a:bodyPr/>
          <a:lstStyle/>
          <a:p>
            <a:r>
              <a:rPr lang="en-US" dirty="0"/>
              <a:t>The TI numbers for the lower legs indicate that the leg position did not  change the injury </a:t>
            </a:r>
            <a:r>
              <a:rPr lang="en-US" dirty="0" smtClean="0"/>
              <a:t>potential significantly.</a:t>
            </a:r>
            <a:endParaRPr lang="en-US" dirty="0"/>
          </a:p>
          <a:p>
            <a:endParaRPr lang="en-US" dirty="0"/>
          </a:p>
        </p:txBody>
      </p:sp>
      <p:pic>
        <p:nvPicPr>
          <p:cNvPr id="12290" name="Picture 2" descr="X:\Digital Photos\2013 JPEGS\A13013_00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86163" y="1591056"/>
            <a:ext cx="4029237" cy="407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D071CD-58D4-4128-AF39-78F25BF59CE6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56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271336"/>
            <a:ext cx="8472488" cy="609600"/>
          </a:xfrm>
        </p:spPr>
        <p:txBody>
          <a:bodyPr/>
          <a:lstStyle/>
          <a:p>
            <a:r>
              <a:rPr lang="en-US" dirty="0"/>
              <a:t>Proposed Brace Position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57854" y="976175"/>
            <a:ext cx="3828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Full Break-Over Seat Back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D071CD-58D4-4128-AF39-78F25BF59CE6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6" name="A13012_FwP1_32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296" y="1391659"/>
            <a:ext cx="9154296" cy="4578051"/>
          </a:xfrm>
        </p:spPr>
      </p:pic>
    </p:spTree>
    <p:extLst>
      <p:ext uri="{BB962C8B-B14F-4D97-AF65-F5344CB8AC3E}">
        <p14:creationId xmlns:p14="http://schemas.microsoft.com/office/powerpoint/2010/main" val="402884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913186" y="1814213"/>
            <a:ext cx="7137666" cy="2574224"/>
            <a:chOff x="913186" y="1897338"/>
            <a:chExt cx="7137666" cy="257422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186" y="1897338"/>
              <a:ext cx="2808244" cy="2574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8386" y="1897338"/>
              <a:ext cx="2306773" cy="2340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7217" y="2016400"/>
              <a:ext cx="2373635" cy="2156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0" y="495201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Passenger brace positions in AC 121-24B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D071CD-58D4-4128-AF39-78F25BF59CE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55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Brace 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HIC for the new brace position was lower for each type of seat back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D071CD-58D4-4128-AF39-78F25BF59CE6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637" y="3043682"/>
            <a:ext cx="8340725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819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Brace 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the upper leg injury limits were evaluated with the new brace position, all values were below the regulatory limit.</a:t>
            </a:r>
          </a:p>
          <a:p>
            <a:r>
              <a:rPr lang="en-US" dirty="0" smtClean="0"/>
              <a:t>By reducing upper body flailing, the moment produced in the femur was below the pedestrian limit for each type of seat back.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D071CD-58D4-4128-AF39-78F25BF59CE6}" type="slidenum">
              <a:rPr lang="en-US" smtClean="0"/>
              <a:pPr/>
              <a:t>41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316105"/>
              </p:ext>
            </p:extLst>
          </p:nvPr>
        </p:nvGraphicFramePr>
        <p:xfrm>
          <a:off x="960120" y="4408718"/>
          <a:ext cx="7123176" cy="1409700"/>
        </p:xfrm>
        <a:graphic>
          <a:graphicData uri="http://schemas.openxmlformats.org/drawingml/2006/table">
            <a:tbl>
              <a:tblPr/>
              <a:tblGrid>
                <a:gridCol w="2221064"/>
                <a:gridCol w="2234207"/>
                <a:gridCol w="2667905"/>
              </a:tblGrid>
              <a:tr h="1525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Arial"/>
                        </a:rPr>
                        <a:t>Seat Back Type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Arial"/>
                        </a:rPr>
                        <a:t>Femur Axial </a:t>
                      </a:r>
                      <a:r>
                        <a:rPr lang="en-US" sz="1800" b="1" i="0" u="none" strike="noStrike" dirty="0" smtClean="0">
                          <a:effectLst/>
                          <a:latin typeface="Arial"/>
                        </a:rPr>
                        <a:t>Force 2250 (</a:t>
                      </a:r>
                      <a:r>
                        <a:rPr lang="en-US" sz="1800" b="1" i="0" u="none" strike="noStrike" dirty="0" err="1" smtClean="0">
                          <a:effectLst/>
                          <a:latin typeface="Arial"/>
                        </a:rPr>
                        <a:t>lbs</a:t>
                      </a:r>
                      <a:r>
                        <a:rPr lang="en-US" sz="1800" b="1" i="0" u="none" strike="noStrike" dirty="0" smtClean="0">
                          <a:effectLst/>
                          <a:latin typeface="Arial"/>
                        </a:rPr>
                        <a:t>)</a:t>
                      </a:r>
                      <a:endParaRPr lang="en-US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Arial"/>
                        </a:rPr>
                        <a:t>Femur Bending </a:t>
                      </a:r>
                      <a:r>
                        <a:rPr lang="en-US" sz="1800" b="1" i="0" u="none" strike="noStrike" dirty="0" smtClean="0">
                          <a:effectLst/>
                          <a:latin typeface="Arial"/>
                        </a:rPr>
                        <a:t>Moment 2655 (in-</a:t>
                      </a:r>
                      <a:r>
                        <a:rPr lang="en-US" sz="1800" b="1" i="0" u="none" strike="noStrike" dirty="0" err="1" smtClean="0">
                          <a:effectLst/>
                          <a:latin typeface="Arial"/>
                        </a:rPr>
                        <a:t>lb</a:t>
                      </a:r>
                      <a:r>
                        <a:rPr lang="en-US" sz="1800" b="1" i="0" u="none" strike="noStrike" dirty="0" smtClean="0">
                          <a:effectLst/>
                          <a:latin typeface="Arial"/>
                        </a:rPr>
                        <a:t>)</a:t>
                      </a:r>
                      <a:endParaRPr lang="en-US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1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EA Break-Over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7.2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1498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1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Full Break-Over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156.9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1847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1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Arial"/>
                        </a:rPr>
                        <a:t>Locked-Out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16.1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1682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54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Brace 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215517"/>
            <a:ext cx="8050213" cy="4391025"/>
          </a:xfrm>
        </p:spPr>
        <p:txBody>
          <a:bodyPr/>
          <a:lstStyle/>
          <a:p>
            <a:r>
              <a:rPr lang="en-US" sz="2400" dirty="0"/>
              <a:t>Being subjected to combined vertical/horizontal loads while in the current or proposed brace positions could alter the spinal injury </a:t>
            </a:r>
            <a:r>
              <a:rPr lang="en-US" sz="2400" dirty="0" smtClean="0"/>
              <a:t>risk, </a:t>
            </a:r>
            <a:r>
              <a:rPr lang="en-US" sz="2400" dirty="0"/>
              <a:t>compared to the upright </a:t>
            </a:r>
            <a:r>
              <a:rPr lang="en-US" sz="2400" dirty="0" smtClean="0"/>
              <a:t>position, </a:t>
            </a:r>
            <a:r>
              <a:rPr lang="en-US" sz="2400" dirty="0"/>
              <a:t>due to spinal misalignment</a:t>
            </a:r>
            <a:r>
              <a:rPr lang="en-US" sz="2400" dirty="0" smtClean="0"/>
              <a:t>.</a:t>
            </a:r>
            <a:endParaRPr lang="en-US" sz="2400" dirty="0"/>
          </a:p>
          <a:p>
            <a:r>
              <a:rPr lang="en-US" sz="2400" dirty="0"/>
              <a:t>An evaluation of this difference in injury risk requires data relating injury tolerance to spine bending </a:t>
            </a:r>
            <a:r>
              <a:rPr lang="en-US" sz="2400" dirty="0" smtClean="0"/>
              <a:t>angle </a:t>
            </a:r>
            <a:r>
              <a:rPr lang="en-US" sz="2400" dirty="0"/>
              <a:t>(currently not available</a:t>
            </a:r>
            <a:r>
              <a:rPr lang="en-US" sz="2400" dirty="0" smtClean="0"/>
              <a:t>).</a:t>
            </a:r>
            <a:endParaRPr lang="en-US" sz="2400" dirty="0"/>
          </a:p>
          <a:p>
            <a:r>
              <a:rPr lang="en-US" sz="2400" dirty="0"/>
              <a:t>Since the current and proposed brace positions result in a similar initial torso angle and torso kinematics, a difference in spinal injury risk is not expected.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D071CD-58D4-4128-AF39-78F25BF59CE6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79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500" y="1291472"/>
            <a:ext cx="8167480" cy="4409715"/>
          </a:xfrm>
        </p:spPr>
        <p:txBody>
          <a:bodyPr/>
          <a:lstStyle/>
          <a:p>
            <a:r>
              <a:rPr lang="en-US" sz="2400" dirty="0" smtClean="0"/>
              <a:t>Research was in answer to the NTSB recommendation to “</a:t>
            </a:r>
            <a:r>
              <a:rPr lang="en-US" sz="2400" dirty="0"/>
              <a:t>Conduct research to determine the most beneficial passenger brace position in airplanes with non-</a:t>
            </a:r>
            <a:r>
              <a:rPr lang="en-US" sz="2400" dirty="0" err="1"/>
              <a:t>breakover</a:t>
            </a:r>
            <a:r>
              <a:rPr lang="en-US" sz="2400" dirty="0"/>
              <a:t> seats </a:t>
            </a:r>
            <a:r>
              <a:rPr lang="en-US" sz="2400" dirty="0" smtClean="0"/>
              <a:t>installed.”</a:t>
            </a:r>
          </a:p>
          <a:p>
            <a:r>
              <a:rPr lang="en-US" sz="2400" dirty="0" smtClean="0"/>
              <a:t>Testing showed that as the seat technology has changed the most effective brace position has as well.</a:t>
            </a:r>
          </a:p>
          <a:p>
            <a:r>
              <a:rPr lang="en-US" sz="2400" dirty="0" smtClean="0"/>
              <a:t>The older brace position was effective in lowering </a:t>
            </a:r>
            <a:r>
              <a:rPr lang="en-US" sz="2400" smtClean="0"/>
              <a:t>HIC </a:t>
            </a:r>
            <a:r>
              <a:rPr lang="en-US" sz="2400" smtClean="0"/>
              <a:t>locked-out </a:t>
            </a:r>
            <a:r>
              <a:rPr lang="en-US" sz="2400" dirty="0" smtClean="0"/>
              <a:t>seats, but it amplified HIC in the energy absorbing seats that are more prevalent on newer aircraft.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D071CD-58D4-4128-AF39-78F25BF59CE6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8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756" y="344488"/>
            <a:ext cx="8472488" cy="609600"/>
          </a:xfrm>
        </p:spPr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326" y="1032637"/>
            <a:ext cx="8050213" cy="4391025"/>
          </a:xfrm>
        </p:spPr>
        <p:txBody>
          <a:bodyPr/>
          <a:lstStyle/>
          <a:p>
            <a:r>
              <a:rPr lang="en-US" sz="2400" dirty="0"/>
              <a:t>The proposed brace position reduced HIC in all tested seat configurations, making it a good candidate for use in nearly all passenger seats in the flying fleet.</a:t>
            </a:r>
          </a:p>
          <a:p>
            <a:r>
              <a:rPr lang="en-US" sz="2400" dirty="0" smtClean="0"/>
              <a:t>This </a:t>
            </a:r>
            <a:r>
              <a:rPr lang="en-US" sz="2400" dirty="0"/>
              <a:t>finding is based on results of impact tests with test dummies, but further study is necessary to determine whether the proposed position is practical to implement from a human factors perspective</a:t>
            </a:r>
            <a:r>
              <a:rPr lang="en-US" sz="2400" dirty="0" smtClean="0"/>
              <a:t>.</a:t>
            </a:r>
          </a:p>
          <a:p>
            <a:r>
              <a:rPr lang="en-US" sz="2400" dirty="0"/>
              <a:t>This work is to support the Fire &amp; Cabin Safety Technical Community Representative Group Project 2011-05/2012-06: Prevention of </a:t>
            </a:r>
            <a:r>
              <a:rPr lang="en-US" sz="2400"/>
              <a:t>Injuries </a:t>
            </a:r>
            <a:r>
              <a:rPr lang="en-US" sz="2400" smtClean="0"/>
              <a:t>That </a:t>
            </a:r>
            <a:r>
              <a:rPr lang="en-US" sz="2400" dirty="0"/>
              <a:t>Impede Egress. 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D071CD-58D4-4128-AF39-78F25BF59CE6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89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3250" y="1058751"/>
            <a:ext cx="4717500" cy="4775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D071CD-58D4-4128-AF39-78F25BF59CE6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53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Locked-Out Seat Back	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D071CD-58D4-4128-AF39-78F25BF59CE6}" type="slidenum">
              <a:rPr lang="en-US" smtClean="0"/>
              <a:pPr/>
              <a:t>46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434651"/>
              </p:ext>
            </p:extLst>
          </p:nvPr>
        </p:nvGraphicFramePr>
        <p:xfrm>
          <a:off x="435832" y="932678"/>
          <a:ext cx="8186962" cy="4919481"/>
        </p:xfrm>
        <a:graphic>
          <a:graphicData uri="http://schemas.openxmlformats.org/drawingml/2006/table">
            <a:tbl>
              <a:tblPr/>
              <a:tblGrid>
                <a:gridCol w="1857926"/>
                <a:gridCol w="985607"/>
                <a:gridCol w="1042251"/>
                <a:gridCol w="759032"/>
                <a:gridCol w="759032"/>
                <a:gridCol w="1012041"/>
                <a:gridCol w="759032"/>
                <a:gridCol w="1012041"/>
              </a:tblGrid>
              <a:tr h="23426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Locked-Out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Seat Back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*No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Floor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26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Test parameter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Criteria Limit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Test Number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426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Test Number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A12036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A12037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A13038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A13009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A13010*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A13013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26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Torso Position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Braced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Upright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Upright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Pike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Upright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Braced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26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Arm Position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Seat Back Top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Thigh Top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Thigh Top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Down by legs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Thigh Top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Down by legs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26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Leg Position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Back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Back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Vertical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Back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Vertical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Back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26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Restraint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Lap belt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Lap belt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Lap belt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Lap belt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Lap belt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Lap belt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26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Seat Pitch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26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Impact velocity (ft/s)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26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Impact Acc (g)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26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26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Nij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1.57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26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Right Leg Ti (Upper)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26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Right Leg Ti (Lower)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26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Left Leg Ti (Upper)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26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Left Leg Ti (Lower)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26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Peak Knee Velocity (ft/s)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26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Right Femur Fz  (lb)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567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26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Left Femur Fz (lb)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26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Right Femur My (in-lbs)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2373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1855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26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Left Femur My (in-lbs)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1667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-1821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125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Absorbing Seat Back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D071CD-58D4-4128-AF39-78F25BF59CE6}" type="slidenum">
              <a:rPr lang="en-US" smtClean="0"/>
              <a:pPr/>
              <a:t>47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116180"/>
              </p:ext>
            </p:extLst>
          </p:nvPr>
        </p:nvGraphicFramePr>
        <p:xfrm>
          <a:off x="861028" y="1118180"/>
          <a:ext cx="7505733" cy="4743123"/>
        </p:xfrm>
        <a:graphic>
          <a:graphicData uri="http://schemas.openxmlformats.org/drawingml/2006/table">
            <a:tbl>
              <a:tblPr/>
              <a:tblGrid>
                <a:gridCol w="1763524"/>
                <a:gridCol w="935529"/>
                <a:gridCol w="989294"/>
                <a:gridCol w="935529"/>
                <a:gridCol w="989294"/>
                <a:gridCol w="931944"/>
                <a:gridCol w="960619"/>
              </a:tblGrid>
              <a:tr h="225863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EA Seat Back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5863"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Criteria Limit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5863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Test Number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A13003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A13004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A13005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A13008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A13011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863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Torso Position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Braced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Upright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Braced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Braced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Braced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863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Arm Position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Seat Back Top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Thigh Top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Seat Back Top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Back of Head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Down by legs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863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Leg Position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Back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Vertical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Back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Back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Back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863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Restraint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Lap Belt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Lap Belt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Lap Belt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Lap Belt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Lap Belt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863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Seat Pitch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863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Impact velocity (ft/s)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863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Impact Acc (g)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863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1095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863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Nij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863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Right Leg Ti (Upper)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863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Right Leg Ti (Lower)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863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Left Leg Ti (Upper)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863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Left Leg Ti (Lower)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863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Peak Knee Velocity (ft/s)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863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Right Femur Fz  (lb)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863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Left Femur Fz (lb)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564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863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Right Femur My (in-lbs)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863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Left Femur My (in-lbs)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562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 Break Over Seat Back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D071CD-58D4-4128-AF39-78F25BF59CE6}" type="slidenum">
              <a:rPr lang="en-US" smtClean="0"/>
              <a:pPr/>
              <a:t>48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530956"/>
              </p:ext>
            </p:extLst>
          </p:nvPr>
        </p:nvGraphicFramePr>
        <p:xfrm>
          <a:off x="1307591" y="1179584"/>
          <a:ext cx="6473953" cy="4828026"/>
        </p:xfrm>
        <a:graphic>
          <a:graphicData uri="http://schemas.openxmlformats.org/drawingml/2006/table">
            <a:tbl>
              <a:tblPr/>
              <a:tblGrid>
                <a:gridCol w="2044407"/>
                <a:gridCol w="1084532"/>
                <a:gridCol w="1146862"/>
                <a:gridCol w="1084532"/>
                <a:gridCol w="1113620"/>
              </a:tblGrid>
              <a:tr h="229906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Full Break Over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9906"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Criteria Limit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9906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Test Number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A13001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A13002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A13012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906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Torso Position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Braced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Upright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Braced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906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Arm Position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Seat Back Top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Thigh Top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Down by legs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906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Leg Position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Forwards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Vertical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Back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906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Restraint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Lap Belt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Lap Belt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Lap Belt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906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Seat Pitch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906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Impact velocity (ft/s)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906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Impact Acc (g)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906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906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Nij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1.39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906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Right Leg Ti (Upper)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906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Right Leg Ti (Lower)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906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Left Leg Ti (Upper)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906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Left Leg Ti (Lower)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906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Peak Knee Velocity (ft/s)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906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Right Femur Fz  (lb)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906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Left Femur Fz (lb)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906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Right Femur My (in-lbs)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-959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906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Left Femur My (in-lbs)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-1422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651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53" y="1347565"/>
            <a:ext cx="4485203" cy="4391025"/>
          </a:xfrm>
        </p:spPr>
        <p:txBody>
          <a:bodyPr/>
          <a:lstStyle/>
          <a:p>
            <a:r>
              <a:rPr lang="en-US" sz="2400" dirty="0" smtClean="0"/>
              <a:t>January 15, 2009 US Airways flight 1549, an Airbus A320, ditched in the Hudson River about 8.5 miles from LaGuardia Airport.</a:t>
            </a:r>
          </a:p>
          <a:p>
            <a:r>
              <a:rPr lang="en-US" sz="2400" dirty="0" smtClean="0"/>
              <a:t>4 passengers sustained serious injuries, 3 of which occurred during the impact.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lvl="0" indent="0">
              <a:buNone/>
            </a:pPr>
            <a:r>
              <a:rPr lang="en-US" sz="1600" b="0" dirty="0" smtClean="0">
                <a:solidFill>
                  <a:srgbClr val="000000"/>
                </a:solidFill>
              </a:rPr>
              <a:t>NTSB </a:t>
            </a:r>
            <a:r>
              <a:rPr lang="en-US" sz="1600" b="0" dirty="0">
                <a:solidFill>
                  <a:srgbClr val="000000"/>
                </a:solidFill>
              </a:rPr>
              <a:t>Safety Recommendation A10-78 </a:t>
            </a:r>
          </a:p>
          <a:p>
            <a:pPr marL="0" indent="0">
              <a:buNone/>
            </a:pPr>
            <a:endParaRPr lang="en-US" sz="2400" dirty="0" smtClean="0"/>
          </a:p>
          <a:p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6456" y="1792224"/>
            <a:ext cx="4547544" cy="319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03772" y="5003327"/>
            <a:ext cx="2547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/>
              <a:t>Photo: Brendan </a:t>
            </a:r>
            <a:r>
              <a:rPr lang="en-US" sz="1200" dirty="0" err="1" smtClean="0"/>
              <a:t>Mcdermid</a:t>
            </a:r>
            <a:r>
              <a:rPr lang="en-US" sz="1200" dirty="0" smtClean="0"/>
              <a:t>/Reuters</a:t>
            </a:r>
            <a:endParaRPr lang="en-US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D071CD-58D4-4128-AF39-78F25BF59CE6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65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590" y="1215231"/>
            <a:ext cx="4877322" cy="4391025"/>
          </a:xfrm>
        </p:spPr>
        <p:txBody>
          <a:bodyPr/>
          <a:lstStyle/>
          <a:p>
            <a:r>
              <a:rPr lang="en-US" sz="2400" dirty="0"/>
              <a:t>2 females sustained similar shoulder </a:t>
            </a:r>
            <a:r>
              <a:rPr lang="en-US" sz="2400" dirty="0" smtClean="0"/>
              <a:t>fractures, </a:t>
            </a:r>
            <a:r>
              <a:rPr lang="en-US" sz="2400" dirty="0"/>
              <a:t>both described assuming similar brace </a:t>
            </a:r>
            <a:r>
              <a:rPr lang="en-US" sz="2400" dirty="0" smtClean="0"/>
              <a:t>positions.</a:t>
            </a:r>
          </a:p>
          <a:p>
            <a:r>
              <a:rPr lang="en-US" sz="2400" dirty="0" smtClean="0"/>
              <a:t>Placing their arms on the seat in front of them and leaning over, this is similar to the one depicted in the US Airways safety card.</a:t>
            </a:r>
          </a:p>
          <a:p>
            <a:pPr marL="0" indent="0">
              <a:buNone/>
            </a:pPr>
            <a:endParaRPr lang="en-US" sz="1600" b="0" dirty="0" smtClean="0"/>
          </a:p>
          <a:p>
            <a:pPr marL="0" indent="0">
              <a:buNone/>
            </a:pPr>
            <a:endParaRPr lang="en-US" sz="1600" b="0" dirty="0"/>
          </a:p>
          <a:p>
            <a:pPr marL="0" indent="0">
              <a:buNone/>
            </a:pPr>
            <a:endParaRPr lang="en-US" sz="1600" b="0" dirty="0" smtClean="0"/>
          </a:p>
          <a:p>
            <a:pPr marL="0" indent="0">
              <a:buNone/>
            </a:pPr>
            <a:r>
              <a:rPr lang="en-US" sz="1600" b="0" dirty="0" smtClean="0"/>
              <a:t>NTSB Safety Recommendation A10-78 </a:t>
            </a:r>
            <a:endParaRPr lang="en-US" sz="1600" b="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D071CD-58D4-4128-AF39-78F25BF59CE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28" t="1846" r="68771" b="11460"/>
          <a:stretch/>
        </p:blipFill>
        <p:spPr bwMode="auto">
          <a:xfrm>
            <a:off x="5257800" y="1335023"/>
            <a:ext cx="3328416" cy="3493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03520" y="4889807"/>
            <a:ext cx="3236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dirty="0"/>
              <a:t>Passenger brace positions shown in the US Airways safety information card. </a:t>
            </a:r>
          </a:p>
        </p:txBody>
      </p:sp>
    </p:spTree>
    <p:extLst>
      <p:ext uri="{BB962C8B-B14F-4D97-AF65-F5344CB8AC3E}">
        <p14:creationId xmlns:p14="http://schemas.microsoft.com/office/powerpoint/2010/main" val="27482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NTSB Recommendation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n-US" sz="3200" dirty="0" smtClean="0"/>
              <a:t>“</a:t>
            </a:r>
            <a:r>
              <a:rPr lang="en-US" sz="3200" dirty="0"/>
              <a:t>Conduct research to determine the most beneficial passenger brace position in airplanes with </a:t>
            </a:r>
            <a:r>
              <a:rPr lang="en-US" sz="3200" dirty="0" smtClean="0"/>
              <a:t>non-</a:t>
            </a:r>
            <a:r>
              <a:rPr lang="en-US" sz="3200" dirty="0" err="1" smtClean="0"/>
              <a:t>breakover</a:t>
            </a:r>
            <a:r>
              <a:rPr lang="en-US" sz="3200" dirty="0" smtClean="0"/>
              <a:t> </a:t>
            </a:r>
            <a:r>
              <a:rPr lang="en-US" sz="3200" dirty="0"/>
              <a:t>seats installed. If the research deems it necessary, issue new guidance material on passenger brace positions</a:t>
            </a:r>
            <a:r>
              <a:rPr lang="en-US" sz="3200" dirty="0" smtClean="0"/>
              <a:t>.”</a:t>
            </a:r>
          </a:p>
          <a:p>
            <a:pPr marL="0" indent="0">
              <a:buNone/>
            </a:pPr>
            <a:endParaRPr lang="en-US" sz="2400" b="0" dirty="0" smtClean="0"/>
          </a:p>
          <a:p>
            <a:pPr marL="0" indent="0">
              <a:buNone/>
            </a:pPr>
            <a:endParaRPr lang="en-US" sz="2400" b="0" dirty="0" smtClean="0"/>
          </a:p>
          <a:p>
            <a:pPr marL="0" indent="0">
              <a:buNone/>
            </a:pPr>
            <a:r>
              <a:rPr lang="en-US" sz="1800" b="0" dirty="0" smtClean="0"/>
              <a:t>NTSB Safety Recommendation A10-78 </a:t>
            </a:r>
            <a:endParaRPr lang="en-US" sz="1800" b="0" dirty="0"/>
          </a:p>
          <a:p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D071CD-58D4-4128-AF39-78F25BF59CE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45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Civil Aerospace Medical Institute (CAMI) investigated </a:t>
            </a:r>
            <a:r>
              <a:rPr lang="en-US" dirty="0"/>
              <a:t>this by conducting a series of sled impact </a:t>
            </a:r>
            <a:r>
              <a:rPr lang="en-US" dirty="0" smtClean="0"/>
              <a:t>tests representative of the most common scenarios seen in the current flying fleet.</a:t>
            </a:r>
          </a:p>
          <a:p>
            <a:r>
              <a:rPr lang="en-US" dirty="0" smtClean="0"/>
              <a:t>This was done by varying: </a:t>
            </a:r>
          </a:p>
          <a:p>
            <a:pPr lvl="1"/>
            <a:r>
              <a:rPr lang="en-US" dirty="0" smtClean="0"/>
              <a:t>Seat pitch</a:t>
            </a:r>
          </a:p>
          <a:p>
            <a:pPr lvl="1"/>
            <a:r>
              <a:rPr lang="en-US" dirty="0" smtClean="0"/>
              <a:t>Brace position (both arm and leg position)</a:t>
            </a:r>
          </a:p>
          <a:p>
            <a:pPr lvl="1"/>
            <a:r>
              <a:rPr lang="en-US" dirty="0" smtClean="0"/>
              <a:t>Seat </a:t>
            </a:r>
            <a:r>
              <a:rPr lang="en-US" dirty="0"/>
              <a:t>back </a:t>
            </a:r>
            <a:r>
              <a:rPr lang="en-US" dirty="0" smtClean="0"/>
              <a:t>type </a:t>
            </a:r>
          </a:p>
          <a:p>
            <a:pPr lvl="1"/>
            <a:r>
              <a:rPr lang="en-US" dirty="0" smtClean="0"/>
              <a:t>Seat frame stiffness (where the femur contacts)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D071CD-58D4-4128-AF39-78F25BF59CE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02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Seventeen tests on the deceleration sled at CAMI were completed with the 16G, 44 feet per second impact severity as defined in 14CFR25.562.</a:t>
            </a:r>
          </a:p>
          <a:p>
            <a:r>
              <a:rPr lang="en-US" dirty="0" smtClean="0"/>
              <a:t>No yaw was included in this test series to limit variability.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D071CD-58D4-4128-AF39-78F25BF59CE6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63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31309</TotalTime>
  <Words>2529</Words>
  <Application>Microsoft Office PowerPoint</Application>
  <PresentationFormat>On-screen Show (4:3)</PresentationFormat>
  <Paragraphs>668</Paragraphs>
  <Slides>48</Slides>
  <Notes>10</Notes>
  <HiddenSlides>3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1_Custom Design</vt:lpstr>
      <vt:lpstr>Effect of Passenger Position on Crash Injury Risk in Transport-Category Aircraft </vt:lpstr>
      <vt:lpstr>Talk Overview</vt:lpstr>
      <vt:lpstr>Background</vt:lpstr>
      <vt:lpstr>Background</vt:lpstr>
      <vt:lpstr>Background</vt:lpstr>
      <vt:lpstr>Background</vt:lpstr>
      <vt:lpstr>NTSB Recommendation</vt:lpstr>
      <vt:lpstr>Testing </vt:lpstr>
      <vt:lpstr>Testing </vt:lpstr>
      <vt:lpstr>ATD Instrumentation</vt:lpstr>
      <vt:lpstr>Test Matrix </vt:lpstr>
      <vt:lpstr>Seat Back Types</vt:lpstr>
      <vt:lpstr>Locked-Out Seat Back</vt:lpstr>
      <vt:lpstr>Locked-Out Seat Back</vt:lpstr>
      <vt:lpstr>Energy-Absorbing Seat Back</vt:lpstr>
      <vt:lpstr>Energy-Absorbing Seat Back</vt:lpstr>
      <vt:lpstr>Energy-Absorbing Seat Back</vt:lpstr>
      <vt:lpstr>Full Break-Over Seat Back</vt:lpstr>
      <vt:lpstr>Full Break-Over Seat Back</vt:lpstr>
      <vt:lpstr>Full Break-Over Seat Back</vt:lpstr>
      <vt:lpstr>Injuries</vt:lpstr>
      <vt:lpstr>Injuries</vt:lpstr>
      <vt:lpstr>Head Injuries</vt:lpstr>
      <vt:lpstr>Neck Injuries</vt:lpstr>
      <vt:lpstr>Upper Leg Injuries</vt:lpstr>
      <vt:lpstr>Upper Leg Injuries</vt:lpstr>
      <vt:lpstr>Upper Leg Injuries</vt:lpstr>
      <vt:lpstr>Upper Leg Injury</vt:lpstr>
      <vt:lpstr>Upper Leg Injury</vt:lpstr>
      <vt:lpstr>Upper Leg Injury</vt:lpstr>
      <vt:lpstr>Lower Leg Injuries</vt:lpstr>
      <vt:lpstr>Lower Leg Injuries</vt:lpstr>
      <vt:lpstr>Lower Leg Injuries</vt:lpstr>
      <vt:lpstr>Lower Leg Injuries</vt:lpstr>
      <vt:lpstr>Lower Leg Injuries</vt:lpstr>
      <vt:lpstr>Observations</vt:lpstr>
      <vt:lpstr>Proposed Brace Position</vt:lpstr>
      <vt:lpstr>Proposed Brace Position</vt:lpstr>
      <vt:lpstr>Proposed Brace Position</vt:lpstr>
      <vt:lpstr>Proposed Brace Position</vt:lpstr>
      <vt:lpstr>Proposed Brace Position</vt:lpstr>
      <vt:lpstr>Proposed Brace Position</vt:lpstr>
      <vt:lpstr>Conclusion</vt:lpstr>
      <vt:lpstr>Conclusion</vt:lpstr>
      <vt:lpstr>Questions?</vt:lpstr>
      <vt:lpstr>Locked-Out Seat Back </vt:lpstr>
      <vt:lpstr>Energy Absorbing Seat Back</vt:lpstr>
      <vt:lpstr>Full Break Over Seat Back</vt:lpstr>
    </vt:vector>
  </TitlesOfParts>
  <Company>FAA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ATaylor</dc:creator>
  <cp:lastModifiedBy>Horner, April CTR (FAA)</cp:lastModifiedBy>
  <cp:revision>341</cp:revision>
  <cp:lastPrinted>2013-10-24T17:49:10Z</cp:lastPrinted>
  <dcterms:created xsi:type="dcterms:W3CDTF">2005-01-28T20:32:53Z</dcterms:created>
  <dcterms:modified xsi:type="dcterms:W3CDTF">2014-03-13T12:56:06Z</dcterms:modified>
</cp:coreProperties>
</file>