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</p:sldMasterIdLst>
  <p:notesMasterIdLst>
    <p:notesMasterId r:id="rId31"/>
  </p:notesMasterIdLst>
  <p:handoutMasterIdLst>
    <p:handoutMasterId r:id="rId32"/>
  </p:handoutMasterIdLst>
  <p:sldIdLst>
    <p:sldId id="371" r:id="rId3"/>
    <p:sldId id="373" r:id="rId4"/>
    <p:sldId id="374" r:id="rId5"/>
    <p:sldId id="376" r:id="rId6"/>
    <p:sldId id="393" r:id="rId7"/>
    <p:sldId id="396" r:id="rId8"/>
    <p:sldId id="397" r:id="rId9"/>
    <p:sldId id="419" r:id="rId10"/>
    <p:sldId id="401" r:id="rId11"/>
    <p:sldId id="421" r:id="rId12"/>
    <p:sldId id="433" r:id="rId13"/>
    <p:sldId id="423" r:id="rId14"/>
    <p:sldId id="430" r:id="rId15"/>
    <p:sldId id="424" r:id="rId16"/>
    <p:sldId id="426" r:id="rId17"/>
    <p:sldId id="405" r:id="rId18"/>
    <p:sldId id="427" r:id="rId19"/>
    <p:sldId id="428" r:id="rId20"/>
    <p:sldId id="429" r:id="rId21"/>
    <p:sldId id="434" r:id="rId22"/>
    <p:sldId id="411" r:id="rId23"/>
    <p:sldId id="409" r:id="rId24"/>
    <p:sldId id="435" r:id="rId25"/>
    <p:sldId id="412" r:id="rId26"/>
    <p:sldId id="414" r:id="rId27"/>
    <p:sldId id="416" r:id="rId28"/>
    <p:sldId id="410" r:id="rId29"/>
    <p:sldId id="285" r:id="rId30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3200" kern="1200">
        <a:solidFill>
          <a:srgbClr val="055685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rgbClr val="055685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rgbClr val="055685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rgbClr val="055685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rgbClr val="055685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055685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055685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055685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055685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111"/>
    <a:srgbClr val="000099"/>
    <a:srgbClr val="055685"/>
    <a:srgbClr val="6DB6FF"/>
    <a:srgbClr val="5BADFF"/>
    <a:srgbClr val="BDDEFF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651" autoAdjust="0"/>
    <p:restoredTop sz="87105" autoAdjust="0"/>
  </p:normalViewPr>
  <p:slideViewPr>
    <p:cSldViewPr>
      <p:cViewPr varScale="1">
        <p:scale>
          <a:sx n="62" d="100"/>
          <a:sy n="62" d="100"/>
        </p:scale>
        <p:origin x="-130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202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FDC4A44-58C2-49AF-BBC4-EA3C30978DFC}" type="datetimeFigureOut">
              <a:rPr lang="en-GB"/>
              <a:pPr>
                <a:defRPr/>
              </a:pPr>
              <a:t>29/11/2013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439C27C-549C-4ED6-AA43-2022B3F3BD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897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EA6AA31-24EB-44FC-86C6-B18AFE9DFA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1475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55685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55685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55685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55685"/>
                </a:solidFill>
                <a:latin typeface="Calibri" pitchFamily="34" charset="0"/>
              </a:defRPr>
            </a:lvl9pPr>
          </a:lstStyle>
          <a:p>
            <a:pPr eaLnBrk="1" hangingPunct="1"/>
            <a:fld id="{75BA4999-2F64-42DE-A315-F6382A9F3B50}" type="slidenum">
              <a:rPr lang="en-GB" sz="1200" smtClean="0">
                <a:solidFill>
                  <a:schemeClr val="tx1"/>
                </a:solidFill>
                <a:latin typeface="Arial" charset="0"/>
              </a:rPr>
              <a:pPr eaLnBrk="1" hangingPunct="1"/>
              <a:t>1</a:t>
            </a:fld>
            <a:endParaRPr lang="en-GB" sz="12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A6AA31-24EB-44FC-86C6-B18AFE9DFA48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616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1pPr>
            <a:lvl2pPr marL="742815" indent="-285698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2pPr>
            <a:lvl3pPr marL="1142792" indent="-228559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3pPr>
            <a:lvl4pPr marL="1599909" indent="-228559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4pPr>
            <a:lvl5pPr marL="2057026" indent="-228559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5pPr>
            <a:lvl6pPr marL="2514142" indent="-228559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6pPr>
            <a:lvl7pPr marL="2971260" indent="-228559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7pPr>
            <a:lvl8pPr marL="3428376" indent="-228559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8pPr>
            <a:lvl9pPr marL="3885494" indent="-228559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9pPr>
          </a:lstStyle>
          <a:p>
            <a:pPr eaLnBrk="1" hangingPunct="1"/>
            <a:fld id="{3DA6F8F2-BA66-4B9F-9FC3-D9129876ED13}" type="slidenum">
              <a:rPr lang="en-GB" sz="1200">
                <a:solidFill>
                  <a:schemeClr val="tx1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6"/>
            <a:ext cx="4984750" cy="4467225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9pPr>
          </a:lstStyle>
          <a:p>
            <a:pPr eaLnBrk="1" hangingPunct="1"/>
            <a:fld id="{80B05CD4-6719-4497-9672-B18F2C529355}" type="slidenum">
              <a:rPr lang="en-GB" altLang="en-US" sz="1200" smtClean="0">
                <a:solidFill>
                  <a:schemeClr val="tx1"/>
                </a:solidFill>
                <a:latin typeface="Arial" charset="0"/>
              </a:rPr>
              <a:pPr eaLnBrk="1" hangingPunct="1"/>
              <a:t>8</a:t>
            </a:fld>
            <a:endParaRPr lang="en-GB" altLang="en-US" sz="12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9pPr>
          </a:lstStyle>
          <a:p>
            <a:pPr eaLnBrk="1" hangingPunct="1"/>
            <a:fld id="{3AEFBD1D-64C7-4F13-BEC0-0468C7A50B36}" type="slidenum">
              <a:rPr lang="en-GB" altLang="en-US" sz="1200" smtClean="0">
                <a:solidFill>
                  <a:schemeClr val="tx1"/>
                </a:solidFill>
                <a:latin typeface="Arial" charset="0"/>
              </a:rPr>
              <a:pPr eaLnBrk="1" hangingPunct="1"/>
              <a:t>12</a:t>
            </a:fld>
            <a:endParaRPr lang="en-GB" altLang="en-US" sz="12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9pPr>
          </a:lstStyle>
          <a:p>
            <a:pPr eaLnBrk="1" hangingPunct="1"/>
            <a:fld id="{1DAFBC76-A949-49C2-86EB-D28F6C769D6B}" type="slidenum">
              <a:rPr lang="en-GB" altLang="en-US" sz="1200" smtClean="0">
                <a:solidFill>
                  <a:schemeClr val="tx1"/>
                </a:solidFill>
                <a:latin typeface="Arial" charset="0"/>
              </a:rPr>
              <a:pPr eaLnBrk="1" hangingPunct="1"/>
              <a:t>14</a:t>
            </a:fld>
            <a:endParaRPr lang="en-GB" altLang="en-US" sz="12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en-front-endpag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1628775"/>
            <a:ext cx="6842125" cy="20161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BE" noProof="0" smtClean="0"/>
              <a:t>Title presentation</a:t>
            </a:r>
            <a:endParaRPr lang="en-GB" noProof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50925" y="3716338"/>
            <a:ext cx="6400800" cy="1752600"/>
          </a:xfrm>
        </p:spPr>
        <p:txBody>
          <a:bodyPr tIns="46800"/>
          <a:lstStyle>
            <a:lvl1pPr marL="0" indent="0">
              <a:lnSpc>
                <a:spcPct val="700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 smtClean="0"/>
              <a:t>Name</a:t>
            </a:r>
          </a:p>
          <a:p>
            <a:pPr lvl="0"/>
            <a:r>
              <a:rPr lang="pt-BR" noProof="0" smtClean="0"/>
              <a:t>Title</a:t>
            </a:r>
          </a:p>
          <a:p>
            <a:pPr lvl="0"/>
            <a:r>
              <a:rPr lang="pt-BR" noProof="0" smtClean="0"/>
              <a:t>Date</a:t>
            </a:r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84344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9525"/>
            <a:ext cx="4176713" cy="510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6313" y="1279525"/>
            <a:ext cx="4178300" cy="510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" y="6524625"/>
            <a:ext cx="1871663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FAA TSO Workshop 23-24 July 2013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E129D-F053-4C15-8FDC-DB85DA66B6B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0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925" y="6524625"/>
            <a:ext cx="1871663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FAA TSO Workshop 23-24 July 2013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C8EF-BD34-4BA3-81C0-9CE14DB58114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64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925" y="6524625"/>
            <a:ext cx="1871663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FAA TSO Workshop 23-24 July 2013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FE845-1D24-45A9-AEC3-901CBB63C7E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00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925" y="6524625"/>
            <a:ext cx="1871663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FAA TSO Workshop 23-24 July 2013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15B0F-748B-47BE-8B69-458C7951B35A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46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" y="6524625"/>
            <a:ext cx="1871663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FAA TSO Workshop 23-24 July 2013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68B64-2771-4829-BB48-71EB7FA625D4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75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" y="6524625"/>
            <a:ext cx="1871663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FAA TSO Workshop 23-24 July 2013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95ADC-B3B9-4734-94DC-7A17CE1DB4A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32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925" y="6524625"/>
            <a:ext cx="1871663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FAA TSO Workshop 23-24 July 2013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A1678-12FD-4B49-B7D9-48EA5D3708BA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17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3238" y="115888"/>
            <a:ext cx="2132012" cy="62658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243638" cy="62658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925" y="6524625"/>
            <a:ext cx="1871663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FAA TSO Workshop 23-24 July 2013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99064-D114-4085-A702-D302A3B7495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402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15888"/>
            <a:ext cx="8528050" cy="6265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925" y="6524625"/>
            <a:ext cx="1871663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34925" y="6524625"/>
            <a:ext cx="1871663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403E9-6ABF-4541-9C9B-BCC237C39017}" type="datetime1">
              <a:rPr lang="en-GB"/>
              <a:pPr>
                <a:defRPr/>
              </a:pPr>
              <a:t>29/11/2013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FAA TSO Workshop 23-24 July 2013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DCE53-3FAB-404D-8ECE-7574690674CB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63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FAA TSO Workshop 23-24 July 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8C87A-BF6A-4700-8236-87A11CBF1D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330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FAA TSO Workshop 23-24 July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ED511-8C81-4F3B-8C2C-B3AA7E95D5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488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 txBox="1">
            <a:spLocks/>
          </p:cNvSpPr>
          <p:nvPr userDrawn="1"/>
        </p:nvSpPr>
        <p:spPr bwMode="auto">
          <a:xfrm>
            <a:off x="2132013" y="6518275"/>
            <a:ext cx="54721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ETSO Workshop 27-28 June 2012</a:t>
            </a:r>
            <a:endParaRPr lang="en-GB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6DEF-3193-4D20-808C-270DDE9796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81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82296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79525"/>
            <a:ext cx="8507413" cy="510222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FAA TSO Workshop 23-24 July 2013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2829E-65AF-4386-A3B6-34B226E228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41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82296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279525"/>
            <a:ext cx="8507413" cy="510222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56786-F344-44EB-B176-427A028506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FAA TSO Workshop 23-24 July 2013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174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en-endpage-ex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1628775"/>
            <a:ext cx="6842125" cy="2016125"/>
          </a:xfrm>
        </p:spPr>
        <p:txBody>
          <a:bodyPr/>
          <a:lstStyle>
            <a:lvl1pPr>
              <a:defRPr b="1"/>
            </a:lvl1pPr>
          </a:lstStyle>
          <a:p>
            <a:r>
              <a:rPr lang="nl-BE"/>
              <a:t>Title presentation</a:t>
            </a: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50925" y="3716338"/>
            <a:ext cx="6400800" cy="1752600"/>
          </a:xfrm>
        </p:spPr>
        <p:txBody>
          <a:bodyPr tIns="46800"/>
          <a:lstStyle>
            <a:lvl1pPr marL="0" indent="0">
              <a:lnSpc>
                <a:spcPct val="700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pt-BR"/>
              <a:t>Name</a:t>
            </a:r>
          </a:p>
          <a:p>
            <a:r>
              <a:rPr lang="pt-BR"/>
              <a:t>Title</a:t>
            </a:r>
          </a:p>
          <a:p>
            <a:r>
              <a:rPr lang="pt-BR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849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67544" y="6524625"/>
            <a:ext cx="7992888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  <a:latin typeface="Arial" charset="0"/>
                <a:cs typeface="Arial" charset="0"/>
              </a:rPr>
              <a:t>FAA TSO Workshop 23-24 July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8460432" y="6524625"/>
            <a:ext cx="683568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01F00-87AA-47F7-82FE-2633C4A58A3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80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925" y="6524625"/>
            <a:ext cx="1871663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FAA TSO Workshop 23-24 July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DBD6C-C0F9-4356-84A8-31DBD8C84F4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2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normalp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 presentation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9525"/>
            <a:ext cx="8507413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level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  <a:p>
            <a:pPr lvl="4"/>
            <a:endParaRPr lang="en-GB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24625"/>
            <a:ext cx="18716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27 June 2012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79613" y="6524625"/>
            <a:ext cx="54721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SzTx/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mtClean="0"/>
              <a:t>FAA TSO Workshop 23-24 July 2013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1725" y="6524625"/>
            <a:ext cx="1692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8DF2FA-5224-4741-8971-4E506B49A2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3200">
          <a:solidFill>
            <a:srgbClr val="05568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0"/>
        </a:buBlip>
        <a:defRPr sz="2800">
          <a:solidFill>
            <a:srgbClr val="055685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1"/>
        </a:buBlip>
        <a:defRPr sz="2400">
          <a:solidFill>
            <a:srgbClr val="055685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2"/>
        </a:buBlip>
        <a:defRPr sz="2000">
          <a:solidFill>
            <a:srgbClr val="055685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rgbClr val="055685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rgbClr val="055685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rgbClr val="055685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rgbClr val="055685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rgbClr val="05568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normalpag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 presentation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9525"/>
            <a:ext cx="8507413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level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  <a:p>
            <a:pPr lvl="4"/>
            <a:endParaRPr lang="en-GB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544" y="6524625"/>
            <a:ext cx="799288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SzTx/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  <a:latin typeface="Arial" charset="0"/>
                <a:cs typeface="Arial" charset="0"/>
              </a:rPr>
              <a:t>FAA TSO Workshop 23-24 July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0432" y="6524625"/>
            <a:ext cx="68356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23B34E20-BD0B-4B3D-A33B-3701E17C12EB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8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3200">
          <a:solidFill>
            <a:srgbClr val="05568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rgbClr val="055685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7"/>
        </a:buBlip>
        <a:defRPr sz="2400">
          <a:solidFill>
            <a:srgbClr val="055685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8"/>
        </a:buBlip>
        <a:defRPr sz="2000">
          <a:solidFill>
            <a:srgbClr val="055685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9"/>
        </a:buBlip>
        <a:defRPr sz="2000">
          <a:solidFill>
            <a:srgbClr val="055685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80000"/>
        <a:buBlip>
          <a:blip r:embed="rId19"/>
        </a:buBlip>
        <a:defRPr sz="2000">
          <a:solidFill>
            <a:srgbClr val="055685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80000"/>
        <a:buBlip>
          <a:blip r:embed="rId19"/>
        </a:buBlip>
        <a:defRPr sz="2000">
          <a:solidFill>
            <a:srgbClr val="055685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80000"/>
        <a:buBlip>
          <a:blip r:embed="rId19"/>
        </a:buBlip>
        <a:defRPr sz="2000">
          <a:solidFill>
            <a:srgbClr val="055685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80000"/>
        <a:buBlip>
          <a:blip r:embed="rId19"/>
        </a:buBlip>
        <a:defRPr sz="2000">
          <a:solidFill>
            <a:srgbClr val="05568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easa.europa.eu/safety-and-research/research-projects/miscellaneous.php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easa.europa.eu/safety-and-research/research-projects/miscellaneous.php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33559" y="1202826"/>
            <a:ext cx="7489825" cy="201612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4000" dirty="0" smtClean="0"/>
              <a:t>EASA research project: </a:t>
            </a:r>
            <a:br>
              <a:rPr lang="en-US" sz="4000" dirty="0" smtClean="0"/>
            </a:br>
            <a:r>
              <a:rPr lang="en-US" sz="4000" dirty="0" smtClean="0"/>
              <a:t>Seat Belt Degradation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4365104"/>
            <a:ext cx="64008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Michael Singer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PCM, Parts &amp; Appliances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December 2013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45785"/>
            <a:ext cx="3888432" cy="291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05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 smtClean="0"/>
              <a:t>part</a:t>
            </a:r>
            <a:r>
              <a:rPr lang="de-DE" altLang="en-US" dirty="0" smtClean="0"/>
              <a:t> </a:t>
            </a:r>
            <a:r>
              <a:rPr lang="de-DE" altLang="en-US" dirty="0"/>
              <a:t>1: </a:t>
            </a:r>
            <a:r>
              <a:rPr lang="de-DE" altLang="en-US" dirty="0" err="1" smtClean="0"/>
              <a:t>dynamic</a:t>
            </a:r>
            <a:r>
              <a:rPr lang="de-DE" altLang="en-US" dirty="0" smtClean="0"/>
              <a:t> </a:t>
            </a:r>
            <a:r>
              <a:rPr lang="de-DE" altLang="en-US" dirty="0" err="1"/>
              <a:t>testing</a:t>
            </a:r>
            <a:endParaRPr lang="en-GB" alt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6B4707-7D3F-4D9F-B89A-272B3E7DBDB2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827584" y="1124744"/>
            <a:ext cx="3276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+mn-lt"/>
              </a:rPr>
              <a:t>Dynamic testing: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  <p:pic>
        <p:nvPicPr>
          <p:cNvPr id="3" name="138AC-0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3" y="1844824"/>
            <a:ext cx="4416490" cy="3312368"/>
          </a:xfrm>
          <a:prstGeom prst="rect">
            <a:avLst/>
          </a:prstGeom>
        </p:spPr>
      </p:pic>
      <p:pic>
        <p:nvPicPr>
          <p:cNvPr id="5" name="138AC-09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62" y="1832248"/>
            <a:ext cx="4433258" cy="33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1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279525"/>
            <a:ext cx="8686800" cy="5102225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2"/>
              </a:buBlip>
              <a:defRPr sz="3200">
                <a:solidFill>
                  <a:srgbClr val="05568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800">
                <a:solidFill>
                  <a:srgbClr val="05568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400">
                <a:solidFill>
                  <a:srgbClr val="05568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2000">
                <a:solidFill>
                  <a:srgbClr val="05568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Dynamic testing:</a:t>
            </a:r>
          </a:p>
          <a:p>
            <a:pPr marL="0" indent="0">
              <a:buNone/>
            </a:pPr>
            <a:endParaRPr lang="en-US" sz="9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 smtClean="0"/>
              <a:t>HyGe</a:t>
            </a:r>
            <a:r>
              <a:rPr lang="en-US" sz="2800" dirty="0" smtClean="0"/>
              <a:t> deceleration test sled,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Test pulse and ATD per SAE AS8049A,</a:t>
            </a:r>
            <a:endParaRPr lang="en-US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 smtClean="0"/>
              <a:t>Rigidized</a:t>
            </a:r>
            <a:r>
              <a:rPr lang="en-US" sz="2800" dirty="0" smtClean="0"/>
              <a:t> single tourist class seat</a:t>
            </a:r>
            <a:r>
              <a:rPr lang="en-US" sz="2800" dirty="0"/>
              <a:t>,</a:t>
            </a:r>
            <a:endParaRPr lang="en-US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Recording of: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Seat belts loads,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Seat belt elongation,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Head path data.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 smtClean="0"/>
              <a:t>part</a:t>
            </a:r>
            <a:r>
              <a:rPr lang="de-DE" altLang="en-US" dirty="0" smtClean="0"/>
              <a:t> </a:t>
            </a:r>
            <a:r>
              <a:rPr lang="de-DE" altLang="en-US" dirty="0"/>
              <a:t>1: </a:t>
            </a:r>
            <a:r>
              <a:rPr lang="de-DE" altLang="en-US" dirty="0" err="1"/>
              <a:t>dynamic</a:t>
            </a:r>
            <a:r>
              <a:rPr lang="de-DE" altLang="en-US" dirty="0"/>
              <a:t> </a:t>
            </a:r>
            <a:r>
              <a:rPr lang="de-DE" altLang="en-US" dirty="0" err="1"/>
              <a:t>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8C87A-BF6A-4700-8236-87A11CBF1DDF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58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48FDC-B472-4B06-910E-8894BE587F46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dirty="0" err="1" smtClean="0"/>
              <a:t>part</a:t>
            </a:r>
            <a:r>
              <a:rPr lang="de-DE" altLang="en-US" dirty="0" smtClean="0"/>
              <a:t> </a:t>
            </a:r>
            <a:r>
              <a:rPr lang="de-DE" altLang="en-US" dirty="0"/>
              <a:t>1: </a:t>
            </a:r>
            <a:r>
              <a:rPr lang="de-DE" altLang="en-US" dirty="0" err="1"/>
              <a:t>r</a:t>
            </a:r>
            <a:r>
              <a:rPr lang="de-DE" altLang="en-US" dirty="0" err="1" smtClean="0"/>
              <a:t>esults</a:t>
            </a:r>
            <a:endParaRPr lang="en-GB" altLang="en-US" dirty="0" smtClean="0"/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79525"/>
            <a:ext cx="8856984" cy="51022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GB" altLang="en-US" sz="2400" dirty="0" smtClean="0"/>
              <a:t>Nylon belts qualified to TSO-C22g rated at 3000lb showed an increase in elongation </a:t>
            </a:r>
            <a:r>
              <a:rPr lang="en-GB" altLang="en-US" sz="2400" u="sng" dirty="0" smtClean="0"/>
              <a:t>when tested statically.</a:t>
            </a:r>
          </a:p>
          <a:p>
            <a:pPr marL="0" indent="0" eaLnBrk="1" hangingPunct="1">
              <a:buFontTx/>
              <a:buNone/>
            </a:pPr>
            <a:endParaRPr lang="en-GB" altLang="en-US" sz="2400" dirty="0" smtClean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73" y="2132068"/>
            <a:ext cx="5257254" cy="375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5"/>
          <p:cNvSpPr>
            <a:spLocks noChangeArrowheads="1"/>
          </p:cNvSpPr>
          <p:nvPr/>
        </p:nvSpPr>
        <p:spPr bwMode="auto">
          <a:xfrm>
            <a:off x="395288" y="5876925"/>
            <a:ext cx="864120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u="sng" dirty="0">
                <a:latin typeface="+mn-lt"/>
              </a:rPr>
              <a:t>Note</a:t>
            </a:r>
            <a:r>
              <a:rPr lang="en-US" altLang="en-US" sz="2000" dirty="0">
                <a:latin typeface="+mn-lt"/>
              </a:rPr>
              <a:t>: dynamic testing showed </a:t>
            </a:r>
            <a:r>
              <a:rPr lang="en-GB" altLang="en-US" sz="2000" dirty="0">
                <a:latin typeface="+mn-lt"/>
              </a:rPr>
              <a:t>greater scatter than static testing</a:t>
            </a:r>
            <a:endParaRPr lang="en-US" altLang="en-US" sz="2000" dirty="0">
              <a:latin typeface="+mn-lt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69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 smtClean="0"/>
              <a:t>part</a:t>
            </a:r>
            <a:r>
              <a:rPr lang="de-DE" altLang="en-US" dirty="0" smtClean="0"/>
              <a:t> </a:t>
            </a:r>
            <a:r>
              <a:rPr lang="de-DE" altLang="en-US" dirty="0"/>
              <a:t>1: </a:t>
            </a:r>
            <a:r>
              <a:rPr lang="de-DE" altLang="en-US" dirty="0" err="1"/>
              <a:t>r</a:t>
            </a:r>
            <a:r>
              <a:rPr lang="de-DE" altLang="en-US" dirty="0" err="1" smtClean="0"/>
              <a:t>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1" hangingPunct="1">
              <a:buNone/>
            </a:pPr>
            <a:r>
              <a:rPr lang="en-GB" altLang="en-US" sz="2400" dirty="0" smtClean="0"/>
              <a:t>Nylon belts qualified to earlier TSO-C22f rated at 2000lb </a:t>
            </a:r>
            <a:r>
              <a:rPr lang="en-GB" altLang="en-US" sz="2400" dirty="0"/>
              <a:t>showed </a:t>
            </a:r>
            <a:r>
              <a:rPr lang="en-GB" altLang="en-US" sz="2400" dirty="0" smtClean="0"/>
              <a:t>a slight decrease in elongation </a:t>
            </a:r>
            <a:r>
              <a:rPr lang="en-GB" altLang="en-US" sz="2400" u="sng" dirty="0" smtClean="0"/>
              <a:t>when </a:t>
            </a:r>
            <a:r>
              <a:rPr lang="en-GB" altLang="en-US" sz="2400" u="sng" dirty="0"/>
              <a:t>tested </a:t>
            </a:r>
            <a:r>
              <a:rPr lang="en-GB" altLang="en-US" sz="2400" u="sng" dirty="0" smtClean="0"/>
              <a:t>statically.</a:t>
            </a:r>
            <a:endParaRPr lang="en-GB" altLang="en-US" sz="2400" u="sng" dirty="0"/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8C87A-BF6A-4700-8236-87A11CBF1DD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13745" y="5905709"/>
            <a:ext cx="8550743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u="sng" dirty="0">
                <a:latin typeface="+mn-lt"/>
              </a:rPr>
              <a:t>Note</a:t>
            </a:r>
            <a:r>
              <a:rPr lang="en-US" altLang="en-US" sz="2000" dirty="0">
                <a:latin typeface="+mn-lt"/>
              </a:rPr>
              <a:t>: T</a:t>
            </a:r>
            <a:r>
              <a:rPr lang="en-US" altLang="en-US" sz="2000" dirty="0" smtClean="0">
                <a:latin typeface="+mn-lt"/>
              </a:rPr>
              <a:t>rend is less conclusive due to low number of data points.</a:t>
            </a:r>
            <a:endParaRPr lang="en-US" altLang="en-US" sz="2000" dirty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48429"/>
            <a:ext cx="4115761" cy="355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00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9"/>
          <p:cNvGrpSpPr>
            <a:grpSpLocks/>
          </p:cNvGrpSpPr>
          <p:nvPr/>
        </p:nvGrpSpPr>
        <p:grpSpPr bwMode="auto">
          <a:xfrm>
            <a:off x="1204913" y="1124744"/>
            <a:ext cx="6172200" cy="5262563"/>
            <a:chOff x="971" y="672"/>
            <a:chExt cx="3888" cy="3315"/>
          </a:xfrm>
        </p:grpSpPr>
        <p:pic>
          <p:nvPicPr>
            <p:cNvPr id="12300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" y="672"/>
              <a:ext cx="3888" cy="3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301" name="Text Box 7"/>
            <p:cNvSpPr txBox="1">
              <a:spLocks noChangeArrowheads="1"/>
            </p:cNvSpPr>
            <p:nvPr/>
          </p:nvSpPr>
          <p:spPr bwMode="auto">
            <a:xfrm>
              <a:off x="1158" y="3793"/>
              <a:ext cx="3514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rgbClr val="055685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3200">
                  <a:solidFill>
                    <a:srgbClr val="055685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055685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055685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055685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Char char="•"/>
                <a:defRPr sz="3200">
                  <a:solidFill>
                    <a:srgbClr val="055685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Char char="•"/>
                <a:defRPr sz="3200">
                  <a:solidFill>
                    <a:srgbClr val="055685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Char char="•"/>
                <a:defRPr sz="3200">
                  <a:solidFill>
                    <a:srgbClr val="055685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Char char="•"/>
                <a:defRPr sz="3200">
                  <a:solidFill>
                    <a:srgbClr val="055685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dirty="0">
                  <a:solidFill>
                    <a:schemeClr val="tx1"/>
                  </a:solidFill>
                  <a:latin typeface="+mn-lt"/>
                </a:rPr>
                <a:t>Elongation vs. age for 3000lb belts </a:t>
              </a:r>
              <a:r>
                <a:rPr lang="en-GB" altLang="en-US" sz="1400" u="sng" dirty="0">
                  <a:solidFill>
                    <a:schemeClr val="tx1"/>
                  </a:solidFill>
                  <a:latin typeface="+mn-lt"/>
                </a:rPr>
                <a:t>tested statically </a:t>
              </a:r>
              <a:r>
                <a:rPr lang="en-GB" altLang="en-US" sz="1400" dirty="0">
                  <a:solidFill>
                    <a:schemeClr val="tx1"/>
                  </a:solidFill>
                  <a:latin typeface="+mn-lt"/>
                </a:rPr>
                <a:t>to 18kN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AB3C9-208F-4357-8598-79E13375170C}" type="slidenum">
              <a:rPr lang="en-GB"/>
              <a:pPr>
                <a:defRPr/>
              </a:pPr>
              <a:t>14</a:t>
            </a:fld>
            <a:endParaRPr lang="en-GB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dirty="0" err="1" smtClean="0"/>
              <a:t>part</a:t>
            </a:r>
            <a:r>
              <a:rPr lang="de-DE" altLang="en-US" dirty="0" smtClean="0"/>
              <a:t> </a:t>
            </a:r>
            <a:r>
              <a:rPr lang="de-DE" altLang="en-US" dirty="0"/>
              <a:t>1: </a:t>
            </a:r>
            <a:r>
              <a:rPr lang="de-DE" altLang="en-US" dirty="0" err="1"/>
              <a:t>r</a:t>
            </a:r>
            <a:r>
              <a:rPr lang="de-DE" altLang="en-US" dirty="0" err="1" smtClean="0"/>
              <a:t>esults</a:t>
            </a:r>
            <a:endParaRPr lang="en-GB" altLang="en-US" dirty="0" smtClean="0"/>
          </a:p>
        </p:txBody>
      </p:sp>
      <p:cxnSp>
        <p:nvCxnSpPr>
          <p:cNvPr id="12294" name="Straight Arrow Connector 8"/>
          <p:cNvCxnSpPr>
            <a:cxnSpLocks noChangeShapeType="1"/>
          </p:cNvCxnSpPr>
          <p:nvPr/>
        </p:nvCxnSpPr>
        <p:spPr bwMode="auto">
          <a:xfrm flipH="1">
            <a:off x="6084888" y="1988840"/>
            <a:ext cx="1122364" cy="437279"/>
          </a:xfrm>
          <a:prstGeom prst="straightConnector1">
            <a:avLst/>
          </a:prstGeom>
          <a:noFill/>
          <a:ln w="9525" algn="ctr">
            <a:solidFill>
              <a:schemeClr val="tx1">
                <a:alpha val="98038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95" name="Oval 10"/>
          <p:cNvSpPr>
            <a:spLocks noChangeArrowheads="1"/>
          </p:cNvSpPr>
          <p:nvPr/>
        </p:nvSpPr>
        <p:spPr bwMode="auto">
          <a:xfrm>
            <a:off x="5724525" y="2349500"/>
            <a:ext cx="360363" cy="35877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Blip>
                <a:blip r:embed="rId4"/>
              </a:buBlip>
            </a:pPr>
            <a:endParaRPr lang="en-US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227099" y="1595122"/>
            <a:ext cx="163660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de-DE" sz="1600" dirty="0" err="1">
                <a:latin typeface="+mn-lt"/>
              </a:rPr>
              <a:t>unused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nylon</a:t>
            </a:r>
            <a:r>
              <a:rPr lang="de-DE" sz="1600" dirty="0" smtClean="0">
                <a:latin typeface="+mn-lt"/>
              </a:rPr>
              <a:t> </a:t>
            </a:r>
          </a:p>
          <a:p>
            <a:pPr>
              <a:buFontTx/>
              <a:buNone/>
              <a:defRPr/>
            </a:pPr>
            <a:r>
              <a:rPr lang="de-DE" sz="1600" dirty="0" err="1">
                <a:latin typeface="+mn-lt"/>
              </a:rPr>
              <a:t>b</a:t>
            </a:r>
            <a:r>
              <a:rPr lang="de-DE" sz="1600" dirty="0" err="1" smtClean="0">
                <a:latin typeface="+mn-lt"/>
              </a:rPr>
              <a:t>elts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</a:t>
            </a:r>
            <a:r>
              <a:rPr lang="de-DE" sz="1600" dirty="0" err="1" smtClean="0">
                <a:latin typeface="+mn-lt"/>
              </a:rPr>
              <a:t>tored</a:t>
            </a:r>
            <a:r>
              <a:rPr lang="de-DE" sz="1600" dirty="0" smtClean="0">
                <a:latin typeface="+mn-lt"/>
              </a:rPr>
              <a:t> </a:t>
            </a:r>
          </a:p>
          <a:p>
            <a:pPr>
              <a:buFontTx/>
              <a:buNone/>
              <a:defRPr/>
            </a:pPr>
            <a:r>
              <a:rPr lang="de-DE" sz="1600" dirty="0" err="1" smtClean="0">
                <a:latin typeface="+mn-lt"/>
              </a:rPr>
              <a:t>for</a:t>
            </a:r>
            <a:r>
              <a:rPr lang="de-DE" sz="1600" dirty="0" smtClean="0">
                <a:latin typeface="+mn-lt"/>
              </a:rPr>
              <a:t> 6 </a:t>
            </a:r>
            <a:r>
              <a:rPr lang="de-DE" sz="1600" dirty="0" err="1" smtClean="0">
                <a:latin typeface="+mn-lt"/>
              </a:rPr>
              <a:t>years</a:t>
            </a:r>
            <a:endParaRPr lang="en-GB" sz="1600" dirty="0">
              <a:latin typeface="+mn-lt"/>
            </a:endParaRPr>
          </a:p>
        </p:txBody>
      </p:sp>
      <p:sp>
        <p:nvSpPr>
          <p:cNvPr id="12297" name="Oval 19"/>
          <p:cNvSpPr>
            <a:spLocks noChangeArrowheads="1"/>
          </p:cNvSpPr>
          <p:nvPr/>
        </p:nvSpPr>
        <p:spPr bwMode="auto">
          <a:xfrm>
            <a:off x="2268538" y="3457575"/>
            <a:ext cx="358775" cy="3603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Blip>
                <a:blip r:embed="rId4"/>
              </a:buBlip>
            </a:pPr>
            <a:endParaRPr lang="en-US" altLang="en-US"/>
          </a:p>
        </p:txBody>
      </p:sp>
      <p:cxnSp>
        <p:nvCxnSpPr>
          <p:cNvPr id="12298" name="Straight Arrow Connector 20"/>
          <p:cNvCxnSpPr>
            <a:cxnSpLocks noChangeShapeType="1"/>
          </p:cNvCxnSpPr>
          <p:nvPr/>
        </p:nvCxnSpPr>
        <p:spPr bwMode="auto">
          <a:xfrm flipH="1">
            <a:off x="900113" y="3817938"/>
            <a:ext cx="1516062" cy="763587"/>
          </a:xfrm>
          <a:prstGeom prst="straightConnector1">
            <a:avLst/>
          </a:prstGeom>
          <a:noFill/>
          <a:ln w="9525" algn="ctr">
            <a:solidFill>
              <a:schemeClr val="tx1">
                <a:alpha val="98038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9937" y="4653136"/>
            <a:ext cx="180331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de-DE" sz="1600" dirty="0" err="1" smtClean="0">
                <a:latin typeface="+mn-lt"/>
              </a:rPr>
              <a:t>new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nylon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belts</a:t>
            </a:r>
            <a:endParaRPr lang="en-GB" sz="1600" dirty="0">
              <a:latin typeface="+mn-lt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66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 smtClean="0"/>
              <a:t>part</a:t>
            </a:r>
            <a:r>
              <a:rPr lang="de-DE" altLang="en-US" dirty="0" smtClean="0"/>
              <a:t> </a:t>
            </a:r>
            <a:r>
              <a:rPr lang="de-DE" altLang="en-US" dirty="0"/>
              <a:t>1: </a:t>
            </a:r>
            <a:r>
              <a:rPr lang="de-DE" altLang="en-US" dirty="0" err="1" smtClean="0"/>
              <a:t>results</a:t>
            </a:r>
            <a:endParaRPr lang="en-US" alt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239BB2-3A37-44C0-899D-CC39A907FA0A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2132856"/>
            <a:ext cx="5199601" cy="426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6150" y="1196752"/>
            <a:ext cx="8382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+mn-lt"/>
              </a:rPr>
              <a:t>Dynamic </a:t>
            </a:r>
            <a:r>
              <a:rPr lang="de-DE" sz="2400" dirty="0" err="1" smtClean="0">
                <a:latin typeface="+mn-lt"/>
              </a:rPr>
              <a:t>seat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belt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loads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were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comparable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to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those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seen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during</a:t>
            </a:r>
            <a:r>
              <a:rPr lang="de-DE" sz="2400" dirty="0" smtClean="0">
                <a:latin typeface="+mn-lt"/>
              </a:rPr>
              <a:t> 18kN </a:t>
            </a:r>
            <a:r>
              <a:rPr lang="de-DE" sz="2400" dirty="0" err="1" smtClean="0">
                <a:latin typeface="+mn-lt"/>
              </a:rPr>
              <a:t>static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load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tests</a:t>
            </a:r>
            <a:r>
              <a:rPr lang="de-DE" sz="2400" dirty="0" smtClean="0">
                <a:latin typeface="+mn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+mn-lt"/>
              </a:rPr>
              <a:t>Elongations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were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uniformly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lower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than</a:t>
            </a:r>
            <a:r>
              <a:rPr lang="de-DE" sz="2400" dirty="0" smtClean="0">
                <a:latin typeface="+mn-lt"/>
              </a:rPr>
              <a:t> in </a:t>
            </a:r>
            <a:r>
              <a:rPr lang="de-DE" sz="2400" dirty="0" err="1" smtClean="0">
                <a:latin typeface="+mn-lt"/>
              </a:rPr>
              <a:t>static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testing</a:t>
            </a:r>
            <a:r>
              <a:rPr lang="de-DE" sz="2400" dirty="0" smtClean="0">
                <a:latin typeface="+mn-lt"/>
              </a:rPr>
              <a:t>.</a:t>
            </a:r>
            <a:endParaRPr lang="en-GB" sz="2400" dirty="0">
              <a:latin typeface="+mn-lt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50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</a:t>
            </a:r>
            <a:r>
              <a:rPr lang="de-DE" dirty="0" err="1" smtClean="0"/>
              <a:t>art</a:t>
            </a:r>
            <a:r>
              <a:rPr lang="de-DE" dirty="0" smtClean="0"/>
              <a:t> 1: </a:t>
            </a:r>
            <a:r>
              <a:rPr lang="de-DE" dirty="0" err="1"/>
              <a:t>c</a:t>
            </a:r>
            <a:r>
              <a:rPr lang="de-DE" dirty="0" err="1" smtClean="0"/>
              <a:t>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84" y="1124744"/>
            <a:ext cx="8507413" cy="5102225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 err="1" smtClean="0"/>
              <a:t>Conclusions</a:t>
            </a:r>
            <a:r>
              <a:rPr lang="de-DE" sz="2800" dirty="0" smtClean="0"/>
              <a:t> </a:t>
            </a:r>
            <a:r>
              <a:rPr lang="de-DE" sz="2800" dirty="0" err="1" smtClean="0"/>
              <a:t>from</a:t>
            </a:r>
            <a:r>
              <a:rPr lang="de-DE" sz="2800" dirty="0" smtClean="0"/>
              <a:t> </a:t>
            </a:r>
            <a:r>
              <a:rPr lang="de-DE" sz="2800" dirty="0" err="1" smtClean="0"/>
              <a:t>dynamic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static</a:t>
            </a:r>
            <a:r>
              <a:rPr lang="de-DE" sz="2800" dirty="0" smtClean="0"/>
              <a:t> </a:t>
            </a:r>
            <a:r>
              <a:rPr lang="de-DE" sz="2800" dirty="0" err="1" smtClean="0"/>
              <a:t>testing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8C87A-BF6A-4700-8236-87A11CBF1DD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67544" y="1751478"/>
            <a:ext cx="842493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+mn-lt"/>
              </a:rPr>
              <a:t>N</a:t>
            </a:r>
            <a:r>
              <a:rPr lang="de-DE" sz="2400" dirty="0" err="1" smtClean="0">
                <a:latin typeface="+mn-lt"/>
              </a:rPr>
              <a:t>o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issue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regarding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ultimate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static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strength</a:t>
            </a:r>
            <a:r>
              <a:rPr lang="de-DE" sz="2400" dirty="0" smtClean="0">
                <a:latin typeface="+mn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+mn-lt"/>
              </a:rPr>
              <a:t>Increase</a:t>
            </a:r>
            <a:r>
              <a:rPr lang="de-DE" sz="2400" dirty="0" smtClean="0">
                <a:latin typeface="+mn-lt"/>
              </a:rPr>
              <a:t> in </a:t>
            </a:r>
            <a:r>
              <a:rPr lang="de-DE" sz="2400" dirty="0" err="1" smtClean="0">
                <a:latin typeface="+mn-lt"/>
              </a:rPr>
              <a:t>elongation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for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nylon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belts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rated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at</a:t>
            </a:r>
            <a:r>
              <a:rPr lang="de-DE" sz="2400" dirty="0" smtClean="0">
                <a:latin typeface="+mn-lt"/>
              </a:rPr>
              <a:t> 3000 </a:t>
            </a:r>
            <a:r>
              <a:rPr lang="de-DE" sz="2400" dirty="0" err="1" smtClean="0">
                <a:latin typeface="+mn-lt"/>
              </a:rPr>
              <a:t>lb</a:t>
            </a:r>
            <a:r>
              <a:rPr lang="de-DE" sz="2400" dirty="0" smtClean="0">
                <a:latin typeface="+mn-lt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+mn-lt"/>
              </a:rPr>
              <a:t>D</a:t>
            </a:r>
            <a:r>
              <a:rPr lang="de-DE" sz="2400" dirty="0" err="1" smtClean="0">
                <a:latin typeface="+mn-lt"/>
              </a:rPr>
              <a:t>ecrease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>
                <a:latin typeface="+mn-lt"/>
              </a:rPr>
              <a:t>in </a:t>
            </a:r>
            <a:r>
              <a:rPr lang="de-DE" sz="2400" dirty="0" err="1">
                <a:latin typeface="+mn-lt"/>
              </a:rPr>
              <a:t>elongation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for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nylon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belts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rated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at</a:t>
            </a:r>
            <a:r>
              <a:rPr lang="de-DE" sz="2400" dirty="0" smtClean="0">
                <a:latin typeface="+mn-lt"/>
              </a:rPr>
              <a:t> 2000 </a:t>
            </a:r>
            <a:r>
              <a:rPr lang="de-DE" sz="2400" dirty="0" err="1">
                <a:latin typeface="+mn-lt"/>
              </a:rPr>
              <a:t>lb</a:t>
            </a:r>
            <a:r>
              <a:rPr lang="de-DE" sz="2400" dirty="0">
                <a:latin typeface="+mn-lt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+mn-lt"/>
              </a:rPr>
              <a:t>Stored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nylon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belts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exhibit</a:t>
            </a:r>
            <a:r>
              <a:rPr lang="de-DE" sz="2400" dirty="0" smtClean="0">
                <a:latin typeface="+mn-lt"/>
              </a:rPr>
              <a:t> same </a:t>
            </a:r>
            <a:r>
              <a:rPr lang="de-DE" sz="2400" dirty="0" err="1" smtClean="0">
                <a:latin typeface="+mn-lt"/>
              </a:rPr>
              <a:t>elongation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characteristics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those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been</a:t>
            </a:r>
            <a:r>
              <a:rPr lang="de-DE" sz="2400" dirty="0" smtClean="0">
                <a:latin typeface="+mn-lt"/>
              </a:rPr>
              <a:t> in </a:t>
            </a:r>
            <a:r>
              <a:rPr lang="de-DE" sz="2400" dirty="0" err="1" smtClean="0">
                <a:latin typeface="+mn-lt"/>
              </a:rPr>
              <a:t>service</a:t>
            </a:r>
            <a:r>
              <a:rPr lang="de-DE" sz="2400" dirty="0" smtClean="0">
                <a:latin typeface="+mn-lt"/>
              </a:rPr>
              <a:t>.</a:t>
            </a:r>
          </a:p>
          <a:p>
            <a:endParaRPr lang="de-DE" sz="1800" dirty="0" smtClean="0"/>
          </a:p>
          <a:p>
            <a:r>
              <a:rPr lang="en-GB" sz="2400" dirty="0" smtClean="0">
                <a:latin typeface="+mn-lt"/>
              </a:rPr>
              <a:t>The </a:t>
            </a:r>
            <a:r>
              <a:rPr lang="en-GB" sz="2400" dirty="0">
                <a:latin typeface="+mn-lt"/>
              </a:rPr>
              <a:t>correlation between the results suggests that there may be less need to test </a:t>
            </a:r>
            <a:r>
              <a:rPr lang="en-GB" sz="2400" dirty="0" smtClean="0">
                <a:latin typeface="+mn-lt"/>
              </a:rPr>
              <a:t>seat </a:t>
            </a:r>
            <a:r>
              <a:rPr lang="en-GB" sz="2400" dirty="0">
                <a:latin typeface="+mn-lt"/>
              </a:rPr>
              <a:t>belts dynamically, and that the information obtained by static testing may be sufficient</a:t>
            </a:r>
            <a:r>
              <a:rPr lang="en-GB" sz="2400" dirty="0" smtClean="0">
                <a:latin typeface="+mn-lt"/>
              </a:rPr>
              <a:t>.</a:t>
            </a:r>
            <a:endParaRPr lang="en-GB" sz="24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95536" y="4581128"/>
            <a:ext cx="8208912" cy="160233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</a:pPr>
            <a:endParaRPr kumimoji="0" lang="en-GB" sz="3200" b="0" i="0" u="none" strike="noStrike" cap="none" normalizeH="0" baseline="0" smtClean="0">
              <a:ln>
                <a:noFill/>
              </a:ln>
              <a:solidFill>
                <a:srgbClr val="055685"/>
              </a:solidFill>
              <a:effectLst/>
              <a:latin typeface="Calibri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70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/>
              <a:t>p</a:t>
            </a:r>
            <a:r>
              <a:rPr lang="de-DE" altLang="en-US" dirty="0" err="1" smtClean="0"/>
              <a:t>art</a:t>
            </a:r>
            <a:r>
              <a:rPr lang="de-DE" altLang="en-US" dirty="0" smtClean="0"/>
              <a:t> 2: </a:t>
            </a:r>
            <a:r>
              <a:rPr lang="de-DE" altLang="en-US" dirty="0" err="1" smtClean="0"/>
              <a:t>small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scale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test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rig</a:t>
            </a:r>
            <a:endParaRPr lang="en-US" alt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21586A-4BB5-487F-9B8F-2D0EC9B933BC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1638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125538"/>
            <a:ext cx="6027737" cy="536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161490" y="1556792"/>
            <a:ext cx="342107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en-US" sz="2400" dirty="0" smtClean="0">
                <a:latin typeface="+mn-lt"/>
              </a:rPr>
              <a:t>Drop </a:t>
            </a:r>
            <a:r>
              <a:rPr lang="de-DE" altLang="en-US" sz="2400" dirty="0" err="1" smtClean="0">
                <a:latin typeface="+mn-lt"/>
              </a:rPr>
              <a:t>test</a:t>
            </a:r>
            <a:r>
              <a:rPr lang="de-DE" altLang="en-US" sz="2400" dirty="0" smtClean="0">
                <a:latin typeface="+mn-lt"/>
              </a:rPr>
              <a:t> </a:t>
            </a:r>
            <a:r>
              <a:rPr lang="de-DE" altLang="en-US" sz="2400" dirty="0" err="1" smtClean="0">
                <a:latin typeface="+mn-lt"/>
              </a:rPr>
              <a:t>set-up</a:t>
            </a:r>
            <a:r>
              <a:rPr lang="de-DE" altLang="en-US" sz="2400" dirty="0" smtClean="0">
                <a:latin typeface="+mn-lt"/>
              </a:rPr>
              <a:t>:</a:t>
            </a:r>
          </a:p>
          <a:p>
            <a:pPr eaLnBrk="1" hangingPunct="1">
              <a:buFontTx/>
              <a:buNone/>
            </a:pPr>
            <a:endParaRPr lang="de-DE" altLang="en-US" sz="1000" dirty="0" smtClean="0">
              <a:latin typeface="+mn-lt"/>
            </a:endParaRPr>
          </a:p>
          <a:p>
            <a:pPr eaLnBrk="1" hangingPunct="1">
              <a:buFontTx/>
              <a:buNone/>
            </a:pPr>
            <a:endParaRPr lang="de-DE" altLang="en-US" sz="1000" dirty="0" smtClean="0">
              <a:latin typeface="+mn-lt"/>
            </a:endParaRPr>
          </a:p>
          <a:p>
            <a:pPr eaLnBrk="1" hangingPunct="1">
              <a:buFontTx/>
              <a:buNone/>
            </a:pPr>
            <a:endParaRPr lang="de-DE" altLang="en-US" sz="1000" dirty="0">
              <a:latin typeface="+mn-lt"/>
            </a:endParaRPr>
          </a:p>
          <a:p>
            <a:pPr eaLnBrk="1" hangingPunct="1">
              <a:buFontTx/>
              <a:buNone/>
            </a:pPr>
            <a:endParaRPr lang="de-DE" altLang="en-US" sz="1000" dirty="0" smtClean="0">
              <a:latin typeface="+mn-lt"/>
            </a:endParaRPr>
          </a:p>
          <a:p>
            <a:pPr eaLnBrk="1" hangingPunct="1">
              <a:buFontTx/>
              <a:buNone/>
            </a:pPr>
            <a:endParaRPr lang="de-DE" altLang="en-US" sz="1000" dirty="0">
              <a:latin typeface="+mn-lt"/>
            </a:endParaRPr>
          </a:p>
          <a:p>
            <a:pPr eaLnBrk="1" hangingPunct="1">
              <a:buFontTx/>
              <a:buNone/>
            </a:pPr>
            <a:endParaRPr lang="de-DE" altLang="en-US" sz="1000" dirty="0" smtClean="0">
              <a:latin typeface="+mn-lt"/>
            </a:endParaRPr>
          </a:p>
          <a:p>
            <a:pPr eaLnBrk="1" hangingPunct="1">
              <a:buFontTx/>
              <a:buNone/>
            </a:pPr>
            <a:r>
              <a:rPr lang="de-DE" altLang="en-US" sz="2000" dirty="0">
                <a:latin typeface="+mn-lt"/>
              </a:rPr>
              <a:t>A</a:t>
            </a:r>
            <a:r>
              <a:rPr lang="de-DE" altLang="en-US" sz="2000" dirty="0" smtClean="0">
                <a:latin typeface="+mn-lt"/>
              </a:rPr>
              <a:t> </a:t>
            </a:r>
            <a:r>
              <a:rPr lang="en-GB" sz="2000" dirty="0" smtClean="0">
                <a:latin typeface="+mn-lt"/>
              </a:rPr>
              <a:t>force </a:t>
            </a:r>
            <a:r>
              <a:rPr lang="en-GB" sz="2000" dirty="0">
                <a:latin typeface="+mn-lt"/>
              </a:rPr>
              <a:t>pulse </a:t>
            </a:r>
            <a:r>
              <a:rPr lang="en-GB" sz="2000" dirty="0" smtClean="0">
                <a:latin typeface="+mn-lt"/>
              </a:rPr>
              <a:t>is applied comparable to the pulse experienced </a:t>
            </a:r>
            <a:r>
              <a:rPr lang="en-GB" sz="2000" dirty="0">
                <a:latin typeface="+mn-lt"/>
              </a:rPr>
              <a:t>by </a:t>
            </a:r>
            <a:r>
              <a:rPr lang="en-GB" sz="2000" dirty="0" smtClean="0">
                <a:latin typeface="+mn-lt"/>
              </a:rPr>
              <a:t>a seat belt in a full scale dynamic seat test.</a:t>
            </a:r>
            <a:endParaRPr lang="en-GB" altLang="en-US" sz="2000" dirty="0">
              <a:latin typeface="+mn-lt"/>
            </a:endParaRPr>
          </a:p>
        </p:txBody>
      </p:sp>
      <p:sp>
        <p:nvSpPr>
          <p:cNvPr id="16391" name="Rectangle 1"/>
          <p:cNvSpPr>
            <a:spLocks noChangeArrowheads="1"/>
          </p:cNvSpPr>
          <p:nvPr/>
        </p:nvSpPr>
        <p:spPr bwMode="auto">
          <a:xfrm>
            <a:off x="179388" y="1268413"/>
            <a:ext cx="2520950" cy="374491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Blip>
                <a:blip r:embed="rId3"/>
              </a:buBlip>
            </a:pPr>
            <a:endParaRPr lang="en-US" altLang="en-US"/>
          </a:p>
        </p:txBody>
      </p:sp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04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 smtClean="0"/>
              <a:t>part</a:t>
            </a:r>
            <a:r>
              <a:rPr lang="de-DE" altLang="en-US" dirty="0" smtClean="0"/>
              <a:t> </a:t>
            </a:r>
            <a:r>
              <a:rPr lang="de-DE" altLang="en-US" dirty="0"/>
              <a:t>2: </a:t>
            </a:r>
            <a:r>
              <a:rPr lang="de-DE" altLang="en-US" dirty="0" err="1"/>
              <a:t>small</a:t>
            </a:r>
            <a:r>
              <a:rPr lang="de-DE" altLang="en-US" dirty="0"/>
              <a:t> </a:t>
            </a:r>
            <a:r>
              <a:rPr lang="de-DE" altLang="en-US" dirty="0" err="1"/>
              <a:t>scale</a:t>
            </a:r>
            <a:r>
              <a:rPr lang="de-DE" altLang="en-US" dirty="0"/>
              <a:t> </a:t>
            </a:r>
            <a:r>
              <a:rPr lang="de-DE" altLang="en-US" dirty="0" err="1"/>
              <a:t>test</a:t>
            </a:r>
            <a:r>
              <a:rPr lang="de-DE" altLang="en-US" dirty="0"/>
              <a:t> </a:t>
            </a:r>
            <a:r>
              <a:rPr lang="de-DE" altLang="en-US" dirty="0" err="1"/>
              <a:t>rig</a:t>
            </a:r>
            <a:endParaRPr lang="en-US" alt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DD4A8-88ED-4D5D-A3A2-4D38C3505CFA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1741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8475" y="1052513"/>
            <a:ext cx="6146800" cy="5329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503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 smtClean="0"/>
              <a:t>part</a:t>
            </a:r>
            <a:r>
              <a:rPr lang="de-DE" altLang="en-US" dirty="0" smtClean="0"/>
              <a:t> </a:t>
            </a:r>
            <a:r>
              <a:rPr lang="de-DE" altLang="en-US" dirty="0"/>
              <a:t>2: </a:t>
            </a:r>
            <a:r>
              <a:rPr lang="de-DE" altLang="en-US" dirty="0" err="1"/>
              <a:t>small</a:t>
            </a:r>
            <a:r>
              <a:rPr lang="de-DE" altLang="en-US" dirty="0"/>
              <a:t> </a:t>
            </a:r>
            <a:r>
              <a:rPr lang="de-DE" altLang="en-US" dirty="0" err="1"/>
              <a:t>scale</a:t>
            </a:r>
            <a:r>
              <a:rPr lang="de-DE" altLang="en-US" dirty="0"/>
              <a:t> </a:t>
            </a:r>
            <a:r>
              <a:rPr lang="de-DE" altLang="en-US" dirty="0" err="1"/>
              <a:t>test</a:t>
            </a:r>
            <a:r>
              <a:rPr lang="de-DE" altLang="en-US" dirty="0"/>
              <a:t> </a:t>
            </a:r>
            <a:r>
              <a:rPr lang="de-DE" altLang="en-US" dirty="0" err="1"/>
              <a:t>rig</a:t>
            </a:r>
            <a:endParaRPr lang="en-US" alt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00AD8A-DDFC-470D-A7AB-DD2B447ED433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1843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279525"/>
            <a:ext cx="8784976" cy="51022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2800" dirty="0"/>
              <a:t>E</a:t>
            </a:r>
            <a:r>
              <a:rPr lang="en-US" altLang="en-US" sz="2800" dirty="0" smtClean="0"/>
              <a:t>longation results from small scale test and dynamic full scale testing were compared using statistical analysis.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8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2800" dirty="0" smtClean="0"/>
              <a:t>Conclusions:</a:t>
            </a:r>
            <a:endParaRPr lang="en-US" altLang="en-US" sz="28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8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smtClean="0"/>
              <a:t>Used belts: No consistency between the two methods due to </a:t>
            </a:r>
            <a:r>
              <a:rPr lang="en-US" altLang="en-US" sz="2800" dirty="0"/>
              <a:t>a</a:t>
            </a:r>
            <a:r>
              <a:rPr lang="en-US" altLang="en-US" sz="2800" dirty="0" smtClean="0"/>
              <a:t> large amount of scatter in dynamic testing.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smtClean="0"/>
              <a:t>New </a:t>
            </a:r>
            <a:r>
              <a:rPr lang="en-US" altLang="en-US" sz="2800" dirty="0"/>
              <a:t>belts: </a:t>
            </a:r>
            <a:r>
              <a:rPr lang="en-US" altLang="en-US" sz="2800" dirty="0" smtClean="0"/>
              <a:t>Consistency </a:t>
            </a:r>
            <a:r>
              <a:rPr lang="en-US" altLang="en-US" sz="2800" dirty="0"/>
              <a:t>in results indicates that the </a:t>
            </a:r>
            <a:r>
              <a:rPr lang="en-US" altLang="en-US" sz="2800" dirty="0" smtClean="0"/>
              <a:t>small scale </a:t>
            </a:r>
            <a:r>
              <a:rPr lang="en-US" altLang="en-US" sz="2800" dirty="0"/>
              <a:t>test is comparable to a dynamic full scale test</a:t>
            </a:r>
            <a:r>
              <a:rPr lang="en-US" altLang="en-US" sz="2800" dirty="0" smtClean="0"/>
              <a:t>.</a:t>
            </a:r>
            <a:endParaRPr lang="en-US" altLang="en-US" sz="8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1400" u="sng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2400" u="sng" dirty="0" smtClean="0"/>
              <a:t>Note</a:t>
            </a:r>
            <a:r>
              <a:rPr lang="en-US" altLang="en-US" sz="2400" dirty="0" smtClean="0"/>
              <a:t>: A drop tower rig is difficult to calibrate to replicate proper loading conditions.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58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507413" cy="5102225"/>
          </a:xfrm>
        </p:spPr>
        <p:txBody>
          <a:bodyPr/>
          <a:lstStyle/>
          <a:p>
            <a:r>
              <a:rPr lang="en-US" sz="2800" dirty="0"/>
              <a:t>B</a:t>
            </a:r>
            <a:r>
              <a:rPr lang="en-US" sz="2800" dirty="0" smtClean="0"/>
              <a:t>ackground</a:t>
            </a:r>
          </a:p>
          <a:p>
            <a:r>
              <a:rPr lang="en-US" sz="2800" dirty="0" smtClean="0"/>
              <a:t>Objectives/Preparation</a:t>
            </a:r>
          </a:p>
          <a:p>
            <a:r>
              <a:rPr lang="en-US" sz="2800" dirty="0" smtClean="0"/>
              <a:t>Part 1</a:t>
            </a:r>
          </a:p>
          <a:p>
            <a:pPr lvl="2"/>
            <a:r>
              <a:rPr lang="en-US" dirty="0" smtClean="0"/>
              <a:t>Static testing</a:t>
            </a:r>
          </a:p>
          <a:p>
            <a:pPr lvl="2"/>
            <a:r>
              <a:rPr lang="en-US" dirty="0" smtClean="0"/>
              <a:t>Dynamic testing</a:t>
            </a:r>
          </a:p>
          <a:p>
            <a:pPr lvl="2"/>
            <a:r>
              <a:rPr lang="en-US" dirty="0" smtClean="0"/>
              <a:t>Test results</a:t>
            </a:r>
          </a:p>
          <a:p>
            <a:pPr lvl="2"/>
            <a:r>
              <a:rPr lang="en-US" dirty="0" smtClean="0"/>
              <a:t>Conclusions</a:t>
            </a:r>
          </a:p>
          <a:p>
            <a:r>
              <a:rPr lang="en-US" sz="2800" dirty="0" smtClean="0"/>
              <a:t>Part 2</a:t>
            </a:r>
          </a:p>
          <a:p>
            <a:pPr lvl="2"/>
            <a:r>
              <a:rPr lang="en-US" dirty="0" smtClean="0"/>
              <a:t>Small scale test rig</a:t>
            </a:r>
          </a:p>
          <a:p>
            <a:r>
              <a:rPr lang="en-US" sz="2800" dirty="0" smtClean="0"/>
              <a:t>EASA AD for restraint systems</a:t>
            </a:r>
          </a:p>
          <a:p>
            <a:r>
              <a:rPr lang="en-US" sz="2800" dirty="0" smtClean="0"/>
              <a:t>Alternative </a:t>
            </a:r>
            <a:r>
              <a:rPr lang="en-US" sz="2800" dirty="0" err="1" smtClean="0"/>
              <a:t>MoC</a:t>
            </a:r>
            <a:r>
              <a:rPr lang="en-US" sz="2800" dirty="0" smtClean="0"/>
              <a:t> for webbing replacement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3568" y="6524625"/>
            <a:ext cx="7776864" cy="333375"/>
          </a:xfrm>
        </p:spPr>
        <p:txBody>
          <a:bodyPr/>
          <a:lstStyle/>
          <a:p>
            <a:pPr>
              <a:defRPr/>
            </a:pPr>
            <a:r>
              <a:rPr lang="en-GB" dirty="0"/>
              <a:t>Seventh Triennial International Aircraft Fire and Cabin Safety Research Conference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8C87A-BF6A-4700-8236-87A11CBF1DDF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04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</a:t>
            </a:r>
            <a:r>
              <a:rPr lang="de-DE" dirty="0" smtClean="0"/>
              <a:t>eport on EASA </a:t>
            </a:r>
            <a:r>
              <a:rPr lang="de-DE" dirty="0" err="1" smtClean="0"/>
              <a:t>webpage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800" dirty="0" smtClean="0"/>
              <a:t>The </a:t>
            </a:r>
            <a:r>
              <a:rPr lang="de-DE" sz="2800" dirty="0" err="1" smtClean="0"/>
              <a:t>complete</a:t>
            </a:r>
            <a:r>
              <a:rPr lang="de-DE" sz="2800" dirty="0" smtClean="0"/>
              <a:t> report </a:t>
            </a:r>
            <a:r>
              <a:rPr lang="de-DE" sz="2800" dirty="0" err="1" smtClean="0"/>
              <a:t>is</a:t>
            </a:r>
            <a:r>
              <a:rPr lang="de-DE" sz="2800" dirty="0" smtClean="0"/>
              <a:t> </a:t>
            </a:r>
            <a:r>
              <a:rPr lang="de-DE" sz="2800" dirty="0" err="1" smtClean="0"/>
              <a:t>published</a:t>
            </a:r>
            <a:r>
              <a:rPr lang="de-DE" sz="2800" dirty="0" smtClean="0"/>
              <a:t> on </a:t>
            </a:r>
            <a:r>
              <a:rPr lang="de-DE" sz="2800" dirty="0" err="1" smtClean="0"/>
              <a:t>the</a:t>
            </a:r>
            <a:r>
              <a:rPr lang="de-DE" sz="2800" dirty="0" smtClean="0"/>
              <a:t> EASA </a:t>
            </a:r>
            <a:r>
              <a:rPr lang="de-DE" sz="2800" dirty="0" err="1" smtClean="0"/>
              <a:t>webpage</a:t>
            </a:r>
            <a:r>
              <a:rPr lang="de-DE" sz="2800" dirty="0" smtClean="0"/>
              <a:t>:</a:t>
            </a:r>
          </a:p>
          <a:p>
            <a:pPr marL="0" indent="0">
              <a:buNone/>
            </a:pPr>
            <a:endParaRPr lang="de-DE" sz="2800" dirty="0"/>
          </a:p>
          <a:p>
            <a:pPr marL="0" indent="0">
              <a:buNone/>
            </a:pPr>
            <a:r>
              <a:rPr lang="en-US" sz="2800" dirty="0">
                <a:hlinkClick r:id="rId2"/>
              </a:rPr>
              <a:t>http://easa.europa.eu/safety-and-research/research-projects/miscellaneous.php</a:t>
            </a:r>
            <a:endParaRPr lang="en-US" sz="2800" dirty="0"/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8C87A-BF6A-4700-8236-87A11CBF1DDF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6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2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EASA AD 2013-0020R2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79525"/>
            <a:ext cx="8641085" cy="5102225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 smtClean="0"/>
              <a:t>AD 2013-0020 was </a:t>
            </a:r>
            <a:r>
              <a:rPr lang="de-DE" sz="2800" dirty="0" err="1" smtClean="0"/>
              <a:t>published</a:t>
            </a:r>
            <a:r>
              <a:rPr lang="de-DE" sz="2800" dirty="0" smtClean="0"/>
              <a:t> in </a:t>
            </a:r>
            <a:r>
              <a:rPr lang="de-DE" sz="2800" dirty="0" err="1" smtClean="0"/>
              <a:t>January</a:t>
            </a:r>
            <a:r>
              <a:rPr lang="de-DE" sz="2800" dirty="0" smtClean="0"/>
              <a:t> 2013.</a:t>
            </a:r>
          </a:p>
          <a:p>
            <a:pPr marL="0" indent="0">
              <a:buNone/>
            </a:pPr>
            <a:endParaRPr lang="de-DE" sz="2800" dirty="0" smtClean="0"/>
          </a:p>
          <a:p>
            <a:pPr marL="0" indent="0">
              <a:buNone/>
            </a:pPr>
            <a:r>
              <a:rPr lang="de-DE" sz="2800" u="sng" dirty="0" err="1" smtClean="0"/>
              <a:t>Reason</a:t>
            </a:r>
            <a:r>
              <a:rPr lang="de-DE" sz="2800" dirty="0" smtClean="0"/>
              <a:t>: </a:t>
            </a:r>
          </a:p>
          <a:p>
            <a:pPr marL="0" indent="0">
              <a:buNone/>
            </a:pPr>
            <a:r>
              <a:rPr lang="de-DE" sz="2800" dirty="0" smtClean="0"/>
              <a:t>A </a:t>
            </a:r>
            <a:r>
              <a:rPr lang="de-DE" sz="2800" dirty="0" err="1" smtClean="0"/>
              <a:t>number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European 3rd-party </a:t>
            </a:r>
            <a:r>
              <a:rPr lang="de-DE" sz="2800" dirty="0" err="1" smtClean="0"/>
              <a:t>maintenance</a:t>
            </a:r>
            <a:r>
              <a:rPr lang="de-DE" sz="2800" dirty="0" smtClean="0"/>
              <a:t> </a:t>
            </a:r>
            <a:r>
              <a:rPr lang="de-DE" sz="2800" dirty="0" err="1" smtClean="0"/>
              <a:t>organizations</a:t>
            </a:r>
            <a:r>
              <a:rPr lang="de-DE" sz="2800" dirty="0" smtClean="0"/>
              <a:t> </a:t>
            </a:r>
            <a:r>
              <a:rPr lang="de-DE" sz="2800" dirty="0" err="1" smtClean="0"/>
              <a:t>performed</a:t>
            </a:r>
            <a:r>
              <a:rPr lang="de-DE" sz="2800" dirty="0" smtClean="0"/>
              <a:t> </a:t>
            </a:r>
            <a:r>
              <a:rPr lang="de-DE" sz="2800" dirty="0" err="1" smtClean="0"/>
              <a:t>re-webbing</a:t>
            </a:r>
            <a:r>
              <a:rPr lang="de-DE" sz="2800" dirty="0" smtClean="0"/>
              <a:t> on restraint </a:t>
            </a:r>
            <a:r>
              <a:rPr lang="de-DE" sz="2800" dirty="0" err="1" smtClean="0"/>
              <a:t>systems</a:t>
            </a:r>
            <a:r>
              <a:rPr lang="de-DE" sz="2800" dirty="0" smtClean="0"/>
              <a:t> </a:t>
            </a:r>
            <a:r>
              <a:rPr lang="de-DE" sz="2800" dirty="0" err="1" smtClean="0"/>
              <a:t>without</a:t>
            </a:r>
            <a:r>
              <a:rPr lang="de-DE" sz="2800" dirty="0" smtClean="0"/>
              <a:t> </a:t>
            </a:r>
            <a:r>
              <a:rPr lang="de-DE" sz="2800" dirty="0" err="1" smtClean="0"/>
              <a:t>being</a:t>
            </a:r>
            <a:r>
              <a:rPr lang="de-DE" sz="2800" dirty="0" smtClean="0"/>
              <a:t> in </a:t>
            </a:r>
            <a:r>
              <a:rPr lang="de-DE" sz="2800" dirty="0" err="1" smtClean="0"/>
              <a:t>possession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/>
              <a:t> </a:t>
            </a:r>
            <a:r>
              <a:rPr lang="de-DE" sz="2800" dirty="0" err="1" smtClean="0"/>
              <a:t>current</a:t>
            </a:r>
            <a:r>
              <a:rPr lang="de-DE" sz="2800" dirty="0" smtClean="0"/>
              <a:t> </a:t>
            </a:r>
            <a:r>
              <a:rPr lang="de-DE" sz="2800" dirty="0" err="1" smtClean="0"/>
              <a:t>applicable</a:t>
            </a:r>
            <a:r>
              <a:rPr lang="de-DE" sz="2800" dirty="0" smtClean="0"/>
              <a:t> </a:t>
            </a:r>
            <a:r>
              <a:rPr lang="de-DE" sz="2800" dirty="0" err="1" smtClean="0"/>
              <a:t>maintenance</a:t>
            </a:r>
            <a:r>
              <a:rPr lang="de-DE" sz="2800" dirty="0" smtClean="0"/>
              <a:t> </a:t>
            </a:r>
            <a:r>
              <a:rPr lang="de-DE" sz="2800" dirty="0" err="1" smtClean="0"/>
              <a:t>data</a:t>
            </a:r>
            <a:r>
              <a:rPr lang="de-DE" sz="2800" dirty="0" smtClean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8C87A-BF6A-4700-8236-87A11CBF1DDF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6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69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EASA AD 2013-0020R2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800" u="sng" dirty="0" err="1"/>
              <a:t>Risk</a:t>
            </a:r>
            <a:r>
              <a:rPr lang="de-DE" sz="2800" dirty="0"/>
              <a:t>:</a:t>
            </a:r>
          </a:p>
          <a:p>
            <a:pPr marL="0" indent="0">
              <a:buNone/>
            </a:pPr>
            <a:r>
              <a:rPr lang="de-DE" sz="2400" dirty="0"/>
              <a:t>R</a:t>
            </a:r>
            <a:r>
              <a:rPr lang="en-GB" sz="2400" dirty="0" err="1"/>
              <a:t>estraint</a:t>
            </a:r>
            <a:r>
              <a:rPr lang="en-GB" sz="2400" dirty="0"/>
              <a:t> systems may have been refurbished using webbing materials having mechanical properties significantly different with respect to the materials used </a:t>
            </a:r>
            <a:r>
              <a:rPr lang="en-GB" sz="2400" dirty="0" smtClean="0"/>
              <a:t>on the </a:t>
            </a:r>
            <a:r>
              <a:rPr lang="en-GB" sz="2400" dirty="0"/>
              <a:t>original restraint </a:t>
            </a:r>
            <a:r>
              <a:rPr lang="en-GB" sz="2400" dirty="0" smtClean="0"/>
              <a:t>systems (e.g</a:t>
            </a:r>
            <a:r>
              <a:rPr lang="en-GB" sz="2400" dirty="0"/>
              <a:t>. nylon instead of polyester</a:t>
            </a:r>
            <a:r>
              <a:rPr lang="en-GB" sz="2400" dirty="0" smtClean="0"/>
              <a:t>).</a:t>
            </a:r>
            <a:r>
              <a:rPr lang="en-GB" sz="2400" dirty="0"/>
              <a:t> </a:t>
            </a:r>
            <a:endParaRPr lang="en-GB" sz="2400" dirty="0" smtClean="0"/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r>
              <a:rPr lang="en-GB" sz="2400" dirty="0" smtClean="0"/>
              <a:t>As </a:t>
            </a:r>
            <a:r>
              <a:rPr lang="en-GB" sz="2400" dirty="0"/>
              <a:t>a consequence, safety belts and torso restraint </a:t>
            </a:r>
            <a:r>
              <a:rPr lang="en-GB" sz="2400" dirty="0" smtClean="0"/>
              <a:t>systems </a:t>
            </a:r>
            <a:r>
              <a:rPr lang="en-GB" sz="2400" dirty="0"/>
              <a:t>could fail to </a:t>
            </a:r>
            <a:r>
              <a:rPr lang="en-GB" sz="2400" dirty="0" smtClean="0"/>
              <a:t>perform their </a:t>
            </a:r>
            <a:r>
              <a:rPr lang="en-GB" sz="2400" dirty="0"/>
              <a:t>intended function to protect each occupant during an emergency </a:t>
            </a:r>
            <a:r>
              <a:rPr lang="en-GB" sz="2400" dirty="0" smtClean="0"/>
              <a:t>landing condition </a:t>
            </a:r>
            <a:r>
              <a:rPr lang="en-GB" sz="2400" dirty="0"/>
              <a:t>and to minimise the effects of survivable accidents.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8C87A-BF6A-4700-8236-87A11CBF1DDF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6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91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EASA AD 2013-0020R2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e-DE" sz="2800" u="sng" dirty="0" smtClean="0"/>
              <a:t>AD </a:t>
            </a:r>
            <a:r>
              <a:rPr lang="de-DE" sz="2800" u="sng" dirty="0" err="1"/>
              <a:t>a</a:t>
            </a:r>
            <a:r>
              <a:rPr lang="de-DE" sz="2800" u="sng" dirty="0" err="1" smtClean="0"/>
              <a:t>pplicability</a:t>
            </a:r>
            <a:r>
              <a:rPr lang="de-DE" sz="2800" dirty="0" smtClean="0"/>
              <a:t>:</a:t>
            </a:r>
            <a:endParaRPr lang="de-DE" sz="2800" dirty="0"/>
          </a:p>
          <a:p>
            <a:pPr marL="0" lvl="0" indent="0">
              <a:buNone/>
            </a:pPr>
            <a:r>
              <a:rPr lang="de-DE" sz="2800" dirty="0" smtClean="0"/>
              <a:t>All </a:t>
            </a:r>
            <a:r>
              <a:rPr lang="de-DE" sz="2800" dirty="0" err="1" smtClean="0"/>
              <a:t>aircraft</a:t>
            </a:r>
            <a:r>
              <a:rPr lang="de-DE" sz="2800" dirty="0" smtClean="0"/>
              <a:t> </a:t>
            </a:r>
            <a:r>
              <a:rPr lang="de-DE" sz="2800" dirty="0" err="1" smtClean="0"/>
              <a:t>having</a:t>
            </a:r>
            <a:r>
              <a:rPr lang="de-DE" sz="2800" dirty="0" smtClean="0"/>
              <a:t> §2n.562 (</a:t>
            </a:r>
            <a:r>
              <a:rPr lang="de-DE" sz="2800" dirty="0" err="1" smtClean="0"/>
              <a:t>emergency</a:t>
            </a:r>
            <a:r>
              <a:rPr lang="de-DE" sz="2800" dirty="0" smtClean="0"/>
              <a:t> </a:t>
            </a:r>
            <a:r>
              <a:rPr lang="de-DE" sz="2800" dirty="0" err="1" smtClean="0"/>
              <a:t>dynamic</a:t>
            </a:r>
            <a:r>
              <a:rPr lang="de-DE" sz="2800" dirty="0" smtClean="0"/>
              <a:t> </a:t>
            </a:r>
            <a:r>
              <a:rPr lang="de-DE" sz="2800" dirty="0" err="1" smtClean="0"/>
              <a:t>landing</a:t>
            </a:r>
            <a:r>
              <a:rPr lang="de-DE" sz="2800" dirty="0" smtClean="0"/>
              <a:t> </a:t>
            </a:r>
            <a:r>
              <a:rPr lang="de-DE" sz="2800" dirty="0" err="1" smtClean="0"/>
              <a:t>conditions</a:t>
            </a:r>
            <a:r>
              <a:rPr lang="de-DE" sz="2800" dirty="0" smtClean="0"/>
              <a:t>) in </a:t>
            </a:r>
            <a:r>
              <a:rPr lang="de-DE" sz="2800" dirty="0" err="1" smtClean="0"/>
              <a:t>their</a:t>
            </a:r>
            <a:r>
              <a:rPr lang="de-DE" sz="2800" dirty="0" smtClean="0"/>
              <a:t> T/C </a:t>
            </a:r>
            <a:r>
              <a:rPr lang="de-DE" sz="2800" dirty="0" err="1" smtClean="0"/>
              <a:t>basis</a:t>
            </a:r>
            <a:r>
              <a:rPr lang="de-DE" sz="2800" dirty="0" smtClean="0"/>
              <a:t>.</a:t>
            </a:r>
          </a:p>
          <a:p>
            <a:pPr marL="0" lvl="0" indent="0">
              <a:buNone/>
            </a:pPr>
            <a:endParaRPr lang="de-DE" sz="2400" dirty="0"/>
          </a:p>
          <a:p>
            <a:pPr marL="0" lvl="0" indent="0">
              <a:buNone/>
            </a:pPr>
            <a:r>
              <a:rPr lang="de-DE" sz="2800" u="sng" dirty="0" err="1" smtClean="0"/>
              <a:t>Consequence</a:t>
            </a:r>
            <a:r>
              <a:rPr lang="de-DE" sz="2800" u="sng" dirty="0" smtClean="0"/>
              <a:t> </a:t>
            </a:r>
            <a:r>
              <a:rPr lang="de-DE" sz="2800" u="sng" dirty="0" err="1" smtClean="0"/>
              <a:t>from</a:t>
            </a:r>
            <a:r>
              <a:rPr lang="de-DE" sz="2800" u="sng" dirty="0" smtClean="0"/>
              <a:t> AD 2013-0020R2</a:t>
            </a:r>
            <a:r>
              <a:rPr lang="de-DE" sz="2800" dirty="0" smtClean="0"/>
              <a:t>:</a:t>
            </a:r>
          </a:p>
          <a:p>
            <a:pPr marL="0" lvl="0" indent="0">
              <a:buNone/>
            </a:pPr>
            <a:r>
              <a:rPr lang="de-DE" sz="2800" dirty="0" smtClean="0"/>
              <a:t>In </a:t>
            </a:r>
            <a:r>
              <a:rPr lang="de-DE" sz="2800" dirty="0" err="1" smtClean="0"/>
              <a:t>co</a:t>
            </a:r>
            <a:r>
              <a:rPr lang="de-DE" sz="2800" dirty="0" smtClean="0"/>
              <a:t>-operation </a:t>
            </a:r>
            <a:r>
              <a:rPr lang="de-DE" sz="2800" dirty="0" err="1" smtClean="0"/>
              <a:t>with</a:t>
            </a:r>
            <a:r>
              <a:rPr lang="de-DE" sz="2800" dirty="0" smtClean="0"/>
              <a:t> EASA </a:t>
            </a:r>
            <a:r>
              <a:rPr lang="de-DE" sz="2800" dirty="0" err="1"/>
              <a:t>s</a:t>
            </a:r>
            <a:r>
              <a:rPr lang="de-DE" sz="2800" dirty="0" err="1" smtClean="0"/>
              <a:t>ome</a:t>
            </a:r>
            <a:r>
              <a:rPr lang="de-DE" sz="2800" dirty="0" smtClean="0"/>
              <a:t> </a:t>
            </a:r>
            <a:r>
              <a:rPr lang="de-DE" sz="2800" dirty="0" err="1" smtClean="0"/>
              <a:t>organizations</a:t>
            </a:r>
            <a:r>
              <a:rPr lang="de-DE" sz="2800" dirty="0" smtClean="0"/>
              <a:t> </a:t>
            </a:r>
            <a:r>
              <a:rPr lang="de-DE" sz="2800" dirty="0" err="1" smtClean="0"/>
              <a:t>developed</a:t>
            </a:r>
            <a:r>
              <a:rPr lang="de-DE" sz="2800" dirty="0" smtClean="0"/>
              <a:t> 3rd-party </a:t>
            </a:r>
            <a:r>
              <a:rPr lang="de-DE" sz="2800" dirty="0" err="1" smtClean="0"/>
              <a:t>repair</a:t>
            </a:r>
            <a:r>
              <a:rPr lang="de-DE" sz="2800" dirty="0" smtClean="0"/>
              <a:t> </a:t>
            </a:r>
            <a:r>
              <a:rPr lang="de-DE" sz="2800" dirty="0" err="1" smtClean="0"/>
              <a:t>data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restraint  </a:t>
            </a:r>
            <a:r>
              <a:rPr lang="de-DE" sz="2800" dirty="0" err="1" smtClean="0"/>
              <a:t>systems</a:t>
            </a:r>
            <a:r>
              <a:rPr lang="de-DE" sz="2800" dirty="0" smtClean="0"/>
              <a:t> </a:t>
            </a:r>
            <a:r>
              <a:rPr lang="de-DE" sz="2800" dirty="0" err="1" smtClean="0"/>
              <a:t>installed</a:t>
            </a:r>
            <a:r>
              <a:rPr lang="de-DE" sz="2800" dirty="0" smtClean="0"/>
              <a:t> on </a:t>
            </a:r>
            <a:r>
              <a:rPr lang="de-DE" sz="2800" dirty="0" err="1" smtClean="0"/>
              <a:t>dynamically</a:t>
            </a:r>
            <a:r>
              <a:rPr lang="de-DE" sz="2800" dirty="0" smtClean="0"/>
              <a:t> </a:t>
            </a:r>
            <a:r>
              <a:rPr lang="de-DE" sz="2800" dirty="0" err="1" smtClean="0"/>
              <a:t>tested</a:t>
            </a:r>
            <a:r>
              <a:rPr lang="de-DE" sz="2800" dirty="0" smtClean="0"/>
              <a:t> </a:t>
            </a:r>
            <a:r>
              <a:rPr lang="de-DE" sz="2800" dirty="0" err="1" smtClean="0"/>
              <a:t>seats</a:t>
            </a:r>
            <a:r>
              <a:rPr lang="de-DE" sz="2800" dirty="0" smtClean="0"/>
              <a:t>.</a:t>
            </a:r>
          </a:p>
          <a:p>
            <a:pPr marL="0" lvl="0" indent="0">
              <a:buNone/>
            </a:pPr>
            <a:r>
              <a:rPr lang="de-DE" sz="2400" u="sng" dirty="0" smtClean="0"/>
              <a:t>Note</a:t>
            </a:r>
            <a:r>
              <a:rPr lang="de-DE" sz="2400" dirty="0" smtClean="0"/>
              <a:t>: </a:t>
            </a:r>
            <a:r>
              <a:rPr lang="de-DE" sz="2400" dirty="0" err="1" smtClean="0"/>
              <a:t>approval</a:t>
            </a:r>
            <a:r>
              <a:rPr lang="de-DE" sz="2400" dirty="0" smtClean="0"/>
              <a:t> via STC </a:t>
            </a:r>
            <a:r>
              <a:rPr lang="de-DE" sz="2400" dirty="0" err="1" smtClean="0"/>
              <a:t>process</a:t>
            </a:r>
            <a:r>
              <a:rPr lang="de-DE" sz="2400" dirty="0" smtClean="0"/>
              <a:t> </a:t>
            </a:r>
            <a:r>
              <a:rPr lang="de-DE" sz="2400" dirty="0" err="1" smtClean="0"/>
              <a:t>only</a:t>
            </a:r>
            <a:r>
              <a:rPr lang="de-DE" sz="2400" dirty="0" smtClean="0"/>
              <a:t>.</a:t>
            </a: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8C87A-BF6A-4700-8236-87A11CBF1DDF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6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6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9525"/>
            <a:ext cx="8579296" cy="51022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DE" altLang="en-US" sz="2800" dirty="0"/>
              <a:t>A</a:t>
            </a:r>
            <a:r>
              <a:rPr lang="de-DE" altLang="en-US" sz="2800" dirty="0" smtClean="0"/>
              <a:t>lternative </a:t>
            </a:r>
            <a:r>
              <a:rPr lang="de-DE" altLang="en-US" sz="2800" dirty="0" err="1" smtClean="0"/>
              <a:t>Means</a:t>
            </a:r>
            <a:r>
              <a:rPr lang="de-DE" altLang="en-US" sz="2800" dirty="0" smtClean="0"/>
              <a:t> </a:t>
            </a:r>
            <a:r>
              <a:rPr lang="de-DE" altLang="en-US" sz="2800" dirty="0" err="1"/>
              <a:t>of</a:t>
            </a:r>
            <a:r>
              <a:rPr lang="de-DE" altLang="en-US" sz="2800" dirty="0"/>
              <a:t> Compliance (</a:t>
            </a:r>
            <a:r>
              <a:rPr lang="de-DE" altLang="en-US" sz="2800" dirty="0" err="1"/>
              <a:t>MoC</a:t>
            </a:r>
            <a:r>
              <a:rPr lang="de-DE" altLang="en-US" sz="2800" dirty="0"/>
              <a:t>) </a:t>
            </a:r>
            <a:r>
              <a:rPr lang="de-DE" altLang="en-US" sz="2800" dirty="0" err="1" smtClean="0"/>
              <a:t>could</a:t>
            </a:r>
            <a:r>
              <a:rPr lang="de-DE" altLang="en-US" sz="2800" dirty="0" smtClean="0"/>
              <a:t> </a:t>
            </a:r>
            <a:r>
              <a:rPr lang="de-DE" altLang="en-US" sz="2800" dirty="0" err="1"/>
              <a:t>be</a:t>
            </a:r>
            <a:r>
              <a:rPr lang="de-DE" altLang="en-US" sz="2800" dirty="0"/>
              <a:t> </a:t>
            </a:r>
            <a:r>
              <a:rPr lang="de-DE" altLang="en-US" sz="2800" dirty="0" err="1"/>
              <a:t>accepted</a:t>
            </a:r>
            <a:r>
              <a:rPr lang="de-DE" altLang="en-US" sz="2800" dirty="0"/>
              <a:t> </a:t>
            </a:r>
            <a:r>
              <a:rPr lang="de-DE" altLang="en-US" sz="2800" dirty="0" err="1"/>
              <a:t>without</a:t>
            </a:r>
            <a:r>
              <a:rPr lang="de-DE" altLang="en-US" sz="2800" dirty="0"/>
              <a:t> </a:t>
            </a:r>
            <a:r>
              <a:rPr lang="de-DE" altLang="en-US" sz="2800" dirty="0" err="1"/>
              <a:t>the</a:t>
            </a:r>
            <a:r>
              <a:rPr lang="de-DE" altLang="en-US" sz="2800" dirty="0"/>
              <a:t> </a:t>
            </a:r>
            <a:r>
              <a:rPr lang="de-DE" altLang="en-US" sz="2800" dirty="0" err="1"/>
              <a:t>need</a:t>
            </a:r>
            <a:r>
              <a:rPr lang="de-DE" altLang="en-US" sz="2800" dirty="0"/>
              <a:t> </a:t>
            </a:r>
            <a:r>
              <a:rPr lang="de-DE" altLang="en-US" sz="2800" dirty="0" err="1"/>
              <a:t>to</a:t>
            </a:r>
            <a:r>
              <a:rPr lang="de-DE" altLang="en-US" sz="2800" dirty="0"/>
              <a:t> </a:t>
            </a:r>
            <a:r>
              <a:rPr lang="de-DE" altLang="en-US" sz="2800" dirty="0" err="1"/>
              <a:t>run</a:t>
            </a:r>
            <a:r>
              <a:rPr lang="de-DE" altLang="en-US" sz="2800" dirty="0"/>
              <a:t> </a:t>
            </a:r>
            <a:r>
              <a:rPr lang="de-DE" altLang="en-US" sz="2800" dirty="0" err="1"/>
              <a:t>full-scale</a:t>
            </a:r>
            <a:r>
              <a:rPr lang="de-DE" altLang="en-US" sz="2800" dirty="0"/>
              <a:t> 16g </a:t>
            </a:r>
            <a:r>
              <a:rPr lang="de-DE" altLang="en-US" sz="2800" dirty="0" err="1"/>
              <a:t>tests</a:t>
            </a:r>
            <a:r>
              <a:rPr lang="de-DE" altLang="en-US" sz="2800" dirty="0"/>
              <a:t> </a:t>
            </a:r>
            <a:r>
              <a:rPr lang="de-DE" altLang="en-US" sz="2800" dirty="0" err="1"/>
              <a:t>with</a:t>
            </a:r>
            <a:r>
              <a:rPr lang="de-DE" altLang="en-US" sz="2800" dirty="0"/>
              <a:t> original </a:t>
            </a:r>
            <a:r>
              <a:rPr lang="de-DE" altLang="en-US" sz="2800" dirty="0" err="1" smtClean="0"/>
              <a:t>seats</a:t>
            </a:r>
            <a:r>
              <a:rPr lang="de-DE" altLang="en-US" sz="2800" dirty="0"/>
              <a:t>:</a:t>
            </a:r>
            <a:endParaRPr lang="de-DE" altLang="en-US" sz="2800" dirty="0" smtClean="0"/>
          </a:p>
          <a:p>
            <a:pPr marL="0" indent="0">
              <a:buFontTx/>
              <a:buNone/>
            </a:pPr>
            <a:endParaRPr lang="de-DE" altLang="en-US" sz="800" dirty="0" smtClean="0"/>
          </a:p>
          <a:p>
            <a:pPr marL="0" indent="0">
              <a:buFontTx/>
              <a:buNone/>
            </a:pPr>
            <a:endParaRPr lang="en-GB" altLang="en-US" sz="800" dirty="0"/>
          </a:p>
          <a:p>
            <a:pPr marL="0" lvl="0" indent="0">
              <a:buNone/>
            </a:pPr>
            <a:r>
              <a:rPr lang="en-US" altLang="en-US" sz="2800" dirty="0"/>
              <a:t>“… the results of uniaxial tensile testing performed with high stress rate are considered to be adequate to assess </a:t>
            </a:r>
            <a:r>
              <a:rPr lang="en-US" altLang="en-US" sz="2800" dirty="0" smtClean="0"/>
              <a:t>if the </a:t>
            </a:r>
            <a:r>
              <a:rPr lang="en-US" altLang="en-US" sz="2800" dirty="0"/>
              <a:t>webbing of a refurbished seat belt is equivalent to that of the original restraint system certificated as part of a seat tested under the criteria of CS25.562.”</a:t>
            </a:r>
            <a:endParaRPr lang="en-GB" altLang="en-US" sz="2800" dirty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8C87A-BF6A-4700-8236-87A11CBF1DDF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10800000" flipV="1">
            <a:off x="755576" y="188640"/>
            <a:ext cx="8382074" cy="91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de-DE" altLang="en-US" sz="3200" dirty="0"/>
              <a:t>Alternative </a:t>
            </a:r>
            <a:r>
              <a:rPr lang="de-DE" altLang="en-US" sz="3200" dirty="0" err="1"/>
              <a:t>Means</a:t>
            </a:r>
            <a:r>
              <a:rPr lang="de-DE" altLang="en-US" sz="3200" dirty="0"/>
              <a:t> </a:t>
            </a:r>
            <a:r>
              <a:rPr lang="de-DE" altLang="en-US" sz="3200" dirty="0" err="1"/>
              <a:t>of</a:t>
            </a:r>
            <a:r>
              <a:rPr lang="de-DE" altLang="en-US" sz="3200" dirty="0"/>
              <a:t> Compliance (</a:t>
            </a:r>
            <a:r>
              <a:rPr lang="de-DE" altLang="en-US" sz="3200" dirty="0" err="1"/>
              <a:t>MoC</a:t>
            </a:r>
            <a:r>
              <a:rPr lang="de-DE" altLang="en-US" sz="3200" dirty="0"/>
              <a:t>)</a:t>
            </a:r>
            <a:endParaRPr lang="en-US" altLang="en-US" sz="3200" kern="0" dirty="0" smtClean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13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8388350" cy="79216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de-DE" altLang="en-US" sz="3200" dirty="0" smtClean="0"/>
              <a:t>Alternative </a:t>
            </a:r>
            <a:r>
              <a:rPr lang="de-DE" altLang="en-US" sz="3200" dirty="0" err="1"/>
              <a:t>Means</a:t>
            </a:r>
            <a:r>
              <a:rPr lang="de-DE" altLang="en-US" sz="3200" dirty="0"/>
              <a:t> </a:t>
            </a:r>
            <a:r>
              <a:rPr lang="de-DE" altLang="en-US" sz="3200" dirty="0" err="1"/>
              <a:t>of</a:t>
            </a:r>
            <a:r>
              <a:rPr lang="de-DE" altLang="en-US" sz="3200" dirty="0"/>
              <a:t> Compliance (</a:t>
            </a:r>
            <a:r>
              <a:rPr lang="de-DE" altLang="en-US" sz="3200" dirty="0" err="1"/>
              <a:t>MoC</a:t>
            </a:r>
            <a:r>
              <a:rPr lang="de-DE" altLang="en-US" sz="3200" dirty="0" smtClean="0"/>
              <a:t>)</a:t>
            </a:r>
            <a:endParaRPr lang="en-US" altLang="en-US" sz="3200" dirty="0">
              <a:solidFill>
                <a:srgbClr val="055685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8F5AA-01A2-45A4-AAFA-CB2556CD83C1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pic>
        <p:nvPicPr>
          <p:cNvPr id="2867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1125538"/>
            <a:ext cx="33131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1"/>
          <p:cNvSpPr txBox="1">
            <a:spLocks noChangeArrowheads="1"/>
          </p:cNvSpPr>
          <p:nvPr/>
        </p:nvSpPr>
        <p:spPr bwMode="auto">
          <a:xfrm>
            <a:off x="899592" y="5778500"/>
            <a:ext cx="856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en-US" sz="2400" dirty="0" err="1" smtClean="0">
                <a:latin typeface="+mn-lt"/>
              </a:rPr>
              <a:t>seat</a:t>
            </a:r>
            <a:r>
              <a:rPr lang="de-DE" altLang="en-US" sz="2400" dirty="0" smtClean="0">
                <a:latin typeface="+mn-lt"/>
              </a:rPr>
              <a:t> </a:t>
            </a:r>
            <a:r>
              <a:rPr lang="de-DE" altLang="en-US" sz="2400" dirty="0" err="1" smtClean="0">
                <a:latin typeface="+mn-lt"/>
              </a:rPr>
              <a:t>belt</a:t>
            </a:r>
            <a:r>
              <a:rPr lang="de-DE" altLang="en-US" sz="2400" dirty="0" smtClean="0">
                <a:latin typeface="+mn-lt"/>
              </a:rPr>
              <a:t> </a:t>
            </a:r>
            <a:r>
              <a:rPr lang="de-DE" altLang="en-US" sz="2400" dirty="0" err="1">
                <a:latin typeface="+mn-lt"/>
              </a:rPr>
              <a:t>installed</a:t>
            </a:r>
            <a:r>
              <a:rPr lang="de-DE" altLang="en-US" sz="2400" dirty="0">
                <a:latin typeface="+mn-lt"/>
              </a:rPr>
              <a:t> in </a:t>
            </a:r>
            <a:r>
              <a:rPr lang="de-DE" altLang="en-US" sz="2400" dirty="0" err="1">
                <a:latin typeface="+mn-lt"/>
              </a:rPr>
              <a:t>tensile</a:t>
            </a:r>
            <a:r>
              <a:rPr lang="de-DE" altLang="en-US" sz="2400" dirty="0">
                <a:latin typeface="+mn-lt"/>
              </a:rPr>
              <a:t> </a:t>
            </a:r>
            <a:r>
              <a:rPr lang="de-DE" altLang="en-US" sz="2400" dirty="0" err="1">
                <a:latin typeface="+mn-lt"/>
              </a:rPr>
              <a:t>test</a:t>
            </a:r>
            <a:r>
              <a:rPr lang="de-DE" altLang="en-US" sz="2400" dirty="0">
                <a:latin typeface="+mn-lt"/>
              </a:rPr>
              <a:t> </a:t>
            </a:r>
            <a:r>
              <a:rPr lang="de-DE" altLang="en-US" sz="2400" dirty="0" err="1">
                <a:latin typeface="+mn-lt"/>
              </a:rPr>
              <a:t>machine</a:t>
            </a:r>
            <a:endParaRPr lang="en-GB" altLang="en-US" sz="2400" dirty="0">
              <a:latin typeface="+mn-lt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50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8388350" cy="792162"/>
          </a:xfrm>
        </p:spPr>
        <p:txBody>
          <a:bodyPr/>
          <a:lstStyle/>
          <a:p>
            <a:r>
              <a:rPr lang="de-DE" altLang="en-US" sz="3200" dirty="0"/>
              <a:t>Alternative </a:t>
            </a:r>
            <a:r>
              <a:rPr lang="de-DE" altLang="en-US" sz="3200" dirty="0" err="1"/>
              <a:t>Means</a:t>
            </a:r>
            <a:r>
              <a:rPr lang="de-DE" altLang="en-US" sz="3200" dirty="0"/>
              <a:t> </a:t>
            </a:r>
            <a:r>
              <a:rPr lang="de-DE" altLang="en-US" sz="3200" dirty="0" err="1"/>
              <a:t>of</a:t>
            </a:r>
            <a:r>
              <a:rPr lang="de-DE" altLang="en-US" sz="3200" dirty="0"/>
              <a:t> Compliance (</a:t>
            </a:r>
            <a:r>
              <a:rPr lang="de-DE" altLang="en-US" sz="3200" dirty="0" err="1"/>
              <a:t>MoC</a:t>
            </a:r>
            <a:r>
              <a:rPr lang="de-DE" altLang="en-US" sz="3200" dirty="0"/>
              <a:t>)</a:t>
            </a:r>
            <a:endParaRPr lang="en-US" altLang="en-US" sz="32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C08D4-C0CB-46A4-8D8F-599864AE7755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4319588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57338"/>
            <a:ext cx="4319587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7"/>
          <p:cNvSpPr txBox="1">
            <a:spLocks noChangeArrowheads="1"/>
          </p:cNvSpPr>
          <p:nvPr/>
        </p:nvSpPr>
        <p:spPr bwMode="auto">
          <a:xfrm>
            <a:off x="1187624" y="5157192"/>
            <a:ext cx="7416824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rgbClr val="055685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200">
                <a:solidFill>
                  <a:srgbClr val="055685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SzPct val="80000"/>
              <a:buFontTx/>
              <a:buNone/>
            </a:pPr>
            <a:r>
              <a:rPr lang="en-US" altLang="en-US" sz="2400" dirty="0" smtClean="0">
                <a:latin typeface="Verdana" pitchFamily="34" charset="0"/>
              </a:rPr>
              <a:t>original webbing</a:t>
            </a:r>
            <a:r>
              <a:rPr lang="en-US" altLang="en-US" sz="2400" dirty="0">
                <a:latin typeface="Verdana" pitchFamily="34" charset="0"/>
              </a:rPr>
              <a:t>	 </a:t>
            </a:r>
            <a:r>
              <a:rPr lang="en-US" altLang="en-US" sz="2400" dirty="0" smtClean="0">
                <a:latin typeface="Verdana" pitchFamily="34" charset="0"/>
              </a:rPr>
              <a:t>         replacement webbing</a:t>
            </a:r>
          </a:p>
          <a:p>
            <a:pPr eaLnBrk="1" hangingPunct="1">
              <a:lnSpc>
                <a:spcPct val="80000"/>
              </a:lnSpc>
              <a:buSzPct val="80000"/>
              <a:buFontTx/>
              <a:buNone/>
            </a:pPr>
            <a:endParaRPr lang="en-US" altLang="en-US" sz="2400" dirty="0"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buSzPct val="80000"/>
              <a:buFontTx/>
              <a:buNone/>
            </a:pPr>
            <a:endParaRPr lang="en-US" altLang="en-US" sz="1800" u="sng" dirty="0" smtClean="0"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buSzPct val="80000"/>
              <a:buFontTx/>
              <a:buNone/>
            </a:pPr>
            <a:r>
              <a:rPr lang="en-US" altLang="en-US" sz="1800" u="sng" dirty="0" smtClean="0">
                <a:latin typeface="Verdana" pitchFamily="34" charset="0"/>
              </a:rPr>
              <a:t>Note</a:t>
            </a:r>
            <a:r>
              <a:rPr lang="en-US" altLang="en-US" sz="1800" dirty="0" smtClean="0">
                <a:latin typeface="Verdana" pitchFamily="34" charset="0"/>
              </a:rPr>
              <a:t>: above graphs are not to scale but do show the principle </a:t>
            </a:r>
            <a:endParaRPr lang="en-US" altLang="en-US" sz="1800" dirty="0">
              <a:latin typeface="Verdana" pitchFamily="3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973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Questions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8C87A-BF6A-4700-8236-87A11CBF1DDF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pic>
        <p:nvPicPr>
          <p:cNvPr id="6" name="Picture 3" descr="C:\Documents and Settings\Singemi\Desktop\ETSO workshop 2010\Workshop 2012\sleep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1" y="1876618"/>
            <a:ext cx="6882283" cy="45767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49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FAA TSO Workshop 23-24 July 2013</a:t>
            </a:r>
            <a:endParaRPr lang="en-GB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ED267-B760-437B-967C-DF477A8FCD4C}" type="slidenum">
              <a:rPr lang="en-GB"/>
              <a:pPr>
                <a:defRPr/>
              </a:pPr>
              <a:t>28</a:t>
            </a:fld>
            <a:endParaRPr lang="en-GB"/>
          </a:p>
        </p:txBody>
      </p:sp>
      <p:pic>
        <p:nvPicPr>
          <p:cNvPr id="52229" name="Picture 2" descr="Tu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117747" y="957263"/>
            <a:ext cx="51635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accent2"/>
                </a:solidFill>
                <a:latin typeface="+mn-lt"/>
              </a:rPr>
              <a:t>Thank you for your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FBC78A19-5C91-42E4-B85D-63F3738CA2F6}" type="slidenum">
              <a:rPr lang="en-GB"/>
              <a:pPr>
                <a:defRPr/>
              </a:pPr>
              <a:t>3</a:t>
            </a:fld>
            <a:endParaRPr lang="en-GB"/>
          </a:p>
        </p:txBody>
      </p:sp>
      <p:sp>
        <p:nvSpPr>
          <p:cNvPr id="7" name="Slide Number Placeholder 4"/>
          <p:cNvSpPr txBox="1">
            <a:spLocks noGrp="1"/>
          </p:cNvSpPr>
          <p:nvPr/>
        </p:nvSpPr>
        <p:spPr bwMode="auto">
          <a:xfrm>
            <a:off x="7451725" y="6524625"/>
            <a:ext cx="16922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SzTx/>
              <a:buFontTx/>
              <a:buNone/>
              <a:defRPr/>
            </a:pPr>
            <a:fld id="{54BF150C-E646-4262-9BF5-D403ED18A3FC}" type="slidenum">
              <a:rPr lang="en-GB" sz="1400">
                <a:solidFill>
                  <a:schemeClr val="bg1"/>
                </a:solidFill>
                <a:latin typeface="+mn-lt"/>
              </a:rPr>
              <a:pPr algn="r">
                <a:spcBef>
                  <a:spcPct val="0"/>
                </a:spcBef>
                <a:buSzTx/>
                <a:buFontTx/>
                <a:buNone/>
                <a:defRPr/>
              </a:pPr>
              <a:t>3</a:t>
            </a:fld>
            <a:endParaRPr lang="en-GB" sz="1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err="1"/>
              <a:t>b</a:t>
            </a:r>
            <a:r>
              <a:rPr lang="de-DE" dirty="0" err="1" smtClean="0"/>
              <a:t>ackground</a:t>
            </a:r>
            <a:endParaRPr lang="en-US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79512" y="1279525"/>
            <a:ext cx="8785101" cy="51022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3200">
                <a:solidFill>
                  <a:srgbClr val="05568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800">
                <a:solidFill>
                  <a:srgbClr val="05568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2400">
                <a:solidFill>
                  <a:srgbClr val="05568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7"/>
              </a:buBlip>
              <a:defRPr sz="2000">
                <a:solidFill>
                  <a:srgbClr val="05568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7"/>
              </a:buBlip>
              <a:defRPr sz="2000">
                <a:solidFill>
                  <a:srgbClr val="05568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7"/>
              </a:buBlip>
              <a:defRPr sz="2000">
                <a:solidFill>
                  <a:srgbClr val="05568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7"/>
              </a:buBlip>
              <a:defRPr sz="2000">
                <a:solidFill>
                  <a:srgbClr val="05568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7"/>
              </a:buBlip>
              <a:defRPr sz="2000">
                <a:solidFill>
                  <a:srgbClr val="055685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kern="0" dirty="0" smtClean="0"/>
              <a:t>EASA research on Cargo Nets in 2008 did show a high degree of fabric degradation with up to 50% loss of the initial strength</a:t>
            </a:r>
            <a:r>
              <a:rPr lang="en-US" sz="2800" kern="0" dirty="0"/>
              <a:t>. </a:t>
            </a:r>
            <a:endParaRPr lang="en-US" sz="2800" kern="0" dirty="0" smtClean="0"/>
          </a:p>
          <a:p>
            <a:pPr marL="0" indent="0">
              <a:buNone/>
            </a:pPr>
            <a:r>
              <a:rPr lang="en-US" sz="1600" kern="0" dirty="0" smtClean="0">
                <a:hlinkClick r:id="rId8"/>
              </a:rPr>
              <a:t>http</a:t>
            </a:r>
            <a:r>
              <a:rPr lang="en-US" sz="1600" kern="0" dirty="0">
                <a:hlinkClick r:id="rId8"/>
              </a:rPr>
              <a:t>://</a:t>
            </a:r>
            <a:r>
              <a:rPr lang="en-US" sz="1600" kern="0" dirty="0" smtClean="0">
                <a:hlinkClick r:id="rId8"/>
              </a:rPr>
              <a:t>easa.europa.eu/safety-and-research/research-projects/miscellaneous.php</a:t>
            </a:r>
            <a:endParaRPr lang="en-US" sz="1600" kern="0" dirty="0" smtClean="0"/>
          </a:p>
          <a:p>
            <a:pPr marL="0" indent="0">
              <a:buNone/>
            </a:pPr>
            <a:endParaRPr lang="en-US" sz="1600" kern="0" dirty="0" smtClean="0"/>
          </a:p>
          <a:p>
            <a:pPr marL="0" indent="0">
              <a:buNone/>
            </a:pPr>
            <a:r>
              <a:rPr lang="en-US" sz="2800" kern="0" dirty="0"/>
              <a:t>T</a:t>
            </a:r>
            <a:r>
              <a:rPr lang="en-US" sz="2800" kern="0" dirty="0" smtClean="0"/>
              <a:t>he webbing of seat belts and torso restraint systems may also degrade:</a:t>
            </a:r>
          </a:p>
          <a:p>
            <a:pPr lvl="1"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sz="3200" kern="0" dirty="0">
                <a:latin typeface="Calibri" pitchFamily="34" charset="0"/>
              </a:rPr>
              <a:t>Normal daily use </a:t>
            </a:r>
          </a:p>
          <a:p>
            <a:pPr lvl="1"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sz="3200" kern="0" dirty="0">
                <a:latin typeface="Calibri" pitchFamily="34" charset="0"/>
              </a:rPr>
              <a:t>Exposure to environmental conditions</a:t>
            </a:r>
          </a:p>
          <a:p>
            <a:pPr lvl="1"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sz="3200" kern="0" dirty="0">
                <a:latin typeface="Calibri" pitchFamily="34" charset="0"/>
              </a:rPr>
              <a:t>Natural aging of fabric (seen on cargo nets)</a:t>
            </a:r>
          </a:p>
          <a:p>
            <a:pPr lvl="1"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sz="3200" kern="0" dirty="0">
                <a:latin typeface="Calibri" pitchFamily="34" charset="0"/>
              </a:rPr>
              <a:t>Cleaning or maintenance</a:t>
            </a:r>
          </a:p>
          <a:p>
            <a:pPr marL="0" indent="0">
              <a:buNone/>
            </a:pPr>
            <a:endParaRPr lang="en-US" sz="2800" kern="0" dirty="0" smtClean="0"/>
          </a:p>
        </p:txBody>
      </p:sp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76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D5A7ED0F-CE1F-4755-BB44-0E4D3A437247}" type="slidenum">
              <a:rPr lang="en-GB"/>
              <a:pPr>
                <a:defRPr/>
              </a:pPr>
              <a:t>4</a:t>
            </a:fld>
            <a:endParaRPr lang="en-GB"/>
          </a:p>
        </p:txBody>
      </p:sp>
      <p:sp>
        <p:nvSpPr>
          <p:cNvPr id="18" name="Slide Number Placeholder 4"/>
          <p:cNvSpPr txBox="1">
            <a:spLocks noGrp="1"/>
          </p:cNvSpPr>
          <p:nvPr/>
        </p:nvSpPr>
        <p:spPr bwMode="auto">
          <a:xfrm>
            <a:off x="7451725" y="6524625"/>
            <a:ext cx="16922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SzTx/>
              <a:buFontTx/>
              <a:buNone/>
              <a:defRPr/>
            </a:pPr>
            <a:fld id="{D12C6F5C-4A05-463D-8412-8F8CF4F7C70F}" type="slidenum">
              <a:rPr lang="en-GB" sz="1400">
                <a:solidFill>
                  <a:schemeClr val="bg1"/>
                </a:solidFill>
                <a:latin typeface="+mn-lt"/>
              </a:rPr>
              <a:pPr algn="r">
                <a:spcBef>
                  <a:spcPct val="0"/>
                </a:spcBef>
                <a:buSzTx/>
                <a:buFontTx/>
                <a:buNone/>
                <a:defRPr/>
              </a:pPr>
              <a:t>4</a:t>
            </a:fld>
            <a:endParaRPr lang="en-GB" sz="1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err="1"/>
              <a:t>o</a:t>
            </a:r>
            <a:r>
              <a:rPr lang="de-DE" dirty="0" err="1" smtClean="0"/>
              <a:t>bjectives</a:t>
            </a:r>
            <a:endParaRPr lang="en-GB" dirty="0" smtClean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79512" y="1279525"/>
            <a:ext cx="8785101" cy="51022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3200">
                <a:solidFill>
                  <a:srgbClr val="05568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800">
                <a:solidFill>
                  <a:srgbClr val="05568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2400">
                <a:solidFill>
                  <a:srgbClr val="05568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7"/>
              </a:buBlip>
              <a:defRPr sz="2000">
                <a:solidFill>
                  <a:srgbClr val="05568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7"/>
              </a:buBlip>
              <a:defRPr sz="2000">
                <a:solidFill>
                  <a:srgbClr val="05568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7"/>
              </a:buBlip>
              <a:defRPr sz="2000">
                <a:solidFill>
                  <a:srgbClr val="05568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7"/>
              </a:buBlip>
              <a:defRPr sz="2000">
                <a:solidFill>
                  <a:srgbClr val="05568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7"/>
              </a:buBlip>
              <a:defRPr sz="2000">
                <a:solidFill>
                  <a:srgbClr val="055685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kern="0" dirty="0" smtClean="0"/>
              <a:t>Research performed by MIRA </a:t>
            </a:r>
            <a:r>
              <a:rPr lang="en-US" sz="2800" kern="0" dirty="0"/>
              <a:t>Ltd (UK</a:t>
            </a:r>
            <a:r>
              <a:rPr lang="en-US" sz="2800" kern="0" dirty="0" smtClean="0"/>
              <a:t>) and </a:t>
            </a:r>
            <a:r>
              <a:rPr lang="en-US" sz="2800" dirty="0" smtClean="0"/>
              <a:t>Health </a:t>
            </a:r>
            <a:r>
              <a:rPr lang="en-US" sz="2800" dirty="0"/>
              <a:t>&amp; Safety Laboratory (HSL/UK</a:t>
            </a:r>
            <a:r>
              <a:rPr lang="en-US" sz="2800" dirty="0" smtClean="0"/>
              <a:t>).</a:t>
            </a:r>
            <a:r>
              <a:rPr lang="en-US" sz="2800" kern="0" dirty="0" smtClean="0"/>
              <a:t> </a:t>
            </a:r>
          </a:p>
          <a:p>
            <a:pPr marL="0" indent="0">
              <a:buNone/>
            </a:pPr>
            <a:endParaRPr lang="en-US" sz="1000" kern="0" dirty="0" smtClean="0"/>
          </a:p>
          <a:p>
            <a:pPr marL="0" indent="0">
              <a:buNone/>
            </a:pPr>
            <a:endParaRPr lang="en-US" sz="1000" kern="0" dirty="0"/>
          </a:p>
          <a:p>
            <a:pPr marL="0" indent="0">
              <a:buNone/>
            </a:pPr>
            <a:endParaRPr lang="en-US" sz="1000" kern="0" dirty="0" smtClean="0"/>
          </a:p>
          <a:p>
            <a:pPr marL="0" indent="0">
              <a:buNone/>
            </a:pPr>
            <a:endParaRPr lang="en-US" sz="1000" kern="0" dirty="0"/>
          </a:p>
          <a:p>
            <a:pPr marL="0" indent="0">
              <a:buNone/>
            </a:pPr>
            <a:r>
              <a:rPr lang="en-US" sz="2800" kern="0" dirty="0" smtClean="0"/>
              <a:t>Objective 1:</a:t>
            </a:r>
          </a:p>
          <a:p>
            <a:pPr lvl="1"/>
            <a:r>
              <a:rPr lang="en-US" kern="0" dirty="0" smtClean="0"/>
              <a:t>Static and dynamic testing of new and  used seat belts to assess if there was a difference in </a:t>
            </a:r>
            <a:r>
              <a:rPr lang="en-US" kern="0" dirty="0"/>
              <a:t>strength and elongation properties </a:t>
            </a:r>
            <a:r>
              <a:rPr lang="en-US" kern="0" dirty="0" smtClean="0"/>
              <a:t>with age. </a:t>
            </a:r>
          </a:p>
          <a:p>
            <a:pPr marL="457200" lvl="1" indent="0">
              <a:buNone/>
            </a:pPr>
            <a:endParaRPr lang="en-US" kern="0" dirty="0" smtClean="0"/>
          </a:p>
          <a:p>
            <a:pPr lvl="1"/>
            <a:endParaRPr lang="en-US" kern="0" dirty="0" smtClean="0"/>
          </a:p>
        </p:txBody>
      </p:sp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983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bjectives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8C87A-BF6A-4700-8236-87A11CBF1DD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2"/>
              </a:buBlip>
              <a:defRPr sz="3200">
                <a:solidFill>
                  <a:srgbClr val="05568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800">
                <a:solidFill>
                  <a:srgbClr val="05568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400">
                <a:solidFill>
                  <a:srgbClr val="05568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2000">
                <a:solidFill>
                  <a:srgbClr val="05568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kern="0" dirty="0" smtClean="0"/>
              <a:t>Objective 2:</a:t>
            </a:r>
          </a:p>
          <a:p>
            <a:pPr lvl="1"/>
            <a:r>
              <a:rPr lang="en-US" dirty="0" smtClean="0"/>
              <a:t>Development of a small scale test rig to simulate the loading conditions of seat belts during dynamic seat testing</a:t>
            </a:r>
            <a:r>
              <a:rPr lang="en-US" kern="0" dirty="0" smtClean="0"/>
              <a:t>. </a:t>
            </a:r>
          </a:p>
          <a:p>
            <a:pPr lvl="1"/>
            <a:r>
              <a:rPr lang="en-US" dirty="0" smtClean="0"/>
              <a:t>Perform a statistical analysis to compare dynamic test data with data from testing on the small scale rig.</a:t>
            </a:r>
            <a:endParaRPr lang="en-US" kern="0" dirty="0" smtClean="0"/>
          </a:p>
          <a:p>
            <a:pPr lvl="1"/>
            <a:endParaRPr lang="en-US" kern="0" dirty="0"/>
          </a:p>
          <a:p>
            <a:pPr marL="457200" lvl="1" indent="0">
              <a:buNone/>
            </a:pPr>
            <a:endParaRPr lang="en-US" kern="0" dirty="0" smtClean="0"/>
          </a:p>
          <a:p>
            <a:pPr lvl="1"/>
            <a:endParaRPr lang="en-US" kern="0" dirty="0" smtClean="0"/>
          </a:p>
        </p:txBody>
      </p:sp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2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2"/>
              </a:buBlip>
              <a:defRPr sz="3200">
                <a:solidFill>
                  <a:srgbClr val="05568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800">
                <a:solidFill>
                  <a:srgbClr val="05568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400">
                <a:solidFill>
                  <a:srgbClr val="05568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2000">
                <a:solidFill>
                  <a:srgbClr val="05568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About 300 samples in total:</a:t>
            </a:r>
          </a:p>
          <a:p>
            <a:pPr marL="0" indent="0">
              <a:buNone/>
            </a:pPr>
            <a:endParaRPr lang="en-US" sz="1000" kern="0" dirty="0" smtClean="0"/>
          </a:p>
          <a:p>
            <a:pPr lvl="1"/>
            <a:r>
              <a:rPr lang="en-US" dirty="0" smtClean="0"/>
              <a:t>new belts for benchmark testing,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sed belts up to an age of 13 years,</a:t>
            </a:r>
          </a:p>
          <a:p>
            <a:pPr lvl="1"/>
            <a:r>
              <a:rPr lang="en-US" dirty="0" smtClean="0"/>
              <a:t>unused re-webbed belts,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sed re-webbed belts,</a:t>
            </a:r>
          </a:p>
          <a:p>
            <a:pPr lvl="1"/>
            <a:r>
              <a:rPr lang="en-US" dirty="0" smtClean="0"/>
              <a:t>unused belts after 6 years storage.</a:t>
            </a:r>
          </a:p>
          <a:p>
            <a:pPr marL="0" indent="0">
              <a:buNone/>
            </a:pPr>
            <a:endParaRPr lang="en-US" sz="2400" kern="0" dirty="0" smtClean="0"/>
          </a:p>
          <a:p>
            <a:pPr marL="0" indent="0">
              <a:buNone/>
            </a:pPr>
            <a:r>
              <a:rPr lang="en-US" sz="2400" u="sng" kern="0" dirty="0" smtClean="0"/>
              <a:t>Note</a:t>
            </a:r>
            <a:r>
              <a:rPr lang="en-US" sz="2400" kern="0" dirty="0" smtClean="0"/>
              <a:t>:</a:t>
            </a:r>
          </a:p>
          <a:p>
            <a:pPr marL="0" indent="0">
              <a:buNone/>
            </a:pPr>
            <a:r>
              <a:rPr lang="en-US" sz="2400" dirty="0" smtClean="0"/>
              <a:t>Sourcing of samples proved to be difficult due to reluctance of Airlines.</a:t>
            </a:r>
          </a:p>
          <a:p>
            <a:pPr marL="0" indent="0">
              <a:buNone/>
            </a:pPr>
            <a:endParaRPr lang="en-US" sz="2400" kern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reparation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8C87A-BF6A-4700-8236-87A11CBF1DD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60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>
          <a:xfrm>
            <a:off x="395536" y="1412776"/>
            <a:ext cx="8507413" cy="5102225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2"/>
              </a:buBlip>
              <a:defRPr sz="3200">
                <a:solidFill>
                  <a:srgbClr val="05568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800">
                <a:solidFill>
                  <a:srgbClr val="05568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400">
                <a:solidFill>
                  <a:srgbClr val="05568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2000">
                <a:solidFill>
                  <a:srgbClr val="05568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Suitable samples were tested as follows:</a:t>
            </a:r>
          </a:p>
          <a:p>
            <a:pPr marL="0" indent="0">
              <a:buNone/>
            </a:pPr>
            <a:endParaRPr lang="en-US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73 static tests,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36 dynamic tests,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25 tests on small scale rig.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0" indent="0">
              <a:buNone/>
            </a:pPr>
            <a:r>
              <a:rPr lang="en-US" sz="2400" dirty="0" smtClean="0"/>
              <a:t>A large number was not suitable for testing: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llegible labels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</a:t>
            </a:r>
            <a:r>
              <a:rPr lang="en-US" sz="2400" dirty="0" smtClean="0"/>
              <a:t>ismatched parts (different male/female part of seat belt)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reparation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8C87A-BF6A-4700-8236-87A11CBF1DD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879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60438"/>
            <a:ext cx="4570412" cy="589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658824-2568-4EC9-9E3E-02AF709D7384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dirty="0" err="1"/>
              <a:t>p</a:t>
            </a:r>
            <a:r>
              <a:rPr lang="de-DE" altLang="en-US" dirty="0" err="1" smtClean="0"/>
              <a:t>art</a:t>
            </a:r>
            <a:r>
              <a:rPr lang="de-DE" altLang="en-US" dirty="0" smtClean="0"/>
              <a:t> 1: </a:t>
            </a:r>
            <a:r>
              <a:rPr lang="de-DE" altLang="en-US" dirty="0" err="1" smtClean="0"/>
              <a:t>static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testing</a:t>
            </a:r>
            <a:endParaRPr lang="en-GB" altLang="en-US" dirty="0" smtClean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de-DE" altLang="en-US" sz="2800" dirty="0" err="1" smtClean="0"/>
              <a:t>Static</a:t>
            </a:r>
            <a:r>
              <a:rPr lang="de-DE" altLang="en-US" sz="2800" dirty="0" smtClean="0"/>
              <a:t> </a:t>
            </a:r>
            <a:r>
              <a:rPr lang="de-DE" altLang="en-US" sz="2800" dirty="0" err="1" smtClean="0"/>
              <a:t>test</a:t>
            </a:r>
            <a:r>
              <a:rPr lang="de-DE" altLang="en-US" sz="2800" dirty="0" smtClean="0"/>
              <a:t> </a:t>
            </a:r>
            <a:r>
              <a:rPr lang="de-DE" altLang="en-US" sz="2800" dirty="0" err="1" smtClean="0"/>
              <a:t>set-up</a:t>
            </a:r>
            <a:r>
              <a:rPr lang="en-US" sz="2800" dirty="0"/>
              <a:t> </a:t>
            </a:r>
            <a:r>
              <a:rPr lang="en-US" sz="2400" dirty="0"/>
              <a:t>(SAE AS8043A</a:t>
            </a:r>
            <a:r>
              <a:rPr lang="en-US" sz="2400" dirty="0" smtClean="0"/>
              <a:t>)</a:t>
            </a:r>
            <a:r>
              <a:rPr lang="de-DE" altLang="en-US" sz="2800" dirty="0" smtClean="0"/>
              <a:t>:</a:t>
            </a:r>
          </a:p>
          <a:p>
            <a:pPr marL="0" indent="0" eaLnBrk="1" hangingPunct="1">
              <a:buFontTx/>
              <a:buNone/>
            </a:pPr>
            <a:endParaRPr lang="en-GB" altLang="en-US" sz="1600" dirty="0" smtClean="0"/>
          </a:p>
        </p:txBody>
      </p:sp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349500"/>
            <a:ext cx="4179888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95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2"/>
              </a:buBlip>
              <a:defRPr sz="3200">
                <a:solidFill>
                  <a:srgbClr val="05568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800">
                <a:solidFill>
                  <a:srgbClr val="05568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400">
                <a:solidFill>
                  <a:srgbClr val="05568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2000">
                <a:solidFill>
                  <a:srgbClr val="05568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2000">
                <a:solidFill>
                  <a:srgbClr val="055685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/>
              <a:t>S</a:t>
            </a:r>
            <a:r>
              <a:rPr lang="en-US" sz="2800" dirty="0" smtClean="0"/>
              <a:t>tatic testing: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Elongation property test by application of 18kN (rate 9kN/min.).</a:t>
            </a:r>
          </a:p>
          <a:p>
            <a:pPr marL="0" indent="0">
              <a:buNone/>
            </a:pPr>
            <a:endParaRPr lang="en-US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Static strength to ultimate load 26.6 </a:t>
            </a:r>
            <a:r>
              <a:rPr lang="en-US" sz="2800" dirty="0" err="1" smtClean="0"/>
              <a:t>kN</a:t>
            </a:r>
            <a:r>
              <a:rPr lang="en-US" sz="2800" dirty="0" smtClean="0"/>
              <a:t> (SAE AS8043A)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400" u="sng" dirty="0" smtClean="0"/>
              <a:t>Note</a:t>
            </a:r>
            <a:r>
              <a:rPr lang="en-US" sz="2400" dirty="0" smtClean="0"/>
              <a:t>: </a:t>
            </a:r>
          </a:p>
          <a:p>
            <a:pPr marL="0" indent="0">
              <a:buNone/>
            </a:pPr>
            <a:r>
              <a:rPr lang="en-US" sz="2400" dirty="0" smtClean="0"/>
              <a:t>18kN was assessed to correspond with seat belt loads measured by MIRA in various dynamic aircraft seat tests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 smtClean="0"/>
              <a:t>part</a:t>
            </a:r>
            <a:r>
              <a:rPr lang="de-DE" altLang="en-US" dirty="0" smtClean="0"/>
              <a:t> </a:t>
            </a:r>
            <a:r>
              <a:rPr lang="de-DE" altLang="en-US" dirty="0"/>
              <a:t>1: </a:t>
            </a:r>
            <a:r>
              <a:rPr lang="de-DE" altLang="en-US" dirty="0" err="1"/>
              <a:t>static</a:t>
            </a:r>
            <a:r>
              <a:rPr lang="de-DE" altLang="en-US" dirty="0"/>
              <a:t> </a:t>
            </a:r>
            <a:r>
              <a:rPr lang="de-DE" altLang="en-US" dirty="0" err="1"/>
              <a:t>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8C87A-BF6A-4700-8236-87A11CBF1DD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683630" y="6524625"/>
            <a:ext cx="777686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5568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Seventh Triennial International Aircraft Fire and Cabin Safety Research Conference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284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60000"/>
          <a:buFontTx/>
          <a:buBlip>
            <a:blip xmlns:r="http://schemas.openxmlformats.org/officeDocument/2006/relationships" r:embed="rId1"/>
          </a:buBlip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rgbClr val="055685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60000"/>
          <a:buFontTx/>
          <a:buBlip>
            <a:blip xmlns:r="http://schemas.openxmlformats.org/officeDocument/2006/relationships" r:embed="rId1"/>
          </a:buBlip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rgbClr val="055685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D2D8A"/>
      </a:accent1>
      <a:accent2>
        <a:srgbClr val="3A93D5"/>
      </a:accent2>
      <a:accent3>
        <a:srgbClr val="2D2D8A"/>
      </a:accent3>
      <a:accent4>
        <a:srgbClr val="000000"/>
      </a:accent4>
      <a:accent5>
        <a:srgbClr val="DAEDEF"/>
      </a:accent5>
      <a:accent6>
        <a:srgbClr val="2D2D8A"/>
      </a:accent6>
      <a:hlink>
        <a:srgbClr val="2D2D8A"/>
      </a:hlink>
      <a:folHlink>
        <a:srgbClr val="D1FF47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60000"/>
          <a:buFontTx/>
          <a:buBlip>
            <a:blip xmlns:r="http://schemas.openxmlformats.org/officeDocument/2006/relationships" r:embed="rId1"/>
          </a:buBlip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rgbClr val="055685"/>
            </a:solidFill>
            <a:effectLst/>
            <a:latin typeface="Calibri" pitchFamily="34" charset="0"/>
          </a:defRPr>
        </a:defPPr>
      </a:lstStyle>
    </a:spDef>
    <a:lnDef>
      <a:spPr bwMode="auto">
        <a:noFill/>
        <a:ln w="15875" cap="flat" cmpd="sng" algn="ctr">
          <a:solidFill>
            <a:schemeClr val="accent2">
              <a:hueOff val="0"/>
              <a:satOff val="0"/>
              <a:lumOff val="0"/>
            </a:schemeClr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18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1316</Words>
  <Application>Microsoft Office PowerPoint</Application>
  <PresentationFormat>On-screen Show (4:3)</PresentationFormat>
  <Paragraphs>225</Paragraphs>
  <Slides>28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Default Design</vt:lpstr>
      <vt:lpstr>1_Default Design</vt:lpstr>
      <vt:lpstr>EASA research project:  Seat Belt Degradation</vt:lpstr>
      <vt:lpstr>content</vt:lpstr>
      <vt:lpstr>background</vt:lpstr>
      <vt:lpstr>objectives</vt:lpstr>
      <vt:lpstr>objectives</vt:lpstr>
      <vt:lpstr>preparation</vt:lpstr>
      <vt:lpstr>preparation</vt:lpstr>
      <vt:lpstr>part 1: static testing</vt:lpstr>
      <vt:lpstr>part 1: static testing</vt:lpstr>
      <vt:lpstr>part 1: dynamic testing</vt:lpstr>
      <vt:lpstr>part 1: dynamic testing</vt:lpstr>
      <vt:lpstr>part 1: results</vt:lpstr>
      <vt:lpstr>part 1: results</vt:lpstr>
      <vt:lpstr>part 1: results</vt:lpstr>
      <vt:lpstr>part 1: results</vt:lpstr>
      <vt:lpstr>part 1: conclusions</vt:lpstr>
      <vt:lpstr>part 2: small scale test rig</vt:lpstr>
      <vt:lpstr>part 2: small scale test rig</vt:lpstr>
      <vt:lpstr>part 2: small scale test rig</vt:lpstr>
      <vt:lpstr>report on EASA webpage</vt:lpstr>
      <vt:lpstr>EASA AD 2013-0020R2</vt:lpstr>
      <vt:lpstr>EASA AD 2013-0020R2</vt:lpstr>
      <vt:lpstr>EASA AD 2013-0020R2</vt:lpstr>
      <vt:lpstr>PowerPoint Presentation</vt:lpstr>
      <vt:lpstr>Alternative Means of Compliance (MoC)</vt:lpstr>
      <vt:lpstr>Alternative Means of Compliance (MoC)</vt:lpstr>
      <vt:lpstr>Questions</vt:lpstr>
      <vt:lpstr>PowerPoint Presentation</vt:lpstr>
    </vt:vector>
  </TitlesOfParts>
  <Company>EASA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coxjani</dc:creator>
  <cp:lastModifiedBy>singemi</cp:lastModifiedBy>
  <cp:revision>464</cp:revision>
  <cp:lastPrinted>2012-06-24T05:52:46Z</cp:lastPrinted>
  <dcterms:created xsi:type="dcterms:W3CDTF">2010-09-14T11:53:54Z</dcterms:created>
  <dcterms:modified xsi:type="dcterms:W3CDTF">2013-11-29T09:11:25Z</dcterms:modified>
</cp:coreProperties>
</file>