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3" r:id="rId1"/>
  </p:sldMasterIdLst>
  <p:notesMasterIdLst>
    <p:notesMasterId r:id="rId33"/>
  </p:notesMasterIdLst>
  <p:handoutMasterIdLst>
    <p:handoutMasterId r:id="rId34"/>
  </p:handoutMasterIdLst>
  <p:sldIdLst>
    <p:sldId id="351" r:id="rId2"/>
    <p:sldId id="393" r:id="rId3"/>
    <p:sldId id="421" r:id="rId4"/>
    <p:sldId id="422" r:id="rId5"/>
    <p:sldId id="423" r:id="rId6"/>
    <p:sldId id="424" r:id="rId7"/>
    <p:sldId id="435" r:id="rId8"/>
    <p:sldId id="380" r:id="rId9"/>
    <p:sldId id="396" r:id="rId10"/>
    <p:sldId id="397" r:id="rId11"/>
    <p:sldId id="400" r:id="rId12"/>
    <p:sldId id="369" r:id="rId13"/>
    <p:sldId id="398" r:id="rId14"/>
    <p:sldId id="401" r:id="rId15"/>
    <p:sldId id="402" r:id="rId16"/>
    <p:sldId id="399" r:id="rId17"/>
    <p:sldId id="425" r:id="rId18"/>
    <p:sldId id="426" r:id="rId19"/>
    <p:sldId id="427" r:id="rId20"/>
    <p:sldId id="428" r:id="rId21"/>
    <p:sldId id="429" r:id="rId22"/>
    <p:sldId id="430" r:id="rId23"/>
    <p:sldId id="431" r:id="rId24"/>
    <p:sldId id="406" r:id="rId25"/>
    <p:sldId id="433" r:id="rId26"/>
    <p:sldId id="434" r:id="rId27"/>
    <p:sldId id="418" r:id="rId28"/>
    <p:sldId id="419" r:id="rId29"/>
    <p:sldId id="432" r:id="rId30"/>
    <p:sldId id="420" r:id="rId31"/>
    <p:sldId id="368" r:id="rId32"/>
  </p:sldIdLst>
  <p:sldSz cx="9144000" cy="6858000" type="screen4x3"/>
  <p:notesSz cx="6400800" cy="86868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Standardabschnitt" id="{2DC9A610-C365-4B09-AEBF-A0748CBDD916}">
          <p14:sldIdLst>
            <p14:sldId id="351"/>
            <p14:sldId id="393"/>
            <p14:sldId id="421"/>
            <p14:sldId id="422"/>
            <p14:sldId id="423"/>
            <p14:sldId id="424"/>
            <p14:sldId id="435"/>
            <p14:sldId id="380"/>
            <p14:sldId id="396"/>
            <p14:sldId id="397"/>
            <p14:sldId id="400"/>
            <p14:sldId id="369"/>
            <p14:sldId id="398"/>
            <p14:sldId id="401"/>
            <p14:sldId id="402"/>
            <p14:sldId id="399"/>
            <p14:sldId id="425"/>
            <p14:sldId id="426"/>
            <p14:sldId id="427"/>
            <p14:sldId id="428"/>
            <p14:sldId id="429"/>
            <p14:sldId id="430"/>
            <p14:sldId id="431"/>
            <p14:sldId id="406"/>
            <p14:sldId id="433"/>
            <p14:sldId id="434"/>
            <p14:sldId id="418"/>
            <p14:sldId id="419"/>
            <p14:sldId id="432"/>
            <p14:sldId id="420"/>
            <p14:sldId id="368"/>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DE001A"/>
    <a:srgbClr val="A0A0A0"/>
    <a:srgbClr val="E6E6E6"/>
    <a:srgbClr val="C3C3C3"/>
    <a:srgbClr val="828282"/>
    <a:srgbClr val="5A5A5A"/>
    <a:srgbClr val="414141"/>
    <a:srgbClr val="E9E9E9"/>
    <a:srgbClr val="DE3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1" autoAdjust="0"/>
    <p:restoredTop sz="98782" autoAdjust="0"/>
  </p:normalViewPr>
  <p:slideViewPr>
    <p:cSldViewPr snapToGrid="0" showGuides="1">
      <p:cViewPr>
        <p:scale>
          <a:sx n="90" d="100"/>
          <a:sy n="90" d="100"/>
        </p:scale>
        <p:origin x="-876" y="-342"/>
      </p:cViewPr>
      <p:guideLst>
        <p:guide orient="horz" pos="2269"/>
        <p:guide orient="horz" pos="1089"/>
        <p:guide orient="horz" pos="3829"/>
        <p:guide orient="horz" pos="805"/>
        <p:guide orient="horz" pos="2365"/>
        <p:guide pos="5558"/>
        <p:guide pos="2832"/>
        <p:guide pos="2934"/>
        <p:guide pos="208"/>
        <p:guide pos="5361"/>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70" d="100"/>
          <a:sy n="70" d="100"/>
        </p:scale>
        <p:origin x="-2832" y="-108"/>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2"/>
          </p:nvPr>
        </p:nvSpPr>
        <p:spPr>
          <a:xfrm>
            <a:off x="426023" y="8251064"/>
            <a:ext cx="4496106" cy="249152"/>
          </a:xfrm>
          <a:prstGeom prst="rect">
            <a:avLst/>
          </a:prstGeom>
        </p:spPr>
        <p:txBody>
          <a:bodyPr vert="horz" lIns="0" tIns="41370" rIns="0" bIns="41370" rtlCol="0" anchor="b"/>
          <a:lstStyle>
            <a:lvl1pPr algn="l">
              <a:defRPr sz="1000"/>
            </a:lvl1pPr>
          </a:lstStyle>
          <a:p>
            <a:endParaRPr lang="en-US" sz="700" cap="all" dirty="0">
              <a:latin typeface="+mn-lt"/>
            </a:endParaRPr>
          </a:p>
        </p:txBody>
      </p:sp>
      <p:sp>
        <p:nvSpPr>
          <p:cNvPr id="5" name="Foliennummernplatzhalter 4"/>
          <p:cNvSpPr>
            <a:spLocks noGrp="1"/>
          </p:cNvSpPr>
          <p:nvPr>
            <p:ph type="sldNum" sz="quarter" idx="3"/>
          </p:nvPr>
        </p:nvSpPr>
        <p:spPr>
          <a:xfrm>
            <a:off x="5137384" y="8251064"/>
            <a:ext cx="846663" cy="249152"/>
          </a:xfrm>
          <a:prstGeom prst="rect">
            <a:avLst/>
          </a:prstGeom>
        </p:spPr>
        <p:txBody>
          <a:bodyPr vert="horz" lIns="82742" tIns="41370" rIns="82742" bIns="41370" rtlCol="0" anchor="b"/>
          <a:lstStyle>
            <a:lvl1pPr algn="r">
              <a:defRPr sz="1000"/>
            </a:lvl1pPr>
          </a:lstStyle>
          <a:p>
            <a:fld id="{98A0CE59-2A73-44E4-BB71-ABFD0B96C3CC}" type="slidenum">
              <a:rPr lang="en-US" sz="700" cap="all">
                <a:latin typeface="+mn-lt"/>
              </a:rPr>
              <a:pPr/>
              <a:t>‹#›</a:t>
            </a:fld>
            <a:endParaRPr lang="en-US" sz="700" cap="all" dirty="0">
              <a:latin typeface="+mn-lt"/>
            </a:endParaRPr>
          </a:p>
        </p:txBody>
      </p:sp>
    </p:spTree>
    <p:extLst>
      <p:ext uri="{BB962C8B-B14F-4D97-AF65-F5344CB8AC3E}">
        <p14:creationId xmlns:p14="http://schemas.microsoft.com/office/powerpoint/2010/main" val="2926534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Rot="1" noChangeAspect="1" noChangeArrowheads="1" noTextEdit="1"/>
          </p:cNvSpPr>
          <p:nvPr>
            <p:ph type="sldImg" idx="2"/>
          </p:nvPr>
        </p:nvSpPr>
        <p:spPr bwMode="auto">
          <a:xfrm>
            <a:off x="1030288" y="652463"/>
            <a:ext cx="4340225" cy="32559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853440" y="4126231"/>
            <a:ext cx="4693921" cy="390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742" tIns="41370" rIns="82742" bIns="41370" numCol="1" anchor="t" anchorCtr="0" compatLnSpc="1">
            <a:prstTxWarp prst="textNoShape">
              <a:avLst/>
            </a:prstTxWarp>
          </a:bodyPr>
          <a:lstStyle/>
          <a:p>
            <a:pPr lvl="0"/>
            <a:r>
              <a:rPr lang="de-DE" noProof="0" dirty="0" smtClean="0"/>
              <a:t>Klicken Sie, um die Formate des Vorlagentextes zu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8198" name="Rectangle 6"/>
          <p:cNvSpPr>
            <a:spLocks noGrp="1" noChangeArrowheads="1"/>
          </p:cNvSpPr>
          <p:nvPr>
            <p:ph type="ftr" sz="quarter" idx="4"/>
          </p:nvPr>
        </p:nvSpPr>
        <p:spPr bwMode="auto">
          <a:xfrm>
            <a:off x="861014" y="8252460"/>
            <a:ext cx="2773680" cy="31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1370" rIns="0" bIns="41370" numCol="1" anchor="b" anchorCtr="0" compatLnSpc="1">
            <a:prstTxWarp prst="textNoShape">
              <a:avLst/>
            </a:prstTxWarp>
          </a:bodyPr>
          <a:lstStyle>
            <a:lvl1pPr>
              <a:defRPr sz="700" cap="all" baseline="0">
                <a:latin typeface="+mn-lt"/>
              </a:defRPr>
            </a:lvl1pPr>
          </a:lstStyle>
          <a:p>
            <a:pPr>
              <a:defRPr/>
            </a:pPr>
            <a:endParaRPr lang="de-DE" dirty="0"/>
          </a:p>
        </p:txBody>
      </p:sp>
      <p:sp>
        <p:nvSpPr>
          <p:cNvPr id="8199" name="Rectangle 7"/>
          <p:cNvSpPr>
            <a:spLocks noGrp="1" noChangeArrowheads="1"/>
          </p:cNvSpPr>
          <p:nvPr>
            <p:ph type="sldNum" sz="quarter" idx="5"/>
          </p:nvPr>
        </p:nvSpPr>
        <p:spPr bwMode="auto">
          <a:xfrm>
            <a:off x="4276370" y="8252460"/>
            <a:ext cx="1306469" cy="31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742" tIns="41370" rIns="82742" bIns="41370" numCol="1" anchor="b" anchorCtr="0" compatLnSpc="1">
            <a:prstTxWarp prst="textNoShape">
              <a:avLst/>
            </a:prstTxWarp>
          </a:bodyPr>
          <a:lstStyle>
            <a:lvl1pPr algn="r">
              <a:defRPr sz="700" cap="all" baseline="0">
                <a:latin typeface="+mn-lt"/>
              </a:defRPr>
            </a:lvl1pPr>
          </a:lstStyle>
          <a:p>
            <a:pPr>
              <a:defRPr/>
            </a:pPr>
            <a:fld id="{2DACD6F0-D8BE-443E-A1AD-D5A64A46D58B}" type="slidenum">
              <a:rPr lang="de-DE" smtClean="0"/>
              <a:pPr>
                <a:defRPr/>
              </a:pPr>
              <a:t>‹#›</a:t>
            </a:fld>
            <a:endParaRPr lang="de-DE" dirty="0"/>
          </a:p>
        </p:txBody>
      </p:sp>
    </p:spTree>
    <p:extLst>
      <p:ext uri="{BB962C8B-B14F-4D97-AF65-F5344CB8AC3E}">
        <p14:creationId xmlns:p14="http://schemas.microsoft.com/office/powerpoint/2010/main" val="14569541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274638" indent="-274638" algn="l" rtl="0" eaLnBrk="0" fontAlgn="base" hangingPunct="0">
      <a:spcBef>
        <a:spcPct val="30000"/>
      </a:spcBef>
      <a:spcAft>
        <a:spcPct val="0"/>
      </a:spcAft>
      <a:buFont typeface="Wingdings" pitchFamily="2" charset="2"/>
      <a:buChar char="§"/>
      <a:defRPr sz="1200" kern="1200">
        <a:solidFill>
          <a:schemeClr val="tx1"/>
        </a:solidFill>
        <a:latin typeface="+mn-lt"/>
        <a:ea typeface="+mn-ea"/>
        <a:cs typeface="+mn-cs"/>
      </a:defRPr>
    </a:lvl2pPr>
    <a:lvl3pPr marL="274638" indent="0" algn="l" rtl="0" eaLnBrk="0" fontAlgn="base" hangingPunct="0">
      <a:spcBef>
        <a:spcPct val="30000"/>
      </a:spcBef>
      <a:spcAft>
        <a:spcPct val="0"/>
      </a:spcAft>
      <a:defRPr sz="1200" kern="1200">
        <a:solidFill>
          <a:schemeClr val="tx1"/>
        </a:solidFill>
        <a:latin typeface="+mn-lt"/>
        <a:ea typeface="+mn-ea"/>
        <a:cs typeface="+mn-cs"/>
      </a:defRPr>
    </a:lvl3pPr>
    <a:lvl4pPr marL="533400" indent="-258763" algn="l" rtl="0" eaLnBrk="0" fontAlgn="base" hangingPunct="0">
      <a:spcBef>
        <a:spcPct val="30000"/>
      </a:spcBef>
      <a:spcAft>
        <a:spcPct val="0"/>
      </a:spcAft>
      <a:buFont typeface="Symbol" pitchFamily="18" charset="2"/>
      <a:buChar char="-"/>
      <a:defRPr sz="1200" kern="1200">
        <a:solidFill>
          <a:schemeClr val="tx1"/>
        </a:solidFill>
        <a:latin typeface="+mn-lt"/>
        <a:ea typeface="+mn-ea"/>
        <a:cs typeface="+mn-cs"/>
      </a:defRPr>
    </a:lvl4pPr>
    <a:lvl5pPr marL="533400" indent="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860336"/>
            <a:fld id="{D2991093-75EB-4F32-B030-216C7BFB4BFD}" type="slidenum">
              <a:rPr lang="en-GB" smtClean="0"/>
              <a:pPr defTabSz="860336"/>
              <a:t>3</a:t>
            </a:fld>
            <a:endParaRPr lang="en-GB" dirty="0" smtClean="0"/>
          </a:p>
        </p:txBody>
      </p:sp>
      <p:sp>
        <p:nvSpPr>
          <p:cNvPr id="54275" name="Rectangle 2"/>
          <p:cNvSpPr>
            <a:spLocks noGrp="1" noRot="1" noChangeAspect="1" noChangeArrowheads="1" noTextEdit="1"/>
          </p:cNvSpPr>
          <p:nvPr>
            <p:ph type="sldImg"/>
          </p:nvPr>
        </p:nvSpPr>
        <p:spPr>
          <a:xfrm>
            <a:off x="884547" y="665624"/>
            <a:ext cx="4634569" cy="3271529"/>
          </a:xfrm>
          <a:ln/>
        </p:spPr>
      </p:sp>
      <p:sp>
        <p:nvSpPr>
          <p:cNvPr id="54276" name="Rectangle 3"/>
          <p:cNvSpPr>
            <a:spLocks noGrp="1" noChangeArrowheads="1"/>
          </p:cNvSpPr>
          <p:nvPr>
            <p:ph type="body" idx="1"/>
          </p:nvPr>
        </p:nvSpPr>
        <p:spPr>
          <a:xfrm>
            <a:off x="863079" y="4137920"/>
            <a:ext cx="4674645" cy="3868435"/>
          </a:xfrm>
          <a:noFill/>
          <a:ln/>
        </p:spPr>
        <p:txBody>
          <a:bodyPr/>
          <a:lstStyle/>
          <a:p>
            <a:r>
              <a:rPr lang="de-DE" smtClean="0"/>
              <a:t>Hinweis im Vortrag, dass Merger event. nie richtig stattgefunden hat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defTabSz="860336"/>
            <a:fld id="{80320BC7-105A-4838-B3CB-5210E6A06B5D}" type="slidenum">
              <a:rPr lang="en-GB" smtClean="0"/>
              <a:pPr defTabSz="860336"/>
              <a:t>5</a:t>
            </a:fld>
            <a:endParaRPr lang="en-GB" dirty="0" smtClean="0"/>
          </a:p>
        </p:txBody>
      </p:sp>
      <p:sp>
        <p:nvSpPr>
          <p:cNvPr id="57347" name="Rectangle 7"/>
          <p:cNvSpPr txBox="1">
            <a:spLocks noGrp="1" noChangeArrowheads="1"/>
          </p:cNvSpPr>
          <p:nvPr/>
        </p:nvSpPr>
        <p:spPr bwMode="auto">
          <a:xfrm>
            <a:off x="3626932" y="8252935"/>
            <a:ext cx="2773871" cy="433868"/>
          </a:xfrm>
          <a:prstGeom prst="rect">
            <a:avLst/>
          </a:prstGeom>
          <a:noFill/>
          <a:ln w="9525">
            <a:noFill/>
            <a:miter lim="800000"/>
            <a:headEnd/>
            <a:tailEnd/>
          </a:ln>
        </p:spPr>
        <p:txBody>
          <a:bodyPr lIns="86380" tIns="43190" rIns="86380" bIns="43190" anchor="b"/>
          <a:lstStyle/>
          <a:p>
            <a:pPr algn="r" defTabSz="858943" eaLnBrk="0" hangingPunct="0"/>
            <a:fld id="{D324DB8F-C313-41F3-AAF1-06599FA64FAD}" type="slidenum">
              <a:rPr lang="en-GB" sz="1300">
                <a:latin typeface="Arial" pitchFamily="34" charset="0"/>
              </a:rPr>
              <a:pPr algn="r" defTabSz="858943" eaLnBrk="0" hangingPunct="0"/>
              <a:t>5</a:t>
            </a:fld>
            <a:endParaRPr lang="en-GB" sz="1300" dirty="0">
              <a:latin typeface="Arial" pitchFamily="3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216" name="Rectangle 48"/>
          <p:cNvSpPr>
            <a:spLocks noGrp="1" noChangeArrowheads="1"/>
          </p:cNvSpPr>
          <p:nvPr>
            <p:ph type="subTitle" sz="quarter" idx="1" hasCustomPrompt="1"/>
          </p:nvPr>
        </p:nvSpPr>
        <p:spPr>
          <a:xfrm>
            <a:off x="335692" y="1518699"/>
            <a:ext cx="8506203" cy="216000"/>
          </a:xfrm>
          <a:prstGeom prst="rect">
            <a:avLst/>
          </a:prstGeom>
          <a:noFill/>
          <a:ln>
            <a:noFill/>
          </a:ln>
          <a:effectLst/>
          <a:extLst/>
        </p:spPr>
        <p:txBody>
          <a:bodyPr vert="horz" wrap="square" lIns="0" tIns="0" rIns="0" bIns="0" numCol="1" anchor="t" anchorCtr="0" compatLnSpc="1">
            <a:prstTxWarp prst="textNoShape">
              <a:avLst/>
            </a:prstTxWarp>
            <a:noAutofit/>
          </a:bodyPr>
          <a:lstStyle>
            <a:lvl1pPr>
              <a:defRPr lang="en-US" sz="1600" b="0" cap="none" baseline="0" noProof="0" dirty="0" smtClean="0">
                <a:solidFill>
                  <a:schemeClr val="tx1"/>
                </a:solidFill>
                <a:latin typeface="+mn-lt"/>
                <a:ea typeface="+mj-ea"/>
                <a:cs typeface="+mj-cs"/>
              </a:defRPr>
            </a:lvl1pPr>
          </a:lstStyle>
          <a:p>
            <a:pPr lvl="0">
              <a:spcBef>
                <a:spcPct val="50000"/>
              </a:spcBef>
            </a:pPr>
            <a:r>
              <a:rPr lang="en-US" noProof="0" dirty="0" smtClean="0"/>
              <a:t>Subtitle</a:t>
            </a:r>
          </a:p>
        </p:txBody>
      </p:sp>
      <p:sp>
        <p:nvSpPr>
          <p:cNvPr id="7" name="Titel 6"/>
          <p:cNvSpPr>
            <a:spLocks noGrp="1"/>
          </p:cNvSpPr>
          <p:nvPr>
            <p:ph type="title" hasCustomPrompt="1"/>
          </p:nvPr>
        </p:nvSpPr>
        <p:spPr>
          <a:xfrm>
            <a:off x="328811" y="1259874"/>
            <a:ext cx="8515152" cy="252000"/>
          </a:xfrm>
        </p:spPr>
        <p:txBody>
          <a:bodyPr>
            <a:noAutofit/>
          </a:bodyPr>
          <a:lstStyle>
            <a:lvl1pPr>
              <a:defRPr cap="all" baseline="0">
                <a:latin typeface="+mn-lt"/>
              </a:defRPr>
            </a:lvl1pPr>
          </a:lstStyle>
          <a:p>
            <a:r>
              <a:rPr lang="en-US" noProof="0" dirty="0" smtClean="0"/>
              <a:t>Presentation title</a:t>
            </a:r>
            <a:endParaRPr lang="en-US" noProof="0" dirty="0"/>
          </a:p>
        </p:txBody>
      </p:sp>
      <p:sp>
        <p:nvSpPr>
          <p:cNvPr id="11" name="Rectangle 28"/>
          <p:cNvSpPr>
            <a:spLocks noGrp="1" noChangeArrowheads="1"/>
          </p:cNvSpPr>
          <p:nvPr>
            <p:ph type="ftr" sz="quarter" idx="3"/>
          </p:nvPr>
        </p:nvSpPr>
        <p:spPr bwMode="auto">
          <a:xfrm>
            <a:off x="323999" y="6444000"/>
            <a:ext cx="550386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a:defRPr sz="800" cap="all" baseline="0">
                <a:solidFill>
                  <a:schemeClr val="tx1"/>
                </a:solidFill>
                <a:latin typeface="+mn-lt"/>
              </a:defRPr>
            </a:lvl1pPr>
          </a:lstStyle>
          <a:p>
            <a:pPr>
              <a:defRPr/>
            </a:pPr>
            <a:r>
              <a:rPr lang="en-US" smtClean="0"/>
              <a:t>MAGNESIUM IN SEAT STRUCTURE│ DEC 2013│ Innovation │ DI</a:t>
            </a:r>
            <a:endParaRPr lang="en-US" dirty="0"/>
          </a:p>
        </p:txBody>
      </p:sp>
      <p:pic>
        <p:nvPicPr>
          <p:cNvPr id="12" name="Picture 10" descr="\\Dell\transfer\LOGO aus PDF.JPG"/>
          <p:cNvPicPr>
            <a:picLocks noChangeAspect="1" noChangeArrowheads="1"/>
          </p:cNvPicPr>
          <p:nvPr/>
        </p:nvPicPr>
        <p:blipFill>
          <a:blip r:embed="rId2" cstate="screen"/>
          <a:srcRect/>
          <a:stretch>
            <a:fillRect/>
          </a:stretch>
        </p:blipFill>
        <p:spPr bwMode="auto">
          <a:xfrm>
            <a:off x="6693688" y="232569"/>
            <a:ext cx="1887538" cy="501650"/>
          </a:xfrm>
          <a:prstGeom prst="rect">
            <a:avLst/>
          </a:prstGeom>
          <a:noFill/>
          <a:ln w="9525">
            <a:noFill/>
            <a:miter lim="800000"/>
            <a:headEnd/>
            <a:tailEnd/>
          </a:ln>
        </p:spPr>
      </p:pic>
      <p:pic>
        <p:nvPicPr>
          <p:cNvPr id="9" name="Picture 10" descr="\\Dell\transfer\LOGO aus PDF.JPG"/>
          <p:cNvPicPr>
            <a:picLocks noChangeAspect="1" noChangeArrowheads="1"/>
          </p:cNvPicPr>
          <p:nvPr userDrawn="1"/>
        </p:nvPicPr>
        <p:blipFill>
          <a:blip r:embed="rId2" cstate="screen"/>
          <a:srcRect/>
          <a:stretch>
            <a:fillRect/>
          </a:stretch>
        </p:blipFill>
        <p:spPr bwMode="auto">
          <a:xfrm>
            <a:off x="6693688" y="232569"/>
            <a:ext cx="1887538" cy="501650"/>
          </a:xfrm>
          <a:prstGeom prst="rect">
            <a:avLst/>
          </a:prstGeom>
          <a:noFill/>
          <a:ln w="9525">
            <a:noFill/>
            <a:miter lim="800000"/>
            <a:headEnd/>
            <a:tailEnd/>
          </a:ln>
        </p:spPr>
      </p:pic>
      <p:pic>
        <p:nvPicPr>
          <p:cNvPr id="13" name="Grafik 12" descr="IMG_0506.jpg"/>
          <p:cNvPicPr>
            <a:picLocks noChangeAspect="1"/>
          </p:cNvPicPr>
          <p:nvPr userDrawn="1"/>
        </p:nvPicPr>
        <p:blipFill>
          <a:blip r:embed="rId3" cstate="screen"/>
          <a:srcRect/>
          <a:stretch>
            <a:fillRect/>
          </a:stretch>
        </p:blipFill>
        <p:spPr>
          <a:xfrm>
            <a:off x="324000" y="1872000"/>
            <a:ext cx="8496150" cy="4500000"/>
          </a:xfrm>
          <a:prstGeom prst="rect">
            <a:avLst/>
          </a:prstGeom>
        </p:spPr>
      </p:pic>
    </p:spTree>
    <p:extLst>
      <p:ext uri="{BB962C8B-B14F-4D97-AF65-F5344CB8AC3E}">
        <p14:creationId xmlns:p14="http://schemas.microsoft.com/office/powerpoint/2010/main" val="944649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4000" y="1219200"/>
            <a:ext cx="4176000" cy="4824000"/>
          </a:xfrm>
          <a:prstGeom prst="rect">
            <a:avLst/>
          </a:prstGeom>
        </p:spPr>
        <p:txBody>
          <a:bodyPr/>
          <a:lstStyle>
            <a:lvl1pPr>
              <a:defRPr sz="1600"/>
            </a:lvl1pPr>
            <a:lvl2pPr>
              <a:defRPr sz="1600"/>
            </a:lvl2pPr>
            <a:lvl3pPr>
              <a:defRPr sz="1400" baseline="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err="1" smtClean="0"/>
              <a:t>Secod</a:t>
            </a:r>
            <a:r>
              <a:rPr lang="de-DE" noProof="0" dirty="0" smtClean="0"/>
              <a:t>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8" name="Inhaltsplatzhalter 7"/>
          <p:cNvSpPr>
            <a:spLocks noGrp="1"/>
          </p:cNvSpPr>
          <p:nvPr>
            <p:ph sz="quarter" idx="16" hasCustomPrompt="1"/>
          </p:nvPr>
        </p:nvSpPr>
        <p:spPr>
          <a:xfrm>
            <a:off x="4662000" y="1260000"/>
            <a:ext cx="4176000" cy="2322000"/>
          </a:xfrm>
          <a:solidFill>
            <a:schemeClr val="accent4"/>
          </a:solidFill>
        </p:spPr>
        <p:txBody>
          <a:bodyPr/>
          <a:lstStyle>
            <a:lvl1pPr>
              <a:defRPr baseline="0"/>
            </a:lvl1pPr>
          </a:lstStyle>
          <a:p>
            <a:r>
              <a:rPr lang="de-DE" dirty="0" smtClean="0"/>
              <a:t>Click </a:t>
            </a:r>
            <a:r>
              <a:rPr lang="de-DE" dirty="0" err="1" smtClean="0"/>
              <a:t>icon</a:t>
            </a:r>
            <a:r>
              <a:rPr lang="de-DE" dirty="0" smtClean="0"/>
              <a:t> </a:t>
            </a:r>
            <a:r>
              <a:rPr lang="de-DE" dirty="0" err="1" smtClean="0"/>
              <a:t>to</a:t>
            </a:r>
            <a:r>
              <a:rPr lang="de-DE" dirty="0" smtClean="0"/>
              <a:t> </a:t>
            </a:r>
            <a:r>
              <a:rPr lang="de-DE" dirty="0" err="1" smtClean="0"/>
              <a:t>add</a:t>
            </a:r>
            <a:r>
              <a:rPr lang="de-DE" dirty="0" smtClean="0"/>
              <a:t> </a:t>
            </a:r>
            <a:r>
              <a:rPr lang="de-DE" dirty="0" err="1" smtClean="0"/>
              <a:t>picture</a:t>
            </a:r>
            <a:r>
              <a:rPr lang="de-DE" dirty="0" smtClean="0"/>
              <a:t> </a:t>
            </a:r>
            <a:r>
              <a:rPr lang="de-DE" dirty="0" err="1" smtClean="0"/>
              <a:t>or</a:t>
            </a:r>
            <a:r>
              <a:rPr lang="de-DE" dirty="0" smtClean="0"/>
              <a:t> </a:t>
            </a:r>
            <a:r>
              <a:rPr lang="de-DE" dirty="0" err="1" smtClean="0"/>
              <a:t>designs</a:t>
            </a:r>
            <a:endParaRPr lang="de-DE" dirty="0"/>
          </a:p>
        </p:txBody>
      </p:sp>
      <p:sp>
        <p:nvSpPr>
          <p:cNvPr id="9" name="Inhaltsplatzhalter 7"/>
          <p:cNvSpPr>
            <a:spLocks noGrp="1"/>
          </p:cNvSpPr>
          <p:nvPr>
            <p:ph sz="quarter" idx="17" hasCustomPrompt="1"/>
          </p:nvPr>
        </p:nvSpPr>
        <p:spPr>
          <a:xfrm>
            <a:off x="4662000" y="3744000"/>
            <a:ext cx="4176000" cy="2322000"/>
          </a:xfrm>
          <a:solidFill>
            <a:schemeClr val="accent4"/>
          </a:solidFill>
        </p:spPr>
        <p:txBody>
          <a:bodyPr/>
          <a:lstStyle>
            <a:lvl1pPr>
              <a:defRPr baseline="0"/>
            </a:lvl1pPr>
          </a:lstStyle>
          <a:p>
            <a:r>
              <a:rPr lang="de-DE" dirty="0" smtClean="0"/>
              <a:t>Click </a:t>
            </a:r>
            <a:r>
              <a:rPr lang="de-DE" dirty="0" err="1" smtClean="0"/>
              <a:t>icon</a:t>
            </a:r>
            <a:r>
              <a:rPr lang="de-DE" dirty="0" smtClean="0"/>
              <a:t> </a:t>
            </a:r>
            <a:r>
              <a:rPr lang="de-DE" dirty="0" err="1" smtClean="0"/>
              <a:t>to</a:t>
            </a:r>
            <a:r>
              <a:rPr lang="de-DE" dirty="0" smtClean="0"/>
              <a:t> </a:t>
            </a:r>
            <a:r>
              <a:rPr lang="de-DE" dirty="0" err="1" smtClean="0"/>
              <a:t>add</a:t>
            </a:r>
            <a:r>
              <a:rPr lang="de-DE" dirty="0" smtClean="0"/>
              <a:t> </a:t>
            </a:r>
            <a:r>
              <a:rPr lang="de-DE" dirty="0" err="1" smtClean="0"/>
              <a:t>picture</a:t>
            </a:r>
            <a:r>
              <a:rPr lang="de-DE" dirty="0" smtClean="0"/>
              <a:t> </a:t>
            </a:r>
            <a:r>
              <a:rPr lang="de-DE" dirty="0" err="1" smtClean="0"/>
              <a:t>or</a:t>
            </a:r>
            <a:r>
              <a:rPr lang="de-DE" dirty="0" smtClean="0"/>
              <a:t> </a:t>
            </a:r>
            <a:r>
              <a:rPr lang="de-DE" dirty="0" err="1" smtClean="0"/>
              <a:t>designs</a:t>
            </a:r>
            <a:endParaRPr lang="de-DE" dirty="0"/>
          </a:p>
        </p:txBody>
      </p:sp>
      <p:sp>
        <p:nvSpPr>
          <p:cNvPr id="10"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12" name="Titel 11"/>
          <p:cNvSpPr>
            <a:spLocks noGrp="1"/>
          </p:cNvSpPr>
          <p:nvPr>
            <p:ph type="title" hasCustomPrompt="1"/>
          </p:nvPr>
        </p:nvSpPr>
        <p:spPr>
          <a:xfrm>
            <a:off x="316799" y="423665"/>
            <a:ext cx="5940000" cy="252000"/>
          </a:xfrm>
        </p:spPr>
        <p:txBody>
          <a:bodyPr/>
          <a:lstStyle>
            <a:lvl1pPr>
              <a:defRPr/>
            </a:lvl1pPr>
          </a:lstStyle>
          <a:p>
            <a:r>
              <a:rPr lang="de-DE" dirty="0" smtClean="0"/>
              <a:t>title</a:t>
            </a:r>
            <a:endParaRPr lang="de-DE" dirty="0"/>
          </a:p>
        </p:txBody>
      </p:sp>
      <p:sp>
        <p:nvSpPr>
          <p:cNvPr id="11"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3"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4"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5"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768590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short Tex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4000" y="1219201"/>
            <a:ext cx="8496000" cy="666750"/>
          </a:xfrm>
          <a:prstGeom prst="rect">
            <a:avLst/>
          </a:prstGeom>
        </p:spPr>
        <p:txBody>
          <a:bodyPr/>
          <a:lstStyle>
            <a:lvl1pPr>
              <a:defRPr sz="1600"/>
            </a:lvl1pPr>
            <a:lvl2pPr>
              <a:defRPr sz="1600" baseline="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p:txBody>
      </p:sp>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9" name="Inhaltsplatzhalter 7"/>
          <p:cNvSpPr>
            <a:spLocks noGrp="1"/>
          </p:cNvSpPr>
          <p:nvPr>
            <p:ph sz="quarter" idx="17" hasCustomPrompt="1"/>
          </p:nvPr>
        </p:nvSpPr>
        <p:spPr>
          <a:xfrm>
            <a:off x="322729" y="1884363"/>
            <a:ext cx="8496000" cy="4175125"/>
          </a:xfrm>
          <a:solidFill>
            <a:schemeClr val="accent4"/>
          </a:solidFill>
        </p:spPr>
        <p:txBody>
          <a:bodyPr/>
          <a:lstStyle>
            <a:lvl1pPr>
              <a:defRPr baseline="0"/>
            </a:lvl1pPr>
          </a:lstStyle>
          <a:p>
            <a:r>
              <a:rPr lang="de-DE" dirty="0" smtClean="0"/>
              <a:t>Click </a:t>
            </a:r>
            <a:r>
              <a:rPr lang="de-DE" dirty="0" err="1" smtClean="0"/>
              <a:t>icon</a:t>
            </a:r>
            <a:r>
              <a:rPr lang="de-DE" dirty="0" smtClean="0"/>
              <a:t> </a:t>
            </a:r>
            <a:r>
              <a:rPr lang="de-DE" dirty="0" err="1" smtClean="0"/>
              <a:t>to</a:t>
            </a:r>
            <a:r>
              <a:rPr lang="de-DE" dirty="0" smtClean="0"/>
              <a:t> </a:t>
            </a:r>
            <a:r>
              <a:rPr lang="de-DE" dirty="0" err="1" smtClean="0"/>
              <a:t>add</a:t>
            </a:r>
            <a:r>
              <a:rPr lang="de-DE" dirty="0" smtClean="0"/>
              <a:t> </a:t>
            </a:r>
            <a:r>
              <a:rPr lang="de-DE" dirty="0" err="1" smtClean="0"/>
              <a:t>picture</a:t>
            </a:r>
            <a:r>
              <a:rPr lang="de-DE" dirty="0" smtClean="0"/>
              <a:t> </a:t>
            </a:r>
            <a:r>
              <a:rPr lang="de-DE" dirty="0" err="1" smtClean="0"/>
              <a:t>or</a:t>
            </a:r>
            <a:r>
              <a:rPr lang="de-DE" dirty="0" smtClean="0"/>
              <a:t> </a:t>
            </a:r>
            <a:r>
              <a:rPr lang="de-DE" dirty="0" err="1" smtClean="0"/>
              <a:t>designs</a:t>
            </a:r>
            <a:endParaRPr lang="de-DE" dirty="0"/>
          </a:p>
        </p:txBody>
      </p:sp>
      <p:sp>
        <p:nvSpPr>
          <p:cNvPr id="10"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11" name="Titel 10"/>
          <p:cNvSpPr>
            <a:spLocks noGrp="1"/>
          </p:cNvSpPr>
          <p:nvPr>
            <p:ph type="title" hasCustomPrompt="1"/>
          </p:nvPr>
        </p:nvSpPr>
        <p:spPr>
          <a:xfrm>
            <a:off x="316799" y="423665"/>
            <a:ext cx="5940000" cy="252000"/>
          </a:xfrm>
        </p:spPr>
        <p:txBody>
          <a:bodyPr/>
          <a:lstStyle>
            <a:lvl1pPr>
              <a:defRPr/>
            </a:lvl1pPr>
          </a:lstStyle>
          <a:p>
            <a:r>
              <a:rPr lang="de-DE" dirty="0" err="1" smtClean="0"/>
              <a:t>TitLE</a:t>
            </a:r>
            <a:endParaRPr lang="de-DE"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8"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2"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3"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2374519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Overline">
    <p:spTree>
      <p:nvGrpSpPr>
        <p:cNvPr id="1" name=""/>
        <p:cNvGrpSpPr/>
        <p:nvPr/>
      </p:nvGrpSpPr>
      <p:grpSpPr>
        <a:xfrm>
          <a:off x="0" y="0"/>
          <a:ext cx="0" cy="0"/>
          <a:chOff x="0" y="0"/>
          <a:chExt cx="0" cy="0"/>
        </a:xfrm>
      </p:grpSpPr>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9" name="Inhaltsplatzhalter 7"/>
          <p:cNvSpPr>
            <a:spLocks noGrp="1"/>
          </p:cNvSpPr>
          <p:nvPr>
            <p:ph sz="quarter" idx="17" hasCustomPrompt="1"/>
          </p:nvPr>
        </p:nvSpPr>
        <p:spPr>
          <a:xfrm>
            <a:off x="322729" y="1728000"/>
            <a:ext cx="8496000" cy="4320000"/>
          </a:xfrm>
          <a:solidFill>
            <a:schemeClr val="accent4"/>
          </a:solidFill>
        </p:spPr>
        <p:txBody>
          <a:bodyPr/>
          <a:lstStyle>
            <a:lvl1pPr>
              <a:defRPr baseline="0"/>
            </a:lvl1pPr>
          </a:lstStyle>
          <a:p>
            <a:r>
              <a:rPr lang="de-DE" dirty="0" smtClean="0"/>
              <a:t>Click </a:t>
            </a:r>
            <a:r>
              <a:rPr lang="de-DE" dirty="0" err="1" smtClean="0"/>
              <a:t>icon</a:t>
            </a:r>
            <a:r>
              <a:rPr lang="de-DE" dirty="0" smtClean="0"/>
              <a:t> </a:t>
            </a:r>
            <a:r>
              <a:rPr lang="de-DE" dirty="0" err="1" smtClean="0"/>
              <a:t>to</a:t>
            </a:r>
            <a:r>
              <a:rPr lang="de-DE" dirty="0" smtClean="0"/>
              <a:t> </a:t>
            </a:r>
            <a:r>
              <a:rPr lang="de-DE" dirty="0" err="1" smtClean="0"/>
              <a:t>add</a:t>
            </a:r>
            <a:r>
              <a:rPr lang="de-DE" dirty="0" smtClean="0"/>
              <a:t> </a:t>
            </a:r>
            <a:r>
              <a:rPr lang="de-DE" dirty="0" err="1" smtClean="0"/>
              <a:t>picture</a:t>
            </a:r>
            <a:r>
              <a:rPr lang="de-DE" dirty="0" smtClean="0"/>
              <a:t> </a:t>
            </a:r>
            <a:r>
              <a:rPr lang="de-DE" dirty="0" err="1" smtClean="0"/>
              <a:t>or</a:t>
            </a:r>
            <a:r>
              <a:rPr lang="de-DE" dirty="0" smtClean="0"/>
              <a:t> </a:t>
            </a:r>
            <a:r>
              <a:rPr lang="de-DE" dirty="0" err="1" smtClean="0"/>
              <a:t>designs</a:t>
            </a:r>
            <a:endParaRPr lang="de-DE" dirty="0"/>
          </a:p>
        </p:txBody>
      </p:sp>
      <p:sp>
        <p:nvSpPr>
          <p:cNvPr id="10"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8" name="Textplatzhalter 10"/>
          <p:cNvSpPr>
            <a:spLocks noGrp="1"/>
          </p:cNvSpPr>
          <p:nvPr>
            <p:ph type="body" sz="quarter" idx="16" hasCustomPrompt="1"/>
          </p:nvPr>
        </p:nvSpPr>
        <p:spPr>
          <a:xfrm>
            <a:off x="316798" y="1198334"/>
            <a:ext cx="8496000" cy="325666"/>
          </a:xfrm>
        </p:spPr>
        <p:txBody>
          <a:bodyPr/>
          <a:lstStyle>
            <a:lvl1pPr>
              <a:defRPr sz="2000" cap="none" baseline="0">
                <a:solidFill>
                  <a:schemeClr val="tx1"/>
                </a:solidFill>
              </a:defRPr>
            </a:lvl1pPr>
          </a:lstStyle>
          <a:p>
            <a:pPr lvl="0">
              <a:spcBef>
                <a:spcPct val="50000"/>
              </a:spcBef>
            </a:pPr>
            <a:r>
              <a:rPr lang="en-US" noProof="0" dirty="0" err="1" smtClean="0"/>
              <a:t>Overline</a:t>
            </a:r>
            <a:endParaRPr lang="en-US" noProof="0" dirty="0" smtClean="0"/>
          </a:p>
        </p:txBody>
      </p:sp>
      <p:sp>
        <p:nvSpPr>
          <p:cNvPr id="11" name="Textplatzhalter 10"/>
          <p:cNvSpPr>
            <a:spLocks noGrp="1"/>
          </p:cNvSpPr>
          <p:nvPr>
            <p:ph type="body" sz="quarter" idx="18" hasCustomPrompt="1"/>
          </p:nvPr>
        </p:nvSpPr>
        <p:spPr>
          <a:xfrm>
            <a:off x="617538" y="2055813"/>
            <a:ext cx="1813690" cy="476250"/>
          </a:xfrm>
        </p:spPr>
        <p:txBody>
          <a:bodyPr/>
          <a:lstStyle>
            <a:lvl1pPr>
              <a:defRPr baseline="0"/>
            </a:lvl1pPr>
          </a:lstStyle>
          <a:p>
            <a:pPr lvl="0"/>
            <a:r>
              <a:rPr lang="de-DE" dirty="0" err="1" smtClean="0"/>
              <a:t>Copy</a:t>
            </a:r>
            <a:r>
              <a:rPr lang="de-DE" dirty="0" smtClean="0"/>
              <a:t> in </a:t>
            </a:r>
            <a:r>
              <a:rPr lang="de-DE" dirty="0" err="1" smtClean="0"/>
              <a:t>picture</a:t>
            </a:r>
            <a:endParaRPr lang="de-DE" dirty="0"/>
          </a:p>
        </p:txBody>
      </p:sp>
      <p:sp>
        <p:nvSpPr>
          <p:cNvPr id="13" name="Titel 12"/>
          <p:cNvSpPr>
            <a:spLocks noGrp="1"/>
          </p:cNvSpPr>
          <p:nvPr>
            <p:ph type="title" hasCustomPrompt="1"/>
          </p:nvPr>
        </p:nvSpPr>
        <p:spPr>
          <a:xfrm>
            <a:off x="316799" y="423664"/>
            <a:ext cx="5940000" cy="252000"/>
          </a:xfrm>
        </p:spPr>
        <p:txBody>
          <a:bodyPr/>
          <a:lstStyle>
            <a:lvl1pPr>
              <a:defRPr/>
            </a:lvl1pPr>
          </a:lstStyle>
          <a:p>
            <a:r>
              <a:rPr lang="de-DE" dirty="0" smtClean="0"/>
              <a:t>TITLE</a:t>
            </a:r>
            <a:endParaRPr lang="de-DE" dirty="0"/>
          </a:p>
        </p:txBody>
      </p:sp>
      <p:sp>
        <p:nvSpPr>
          <p:cNvPr id="12"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4"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5"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6"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90319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Fußzeilenplatzhalter 1"/>
          <p:cNvSpPr>
            <a:spLocks noGrp="1"/>
          </p:cNvSpPr>
          <p:nvPr>
            <p:ph type="ftr" sz="quarter" idx="14"/>
          </p:nvPr>
        </p:nvSpPr>
        <p:spPr/>
        <p:txBody>
          <a:bodyPr/>
          <a:lstStyle>
            <a:lvl1pPr>
              <a:defRPr baseline="0">
                <a:latin typeface="+mn-lt"/>
              </a:defRPr>
            </a:lvl1pPr>
          </a:lstStyle>
          <a:p>
            <a:pPr>
              <a:defRPr/>
            </a:pPr>
            <a:r>
              <a:rPr lang="en-US" smtClean="0"/>
              <a:t>MAGNESIUM IN SEAT STRUCTURE│ DEC 2013│ Innovation │ DI</a:t>
            </a:r>
            <a:endParaRPr lang="en-US" dirty="0"/>
          </a:p>
        </p:txBody>
      </p:sp>
      <p:sp>
        <p:nvSpPr>
          <p:cNvPr id="9" name="Inhaltsplatzhalter 7"/>
          <p:cNvSpPr>
            <a:spLocks noGrp="1"/>
          </p:cNvSpPr>
          <p:nvPr>
            <p:ph sz="quarter" idx="17" hasCustomPrompt="1"/>
          </p:nvPr>
        </p:nvSpPr>
        <p:spPr>
          <a:xfrm>
            <a:off x="324000" y="1260000"/>
            <a:ext cx="8496000" cy="4788000"/>
          </a:xfrm>
          <a:solidFill>
            <a:schemeClr val="accent4"/>
          </a:solidFill>
        </p:spPr>
        <p:txBody>
          <a:bodyPr/>
          <a:lstStyle>
            <a:lvl1pPr>
              <a:defRPr baseline="0">
                <a:latin typeface="+mn-lt"/>
              </a:defRPr>
            </a:lvl1pPr>
          </a:lstStyle>
          <a:p>
            <a:r>
              <a:rPr lang="de-DE" dirty="0" smtClean="0"/>
              <a:t>Click </a:t>
            </a:r>
            <a:r>
              <a:rPr lang="de-DE" dirty="0" err="1" smtClean="0"/>
              <a:t>icon</a:t>
            </a:r>
            <a:r>
              <a:rPr lang="de-DE" dirty="0" smtClean="0"/>
              <a:t> </a:t>
            </a:r>
            <a:r>
              <a:rPr lang="de-DE" dirty="0" err="1" smtClean="0"/>
              <a:t>to</a:t>
            </a:r>
            <a:r>
              <a:rPr lang="de-DE" dirty="0" smtClean="0"/>
              <a:t> </a:t>
            </a:r>
            <a:r>
              <a:rPr lang="de-DE" dirty="0" err="1" smtClean="0"/>
              <a:t>add</a:t>
            </a:r>
            <a:r>
              <a:rPr lang="de-DE" dirty="0" smtClean="0"/>
              <a:t> </a:t>
            </a:r>
            <a:r>
              <a:rPr lang="de-DE" dirty="0" err="1" smtClean="0"/>
              <a:t>picture</a:t>
            </a:r>
            <a:r>
              <a:rPr lang="de-DE" dirty="0" smtClean="0"/>
              <a:t> </a:t>
            </a:r>
            <a:r>
              <a:rPr lang="de-DE" dirty="0" err="1" smtClean="0"/>
              <a:t>or</a:t>
            </a:r>
            <a:r>
              <a:rPr lang="de-DE" dirty="0" smtClean="0"/>
              <a:t> </a:t>
            </a:r>
            <a:r>
              <a:rPr lang="de-DE" dirty="0" err="1" smtClean="0"/>
              <a:t>designs</a:t>
            </a:r>
            <a:endParaRPr lang="de-DE" dirty="0"/>
          </a:p>
        </p:txBody>
      </p:sp>
      <p:sp>
        <p:nvSpPr>
          <p:cNvPr id="10"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latin typeface="+mn-lt"/>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6" name="Titel 5"/>
          <p:cNvSpPr>
            <a:spLocks noGrp="1"/>
          </p:cNvSpPr>
          <p:nvPr>
            <p:ph type="title" hasCustomPrompt="1"/>
          </p:nvPr>
        </p:nvSpPr>
        <p:spPr>
          <a:xfrm>
            <a:off x="316799" y="423665"/>
            <a:ext cx="5940000" cy="252000"/>
          </a:xfrm>
        </p:spPr>
        <p:txBody>
          <a:bodyPr/>
          <a:lstStyle>
            <a:lvl1pPr>
              <a:defRPr/>
            </a:lvl1pPr>
          </a:lstStyle>
          <a:p>
            <a:r>
              <a:rPr lang="de-DE" dirty="0" smtClean="0"/>
              <a:t>TITLE</a:t>
            </a:r>
            <a:endParaRPr lang="de-DE"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8"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1"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2"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3525546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1" name="Bildplatzhalter 4"/>
          <p:cNvPicPr>
            <a:picLocks noChangeAspect="1"/>
          </p:cNvPicPr>
          <p:nvPr/>
        </p:nvPicPr>
        <p:blipFill>
          <a:blip r:embed="rId2" cstate="screen">
            <a:extLst>
              <a:ext uri="{28A0092B-C50C-407E-A947-70E740481C1C}">
                <a14:useLocalDpi xmlns:a14="http://schemas.microsoft.com/office/drawing/2010/main" val="0"/>
              </a:ext>
            </a:extLst>
          </a:blip>
          <a:srcRect l="61" r="100"/>
          <a:stretch>
            <a:fillRect/>
          </a:stretch>
        </p:blipFill>
        <p:spPr>
          <a:xfrm>
            <a:off x="320675" y="1872000"/>
            <a:ext cx="8499325" cy="4500000"/>
          </a:xfrm>
          <a:prstGeom prst="rect">
            <a:avLst/>
          </a:prstGeom>
        </p:spPr>
      </p:pic>
      <p:sp>
        <p:nvSpPr>
          <p:cNvPr id="7" name="Titel 6"/>
          <p:cNvSpPr>
            <a:spLocks noGrp="1"/>
          </p:cNvSpPr>
          <p:nvPr>
            <p:ph type="title" hasCustomPrompt="1"/>
          </p:nvPr>
        </p:nvSpPr>
        <p:spPr>
          <a:xfrm>
            <a:off x="328811" y="1259874"/>
            <a:ext cx="8515152" cy="252000"/>
          </a:xfrm>
        </p:spPr>
        <p:txBody>
          <a:bodyPr>
            <a:noAutofit/>
          </a:bodyPr>
          <a:lstStyle>
            <a:lvl1pPr>
              <a:defRPr cap="all" baseline="0">
                <a:latin typeface="+mn-lt"/>
              </a:defRPr>
            </a:lvl1pPr>
          </a:lstStyle>
          <a:p>
            <a:r>
              <a:rPr lang="en-US" noProof="0" dirty="0" smtClean="0"/>
              <a:t>Thank you for your attention</a:t>
            </a:r>
            <a:endParaRPr lang="en-US" noProof="0" dirty="0"/>
          </a:p>
        </p:txBody>
      </p:sp>
      <p:sp>
        <p:nvSpPr>
          <p:cNvPr id="2" name="Fußzeilenplatzhalter 1"/>
          <p:cNvSpPr>
            <a:spLocks noGrp="1"/>
          </p:cNvSpPr>
          <p:nvPr>
            <p:ph type="ftr" sz="quarter" idx="19"/>
          </p:nvPr>
        </p:nvSpPr>
        <p:spPr/>
        <p:txBody>
          <a:bodyPr/>
          <a:lstStyle>
            <a:lvl1pPr>
              <a:defRPr baseline="0">
                <a:latin typeface="+mn-lt"/>
              </a:defRPr>
            </a:lvl1pPr>
          </a:lstStyle>
          <a:p>
            <a:pPr>
              <a:defRPr/>
            </a:pPr>
            <a:r>
              <a:rPr lang="en-US" smtClean="0"/>
              <a:t>MAGNESIUM IN SEAT STRUCTURE│ DEC 2013│ Innovation │ DI</a:t>
            </a:r>
            <a:endParaRPr lang="en-US" dirty="0"/>
          </a:p>
        </p:txBody>
      </p:sp>
      <p:sp>
        <p:nvSpPr>
          <p:cNvPr id="15" name="Textplatzhalter 13"/>
          <p:cNvSpPr>
            <a:spLocks noGrp="1"/>
          </p:cNvSpPr>
          <p:nvPr>
            <p:ph type="body" sz="quarter" idx="11" hasCustomPrompt="1"/>
          </p:nvPr>
        </p:nvSpPr>
        <p:spPr>
          <a:xfrm>
            <a:off x="487775" y="1997557"/>
            <a:ext cx="3680999" cy="184666"/>
          </a:xfrm>
        </p:spPr>
        <p:txBody>
          <a:bodyPr wrap="square" tIns="0" bIns="0" anchor="b" anchorCtr="0">
            <a:spAutoFit/>
          </a:bodyPr>
          <a:lstStyle>
            <a:lvl1pPr>
              <a:defRPr lang="en-US" sz="1200" kern="1200" dirty="0">
                <a:solidFill>
                  <a:schemeClr val="bg1"/>
                </a:solidFill>
                <a:latin typeface="+mn-lt"/>
                <a:ea typeface="+mn-ea"/>
                <a:cs typeface="+mn-cs"/>
              </a:defRPr>
            </a:lvl1pPr>
          </a:lstStyle>
          <a:p>
            <a:pPr lvl="0" algn="l" rtl="0" fontAlgn="base">
              <a:spcBef>
                <a:spcPct val="0"/>
              </a:spcBef>
              <a:spcAft>
                <a:spcPct val="0"/>
              </a:spcAft>
            </a:pPr>
            <a:r>
              <a:rPr lang="en-US" noProof="0" dirty="0" err="1" smtClean="0"/>
              <a:t>Vorname</a:t>
            </a:r>
            <a:r>
              <a:rPr lang="en-US" noProof="0" dirty="0" smtClean="0"/>
              <a:t> Name</a:t>
            </a:r>
            <a:endParaRPr lang="en-US" noProof="0" dirty="0"/>
          </a:p>
        </p:txBody>
      </p:sp>
      <p:sp>
        <p:nvSpPr>
          <p:cNvPr id="16" name="Textplatzhalter 15"/>
          <p:cNvSpPr>
            <a:spLocks noGrp="1"/>
          </p:cNvSpPr>
          <p:nvPr>
            <p:ph type="body" sz="quarter" idx="12" hasCustomPrompt="1"/>
          </p:nvPr>
        </p:nvSpPr>
        <p:spPr>
          <a:xfrm>
            <a:off x="487775" y="2188559"/>
            <a:ext cx="3680999" cy="184666"/>
          </a:xfrm>
        </p:spPr>
        <p:txBody>
          <a:bodyPr wrap="square" tIns="0" bIns="0" anchor="b" anchorCtr="0">
            <a:spAutoFit/>
          </a:bodyPr>
          <a:lstStyle>
            <a:lvl1pPr>
              <a:defRPr lang="en-US" sz="1200" kern="1200" noProof="0" dirty="0">
                <a:solidFill>
                  <a:schemeClr val="bg1"/>
                </a:solidFill>
                <a:latin typeface="+mn-lt"/>
                <a:ea typeface="+mn-ea"/>
                <a:cs typeface="+mn-cs"/>
              </a:defRPr>
            </a:lvl1pPr>
          </a:lstStyle>
          <a:p>
            <a:pPr marL="1588" lvl="0" indent="0" algn="l" rtl="0" eaLnBrk="0" fontAlgn="base" hangingPunct="0">
              <a:spcBef>
                <a:spcPct val="0"/>
              </a:spcBef>
              <a:spcAft>
                <a:spcPct val="0"/>
              </a:spcAft>
              <a:buClr>
                <a:schemeClr val="tx1"/>
              </a:buClr>
              <a:buFontTx/>
              <a:buNone/>
            </a:pPr>
            <a:r>
              <a:rPr lang="en-US" noProof="0" dirty="0" err="1" smtClean="0"/>
              <a:t>Funktion</a:t>
            </a:r>
            <a:r>
              <a:rPr lang="en-US" noProof="0" dirty="0" smtClean="0"/>
              <a:t>/Position</a:t>
            </a:r>
            <a:endParaRPr lang="en-US" noProof="0" dirty="0"/>
          </a:p>
        </p:txBody>
      </p:sp>
      <p:pic>
        <p:nvPicPr>
          <p:cNvPr id="12" name="Picture 10" descr="\\Dell\transfer\LOGO aus PDF.JPG"/>
          <p:cNvPicPr>
            <a:picLocks noChangeAspect="1" noChangeArrowheads="1"/>
          </p:cNvPicPr>
          <p:nvPr/>
        </p:nvPicPr>
        <p:blipFill>
          <a:blip r:embed="rId3" cstate="screen"/>
          <a:srcRect/>
          <a:stretch>
            <a:fillRect/>
          </a:stretch>
        </p:blipFill>
        <p:spPr bwMode="auto">
          <a:xfrm>
            <a:off x="6693688" y="232569"/>
            <a:ext cx="1887538" cy="501650"/>
          </a:xfrm>
          <a:prstGeom prst="rect">
            <a:avLst/>
          </a:prstGeom>
          <a:noFill/>
          <a:ln w="9525">
            <a:noFill/>
            <a:miter lim="800000"/>
            <a:headEnd/>
            <a:tailEnd/>
          </a:ln>
        </p:spPr>
      </p:pic>
      <p:sp>
        <p:nvSpPr>
          <p:cNvPr id="19" name="Textplatzhalter 18"/>
          <p:cNvSpPr>
            <a:spLocks noGrp="1"/>
          </p:cNvSpPr>
          <p:nvPr>
            <p:ph type="body" sz="quarter" idx="22" hasCustomPrompt="1"/>
          </p:nvPr>
        </p:nvSpPr>
        <p:spPr>
          <a:xfrm>
            <a:off x="476789" y="2567266"/>
            <a:ext cx="3716070" cy="1477607"/>
          </a:xfrm>
        </p:spPr>
        <p:txBody>
          <a:bodyPr/>
          <a:lstStyle>
            <a:lvl1pPr>
              <a:spcAft>
                <a:spcPts val="0"/>
              </a:spcAft>
              <a:defRPr sz="1200">
                <a:solidFill>
                  <a:schemeClr val="bg1"/>
                </a:solidFill>
                <a:latin typeface="+mn-lt"/>
              </a:defRPr>
            </a:lvl1pPr>
            <a:lvl2pPr>
              <a:spcAft>
                <a:spcPts val="0"/>
              </a:spcAft>
              <a:defRPr sz="1200">
                <a:solidFill>
                  <a:schemeClr val="bg1"/>
                </a:solidFill>
              </a:defRPr>
            </a:lvl2pPr>
            <a:lvl3pPr>
              <a:spcAft>
                <a:spcPts val="0"/>
              </a:spcAft>
              <a:defRPr sz="1200">
                <a:solidFill>
                  <a:schemeClr val="bg1"/>
                </a:solidFill>
              </a:defRPr>
            </a:lvl3pPr>
            <a:lvl4pPr>
              <a:spcAft>
                <a:spcPts val="0"/>
              </a:spcAft>
              <a:defRPr sz="1200">
                <a:solidFill>
                  <a:schemeClr val="bg1"/>
                </a:solidFill>
              </a:defRPr>
            </a:lvl4pPr>
            <a:lvl5pPr>
              <a:spcAft>
                <a:spcPts val="0"/>
              </a:spcAft>
              <a:defRPr sz="1200">
                <a:solidFill>
                  <a:schemeClr val="bg1"/>
                </a:solidFill>
              </a:defRPr>
            </a:lvl5pPr>
          </a:lstStyle>
          <a:p>
            <a:pPr lvl="0"/>
            <a:r>
              <a:rPr lang="de-DE" sz="1200" dirty="0" smtClean="0">
                <a:solidFill>
                  <a:schemeClr val="bg1"/>
                </a:solidFill>
                <a:latin typeface="+mn-lt"/>
              </a:rPr>
              <a:t>RECARO </a:t>
            </a:r>
            <a:r>
              <a:rPr lang="de-DE" sz="1200" dirty="0" err="1" smtClean="0">
                <a:solidFill>
                  <a:schemeClr val="bg1"/>
                </a:solidFill>
                <a:latin typeface="+mn-lt"/>
              </a:rPr>
              <a:t>Aircraft</a:t>
            </a:r>
            <a:r>
              <a:rPr lang="de-DE" sz="1200" dirty="0" smtClean="0">
                <a:solidFill>
                  <a:schemeClr val="bg1"/>
                </a:solidFill>
                <a:latin typeface="+mn-lt"/>
              </a:rPr>
              <a:t> </a:t>
            </a:r>
            <a:r>
              <a:rPr lang="de-DE" sz="1200" dirty="0" err="1" smtClean="0">
                <a:solidFill>
                  <a:schemeClr val="bg1"/>
                </a:solidFill>
                <a:latin typeface="+mn-lt"/>
              </a:rPr>
              <a:t>Seating</a:t>
            </a:r>
            <a:r>
              <a:rPr lang="de-DE" sz="1200" dirty="0" smtClean="0">
                <a:solidFill>
                  <a:schemeClr val="bg1"/>
                </a:solidFill>
                <a:latin typeface="+mn-lt"/>
              </a:rPr>
              <a:t> GmbH &amp; Co. KG</a:t>
            </a:r>
          </a:p>
          <a:p>
            <a:pPr lvl="0"/>
            <a:r>
              <a:rPr lang="de-DE" sz="1200" dirty="0" smtClean="0">
                <a:solidFill>
                  <a:schemeClr val="bg1"/>
                </a:solidFill>
                <a:latin typeface="+mn-lt"/>
              </a:rPr>
              <a:t>Daimlerstraße 21</a:t>
            </a:r>
          </a:p>
          <a:p>
            <a:pPr lvl="0"/>
            <a:r>
              <a:rPr lang="de-DE" sz="1200" dirty="0" smtClean="0">
                <a:solidFill>
                  <a:schemeClr val="bg1"/>
                </a:solidFill>
                <a:latin typeface="+mn-lt"/>
              </a:rPr>
              <a:t>74523 Schwäbisch Hall </a:t>
            </a:r>
          </a:p>
          <a:p>
            <a:pPr lvl="0"/>
            <a:endParaRPr lang="de-DE" sz="1200" dirty="0" smtClean="0">
              <a:solidFill>
                <a:schemeClr val="bg1"/>
              </a:solidFill>
              <a:latin typeface="+mn-lt"/>
            </a:endParaRPr>
          </a:p>
          <a:p>
            <a:pPr lvl="0"/>
            <a:r>
              <a:rPr lang="de-DE" sz="1200" dirty="0" smtClean="0">
                <a:solidFill>
                  <a:schemeClr val="bg1"/>
                </a:solidFill>
                <a:latin typeface="+mn-lt"/>
              </a:rPr>
              <a:t>Telefon: +49 791 503-7000</a:t>
            </a:r>
          </a:p>
          <a:p>
            <a:pPr lvl="0"/>
            <a:r>
              <a:rPr lang="de-DE" sz="1200" dirty="0" smtClean="0">
                <a:solidFill>
                  <a:schemeClr val="bg1"/>
                </a:solidFill>
                <a:latin typeface="+mn-lt"/>
              </a:rPr>
              <a:t>Fax: +49 791 503-7163</a:t>
            </a:r>
          </a:p>
          <a:p>
            <a:pPr lvl="0"/>
            <a:r>
              <a:rPr lang="de-DE" sz="1200" dirty="0" smtClean="0">
                <a:solidFill>
                  <a:schemeClr val="bg1"/>
                </a:solidFill>
                <a:latin typeface="+mn-lt"/>
              </a:rPr>
              <a:t>Email: info@recaro-as.com</a:t>
            </a:r>
          </a:p>
          <a:p>
            <a:pPr lvl="0"/>
            <a:r>
              <a:rPr lang="de-DE" sz="1200" dirty="0" smtClean="0">
                <a:solidFill>
                  <a:schemeClr val="bg1"/>
                </a:solidFill>
                <a:latin typeface="+mn-lt"/>
              </a:rPr>
              <a:t>Internet: www.recaro-as.com</a:t>
            </a:r>
          </a:p>
        </p:txBody>
      </p:sp>
      <p:sp>
        <p:nvSpPr>
          <p:cNvPr id="14" name="Textfeld 13"/>
          <p:cNvSpPr txBox="1"/>
          <p:nvPr/>
        </p:nvSpPr>
        <p:spPr>
          <a:xfrm>
            <a:off x="487774" y="4168770"/>
            <a:ext cx="3191342" cy="2123658"/>
          </a:xfrm>
          <a:prstGeom prst="rect">
            <a:avLst/>
          </a:prstGeom>
          <a:noFill/>
        </p:spPr>
        <p:txBody>
          <a:bodyPr wrap="square" lIns="0" rIns="0" rtlCol="0" anchor="b" anchorCtr="0">
            <a:spAutoFit/>
          </a:bodyPr>
          <a:lstStyle/>
          <a:p>
            <a:pPr lvl="0"/>
            <a:r>
              <a:rPr lang="en-US" sz="1200" dirty="0" smtClean="0">
                <a:solidFill>
                  <a:schemeClr val="bg1"/>
                </a:solidFill>
                <a:latin typeface="+mn-lt"/>
              </a:rPr>
              <a:t>© COPYRIGHT:</a:t>
            </a:r>
            <a:r>
              <a:rPr lang="en-US" sz="1200" baseline="0" dirty="0" smtClean="0">
                <a:solidFill>
                  <a:schemeClr val="bg1"/>
                </a:solidFill>
                <a:latin typeface="+mn-lt"/>
              </a:rPr>
              <a:t> </a:t>
            </a:r>
            <a:br>
              <a:rPr lang="en-US" sz="1200" baseline="0" dirty="0" smtClean="0">
                <a:solidFill>
                  <a:schemeClr val="bg1"/>
                </a:solidFill>
                <a:latin typeface="+mn-lt"/>
              </a:rPr>
            </a:br>
            <a:r>
              <a:rPr lang="en-US" sz="1200" dirty="0" smtClean="0">
                <a:solidFill>
                  <a:schemeClr val="bg1"/>
                </a:solidFill>
                <a:latin typeface="+mn-lt"/>
              </a:rPr>
              <a:t>ALL RIGHTS RESERVED </a:t>
            </a:r>
            <a:r>
              <a:rPr lang="en-US" sz="1200" kern="1200" dirty="0" smtClean="0">
                <a:solidFill>
                  <a:schemeClr val="bg1"/>
                </a:solidFill>
                <a:latin typeface="+mn-lt"/>
                <a:ea typeface="+mn-ea"/>
                <a:cs typeface="+mn-cs"/>
              </a:rPr>
              <a:t>–  </a:t>
            </a:r>
            <a:br>
              <a:rPr lang="en-US" sz="1200" kern="1200" dirty="0" smtClean="0">
                <a:solidFill>
                  <a:schemeClr val="bg1"/>
                </a:solidFill>
                <a:latin typeface="+mn-lt"/>
                <a:ea typeface="+mn-ea"/>
                <a:cs typeface="+mn-cs"/>
              </a:rPr>
            </a:br>
            <a:r>
              <a:rPr lang="en-US" sz="1200" dirty="0" smtClean="0">
                <a:solidFill>
                  <a:schemeClr val="bg1"/>
                </a:solidFill>
                <a:latin typeface="+mn-lt"/>
              </a:rPr>
              <a:t>PROPERTY OF RECARO </a:t>
            </a:r>
            <a:br>
              <a:rPr lang="en-US" sz="1200" dirty="0" smtClean="0">
                <a:solidFill>
                  <a:schemeClr val="bg1"/>
                </a:solidFill>
                <a:latin typeface="+mn-lt"/>
              </a:rPr>
            </a:br>
            <a:r>
              <a:rPr lang="en-US" sz="1200" dirty="0" smtClean="0">
                <a:solidFill>
                  <a:schemeClr val="bg1"/>
                </a:solidFill>
                <a:latin typeface="+mn-lt"/>
              </a:rPr>
              <a:t>Aircraft Seating – CONFIDENTIAL </a:t>
            </a:r>
            <a:br>
              <a:rPr lang="en-US" sz="1200" dirty="0" smtClean="0">
                <a:solidFill>
                  <a:schemeClr val="bg1"/>
                </a:solidFill>
                <a:latin typeface="+mn-lt"/>
              </a:rPr>
            </a:br>
            <a:r>
              <a:rPr lang="en-US" sz="1200" dirty="0" smtClean="0">
                <a:solidFill>
                  <a:schemeClr val="bg1"/>
                </a:solidFill>
                <a:latin typeface="+mn-lt"/>
              </a:rPr>
              <a:t/>
            </a:r>
            <a:br>
              <a:rPr lang="en-US" sz="1200" dirty="0" smtClean="0">
                <a:solidFill>
                  <a:schemeClr val="bg1"/>
                </a:solidFill>
                <a:latin typeface="+mn-lt"/>
              </a:rPr>
            </a:br>
            <a:r>
              <a:rPr lang="en-US" sz="1200" dirty="0" smtClean="0">
                <a:solidFill>
                  <a:schemeClr val="bg1"/>
                </a:solidFill>
                <a:latin typeface="+mn-lt"/>
              </a:rPr>
              <a:t> Any reproduction disclosure or use in </a:t>
            </a:r>
            <a:br>
              <a:rPr lang="en-US" sz="1200" dirty="0" smtClean="0">
                <a:solidFill>
                  <a:schemeClr val="bg1"/>
                </a:solidFill>
                <a:latin typeface="+mn-lt"/>
              </a:rPr>
            </a:br>
            <a:r>
              <a:rPr lang="en-US" sz="1200" dirty="0" smtClean="0">
                <a:solidFill>
                  <a:schemeClr val="bg1"/>
                </a:solidFill>
                <a:latin typeface="+mn-lt"/>
              </a:rPr>
              <a:t>whole or in part is prohibited without prior written consent of RECARO Aircraft Seating. RECARO Aircraft Seating also reserves all rights worldwide with respect to any contained industrial or intellectual property rights.</a:t>
            </a:r>
          </a:p>
        </p:txBody>
      </p:sp>
      <p:pic>
        <p:nvPicPr>
          <p:cNvPr id="13" name="Bildplatzhalter 4"/>
          <p:cNvPicPr>
            <a:picLocks noChangeAspect="1"/>
          </p:cNvPicPr>
          <p:nvPr userDrawn="1"/>
        </p:nvPicPr>
        <p:blipFill>
          <a:blip r:embed="rId2" cstate="screen">
            <a:extLst>
              <a:ext uri="{28A0092B-C50C-407E-A947-70E740481C1C}">
                <a14:useLocalDpi xmlns:a14="http://schemas.microsoft.com/office/drawing/2010/main" val="0"/>
              </a:ext>
            </a:extLst>
          </a:blip>
          <a:srcRect l="61" r="100"/>
          <a:stretch>
            <a:fillRect/>
          </a:stretch>
        </p:blipFill>
        <p:spPr>
          <a:xfrm>
            <a:off x="320675" y="1872000"/>
            <a:ext cx="8496000" cy="4500000"/>
          </a:xfrm>
          <a:prstGeom prst="rect">
            <a:avLst/>
          </a:prstGeom>
        </p:spPr>
      </p:pic>
      <p:pic>
        <p:nvPicPr>
          <p:cNvPr id="17" name="Picture 10" descr="\\Dell\transfer\LOGO aus PDF.JPG"/>
          <p:cNvPicPr>
            <a:picLocks noChangeAspect="1" noChangeArrowheads="1"/>
          </p:cNvPicPr>
          <p:nvPr userDrawn="1"/>
        </p:nvPicPr>
        <p:blipFill>
          <a:blip r:embed="rId3" cstate="screen"/>
          <a:srcRect/>
          <a:stretch>
            <a:fillRect/>
          </a:stretch>
        </p:blipFill>
        <p:spPr bwMode="auto">
          <a:xfrm>
            <a:off x="6693688" y="232569"/>
            <a:ext cx="1887538" cy="501650"/>
          </a:xfrm>
          <a:prstGeom prst="rect">
            <a:avLst/>
          </a:prstGeom>
          <a:noFill/>
          <a:ln w="9525">
            <a:noFill/>
            <a:miter lim="800000"/>
            <a:headEnd/>
            <a:tailEnd/>
          </a:ln>
        </p:spPr>
      </p:pic>
      <p:sp>
        <p:nvSpPr>
          <p:cNvPr id="20" name="Textfeld 19"/>
          <p:cNvSpPr txBox="1"/>
          <p:nvPr userDrawn="1"/>
        </p:nvSpPr>
        <p:spPr>
          <a:xfrm>
            <a:off x="487774" y="4168770"/>
            <a:ext cx="3191342" cy="2123658"/>
          </a:xfrm>
          <a:prstGeom prst="rect">
            <a:avLst/>
          </a:prstGeom>
          <a:noFill/>
        </p:spPr>
        <p:txBody>
          <a:bodyPr wrap="square" lIns="0" rIns="0" rtlCol="0" anchor="b" anchorCtr="0">
            <a:spAutoFit/>
          </a:bodyPr>
          <a:lstStyle/>
          <a:p>
            <a:pPr lvl="0"/>
            <a:r>
              <a:rPr lang="en-US" sz="1200" dirty="0" smtClean="0">
                <a:solidFill>
                  <a:schemeClr val="bg1"/>
                </a:solidFill>
                <a:latin typeface="+mn-lt"/>
              </a:rPr>
              <a:t>© COPYRIGHT:</a:t>
            </a:r>
            <a:r>
              <a:rPr lang="en-US" sz="1200" baseline="0" dirty="0" smtClean="0">
                <a:solidFill>
                  <a:schemeClr val="bg1"/>
                </a:solidFill>
                <a:latin typeface="+mn-lt"/>
              </a:rPr>
              <a:t> </a:t>
            </a:r>
            <a:br>
              <a:rPr lang="en-US" sz="1200" baseline="0" dirty="0" smtClean="0">
                <a:solidFill>
                  <a:schemeClr val="bg1"/>
                </a:solidFill>
                <a:latin typeface="+mn-lt"/>
              </a:rPr>
            </a:br>
            <a:r>
              <a:rPr lang="en-US" sz="1200" dirty="0" smtClean="0">
                <a:solidFill>
                  <a:schemeClr val="bg1"/>
                </a:solidFill>
                <a:latin typeface="+mn-lt"/>
              </a:rPr>
              <a:t>ALL RIGHTS RESERVED </a:t>
            </a:r>
            <a:r>
              <a:rPr lang="en-US" sz="1200" kern="1200" dirty="0" smtClean="0">
                <a:solidFill>
                  <a:schemeClr val="bg1"/>
                </a:solidFill>
                <a:latin typeface="+mn-lt"/>
                <a:ea typeface="+mn-ea"/>
                <a:cs typeface="+mn-cs"/>
              </a:rPr>
              <a:t>–  </a:t>
            </a:r>
            <a:br>
              <a:rPr lang="en-US" sz="1200" kern="1200" dirty="0" smtClean="0">
                <a:solidFill>
                  <a:schemeClr val="bg1"/>
                </a:solidFill>
                <a:latin typeface="+mn-lt"/>
                <a:ea typeface="+mn-ea"/>
                <a:cs typeface="+mn-cs"/>
              </a:rPr>
            </a:br>
            <a:r>
              <a:rPr lang="en-US" sz="1200" dirty="0" smtClean="0">
                <a:solidFill>
                  <a:schemeClr val="bg1"/>
                </a:solidFill>
                <a:latin typeface="+mn-lt"/>
              </a:rPr>
              <a:t>PROPERTY OF RECARO </a:t>
            </a:r>
            <a:br>
              <a:rPr lang="en-US" sz="1200" dirty="0" smtClean="0">
                <a:solidFill>
                  <a:schemeClr val="bg1"/>
                </a:solidFill>
                <a:latin typeface="+mn-lt"/>
              </a:rPr>
            </a:br>
            <a:r>
              <a:rPr lang="en-US" sz="1200" dirty="0" smtClean="0">
                <a:solidFill>
                  <a:schemeClr val="bg1"/>
                </a:solidFill>
                <a:latin typeface="+mn-lt"/>
              </a:rPr>
              <a:t>Aircraft Seating – CONFIDENTIAL </a:t>
            </a:r>
            <a:br>
              <a:rPr lang="en-US" sz="1200" dirty="0" smtClean="0">
                <a:solidFill>
                  <a:schemeClr val="bg1"/>
                </a:solidFill>
                <a:latin typeface="+mn-lt"/>
              </a:rPr>
            </a:br>
            <a:r>
              <a:rPr lang="en-US" sz="1200" dirty="0" smtClean="0">
                <a:solidFill>
                  <a:schemeClr val="bg1"/>
                </a:solidFill>
                <a:latin typeface="+mn-lt"/>
              </a:rPr>
              <a:t/>
            </a:r>
            <a:br>
              <a:rPr lang="en-US" sz="1200" dirty="0" smtClean="0">
                <a:solidFill>
                  <a:schemeClr val="bg1"/>
                </a:solidFill>
                <a:latin typeface="+mn-lt"/>
              </a:rPr>
            </a:br>
            <a:r>
              <a:rPr lang="en-US" sz="1200" dirty="0" smtClean="0">
                <a:solidFill>
                  <a:schemeClr val="bg1"/>
                </a:solidFill>
                <a:latin typeface="+mn-lt"/>
              </a:rPr>
              <a:t> Any reproduction disclosure or use in </a:t>
            </a:r>
            <a:br>
              <a:rPr lang="en-US" sz="1200" dirty="0" smtClean="0">
                <a:solidFill>
                  <a:schemeClr val="bg1"/>
                </a:solidFill>
                <a:latin typeface="+mn-lt"/>
              </a:rPr>
            </a:br>
            <a:r>
              <a:rPr lang="en-US" sz="1200" dirty="0" smtClean="0">
                <a:solidFill>
                  <a:schemeClr val="bg1"/>
                </a:solidFill>
                <a:latin typeface="+mn-lt"/>
              </a:rPr>
              <a:t>whole or in part is prohibited without prior written consent of RECARO Aircraft Seating. RECARO Aircraft Seating also reserves all rights worldwide with respect to any contained industrial or intellectual property rights.</a:t>
            </a:r>
          </a:p>
        </p:txBody>
      </p:sp>
    </p:spTree>
    <p:extLst>
      <p:ext uri="{BB962C8B-B14F-4D97-AF65-F5344CB8AC3E}">
        <p14:creationId xmlns:p14="http://schemas.microsoft.com/office/powerpoint/2010/main" val="3621614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3" name="Fußzeilenplatzhalter 1"/>
          <p:cNvSpPr>
            <a:spLocks noGrp="1"/>
          </p:cNvSpPr>
          <p:nvPr>
            <p:ph type="ftr" sz="quarter" idx="19"/>
          </p:nvPr>
        </p:nvSpPr>
        <p:spPr>
          <a:xfrm>
            <a:off x="320675" y="6444000"/>
            <a:ext cx="5503863" cy="123111"/>
          </a:xfrm>
        </p:spPr>
        <p:txBody>
          <a:bodyPr/>
          <a:lstStyle>
            <a:lvl1pPr>
              <a:defRPr baseline="0">
                <a:latin typeface="+mn-lt"/>
              </a:defRPr>
            </a:lvl1pPr>
          </a:lstStyle>
          <a:p>
            <a:pPr>
              <a:defRPr/>
            </a:pPr>
            <a:r>
              <a:rPr lang="en-US" smtClean="0"/>
              <a:t>MAGNESIUM IN SEAT STRUCTURE│ DEC 2013│ Innovation │ DI</a:t>
            </a:r>
            <a:endParaRPr lang="en-US" dirty="0"/>
          </a:p>
        </p:txBody>
      </p:sp>
      <p:sp>
        <p:nvSpPr>
          <p:cNvPr id="4"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5"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8063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Inhaltsplatzhalter 3"/>
          <p:cNvSpPr>
            <a:spLocks noGrp="1"/>
          </p:cNvSpPr>
          <p:nvPr>
            <p:ph sz="quarter" idx="12" hasCustomPrompt="1"/>
          </p:nvPr>
        </p:nvSpPr>
        <p:spPr>
          <a:xfrm>
            <a:off x="323850" y="1216286"/>
            <a:ext cx="6408000" cy="4836852"/>
          </a:xfrm>
        </p:spPr>
        <p:txBody>
          <a:bodyPr>
            <a:noAutofit/>
          </a:bodyPr>
          <a:lstStyle>
            <a:lvl1pPr marL="360000" indent="-360000">
              <a:lnSpc>
                <a:spcPct val="100000"/>
              </a:lnSpc>
              <a:spcAft>
                <a:spcPts val="800"/>
              </a:spcAft>
              <a:buClrTx/>
              <a:buSzPct val="100000"/>
              <a:buFont typeface="+mj-lt"/>
              <a:buAutoNum type="arabicPeriod"/>
              <a:defRPr sz="1600"/>
            </a:lvl1pPr>
            <a:lvl2pPr marL="623888" indent="-260350">
              <a:lnSpc>
                <a:spcPct val="100000"/>
              </a:lnSpc>
              <a:spcBef>
                <a:spcPts val="0"/>
              </a:spcBef>
              <a:spcAft>
                <a:spcPts val="800"/>
              </a:spcAft>
              <a:buFont typeface="Symbol" pitchFamily="18" charset="2"/>
              <a:buChar char="-"/>
              <a:defRPr sz="1600"/>
            </a:lvl2pPr>
            <a:lvl3pPr marL="268288" indent="0">
              <a:buFontTx/>
              <a:buNone/>
              <a:defRPr/>
            </a:lvl3pPr>
            <a:lvl4pPr marL="538163" indent="-269875">
              <a:buFont typeface="Symbol" pitchFamily="18" charset="2"/>
              <a:buChar char="-"/>
              <a:defRPr/>
            </a:lvl4pPr>
            <a:lvl5pPr marL="538163" indent="0">
              <a:buFontTx/>
              <a:buNone/>
              <a:defRPr/>
            </a:lvl5pPr>
          </a:lstStyle>
          <a:p>
            <a:r>
              <a:rPr lang="en-US" dirty="0" smtClean="0"/>
              <a:t>Theme / chapter</a:t>
            </a:r>
          </a:p>
          <a:p>
            <a:pPr lvl="1"/>
            <a:r>
              <a:rPr lang="de-DE" dirty="0" err="1" smtClean="0"/>
              <a:t>Subchapter</a:t>
            </a:r>
            <a:endParaRPr lang="de-DE" dirty="0" smtClean="0"/>
          </a:p>
        </p:txBody>
      </p:sp>
      <p:sp>
        <p:nvSpPr>
          <p:cNvPr id="3" name="Fußzeilenplatzhalter 2"/>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6" name="Titel 5"/>
          <p:cNvSpPr>
            <a:spLocks noGrp="1"/>
          </p:cNvSpPr>
          <p:nvPr>
            <p:ph type="title" hasCustomPrompt="1"/>
          </p:nvPr>
        </p:nvSpPr>
        <p:spPr>
          <a:xfrm>
            <a:off x="316799" y="423664"/>
            <a:ext cx="5940000" cy="252000"/>
          </a:xfrm>
        </p:spPr>
        <p:txBody>
          <a:bodyPr/>
          <a:lstStyle>
            <a:lvl1pPr>
              <a:defRPr/>
            </a:lvl1pPr>
          </a:lstStyle>
          <a:p>
            <a:r>
              <a:rPr lang="en-US" dirty="0" smtClean="0"/>
              <a:t>AGENDA</a:t>
            </a:r>
            <a:endParaRPr lang="en-US" dirty="0"/>
          </a:p>
        </p:txBody>
      </p:sp>
      <p:sp>
        <p:nvSpPr>
          <p:cNvPr id="5"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7"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8"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9"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742312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with Overline">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316799" y="423666"/>
            <a:ext cx="5940000" cy="252000"/>
          </a:xfrm>
        </p:spPr>
        <p:txBody>
          <a:bodyPr/>
          <a:lstStyle>
            <a:lvl1pPr>
              <a:defRPr/>
            </a:lvl1pPr>
          </a:lstStyle>
          <a:p>
            <a:r>
              <a:rPr lang="de-DE" dirty="0" smtClean="0"/>
              <a:t>Title</a:t>
            </a:r>
            <a:endParaRPr lang="de-DE" dirty="0"/>
          </a:p>
        </p:txBody>
      </p:sp>
      <p:sp>
        <p:nvSpPr>
          <p:cNvPr id="4" name="Inhaltsplatzhalter 3"/>
          <p:cNvSpPr>
            <a:spLocks noGrp="1"/>
          </p:cNvSpPr>
          <p:nvPr>
            <p:ph sz="quarter" idx="12" hasCustomPrompt="1"/>
          </p:nvPr>
        </p:nvSpPr>
        <p:spPr>
          <a:xfrm>
            <a:off x="323849" y="1682977"/>
            <a:ext cx="8496000" cy="4356000"/>
          </a:xfrm>
        </p:spPr>
        <p:txBody>
          <a:bodyPr>
            <a:noAutofit/>
          </a:bodyPr>
          <a:lstStyle>
            <a:lvl1pPr>
              <a:buFont typeface="Wingdings" pitchFamily="2" charset="2"/>
              <a:buNone/>
              <a:defRPr/>
            </a:lvl1pPr>
            <a:lvl2pPr marL="268288" indent="-268288">
              <a:defRPr/>
            </a:lvl2pPr>
            <a:lvl3pPr marL="268288" indent="0">
              <a:buFontTx/>
              <a:buNone/>
              <a:defRPr/>
            </a:lvl3pPr>
            <a:lvl4pPr marL="538163" indent="-269875">
              <a:buFont typeface="Symbol" pitchFamily="18" charset="2"/>
              <a:buChar char="-"/>
              <a:defRPr/>
            </a:lvl4pPr>
            <a:lvl5pPr marL="538163" indent="0">
              <a:buFontTx/>
              <a:buNone/>
              <a:defRPr/>
            </a:lvl5pPr>
          </a:lstStyle>
          <a:p>
            <a:pPr lvl="0"/>
            <a:r>
              <a:rPr lang="de-DE" dirty="0" err="1" smtClean="0"/>
              <a:t>Copy</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11"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3" name="Fußzeilenplatzhalter 2"/>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7" name="Textplatzhalter 10"/>
          <p:cNvSpPr>
            <a:spLocks noGrp="1"/>
          </p:cNvSpPr>
          <p:nvPr>
            <p:ph type="body" sz="quarter" idx="16" hasCustomPrompt="1"/>
          </p:nvPr>
        </p:nvSpPr>
        <p:spPr>
          <a:xfrm>
            <a:off x="316798" y="1198334"/>
            <a:ext cx="8496000" cy="325666"/>
          </a:xfrm>
        </p:spPr>
        <p:txBody>
          <a:bodyPr/>
          <a:lstStyle>
            <a:lvl1pPr>
              <a:defRPr sz="2000" cap="none" baseline="0">
                <a:solidFill>
                  <a:schemeClr val="tx1"/>
                </a:solidFill>
              </a:defRPr>
            </a:lvl1pPr>
          </a:lstStyle>
          <a:p>
            <a:pPr lvl="0">
              <a:spcBef>
                <a:spcPct val="50000"/>
              </a:spcBef>
            </a:pPr>
            <a:r>
              <a:rPr lang="en-US" noProof="0" dirty="0" err="1" smtClean="0"/>
              <a:t>Overline</a:t>
            </a:r>
            <a:endParaRPr lang="en-US" noProof="0" dirty="0" smtClean="0"/>
          </a:p>
        </p:txBody>
      </p:sp>
      <p:sp>
        <p:nvSpPr>
          <p:cNvPr id="8"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9"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2"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3"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983935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
    <p:spTree>
      <p:nvGrpSpPr>
        <p:cNvPr id="1" name=""/>
        <p:cNvGrpSpPr/>
        <p:nvPr/>
      </p:nvGrpSpPr>
      <p:grpSpPr>
        <a:xfrm>
          <a:off x="0" y="0"/>
          <a:ext cx="0" cy="0"/>
          <a:chOff x="0" y="0"/>
          <a:chExt cx="0" cy="0"/>
        </a:xfrm>
      </p:grpSpPr>
      <p:sp>
        <p:nvSpPr>
          <p:cNvPr id="4" name="Inhaltsplatzhalter 3"/>
          <p:cNvSpPr>
            <a:spLocks noGrp="1"/>
          </p:cNvSpPr>
          <p:nvPr>
            <p:ph sz="quarter" idx="12" hasCustomPrompt="1"/>
          </p:nvPr>
        </p:nvSpPr>
        <p:spPr>
          <a:xfrm>
            <a:off x="323850" y="1216926"/>
            <a:ext cx="8496000" cy="4824000"/>
          </a:xfrm>
        </p:spPr>
        <p:txBody>
          <a:bodyPr>
            <a:noAutofit/>
          </a:bodyPr>
          <a:lstStyle>
            <a:lvl1pPr>
              <a:buFont typeface="Wingdings" pitchFamily="2" charset="2"/>
              <a:buNone/>
              <a:defRPr/>
            </a:lvl1pPr>
            <a:lvl2pPr marL="268288" indent="-268288">
              <a:defRPr/>
            </a:lvl2pPr>
            <a:lvl3pPr marL="268288" indent="0">
              <a:buFontTx/>
              <a:buNone/>
              <a:defRPr/>
            </a:lvl3pPr>
            <a:lvl4pPr marL="538163" indent="-269875">
              <a:buFont typeface="Symbol" pitchFamily="18" charset="2"/>
              <a:buChar char="-"/>
              <a:defRPr baseline="0"/>
            </a:lvl4pPr>
            <a:lvl5pPr marL="538163" indent="0">
              <a:buFontTx/>
              <a:buNone/>
              <a:defRPr/>
            </a:lvl5pPr>
          </a:lstStyle>
          <a:p>
            <a:pPr lvl="0"/>
            <a:r>
              <a:rPr lang="de-DE" dirty="0" err="1" smtClean="0"/>
              <a:t>Copy</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11"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3" name="Fußzeilenplatzhalter 2"/>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6" name="Titel 5"/>
          <p:cNvSpPr>
            <a:spLocks noGrp="1"/>
          </p:cNvSpPr>
          <p:nvPr>
            <p:ph type="title" hasCustomPrompt="1"/>
          </p:nvPr>
        </p:nvSpPr>
        <p:spPr>
          <a:xfrm>
            <a:off x="316799" y="423666"/>
            <a:ext cx="5940000" cy="252000"/>
          </a:xfrm>
        </p:spPr>
        <p:txBody>
          <a:bodyPr/>
          <a:lstStyle>
            <a:lvl1pPr>
              <a:defRPr/>
            </a:lvl1pPr>
          </a:lstStyle>
          <a:p>
            <a:r>
              <a:rPr lang="de-DE" dirty="0" smtClean="0"/>
              <a:t>title</a:t>
            </a:r>
            <a:endParaRPr lang="de-DE"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8"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9"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0"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2006105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ext Boxes with Overlin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4000" y="1682976"/>
            <a:ext cx="4176000" cy="4356000"/>
          </a:xfrm>
          <a:prstGeom prst="rect">
            <a:avLst/>
          </a:prstGeom>
        </p:spPr>
        <p:txBody>
          <a:bodyPr rIns="144000"/>
          <a:lstStyle>
            <a:lvl1pPr>
              <a:buFont typeface="Wingdings" pitchFamily="2" charset="2"/>
              <a:buNone/>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4" name="Inhaltsplatzhalter 3"/>
          <p:cNvSpPr>
            <a:spLocks noGrp="1"/>
          </p:cNvSpPr>
          <p:nvPr>
            <p:ph sz="half" idx="2" hasCustomPrompt="1"/>
          </p:nvPr>
        </p:nvSpPr>
        <p:spPr>
          <a:xfrm>
            <a:off x="4640372" y="1682976"/>
            <a:ext cx="4176000" cy="4356000"/>
          </a:xfrm>
          <a:prstGeom prst="rect">
            <a:avLst/>
          </a:prstGeom>
        </p:spPr>
        <p:txBody>
          <a:bodyPr rIns="144000"/>
          <a:lstStyle>
            <a:lvl1pPr>
              <a:buFontTx/>
              <a:buNone/>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8"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9" name="Textplatzhalter 10"/>
          <p:cNvSpPr>
            <a:spLocks noGrp="1"/>
          </p:cNvSpPr>
          <p:nvPr>
            <p:ph type="body" sz="quarter" idx="16" hasCustomPrompt="1"/>
          </p:nvPr>
        </p:nvSpPr>
        <p:spPr>
          <a:xfrm>
            <a:off x="316798" y="1198334"/>
            <a:ext cx="8517640" cy="325666"/>
          </a:xfrm>
        </p:spPr>
        <p:txBody>
          <a:bodyPr/>
          <a:lstStyle>
            <a:lvl1pPr>
              <a:defRPr sz="2000" cap="none" baseline="0">
                <a:solidFill>
                  <a:schemeClr val="tx1"/>
                </a:solidFill>
              </a:defRPr>
            </a:lvl1pPr>
          </a:lstStyle>
          <a:p>
            <a:pPr lvl="0">
              <a:spcBef>
                <a:spcPct val="50000"/>
              </a:spcBef>
            </a:pPr>
            <a:r>
              <a:rPr lang="en-US" noProof="0" dirty="0" err="1" smtClean="0"/>
              <a:t>Overline</a:t>
            </a:r>
            <a:endParaRPr lang="en-US" noProof="0" dirty="0" smtClean="0"/>
          </a:p>
        </p:txBody>
      </p:sp>
      <p:sp>
        <p:nvSpPr>
          <p:cNvPr id="11" name="Titel 10"/>
          <p:cNvSpPr>
            <a:spLocks noGrp="1"/>
          </p:cNvSpPr>
          <p:nvPr>
            <p:ph type="title" hasCustomPrompt="1"/>
          </p:nvPr>
        </p:nvSpPr>
        <p:spPr>
          <a:xfrm>
            <a:off x="316799" y="423665"/>
            <a:ext cx="5940000" cy="252000"/>
          </a:xfrm>
        </p:spPr>
        <p:txBody>
          <a:bodyPr/>
          <a:lstStyle>
            <a:lvl1pPr>
              <a:defRPr/>
            </a:lvl1pPr>
          </a:lstStyle>
          <a:p>
            <a:r>
              <a:rPr lang="de-DE" dirty="0" smtClean="0"/>
              <a:t>Title</a:t>
            </a:r>
            <a:endParaRPr lang="de-DE" dirty="0"/>
          </a:p>
        </p:txBody>
      </p:sp>
      <p:sp>
        <p:nvSpPr>
          <p:cNvPr id="10"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2"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3"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4"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705675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ext Boxes with 2 Overline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4000" y="1682976"/>
            <a:ext cx="4176000" cy="4356000"/>
          </a:xfrm>
          <a:prstGeom prst="rect">
            <a:avLst/>
          </a:prstGeom>
        </p:spPr>
        <p:txBody>
          <a:bodyPr rIns="144000"/>
          <a:lstStyle>
            <a:lvl1pPr>
              <a:buFontTx/>
              <a:buNone/>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4" name="Inhaltsplatzhalter 3"/>
          <p:cNvSpPr>
            <a:spLocks noGrp="1"/>
          </p:cNvSpPr>
          <p:nvPr>
            <p:ph sz="half" idx="2" hasCustomPrompt="1"/>
          </p:nvPr>
        </p:nvSpPr>
        <p:spPr>
          <a:xfrm>
            <a:off x="4640372" y="1682976"/>
            <a:ext cx="4176000" cy="4356000"/>
          </a:xfrm>
          <a:prstGeom prst="rect">
            <a:avLst/>
          </a:prstGeom>
        </p:spPr>
        <p:txBody>
          <a:bodyPr rIns="144000"/>
          <a:lstStyle>
            <a:lvl1pPr>
              <a:buFont typeface="Arial" pitchFamily="34" charset="0"/>
              <a:buNone/>
              <a:defRPr sz="1600"/>
            </a:lvl1pPr>
            <a:lvl2pPr>
              <a:defRPr sz="1600" baseline="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8"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9" name="Textplatzhalter 10"/>
          <p:cNvSpPr>
            <a:spLocks noGrp="1"/>
          </p:cNvSpPr>
          <p:nvPr>
            <p:ph type="body" sz="quarter" idx="16" hasCustomPrompt="1"/>
          </p:nvPr>
        </p:nvSpPr>
        <p:spPr>
          <a:xfrm>
            <a:off x="316798" y="1198334"/>
            <a:ext cx="4176000" cy="325666"/>
          </a:xfrm>
        </p:spPr>
        <p:txBody>
          <a:bodyPr/>
          <a:lstStyle>
            <a:lvl1pPr>
              <a:defRPr sz="2000" cap="none" baseline="0">
                <a:solidFill>
                  <a:schemeClr val="tx1"/>
                </a:solidFill>
              </a:defRPr>
            </a:lvl1pPr>
          </a:lstStyle>
          <a:p>
            <a:pPr lvl="0">
              <a:spcBef>
                <a:spcPct val="50000"/>
              </a:spcBef>
            </a:pPr>
            <a:r>
              <a:rPr lang="en-US" noProof="0" dirty="0" err="1" smtClean="0"/>
              <a:t>Overline</a:t>
            </a:r>
            <a:endParaRPr lang="en-US" noProof="0" dirty="0" smtClean="0"/>
          </a:p>
        </p:txBody>
      </p:sp>
      <p:sp>
        <p:nvSpPr>
          <p:cNvPr id="11" name="Textplatzhalter 10"/>
          <p:cNvSpPr>
            <a:spLocks noGrp="1"/>
          </p:cNvSpPr>
          <p:nvPr>
            <p:ph type="body" sz="quarter" idx="18" hasCustomPrompt="1"/>
          </p:nvPr>
        </p:nvSpPr>
        <p:spPr>
          <a:xfrm>
            <a:off x="4640372" y="1198334"/>
            <a:ext cx="4176000" cy="325666"/>
          </a:xfrm>
        </p:spPr>
        <p:txBody>
          <a:bodyPr/>
          <a:lstStyle>
            <a:lvl1pPr>
              <a:defRPr sz="2000" cap="none" baseline="0">
                <a:solidFill>
                  <a:schemeClr val="tx1"/>
                </a:solidFill>
              </a:defRPr>
            </a:lvl1pPr>
          </a:lstStyle>
          <a:p>
            <a:pPr lvl="0">
              <a:spcBef>
                <a:spcPct val="50000"/>
              </a:spcBef>
            </a:pPr>
            <a:r>
              <a:rPr lang="en-US" noProof="0" dirty="0" err="1" smtClean="0"/>
              <a:t>Overline</a:t>
            </a:r>
            <a:endParaRPr lang="en-US" noProof="0" dirty="0" smtClean="0"/>
          </a:p>
        </p:txBody>
      </p:sp>
      <p:sp>
        <p:nvSpPr>
          <p:cNvPr id="12" name="Titel 11"/>
          <p:cNvSpPr>
            <a:spLocks noGrp="1"/>
          </p:cNvSpPr>
          <p:nvPr>
            <p:ph type="title" hasCustomPrompt="1"/>
          </p:nvPr>
        </p:nvSpPr>
        <p:spPr>
          <a:xfrm>
            <a:off x="316799" y="423665"/>
            <a:ext cx="5940000" cy="252000"/>
          </a:xfrm>
        </p:spPr>
        <p:txBody>
          <a:bodyPr/>
          <a:lstStyle>
            <a:lvl1pPr>
              <a:defRPr/>
            </a:lvl1pPr>
          </a:lstStyle>
          <a:p>
            <a:r>
              <a:rPr lang="de-DE" dirty="0" smtClean="0"/>
              <a:t>title</a:t>
            </a:r>
            <a:endParaRPr lang="de-DE" dirty="0"/>
          </a:p>
        </p:txBody>
      </p:sp>
      <p:sp>
        <p:nvSpPr>
          <p:cNvPr id="10"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3"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4"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5"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784593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4000" y="1219200"/>
            <a:ext cx="4176000" cy="4824000"/>
          </a:xfrm>
          <a:prstGeom prst="rect">
            <a:avLst/>
          </a:prstGeom>
        </p:spPr>
        <p:txBody>
          <a:bodyPr rIns="288000"/>
          <a:lstStyle>
            <a:lvl1pPr>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4" name="Inhaltsplatzhalter 3"/>
          <p:cNvSpPr>
            <a:spLocks noGrp="1"/>
          </p:cNvSpPr>
          <p:nvPr>
            <p:ph sz="half" idx="2" hasCustomPrompt="1"/>
          </p:nvPr>
        </p:nvSpPr>
        <p:spPr>
          <a:xfrm>
            <a:off x="4640372" y="1219200"/>
            <a:ext cx="4176000" cy="4824000"/>
          </a:xfrm>
          <a:prstGeom prst="rect">
            <a:avLst/>
          </a:prstGeom>
        </p:spPr>
        <p:txBody>
          <a:bodyPr rIns="288000"/>
          <a:lstStyle>
            <a:lvl1pPr>
              <a:defRPr sz="1600"/>
            </a:lvl1pPr>
            <a:lvl2pPr>
              <a:defRPr sz="1600"/>
            </a:lvl2pPr>
            <a:lvl3pPr>
              <a:defRPr sz="1400" baseline="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8"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9" name="Titel 8"/>
          <p:cNvSpPr>
            <a:spLocks noGrp="1"/>
          </p:cNvSpPr>
          <p:nvPr>
            <p:ph type="title" hasCustomPrompt="1"/>
          </p:nvPr>
        </p:nvSpPr>
        <p:spPr>
          <a:xfrm>
            <a:off x="316799" y="423666"/>
            <a:ext cx="5940000" cy="252000"/>
          </a:xfrm>
        </p:spPr>
        <p:txBody>
          <a:bodyPr/>
          <a:lstStyle>
            <a:lvl1pPr>
              <a:defRPr/>
            </a:lvl1pPr>
          </a:lstStyle>
          <a:p>
            <a:r>
              <a:rPr lang="de-DE" dirty="0" smtClean="0"/>
              <a:t>Title</a:t>
            </a:r>
            <a:endParaRPr lang="de-DE"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0"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1"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2"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3324093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4000" y="1219200"/>
            <a:ext cx="4176000" cy="4824000"/>
          </a:xfrm>
          <a:prstGeom prst="rect">
            <a:avLst/>
          </a:prstGeom>
        </p:spPr>
        <p:txBody>
          <a:bodyPr/>
          <a:lstStyle>
            <a:lvl1pPr>
              <a:defRPr sz="1600"/>
            </a:lvl1pPr>
            <a:lvl2pPr>
              <a:defRPr sz="1600"/>
            </a:lvl2pPr>
            <a:lvl3pPr>
              <a:defRPr sz="1400" baseline="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r>
              <a:rPr lang="de-DE" noProof="0" dirty="0" smtClean="0"/>
              <a:t> </a:t>
            </a:r>
            <a:endParaRPr lang="en-US" noProof="0" dirty="0"/>
          </a:p>
        </p:txBody>
      </p:sp>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8" name="Inhaltsplatzhalter 7"/>
          <p:cNvSpPr>
            <a:spLocks noGrp="1"/>
          </p:cNvSpPr>
          <p:nvPr>
            <p:ph sz="quarter" idx="16" hasCustomPrompt="1"/>
          </p:nvPr>
        </p:nvSpPr>
        <p:spPr>
          <a:xfrm>
            <a:off x="4662000" y="1260000"/>
            <a:ext cx="4176000" cy="4788000"/>
          </a:xfrm>
          <a:solidFill>
            <a:schemeClr val="accent4"/>
          </a:solidFill>
        </p:spPr>
        <p:txBody>
          <a:bodyPr/>
          <a:lstStyle>
            <a:lvl1pPr>
              <a:defRPr baseline="0"/>
            </a:lvl1pPr>
          </a:lstStyle>
          <a:p>
            <a:r>
              <a:rPr lang="de-DE" dirty="0" smtClean="0"/>
              <a:t>Click </a:t>
            </a:r>
            <a:r>
              <a:rPr lang="de-DE" dirty="0" err="1" smtClean="0"/>
              <a:t>icon</a:t>
            </a:r>
            <a:r>
              <a:rPr lang="de-DE" dirty="0" smtClean="0"/>
              <a:t> </a:t>
            </a:r>
            <a:r>
              <a:rPr lang="de-DE" dirty="0" err="1" smtClean="0"/>
              <a:t>to</a:t>
            </a:r>
            <a:r>
              <a:rPr lang="de-DE" dirty="0" smtClean="0"/>
              <a:t> </a:t>
            </a:r>
            <a:r>
              <a:rPr lang="de-DE" dirty="0" err="1" smtClean="0"/>
              <a:t>add</a:t>
            </a:r>
            <a:r>
              <a:rPr lang="de-DE" dirty="0" smtClean="0"/>
              <a:t> </a:t>
            </a:r>
            <a:r>
              <a:rPr lang="de-DE" dirty="0" err="1" smtClean="0"/>
              <a:t>picture</a:t>
            </a:r>
            <a:r>
              <a:rPr lang="de-DE" dirty="0" smtClean="0"/>
              <a:t> </a:t>
            </a:r>
            <a:r>
              <a:rPr lang="de-DE" dirty="0" err="1" smtClean="0"/>
              <a:t>or</a:t>
            </a:r>
            <a:r>
              <a:rPr lang="de-DE" dirty="0" smtClean="0"/>
              <a:t> </a:t>
            </a:r>
            <a:r>
              <a:rPr lang="de-DE" dirty="0" err="1" smtClean="0"/>
              <a:t>designs</a:t>
            </a:r>
            <a:endParaRPr lang="de-DE" dirty="0"/>
          </a:p>
        </p:txBody>
      </p:sp>
      <p:sp>
        <p:nvSpPr>
          <p:cNvPr id="10"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9" name="Titel 8"/>
          <p:cNvSpPr>
            <a:spLocks noGrp="1"/>
          </p:cNvSpPr>
          <p:nvPr>
            <p:ph type="title" hasCustomPrompt="1"/>
          </p:nvPr>
        </p:nvSpPr>
        <p:spPr>
          <a:xfrm>
            <a:off x="316799" y="423666"/>
            <a:ext cx="5940000" cy="252000"/>
          </a:xfrm>
        </p:spPr>
        <p:txBody>
          <a:bodyPr/>
          <a:lstStyle>
            <a:lvl1pPr>
              <a:defRPr/>
            </a:lvl1pPr>
          </a:lstStyle>
          <a:p>
            <a:r>
              <a:rPr lang="de-DE" dirty="0" smtClean="0"/>
              <a:t>title</a:t>
            </a:r>
            <a:endParaRPr lang="de-DE"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1"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2"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3"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557031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57725" y="1219200"/>
            <a:ext cx="4176000" cy="4824000"/>
          </a:xfrm>
          <a:prstGeom prst="rect">
            <a:avLst/>
          </a:prstGeom>
        </p:spPr>
        <p:txBody>
          <a:bodyPr/>
          <a:lstStyle>
            <a:lvl1pPr>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2" name="Fußzeilenplatzhalter 1"/>
          <p:cNvSpPr>
            <a:spLocks noGrp="1"/>
          </p:cNvSpPr>
          <p:nvPr>
            <p:ph type="ftr" sz="quarter" idx="14"/>
          </p:nvPr>
        </p:nvSpPr>
        <p:spPr/>
        <p:txBody>
          <a:bodyPr/>
          <a:lstStyle>
            <a:lvl1pPr>
              <a:defRPr baseline="0"/>
            </a:lvl1pPr>
          </a:lstStyle>
          <a:p>
            <a:pPr>
              <a:defRPr/>
            </a:pPr>
            <a:r>
              <a:rPr lang="en-US" smtClean="0"/>
              <a:t>MAGNESIUM IN SEAT STRUCTURE│ DEC 2013│ Innovation │ DI</a:t>
            </a:r>
            <a:endParaRPr lang="en-US" dirty="0"/>
          </a:p>
        </p:txBody>
      </p:sp>
      <p:sp>
        <p:nvSpPr>
          <p:cNvPr id="8" name="Inhaltsplatzhalter 7"/>
          <p:cNvSpPr>
            <a:spLocks noGrp="1"/>
          </p:cNvSpPr>
          <p:nvPr>
            <p:ph sz="quarter" idx="16" hasCustomPrompt="1"/>
          </p:nvPr>
        </p:nvSpPr>
        <p:spPr>
          <a:xfrm>
            <a:off x="319800" y="1260000"/>
            <a:ext cx="4176000" cy="4788000"/>
          </a:xfrm>
          <a:solidFill>
            <a:schemeClr val="accent4"/>
          </a:solidFill>
        </p:spPr>
        <p:txBody>
          <a:bodyPr/>
          <a:lstStyle>
            <a:lvl1pPr>
              <a:defRPr baseline="0"/>
            </a:lvl1pPr>
          </a:lstStyle>
          <a:p>
            <a:r>
              <a:rPr lang="de-DE" dirty="0" smtClean="0"/>
              <a:t>Click </a:t>
            </a:r>
            <a:r>
              <a:rPr lang="de-DE" dirty="0" err="1" smtClean="0"/>
              <a:t>icon</a:t>
            </a:r>
            <a:r>
              <a:rPr lang="de-DE" dirty="0" smtClean="0"/>
              <a:t> </a:t>
            </a:r>
            <a:r>
              <a:rPr lang="de-DE" dirty="0" err="1" smtClean="0"/>
              <a:t>to</a:t>
            </a:r>
            <a:r>
              <a:rPr lang="de-DE" dirty="0" smtClean="0"/>
              <a:t> </a:t>
            </a:r>
            <a:r>
              <a:rPr lang="de-DE" dirty="0" err="1" smtClean="0"/>
              <a:t>add</a:t>
            </a:r>
            <a:r>
              <a:rPr lang="de-DE" dirty="0" smtClean="0"/>
              <a:t> </a:t>
            </a:r>
            <a:r>
              <a:rPr lang="de-DE" dirty="0" err="1" smtClean="0"/>
              <a:t>picture</a:t>
            </a:r>
            <a:r>
              <a:rPr lang="de-DE" dirty="0" smtClean="0"/>
              <a:t> </a:t>
            </a:r>
            <a:r>
              <a:rPr lang="de-DE" dirty="0" err="1" smtClean="0"/>
              <a:t>or</a:t>
            </a:r>
            <a:r>
              <a:rPr lang="de-DE" dirty="0" smtClean="0"/>
              <a:t> </a:t>
            </a:r>
            <a:r>
              <a:rPr lang="de-DE" dirty="0" err="1" smtClean="0"/>
              <a:t>designs</a:t>
            </a:r>
            <a:endParaRPr lang="de-DE" dirty="0"/>
          </a:p>
        </p:txBody>
      </p:sp>
      <p:sp>
        <p:nvSpPr>
          <p:cNvPr id="10"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9" name="Titel 8"/>
          <p:cNvSpPr>
            <a:spLocks noGrp="1"/>
          </p:cNvSpPr>
          <p:nvPr>
            <p:ph type="title" hasCustomPrompt="1"/>
          </p:nvPr>
        </p:nvSpPr>
        <p:spPr>
          <a:xfrm>
            <a:off x="316799" y="423665"/>
            <a:ext cx="5940000" cy="252000"/>
          </a:xfrm>
        </p:spPr>
        <p:txBody>
          <a:bodyPr/>
          <a:lstStyle>
            <a:lvl1pPr>
              <a:defRPr/>
            </a:lvl1pPr>
          </a:lstStyle>
          <a:p>
            <a:r>
              <a:rPr lang="de-DE" dirty="0" smtClean="0"/>
              <a:t>title</a:t>
            </a:r>
            <a:endParaRPr lang="de-DE"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1"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2"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3"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557031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26"/>
          <p:cNvSpPr>
            <a:spLocks noGrp="1" noChangeArrowheads="1"/>
          </p:cNvSpPr>
          <p:nvPr>
            <p:ph type="title"/>
          </p:nvPr>
        </p:nvSpPr>
        <p:spPr bwMode="auto">
          <a:xfrm>
            <a:off x="316799" y="423665"/>
            <a:ext cx="5940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en-US" noProof="0" dirty="0" smtClean="0"/>
          </a:p>
        </p:txBody>
      </p:sp>
      <p:sp>
        <p:nvSpPr>
          <p:cNvPr id="5" name="Textplatzhalter 4"/>
          <p:cNvSpPr>
            <a:spLocks noGrp="1"/>
          </p:cNvSpPr>
          <p:nvPr>
            <p:ph type="body" idx="1"/>
          </p:nvPr>
        </p:nvSpPr>
        <p:spPr>
          <a:xfrm>
            <a:off x="323999" y="1215116"/>
            <a:ext cx="8497244" cy="4842000"/>
          </a:xfrm>
          <a:prstGeom prst="rect">
            <a:avLst/>
          </a:prstGeom>
        </p:spPr>
        <p:txBody>
          <a:bodyPr vert="horz" lIns="0" tIns="0" rIns="288000" bIns="0" rtlCol="0">
            <a:noAutofit/>
          </a:bodyPr>
          <a:lstStyle/>
          <a:p>
            <a:pPr lvl="0"/>
            <a:r>
              <a:rPr lang="en-US" noProof="0" dirty="0" err="1" smtClean="0"/>
              <a:t>Textmasterformat</a:t>
            </a:r>
            <a:r>
              <a:rPr lang="de-DE" dirty="0" smtClean="0"/>
              <a:t> </a:t>
            </a:r>
            <a:r>
              <a:rPr lang="en-US" noProof="0" dirty="0" err="1" smtClean="0"/>
              <a:t>bearbeiten</a:t>
            </a:r>
            <a:endParaRPr lang="en-US" noProof="0" dirty="0" smtClean="0"/>
          </a:p>
          <a:p>
            <a:pPr lvl="1"/>
            <a:r>
              <a:rPr lang="en-US" noProof="0" dirty="0" err="1" smtClean="0"/>
              <a:t>Zweite</a:t>
            </a:r>
            <a:r>
              <a:rPr lang="de-DE"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1052" name="Rectangle 28"/>
          <p:cNvSpPr>
            <a:spLocks noGrp="1" noChangeArrowheads="1"/>
          </p:cNvSpPr>
          <p:nvPr>
            <p:ph type="ftr" sz="quarter" idx="3"/>
          </p:nvPr>
        </p:nvSpPr>
        <p:spPr bwMode="auto">
          <a:xfrm>
            <a:off x="320675" y="6444000"/>
            <a:ext cx="550386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a:defRPr sz="800" cap="all" baseline="0">
                <a:solidFill>
                  <a:schemeClr val="tx1"/>
                </a:solidFill>
                <a:latin typeface="+mn-lt"/>
              </a:defRPr>
            </a:lvl1pPr>
          </a:lstStyle>
          <a:p>
            <a:pPr>
              <a:defRPr/>
            </a:pPr>
            <a:r>
              <a:rPr lang="en-US" smtClean="0"/>
              <a:t>MAGNESIUM IN SEAT STRUCTURE│ DEC 2013│ Innovation │ DI</a:t>
            </a:r>
            <a:endParaRPr lang="en-US" dirty="0"/>
          </a:p>
        </p:txBody>
      </p:sp>
      <p:pic>
        <p:nvPicPr>
          <p:cNvPr id="18" name="Picture 10" descr="\\Dell\transfer\LOGO aus PDF.JPG"/>
          <p:cNvPicPr>
            <a:picLocks noChangeAspect="1" noChangeArrowheads="1"/>
          </p:cNvPicPr>
          <p:nvPr/>
        </p:nvPicPr>
        <p:blipFill>
          <a:blip r:embed="rId17" cstate="screen"/>
          <a:srcRect/>
          <a:stretch>
            <a:fillRect/>
          </a:stretch>
        </p:blipFill>
        <p:spPr bwMode="auto">
          <a:xfrm>
            <a:off x="6693688" y="232569"/>
            <a:ext cx="1887538" cy="501650"/>
          </a:xfrm>
          <a:prstGeom prst="rect">
            <a:avLst/>
          </a:prstGeom>
          <a:noFill/>
          <a:ln w="9525">
            <a:noFill/>
            <a:miter lim="800000"/>
            <a:headEnd/>
            <a:tailEnd/>
          </a:ln>
        </p:spPr>
      </p:pic>
      <p:sp>
        <p:nvSpPr>
          <p:cNvPr id="10" name="Rectangle 1029"/>
          <p:cNvSpPr>
            <a:spLocks noChangeArrowheads="1"/>
          </p:cNvSpPr>
          <p:nvPr/>
        </p:nvSpPr>
        <p:spPr bwMode="auto">
          <a:xfrm>
            <a:off x="320675" y="6641018"/>
            <a:ext cx="3108325" cy="104794"/>
          </a:xfrm>
          <a:prstGeom prst="rect">
            <a:avLst/>
          </a:prstGeom>
          <a:noFill/>
          <a:ln w="9525">
            <a:noFill/>
            <a:miter lim="800000"/>
            <a:headEnd/>
            <a:tailEnd/>
          </a:ln>
          <a:effectLst/>
        </p:spPr>
        <p:txBody>
          <a:bodyPr wrap="none" lIns="0" tIns="0" rIns="0" bIns="0"/>
          <a:lstStyle/>
          <a:p>
            <a:pPr algn="l">
              <a:lnSpc>
                <a:spcPct val="85000"/>
              </a:lnSpc>
            </a:pPr>
            <a:r>
              <a:rPr lang="en-US" sz="800" b="0" noProof="0" dirty="0" smtClean="0">
                <a:latin typeface="+mn-lt"/>
              </a:rPr>
              <a:t>This information remains the property of RECARO Aircraft Seating</a:t>
            </a:r>
            <a:endParaRPr lang="en-US" sz="800" b="0" noProof="0" dirty="0">
              <a:latin typeface="+mn-lt"/>
            </a:endParaRPr>
          </a:p>
        </p:txBody>
      </p:sp>
      <p:pic>
        <p:nvPicPr>
          <p:cNvPr id="13" name="Picture 10" descr="\\Dell\transfer\LOGO aus PDF.JPG"/>
          <p:cNvPicPr>
            <a:picLocks noChangeAspect="1" noChangeArrowheads="1"/>
          </p:cNvPicPr>
          <p:nvPr/>
        </p:nvPicPr>
        <p:blipFill>
          <a:blip r:embed="rId17" cstate="screen"/>
          <a:srcRect/>
          <a:stretch>
            <a:fillRect/>
          </a:stretch>
        </p:blipFill>
        <p:spPr bwMode="auto">
          <a:xfrm>
            <a:off x="6693688" y="232569"/>
            <a:ext cx="1887538" cy="501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dt="0"/>
  <p:txStyles>
    <p:titleStyle>
      <a:lvl1pPr algn="l" rtl="0" eaLnBrk="1" fontAlgn="base" hangingPunct="1">
        <a:lnSpc>
          <a:spcPts val="2000"/>
        </a:lnSpc>
        <a:spcBef>
          <a:spcPts val="0"/>
        </a:spcBef>
        <a:spcAft>
          <a:spcPct val="0"/>
        </a:spcAft>
        <a:defRPr sz="2000" b="0" cap="all" baseline="0">
          <a:solidFill>
            <a:schemeClr val="tx1"/>
          </a:solidFill>
          <a:latin typeface="+mn-lt"/>
          <a:ea typeface="+mj-ea"/>
          <a:cs typeface="+mj-cs"/>
        </a:defRPr>
      </a:lvl1pPr>
      <a:lvl2pPr algn="l" rtl="0" eaLnBrk="1" fontAlgn="base" hangingPunct="1">
        <a:spcBef>
          <a:spcPct val="50000"/>
        </a:spcBef>
        <a:spcAft>
          <a:spcPct val="0"/>
        </a:spcAft>
        <a:defRPr sz="2000">
          <a:solidFill>
            <a:schemeClr val="tx1"/>
          </a:solidFill>
          <a:latin typeface="Arial" charset="0"/>
        </a:defRPr>
      </a:lvl2pPr>
      <a:lvl3pPr algn="l" rtl="0" eaLnBrk="1" fontAlgn="base" hangingPunct="1">
        <a:spcBef>
          <a:spcPct val="50000"/>
        </a:spcBef>
        <a:spcAft>
          <a:spcPct val="0"/>
        </a:spcAft>
        <a:defRPr sz="2000">
          <a:solidFill>
            <a:schemeClr val="tx1"/>
          </a:solidFill>
          <a:latin typeface="Arial" charset="0"/>
        </a:defRPr>
      </a:lvl3pPr>
      <a:lvl4pPr algn="l" rtl="0" eaLnBrk="1" fontAlgn="base" hangingPunct="1">
        <a:spcBef>
          <a:spcPct val="50000"/>
        </a:spcBef>
        <a:spcAft>
          <a:spcPct val="0"/>
        </a:spcAft>
        <a:defRPr sz="2000">
          <a:solidFill>
            <a:schemeClr val="tx1"/>
          </a:solidFill>
          <a:latin typeface="Arial" charset="0"/>
        </a:defRPr>
      </a:lvl4pPr>
      <a:lvl5pPr algn="l" rtl="0" eaLnBrk="1" fontAlgn="base" hangingPunct="1">
        <a:spcBef>
          <a:spcPct val="50000"/>
        </a:spcBef>
        <a:spcAft>
          <a:spcPct val="0"/>
        </a:spcAft>
        <a:defRPr sz="2000">
          <a:solidFill>
            <a:schemeClr val="tx1"/>
          </a:solidFill>
          <a:latin typeface="Arial" charset="0"/>
        </a:defRPr>
      </a:lvl5pPr>
      <a:lvl6pPr marL="457200" algn="l" rtl="0" eaLnBrk="1" fontAlgn="base" hangingPunct="1">
        <a:spcBef>
          <a:spcPct val="50000"/>
        </a:spcBef>
        <a:spcAft>
          <a:spcPct val="0"/>
        </a:spcAft>
        <a:defRPr sz="2000">
          <a:solidFill>
            <a:srgbClr val="FF8000"/>
          </a:solidFill>
          <a:latin typeface="Arial" charset="0"/>
        </a:defRPr>
      </a:lvl6pPr>
      <a:lvl7pPr marL="914400" algn="l" rtl="0" eaLnBrk="1" fontAlgn="base" hangingPunct="1">
        <a:spcBef>
          <a:spcPct val="50000"/>
        </a:spcBef>
        <a:spcAft>
          <a:spcPct val="0"/>
        </a:spcAft>
        <a:defRPr sz="2000">
          <a:solidFill>
            <a:srgbClr val="FF8000"/>
          </a:solidFill>
          <a:latin typeface="Arial" charset="0"/>
        </a:defRPr>
      </a:lvl7pPr>
      <a:lvl8pPr marL="1371600" algn="l" rtl="0" eaLnBrk="1" fontAlgn="base" hangingPunct="1">
        <a:spcBef>
          <a:spcPct val="50000"/>
        </a:spcBef>
        <a:spcAft>
          <a:spcPct val="0"/>
        </a:spcAft>
        <a:defRPr sz="2000">
          <a:solidFill>
            <a:srgbClr val="FF8000"/>
          </a:solidFill>
          <a:latin typeface="Arial" charset="0"/>
        </a:defRPr>
      </a:lvl8pPr>
      <a:lvl9pPr marL="1828800" algn="l" rtl="0" eaLnBrk="1" fontAlgn="base" hangingPunct="1">
        <a:spcBef>
          <a:spcPct val="50000"/>
        </a:spcBef>
        <a:spcAft>
          <a:spcPct val="0"/>
        </a:spcAft>
        <a:defRPr sz="2000">
          <a:solidFill>
            <a:srgbClr val="FF8000"/>
          </a:solidFill>
          <a:latin typeface="Arial" charset="0"/>
        </a:defRPr>
      </a:lvl9pPr>
    </p:titleStyle>
    <p:bodyStyle>
      <a:lvl1pPr marL="1588" indent="0" algn="l" rtl="0" eaLnBrk="1" fontAlgn="base" hangingPunct="1">
        <a:spcBef>
          <a:spcPts val="0"/>
        </a:spcBef>
        <a:spcAft>
          <a:spcPts val="800"/>
        </a:spcAft>
        <a:buClr>
          <a:schemeClr val="tx1"/>
        </a:buClr>
        <a:buFont typeface="Arial" pitchFamily="34" charset="0"/>
        <a:buNone/>
        <a:defRPr lang="de-DE" sz="1600" noProof="0" dirty="0" smtClean="0">
          <a:solidFill>
            <a:schemeClr val="tx1"/>
          </a:solidFill>
          <a:latin typeface="+mn-lt"/>
          <a:ea typeface="+mn-ea"/>
          <a:cs typeface="+mn-cs"/>
        </a:defRPr>
      </a:lvl1pPr>
      <a:lvl2pPr marL="268288" indent="-268288" algn="l" rtl="0" eaLnBrk="1" fontAlgn="base" hangingPunct="1">
        <a:spcBef>
          <a:spcPts val="0"/>
        </a:spcBef>
        <a:spcAft>
          <a:spcPts val="800"/>
        </a:spcAft>
        <a:buClr>
          <a:schemeClr val="tx1"/>
        </a:buClr>
        <a:buSzPct val="100000"/>
        <a:buFont typeface="Wingdings" pitchFamily="2" charset="2"/>
        <a:buChar char="§"/>
        <a:defRPr lang="de-DE" sz="1600" noProof="0" dirty="0" smtClean="0">
          <a:solidFill>
            <a:schemeClr val="tx1"/>
          </a:solidFill>
          <a:latin typeface="+mn-lt"/>
        </a:defRPr>
      </a:lvl2pPr>
      <a:lvl3pPr marL="268288" indent="0" algn="l" rtl="0" eaLnBrk="1" fontAlgn="base" hangingPunct="1">
        <a:spcBef>
          <a:spcPts val="0"/>
        </a:spcBef>
        <a:spcAft>
          <a:spcPts val="800"/>
        </a:spcAft>
        <a:buClr>
          <a:schemeClr val="tx1"/>
        </a:buClr>
        <a:buSzPct val="100000"/>
        <a:buFontTx/>
        <a:buNone/>
        <a:tabLst/>
        <a:defRPr lang="de-DE" sz="1400" noProof="0" dirty="0" smtClean="0">
          <a:solidFill>
            <a:schemeClr val="tx1"/>
          </a:solidFill>
          <a:latin typeface="+mn-lt"/>
        </a:defRPr>
      </a:lvl3pPr>
      <a:lvl4pPr marL="538163" indent="-269875" algn="l" rtl="0" eaLnBrk="1" fontAlgn="base" hangingPunct="1">
        <a:spcBef>
          <a:spcPts val="0"/>
        </a:spcBef>
        <a:spcAft>
          <a:spcPts val="800"/>
        </a:spcAft>
        <a:buClr>
          <a:schemeClr val="tx1"/>
        </a:buClr>
        <a:buFont typeface="Symbol" pitchFamily="18" charset="2"/>
        <a:buChar char="-"/>
        <a:defRPr lang="de-DE" sz="1400" baseline="0" noProof="0" dirty="0" smtClean="0">
          <a:solidFill>
            <a:schemeClr val="tx1"/>
          </a:solidFill>
          <a:latin typeface="+mn-lt"/>
        </a:defRPr>
      </a:lvl4pPr>
      <a:lvl5pPr marL="538163" indent="0" algn="l" rtl="0" eaLnBrk="1" fontAlgn="base" hangingPunct="1">
        <a:spcBef>
          <a:spcPts val="0"/>
        </a:spcBef>
        <a:spcAft>
          <a:spcPts val="800"/>
        </a:spcAft>
        <a:buClr>
          <a:schemeClr val="tx1"/>
        </a:buClr>
        <a:buFontTx/>
        <a:buNone/>
        <a:defRPr lang="en-US" sz="1400" baseline="0" noProof="0" dirty="0">
          <a:solidFill>
            <a:schemeClr val="tx1"/>
          </a:solidFill>
          <a:latin typeface="+mn-lt"/>
        </a:defRPr>
      </a:lvl5pPr>
      <a:lvl6pPr marL="808037" indent="0" algn="l" rtl="0" eaLnBrk="1" fontAlgn="base" hangingPunct="1">
        <a:spcBef>
          <a:spcPct val="20000"/>
        </a:spcBef>
        <a:spcAft>
          <a:spcPct val="0"/>
        </a:spcAft>
        <a:buClr>
          <a:srgbClr val="FF8000"/>
        </a:buClr>
        <a:buFontTx/>
        <a:buNone/>
        <a:defRPr sz="1600">
          <a:solidFill>
            <a:schemeClr val="tx1"/>
          </a:solidFill>
          <a:latin typeface="+mn-lt"/>
        </a:defRPr>
      </a:lvl6pPr>
      <a:lvl7pPr marL="2743200" indent="0" algn="l" rtl="0" eaLnBrk="1" fontAlgn="base" hangingPunct="1">
        <a:spcBef>
          <a:spcPct val="20000"/>
        </a:spcBef>
        <a:spcAft>
          <a:spcPct val="0"/>
        </a:spcAft>
        <a:buClr>
          <a:srgbClr val="FF8000"/>
        </a:buClr>
        <a:buFontTx/>
        <a:buNone/>
        <a:defRPr sz="1600">
          <a:solidFill>
            <a:schemeClr val="tx1"/>
          </a:solidFill>
          <a:latin typeface="+mn-lt"/>
        </a:defRPr>
      </a:lvl7pPr>
      <a:lvl8pPr marL="3200400" indent="0" algn="l" rtl="0" eaLnBrk="1" fontAlgn="base" hangingPunct="1">
        <a:spcBef>
          <a:spcPct val="20000"/>
        </a:spcBef>
        <a:spcAft>
          <a:spcPct val="0"/>
        </a:spcAft>
        <a:buClr>
          <a:srgbClr val="FF8000"/>
        </a:buClr>
        <a:buFontTx/>
        <a:buNone/>
        <a:defRPr sz="1600">
          <a:solidFill>
            <a:schemeClr val="tx1"/>
          </a:solidFill>
          <a:latin typeface="+mn-lt"/>
        </a:defRPr>
      </a:lvl8pPr>
      <a:lvl9pPr marL="3657600" indent="0" algn="l" rtl="0" eaLnBrk="1" fontAlgn="base" hangingPunct="1">
        <a:spcBef>
          <a:spcPct val="20000"/>
        </a:spcBef>
        <a:spcAft>
          <a:spcPct val="0"/>
        </a:spcAft>
        <a:buClr>
          <a:srgbClr val="FF8000"/>
        </a:buClr>
        <a:buFontTx/>
        <a:buNone/>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5" Type="http://schemas.openxmlformats.org/officeDocument/2006/relationships/image" Target="../media/image65.tiff"/><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oleObject" Target="../embeddings/oleObject2.bin"/><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9.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sz="quarter" idx="1"/>
          </p:nvPr>
        </p:nvSpPr>
        <p:spPr>
          <a:xfrm>
            <a:off x="335692" y="1287463"/>
            <a:ext cx="8506203" cy="216000"/>
          </a:xfrm>
        </p:spPr>
        <p:txBody>
          <a:bodyPr/>
          <a:lstStyle/>
          <a:p>
            <a:r>
              <a:rPr lang="en-US" dirty="0" smtClean="0"/>
              <a:t>The Seventh Triennial International Aircraft Fire and Cabin Safety Research Conference December 2-5, 2013, Philadelphia, Pennsylvania, USA Materials Fire Safety</a:t>
            </a:r>
            <a:endParaRPr lang="de-DE" dirty="0"/>
          </a:p>
        </p:txBody>
      </p:sp>
      <p:sp>
        <p:nvSpPr>
          <p:cNvPr id="5" name="Titel 4"/>
          <p:cNvSpPr>
            <a:spLocks noGrp="1"/>
          </p:cNvSpPr>
          <p:nvPr>
            <p:ph type="title"/>
          </p:nvPr>
        </p:nvSpPr>
        <p:spPr>
          <a:xfrm>
            <a:off x="328811" y="1028638"/>
            <a:ext cx="8515152" cy="252000"/>
          </a:xfrm>
        </p:spPr>
        <p:txBody>
          <a:bodyPr/>
          <a:lstStyle/>
          <a:p>
            <a:r>
              <a:rPr lang="en-US" dirty="0" smtClean="0"/>
              <a:t>MAGNESIUM IN SEAT STRUCTURE</a:t>
            </a:r>
            <a:endParaRPr lang="de-DE" dirty="0"/>
          </a:p>
        </p:txBody>
      </p:sp>
      <p:sp>
        <p:nvSpPr>
          <p:cNvPr id="8" name="Fußzeilenplatzhalter 7"/>
          <p:cNvSpPr>
            <a:spLocks noGrp="1"/>
          </p:cNvSpPr>
          <p:nvPr>
            <p:ph type="ftr" sz="quarter" idx="3"/>
          </p:nvPr>
        </p:nvSpPr>
        <p:spPr/>
        <p:txBody>
          <a:bodyPr/>
          <a:lstStyle/>
          <a:p>
            <a:r>
              <a:rPr lang="en-US" smtClean="0"/>
              <a:t>MAGNESIUM IN SEAT STRUCTURE│ DEC 2013│ Innovation │ DI</a:t>
            </a:r>
            <a:endParaRPr lang="en-US" dirty="0"/>
          </a:p>
        </p:txBody>
      </p:sp>
    </p:spTree>
    <p:extLst>
      <p:ext uri="{BB962C8B-B14F-4D97-AF65-F5344CB8AC3E}">
        <p14:creationId xmlns:p14="http://schemas.microsoft.com/office/powerpoint/2010/main" val="790507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87" name="Content Placeholder 86"/>
          <p:cNvSpPr>
            <a:spLocks noGrp="1"/>
          </p:cNvSpPr>
          <p:nvPr>
            <p:ph sz="quarter" idx="12"/>
          </p:nvPr>
        </p:nvSpPr>
        <p:spPr/>
        <p:txBody>
          <a:bodyPr/>
          <a:lstStyle/>
          <a:p>
            <a:endParaRPr lang="en-US"/>
          </a:p>
        </p:txBody>
      </p:sp>
      <p:sp>
        <p:nvSpPr>
          <p:cNvPr id="88" name="Text Placeholder 87"/>
          <p:cNvSpPr>
            <a:spLocks noGrp="1"/>
          </p:cNvSpPr>
          <p:nvPr>
            <p:ph type="body" sz="quarter" idx="13"/>
          </p:nvPr>
        </p:nvSpPr>
        <p:spPr/>
        <p:txBody>
          <a:bodyPr/>
          <a:lstStyle/>
          <a:p>
            <a:r>
              <a:rPr lang="en-GB" dirty="0" smtClean="0"/>
              <a:t>2. Status of Magnesium Application Possibilities for Seats</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53" name="Text Placeholder 38"/>
          <p:cNvSpPr>
            <a:spLocks noGrp="1"/>
          </p:cNvSpPr>
          <p:nvPr>
            <p:ph type="body" sz="quarter" idx="16"/>
          </p:nvPr>
        </p:nvSpPr>
        <p:spPr/>
        <p:txBody>
          <a:bodyPr/>
          <a:lstStyle/>
          <a:p>
            <a:r>
              <a:rPr lang="en-US" dirty="0" smtClean="0"/>
              <a:t>Starting Point at Sixth Triennial Conference : </a:t>
            </a:r>
            <a:br>
              <a:rPr lang="en-US" dirty="0" smtClean="0"/>
            </a:br>
            <a:r>
              <a:rPr lang="en-US" dirty="0" smtClean="0"/>
              <a:t>Typical Structure of a RECARO seat</a:t>
            </a:r>
          </a:p>
          <a:p>
            <a:endParaRPr lang="en-US" dirty="0"/>
          </a:p>
        </p:txBody>
      </p:sp>
      <p:graphicFrame>
        <p:nvGraphicFramePr>
          <p:cNvPr id="10" name="Inhaltsplatzhalter 9"/>
          <p:cNvGraphicFramePr>
            <a:graphicFrameLocks/>
          </p:cNvGraphicFramePr>
          <p:nvPr/>
        </p:nvGraphicFramePr>
        <p:xfrm>
          <a:off x="3700338" y="2830612"/>
          <a:ext cx="1384300" cy="828675"/>
        </p:xfrm>
        <a:graphic>
          <a:graphicData uri="http://schemas.openxmlformats.org/drawingml/2006/table">
            <a:tbl>
              <a:tblPr/>
              <a:tblGrid>
                <a:gridCol w="1384300"/>
              </a:tblGrid>
              <a:tr h="200025">
                <a:tc>
                  <a:txBody>
                    <a:bodyPr/>
                    <a:lstStyle/>
                    <a:p>
                      <a:pPr algn="l" fontAlgn="b"/>
                      <a:r>
                        <a:rPr lang="de-DE" sz="1200" b="1" i="0" u="none" strike="noStrike">
                          <a:latin typeface="Arial"/>
                        </a:rPr>
                        <a:t>1. Front Leg</a:t>
                      </a:r>
                    </a:p>
                  </a:txBody>
                  <a:tcPr marL="0" marR="0" marT="0" marB="0" anchor="b">
                    <a:lnL>
                      <a:noFill/>
                    </a:lnL>
                    <a:lnR>
                      <a:noFill/>
                    </a:lnR>
                    <a:lnT>
                      <a:noFill/>
                    </a:lnT>
                    <a:lnB>
                      <a:noFill/>
                    </a:lnB>
                  </a:tcPr>
                </a:tc>
              </a:tr>
              <a:tr h="161925">
                <a:tc>
                  <a:txBody>
                    <a:bodyPr/>
                    <a:lstStyle/>
                    <a:p>
                      <a:pPr algn="l" fontAlgn="b"/>
                      <a:r>
                        <a:rPr lang="de-DE" sz="1000" b="0" i="0" u="none" strike="noStrike">
                          <a:latin typeface="Arial"/>
                        </a:rPr>
                        <a:t>3.2382.6 Al</a:t>
                      </a:r>
                    </a:p>
                  </a:txBody>
                  <a:tcPr marL="0" marR="0" marT="0" marB="0" anchor="b">
                    <a:lnL>
                      <a:noFill/>
                    </a:lnL>
                    <a:lnR>
                      <a:noFill/>
                    </a:lnR>
                    <a:lnT>
                      <a:noFill/>
                    </a:lnT>
                    <a:lnB>
                      <a:noFill/>
                    </a:lnB>
                  </a:tcPr>
                </a:tc>
              </a:tr>
              <a:tr h="161925">
                <a:tc>
                  <a:txBody>
                    <a:bodyPr/>
                    <a:lstStyle/>
                    <a:p>
                      <a:pPr algn="l" fontAlgn="b"/>
                      <a:r>
                        <a:rPr lang="de-DE" sz="1000" b="0" i="0" u="none" strike="noStrike">
                          <a:latin typeface="Arial"/>
                        </a:rPr>
                        <a:t>0.3535 kg</a:t>
                      </a:r>
                    </a:p>
                  </a:txBody>
                  <a:tcPr marL="0" marR="0" marT="0" marB="0" anchor="b">
                    <a:lnL>
                      <a:noFill/>
                    </a:lnL>
                    <a:lnR>
                      <a:noFill/>
                    </a:lnR>
                    <a:lnT>
                      <a:noFill/>
                    </a:lnT>
                    <a:lnB>
                      <a:noFill/>
                    </a:lnB>
                  </a:tcPr>
                </a:tc>
              </a:tr>
              <a:tr h="161925">
                <a:tc>
                  <a:txBody>
                    <a:bodyPr/>
                    <a:lstStyle/>
                    <a:p>
                      <a:pPr algn="l" fontAlgn="b"/>
                      <a:r>
                        <a:rPr lang="de-DE" sz="1000" b="0" i="0" u="none" strike="noStrike" dirty="0">
                          <a:latin typeface="Arial"/>
                        </a:rPr>
                        <a:t>WE43 - </a:t>
                      </a:r>
                      <a:r>
                        <a:rPr lang="de-DE" sz="1000" b="0" i="0" u="none" strike="noStrike" dirty="0" err="1">
                          <a:latin typeface="Arial"/>
                        </a:rPr>
                        <a:t>extruded</a:t>
                      </a:r>
                      <a:r>
                        <a:rPr lang="de-DE" sz="1000" b="0" i="0" u="none" strike="noStrike" dirty="0">
                          <a:latin typeface="Arial"/>
                        </a:rPr>
                        <a:t> &amp; </a:t>
                      </a:r>
                      <a:r>
                        <a:rPr lang="de-DE" sz="1000" b="0" i="0" u="none" strike="noStrike" dirty="0" err="1">
                          <a:latin typeface="Arial"/>
                        </a:rPr>
                        <a:t>milled</a:t>
                      </a:r>
                      <a:endParaRPr lang="de-DE" sz="1000" b="0" i="0" u="none" strike="noStrike" dirty="0">
                        <a:latin typeface="Arial"/>
                      </a:endParaRPr>
                    </a:p>
                  </a:txBody>
                  <a:tcPr marL="0" marR="0" marT="0" marB="0" anchor="b">
                    <a:lnL>
                      <a:noFill/>
                    </a:lnL>
                    <a:lnR>
                      <a:noFill/>
                    </a:lnR>
                    <a:lnT>
                      <a:noFill/>
                    </a:lnT>
                    <a:lnB>
                      <a:noFill/>
                    </a:lnB>
                  </a:tcPr>
                </a:tc>
              </a:tr>
            </a:tbl>
          </a:graphicData>
        </a:graphic>
      </p:graphicFrame>
      <p:pic>
        <p:nvPicPr>
          <p:cNvPr id="11" name="Grafik 10" descr="BL 3520 structure 4.bmp"/>
          <p:cNvPicPr>
            <a:picLocks noChangeAspect="1"/>
          </p:cNvPicPr>
          <p:nvPr/>
        </p:nvPicPr>
        <p:blipFill>
          <a:blip r:embed="rId2" cstate="screen"/>
          <a:srcRect t="5418"/>
          <a:stretch>
            <a:fillRect/>
          </a:stretch>
        </p:blipFill>
        <p:spPr>
          <a:xfrm>
            <a:off x="2123721" y="1844824"/>
            <a:ext cx="4392502" cy="3539282"/>
          </a:xfrm>
          <a:prstGeom prst="rect">
            <a:avLst/>
          </a:prstGeom>
        </p:spPr>
      </p:pic>
      <p:graphicFrame>
        <p:nvGraphicFramePr>
          <p:cNvPr id="12" name="Tabelle 11"/>
          <p:cNvGraphicFramePr>
            <a:graphicFrameLocks noGrp="1"/>
          </p:cNvGraphicFramePr>
          <p:nvPr/>
        </p:nvGraphicFramePr>
        <p:xfrm>
          <a:off x="330200" y="3733483"/>
          <a:ext cx="1384300" cy="975360"/>
        </p:xfrm>
        <a:graphic>
          <a:graphicData uri="http://schemas.openxmlformats.org/drawingml/2006/table">
            <a:tbl>
              <a:tblPr/>
              <a:tblGrid>
                <a:gridCol w="1384300"/>
              </a:tblGrid>
              <a:tr h="0">
                <a:tc>
                  <a:txBody>
                    <a:bodyPr/>
                    <a:lstStyle/>
                    <a:p>
                      <a:pPr algn="l" fontAlgn="b"/>
                      <a:r>
                        <a:rPr lang="de-DE" sz="1600" b="1" i="0" u="none" strike="noStrike" dirty="0" smtClean="0">
                          <a:latin typeface="Arial"/>
                        </a:rPr>
                        <a:t>Front </a:t>
                      </a:r>
                      <a:r>
                        <a:rPr lang="de-DE" sz="1600" b="1" i="0" u="none" strike="noStrike" dirty="0">
                          <a:latin typeface="Arial"/>
                        </a:rPr>
                        <a:t>Leg</a:t>
                      </a:r>
                    </a:p>
                  </a:txBody>
                  <a:tcPr marL="0" marR="0" marT="0" marB="0" anchor="b">
                    <a:lnL>
                      <a:noFill/>
                    </a:lnL>
                    <a:lnR>
                      <a:noFill/>
                    </a:lnR>
                    <a:lnT>
                      <a:noFill/>
                    </a:lnT>
                    <a:lnB>
                      <a:noFill/>
                    </a:lnB>
                  </a:tcPr>
                </a:tc>
              </a:tr>
              <a:tr h="0">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de-DE" sz="1600" b="0" i="0" u="none" strike="noStrike" dirty="0" smtClean="0">
                        <a:latin typeface="+mn-lt"/>
                      </a:endParaRPr>
                    </a:p>
                  </a:txBody>
                  <a:tcPr marL="0" marR="0" marT="0" marB="0" anchor="b">
                    <a:lnL>
                      <a:noFill/>
                    </a:lnL>
                    <a:lnR>
                      <a:noFill/>
                    </a:lnR>
                    <a:lnT>
                      <a:noFill/>
                    </a:lnT>
                    <a:lnB>
                      <a:noFill/>
                    </a:lnB>
                  </a:tcPr>
                </a:tc>
              </a:tr>
              <a:tr h="0">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0">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de-DE" sz="1600" b="0" i="0" u="none" strike="noStrike" dirty="0">
                        <a:latin typeface="Arial"/>
                      </a:endParaRPr>
                    </a:p>
                  </a:txBody>
                  <a:tcPr marL="0" marR="0" marT="0" marB="0" anchor="b">
                    <a:lnL>
                      <a:noFill/>
                    </a:lnL>
                    <a:lnR>
                      <a:noFill/>
                    </a:lnR>
                    <a:lnT>
                      <a:noFill/>
                    </a:lnT>
                    <a:lnB>
                      <a:noFill/>
                    </a:lnB>
                  </a:tcPr>
                </a:tc>
              </a:tr>
            </a:tbl>
          </a:graphicData>
        </a:graphic>
      </p:graphicFrame>
      <p:cxnSp>
        <p:nvCxnSpPr>
          <p:cNvPr id="13" name="Gerade Verbindung mit Pfeil 12"/>
          <p:cNvCxnSpPr/>
          <p:nvPr/>
        </p:nvCxnSpPr>
        <p:spPr>
          <a:xfrm>
            <a:off x="1000125" y="4029075"/>
            <a:ext cx="2162175" cy="67302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aphicFrame>
        <p:nvGraphicFramePr>
          <p:cNvPr id="14" name="Tabelle 13"/>
          <p:cNvGraphicFramePr>
            <a:graphicFrameLocks noGrp="1"/>
          </p:cNvGraphicFramePr>
          <p:nvPr/>
        </p:nvGraphicFramePr>
        <p:xfrm>
          <a:off x="330200" y="4545092"/>
          <a:ext cx="2082800" cy="975360"/>
        </p:xfrm>
        <a:graphic>
          <a:graphicData uri="http://schemas.openxmlformats.org/drawingml/2006/table">
            <a:tbl>
              <a:tblPr/>
              <a:tblGrid>
                <a:gridCol w="2082800"/>
              </a:tblGrid>
              <a:tr h="200025">
                <a:tc>
                  <a:txBody>
                    <a:bodyPr/>
                    <a:lstStyle/>
                    <a:p>
                      <a:pPr algn="l" fontAlgn="b"/>
                      <a:r>
                        <a:rPr lang="de-DE" sz="1600" b="1" i="0" u="none" strike="noStrike" dirty="0" smtClean="0">
                          <a:latin typeface="Arial"/>
                        </a:rPr>
                        <a:t>horizontal </a:t>
                      </a:r>
                      <a:r>
                        <a:rPr lang="de-DE" sz="1600" b="1" i="0" u="none" strike="noStrike" dirty="0">
                          <a:latin typeface="Arial"/>
                        </a:rPr>
                        <a:t>bar</a:t>
                      </a: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bl>
          </a:graphicData>
        </a:graphic>
      </p:graphicFrame>
      <p:cxnSp>
        <p:nvCxnSpPr>
          <p:cNvPr id="15" name="Gerade Verbindung mit Pfeil 14"/>
          <p:cNvCxnSpPr/>
          <p:nvPr/>
        </p:nvCxnSpPr>
        <p:spPr>
          <a:xfrm>
            <a:off x="1724025" y="4752975"/>
            <a:ext cx="2097881" cy="2020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aphicFrame>
        <p:nvGraphicFramePr>
          <p:cNvPr id="16" name="Tabelle 15"/>
          <p:cNvGraphicFramePr>
            <a:graphicFrameLocks noGrp="1"/>
          </p:cNvGraphicFramePr>
          <p:nvPr/>
        </p:nvGraphicFramePr>
        <p:xfrm>
          <a:off x="6471965" y="3238500"/>
          <a:ext cx="2533924" cy="1219200"/>
        </p:xfrm>
        <a:graphic>
          <a:graphicData uri="http://schemas.openxmlformats.org/drawingml/2006/table">
            <a:tbl>
              <a:tblPr/>
              <a:tblGrid>
                <a:gridCol w="2533924"/>
              </a:tblGrid>
              <a:tr h="200025">
                <a:tc>
                  <a:txBody>
                    <a:bodyPr/>
                    <a:lstStyle/>
                    <a:p>
                      <a:pPr algn="l" fontAlgn="b"/>
                      <a:r>
                        <a:rPr lang="en-US" sz="1600" b="1" i="0" u="none" strike="noStrike" noProof="0" dirty="0" smtClean="0">
                          <a:latin typeface="Arial"/>
                        </a:rPr>
                        <a:t>Spreader </a:t>
                      </a:r>
                      <a:br>
                        <a:rPr lang="en-US" sz="1600" b="1" i="0" u="none" strike="noStrike" noProof="0" dirty="0" smtClean="0">
                          <a:latin typeface="Arial"/>
                        </a:rPr>
                      </a:br>
                      <a:r>
                        <a:rPr lang="en-US" sz="1600" b="1" i="0" u="none" strike="noStrike" noProof="0" dirty="0" smtClean="0">
                          <a:latin typeface="Arial"/>
                        </a:rPr>
                        <a:t>+ Backrest</a:t>
                      </a:r>
                      <a:r>
                        <a:rPr lang="en-US" sz="1600" b="1" i="0" u="none" strike="noStrike" baseline="0" noProof="0" dirty="0" smtClean="0">
                          <a:latin typeface="Arial"/>
                        </a:rPr>
                        <a:t> Structure</a:t>
                      </a:r>
                      <a:endParaRPr lang="en-US" sz="1600" b="1" i="0" u="none" strike="noStrike" noProof="0" dirty="0">
                        <a:latin typeface="Arial"/>
                      </a:endParaRP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bl>
          </a:graphicData>
        </a:graphic>
      </p:graphicFrame>
      <p:cxnSp>
        <p:nvCxnSpPr>
          <p:cNvPr id="17" name="Gerade Verbindung mit Pfeil 16"/>
          <p:cNvCxnSpPr/>
          <p:nvPr/>
        </p:nvCxnSpPr>
        <p:spPr>
          <a:xfrm flipH="1">
            <a:off x="5779692" y="3602038"/>
            <a:ext cx="630633" cy="3459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aphicFrame>
        <p:nvGraphicFramePr>
          <p:cNvPr id="18" name="Tabelle 17"/>
          <p:cNvGraphicFramePr>
            <a:graphicFrameLocks noGrp="1"/>
          </p:cNvGraphicFramePr>
          <p:nvPr/>
        </p:nvGraphicFramePr>
        <p:xfrm>
          <a:off x="6617116" y="1927850"/>
          <a:ext cx="2364959" cy="975360"/>
        </p:xfrm>
        <a:graphic>
          <a:graphicData uri="http://schemas.openxmlformats.org/drawingml/2006/table">
            <a:tbl>
              <a:tblPr/>
              <a:tblGrid>
                <a:gridCol w="2364959"/>
              </a:tblGrid>
              <a:tr h="200025">
                <a:tc>
                  <a:txBody>
                    <a:bodyPr/>
                    <a:lstStyle/>
                    <a:p>
                      <a:pPr algn="l" fontAlgn="b"/>
                      <a:r>
                        <a:rPr lang="de-DE" sz="1600" b="1" i="0" u="none" strike="noStrike" dirty="0" smtClean="0">
                          <a:latin typeface="Arial"/>
                        </a:rPr>
                        <a:t>Table </a:t>
                      </a:r>
                      <a:r>
                        <a:rPr lang="en-US" sz="1600" b="1" i="0" u="none" strike="noStrike" noProof="0" dirty="0" smtClean="0">
                          <a:latin typeface="Arial"/>
                        </a:rPr>
                        <a:t>arms</a:t>
                      </a:r>
                      <a:endParaRPr lang="en-US" sz="1600" b="1" i="0" u="none" strike="noStrike" noProof="0" dirty="0">
                        <a:latin typeface="Arial"/>
                      </a:endParaRPr>
                    </a:p>
                  </a:txBody>
                  <a:tcPr marL="0" marR="0" marT="0" marB="0" anchor="b">
                    <a:lnL>
                      <a:noFill/>
                    </a:lnL>
                    <a:lnR>
                      <a:noFill/>
                    </a:lnR>
                    <a:lnT>
                      <a:noFill/>
                    </a:lnT>
                    <a:lnB>
                      <a:noFill/>
                    </a:lnB>
                  </a:tcPr>
                </a:tc>
              </a:tr>
              <a:tr h="16001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bl>
          </a:graphicData>
        </a:graphic>
      </p:graphicFrame>
      <p:cxnSp>
        <p:nvCxnSpPr>
          <p:cNvPr id="19" name="Gerade Verbindung mit Pfeil 18"/>
          <p:cNvCxnSpPr/>
          <p:nvPr/>
        </p:nvCxnSpPr>
        <p:spPr>
          <a:xfrm flipH="1">
            <a:off x="6105822" y="2107704"/>
            <a:ext cx="514053" cy="14943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aphicFrame>
        <p:nvGraphicFramePr>
          <p:cNvPr id="20" name="Tabelle 19"/>
          <p:cNvGraphicFramePr>
            <a:graphicFrameLocks noGrp="1"/>
          </p:cNvGraphicFramePr>
          <p:nvPr/>
        </p:nvGraphicFramePr>
        <p:xfrm>
          <a:off x="1307262" y="2409825"/>
          <a:ext cx="2448272" cy="975360"/>
        </p:xfrm>
        <a:graphic>
          <a:graphicData uri="http://schemas.openxmlformats.org/drawingml/2006/table">
            <a:tbl>
              <a:tblPr/>
              <a:tblGrid>
                <a:gridCol w="1368152"/>
                <a:gridCol w="1080120"/>
              </a:tblGrid>
              <a:tr h="200025">
                <a:tc gridSpan="2">
                  <a:txBody>
                    <a:bodyPr/>
                    <a:lstStyle/>
                    <a:p>
                      <a:pPr algn="l" fontAlgn="b"/>
                      <a:r>
                        <a:rPr lang="de-DE" sz="1600" b="1" i="0" u="none" strike="noStrike" dirty="0" smtClean="0">
                          <a:latin typeface="Arial"/>
                        </a:rPr>
                        <a:t>Cross </a:t>
                      </a:r>
                      <a:r>
                        <a:rPr lang="de-DE" sz="1600" b="1" i="0" u="none" strike="noStrike" dirty="0">
                          <a:latin typeface="Arial"/>
                        </a:rPr>
                        <a:t>Beam</a:t>
                      </a:r>
                    </a:p>
                  </a:txBody>
                  <a:tcPr marL="0" marR="0" marT="0" marB="0" anchor="b">
                    <a:lnL>
                      <a:noFill/>
                    </a:lnL>
                    <a:lnR>
                      <a:noFill/>
                    </a:lnR>
                    <a:lnT>
                      <a:noFill/>
                    </a:lnT>
                    <a:lnB>
                      <a:noFill/>
                    </a:lnB>
                  </a:tcPr>
                </a:tc>
                <a:tc hMerge="1">
                  <a:txBody>
                    <a:bodyPr/>
                    <a:lstStyle/>
                    <a:p>
                      <a:endParaRPr lang="en-US"/>
                    </a:p>
                  </a:txBody>
                  <a:tcPr/>
                </a:tc>
              </a:tr>
              <a:tr h="161925">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161925">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0" i="0" u="none" strike="noStrike" noProof="0" dirty="0" smtClean="0">
                        <a:latin typeface="+mn-lt"/>
                      </a:endParaRPr>
                    </a:p>
                    <a:p>
                      <a:pPr algn="l" fontAlgn="b"/>
                      <a:endParaRPr lang="de-DE" sz="16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r>
            </a:tbl>
          </a:graphicData>
        </a:graphic>
      </p:graphicFrame>
      <p:cxnSp>
        <p:nvCxnSpPr>
          <p:cNvPr id="21" name="Gerade Verbindung mit Pfeil 20"/>
          <p:cNvCxnSpPr/>
          <p:nvPr/>
        </p:nvCxnSpPr>
        <p:spPr>
          <a:xfrm>
            <a:off x="1647825" y="2752725"/>
            <a:ext cx="691927" cy="14243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1905000" y="2743200"/>
            <a:ext cx="1199728" cy="139717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5869575" y="3390900"/>
            <a:ext cx="616950" cy="957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a:off x="5004048" y="4905375"/>
            <a:ext cx="1377702" cy="2949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aphicFrame>
        <p:nvGraphicFramePr>
          <p:cNvPr id="25" name="Tabelle 24"/>
          <p:cNvGraphicFramePr>
            <a:graphicFrameLocks noGrp="1"/>
          </p:cNvGraphicFramePr>
          <p:nvPr/>
        </p:nvGraphicFramePr>
        <p:xfrm>
          <a:off x="6444927" y="4712653"/>
          <a:ext cx="3035623" cy="975360"/>
        </p:xfrm>
        <a:graphic>
          <a:graphicData uri="http://schemas.openxmlformats.org/drawingml/2006/table">
            <a:tbl>
              <a:tblPr/>
              <a:tblGrid>
                <a:gridCol w="3035623"/>
              </a:tblGrid>
              <a:tr h="0">
                <a:tc>
                  <a:txBody>
                    <a:bodyPr/>
                    <a:lstStyle/>
                    <a:p>
                      <a:pPr algn="l" fontAlgn="b"/>
                      <a:r>
                        <a:rPr lang="en-US" sz="1600" b="1" i="0" u="none" strike="noStrike" noProof="0" dirty="0" smtClean="0">
                          <a:latin typeface="Arial"/>
                        </a:rPr>
                        <a:t>Rear Leg</a:t>
                      </a:r>
                      <a:endParaRPr lang="en-US" sz="1600" b="1" i="0" u="none" strike="noStrike" noProof="0" dirty="0">
                        <a:latin typeface="Arial"/>
                      </a:endParaRPr>
                    </a:p>
                  </a:txBody>
                  <a:tcPr marL="0" marR="0" marT="0" marB="0" anchor="b">
                    <a:lnL>
                      <a:noFill/>
                    </a:lnL>
                    <a:lnR>
                      <a:noFill/>
                    </a:lnR>
                    <a:lnT>
                      <a:noFill/>
                    </a:lnT>
                    <a:lnB>
                      <a:noFill/>
                    </a:lnB>
                  </a:tcPr>
                </a:tc>
              </a:tr>
              <a:tr h="0">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de-DE" sz="1600" b="0" i="0" u="none" strike="noStrike" dirty="0" smtClean="0">
                        <a:latin typeface="+mn-lt"/>
                      </a:endParaRPr>
                    </a:p>
                  </a:txBody>
                  <a:tcPr marL="0" marR="0" marT="0" marB="0" anchor="b">
                    <a:lnL>
                      <a:noFill/>
                    </a:lnL>
                    <a:lnR>
                      <a:noFill/>
                    </a:lnR>
                    <a:lnT>
                      <a:noFill/>
                    </a:lnT>
                    <a:lnB>
                      <a:noFill/>
                    </a:lnB>
                  </a:tcPr>
                </a:tc>
              </a:tr>
              <a:tr h="0">
                <a:tc>
                  <a:txBody>
                    <a:bodyPr/>
                    <a:lstStyle/>
                    <a:p>
                      <a:pPr algn="l" fontAlgn="b"/>
                      <a:endParaRPr lang="de-DE" sz="1600" b="0" i="0" u="none" strike="noStrike" dirty="0">
                        <a:latin typeface="Arial"/>
                      </a:endParaRPr>
                    </a:p>
                  </a:txBody>
                  <a:tcPr marL="0" marR="0" marT="0" marB="0" anchor="b">
                    <a:lnL>
                      <a:noFill/>
                    </a:lnL>
                    <a:lnR>
                      <a:noFill/>
                    </a:lnR>
                    <a:lnT>
                      <a:noFill/>
                    </a:lnT>
                    <a:lnB>
                      <a:noFill/>
                    </a:lnB>
                  </a:tcPr>
                </a:tc>
              </a:tr>
              <a:tr h="0">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de-DE" sz="1600" b="0" i="0" u="none" strike="noStrike" dirty="0">
                        <a:latin typeface="Arial"/>
                      </a:endParaRPr>
                    </a:p>
                  </a:txBody>
                  <a:tcPr marL="0" marR="0" marT="0" marB="0" anchor="b">
                    <a:lnL>
                      <a:noFill/>
                    </a:lnL>
                    <a:lnR>
                      <a:noFill/>
                    </a:lnR>
                    <a:lnT>
                      <a:noFill/>
                    </a:lnT>
                    <a:lnB>
                      <a:noFill/>
                    </a:lnB>
                  </a:tcPr>
                </a:tc>
              </a:tr>
            </a:tbl>
          </a:graphicData>
        </a:graphic>
      </p:graphicFrame>
      <p:sp>
        <p:nvSpPr>
          <p:cNvPr id="78" name="Textplatzhalter 2"/>
          <p:cNvSpPr txBox="1">
            <a:spLocks/>
          </p:cNvSpPr>
          <p:nvPr/>
        </p:nvSpPr>
        <p:spPr>
          <a:xfrm>
            <a:off x="323850" y="5572116"/>
            <a:ext cx="8524875" cy="506422"/>
          </a:xfrm>
          <a:prstGeom prst="rect">
            <a:avLst/>
          </a:prstGeom>
          <a:solidFill>
            <a:schemeClr val="accent6"/>
          </a:solidFill>
          <a:ln w="3175">
            <a:solidFill>
              <a:schemeClr val="tx1"/>
            </a:solidFill>
          </a:ln>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r>
              <a:rPr kumimoji="0" lang="en-US" sz="1600" b="0" i="0" u="none" strike="noStrike" kern="0" cap="none" spc="0" normalizeH="0" baseline="0" noProof="0" smtClean="0">
                <a:ln>
                  <a:noFill/>
                </a:ln>
                <a:solidFill>
                  <a:schemeClr val="tx1"/>
                </a:solidFill>
                <a:effectLst/>
                <a:uLnTx/>
                <a:uFillTx/>
                <a:latin typeface="+mn-lt"/>
                <a:ea typeface="+mn-ea"/>
                <a:cs typeface="+mn-cs"/>
              </a:rPr>
              <a:t> Only 5 parts permitted by FAA for Magnesium design: cross beam, front leg, horizontal .bar, spreader, (table arms- accepted during run of the project)</a:t>
            </a: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44" name="Content Placeholder 43"/>
          <p:cNvSpPr>
            <a:spLocks noGrp="1"/>
          </p:cNvSpPr>
          <p:nvPr>
            <p:ph sz="quarter" idx="12"/>
          </p:nvPr>
        </p:nvSpPr>
        <p:spPr/>
        <p:txBody>
          <a:bodyPr/>
          <a:lstStyle/>
          <a:p>
            <a:endParaRPr lang="en-US"/>
          </a:p>
        </p:txBody>
      </p:sp>
      <p:sp>
        <p:nvSpPr>
          <p:cNvPr id="27" name="Textplatzhalter 2"/>
          <p:cNvSpPr>
            <a:spLocks noGrp="1"/>
          </p:cNvSpPr>
          <p:nvPr>
            <p:ph type="body" sz="quarter" idx="13"/>
          </p:nvPr>
        </p:nvSpPr>
        <p:spPr/>
        <p:txBody>
          <a:bodyPr/>
          <a:lstStyle/>
          <a:p>
            <a:r>
              <a:rPr lang="en-GB" smtClean="0"/>
              <a:t>2. Status of Magnesium Application Possibilities for Seats</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28" name="Textplatzhalter 2"/>
          <p:cNvSpPr>
            <a:spLocks noGrp="1"/>
          </p:cNvSpPr>
          <p:nvPr>
            <p:ph type="body" sz="quarter" idx="16"/>
          </p:nvPr>
        </p:nvSpPr>
        <p:spPr/>
        <p:txBody>
          <a:bodyPr/>
          <a:lstStyle/>
          <a:p>
            <a:r>
              <a:rPr lang="en-US" dirty="0" smtClean="0"/>
              <a:t>Time, Cost, Risk and Experience of New Material</a:t>
            </a:r>
          </a:p>
          <a:p>
            <a:endParaRPr lang="en-US" dirty="0"/>
          </a:p>
        </p:txBody>
      </p:sp>
      <p:sp>
        <p:nvSpPr>
          <p:cNvPr id="5" name="Freihandform 4"/>
          <p:cNvSpPr/>
          <p:nvPr/>
        </p:nvSpPr>
        <p:spPr>
          <a:xfrm>
            <a:off x="2087880" y="1878330"/>
            <a:ext cx="5692140" cy="2240280"/>
          </a:xfrm>
          <a:custGeom>
            <a:avLst/>
            <a:gdLst>
              <a:gd name="connsiteX0" fmla="*/ 0 w 5692140"/>
              <a:gd name="connsiteY0" fmla="*/ 0 h 2240280"/>
              <a:gd name="connsiteX1" fmla="*/ 556260 w 5692140"/>
              <a:gd name="connsiteY1" fmla="*/ 1021080 h 2240280"/>
              <a:gd name="connsiteX2" fmla="*/ 2606040 w 5692140"/>
              <a:gd name="connsiteY2" fmla="*/ 1859280 h 2240280"/>
              <a:gd name="connsiteX3" fmla="*/ 5692140 w 5692140"/>
              <a:gd name="connsiteY3" fmla="*/ 2240280 h 2240280"/>
            </a:gdLst>
            <a:ahLst/>
            <a:cxnLst>
              <a:cxn ang="0">
                <a:pos x="connsiteX0" y="connsiteY0"/>
              </a:cxn>
              <a:cxn ang="0">
                <a:pos x="connsiteX1" y="connsiteY1"/>
              </a:cxn>
              <a:cxn ang="0">
                <a:pos x="connsiteX2" y="connsiteY2"/>
              </a:cxn>
              <a:cxn ang="0">
                <a:pos x="connsiteX3" y="connsiteY3"/>
              </a:cxn>
            </a:cxnLst>
            <a:rect l="l" t="t" r="r" b="b"/>
            <a:pathLst>
              <a:path w="5692140" h="2240280">
                <a:moveTo>
                  <a:pt x="0" y="0"/>
                </a:moveTo>
                <a:cubicBezTo>
                  <a:pt x="60960" y="355600"/>
                  <a:pt x="121920" y="711200"/>
                  <a:pt x="556260" y="1021080"/>
                </a:cubicBezTo>
                <a:cubicBezTo>
                  <a:pt x="990600" y="1330960"/>
                  <a:pt x="1750060" y="1656080"/>
                  <a:pt x="2606040" y="1859280"/>
                </a:cubicBezTo>
                <a:cubicBezTo>
                  <a:pt x="3462020" y="2062480"/>
                  <a:pt x="5166360" y="2219960"/>
                  <a:pt x="5692140" y="224028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ihandform 6"/>
          <p:cNvSpPr/>
          <p:nvPr/>
        </p:nvSpPr>
        <p:spPr>
          <a:xfrm>
            <a:off x="2141220" y="1893570"/>
            <a:ext cx="5646420" cy="2430780"/>
          </a:xfrm>
          <a:custGeom>
            <a:avLst/>
            <a:gdLst>
              <a:gd name="connsiteX0" fmla="*/ 5646420 w 5646420"/>
              <a:gd name="connsiteY0" fmla="*/ 0 h 2430780"/>
              <a:gd name="connsiteX1" fmla="*/ 4869180 w 5646420"/>
              <a:gd name="connsiteY1" fmla="*/ 1211580 h 2430780"/>
              <a:gd name="connsiteX2" fmla="*/ 2697480 w 5646420"/>
              <a:gd name="connsiteY2" fmla="*/ 2156460 h 2430780"/>
              <a:gd name="connsiteX3" fmla="*/ 0 w 5646420"/>
              <a:gd name="connsiteY3" fmla="*/ 2430780 h 2430780"/>
            </a:gdLst>
            <a:ahLst/>
            <a:cxnLst>
              <a:cxn ang="0">
                <a:pos x="connsiteX0" y="connsiteY0"/>
              </a:cxn>
              <a:cxn ang="0">
                <a:pos x="connsiteX1" y="connsiteY1"/>
              </a:cxn>
              <a:cxn ang="0">
                <a:pos x="connsiteX2" y="connsiteY2"/>
              </a:cxn>
              <a:cxn ang="0">
                <a:pos x="connsiteX3" y="connsiteY3"/>
              </a:cxn>
            </a:cxnLst>
            <a:rect l="l" t="t" r="r" b="b"/>
            <a:pathLst>
              <a:path w="5646420" h="2430780">
                <a:moveTo>
                  <a:pt x="5646420" y="0"/>
                </a:moveTo>
                <a:cubicBezTo>
                  <a:pt x="5503545" y="426085"/>
                  <a:pt x="5360670" y="852170"/>
                  <a:pt x="4869180" y="1211580"/>
                </a:cubicBezTo>
                <a:cubicBezTo>
                  <a:pt x="4377690" y="1570990"/>
                  <a:pt x="3509010" y="1953260"/>
                  <a:pt x="2697480" y="2156460"/>
                </a:cubicBezTo>
                <a:cubicBezTo>
                  <a:pt x="1885950" y="2359660"/>
                  <a:pt x="449580" y="2395220"/>
                  <a:pt x="0" y="2430780"/>
                </a:cubicBezTo>
              </a:path>
            </a:pathLst>
          </a:cu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Gerade Verbindung 7"/>
          <p:cNvCxnSpPr/>
          <p:nvPr/>
        </p:nvCxnSpPr>
        <p:spPr>
          <a:xfrm flipH="1">
            <a:off x="716280" y="4469130"/>
            <a:ext cx="7429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uppieren 11"/>
          <p:cNvGrpSpPr/>
          <p:nvPr/>
        </p:nvGrpSpPr>
        <p:grpSpPr>
          <a:xfrm>
            <a:off x="1895475" y="4484370"/>
            <a:ext cx="6257924" cy="480060"/>
            <a:chOff x="2023110" y="4770120"/>
            <a:chExt cx="6130290" cy="480060"/>
          </a:xfrm>
        </p:grpSpPr>
        <p:sp>
          <p:nvSpPr>
            <p:cNvPr id="10" name="Rechteck 9"/>
            <p:cNvSpPr/>
            <p:nvPr/>
          </p:nvSpPr>
          <p:spPr>
            <a:xfrm>
              <a:off x="2023110" y="4770120"/>
              <a:ext cx="1219200" cy="480060"/>
            </a:xfrm>
            <a:prstGeom prst="rect">
              <a:avLst/>
            </a:prstGeom>
            <a:solidFill>
              <a:schemeClr val="bg1">
                <a:lumMod val="7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b="1" dirty="0" smtClean="0"/>
                <a:t>Complete new material</a:t>
              </a:r>
              <a:endParaRPr lang="en-US" sz="1100" b="1" dirty="0"/>
            </a:p>
          </p:txBody>
        </p:sp>
        <p:sp>
          <p:nvSpPr>
            <p:cNvPr id="11" name="Rechteck 10"/>
            <p:cNvSpPr/>
            <p:nvPr/>
          </p:nvSpPr>
          <p:spPr>
            <a:xfrm>
              <a:off x="3246120" y="4770120"/>
              <a:ext cx="1219200" cy="48006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b="1" dirty="0" smtClean="0"/>
                <a:t>Material new for industry</a:t>
              </a:r>
              <a:endParaRPr lang="en-US" sz="1100" b="1" dirty="0"/>
            </a:p>
          </p:txBody>
        </p:sp>
        <p:sp>
          <p:nvSpPr>
            <p:cNvPr id="12" name="Rechteck 11"/>
            <p:cNvSpPr/>
            <p:nvPr/>
          </p:nvSpPr>
          <p:spPr>
            <a:xfrm>
              <a:off x="4480560" y="4770120"/>
              <a:ext cx="1219200" cy="480060"/>
            </a:xfrm>
            <a:prstGeom prst="rect">
              <a:avLst/>
            </a:prstGeom>
            <a:solidFill>
              <a:schemeClr val="accent6">
                <a:lumMod val="40000"/>
                <a:lumOff val="6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b="1" dirty="0" smtClean="0"/>
                <a:t>Material new for company</a:t>
              </a:r>
              <a:endParaRPr lang="en-US" sz="1100" b="1" dirty="0"/>
            </a:p>
          </p:txBody>
        </p:sp>
        <p:sp>
          <p:nvSpPr>
            <p:cNvPr id="13" name="Rechteck 12"/>
            <p:cNvSpPr/>
            <p:nvPr/>
          </p:nvSpPr>
          <p:spPr>
            <a:xfrm>
              <a:off x="5707380" y="4770120"/>
              <a:ext cx="1219200" cy="480060"/>
            </a:xfrm>
            <a:prstGeom prst="rect">
              <a:avLst/>
            </a:prstGeom>
            <a:solidFill>
              <a:schemeClr val="accent6">
                <a:lumMod val="60000"/>
                <a:lumOff val="4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b="1" dirty="0" smtClean="0"/>
                <a:t>first use in product</a:t>
              </a:r>
              <a:endParaRPr lang="en-US" sz="1100" b="1" dirty="0"/>
            </a:p>
          </p:txBody>
        </p:sp>
        <p:sp>
          <p:nvSpPr>
            <p:cNvPr id="14" name="Rechteck 13"/>
            <p:cNvSpPr/>
            <p:nvPr/>
          </p:nvSpPr>
          <p:spPr>
            <a:xfrm>
              <a:off x="6934200" y="4770120"/>
              <a:ext cx="1219200" cy="480060"/>
            </a:xfrm>
            <a:prstGeom prst="rect">
              <a:avLst/>
            </a:prstGeom>
            <a:solidFill>
              <a:schemeClr val="accent6"/>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100" b="1" dirty="0" smtClean="0"/>
                <a:t>Well-known material</a:t>
              </a:r>
              <a:endParaRPr lang="en-US" sz="1100" b="1" dirty="0"/>
            </a:p>
          </p:txBody>
        </p:sp>
      </p:grpSp>
      <p:sp>
        <p:nvSpPr>
          <p:cNvPr id="15" name="Textfeld 14"/>
          <p:cNvSpPr txBox="1"/>
          <p:nvPr/>
        </p:nvSpPr>
        <p:spPr>
          <a:xfrm>
            <a:off x="1981200" y="4979670"/>
            <a:ext cx="1208985" cy="523220"/>
          </a:xfrm>
          <a:prstGeom prst="rect">
            <a:avLst/>
          </a:prstGeom>
          <a:noFill/>
        </p:spPr>
        <p:txBody>
          <a:bodyPr wrap="none" rtlCol="0">
            <a:spAutoFit/>
          </a:bodyPr>
          <a:lstStyle/>
          <a:p>
            <a:r>
              <a:rPr lang="en-US" sz="1400" dirty="0" smtClean="0">
                <a:latin typeface="+mn-lt"/>
              </a:rPr>
              <a:t>Innovation at</a:t>
            </a:r>
          </a:p>
          <a:p>
            <a:r>
              <a:rPr lang="en-US" sz="1400" dirty="0" smtClean="0">
                <a:latin typeface="+mn-lt"/>
              </a:rPr>
              <a:t> market</a:t>
            </a:r>
            <a:endParaRPr lang="en-US" sz="1400" dirty="0">
              <a:latin typeface="+mn-lt"/>
            </a:endParaRPr>
          </a:p>
        </p:txBody>
      </p:sp>
      <p:sp>
        <p:nvSpPr>
          <p:cNvPr id="16" name="Textfeld 15"/>
          <p:cNvSpPr txBox="1"/>
          <p:nvPr/>
        </p:nvSpPr>
        <p:spPr>
          <a:xfrm>
            <a:off x="4168140" y="5010150"/>
            <a:ext cx="1776448" cy="307777"/>
          </a:xfrm>
          <a:prstGeom prst="rect">
            <a:avLst/>
          </a:prstGeom>
          <a:noFill/>
        </p:spPr>
        <p:txBody>
          <a:bodyPr wrap="none" rtlCol="0">
            <a:spAutoFit/>
          </a:bodyPr>
          <a:lstStyle/>
          <a:p>
            <a:r>
              <a:rPr lang="en-US" sz="1400" dirty="0" smtClean="0">
                <a:latin typeface="+mn-lt"/>
              </a:rPr>
              <a:t>Material substitution</a:t>
            </a:r>
            <a:endParaRPr lang="en-US" sz="1400" dirty="0">
              <a:latin typeface="+mn-lt"/>
            </a:endParaRPr>
          </a:p>
        </p:txBody>
      </p:sp>
      <p:sp>
        <p:nvSpPr>
          <p:cNvPr id="17" name="Textfeld 16"/>
          <p:cNvSpPr txBox="1"/>
          <p:nvPr/>
        </p:nvSpPr>
        <p:spPr>
          <a:xfrm>
            <a:off x="6385560" y="5010150"/>
            <a:ext cx="1816523" cy="523220"/>
          </a:xfrm>
          <a:prstGeom prst="rect">
            <a:avLst/>
          </a:prstGeom>
          <a:noFill/>
        </p:spPr>
        <p:txBody>
          <a:bodyPr wrap="none" rtlCol="0">
            <a:spAutoFit/>
          </a:bodyPr>
          <a:lstStyle/>
          <a:p>
            <a:r>
              <a:rPr lang="en-US" sz="1400" dirty="0" smtClean="0">
                <a:latin typeface="+mn-lt"/>
              </a:rPr>
              <a:t>Decision for material</a:t>
            </a:r>
          </a:p>
          <a:p>
            <a:r>
              <a:rPr lang="en-US" sz="1400" dirty="0" smtClean="0">
                <a:latin typeface="+mn-lt"/>
              </a:rPr>
              <a:t> types</a:t>
            </a:r>
            <a:endParaRPr lang="en-US" sz="1400" dirty="0">
              <a:latin typeface="+mn-lt"/>
            </a:endParaRPr>
          </a:p>
        </p:txBody>
      </p:sp>
      <p:cxnSp>
        <p:nvCxnSpPr>
          <p:cNvPr id="18" name="Gerade Verbindung 17"/>
          <p:cNvCxnSpPr/>
          <p:nvPr/>
        </p:nvCxnSpPr>
        <p:spPr>
          <a:xfrm>
            <a:off x="1885950" y="1685925"/>
            <a:ext cx="0" cy="3933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716280" y="5002530"/>
            <a:ext cx="7429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704850" y="4562475"/>
            <a:ext cx="931665" cy="307777"/>
          </a:xfrm>
          <a:prstGeom prst="rect">
            <a:avLst/>
          </a:prstGeom>
          <a:noFill/>
        </p:spPr>
        <p:txBody>
          <a:bodyPr wrap="none" rtlCol="0">
            <a:spAutoFit/>
          </a:bodyPr>
          <a:lstStyle/>
          <a:p>
            <a:r>
              <a:rPr lang="en-US" sz="1400" dirty="0" smtClean="0">
                <a:latin typeface="+mn-lt"/>
              </a:rPr>
              <a:t>Situation </a:t>
            </a:r>
            <a:endParaRPr lang="en-US" dirty="0">
              <a:latin typeface="+mn-lt"/>
            </a:endParaRPr>
          </a:p>
        </p:txBody>
      </p:sp>
      <p:sp>
        <p:nvSpPr>
          <p:cNvPr id="21" name="Textfeld 20"/>
          <p:cNvSpPr txBox="1"/>
          <p:nvPr/>
        </p:nvSpPr>
        <p:spPr>
          <a:xfrm>
            <a:off x="1238250" y="1581150"/>
            <a:ext cx="522900" cy="307777"/>
          </a:xfrm>
          <a:prstGeom prst="rect">
            <a:avLst/>
          </a:prstGeom>
          <a:noFill/>
        </p:spPr>
        <p:txBody>
          <a:bodyPr wrap="none" rtlCol="0">
            <a:spAutoFit/>
          </a:bodyPr>
          <a:lstStyle/>
          <a:p>
            <a:r>
              <a:rPr lang="en-US" sz="1400" dirty="0" smtClean="0">
                <a:solidFill>
                  <a:srgbClr val="FF0000"/>
                </a:solidFill>
                <a:latin typeface="+mn-lt"/>
              </a:rPr>
              <a:t>high</a:t>
            </a:r>
            <a:endParaRPr lang="en-US" sz="1400" dirty="0">
              <a:solidFill>
                <a:srgbClr val="FF0000"/>
              </a:solidFill>
              <a:latin typeface="+mn-lt"/>
            </a:endParaRPr>
          </a:p>
        </p:txBody>
      </p:sp>
      <p:sp>
        <p:nvSpPr>
          <p:cNvPr id="22" name="Textfeld 21"/>
          <p:cNvSpPr txBox="1"/>
          <p:nvPr/>
        </p:nvSpPr>
        <p:spPr>
          <a:xfrm>
            <a:off x="1285875" y="4114800"/>
            <a:ext cx="453970" cy="307777"/>
          </a:xfrm>
          <a:prstGeom prst="rect">
            <a:avLst/>
          </a:prstGeom>
          <a:noFill/>
        </p:spPr>
        <p:txBody>
          <a:bodyPr wrap="none" rtlCol="0">
            <a:spAutoFit/>
          </a:bodyPr>
          <a:lstStyle/>
          <a:p>
            <a:r>
              <a:rPr lang="en-US" sz="1400" dirty="0" smtClean="0">
                <a:solidFill>
                  <a:srgbClr val="00B050"/>
                </a:solidFill>
                <a:latin typeface="+mn-lt"/>
              </a:rPr>
              <a:t>low</a:t>
            </a:r>
            <a:endParaRPr lang="en-US" sz="1400" dirty="0">
              <a:solidFill>
                <a:srgbClr val="00B050"/>
              </a:solidFill>
              <a:latin typeface="+mn-lt"/>
            </a:endParaRPr>
          </a:p>
        </p:txBody>
      </p:sp>
      <p:sp>
        <p:nvSpPr>
          <p:cNvPr id="23" name="Textfeld 22"/>
          <p:cNvSpPr txBox="1"/>
          <p:nvPr/>
        </p:nvSpPr>
        <p:spPr>
          <a:xfrm>
            <a:off x="2238375" y="2009775"/>
            <a:ext cx="1468672" cy="1169551"/>
          </a:xfrm>
          <a:prstGeom prst="rect">
            <a:avLst/>
          </a:prstGeom>
          <a:noFill/>
        </p:spPr>
        <p:txBody>
          <a:bodyPr wrap="none" rtlCol="0">
            <a:spAutoFit/>
          </a:bodyPr>
          <a:lstStyle/>
          <a:p>
            <a:r>
              <a:rPr lang="en-US" sz="1400" dirty="0" smtClean="0">
                <a:latin typeface="+mn-lt"/>
              </a:rPr>
              <a:t>Level of novelty</a:t>
            </a:r>
          </a:p>
          <a:p>
            <a:r>
              <a:rPr lang="en-US" sz="1400" dirty="0" smtClean="0">
                <a:latin typeface="+mn-lt"/>
              </a:rPr>
              <a:t>    risk</a:t>
            </a:r>
          </a:p>
          <a:p>
            <a:r>
              <a:rPr lang="en-US" sz="1400" dirty="0" smtClean="0">
                <a:latin typeface="+mn-lt"/>
              </a:rPr>
              <a:t>       cost </a:t>
            </a:r>
          </a:p>
          <a:p>
            <a:r>
              <a:rPr lang="en-US" sz="1400" dirty="0" smtClean="0">
                <a:latin typeface="+mn-lt"/>
              </a:rPr>
              <a:t>          time</a:t>
            </a:r>
          </a:p>
          <a:p>
            <a:endParaRPr lang="en-US" sz="1400" dirty="0">
              <a:latin typeface="+mn-lt"/>
            </a:endParaRPr>
          </a:p>
        </p:txBody>
      </p:sp>
      <p:sp>
        <p:nvSpPr>
          <p:cNvPr id="24" name="Textfeld 23"/>
          <p:cNvSpPr txBox="1"/>
          <p:nvPr/>
        </p:nvSpPr>
        <p:spPr>
          <a:xfrm>
            <a:off x="5895975" y="1943100"/>
            <a:ext cx="1757212" cy="307777"/>
          </a:xfrm>
          <a:prstGeom prst="rect">
            <a:avLst/>
          </a:prstGeom>
          <a:noFill/>
        </p:spPr>
        <p:txBody>
          <a:bodyPr wrap="none" rtlCol="0">
            <a:spAutoFit/>
          </a:bodyPr>
          <a:lstStyle/>
          <a:p>
            <a:r>
              <a:rPr lang="en-US" sz="1400" dirty="0" smtClean="0">
                <a:solidFill>
                  <a:schemeClr val="bg1">
                    <a:lumMod val="50000"/>
                  </a:schemeClr>
                </a:solidFill>
                <a:latin typeface="+mn-lt"/>
              </a:rPr>
              <a:t>Level of Experience</a:t>
            </a:r>
            <a:endParaRPr lang="en-US" sz="1400" dirty="0">
              <a:solidFill>
                <a:schemeClr val="bg1">
                  <a:lumMod val="50000"/>
                </a:schemeClr>
              </a:solidFill>
              <a:latin typeface="+mn-lt"/>
            </a:endParaRPr>
          </a:p>
        </p:txBody>
      </p:sp>
      <p:sp>
        <p:nvSpPr>
          <p:cNvPr id="25" name="Textfeld 24"/>
          <p:cNvSpPr txBox="1"/>
          <p:nvPr/>
        </p:nvSpPr>
        <p:spPr>
          <a:xfrm>
            <a:off x="704850" y="4991100"/>
            <a:ext cx="922047" cy="523220"/>
          </a:xfrm>
          <a:prstGeom prst="rect">
            <a:avLst/>
          </a:prstGeom>
          <a:noFill/>
        </p:spPr>
        <p:txBody>
          <a:bodyPr wrap="none" rtlCol="0">
            <a:spAutoFit/>
          </a:bodyPr>
          <a:lstStyle/>
          <a:p>
            <a:r>
              <a:rPr lang="en-US" sz="1400" dirty="0" smtClean="0">
                <a:latin typeface="+mn-lt"/>
              </a:rPr>
              <a:t>Decision </a:t>
            </a:r>
          </a:p>
          <a:p>
            <a:r>
              <a:rPr lang="en-US" sz="1400" dirty="0" smtClean="0">
                <a:latin typeface="+mn-lt"/>
              </a:rPr>
              <a:t>Situation</a:t>
            </a:r>
            <a:endParaRPr lang="en-US" dirty="0">
              <a:latin typeface="+mn-lt"/>
            </a:endParaRPr>
          </a:p>
        </p:txBody>
      </p:sp>
      <p:sp>
        <p:nvSpPr>
          <p:cNvPr id="45" name="Textplatzhalter 2"/>
          <p:cNvSpPr txBox="1">
            <a:spLocks/>
          </p:cNvSpPr>
          <p:nvPr/>
        </p:nvSpPr>
        <p:spPr>
          <a:xfrm>
            <a:off x="330200" y="5862538"/>
            <a:ext cx="5940000" cy="216000"/>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r>
              <a:rPr kumimoji="0" lang="en-US" sz="1600" b="0" i="0" u="none" strike="noStrike" kern="0" cap="none" spc="0" normalizeH="0" baseline="0" noProof="0" smtClean="0">
                <a:ln>
                  <a:noFill/>
                </a:ln>
                <a:solidFill>
                  <a:schemeClr val="tx1"/>
                </a:solidFill>
                <a:effectLst/>
                <a:uLnTx/>
                <a:uFillTx/>
                <a:latin typeface="+mn-lt"/>
                <a:ea typeface="+mn-ea"/>
                <a:cs typeface="+mn-cs"/>
              </a:rPr>
              <a:t>Different scope of validation according to level of maturity</a:t>
            </a: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descr="Soreader.bmp"/>
          <p:cNvPicPr>
            <a:picLocks noChangeAspect="1"/>
          </p:cNvPicPr>
          <p:nvPr/>
        </p:nvPicPr>
        <p:blipFill>
          <a:blip r:embed="rId2" cstate="screen"/>
          <a:stretch>
            <a:fillRect/>
          </a:stretch>
        </p:blipFill>
        <p:spPr>
          <a:xfrm>
            <a:off x="5255463" y="5623384"/>
            <a:ext cx="720080" cy="729213"/>
          </a:xfrm>
          <a:prstGeom prst="rect">
            <a:avLst/>
          </a:prstGeom>
        </p:spPr>
      </p:pic>
      <p:sp>
        <p:nvSpPr>
          <p:cNvPr id="6" name="Titel 5"/>
          <p:cNvSpPr>
            <a:spLocks noGrp="1"/>
          </p:cNvSpPr>
          <p:nvPr>
            <p:ph type="title"/>
          </p:nvPr>
        </p:nvSpPr>
        <p:spPr/>
        <p:txBody>
          <a:bodyPr/>
          <a:lstStyle/>
          <a:p>
            <a:r>
              <a:rPr lang="en-US" smtClean="0"/>
              <a:t>MAGNESIUM IN SEAT STRUCTURE</a:t>
            </a:r>
            <a:endParaRPr lang="de-DE" dirty="0"/>
          </a:p>
        </p:txBody>
      </p:sp>
      <p:pic>
        <p:nvPicPr>
          <p:cNvPr id="59" name="Inhaltsplatzhalter 9" descr="seatleg front.bmp"/>
          <p:cNvPicPr>
            <a:picLocks noGrp="1" noChangeAspect="1"/>
          </p:cNvPicPr>
          <p:nvPr>
            <p:ph idx="12"/>
          </p:nvPr>
        </p:nvPicPr>
        <p:blipFill>
          <a:blip r:embed="rId3" cstate="screen"/>
          <a:stretch>
            <a:fillRect/>
          </a:stretch>
        </p:blipFill>
        <p:spPr>
          <a:xfrm>
            <a:off x="3975887" y="3011625"/>
            <a:ext cx="519913" cy="931725"/>
          </a:xfrm>
        </p:spPr>
      </p:pic>
      <p:sp>
        <p:nvSpPr>
          <p:cNvPr id="64" name="Textplatzhalter 2"/>
          <p:cNvSpPr>
            <a:spLocks noGrp="1"/>
          </p:cNvSpPr>
          <p:nvPr>
            <p:ph type="body" sz="quarter" idx="13"/>
          </p:nvPr>
        </p:nvSpPr>
        <p:spPr/>
        <p:txBody>
          <a:bodyPr/>
          <a:lstStyle/>
          <a:p>
            <a:r>
              <a:rPr lang="en-GB" dirty="0" smtClean="0"/>
              <a:t>2. Status of Magnesium Application Possibilities for Seats</a:t>
            </a:r>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27" name="Textplatzhalter 2"/>
          <p:cNvSpPr>
            <a:spLocks noGrp="1"/>
          </p:cNvSpPr>
          <p:nvPr>
            <p:ph type="body" sz="quarter" idx="16"/>
          </p:nvPr>
        </p:nvSpPr>
        <p:spPr/>
        <p:txBody>
          <a:bodyPr/>
          <a:lstStyle/>
          <a:p>
            <a:pPr lvl="0">
              <a:defRPr/>
            </a:pPr>
            <a:r>
              <a:rPr lang="en-US" dirty="0" smtClean="0"/>
              <a:t>Magnesium Data Evaluation &amp; Validation Concept  </a:t>
            </a:r>
            <a:endParaRPr lang="en-US" dirty="0"/>
          </a:p>
        </p:txBody>
      </p:sp>
      <p:sp>
        <p:nvSpPr>
          <p:cNvPr id="29" name="Rechteck 28"/>
          <p:cNvSpPr/>
          <p:nvPr/>
        </p:nvSpPr>
        <p:spPr>
          <a:xfrm>
            <a:off x="330200" y="1728788"/>
            <a:ext cx="2160240"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Test Specimen Definition, incl. drawings</a:t>
            </a:r>
            <a:endParaRPr lang="en-US" sz="1100" b="1" dirty="0">
              <a:solidFill>
                <a:schemeClr val="tx1"/>
              </a:solidFill>
            </a:endParaRPr>
          </a:p>
        </p:txBody>
      </p:sp>
      <p:pic>
        <p:nvPicPr>
          <p:cNvPr id="30" name="Picture 4"/>
          <p:cNvPicPr>
            <a:picLocks noChangeAspect="1" noChangeArrowheads="1"/>
          </p:cNvPicPr>
          <p:nvPr/>
        </p:nvPicPr>
        <p:blipFill>
          <a:blip r:embed="rId4" cstate="screen"/>
          <a:srcRect/>
          <a:stretch>
            <a:fillRect/>
          </a:stretch>
        </p:blipFill>
        <p:spPr bwMode="auto">
          <a:xfrm>
            <a:off x="2761970" y="1669109"/>
            <a:ext cx="864096" cy="1503291"/>
          </a:xfrm>
          <a:prstGeom prst="rect">
            <a:avLst/>
          </a:prstGeom>
          <a:noFill/>
          <a:ln w="9525">
            <a:noFill/>
            <a:miter lim="800000"/>
            <a:headEnd/>
            <a:tailEnd/>
          </a:ln>
        </p:spPr>
      </p:pic>
      <p:sp>
        <p:nvSpPr>
          <p:cNvPr id="31" name="Rechteck 30"/>
          <p:cNvSpPr/>
          <p:nvPr/>
        </p:nvSpPr>
        <p:spPr>
          <a:xfrm>
            <a:off x="330200" y="2525255"/>
            <a:ext cx="2160240"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Test Specimen Production</a:t>
            </a:r>
            <a:endParaRPr lang="en-US" sz="1100" b="1" dirty="0">
              <a:solidFill>
                <a:schemeClr val="tx1"/>
              </a:solidFill>
            </a:endParaRPr>
          </a:p>
        </p:txBody>
      </p:sp>
      <p:sp>
        <p:nvSpPr>
          <p:cNvPr id="32" name="Rechteck 31"/>
          <p:cNvSpPr/>
          <p:nvPr/>
        </p:nvSpPr>
        <p:spPr>
          <a:xfrm>
            <a:off x="330200" y="3311241"/>
            <a:ext cx="2160240"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EL43 Tests  at IWM</a:t>
            </a:r>
          </a:p>
          <a:p>
            <a:pPr algn="ctr"/>
            <a:r>
              <a:rPr lang="en-US" sz="1100" b="1" dirty="0" smtClean="0">
                <a:solidFill>
                  <a:schemeClr val="tx1"/>
                </a:solidFill>
                <a:sym typeface="Wingdings" pitchFamily="2" charset="2"/>
              </a:rPr>
              <a:t> Output Material Data</a:t>
            </a:r>
            <a:r>
              <a:rPr lang="en-US" sz="1100" b="1" dirty="0" smtClean="0">
                <a:solidFill>
                  <a:schemeClr val="tx1"/>
                </a:solidFill>
              </a:rPr>
              <a:t> </a:t>
            </a:r>
            <a:endParaRPr lang="en-US" sz="1100" b="1" dirty="0">
              <a:solidFill>
                <a:schemeClr val="tx1"/>
              </a:solidFill>
            </a:endParaRPr>
          </a:p>
        </p:txBody>
      </p:sp>
      <p:pic>
        <p:nvPicPr>
          <p:cNvPr id="33" name="Picture 1"/>
          <p:cNvPicPr>
            <a:picLocks noChangeAspect="1" noChangeArrowheads="1"/>
          </p:cNvPicPr>
          <p:nvPr/>
        </p:nvPicPr>
        <p:blipFill>
          <a:blip r:embed="rId5" cstate="screen"/>
          <a:srcRect/>
          <a:stretch>
            <a:fillRect/>
          </a:stretch>
        </p:blipFill>
        <p:spPr bwMode="auto">
          <a:xfrm>
            <a:off x="3770082" y="1728788"/>
            <a:ext cx="1872208" cy="1148417"/>
          </a:xfrm>
          <a:prstGeom prst="rect">
            <a:avLst/>
          </a:prstGeom>
          <a:noFill/>
          <a:ln w="9525">
            <a:noFill/>
            <a:miter lim="800000"/>
            <a:headEnd/>
            <a:tailEnd/>
          </a:ln>
        </p:spPr>
      </p:pic>
      <p:sp>
        <p:nvSpPr>
          <p:cNvPr id="34" name="Rechteck 33"/>
          <p:cNvSpPr/>
          <p:nvPr/>
        </p:nvSpPr>
        <p:spPr>
          <a:xfrm>
            <a:off x="330200" y="4031321"/>
            <a:ext cx="2160240"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Component Tests with EL43 Parts (</a:t>
            </a:r>
            <a:r>
              <a:rPr lang="en-US" sz="1100" b="1" dirty="0" err="1" smtClean="0">
                <a:solidFill>
                  <a:schemeClr val="tx1"/>
                </a:solidFill>
              </a:rPr>
              <a:t>Alu</a:t>
            </a:r>
            <a:r>
              <a:rPr lang="en-US" sz="1100" b="1" dirty="0" smtClean="0">
                <a:solidFill>
                  <a:schemeClr val="tx1"/>
                </a:solidFill>
              </a:rPr>
              <a:t> Geometry)</a:t>
            </a:r>
          </a:p>
          <a:p>
            <a:pPr algn="ctr"/>
            <a:r>
              <a:rPr lang="en-US" sz="1100" b="1" dirty="0" smtClean="0">
                <a:solidFill>
                  <a:schemeClr val="tx1"/>
                </a:solidFill>
                <a:sym typeface="Wingdings" pitchFamily="2" charset="2"/>
              </a:rPr>
              <a:t> Output Material Data</a:t>
            </a:r>
            <a:r>
              <a:rPr lang="en-US" sz="1100" b="1" dirty="0" smtClean="0">
                <a:solidFill>
                  <a:schemeClr val="tx1"/>
                </a:solidFill>
              </a:rPr>
              <a:t> </a:t>
            </a:r>
            <a:endParaRPr lang="en-US" sz="1100" b="1" dirty="0">
              <a:solidFill>
                <a:schemeClr val="tx1"/>
              </a:solidFill>
            </a:endParaRPr>
          </a:p>
        </p:txBody>
      </p:sp>
      <p:sp>
        <p:nvSpPr>
          <p:cNvPr id="35" name="Rechteck 34"/>
          <p:cNvSpPr/>
          <p:nvPr/>
        </p:nvSpPr>
        <p:spPr>
          <a:xfrm>
            <a:off x="330200" y="4751401"/>
            <a:ext cx="2160240"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sym typeface="Wingdings" pitchFamily="2" charset="2"/>
              </a:rPr>
              <a:t>EL43 Material Data from Magnesium Electron </a:t>
            </a:r>
            <a:r>
              <a:rPr lang="en-US" sz="1100" b="1" dirty="0" smtClean="0">
                <a:solidFill>
                  <a:schemeClr val="tx1"/>
                </a:solidFill>
              </a:rPr>
              <a:t> </a:t>
            </a:r>
            <a:endParaRPr lang="en-US" sz="1100" b="1" dirty="0">
              <a:solidFill>
                <a:schemeClr val="tx1"/>
              </a:solidFill>
            </a:endParaRPr>
          </a:p>
        </p:txBody>
      </p:sp>
      <p:sp>
        <p:nvSpPr>
          <p:cNvPr id="36" name="Rechteck 35"/>
          <p:cNvSpPr/>
          <p:nvPr/>
        </p:nvSpPr>
        <p:spPr>
          <a:xfrm>
            <a:off x="3050002" y="4031321"/>
            <a:ext cx="2160240"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Final Parts Dimensions</a:t>
            </a:r>
          </a:p>
          <a:p>
            <a:pPr algn="ctr"/>
            <a:r>
              <a:rPr lang="en-US" sz="1100" b="1" dirty="0" smtClean="0">
                <a:solidFill>
                  <a:schemeClr val="tx1"/>
                </a:solidFill>
              </a:rPr>
              <a:t>&amp; Drawings for Mg  Parts</a:t>
            </a:r>
          </a:p>
        </p:txBody>
      </p:sp>
      <p:sp>
        <p:nvSpPr>
          <p:cNvPr id="37" name="Rechteck 36"/>
          <p:cNvSpPr/>
          <p:nvPr/>
        </p:nvSpPr>
        <p:spPr>
          <a:xfrm>
            <a:off x="5498274" y="4031321"/>
            <a:ext cx="2160240"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Mg Parts with Adjusted Geometry</a:t>
            </a:r>
          </a:p>
        </p:txBody>
      </p:sp>
      <p:sp>
        <p:nvSpPr>
          <p:cNvPr id="38" name="Rechteck 37"/>
          <p:cNvSpPr/>
          <p:nvPr/>
        </p:nvSpPr>
        <p:spPr>
          <a:xfrm>
            <a:off x="5714298" y="3023209"/>
            <a:ext cx="1656184"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Weight Saving Potential Calculation</a:t>
            </a:r>
          </a:p>
        </p:txBody>
      </p:sp>
      <p:sp>
        <p:nvSpPr>
          <p:cNvPr id="39" name="Rechteck 38"/>
          <p:cNvSpPr/>
          <p:nvPr/>
        </p:nvSpPr>
        <p:spPr>
          <a:xfrm>
            <a:off x="4418154" y="5399473"/>
            <a:ext cx="1296144"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Component Validation Tests</a:t>
            </a:r>
          </a:p>
        </p:txBody>
      </p:sp>
      <p:cxnSp>
        <p:nvCxnSpPr>
          <p:cNvPr id="40" name="Gerade Verbindung mit Pfeil 39"/>
          <p:cNvCxnSpPr>
            <a:endCxn id="32" idx="0"/>
          </p:cNvCxnSpPr>
          <p:nvPr/>
        </p:nvCxnSpPr>
        <p:spPr>
          <a:xfrm>
            <a:off x="1410320" y="3025651"/>
            <a:ext cx="0" cy="28559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a:off x="1410320" y="2232844"/>
            <a:ext cx="0" cy="28875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a:stCxn id="36" idx="3"/>
            <a:endCxn id="37" idx="1"/>
          </p:cNvCxnSpPr>
          <p:nvPr/>
        </p:nvCxnSpPr>
        <p:spPr>
          <a:xfrm>
            <a:off x="5210242" y="4283349"/>
            <a:ext cx="288032"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634456" y="3383249"/>
            <a:ext cx="0" cy="18002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a:stCxn id="34" idx="3"/>
            <a:endCxn id="36" idx="1"/>
          </p:cNvCxnSpPr>
          <p:nvPr/>
        </p:nvCxnSpPr>
        <p:spPr>
          <a:xfrm>
            <a:off x="2490440" y="4283349"/>
            <a:ext cx="559562"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flipH="1">
            <a:off x="2617954" y="3383249"/>
            <a:ext cx="14401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flipH="1">
            <a:off x="2617954" y="5183449"/>
            <a:ext cx="144016"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7" name="Rechteck 46"/>
          <p:cNvSpPr/>
          <p:nvPr/>
        </p:nvSpPr>
        <p:spPr>
          <a:xfrm>
            <a:off x="5714719" y="4751401"/>
            <a:ext cx="1655763"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Testing </a:t>
            </a:r>
          </a:p>
          <a:p>
            <a:pPr algn="ctr"/>
            <a:r>
              <a:rPr lang="en-US" sz="1100" b="1" dirty="0" smtClean="0">
                <a:solidFill>
                  <a:schemeClr val="tx1"/>
                </a:solidFill>
              </a:rPr>
              <a:t>with Mg parts </a:t>
            </a:r>
          </a:p>
        </p:txBody>
      </p:sp>
      <p:cxnSp>
        <p:nvCxnSpPr>
          <p:cNvPr id="48" name="Gerade Verbindung mit Pfeil 47"/>
          <p:cNvCxnSpPr>
            <a:stCxn id="37" idx="0"/>
          </p:cNvCxnSpPr>
          <p:nvPr/>
        </p:nvCxnSpPr>
        <p:spPr>
          <a:xfrm flipV="1">
            <a:off x="6578394" y="3455257"/>
            <a:ext cx="0" cy="57606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49" name="Rechteck 48"/>
          <p:cNvSpPr/>
          <p:nvPr/>
        </p:nvSpPr>
        <p:spPr>
          <a:xfrm>
            <a:off x="5930323" y="5399473"/>
            <a:ext cx="1296144"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Fatigue </a:t>
            </a:r>
          </a:p>
          <a:p>
            <a:pPr algn="ctr"/>
            <a:r>
              <a:rPr lang="en-US" sz="1100" b="1" dirty="0" smtClean="0">
                <a:solidFill>
                  <a:schemeClr val="tx1"/>
                </a:solidFill>
              </a:rPr>
              <a:t>Validation Tests</a:t>
            </a:r>
          </a:p>
        </p:txBody>
      </p:sp>
      <p:sp>
        <p:nvSpPr>
          <p:cNvPr id="50" name="Rechteck 49"/>
          <p:cNvSpPr/>
          <p:nvPr/>
        </p:nvSpPr>
        <p:spPr>
          <a:xfrm>
            <a:off x="7527181" y="5399473"/>
            <a:ext cx="1296144"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16g forward</a:t>
            </a:r>
          </a:p>
          <a:p>
            <a:pPr algn="ctr"/>
            <a:r>
              <a:rPr lang="en-US" sz="1100" b="1" dirty="0" smtClean="0">
                <a:solidFill>
                  <a:schemeClr val="tx1"/>
                </a:solidFill>
              </a:rPr>
              <a:t>Validation Test </a:t>
            </a:r>
          </a:p>
        </p:txBody>
      </p:sp>
      <p:cxnSp>
        <p:nvCxnSpPr>
          <p:cNvPr id="51" name="Gerade Verbindung mit Pfeil 50"/>
          <p:cNvCxnSpPr/>
          <p:nvPr/>
        </p:nvCxnSpPr>
        <p:spPr>
          <a:xfrm>
            <a:off x="6578394" y="4463369"/>
            <a:ext cx="0" cy="28875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p:nvCxnSpPr>
        <p:spPr>
          <a:xfrm>
            <a:off x="6578394" y="5183449"/>
            <a:ext cx="0" cy="28875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p:nvCxnSpPr>
        <p:spPr>
          <a:xfrm flipH="1">
            <a:off x="5354258" y="5183449"/>
            <a:ext cx="648072" cy="14473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a:off x="7082450" y="5183449"/>
            <a:ext cx="792088" cy="14401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55" name="Picture 3"/>
          <p:cNvPicPr>
            <a:picLocks noChangeAspect="1" noChangeArrowheads="1"/>
          </p:cNvPicPr>
          <p:nvPr/>
        </p:nvPicPr>
        <p:blipFill>
          <a:blip r:embed="rId6" cstate="screen"/>
          <a:srcRect/>
          <a:stretch>
            <a:fillRect/>
          </a:stretch>
        </p:blipFill>
        <p:spPr bwMode="auto">
          <a:xfrm>
            <a:off x="7888392" y="4607385"/>
            <a:ext cx="792088" cy="699678"/>
          </a:xfrm>
          <a:prstGeom prst="rect">
            <a:avLst/>
          </a:prstGeom>
          <a:noFill/>
          <a:ln w="9525">
            <a:noFill/>
            <a:miter lim="800000"/>
            <a:headEnd/>
            <a:tailEnd/>
          </a:ln>
        </p:spPr>
      </p:pic>
      <p:sp>
        <p:nvSpPr>
          <p:cNvPr id="56" name="Rechteck 55"/>
          <p:cNvSpPr/>
          <p:nvPr/>
        </p:nvSpPr>
        <p:spPr>
          <a:xfrm>
            <a:off x="2977994" y="5399473"/>
            <a:ext cx="1296144"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4g Side Static Validation Test </a:t>
            </a:r>
          </a:p>
        </p:txBody>
      </p:sp>
      <p:pic>
        <p:nvPicPr>
          <p:cNvPr id="57" name="Picture 3"/>
          <p:cNvPicPr>
            <a:picLocks noChangeAspect="1" noChangeArrowheads="1"/>
          </p:cNvPicPr>
          <p:nvPr/>
        </p:nvPicPr>
        <p:blipFill>
          <a:blip r:embed="rId7" cstate="screen"/>
          <a:srcRect/>
          <a:stretch>
            <a:fillRect/>
          </a:stretch>
        </p:blipFill>
        <p:spPr bwMode="auto">
          <a:xfrm>
            <a:off x="2157250" y="5499617"/>
            <a:ext cx="720080" cy="636071"/>
          </a:xfrm>
          <a:prstGeom prst="rect">
            <a:avLst/>
          </a:prstGeom>
          <a:noFill/>
          <a:ln w="9525">
            <a:noFill/>
            <a:miter lim="800000"/>
            <a:headEnd/>
            <a:tailEnd/>
          </a:ln>
        </p:spPr>
      </p:pic>
      <p:pic>
        <p:nvPicPr>
          <p:cNvPr id="58" name="Grafik 57" descr="Soreader.bmp"/>
          <p:cNvPicPr>
            <a:picLocks noChangeAspect="1"/>
          </p:cNvPicPr>
          <p:nvPr/>
        </p:nvPicPr>
        <p:blipFill>
          <a:blip r:embed="rId8" cstate="screen"/>
          <a:stretch>
            <a:fillRect/>
          </a:stretch>
        </p:blipFill>
        <p:spPr>
          <a:xfrm>
            <a:off x="4547528" y="2970880"/>
            <a:ext cx="870679" cy="881722"/>
          </a:xfrm>
          <a:prstGeom prst="rect">
            <a:avLst/>
          </a:prstGeom>
        </p:spPr>
      </p:pic>
      <p:pic>
        <p:nvPicPr>
          <p:cNvPr id="60" name="Grafik 59" descr="Table arm.bmp"/>
          <p:cNvPicPr>
            <a:picLocks noChangeAspect="1"/>
          </p:cNvPicPr>
          <p:nvPr/>
        </p:nvPicPr>
        <p:blipFill>
          <a:blip r:embed="rId9" cstate="screen"/>
          <a:stretch>
            <a:fillRect/>
          </a:stretch>
        </p:blipFill>
        <p:spPr>
          <a:xfrm>
            <a:off x="2768184" y="2908177"/>
            <a:ext cx="1224136" cy="994859"/>
          </a:xfrm>
          <a:prstGeom prst="rect">
            <a:avLst/>
          </a:prstGeom>
        </p:spPr>
      </p:pic>
      <p:pic>
        <p:nvPicPr>
          <p:cNvPr id="61" name="Picture 3"/>
          <p:cNvPicPr>
            <a:picLocks noChangeAspect="1" noChangeArrowheads="1"/>
          </p:cNvPicPr>
          <p:nvPr/>
        </p:nvPicPr>
        <p:blipFill>
          <a:blip r:embed="rId10" cstate="screen"/>
          <a:srcRect/>
          <a:stretch>
            <a:fillRect/>
          </a:stretch>
        </p:blipFill>
        <p:spPr bwMode="auto">
          <a:xfrm>
            <a:off x="7028972" y="1728788"/>
            <a:ext cx="1205196" cy="1106262"/>
          </a:xfrm>
          <a:prstGeom prst="rect">
            <a:avLst/>
          </a:prstGeom>
          <a:noFill/>
          <a:ln w="9525">
            <a:noFill/>
            <a:miter lim="800000"/>
            <a:headEnd/>
            <a:tailEnd/>
          </a:ln>
        </p:spPr>
      </p:pic>
      <p:pic>
        <p:nvPicPr>
          <p:cNvPr id="62" name="Picture 5"/>
          <p:cNvPicPr>
            <a:picLocks noChangeAspect="1" noChangeArrowheads="1"/>
          </p:cNvPicPr>
          <p:nvPr/>
        </p:nvPicPr>
        <p:blipFill>
          <a:blip r:embed="rId11" cstate="screen"/>
          <a:srcRect/>
          <a:stretch>
            <a:fillRect/>
          </a:stretch>
        </p:blipFill>
        <p:spPr bwMode="auto">
          <a:xfrm>
            <a:off x="5905347" y="1728788"/>
            <a:ext cx="899614" cy="1116388"/>
          </a:xfrm>
          <a:prstGeom prst="rect">
            <a:avLst/>
          </a:prstGeom>
          <a:noFill/>
          <a:ln w="9525">
            <a:noFill/>
            <a:miter lim="800000"/>
            <a:headEnd/>
            <a:tailEnd/>
          </a:ln>
        </p:spPr>
      </p:pic>
      <p:cxnSp>
        <p:nvCxnSpPr>
          <p:cNvPr id="63" name="Gerade Verbindung mit Pfeil 62"/>
          <p:cNvCxnSpPr>
            <a:stCxn id="47" idx="1"/>
          </p:cNvCxnSpPr>
          <p:nvPr/>
        </p:nvCxnSpPr>
        <p:spPr>
          <a:xfrm flipH="1">
            <a:off x="3698074" y="4967425"/>
            <a:ext cx="2016645" cy="36075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38" name="Content Placeholder 37"/>
          <p:cNvSpPr>
            <a:spLocks noGrp="1"/>
          </p:cNvSpPr>
          <p:nvPr>
            <p:ph sz="quarter" idx="12"/>
          </p:nvPr>
        </p:nvSpPr>
        <p:spPr/>
        <p:txBody>
          <a:bodyPr/>
          <a:lstStyle/>
          <a:p>
            <a:endParaRPr lang="en-US"/>
          </a:p>
        </p:txBody>
      </p:sp>
      <p:sp>
        <p:nvSpPr>
          <p:cNvPr id="27" name="Textplatzhalter 2"/>
          <p:cNvSpPr>
            <a:spLocks noGrp="1"/>
          </p:cNvSpPr>
          <p:nvPr>
            <p:ph type="body" sz="quarter" idx="13"/>
          </p:nvPr>
        </p:nvSpPr>
        <p:spPr/>
        <p:txBody>
          <a:bodyPr/>
          <a:lstStyle/>
          <a:p>
            <a:r>
              <a:rPr lang="en-GB" smtClean="0"/>
              <a:t>2. Status of Magnesium Application Possibilities for Seats</a:t>
            </a:r>
            <a:endParaRPr lang="en-GB" dirty="0" smtClean="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grpSp>
        <p:nvGrpSpPr>
          <p:cNvPr id="64" name="Gruppieren 8"/>
          <p:cNvGrpSpPr/>
          <p:nvPr/>
        </p:nvGrpSpPr>
        <p:grpSpPr>
          <a:xfrm>
            <a:off x="328116" y="3867127"/>
            <a:ext cx="3600001" cy="2266280"/>
            <a:chOff x="539951" y="3644900"/>
            <a:chExt cx="3600001" cy="2266280"/>
          </a:xfrm>
        </p:grpSpPr>
        <p:pic>
          <p:nvPicPr>
            <p:cNvPr id="65" name="Grafik 64" descr="vlcsnap-2012-06-21_05-10.png"/>
            <p:cNvPicPr>
              <a:picLocks noChangeAspect="1"/>
            </p:cNvPicPr>
            <p:nvPr/>
          </p:nvPicPr>
          <p:blipFill>
            <a:blip r:embed="rId2" cstate="screen"/>
            <a:stretch>
              <a:fillRect/>
            </a:stretch>
          </p:blipFill>
          <p:spPr>
            <a:xfrm>
              <a:off x="539952" y="3645024"/>
              <a:ext cx="3600000" cy="2025000"/>
            </a:xfrm>
            <a:prstGeom prst="rect">
              <a:avLst/>
            </a:prstGeom>
            <a:ln w="19050">
              <a:solidFill>
                <a:schemeClr val="accent1"/>
              </a:solidFill>
            </a:ln>
          </p:spPr>
        </p:pic>
        <p:pic>
          <p:nvPicPr>
            <p:cNvPr id="66" name="Grafik 65" descr="vlcsnap-2012-06-21_05-10.png"/>
            <p:cNvPicPr>
              <a:picLocks noChangeAspect="1"/>
            </p:cNvPicPr>
            <p:nvPr/>
          </p:nvPicPr>
          <p:blipFill>
            <a:blip r:embed="rId3" cstate="screen"/>
            <a:srcRect/>
            <a:stretch>
              <a:fillRect/>
            </a:stretch>
          </p:blipFill>
          <p:spPr>
            <a:xfrm>
              <a:off x="2327749" y="4831180"/>
              <a:ext cx="1812203" cy="1080000"/>
            </a:xfrm>
            <a:prstGeom prst="rect">
              <a:avLst/>
            </a:prstGeom>
            <a:ln w="19050">
              <a:solidFill>
                <a:schemeClr val="accent1"/>
              </a:solidFill>
            </a:ln>
          </p:spPr>
        </p:pic>
        <p:sp>
          <p:nvSpPr>
            <p:cNvPr id="67" name="Ellipse 66"/>
            <p:cNvSpPr/>
            <p:nvPr/>
          </p:nvSpPr>
          <p:spPr>
            <a:xfrm>
              <a:off x="539951" y="3644900"/>
              <a:ext cx="648000"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T3</a:t>
              </a:r>
              <a:endParaRPr lang="de-DE" dirty="0"/>
            </a:p>
          </p:txBody>
        </p:sp>
      </p:grpSp>
      <p:grpSp>
        <p:nvGrpSpPr>
          <p:cNvPr id="68" name="Gruppieren 12"/>
          <p:cNvGrpSpPr/>
          <p:nvPr/>
        </p:nvGrpSpPr>
        <p:grpSpPr>
          <a:xfrm>
            <a:off x="328116" y="1127033"/>
            <a:ext cx="3600001" cy="2203899"/>
            <a:chOff x="539951" y="1268413"/>
            <a:chExt cx="3600001" cy="2203899"/>
          </a:xfrm>
        </p:grpSpPr>
        <p:pic>
          <p:nvPicPr>
            <p:cNvPr id="69" name="Grafik 68" descr="vlcsnap-2012-06-21_03-50.png"/>
            <p:cNvPicPr>
              <a:picLocks noChangeAspect="1"/>
            </p:cNvPicPr>
            <p:nvPr/>
          </p:nvPicPr>
          <p:blipFill>
            <a:blip r:embed="rId4" cstate="screen"/>
            <a:stretch>
              <a:fillRect/>
            </a:stretch>
          </p:blipFill>
          <p:spPr>
            <a:xfrm>
              <a:off x="539952" y="1268413"/>
              <a:ext cx="3600000" cy="2025000"/>
            </a:xfrm>
            <a:prstGeom prst="rect">
              <a:avLst/>
            </a:prstGeom>
            <a:ln w="19050">
              <a:solidFill>
                <a:schemeClr val="accent1"/>
              </a:solidFill>
            </a:ln>
          </p:spPr>
        </p:pic>
        <p:pic>
          <p:nvPicPr>
            <p:cNvPr id="70" name="Grafik 69" descr="vlcsnap-2012-06-21_03-50.png"/>
            <p:cNvPicPr>
              <a:picLocks noChangeAspect="1"/>
            </p:cNvPicPr>
            <p:nvPr/>
          </p:nvPicPr>
          <p:blipFill>
            <a:blip r:embed="rId5" cstate="screen"/>
            <a:srcRect/>
            <a:stretch>
              <a:fillRect/>
            </a:stretch>
          </p:blipFill>
          <p:spPr>
            <a:xfrm>
              <a:off x="2951952" y="2392312"/>
              <a:ext cx="1188000" cy="1080000"/>
            </a:xfrm>
            <a:prstGeom prst="rect">
              <a:avLst/>
            </a:prstGeom>
            <a:ln w="19050">
              <a:solidFill>
                <a:schemeClr val="accent1"/>
              </a:solidFill>
            </a:ln>
          </p:spPr>
        </p:pic>
        <p:pic>
          <p:nvPicPr>
            <p:cNvPr id="71" name="Grafik 70" descr="vlcsnap-2012-06-14_50.png"/>
            <p:cNvPicPr>
              <a:picLocks noChangeAspect="1"/>
            </p:cNvPicPr>
            <p:nvPr/>
          </p:nvPicPr>
          <p:blipFill>
            <a:blip r:embed="rId6" cstate="screen"/>
            <a:srcRect/>
            <a:stretch>
              <a:fillRect/>
            </a:stretch>
          </p:blipFill>
          <p:spPr>
            <a:xfrm>
              <a:off x="1547664" y="2382788"/>
              <a:ext cx="1294838" cy="1080000"/>
            </a:xfrm>
            <a:prstGeom prst="rect">
              <a:avLst/>
            </a:prstGeom>
            <a:ln w="19050">
              <a:solidFill>
                <a:schemeClr val="accent2"/>
              </a:solidFill>
            </a:ln>
          </p:spPr>
        </p:pic>
        <p:sp>
          <p:nvSpPr>
            <p:cNvPr id="72" name="Ellipse 71"/>
            <p:cNvSpPr/>
            <p:nvPr/>
          </p:nvSpPr>
          <p:spPr>
            <a:xfrm>
              <a:off x="539951" y="1268413"/>
              <a:ext cx="648000"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T3</a:t>
              </a:r>
              <a:endParaRPr lang="de-DE" dirty="0"/>
            </a:p>
          </p:txBody>
        </p:sp>
        <p:sp>
          <p:nvSpPr>
            <p:cNvPr id="73" name="Ellipse 72"/>
            <p:cNvSpPr/>
            <p:nvPr/>
          </p:nvSpPr>
          <p:spPr>
            <a:xfrm>
              <a:off x="1547664" y="2382788"/>
              <a:ext cx="468000" cy="32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000" dirty="0" smtClean="0"/>
                <a:t>T2</a:t>
              </a:r>
              <a:endParaRPr lang="de-DE" sz="1000" dirty="0"/>
            </a:p>
          </p:txBody>
        </p:sp>
      </p:grpSp>
      <p:grpSp>
        <p:nvGrpSpPr>
          <p:cNvPr id="74" name="Gruppieren 20"/>
          <p:cNvGrpSpPr/>
          <p:nvPr/>
        </p:nvGrpSpPr>
        <p:grpSpPr>
          <a:xfrm>
            <a:off x="4670048" y="1668322"/>
            <a:ext cx="3531810" cy="2073306"/>
            <a:chOff x="4989337" y="1311761"/>
            <a:chExt cx="3687119" cy="2160551"/>
          </a:xfrm>
        </p:grpSpPr>
        <p:pic>
          <p:nvPicPr>
            <p:cNvPr id="75" name="Grafik 74" descr="Bild 083.png"/>
            <p:cNvPicPr>
              <a:picLocks noChangeAspect="1"/>
            </p:cNvPicPr>
            <p:nvPr/>
          </p:nvPicPr>
          <p:blipFill>
            <a:blip r:embed="rId7" cstate="screen"/>
            <a:stretch>
              <a:fillRect/>
            </a:stretch>
          </p:blipFill>
          <p:spPr>
            <a:xfrm>
              <a:off x="5003800" y="1590700"/>
              <a:ext cx="3600000" cy="1301109"/>
            </a:xfrm>
            <a:prstGeom prst="rect">
              <a:avLst/>
            </a:prstGeom>
          </p:spPr>
        </p:pic>
        <p:pic>
          <p:nvPicPr>
            <p:cNvPr id="76" name="Grafik 75" descr="Bild 083.png"/>
            <p:cNvPicPr>
              <a:picLocks noChangeAspect="1"/>
            </p:cNvPicPr>
            <p:nvPr/>
          </p:nvPicPr>
          <p:blipFill>
            <a:blip r:embed="rId8" cstate="screen"/>
            <a:srcRect/>
            <a:stretch>
              <a:fillRect/>
            </a:stretch>
          </p:blipFill>
          <p:spPr>
            <a:xfrm>
              <a:off x="7979234" y="2392312"/>
              <a:ext cx="697222" cy="1080000"/>
            </a:xfrm>
            <a:prstGeom prst="rect">
              <a:avLst/>
            </a:prstGeom>
          </p:spPr>
        </p:pic>
        <p:sp>
          <p:nvSpPr>
            <p:cNvPr id="77" name="Abgerundetes Rechteck 76"/>
            <p:cNvSpPr/>
            <p:nvPr/>
          </p:nvSpPr>
          <p:spPr>
            <a:xfrm>
              <a:off x="4989337" y="1311761"/>
              <a:ext cx="910104" cy="4497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sz="1800" dirty="0"/>
            </a:p>
          </p:txBody>
        </p:sp>
      </p:grpSp>
      <p:grpSp>
        <p:nvGrpSpPr>
          <p:cNvPr id="78" name="Gruppieren 24"/>
          <p:cNvGrpSpPr/>
          <p:nvPr/>
        </p:nvGrpSpPr>
        <p:grpSpPr>
          <a:xfrm>
            <a:off x="4683905" y="3908690"/>
            <a:ext cx="3379411" cy="2180383"/>
            <a:chOff x="5003800" y="3644900"/>
            <a:chExt cx="3672656" cy="2266280"/>
          </a:xfrm>
        </p:grpSpPr>
        <p:pic>
          <p:nvPicPr>
            <p:cNvPr id="79" name="Grafik 78" descr="Bild 084.png"/>
            <p:cNvPicPr>
              <a:picLocks noChangeAspect="1"/>
            </p:cNvPicPr>
            <p:nvPr/>
          </p:nvPicPr>
          <p:blipFill>
            <a:blip r:embed="rId9" cstate="screen"/>
            <a:stretch>
              <a:fillRect/>
            </a:stretch>
          </p:blipFill>
          <p:spPr>
            <a:xfrm>
              <a:off x="5004448" y="3961999"/>
              <a:ext cx="3600000" cy="1301109"/>
            </a:xfrm>
            <a:prstGeom prst="rect">
              <a:avLst/>
            </a:prstGeom>
          </p:spPr>
        </p:pic>
        <p:pic>
          <p:nvPicPr>
            <p:cNvPr id="80" name="Grafik 79" descr="Bild 084.png"/>
            <p:cNvPicPr>
              <a:picLocks noChangeAspect="1"/>
            </p:cNvPicPr>
            <p:nvPr/>
          </p:nvPicPr>
          <p:blipFill>
            <a:blip r:embed="rId10" cstate="screen"/>
            <a:srcRect/>
            <a:stretch>
              <a:fillRect/>
            </a:stretch>
          </p:blipFill>
          <p:spPr>
            <a:xfrm>
              <a:off x="6987298" y="4831180"/>
              <a:ext cx="1689158" cy="1080000"/>
            </a:xfrm>
            <a:prstGeom prst="rect">
              <a:avLst/>
            </a:prstGeom>
          </p:spPr>
        </p:pic>
        <p:sp>
          <p:nvSpPr>
            <p:cNvPr id="81" name="Abgerundetes Rechteck 80"/>
            <p:cNvSpPr/>
            <p:nvPr/>
          </p:nvSpPr>
          <p:spPr>
            <a:xfrm>
              <a:off x="5003800" y="3644900"/>
              <a:ext cx="936352" cy="50482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dirty="0"/>
            </a:p>
          </p:txBody>
        </p:sp>
      </p:grpSp>
      <p:sp>
        <p:nvSpPr>
          <p:cNvPr id="82" name="Textfeld 81"/>
          <p:cNvSpPr txBox="1"/>
          <p:nvPr/>
        </p:nvSpPr>
        <p:spPr>
          <a:xfrm>
            <a:off x="4673597" y="1728788"/>
            <a:ext cx="863600" cy="279180"/>
          </a:xfrm>
          <a:prstGeom prst="rect">
            <a:avLst/>
          </a:prstGeom>
          <a:noFill/>
        </p:spPr>
        <p:txBody>
          <a:bodyPr wrap="square" lIns="0" tIns="46800" rIns="0" bIns="46800" rtlCol="0">
            <a:spAutoFit/>
          </a:bodyPr>
          <a:lstStyle/>
          <a:p>
            <a:pPr algn="ctr"/>
            <a:r>
              <a:rPr lang="el-GR" sz="1200" dirty="0" smtClean="0">
                <a:latin typeface="+mn-lt"/>
                <a:cs typeface="Arial"/>
              </a:rPr>
              <a:t>Δ</a:t>
            </a:r>
            <a:r>
              <a:rPr lang="de-DE" sz="1200" dirty="0" smtClean="0">
                <a:latin typeface="+mn-lt"/>
              </a:rPr>
              <a:t>s=3.5 mm</a:t>
            </a:r>
          </a:p>
        </p:txBody>
      </p:sp>
      <p:sp>
        <p:nvSpPr>
          <p:cNvPr id="83" name="Textfeld 82"/>
          <p:cNvSpPr txBox="1"/>
          <p:nvPr/>
        </p:nvSpPr>
        <p:spPr>
          <a:xfrm>
            <a:off x="4694378" y="4016381"/>
            <a:ext cx="863600" cy="279180"/>
          </a:xfrm>
          <a:prstGeom prst="rect">
            <a:avLst/>
          </a:prstGeom>
          <a:noFill/>
        </p:spPr>
        <p:txBody>
          <a:bodyPr wrap="square" lIns="0" tIns="46800" rIns="0" bIns="46800" rtlCol="0">
            <a:spAutoFit/>
          </a:bodyPr>
          <a:lstStyle/>
          <a:p>
            <a:pPr algn="ctr"/>
            <a:r>
              <a:rPr lang="el-GR" sz="1200" dirty="0" smtClean="0">
                <a:latin typeface="+mn-lt"/>
                <a:cs typeface="Arial"/>
              </a:rPr>
              <a:t>Δ</a:t>
            </a:r>
            <a:r>
              <a:rPr lang="de-DE" sz="1200" dirty="0" smtClean="0">
                <a:latin typeface="+mn-lt"/>
              </a:rPr>
              <a:t>s=4.7 mm</a:t>
            </a:r>
          </a:p>
        </p:txBody>
      </p:sp>
      <p:sp>
        <p:nvSpPr>
          <p:cNvPr id="84" name="Textfeld 83"/>
          <p:cNvSpPr txBox="1"/>
          <p:nvPr/>
        </p:nvSpPr>
        <p:spPr>
          <a:xfrm>
            <a:off x="299761" y="3165672"/>
            <a:ext cx="3888928" cy="463846"/>
          </a:xfrm>
          <a:prstGeom prst="rect">
            <a:avLst/>
          </a:prstGeom>
          <a:noFill/>
        </p:spPr>
        <p:txBody>
          <a:bodyPr wrap="square" lIns="0" tIns="46800" rIns="0" bIns="46800" rtlCol="0">
            <a:spAutoFit/>
          </a:bodyPr>
          <a:lstStyle/>
          <a:p>
            <a:r>
              <a:rPr lang="en-US" sz="1200" dirty="0" smtClean="0">
                <a:latin typeface="Arial" pitchFamily="34" charset="0"/>
                <a:cs typeface="Arial" pitchFamily="34" charset="0"/>
              </a:rPr>
              <a:t>Fig. 7-1 </a:t>
            </a:r>
          </a:p>
          <a:p>
            <a:r>
              <a:rPr lang="en-US" sz="1200" dirty="0" smtClean="0">
                <a:latin typeface="Arial" pitchFamily="34" charset="0"/>
                <a:cs typeface="Arial" pitchFamily="34" charset="0"/>
              </a:rPr>
              <a:t>Test @ s = 3.5 mm</a:t>
            </a:r>
          </a:p>
        </p:txBody>
      </p:sp>
      <p:sp>
        <p:nvSpPr>
          <p:cNvPr id="85" name="Textfeld 84"/>
          <p:cNvSpPr txBox="1"/>
          <p:nvPr/>
        </p:nvSpPr>
        <p:spPr>
          <a:xfrm>
            <a:off x="306687" y="5933973"/>
            <a:ext cx="3888928" cy="463846"/>
          </a:xfrm>
          <a:prstGeom prst="rect">
            <a:avLst/>
          </a:prstGeom>
          <a:noFill/>
        </p:spPr>
        <p:txBody>
          <a:bodyPr wrap="square" lIns="0" tIns="46800" rIns="0" bIns="46800" rtlCol="0">
            <a:spAutoFit/>
          </a:bodyPr>
          <a:lstStyle/>
          <a:p>
            <a:r>
              <a:rPr lang="en-US" sz="1200" dirty="0" smtClean="0">
                <a:latin typeface="+mn-lt"/>
              </a:rPr>
              <a:t>Fig. 7-3 </a:t>
            </a:r>
          </a:p>
          <a:p>
            <a:r>
              <a:rPr lang="en-US" sz="1200" dirty="0" smtClean="0">
                <a:latin typeface="+mn-lt"/>
              </a:rPr>
              <a:t>Test @ s = 4.7 mm</a:t>
            </a:r>
          </a:p>
        </p:txBody>
      </p:sp>
      <p:sp>
        <p:nvSpPr>
          <p:cNvPr id="28" name="Textplatzhalter 2"/>
          <p:cNvSpPr>
            <a:spLocks noGrp="1"/>
          </p:cNvSpPr>
          <p:nvPr>
            <p:ph type="body" sz="quarter" idx="16"/>
          </p:nvPr>
        </p:nvSpPr>
        <p:spPr>
          <a:xfrm>
            <a:off x="4495800" y="1277938"/>
            <a:ext cx="4316998" cy="325666"/>
          </a:xfrm>
        </p:spPr>
        <p:txBody>
          <a:bodyPr/>
          <a:lstStyle/>
          <a:p>
            <a:r>
              <a:rPr lang="en-US" sz="1400" dirty="0" smtClean="0"/>
              <a:t>Magnesium Data Evaluation &amp; Validation Concept  </a:t>
            </a:r>
            <a:endParaRPr lang="en-US" sz="1400" dirty="0"/>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graphicFrame>
        <p:nvGraphicFramePr>
          <p:cNvPr id="29" name="Inhaltsplatzhalter 8"/>
          <p:cNvGraphicFramePr>
            <a:graphicFrameLocks noGrp="1"/>
          </p:cNvGraphicFramePr>
          <p:nvPr>
            <p:ph sz="quarter" idx="12"/>
          </p:nvPr>
        </p:nvGraphicFramePr>
        <p:xfrm>
          <a:off x="323850" y="1682750"/>
          <a:ext cx="8496301" cy="4241800"/>
        </p:xfrm>
        <a:graphic>
          <a:graphicData uri="http://schemas.openxmlformats.org/drawingml/2006/table">
            <a:tbl>
              <a:tblPr firstRow="1" bandRow="1">
                <a:tableStyleId>{5940675A-B579-460E-94D1-54222C63F5DA}</a:tableStyleId>
              </a:tblPr>
              <a:tblGrid>
                <a:gridCol w="2769394"/>
                <a:gridCol w="1464469"/>
                <a:gridCol w="4262438"/>
              </a:tblGrid>
              <a:tr h="370840">
                <a:tc>
                  <a:txBody>
                    <a:bodyPr/>
                    <a:lstStyle/>
                    <a:p>
                      <a:r>
                        <a:rPr lang="en-US" dirty="0" smtClean="0"/>
                        <a:t>Project</a:t>
                      </a:r>
                      <a:r>
                        <a:rPr lang="en-US" baseline="0" dirty="0" smtClean="0"/>
                        <a:t> Goal</a:t>
                      </a:r>
                      <a:endParaRPr lang="en-US" dirty="0"/>
                    </a:p>
                  </a:txBody>
                  <a:tcPr/>
                </a:tc>
                <a:tc gridSpan="2">
                  <a:txBody>
                    <a:bodyPr/>
                    <a:lstStyle/>
                    <a:p>
                      <a:r>
                        <a:rPr lang="en-US" smtClean="0"/>
                        <a:t>Results</a:t>
                      </a:r>
                      <a:endParaRPr lang="en-US" dirty="0"/>
                    </a:p>
                  </a:txBody>
                  <a:tcPr/>
                </a:tc>
                <a:tc hMerge="1">
                  <a:txBody>
                    <a:bodyPr/>
                    <a:lstStyle/>
                    <a:p>
                      <a:endParaRPr lang="de-DE"/>
                    </a:p>
                  </a:txBody>
                  <a:tcPr/>
                </a:tc>
              </a:tr>
              <a:tr h="64008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t>Show weight reduction potential (&gt;15%)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baseline="0" dirty="0" smtClean="0"/>
                        <a:t>“Weight reduction on a TPL Eco  up to 15% just by substitution of aluminum by magnesium material”</a:t>
                      </a:r>
                      <a:endParaRPr lang="en-US" sz="800" kern="1200" baseline="0" dirty="0" smtClean="0">
                        <a:solidFill>
                          <a:schemeClr val="dk1"/>
                        </a:solidFill>
                        <a:latin typeface="+mn-lt"/>
                        <a:ea typeface="+mn-ea"/>
                        <a:cs typeface="+mn-cs"/>
                      </a:endParaRPr>
                    </a:p>
                  </a:txBody>
                  <a:tcPr anchor="ctr"/>
                </a:tc>
                <a:tc>
                  <a:txBody>
                    <a:bodyPr/>
                    <a:lstStyle/>
                    <a:p>
                      <a:r>
                        <a:rPr lang="en-US" sz="1400" dirty="0" smtClean="0"/>
                        <a:t>Component 1</a:t>
                      </a:r>
                      <a:endParaRPr lang="en-US" sz="1400" dirty="0"/>
                    </a:p>
                  </a:txBody>
                  <a:tcPr anchor="ctr"/>
                </a:tc>
                <a:tc>
                  <a:txBody>
                    <a:bodyPr/>
                    <a:lstStyle/>
                    <a:p>
                      <a:pPr>
                        <a:buFont typeface="Arial" pitchFamily="34" charset="0"/>
                        <a:buChar char="•"/>
                      </a:pPr>
                      <a:r>
                        <a:rPr lang="en-US" sz="1400" smtClean="0"/>
                        <a:t> </a:t>
                      </a:r>
                      <a:r>
                        <a:rPr lang="en-US" sz="1400" noProof="0" smtClean="0"/>
                        <a:t>Producible as milling part</a:t>
                      </a:r>
                    </a:p>
                    <a:p>
                      <a:pPr>
                        <a:buFont typeface="Arial" pitchFamily="34" charset="0"/>
                        <a:buChar char="•"/>
                      </a:pPr>
                      <a:r>
                        <a:rPr lang="en-US" sz="1400" noProof="0" smtClean="0"/>
                        <a:t> 20% weight reduction</a:t>
                      </a:r>
                    </a:p>
                    <a:p>
                      <a:pPr>
                        <a:buFont typeface="Arial" pitchFamily="34" charset="0"/>
                        <a:buChar char="•"/>
                      </a:pPr>
                      <a:r>
                        <a:rPr lang="en-US" sz="1400" noProof="0" smtClean="0"/>
                        <a:t> COMMENT:</a:t>
                      </a:r>
                      <a:r>
                        <a:rPr lang="en-US" sz="1400" baseline="0" noProof="0" smtClean="0"/>
                        <a:t> </a:t>
                      </a:r>
                      <a:r>
                        <a:rPr lang="en-US" sz="1400" i="1" noProof="0" smtClean="0"/>
                        <a:t>High raw</a:t>
                      </a:r>
                      <a:r>
                        <a:rPr lang="en-US" sz="1400" i="1" baseline="0" noProof="0" smtClean="0"/>
                        <a:t> material</a:t>
                      </a:r>
                      <a:r>
                        <a:rPr lang="en-US" sz="1400" i="1" noProof="0" smtClean="0"/>
                        <a:t> costs</a:t>
                      </a:r>
                      <a:endParaRPr lang="en-US" sz="1400" i="1" noProof="0" dirty="0"/>
                    </a:p>
                  </a:txBody>
                  <a:tcPr anchor="ctr">
                    <a:solidFill>
                      <a:schemeClr val="accent6"/>
                    </a:solidFill>
                  </a:tcPr>
                </a:tc>
              </a:tr>
              <a:tr h="406718">
                <a:tc vMerge="1">
                  <a:txBody>
                    <a:bodyPr/>
                    <a:lstStyle/>
                    <a:p>
                      <a:endParaRPr lang="de-DE"/>
                    </a:p>
                  </a:txBody>
                  <a:tcPr/>
                </a:tc>
                <a:tc>
                  <a:txBody>
                    <a:bodyPr/>
                    <a:lstStyle/>
                    <a:p>
                      <a:r>
                        <a:rPr lang="en-US" sz="1400" dirty="0" smtClean="0"/>
                        <a:t>Component</a:t>
                      </a:r>
                      <a:r>
                        <a:rPr lang="en-US" sz="1400" baseline="0" dirty="0" smtClean="0"/>
                        <a:t> 2</a:t>
                      </a:r>
                      <a:endParaRPr lang="en-US" sz="1400" dirty="0"/>
                    </a:p>
                  </a:txBody>
                  <a:tcPr anchor="ctr"/>
                </a:tc>
                <a:tc>
                  <a:txBody>
                    <a:bodyPr/>
                    <a:lstStyle/>
                    <a:p>
                      <a:pPr>
                        <a:buFont typeface="Arial" pitchFamily="34" charset="0"/>
                        <a:buChar char="•"/>
                      </a:pPr>
                      <a:r>
                        <a:rPr lang="en-US" sz="1400" noProof="0" dirty="0" smtClean="0"/>
                        <a:t> Producible as milling part</a:t>
                      </a:r>
                    </a:p>
                    <a:p>
                      <a:pPr>
                        <a:buFont typeface="Arial" pitchFamily="34" charset="0"/>
                        <a:buChar char="•"/>
                      </a:pPr>
                      <a:r>
                        <a:rPr lang="en-US" sz="1400" noProof="0" dirty="0" smtClean="0"/>
                        <a:t> 15% weight reduction</a:t>
                      </a:r>
                    </a:p>
                    <a:p>
                      <a:pPr>
                        <a:buFont typeface="Arial" pitchFamily="34" charset="0"/>
                        <a:buChar char="•"/>
                      </a:pPr>
                      <a:r>
                        <a:rPr lang="en-US" sz="1400" noProof="0" dirty="0" smtClean="0"/>
                        <a:t> COMMENT:</a:t>
                      </a:r>
                      <a:r>
                        <a:rPr lang="en-US" sz="1400" baseline="0" noProof="0" dirty="0" smtClean="0"/>
                        <a:t> </a:t>
                      </a:r>
                      <a:r>
                        <a:rPr lang="en-US" sz="1400" i="1" noProof="0" dirty="0" smtClean="0"/>
                        <a:t>High raw</a:t>
                      </a:r>
                      <a:r>
                        <a:rPr lang="en-US" sz="1400" i="1" baseline="0" noProof="0" dirty="0" smtClean="0"/>
                        <a:t> material</a:t>
                      </a:r>
                      <a:r>
                        <a:rPr lang="en-US" sz="1400" i="1" noProof="0" dirty="0" smtClean="0"/>
                        <a:t> costs</a:t>
                      </a:r>
                    </a:p>
                  </a:txBody>
                  <a:tcPr anchor="ctr">
                    <a:solidFill>
                      <a:schemeClr val="accent6"/>
                    </a:solidFill>
                  </a:tcPr>
                </a:tc>
              </a:tr>
              <a:tr h="355283">
                <a:tc vMerge="1">
                  <a:txBody>
                    <a:bodyPr/>
                    <a:lstStyle/>
                    <a:p>
                      <a:endParaRPr lang="de-DE"/>
                    </a:p>
                  </a:txBody>
                  <a:tcPr/>
                </a:tc>
                <a:tc rowSpan="2">
                  <a:txBody>
                    <a:bodyPr/>
                    <a:lstStyle/>
                    <a:p>
                      <a:r>
                        <a:rPr lang="en-US" sz="1400" dirty="0" smtClean="0"/>
                        <a:t>Component</a:t>
                      </a:r>
                      <a:r>
                        <a:rPr lang="en-US" sz="1400" baseline="0" dirty="0" smtClean="0"/>
                        <a:t> 3</a:t>
                      </a:r>
                      <a:endParaRPr lang="en-US" sz="1400" dirty="0"/>
                    </a:p>
                  </a:txBody>
                  <a:tcPr anchor="ctr"/>
                </a:tc>
                <a:tc rowSpan="2">
                  <a:txBody>
                    <a:bodyPr/>
                    <a:lstStyle/>
                    <a:p>
                      <a:r>
                        <a:rPr lang="en-US" sz="1400" noProof="0" dirty="0" smtClean="0"/>
                        <a:t>Milling</a:t>
                      </a:r>
                      <a:r>
                        <a:rPr lang="en-US" sz="1400" baseline="0" noProof="0" dirty="0" smtClean="0"/>
                        <a:t> process does not yet show proper economical benefit over the life cycle for substitution. Special attention must be paid for cyclic strength characteristics.</a:t>
                      </a:r>
                      <a:endParaRPr lang="en-US" sz="1400" noProof="0" dirty="0"/>
                    </a:p>
                  </a:txBody>
                  <a:tcPr anchor="ctr">
                    <a:solidFill>
                      <a:schemeClr val="accent6">
                        <a:lumMod val="20000"/>
                        <a:lumOff val="80000"/>
                      </a:schemeClr>
                    </a:solidFill>
                  </a:tcPr>
                </a:tc>
              </a:tr>
              <a:tr h="284798">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t>Demonstrate substitutability of aluminum parts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baseline="0" dirty="0" smtClean="0"/>
                        <a:t>“Substitution of selected aluminum parts by magnesium parts” (original text) </a:t>
                      </a:r>
                      <a:endParaRPr lang="en-US" sz="800" kern="1200" baseline="0" dirty="0" smtClean="0">
                        <a:solidFill>
                          <a:schemeClr val="dk1"/>
                        </a:solidFill>
                        <a:latin typeface="+mn-lt"/>
                        <a:ea typeface="+mn-ea"/>
                        <a:cs typeface="+mn-cs"/>
                      </a:endParaRPr>
                    </a:p>
                  </a:txBody>
                  <a:tcPr anchor="ctr"/>
                </a:tc>
                <a:tc vMerge="1">
                  <a:txBody>
                    <a:bodyPr/>
                    <a:lstStyle/>
                    <a:p>
                      <a:endParaRPr lang="de-DE"/>
                    </a:p>
                  </a:txBody>
                  <a:tcPr/>
                </a:tc>
                <a:tc vMerge="1">
                  <a:txBody>
                    <a:bodyPr/>
                    <a:lstStyle/>
                    <a:p>
                      <a:endParaRPr lang="de-DE"/>
                    </a:p>
                  </a:txBody>
                  <a:tcPr/>
                </a:tc>
              </a:tr>
              <a:tr h="640080">
                <a:tc vMerge="1">
                  <a:txBody>
                    <a:bodyPr/>
                    <a:lstStyle/>
                    <a:p>
                      <a:endParaRPr lang="de-DE"/>
                    </a:p>
                  </a:txBody>
                  <a:tcPr/>
                </a:tc>
                <a:tc>
                  <a:txBody>
                    <a:bodyPr/>
                    <a:lstStyle/>
                    <a:p>
                      <a:r>
                        <a:rPr lang="en-US" sz="1400" dirty="0" smtClean="0"/>
                        <a:t>Component</a:t>
                      </a:r>
                      <a:r>
                        <a:rPr lang="en-US" sz="1400" baseline="0" dirty="0" smtClean="0"/>
                        <a:t>  4</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Material data need </a:t>
                      </a:r>
                      <a:r>
                        <a:rPr lang="en-US" sz="1400" baseline="0" noProof="0" dirty="0" smtClean="0"/>
                        <a:t>special attention accompanied by aspects for tolerances, contact corrosion, surface treatment.</a:t>
                      </a:r>
                      <a:endParaRPr lang="en-US" sz="1400" noProof="0" dirty="0" smtClean="0"/>
                    </a:p>
                  </a:txBody>
                  <a:tcPr anchor="ctr">
                    <a:solidFill>
                      <a:schemeClr val="accent6">
                        <a:lumMod val="20000"/>
                        <a:lumOff val="80000"/>
                      </a:schemeClr>
                    </a:solidFill>
                  </a:tcPr>
                </a:tc>
              </a:tr>
              <a:tr h="640080">
                <a:tc vMerge="1">
                  <a:txBody>
                    <a:bodyPr/>
                    <a:lstStyle/>
                    <a:p>
                      <a:endParaRPr lang="de-DE"/>
                    </a:p>
                  </a:txBody>
                  <a:tcPr/>
                </a:tc>
                <a:tc>
                  <a:txBody>
                    <a:bodyPr/>
                    <a:lstStyle/>
                    <a:p>
                      <a:r>
                        <a:rPr lang="en-US" sz="1400" dirty="0" smtClean="0"/>
                        <a:t>Component 5</a:t>
                      </a:r>
                      <a:endParaRPr lang="en-US" sz="1400" dirty="0"/>
                    </a:p>
                  </a:txBody>
                  <a:tcPr anchor="ctr"/>
                </a:tc>
                <a:tc>
                  <a:txBody>
                    <a:bodyPr/>
                    <a:lstStyle/>
                    <a:p>
                      <a:pPr>
                        <a:buFont typeface="Arial" pitchFamily="34" charset="0"/>
                        <a:buChar char="•"/>
                      </a:pPr>
                      <a:r>
                        <a:rPr lang="en-US" sz="1400" dirty="0" smtClean="0"/>
                        <a:t> </a:t>
                      </a:r>
                      <a:r>
                        <a:rPr lang="en-US" sz="1400" noProof="0" dirty="0" smtClean="0"/>
                        <a:t>Producible as milling part</a:t>
                      </a:r>
                    </a:p>
                    <a:p>
                      <a:pPr>
                        <a:buFont typeface="Arial" pitchFamily="34" charset="0"/>
                        <a:buChar char="•"/>
                      </a:pPr>
                      <a:r>
                        <a:rPr lang="en-US" sz="1400" noProof="0" dirty="0" smtClean="0"/>
                        <a:t> 25% weight reduction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noProof="0" dirty="0" smtClean="0"/>
                        <a:t> COMMENT:</a:t>
                      </a:r>
                      <a:r>
                        <a:rPr lang="en-US" sz="1400" baseline="0" noProof="0" dirty="0" smtClean="0"/>
                        <a:t> </a:t>
                      </a:r>
                      <a:r>
                        <a:rPr lang="en-US" sz="1400" i="1" noProof="0" dirty="0" smtClean="0"/>
                        <a:t>High raw</a:t>
                      </a:r>
                      <a:r>
                        <a:rPr lang="en-US" sz="1400" i="1" baseline="0" noProof="0" dirty="0" smtClean="0"/>
                        <a:t> material</a:t>
                      </a:r>
                      <a:r>
                        <a:rPr lang="en-US" sz="1400" i="1" noProof="0" dirty="0" smtClean="0"/>
                        <a:t> costs</a:t>
                      </a:r>
                      <a:endParaRPr lang="en-US" sz="1400" i="1" noProof="0" dirty="0"/>
                    </a:p>
                  </a:txBody>
                  <a:tcPr anchor="ctr">
                    <a:solidFill>
                      <a:schemeClr val="accent6"/>
                    </a:solidFill>
                  </a:tcPr>
                </a:tc>
              </a:tr>
            </a:tbl>
          </a:graphicData>
        </a:graphic>
      </p:graphicFrame>
      <p:sp>
        <p:nvSpPr>
          <p:cNvPr id="7" name="Textplatzhalter 2"/>
          <p:cNvSpPr>
            <a:spLocks noGrp="1"/>
          </p:cNvSpPr>
          <p:nvPr>
            <p:ph type="body" sz="quarter" idx="13"/>
          </p:nvPr>
        </p:nvSpPr>
        <p:spPr/>
        <p:txBody>
          <a:bodyPr/>
          <a:lstStyle/>
          <a:p>
            <a:r>
              <a:rPr lang="en-GB" dirty="0" smtClean="0"/>
              <a:t>2. Status of Magnesium Application Possibilities for Seats</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27" name="Textplatzhalter 2"/>
          <p:cNvSpPr>
            <a:spLocks noGrp="1"/>
          </p:cNvSpPr>
          <p:nvPr>
            <p:ph type="body" sz="quarter" idx="16"/>
          </p:nvPr>
        </p:nvSpPr>
        <p:spPr/>
        <p:txBody>
          <a:bodyPr/>
          <a:lstStyle/>
          <a:p>
            <a:pPr lvl="0">
              <a:defRPr/>
            </a:pPr>
            <a:r>
              <a:rPr lang="en-US" smtClean="0"/>
              <a:t>Project Results (1/2)</a:t>
            </a:r>
          </a:p>
          <a:p>
            <a:endParaRPr lang="en-US"/>
          </a:p>
        </p:txBody>
      </p:sp>
      <p:sp>
        <p:nvSpPr>
          <p:cNvPr id="13" name="Textplatzhalter 2"/>
          <p:cNvSpPr txBox="1">
            <a:spLocks/>
          </p:cNvSpPr>
          <p:nvPr/>
        </p:nvSpPr>
        <p:spPr>
          <a:xfrm>
            <a:off x="4657725" y="0"/>
            <a:ext cx="5940000" cy="216000"/>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graphicFrame>
        <p:nvGraphicFramePr>
          <p:cNvPr id="5" name="Inhaltsplatzhalter 8"/>
          <p:cNvGraphicFramePr>
            <a:graphicFrameLocks noGrp="1"/>
          </p:cNvGraphicFramePr>
          <p:nvPr>
            <p:ph sz="quarter" idx="12"/>
          </p:nvPr>
        </p:nvGraphicFramePr>
        <p:xfrm>
          <a:off x="323850" y="1663700"/>
          <a:ext cx="8496301" cy="3632200"/>
        </p:xfrm>
        <a:graphic>
          <a:graphicData uri="http://schemas.openxmlformats.org/drawingml/2006/table">
            <a:tbl>
              <a:tblPr firstRow="1" bandRow="1">
                <a:tableStyleId>{5940675A-B579-460E-94D1-54222C63F5DA}</a:tableStyleId>
              </a:tblPr>
              <a:tblGrid>
                <a:gridCol w="2769394"/>
                <a:gridCol w="5726907"/>
              </a:tblGrid>
              <a:tr h="370840">
                <a:tc>
                  <a:txBody>
                    <a:bodyPr/>
                    <a:lstStyle/>
                    <a:p>
                      <a:r>
                        <a:rPr lang="en-US" dirty="0" smtClean="0"/>
                        <a:t>Project</a:t>
                      </a:r>
                      <a:r>
                        <a:rPr lang="en-US" baseline="0" dirty="0" smtClean="0"/>
                        <a:t> Goal</a:t>
                      </a:r>
                      <a:endParaRPr lang="en-US" dirty="0"/>
                    </a:p>
                  </a:txBody>
                  <a:tcPr/>
                </a:tc>
                <a:tc>
                  <a:txBody>
                    <a:bodyPr/>
                    <a:lstStyle/>
                    <a:p>
                      <a:r>
                        <a:rPr lang="en-US" smtClean="0"/>
                        <a:t>Results</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t>Gain insight about feasibility of magnesium parts</a:t>
                      </a:r>
                      <a:endParaRPr lang="en-US" sz="1400" kern="1200" baseline="0" dirty="0" smtClean="0">
                        <a:solidFill>
                          <a:schemeClr val="dk1"/>
                        </a:solidFill>
                        <a:latin typeface="+mn-lt"/>
                        <a:ea typeface="+mn-ea"/>
                        <a:cs typeface="+mn-cs"/>
                      </a:endParaRPr>
                    </a:p>
                  </a:txBody>
                  <a:tcPr anchor="ctr"/>
                </a:tc>
                <a:tc>
                  <a:txBody>
                    <a:bodyPr/>
                    <a:lstStyle/>
                    <a:p>
                      <a:pPr>
                        <a:buFont typeface="Arial" pitchFamily="34" charset="0"/>
                        <a:buChar char="•"/>
                      </a:pPr>
                      <a:r>
                        <a:rPr lang="en-US" sz="1400" smtClean="0"/>
                        <a:t> </a:t>
                      </a:r>
                      <a:r>
                        <a:rPr lang="en-US" sz="1400" noProof="0" smtClean="0"/>
                        <a:t>Listed parts technical</a:t>
                      </a:r>
                      <a:r>
                        <a:rPr lang="en-US" sz="1400" baseline="0" noProof="0" smtClean="0"/>
                        <a:t> feasible</a:t>
                      </a:r>
                      <a:endParaRPr lang="en-US" sz="1400" noProof="0" smtClean="0"/>
                    </a:p>
                    <a:p>
                      <a:pPr>
                        <a:buFont typeface="Arial" pitchFamily="34" charset="0"/>
                        <a:buChar char="•"/>
                      </a:pPr>
                      <a:r>
                        <a:rPr lang="en-US" sz="1400" noProof="0" smtClean="0"/>
                        <a:t> Supplier network (raw material</a:t>
                      </a:r>
                      <a:r>
                        <a:rPr lang="en-US" sz="1400" baseline="0" noProof="0" smtClean="0"/>
                        <a:t> + milling)</a:t>
                      </a:r>
                      <a:r>
                        <a:rPr lang="en-US" sz="1400" noProof="0" smtClean="0"/>
                        <a:t> set up</a:t>
                      </a:r>
                    </a:p>
                    <a:p>
                      <a:pPr>
                        <a:buFont typeface="Arial" pitchFamily="34" charset="0"/>
                        <a:buChar char="•"/>
                      </a:pPr>
                      <a:r>
                        <a:rPr lang="en-US" sz="1400" noProof="0" smtClean="0"/>
                        <a:t> Reviewed</a:t>
                      </a:r>
                      <a:r>
                        <a:rPr lang="en-US" sz="1400" baseline="0" noProof="0" smtClean="0"/>
                        <a:t> alloys allow investment casting and milling yet</a:t>
                      </a:r>
                      <a:endParaRPr lang="en-US" sz="1400" noProof="0" dirty="0"/>
                    </a:p>
                  </a:txBody>
                  <a:tcPr anchor="ctr">
                    <a:solidFill>
                      <a:schemeClr val="accent6"/>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t>Investigate weight saving potential in relation to price increase</a:t>
                      </a:r>
                    </a:p>
                  </a:txBody>
                  <a:tcPr anchor="ctr"/>
                </a:tc>
                <a:tc>
                  <a:txBody>
                    <a:bodyPr/>
                    <a:lstStyle/>
                    <a:p>
                      <a:pPr>
                        <a:buFont typeface="Arial" pitchFamily="34" charset="0"/>
                        <a:buChar char="•"/>
                      </a:pPr>
                      <a:r>
                        <a:rPr lang="en-US" sz="1400" dirty="0" smtClean="0"/>
                        <a:t> </a:t>
                      </a:r>
                      <a:r>
                        <a:rPr lang="en-US" sz="1400" noProof="0" dirty="0" smtClean="0"/>
                        <a:t>Milling process is not yet suitable enough for  large solid</a:t>
                      </a:r>
                      <a:r>
                        <a:rPr lang="en-US" sz="1400" baseline="0" noProof="0" dirty="0" smtClean="0"/>
                        <a:t> type parts, however casting and forging technology could give potential to gain a good relation between price and weight benefit.</a:t>
                      </a:r>
                      <a:endParaRPr lang="en-US" sz="1400" noProof="0" dirty="0"/>
                    </a:p>
                  </a:txBody>
                  <a:tcPr anchor="ctr">
                    <a:solidFill>
                      <a:schemeClr val="accent6">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noProof="0" dirty="0" smtClean="0"/>
                        <a:t>Supporting the integration of magnesium into the cabin </a:t>
                      </a:r>
                      <a:endParaRPr lang="en-US" sz="1400" kern="1200" baseline="0" noProof="0" dirty="0" smtClean="0">
                        <a:solidFill>
                          <a:schemeClr val="dk1"/>
                        </a:solidFill>
                        <a:latin typeface="+mn-lt"/>
                        <a:ea typeface="+mn-ea"/>
                        <a:cs typeface="+mn-cs"/>
                      </a:endParaRPr>
                    </a:p>
                  </a:txBody>
                  <a:tcPr anchor="ctr"/>
                </a:tc>
                <a:tc>
                  <a:txBody>
                    <a:bodyPr/>
                    <a:lstStyle/>
                    <a:p>
                      <a:pPr>
                        <a:buFont typeface="Arial" pitchFamily="34" charset="0"/>
                        <a:buChar char="•"/>
                      </a:pPr>
                      <a:r>
                        <a:rPr lang="en-US" sz="1400" baseline="0" noProof="0" dirty="0" smtClean="0"/>
                        <a:t>FAA test procedure available</a:t>
                      </a:r>
                    </a:p>
                    <a:p>
                      <a:pPr>
                        <a:buFont typeface="Arial" pitchFamily="34" charset="0"/>
                        <a:buChar char="•"/>
                      </a:pPr>
                      <a:r>
                        <a:rPr lang="en-US" sz="1400" baseline="0" noProof="0" dirty="0" smtClean="0"/>
                        <a:t> FAA general acceptance of magnesium to the cabin is given via special condition</a:t>
                      </a:r>
                    </a:p>
                    <a:p>
                      <a:pPr>
                        <a:buFont typeface="Arial" pitchFamily="34" charset="0"/>
                        <a:buChar char="•"/>
                      </a:pPr>
                      <a:r>
                        <a:rPr lang="en-US" sz="1400" baseline="0" noProof="0" dirty="0" smtClean="0"/>
                        <a:t> EASA decision is pending on update of AS 8049 Para.  3.3.3.</a:t>
                      </a:r>
                    </a:p>
                    <a:p>
                      <a:pPr>
                        <a:buFont typeface="Arial" pitchFamily="34" charset="0"/>
                        <a:buChar char="•"/>
                      </a:pPr>
                      <a:r>
                        <a:rPr lang="en-US" sz="1400" dirty="0" smtClean="0"/>
                        <a:t>Only 5 parts of permitted : cross beam, front leg, horizontal bar, spreader, table arms.</a:t>
                      </a:r>
                    </a:p>
                    <a:p>
                      <a:pPr>
                        <a:buFont typeface="Arial" pitchFamily="34" charset="0"/>
                        <a:buChar char="•"/>
                      </a:pPr>
                      <a:r>
                        <a:rPr lang="en-US" sz="1400" baseline="0" noProof="0" dirty="0" smtClean="0"/>
                        <a:t> Parts in „larger shell type“ are not yet in the focus however with an interesting potential</a:t>
                      </a:r>
                      <a:endParaRPr lang="en-US" sz="1400" noProof="0" dirty="0"/>
                    </a:p>
                  </a:txBody>
                  <a:tcPr anchor="ctr">
                    <a:gradFill>
                      <a:gsLst>
                        <a:gs pos="0">
                          <a:srgbClr val="99CC00"/>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8" name="Textplatzhalter 2"/>
          <p:cNvSpPr>
            <a:spLocks noGrp="1"/>
          </p:cNvSpPr>
          <p:nvPr>
            <p:ph type="body" sz="quarter" idx="13"/>
          </p:nvPr>
        </p:nvSpPr>
        <p:spPr/>
        <p:txBody>
          <a:bodyPr/>
          <a:lstStyle/>
          <a:p>
            <a:r>
              <a:rPr lang="en-GB" dirty="0" smtClean="0"/>
              <a:t>2. Status of Magnesium Application Possibilities for Seats</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9" name="Textplatzhalter 2"/>
          <p:cNvSpPr>
            <a:spLocks noGrp="1"/>
          </p:cNvSpPr>
          <p:nvPr>
            <p:ph type="body" sz="quarter" idx="16"/>
          </p:nvPr>
        </p:nvSpPr>
        <p:spPr/>
        <p:txBody>
          <a:bodyPr/>
          <a:lstStyle/>
          <a:p>
            <a:pPr lvl="0">
              <a:defRPr/>
            </a:pPr>
            <a:r>
              <a:rPr lang="en-US" smtClean="0"/>
              <a:t>Project Results (2/2)</a:t>
            </a:r>
          </a:p>
          <a:p>
            <a:endParaRPr lang="en-US"/>
          </a:p>
        </p:txBody>
      </p:sp>
      <p:sp>
        <p:nvSpPr>
          <p:cNvPr id="7" name="Textfeld 6"/>
          <p:cNvSpPr txBox="1"/>
          <p:nvPr/>
        </p:nvSpPr>
        <p:spPr>
          <a:xfrm>
            <a:off x="244407" y="5362574"/>
            <a:ext cx="8575743" cy="1200329"/>
          </a:xfrm>
          <a:prstGeom prst="rect">
            <a:avLst/>
          </a:prstGeom>
          <a:noFill/>
        </p:spPr>
        <p:txBody>
          <a:bodyPr wrap="square" rtlCol="0">
            <a:spAutoFit/>
          </a:bodyPr>
          <a:lstStyle/>
          <a:p>
            <a:r>
              <a:rPr lang="en-US" sz="1200" b="1" dirty="0" smtClean="0">
                <a:solidFill>
                  <a:srgbClr val="0070C0"/>
                </a:solidFill>
                <a:latin typeface="+mj-lt"/>
              </a:rPr>
              <a:t>Aluminum alloys with </a:t>
            </a:r>
            <a:r>
              <a:rPr lang="en-US" sz="1200" b="1" smtClean="0">
                <a:solidFill>
                  <a:srgbClr val="0070C0"/>
                </a:solidFill>
                <a:latin typeface="+mj-lt"/>
              </a:rPr>
              <a:t>medium strength </a:t>
            </a:r>
            <a:r>
              <a:rPr lang="en-US" sz="1200" b="1" dirty="0" smtClean="0">
                <a:solidFill>
                  <a:srgbClr val="0070C0"/>
                </a:solidFill>
                <a:latin typeface="+mj-lt"/>
              </a:rPr>
              <a:t>requirements in the seats can be replaced by EL43 (or EL21) magnesium. </a:t>
            </a:r>
          </a:p>
          <a:p>
            <a:r>
              <a:rPr lang="en-US" sz="1200" b="1" dirty="0" smtClean="0">
                <a:solidFill>
                  <a:srgbClr val="0070C0"/>
                </a:solidFill>
                <a:latin typeface="+mj-lt"/>
              </a:rPr>
              <a:t>The high strength 7xxx series alloys can‘t be replaced by standard magnesium due to lower strength,  and elongation data which must be observed. </a:t>
            </a:r>
          </a:p>
          <a:p>
            <a:r>
              <a:rPr lang="en-US" sz="1200" b="1" dirty="0" smtClean="0">
                <a:solidFill>
                  <a:srgbClr val="0070C0"/>
                </a:solidFill>
                <a:latin typeface="+mj-lt"/>
              </a:rPr>
              <a:t>A successful approach for introduction can be parts with full automated processes in secondary structural elements.</a:t>
            </a:r>
          </a:p>
          <a:p>
            <a:endParaRPr lang="en-US" sz="1200" b="1" dirty="0">
              <a:solidFill>
                <a:srgbClr val="0070C0"/>
              </a:solidFill>
              <a:latin typeface="+mj-lt"/>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12" name="Content Placeholder 11"/>
          <p:cNvSpPr>
            <a:spLocks noGrp="1"/>
          </p:cNvSpPr>
          <p:nvPr>
            <p:ph sz="quarter" idx="12"/>
          </p:nvPr>
        </p:nvSpPr>
        <p:spPr/>
        <p:txBody>
          <a:bodyPr/>
          <a:lstStyle/>
          <a:p>
            <a:endParaRPr lang="en-US" dirty="0"/>
          </a:p>
        </p:txBody>
      </p:sp>
      <p:sp>
        <p:nvSpPr>
          <p:cNvPr id="27" name="Textplatzhalter 2"/>
          <p:cNvSpPr>
            <a:spLocks noGrp="1"/>
          </p:cNvSpPr>
          <p:nvPr>
            <p:ph type="body" sz="quarter" idx="13"/>
          </p:nvPr>
        </p:nvSpPr>
        <p:spPr/>
        <p:txBody>
          <a:bodyPr/>
          <a:lstStyle/>
          <a:p>
            <a:r>
              <a:rPr lang="en-GB" smtClean="0"/>
              <a:t>2. Status of Magnesium Application Possibilities for Seats</a:t>
            </a:r>
            <a:endParaRPr lang="en-GB" dirty="0" smtClean="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7" name="Textplatzhalter 2"/>
          <p:cNvSpPr>
            <a:spLocks noGrp="1"/>
          </p:cNvSpPr>
          <p:nvPr>
            <p:ph type="body" sz="quarter" idx="16"/>
          </p:nvPr>
        </p:nvSpPr>
        <p:spPr/>
        <p:txBody>
          <a:bodyPr/>
          <a:lstStyle/>
          <a:p>
            <a:r>
              <a:rPr lang="en-US" smtClean="0"/>
              <a:t>Magnesium Project Results</a:t>
            </a:r>
            <a:endParaRPr lang="en-US" dirty="0"/>
          </a:p>
        </p:txBody>
      </p:sp>
      <p:sp>
        <p:nvSpPr>
          <p:cNvPr id="29" name="Inhaltsplatzhalter 1"/>
          <p:cNvSpPr txBox="1">
            <a:spLocks/>
          </p:cNvSpPr>
          <p:nvPr/>
        </p:nvSpPr>
        <p:spPr>
          <a:xfrm>
            <a:off x="251520" y="4539566"/>
            <a:ext cx="8511480" cy="1708818"/>
          </a:xfrm>
          <a:prstGeom prst="rect">
            <a:avLst/>
          </a:prstGeom>
        </p:spPr>
        <p:txBody>
          <a:bodyPr vert="horz" lIns="91440" tIns="45720" rIns="91440" bIns="45720" rtlCol="0">
            <a:noAutofit/>
          </a:bodyPr>
          <a:lstStyle/>
          <a:p>
            <a:pPr marL="342900" lvl="0" indent="-342900">
              <a:lnSpc>
                <a:spcPct val="150000"/>
              </a:lnSpc>
              <a:spcBef>
                <a:spcPct val="20000"/>
              </a:spcBef>
              <a:buAutoNum type="arabicPeriod"/>
              <a:defRPr/>
            </a:pPr>
            <a:r>
              <a:rPr lang="en-US" sz="1400" dirty="0" smtClean="0">
                <a:latin typeface="+mn-lt"/>
              </a:rPr>
              <a:t>Evaluate w</a:t>
            </a:r>
            <a:r>
              <a:rPr kumimoji="0" lang="en-US" sz="1400" i="0" u="none" strike="noStrike" kern="1200" cap="none" spc="0" normalizeH="0" baseline="0" noProof="0" dirty="0" smtClean="0">
                <a:ln>
                  <a:noFill/>
                </a:ln>
                <a:solidFill>
                  <a:schemeClr val="tx1"/>
                </a:solidFill>
                <a:effectLst/>
                <a:uLnTx/>
                <a:uFillTx/>
                <a:latin typeface="+mn-lt"/>
                <a:ea typeface="+mn-ea"/>
                <a:cs typeface="+mn-cs"/>
              </a:rPr>
              <a:t>eight reduction potential of </a:t>
            </a:r>
            <a:r>
              <a:rPr lang="en-US" sz="1400" dirty="0" smtClean="0">
                <a:latin typeface="+mn-lt"/>
              </a:rPr>
              <a:t>average 15% per selected part  – </a:t>
            </a:r>
            <a:r>
              <a:rPr lang="en-US" sz="1400" dirty="0" smtClean="0">
                <a:solidFill>
                  <a:schemeClr val="accent6">
                    <a:lumMod val="75000"/>
                  </a:schemeClr>
                </a:solidFill>
                <a:latin typeface="+mn-lt"/>
              </a:rPr>
              <a:t>target achieved</a:t>
            </a:r>
          </a:p>
          <a:p>
            <a:pPr marL="342900" marR="0" lvl="0" indent="-342900" algn="l" defTabSz="914400" rtl="0" eaLnBrk="1" fontAlgn="auto" latinLnBrk="0" hangingPunct="1">
              <a:lnSpc>
                <a:spcPct val="150000"/>
              </a:lnSpc>
              <a:spcBef>
                <a:spcPct val="20000"/>
              </a:spcBef>
              <a:spcAft>
                <a:spcPts val="0"/>
              </a:spcAft>
              <a:buClrTx/>
              <a:buSzTx/>
              <a:buAutoNum type="arabicPeriod"/>
              <a:tabLst/>
              <a:defRPr/>
            </a:pPr>
            <a:r>
              <a:rPr kumimoji="0" lang="en-US" sz="1400" i="0" u="none" strike="noStrike" kern="1200" cap="none" spc="0" normalizeH="0" baseline="0" noProof="0" dirty="0" smtClean="0">
                <a:ln>
                  <a:noFill/>
                </a:ln>
                <a:solidFill>
                  <a:schemeClr val="tx1"/>
                </a:solidFill>
                <a:effectLst/>
                <a:uLnTx/>
                <a:uFillTx/>
                <a:latin typeface="+mn-lt"/>
                <a:ea typeface="+mn-ea"/>
                <a:cs typeface="+mn-cs"/>
              </a:rPr>
              <a:t>Gain </a:t>
            </a:r>
            <a:r>
              <a:rPr lang="en-US" sz="1400" dirty="0" smtClean="0">
                <a:latin typeface="+mn-lt"/>
              </a:rPr>
              <a:t>know-how</a:t>
            </a:r>
            <a:r>
              <a:rPr kumimoji="0" lang="en-US" sz="1400" i="0" u="none" strike="noStrike" kern="1200" cap="none" spc="0" normalizeH="0" baseline="0" noProof="0" dirty="0" smtClean="0">
                <a:ln>
                  <a:noFill/>
                </a:ln>
                <a:solidFill>
                  <a:schemeClr val="tx1"/>
                </a:solidFill>
                <a:effectLst/>
                <a:uLnTx/>
                <a:uFillTx/>
                <a:latin typeface="+mn-lt"/>
                <a:ea typeface="+mn-ea"/>
                <a:cs typeface="+mn-cs"/>
              </a:rPr>
              <a:t> about </a:t>
            </a:r>
            <a:r>
              <a:rPr lang="en-US" sz="1400" dirty="0" smtClean="0">
                <a:latin typeface="+mn-lt"/>
              </a:rPr>
              <a:t>integration of</a:t>
            </a:r>
            <a:r>
              <a:rPr kumimoji="0" lang="en-US" sz="1400" i="0" u="none" strike="noStrike" kern="1200" cap="none" spc="0" normalizeH="0" baseline="0" noProof="0" dirty="0" smtClean="0">
                <a:ln>
                  <a:noFill/>
                </a:ln>
                <a:solidFill>
                  <a:schemeClr val="tx1"/>
                </a:solidFill>
                <a:effectLst/>
                <a:uLnTx/>
                <a:uFillTx/>
                <a:latin typeface="+mn-lt"/>
                <a:ea typeface="+mn-ea"/>
                <a:cs typeface="+mn-cs"/>
              </a:rPr>
              <a:t> magnesium</a:t>
            </a:r>
            <a:r>
              <a:rPr kumimoji="0" lang="en-US" sz="1400" i="0" u="none" strike="noStrike" kern="1200" cap="none" spc="0" normalizeH="0" noProof="0" dirty="0" smtClean="0">
                <a:ln>
                  <a:noFill/>
                </a:ln>
                <a:solidFill>
                  <a:schemeClr val="tx1"/>
                </a:solidFill>
                <a:effectLst/>
                <a:uLnTx/>
                <a:uFillTx/>
                <a:latin typeface="+mn-lt"/>
                <a:ea typeface="+mn-ea"/>
                <a:cs typeface="+mn-cs"/>
              </a:rPr>
              <a:t> </a:t>
            </a:r>
            <a:r>
              <a:rPr kumimoji="0" lang="en-US" sz="1400" i="0" u="none" strike="noStrike" kern="1200" cap="none" spc="0" normalizeH="0" baseline="0" noProof="0" dirty="0" smtClean="0">
                <a:ln>
                  <a:noFill/>
                </a:ln>
                <a:solidFill>
                  <a:schemeClr val="tx1"/>
                </a:solidFill>
                <a:effectLst/>
                <a:uLnTx/>
                <a:uFillTx/>
                <a:latin typeface="+mn-lt"/>
                <a:ea typeface="+mn-ea"/>
                <a:cs typeface="+mn-cs"/>
              </a:rPr>
              <a:t>parts into the</a:t>
            </a:r>
            <a:r>
              <a:rPr kumimoji="0" lang="en-US" sz="1400" i="0" u="none" strike="noStrike" kern="1200" cap="none" spc="0" normalizeH="0" noProof="0" dirty="0" smtClean="0">
                <a:ln>
                  <a:noFill/>
                </a:ln>
                <a:solidFill>
                  <a:schemeClr val="tx1"/>
                </a:solidFill>
                <a:effectLst/>
                <a:uLnTx/>
                <a:uFillTx/>
                <a:latin typeface="+mn-lt"/>
                <a:ea typeface="+mn-ea"/>
                <a:cs typeface="+mn-cs"/>
              </a:rPr>
              <a:t> seat structure – </a:t>
            </a:r>
            <a:r>
              <a:rPr kumimoji="0" lang="en-US" sz="1400" i="0" u="none" strike="noStrike" kern="1200" cap="none" spc="0" normalizeH="0" noProof="0" dirty="0" smtClean="0">
                <a:ln>
                  <a:noFill/>
                </a:ln>
                <a:solidFill>
                  <a:schemeClr val="accent6">
                    <a:lumMod val="75000"/>
                  </a:schemeClr>
                </a:solidFill>
                <a:effectLst/>
                <a:uLnTx/>
                <a:uFillTx/>
                <a:latin typeface="+mn-lt"/>
                <a:ea typeface="+mn-ea"/>
                <a:cs typeface="+mn-cs"/>
              </a:rPr>
              <a:t>target achieved</a:t>
            </a:r>
            <a:endParaRPr lang="en-US" sz="1400" dirty="0" smtClean="0">
              <a:solidFill>
                <a:schemeClr val="accent6">
                  <a:lumMod val="75000"/>
                </a:schemeClr>
              </a:solidFill>
              <a:latin typeface="+mn-lt"/>
            </a:endParaRPr>
          </a:p>
          <a:p>
            <a:pPr marL="342900" marR="0" lvl="0" indent="-342900" algn="l" defTabSz="914400" rtl="0" eaLnBrk="1" fontAlgn="auto" latinLnBrk="0" hangingPunct="1">
              <a:lnSpc>
                <a:spcPct val="150000"/>
              </a:lnSpc>
              <a:spcBef>
                <a:spcPct val="20000"/>
              </a:spcBef>
              <a:spcAft>
                <a:spcPts val="0"/>
              </a:spcAft>
              <a:buClrTx/>
              <a:buSzTx/>
              <a:buAutoNum type="arabicPeriod"/>
              <a:tabLst/>
              <a:defRPr/>
            </a:pPr>
            <a:r>
              <a:rPr kumimoji="0" lang="en-US" sz="1400" i="0" u="none" strike="noStrike" kern="1200" cap="none" spc="0" normalizeH="0" baseline="0" noProof="0" dirty="0" smtClean="0">
                <a:ln>
                  <a:noFill/>
                </a:ln>
                <a:solidFill>
                  <a:schemeClr val="tx1"/>
                </a:solidFill>
                <a:effectLst/>
                <a:uLnTx/>
                <a:uFillTx/>
                <a:latin typeface="+mn-lt"/>
                <a:ea typeface="+mn-ea"/>
                <a:cs typeface="+mn-cs"/>
              </a:rPr>
              <a:t>Construction and production of magnesium parts with adjusted dimensions upon </a:t>
            </a:r>
            <a:r>
              <a:rPr lang="en-US" sz="1400" dirty="0" smtClean="0">
                <a:latin typeface="+mn-lt"/>
              </a:rPr>
              <a:t>magnesium</a:t>
            </a:r>
            <a:r>
              <a:rPr kumimoji="0" lang="en-US" sz="1400" i="0" u="none" strike="noStrike" kern="1200" cap="none" spc="0" normalizeH="0" baseline="0" noProof="0" dirty="0" smtClean="0">
                <a:ln>
                  <a:noFill/>
                </a:ln>
                <a:solidFill>
                  <a:schemeClr val="tx1"/>
                </a:solidFill>
                <a:effectLst/>
                <a:uLnTx/>
                <a:uFillTx/>
                <a:latin typeface="+mn-lt"/>
                <a:ea typeface="+mn-ea"/>
                <a:cs typeface="+mn-cs"/>
              </a:rPr>
              <a:t> alloy material data evaluation &amp; stress calculation – </a:t>
            </a:r>
            <a:r>
              <a:rPr kumimoji="0" lang="en-US" sz="1400" i="0" u="none" strike="noStrike" kern="1200" cap="none" spc="0" normalizeH="0" baseline="0" noProof="0" dirty="0" smtClean="0">
                <a:ln>
                  <a:noFill/>
                </a:ln>
                <a:solidFill>
                  <a:schemeClr val="accent6">
                    <a:lumMod val="75000"/>
                  </a:schemeClr>
                </a:solidFill>
                <a:effectLst/>
                <a:uLnTx/>
                <a:uFillTx/>
                <a:latin typeface="+mn-lt"/>
                <a:ea typeface="+mn-ea"/>
                <a:cs typeface="+mn-cs"/>
              </a:rPr>
              <a:t>target achieved</a:t>
            </a:r>
            <a:endParaRPr lang="en-US" sz="1400" dirty="0" smtClean="0">
              <a:solidFill>
                <a:schemeClr val="accent6">
                  <a:lumMod val="75000"/>
                </a:schemeClr>
              </a:solidFill>
              <a:latin typeface="+mn-lt"/>
            </a:endParaRPr>
          </a:p>
          <a:p>
            <a:pPr marL="342900" marR="0" lvl="0" indent="-342900" algn="l" defTabSz="914400" rtl="0" eaLnBrk="1" fontAlgn="auto" latinLnBrk="0" hangingPunct="1">
              <a:lnSpc>
                <a:spcPct val="150000"/>
              </a:lnSpc>
              <a:spcBef>
                <a:spcPct val="20000"/>
              </a:spcBef>
              <a:spcAft>
                <a:spcPts val="0"/>
              </a:spcAft>
              <a:buClrTx/>
              <a:buSzTx/>
              <a:tabLst/>
              <a:defRPr/>
            </a:pPr>
            <a:r>
              <a:rPr lang="en-US" sz="1400" dirty="0" smtClean="0">
                <a:latin typeface="+mn-lt"/>
              </a:rPr>
              <a:t>4</a:t>
            </a:r>
            <a:r>
              <a:rPr kumimoji="0" lang="en-US" sz="1400" i="0" u="none" strike="noStrike" kern="1200" cap="none" spc="0" normalizeH="0" baseline="0" noProof="0" dirty="0" smtClean="0">
                <a:ln>
                  <a:noFill/>
                </a:ln>
                <a:solidFill>
                  <a:schemeClr val="tx1"/>
                </a:solidFill>
                <a:effectLst/>
                <a:uLnTx/>
                <a:uFillTx/>
                <a:latin typeface="+mn-lt"/>
                <a:ea typeface="+mn-ea"/>
                <a:cs typeface="+mn-cs"/>
              </a:rPr>
              <a:t>.</a:t>
            </a:r>
            <a:r>
              <a:rPr kumimoji="0" lang="en-US" sz="1400" i="0" u="none" strike="noStrike" kern="1200" cap="none" spc="0" normalizeH="0" noProof="0" dirty="0" smtClean="0">
                <a:ln>
                  <a:noFill/>
                </a:ln>
                <a:solidFill>
                  <a:schemeClr val="tx1"/>
                </a:solidFill>
                <a:effectLst/>
                <a:uLnTx/>
                <a:uFillTx/>
                <a:latin typeface="+mn-lt"/>
                <a:ea typeface="+mn-ea"/>
                <a:cs typeface="+mn-cs"/>
              </a:rPr>
              <a:t>     </a:t>
            </a:r>
            <a:r>
              <a:rPr kumimoji="0" lang="en-US" sz="1400" i="0" u="none" strike="noStrike" kern="1200" cap="none" spc="0" normalizeH="0" baseline="0" noProof="0" dirty="0" smtClean="0">
                <a:ln>
                  <a:noFill/>
                </a:ln>
                <a:solidFill>
                  <a:schemeClr val="tx1"/>
                </a:solidFill>
                <a:effectLst/>
                <a:uLnTx/>
                <a:uFillTx/>
                <a:latin typeface="+mn-lt"/>
                <a:ea typeface="+mn-ea"/>
                <a:cs typeface="+mn-cs"/>
              </a:rPr>
              <a:t>Support the </a:t>
            </a:r>
            <a:r>
              <a:rPr lang="en-US" sz="1400" dirty="0" smtClean="0">
                <a:latin typeface="+mn-lt"/>
              </a:rPr>
              <a:t>certification of </a:t>
            </a:r>
            <a:r>
              <a:rPr kumimoji="0" lang="en-US" sz="1400" i="0" u="none" strike="noStrike" kern="1200" cap="none" spc="0" normalizeH="0" baseline="0" noProof="0" dirty="0" smtClean="0">
                <a:ln>
                  <a:noFill/>
                </a:ln>
                <a:solidFill>
                  <a:schemeClr val="tx1"/>
                </a:solidFill>
                <a:effectLst/>
                <a:uLnTx/>
                <a:uFillTx/>
                <a:latin typeface="+mn-lt"/>
                <a:ea typeface="+mn-ea"/>
                <a:cs typeface="+mn-cs"/>
              </a:rPr>
              <a:t>magnesium in the cabin </a:t>
            </a:r>
            <a:r>
              <a:rPr lang="en-US" sz="1400" dirty="0" smtClean="0">
                <a:latin typeface="+mn-lt"/>
              </a:rPr>
              <a:t>– </a:t>
            </a:r>
            <a:r>
              <a:rPr lang="en-US" sz="1400" dirty="0" smtClean="0">
                <a:solidFill>
                  <a:schemeClr val="accent6">
                    <a:lumMod val="75000"/>
                  </a:schemeClr>
                </a:solidFill>
                <a:latin typeface="+mn-lt"/>
              </a:rPr>
              <a:t>target achieved</a:t>
            </a:r>
            <a:endParaRPr kumimoji="0" lang="en-US" sz="1400" i="0" u="none" strike="noStrike" kern="1200" cap="none" spc="0" normalizeH="0" baseline="0" noProof="0" dirty="0" smtClean="0">
              <a:ln>
                <a:noFill/>
              </a:ln>
              <a:solidFill>
                <a:schemeClr val="accent6">
                  <a:lumMod val="75000"/>
                </a:schemeClr>
              </a:solidFill>
              <a:effectLst/>
              <a:uLnTx/>
              <a:uFillTx/>
              <a:latin typeface="+mn-lt"/>
              <a:ea typeface="+mn-ea"/>
              <a:cs typeface="+mn-cs"/>
            </a:endParaRPr>
          </a:p>
        </p:txBody>
      </p:sp>
      <p:pic>
        <p:nvPicPr>
          <p:cNvPr id="9" name="Grafik 8" descr="BL 3520 structure 4.bmp"/>
          <p:cNvPicPr>
            <a:picLocks noChangeAspect="1"/>
          </p:cNvPicPr>
          <p:nvPr/>
        </p:nvPicPr>
        <p:blipFill>
          <a:blip r:embed="rId2" cstate="screen"/>
          <a:srcRect t="5418"/>
          <a:stretch>
            <a:fillRect/>
          </a:stretch>
        </p:blipFill>
        <p:spPr>
          <a:xfrm>
            <a:off x="2676525" y="1730525"/>
            <a:ext cx="3505200" cy="2824334"/>
          </a:xfrm>
          <a:prstGeom prst="rect">
            <a:avLst/>
          </a:prstGeom>
        </p:spPr>
      </p:pic>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de-DE" dirty="0"/>
          </a:p>
        </p:txBody>
      </p:sp>
      <p:sp>
        <p:nvSpPr>
          <p:cNvPr id="5" name="Textplatzhalter 4"/>
          <p:cNvSpPr>
            <a:spLocks noGrp="1"/>
          </p:cNvSpPr>
          <p:nvPr>
            <p:ph type="body" sz="quarter" idx="13"/>
          </p:nvPr>
        </p:nvSpPr>
        <p:spPr/>
        <p:txBody>
          <a:bodyPr/>
          <a:lstStyle/>
          <a:p>
            <a:r>
              <a:rPr lang="de-DE" dirty="0" smtClean="0"/>
              <a:t>Global </a:t>
            </a:r>
            <a:r>
              <a:rPr lang="de-DE" dirty="0" err="1" smtClean="0"/>
              <a:t>Airtraffic</a:t>
            </a:r>
            <a:endParaRPr lang="de-DE" dirty="0" smtClean="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a:p>
        </p:txBody>
      </p:sp>
      <p:pic>
        <p:nvPicPr>
          <p:cNvPr id="6" name="airtraffi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screen"/>
          <a:stretch>
            <a:fillRect/>
          </a:stretch>
        </p:blipFill>
        <p:spPr>
          <a:xfrm>
            <a:off x="326019" y="1491518"/>
            <a:ext cx="8496000" cy="4248000"/>
          </a:xfrm>
          <a:prstGeom prst="rect">
            <a:avLst/>
          </a:prstGeom>
        </p:spPr>
      </p:pic>
    </p:spTree>
    <p:extLst>
      <p:ext uri="{BB962C8B-B14F-4D97-AF65-F5344CB8AC3E}">
        <p14:creationId xmlns:p14="http://schemas.microsoft.com/office/powerpoint/2010/main" val="1551427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130403_Global traffic_sw.jpg"/>
          <p:cNvPicPr>
            <a:picLocks noChangeAspect="1"/>
          </p:cNvPicPr>
          <p:nvPr/>
        </p:nvPicPr>
        <p:blipFill>
          <a:blip r:embed="rId2" cstate="screen"/>
          <a:srcRect/>
          <a:stretch>
            <a:fillRect/>
          </a:stretch>
        </p:blipFill>
        <p:spPr>
          <a:xfrm>
            <a:off x="267850" y="1450453"/>
            <a:ext cx="8609450" cy="4683648"/>
          </a:xfrm>
          <a:prstGeom prst="rect">
            <a:avLst/>
          </a:prstGeom>
        </p:spPr>
      </p:pic>
      <p:sp>
        <p:nvSpPr>
          <p:cNvPr id="2" name="Titel 1"/>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de-DE" dirty="0"/>
          </a:p>
        </p:txBody>
      </p:sp>
      <p:sp>
        <p:nvSpPr>
          <p:cNvPr id="4" name="Textplatzhalter 3"/>
          <p:cNvSpPr>
            <a:spLocks noGrp="1"/>
          </p:cNvSpPr>
          <p:nvPr>
            <p:ph type="body" sz="quarter" idx="13"/>
          </p:nvPr>
        </p:nvSpPr>
        <p:spPr/>
        <p:txBody>
          <a:bodyPr/>
          <a:lstStyle/>
          <a:p>
            <a:r>
              <a:rPr lang="de-DE" dirty="0" smtClean="0"/>
              <a:t>Global </a:t>
            </a:r>
            <a:r>
              <a:rPr lang="de-DE" dirty="0" err="1" smtClean="0"/>
              <a:t>Airtraffic</a:t>
            </a:r>
            <a:endParaRPr lang="de-DE" dirty="0" smtClean="0"/>
          </a:p>
        </p:txBody>
      </p:sp>
      <p:sp>
        <p:nvSpPr>
          <p:cNvPr id="5" name="Fußzeilenplatzhalter 4"/>
          <p:cNvSpPr>
            <a:spLocks noGrp="1"/>
          </p:cNvSpPr>
          <p:nvPr>
            <p:ph type="ftr" sz="quarter" idx="14"/>
          </p:nvPr>
        </p:nvSpPr>
        <p:spPr/>
        <p:txBody>
          <a:bodyPr/>
          <a:lstStyle/>
          <a:p>
            <a:pPr>
              <a:defRPr/>
            </a:pPr>
            <a:r>
              <a:rPr lang="en-US" smtClean="0"/>
              <a:t>MAGNESIUM IN SEAT STRUCTURE│ DEC 2013│ Innovation │ DI</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en-US" dirty="0"/>
          </a:p>
        </p:txBody>
      </p:sp>
      <p:sp>
        <p:nvSpPr>
          <p:cNvPr id="5" name="Fußzeilenplatzhalter 2"/>
          <p:cNvSpPr>
            <a:spLocks noGrp="1"/>
          </p:cNvSpPr>
          <p:nvPr>
            <p:ph type="ftr" sz="quarter" idx="14"/>
          </p:nvPr>
        </p:nvSpPr>
        <p:spPr>
          <a:xfrm>
            <a:off x="320675" y="6444000"/>
            <a:ext cx="5503863" cy="123111"/>
          </a:xfrm>
        </p:spPr>
        <p:txBody>
          <a:bodyPr/>
          <a:lstStyle/>
          <a:p>
            <a:pPr>
              <a:defRPr/>
            </a:pPr>
            <a:r>
              <a:rPr lang="en-US" smtClean="0"/>
              <a:t>MAGNESIUM IN SEAT STRUCTURE│ DEC 2013│ Innovation │ DI</a:t>
            </a:r>
            <a:endParaRPr lang="en-US" dirty="0"/>
          </a:p>
        </p:txBody>
      </p:sp>
      <p:sp>
        <p:nvSpPr>
          <p:cNvPr id="11" name="Untertitel 1"/>
          <p:cNvSpPr txBox="1">
            <a:spLocks/>
          </p:cNvSpPr>
          <p:nvPr/>
        </p:nvSpPr>
        <p:spPr>
          <a:xfrm>
            <a:off x="240442" y="661449"/>
            <a:ext cx="8506203" cy="216000"/>
          </a:xfrm>
          <a:prstGeom prst="rect">
            <a:avLst/>
          </a:prstGeom>
        </p:spPr>
        <p:txBody>
          <a:bodyPr/>
          <a:lstStyle/>
          <a:p>
            <a:pPr marL="1588" lvl="0">
              <a:spcBef>
                <a:spcPts val="0"/>
              </a:spcBef>
              <a:spcAft>
                <a:spcPts val="800"/>
              </a:spcAft>
              <a:buClr>
                <a:schemeClr val="tx1"/>
              </a:buClr>
              <a:defRPr/>
            </a:pPr>
            <a:r>
              <a:rPr lang="en-US" sz="1600" kern="0" dirty="0" smtClean="0">
                <a:latin typeface="+mn-lt"/>
              </a:rPr>
              <a:t>Global </a:t>
            </a:r>
            <a:r>
              <a:rPr lang="en-US" sz="1600" kern="0" dirty="0" err="1" smtClean="0">
                <a:latin typeface="+mn-lt"/>
              </a:rPr>
              <a:t>Airtraffic</a:t>
            </a:r>
            <a:endParaRPr lang="en-US" sz="1600" kern="0" dirty="0" smtClean="0">
              <a:latin typeface="+mn-lt"/>
            </a:endParaRPr>
          </a:p>
        </p:txBody>
      </p:sp>
      <p:pic>
        <p:nvPicPr>
          <p:cNvPr id="8" name="Grafik 7" descr="Weltkarte3.png"/>
          <p:cNvPicPr>
            <a:picLocks noChangeAspect="1"/>
          </p:cNvPicPr>
          <p:nvPr/>
        </p:nvPicPr>
        <p:blipFill>
          <a:blip r:embed="rId2" cstate="email"/>
          <a:srcRect/>
          <a:stretch>
            <a:fillRect/>
          </a:stretch>
        </p:blipFill>
        <p:spPr>
          <a:xfrm>
            <a:off x="315427" y="1621254"/>
            <a:ext cx="8496623" cy="4187824"/>
          </a:xfrm>
          <a:prstGeom prst="rect">
            <a:avLst/>
          </a:prstGeom>
        </p:spPr>
      </p:pic>
      <p:cxnSp>
        <p:nvCxnSpPr>
          <p:cNvPr id="9" name="Gerade Verbindung 8"/>
          <p:cNvCxnSpPr/>
          <p:nvPr/>
        </p:nvCxnSpPr>
        <p:spPr>
          <a:xfrm flipH="1">
            <a:off x="2084576" y="4612662"/>
            <a:ext cx="1182962" cy="10250"/>
          </a:xfrm>
          <a:prstGeom prst="line">
            <a:avLst/>
          </a:prstGeom>
          <a:ln w="762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flipV="1">
            <a:off x="2125229" y="4589104"/>
            <a:ext cx="0" cy="396688"/>
          </a:xfrm>
          <a:prstGeom prst="line">
            <a:avLst/>
          </a:prstGeom>
          <a:ln w="762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V="1">
            <a:off x="3281676" y="4214828"/>
            <a:ext cx="0" cy="396688"/>
          </a:xfrm>
          <a:prstGeom prst="line">
            <a:avLst/>
          </a:prstGeom>
          <a:ln w="762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H="1">
            <a:off x="3241964" y="4228752"/>
            <a:ext cx="1211438" cy="0"/>
          </a:xfrm>
          <a:prstGeom prst="line">
            <a:avLst/>
          </a:prstGeom>
          <a:ln w="762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954088" y="5532952"/>
            <a:ext cx="702945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954861" y="2541587"/>
            <a:ext cx="0" cy="29924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947267" y="2542941"/>
            <a:ext cx="354584" cy="276999"/>
          </a:xfrm>
          <a:prstGeom prst="rect">
            <a:avLst/>
          </a:prstGeom>
        </p:spPr>
        <p:txBody>
          <a:bodyPr wrap="square">
            <a:spAutoFit/>
          </a:bodyPr>
          <a:lstStyle/>
          <a:p>
            <a:pPr lvl="0"/>
            <a:r>
              <a:rPr lang="de-DE" sz="1200" dirty="0" smtClean="0">
                <a:solidFill>
                  <a:srgbClr val="000000"/>
                </a:solidFill>
                <a:latin typeface="Arial"/>
              </a:rPr>
              <a:t>14</a:t>
            </a:r>
          </a:p>
        </p:txBody>
      </p:sp>
      <p:sp>
        <p:nvSpPr>
          <p:cNvPr id="19" name="Rechteck 18"/>
          <p:cNvSpPr/>
          <p:nvPr/>
        </p:nvSpPr>
        <p:spPr>
          <a:xfrm>
            <a:off x="1803037" y="5530205"/>
            <a:ext cx="524503" cy="276999"/>
          </a:xfrm>
          <a:prstGeom prst="rect">
            <a:avLst/>
          </a:prstGeom>
        </p:spPr>
        <p:txBody>
          <a:bodyPr wrap="none">
            <a:spAutoFit/>
          </a:bodyPr>
          <a:lstStyle/>
          <a:p>
            <a:pPr lvl="0"/>
            <a:r>
              <a:rPr lang="de-DE" sz="1200" dirty="0" smtClean="0">
                <a:solidFill>
                  <a:srgbClr val="000000"/>
                </a:solidFill>
                <a:latin typeface="Arial"/>
              </a:rPr>
              <a:t>1981</a:t>
            </a:r>
          </a:p>
        </p:txBody>
      </p:sp>
      <p:sp>
        <p:nvSpPr>
          <p:cNvPr id="20" name="Textfeld 19"/>
          <p:cNvSpPr txBox="1"/>
          <p:nvPr/>
        </p:nvSpPr>
        <p:spPr>
          <a:xfrm>
            <a:off x="965496" y="2032000"/>
            <a:ext cx="1657181" cy="461665"/>
          </a:xfrm>
          <a:prstGeom prst="rect">
            <a:avLst/>
          </a:prstGeom>
          <a:noFill/>
        </p:spPr>
        <p:txBody>
          <a:bodyPr wrap="square" rtlCol="0">
            <a:spAutoFit/>
          </a:bodyPr>
          <a:lstStyle/>
          <a:p>
            <a:r>
              <a:rPr lang="en-US" sz="1200" dirty="0" smtClean="0">
                <a:latin typeface="+mn-lt"/>
              </a:rPr>
              <a:t>World Annual Traffic</a:t>
            </a:r>
          </a:p>
          <a:p>
            <a:r>
              <a:rPr lang="en-US" sz="1200" dirty="0" smtClean="0">
                <a:latin typeface="+mn-lt"/>
              </a:rPr>
              <a:t>(RPKS-Trillion)</a:t>
            </a:r>
            <a:endParaRPr lang="en-US" sz="1200" dirty="0">
              <a:latin typeface="+mn-lt"/>
            </a:endParaRPr>
          </a:p>
        </p:txBody>
      </p:sp>
      <p:sp>
        <p:nvSpPr>
          <p:cNvPr id="21" name="Rechteck 20"/>
          <p:cNvSpPr/>
          <p:nvPr/>
        </p:nvSpPr>
        <p:spPr>
          <a:xfrm>
            <a:off x="947267" y="4111302"/>
            <a:ext cx="354584" cy="276999"/>
          </a:xfrm>
          <a:prstGeom prst="rect">
            <a:avLst/>
          </a:prstGeom>
        </p:spPr>
        <p:txBody>
          <a:bodyPr wrap="square">
            <a:spAutoFit/>
          </a:bodyPr>
          <a:lstStyle/>
          <a:p>
            <a:pPr lvl="0"/>
            <a:r>
              <a:rPr lang="de-DE" sz="1200" dirty="0" smtClean="0">
                <a:solidFill>
                  <a:srgbClr val="000000"/>
                </a:solidFill>
                <a:latin typeface="Arial"/>
              </a:rPr>
              <a:t>05</a:t>
            </a:r>
          </a:p>
        </p:txBody>
      </p:sp>
      <p:sp>
        <p:nvSpPr>
          <p:cNvPr id="22" name="Rechteck 21"/>
          <p:cNvSpPr/>
          <p:nvPr/>
        </p:nvSpPr>
        <p:spPr>
          <a:xfrm>
            <a:off x="947267" y="5530205"/>
            <a:ext cx="524503" cy="276999"/>
          </a:xfrm>
          <a:prstGeom prst="rect">
            <a:avLst/>
          </a:prstGeom>
        </p:spPr>
        <p:txBody>
          <a:bodyPr wrap="none">
            <a:spAutoFit/>
          </a:bodyPr>
          <a:lstStyle/>
          <a:p>
            <a:pPr lvl="0"/>
            <a:r>
              <a:rPr lang="de-DE" sz="1200" dirty="0" smtClean="0">
                <a:solidFill>
                  <a:srgbClr val="000000"/>
                </a:solidFill>
                <a:latin typeface="Arial"/>
              </a:rPr>
              <a:t>1971</a:t>
            </a:r>
          </a:p>
        </p:txBody>
      </p:sp>
      <p:sp>
        <p:nvSpPr>
          <p:cNvPr id="23" name="Rechteck 22"/>
          <p:cNvSpPr/>
          <p:nvPr/>
        </p:nvSpPr>
        <p:spPr>
          <a:xfrm>
            <a:off x="2622187" y="5530205"/>
            <a:ext cx="524503" cy="276999"/>
          </a:xfrm>
          <a:prstGeom prst="rect">
            <a:avLst/>
          </a:prstGeom>
        </p:spPr>
        <p:txBody>
          <a:bodyPr wrap="none">
            <a:spAutoFit/>
          </a:bodyPr>
          <a:lstStyle/>
          <a:p>
            <a:pPr lvl="0"/>
            <a:r>
              <a:rPr lang="de-DE" sz="1200" dirty="0" smtClean="0">
                <a:solidFill>
                  <a:srgbClr val="000000"/>
                </a:solidFill>
                <a:latin typeface="Arial"/>
              </a:rPr>
              <a:t>1991</a:t>
            </a:r>
          </a:p>
        </p:txBody>
      </p:sp>
      <p:sp>
        <p:nvSpPr>
          <p:cNvPr id="24" name="Rechteck 23"/>
          <p:cNvSpPr/>
          <p:nvPr/>
        </p:nvSpPr>
        <p:spPr>
          <a:xfrm>
            <a:off x="3412762" y="5530205"/>
            <a:ext cx="524503" cy="276999"/>
          </a:xfrm>
          <a:prstGeom prst="rect">
            <a:avLst/>
          </a:prstGeom>
        </p:spPr>
        <p:txBody>
          <a:bodyPr wrap="none">
            <a:spAutoFit/>
          </a:bodyPr>
          <a:lstStyle/>
          <a:p>
            <a:pPr lvl="0"/>
            <a:r>
              <a:rPr lang="de-DE" sz="1200" dirty="0" smtClean="0">
                <a:solidFill>
                  <a:srgbClr val="000000"/>
                </a:solidFill>
                <a:latin typeface="Arial"/>
              </a:rPr>
              <a:t>2001</a:t>
            </a:r>
          </a:p>
        </p:txBody>
      </p:sp>
      <p:sp>
        <p:nvSpPr>
          <p:cNvPr id="25" name="Rechteck 24"/>
          <p:cNvSpPr/>
          <p:nvPr/>
        </p:nvSpPr>
        <p:spPr>
          <a:xfrm>
            <a:off x="4193812" y="5530205"/>
            <a:ext cx="513089" cy="276999"/>
          </a:xfrm>
          <a:prstGeom prst="rect">
            <a:avLst/>
          </a:prstGeom>
        </p:spPr>
        <p:txBody>
          <a:bodyPr wrap="none">
            <a:spAutoFit/>
          </a:bodyPr>
          <a:lstStyle/>
          <a:p>
            <a:pPr lvl="0"/>
            <a:r>
              <a:rPr lang="de-DE" sz="1200" dirty="0" smtClean="0">
                <a:solidFill>
                  <a:srgbClr val="000000"/>
                </a:solidFill>
                <a:latin typeface="Arial"/>
              </a:rPr>
              <a:t>2011</a:t>
            </a:r>
          </a:p>
        </p:txBody>
      </p:sp>
      <p:sp>
        <p:nvSpPr>
          <p:cNvPr id="26" name="Rechteck 25"/>
          <p:cNvSpPr/>
          <p:nvPr/>
        </p:nvSpPr>
        <p:spPr>
          <a:xfrm>
            <a:off x="5800411" y="5530205"/>
            <a:ext cx="524503" cy="276999"/>
          </a:xfrm>
          <a:prstGeom prst="rect">
            <a:avLst/>
          </a:prstGeom>
        </p:spPr>
        <p:txBody>
          <a:bodyPr wrap="none">
            <a:spAutoFit/>
          </a:bodyPr>
          <a:lstStyle/>
          <a:p>
            <a:pPr lvl="0"/>
            <a:r>
              <a:rPr lang="de-DE" sz="1200" dirty="0" smtClean="0">
                <a:solidFill>
                  <a:srgbClr val="000000"/>
                </a:solidFill>
                <a:latin typeface="Arial"/>
              </a:rPr>
              <a:t>2021</a:t>
            </a:r>
          </a:p>
        </p:txBody>
      </p:sp>
      <p:sp>
        <p:nvSpPr>
          <p:cNvPr id="27" name="Rechteck 26"/>
          <p:cNvSpPr/>
          <p:nvPr/>
        </p:nvSpPr>
        <p:spPr>
          <a:xfrm>
            <a:off x="7403232" y="5530205"/>
            <a:ext cx="524503" cy="276999"/>
          </a:xfrm>
          <a:prstGeom prst="rect">
            <a:avLst/>
          </a:prstGeom>
        </p:spPr>
        <p:txBody>
          <a:bodyPr wrap="none">
            <a:spAutoFit/>
          </a:bodyPr>
          <a:lstStyle/>
          <a:p>
            <a:pPr lvl="0"/>
            <a:r>
              <a:rPr lang="de-DE" sz="1200" dirty="0" smtClean="0">
                <a:solidFill>
                  <a:srgbClr val="000000"/>
                </a:solidFill>
                <a:latin typeface="Arial"/>
              </a:rPr>
              <a:t>2031</a:t>
            </a:r>
          </a:p>
        </p:txBody>
      </p:sp>
      <p:sp>
        <p:nvSpPr>
          <p:cNvPr id="28" name="Textfeld 27"/>
          <p:cNvSpPr txBox="1"/>
          <p:nvPr/>
        </p:nvSpPr>
        <p:spPr>
          <a:xfrm>
            <a:off x="4241864" y="4313610"/>
            <a:ext cx="1328291" cy="646331"/>
          </a:xfrm>
          <a:prstGeom prst="rect">
            <a:avLst/>
          </a:prstGeom>
          <a:noFill/>
        </p:spPr>
        <p:txBody>
          <a:bodyPr wrap="square" rtlCol="0">
            <a:spAutoFit/>
          </a:bodyPr>
          <a:lstStyle/>
          <a:p>
            <a:r>
              <a:rPr lang="en-US" sz="1200" dirty="0" smtClean="0">
                <a:latin typeface="+mn-lt"/>
              </a:rPr>
              <a:t>Air traffic has</a:t>
            </a:r>
          </a:p>
          <a:p>
            <a:r>
              <a:rPr lang="en-US" sz="1200" dirty="0" smtClean="0">
                <a:latin typeface="+mn-lt"/>
              </a:rPr>
              <a:t>doubled every</a:t>
            </a:r>
          </a:p>
          <a:p>
            <a:r>
              <a:rPr lang="en-US" sz="1200" dirty="0" smtClean="0">
                <a:latin typeface="+mn-lt"/>
              </a:rPr>
              <a:t>15 years</a:t>
            </a:r>
            <a:endParaRPr lang="en-US" sz="1200" dirty="0">
              <a:latin typeface="+mn-lt"/>
            </a:endParaRPr>
          </a:p>
        </p:txBody>
      </p:sp>
      <p:sp>
        <p:nvSpPr>
          <p:cNvPr id="29" name="Ellipse 28"/>
          <p:cNvSpPr/>
          <p:nvPr/>
        </p:nvSpPr>
        <p:spPr>
          <a:xfrm>
            <a:off x="2808691" y="472774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30" name="Gerade Verbindung 29"/>
          <p:cNvCxnSpPr/>
          <p:nvPr/>
        </p:nvCxnSpPr>
        <p:spPr>
          <a:xfrm flipH="1">
            <a:off x="4452940" y="4224183"/>
            <a:ext cx="3137682" cy="0"/>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V="1">
            <a:off x="7689480" y="2266546"/>
            <a:ext cx="0" cy="1991473"/>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flipV="1">
            <a:off x="1038790" y="4221088"/>
            <a:ext cx="3461202" cy="1123572"/>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5112394" y="2714839"/>
            <a:ext cx="216240" cy="0"/>
          </a:xfrm>
          <a:prstGeom prst="straightConnector1">
            <a:avLst/>
          </a:prstGeom>
          <a:ln w="190500">
            <a:solidFill>
              <a:schemeClr val="tx1">
                <a:alpha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4748839" y="2032000"/>
            <a:ext cx="1328291" cy="400110"/>
          </a:xfrm>
          <a:prstGeom prst="rect">
            <a:avLst/>
          </a:prstGeom>
          <a:noFill/>
        </p:spPr>
        <p:txBody>
          <a:bodyPr wrap="square" rtlCol="0">
            <a:spAutoFit/>
          </a:bodyPr>
          <a:lstStyle/>
          <a:p>
            <a:r>
              <a:rPr lang="de-DE" sz="1000" dirty="0" smtClean="0">
                <a:latin typeface="+mn-lt"/>
              </a:rPr>
              <a:t>Airbus </a:t>
            </a:r>
            <a:br>
              <a:rPr lang="de-DE" sz="1000" dirty="0" smtClean="0">
                <a:latin typeface="+mn-lt"/>
              </a:rPr>
            </a:br>
            <a:r>
              <a:rPr lang="de-DE" sz="1000" dirty="0" smtClean="0">
                <a:latin typeface="+mn-lt"/>
              </a:rPr>
              <a:t>GMF 2011</a:t>
            </a:r>
            <a:endParaRPr lang="de-DE" sz="1000" dirty="0">
              <a:latin typeface="+mn-lt"/>
            </a:endParaRPr>
          </a:p>
        </p:txBody>
      </p:sp>
      <p:cxnSp>
        <p:nvCxnSpPr>
          <p:cNvPr id="35" name="Gerade Verbindung mit Pfeil 34"/>
          <p:cNvCxnSpPr/>
          <p:nvPr/>
        </p:nvCxnSpPr>
        <p:spPr>
          <a:xfrm flipH="1">
            <a:off x="3580169" y="2714839"/>
            <a:ext cx="142102" cy="0"/>
          </a:xfrm>
          <a:prstGeom prst="straightConnector1">
            <a:avLst/>
          </a:prstGeom>
          <a:ln w="190500">
            <a:solidFill>
              <a:schemeClr val="tx1">
                <a:alpha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2777372" y="2032000"/>
            <a:ext cx="1328291" cy="400110"/>
          </a:xfrm>
          <a:prstGeom prst="rect">
            <a:avLst/>
          </a:prstGeom>
          <a:noFill/>
        </p:spPr>
        <p:txBody>
          <a:bodyPr wrap="square" rtlCol="0">
            <a:spAutoFit/>
          </a:bodyPr>
          <a:lstStyle/>
          <a:p>
            <a:pPr algn="r"/>
            <a:r>
              <a:rPr lang="de-DE" sz="1000" dirty="0" smtClean="0">
                <a:latin typeface="+mn-lt"/>
              </a:rPr>
              <a:t>ICAO</a:t>
            </a:r>
          </a:p>
          <a:p>
            <a:pPr algn="r"/>
            <a:r>
              <a:rPr lang="de-DE" sz="1000" dirty="0" smtClean="0">
                <a:latin typeface="+mn-lt"/>
              </a:rPr>
              <a:t>Total </a:t>
            </a:r>
            <a:r>
              <a:rPr lang="de-DE" sz="1000" dirty="0" err="1" smtClean="0">
                <a:latin typeface="+mn-lt"/>
              </a:rPr>
              <a:t>traffic</a:t>
            </a:r>
            <a:endParaRPr lang="de-DE" sz="1000" dirty="0">
              <a:latin typeface="+mn-lt"/>
            </a:endParaRPr>
          </a:p>
        </p:txBody>
      </p:sp>
      <p:sp>
        <p:nvSpPr>
          <p:cNvPr id="37" name="Textfeld 36"/>
          <p:cNvSpPr txBox="1"/>
          <p:nvPr/>
        </p:nvSpPr>
        <p:spPr>
          <a:xfrm>
            <a:off x="514756" y="5821204"/>
            <a:ext cx="1515187" cy="246221"/>
          </a:xfrm>
          <a:prstGeom prst="rect">
            <a:avLst/>
          </a:prstGeom>
          <a:noFill/>
        </p:spPr>
        <p:txBody>
          <a:bodyPr wrap="square" rtlCol="0">
            <a:spAutoFit/>
          </a:bodyPr>
          <a:lstStyle/>
          <a:p>
            <a:r>
              <a:rPr lang="en-US" sz="1000" dirty="0" smtClean="0">
                <a:latin typeface="+mn-lt"/>
              </a:rPr>
              <a:t>Airbus S.A.S</a:t>
            </a:r>
            <a:endParaRPr lang="en-US" sz="1000" dirty="0">
              <a:latin typeface="+mn-lt"/>
            </a:endParaRPr>
          </a:p>
        </p:txBody>
      </p:sp>
      <p:cxnSp>
        <p:nvCxnSpPr>
          <p:cNvPr id="38" name="Gerade Verbindung 37"/>
          <p:cNvCxnSpPr/>
          <p:nvPr/>
        </p:nvCxnSpPr>
        <p:spPr>
          <a:xfrm flipV="1">
            <a:off x="4470341" y="2240552"/>
            <a:ext cx="3277526" cy="1998423"/>
          </a:xfrm>
          <a:prstGeom prst="line">
            <a:avLst/>
          </a:prstGeom>
          <a:ln w="9207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a:off x="4459796" y="4183020"/>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0" name="Ellipse 39"/>
          <p:cNvSpPr/>
          <p:nvPr/>
        </p:nvSpPr>
        <p:spPr>
          <a:xfrm>
            <a:off x="7655822" y="2242790"/>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1" name="Rechteck 40"/>
          <p:cNvSpPr/>
          <p:nvPr/>
        </p:nvSpPr>
        <p:spPr>
          <a:xfrm>
            <a:off x="7806514" y="1974850"/>
            <a:ext cx="894574" cy="619965"/>
          </a:xfrm>
          <a:prstGeom prst="rect">
            <a:avLst/>
          </a:prstGeom>
          <a:solidFill>
            <a:schemeClr val="accent6">
              <a:alpha val="80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Textfeld 41"/>
          <p:cNvSpPr txBox="1"/>
          <p:nvPr/>
        </p:nvSpPr>
        <p:spPr>
          <a:xfrm>
            <a:off x="7856967" y="1984960"/>
            <a:ext cx="774251" cy="461665"/>
          </a:xfrm>
          <a:prstGeom prst="rect">
            <a:avLst/>
          </a:prstGeom>
          <a:noFill/>
        </p:spPr>
        <p:txBody>
          <a:bodyPr wrap="none" lIns="0" tIns="0" rIns="0" bIns="0" rtlCol="0">
            <a:spAutoFit/>
          </a:bodyPr>
          <a:lstStyle/>
          <a:p>
            <a:r>
              <a:rPr lang="en-US" sz="1000" dirty="0" smtClean="0">
                <a:solidFill>
                  <a:schemeClr val="bg1"/>
                </a:solidFill>
                <a:latin typeface="+mn-lt"/>
              </a:rPr>
              <a:t>20-year</a:t>
            </a:r>
          </a:p>
          <a:p>
            <a:r>
              <a:rPr lang="en-US" sz="1000" dirty="0" smtClean="0">
                <a:solidFill>
                  <a:schemeClr val="bg1"/>
                </a:solidFill>
                <a:latin typeface="+mn-lt"/>
              </a:rPr>
              <a:t>World annual</a:t>
            </a:r>
          </a:p>
          <a:p>
            <a:r>
              <a:rPr lang="en-US" sz="1000" dirty="0" smtClean="0">
                <a:solidFill>
                  <a:schemeClr val="bg1"/>
                </a:solidFill>
                <a:latin typeface="+mn-lt"/>
              </a:rPr>
              <a:t>Traffic growth</a:t>
            </a:r>
          </a:p>
        </p:txBody>
      </p:sp>
      <p:sp>
        <p:nvSpPr>
          <p:cNvPr id="43" name="Textfeld 42"/>
          <p:cNvSpPr txBox="1"/>
          <p:nvPr/>
        </p:nvSpPr>
        <p:spPr>
          <a:xfrm>
            <a:off x="7886745" y="2429147"/>
            <a:ext cx="290144" cy="153888"/>
          </a:xfrm>
          <a:prstGeom prst="rect">
            <a:avLst/>
          </a:prstGeom>
          <a:noFill/>
        </p:spPr>
        <p:txBody>
          <a:bodyPr wrap="none" lIns="0" tIns="0" rIns="0" bIns="0" rtlCol="0">
            <a:spAutoFit/>
          </a:bodyPr>
          <a:lstStyle/>
          <a:p>
            <a:r>
              <a:rPr lang="en-US" sz="1000" b="1" dirty="0" smtClean="0">
                <a:solidFill>
                  <a:schemeClr val="bg1"/>
                </a:solidFill>
                <a:latin typeface="+mn-lt"/>
              </a:rPr>
              <a:t>4.7%</a:t>
            </a:r>
          </a:p>
        </p:txBody>
      </p:sp>
      <p:grpSp>
        <p:nvGrpSpPr>
          <p:cNvPr id="2" name="Gruppieren 48"/>
          <p:cNvGrpSpPr/>
          <p:nvPr/>
        </p:nvGrpSpPr>
        <p:grpSpPr>
          <a:xfrm>
            <a:off x="4912940" y="3360738"/>
            <a:ext cx="783478" cy="345463"/>
            <a:chOff x="6746875" y="2342988"/>
            <a:chExt cx="783478" cy="345463"/>
          </a:xfrm>
        </p:grpSpPr>
        <p:sp>
          <p:nvSpPr>
            <p:cNvPr id="45" name="Rechteck 44"/>
            <p:cNvSpPr/>
            <p:nvPr/>
          </p:nvSpPr>
          <p:spPr>
            <a:xfrm>
              <a:off x="6746875" y="2345551"/>
              <a:ext cx="783478" cy="342900"/>
            </a:xfrm>
            <a:prstGeom prst="rect">
              <a:avLst/>
            </a:prstGeom>
            <a:solidFill>
              <a:schemeClr val="accent6"/>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Textfeld 45"/>
            <p:cNvSpPr txBox="1"/>
            <p:nvPr/>
          </p:nvSpPr>
          <p:spPr>
            <a:xfrm>
              <a:off x="6777156" y="2342988"/>
              <a:ext cx="705321" cy="307777"/>
            </a:xfrm>
            <a:prstGeom prst="rect">
              <a:avLst/>
            </a:prstGeom>
            <a:noFill/>
          </p:spPr>
          <p:txBody>
            <a:bodyPr wrap="none" lIns="0" tIns="0" rIns="0" bIns="0" rtlCol="0">
              <a:spAutoFit/>
            </a:bodyPr>
            <a:lstStyle/>
            <a:p>
              <a:r>
                <a:rPr lang="en-US" sz="1000" dirty="0" smtClean="0">
                  <a:solidFill>
                    <a:schemeClr val="bg1"/>
                  </a:solidFill>
                  <a:latin typeface="+mn-lt"/>
                </a:rPr>
                <a:t>2011 – 2021</a:t>
              </a:r>
            </a:p>
            <a:p>
              <a:endParaRPr lang="en-US" sz="1000" dirty="0" smtClean="0">
                <a:solidFill>
                  <a:schemeClr val="bg1"/>
                </a:solidFill>
                <a:latin typeface="+mn-lt"/>
              </a:endParaRPr>
            </a:p>
          </p:txBody>
        </p:sp>
        <p:sp>
          <p:nvSpPr>
            <p:cNvPr id="47" name="Textfeld 46"/>
            <p:cNvSpPr txBox="1"/>
            <p:nvPr/>
          </p:nvSpPr>
          <p:spPr>
            <a:xfrm>
              <a:off x="6799250" y="2521348"/>
              <a:ext cx="290144" cy="153888"/>
            </a:xfrm>
            <a:prstGeom prst="rect">
              <a:avLst/>
            </a:prstGeom>
            <a:noFill/>
          </p:spPr>
          <p:txBody>
            <a:bodyPr wrap="none" lIns="0" tIns="0" rIns="0" bIns="0" rtlCol="0">
              <a:spAutoFit/>
            </a:bodyPr>
            <a:lstStyle/>
            <a:p>
              <a:r>
                <a:rPr lang="en-US" sz="1000" b="1" dirty="0" smtClean="0">
                  <a:solidFill>
                    <a:schemeClr val="bg1"/>
                  </a:solidFill>
                  <a:latin typeface="+mn-lt"/>
                </a:rPr>
                <a:t>5.1%</a:t>
              </a:r>
            </a:p>
          </p:txBody>
        </p:sp>
      </p:grpSp>
      <p:sp>
        <p:nvSpPr>
          <p:cNvPr id="48" name="Rechteck 47"/>
          <p:cNvSpPr/>
          <p:nvPr/>
        </p:nvSpPr>
        <p:spPr>
          <a:xfrm>
            <a:off x="6355136" y="2553883"/>
            <a:ext cx="783478" cy="349623"/>
          </a:xfrm>
          <a:prstGeom prst="rect">
            <a:avLst/>
          </a:prstGeom>
          <a:solidFill>
            <a:schemeClr val="accent6"/>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 name="Textfeld 48"/>
          <p:cNvSpPr txBox="1"/>
          <p:nvPr/>
        </p:nvSpPr>
        <p:spPr>
          <a:xfrm>
            <a:off x="6385417" y="2565388"/>
            <a:ext cx="705321" cy="307777"/>
          </a:xfrm>
          <a:prstGeom prst="rect">
            <a:avLst/>
          </a:prstGeom>
          <a:noFill/>
        </p:spPr>
        <p:txBody>
          <a:bodyPr wrap="none" lIns="0" tIns="0" rIns="0" bIns="0" rtlCol="0">
            <a:spAutoFit/>
          </a:bodyPr>
          <a:lstStyle/>
          <a:p>
            <a:r>
              <a:rPr lang="en-US" sz="1000" dirty="0" smtClean="0">
                <a:solidFill>
                  <a:schemeClr val="bg1"/>
                </a:solidFill>
                <a:latin typeface="+mn-lt"/>
              </a:rPr>
              <a:t>2021 – 2031</a:t>
            </a:r>
          </a:p>
          <a:p>
            <a:endParaRPr lang="en-US" sz="1000" dirty="0" smtClean="0">
              <a:solidFill>
                <a:schemeClr val="accent6"/>
              </a:solidFill>
              <a:latin typeface="+mn-lt"/>
            </a:endParaRPr>
          </a:p>
        </p:txBody>
      </p:sp>
      <p:sp>
        <p:nvSpPr>
          <p:cNvPr id="50" name="Textfeld 49"/>
          <p:cNvSpPr txBox="1"/>
          <p:nvPr/>
        </p:nvSpPr>
        <p:spPr>
          <a:xfrm>
            <a:off x="6407511" y="2743748"/>
            <a:ext cx="290144" cy="153888"/>
          </a:xfrm>
          <a:prstGeom prst="rect">
            <a:avLst/>
          </a:prstGeom>
          <a:noFill/>
        </p:spPr>
        <p:txBody>
          <a:bodyPr wrap="none" lIns="0" tIns="0" rIns="0" bIns="0" rtlCol="0">
            <a:spAutoFit/>
          </a:bodyPr>
          <a:lstStyle/>
          <a:p>
            <a:r>
              <a:rPr lang="en-US" sz="1000" b="1" dirty="0" smtClean="0">
                <a:solidFill>
                  <a:schemeClr val="bg1"/>
                </a:solidFill>
                <a:latin typeface="+mn-lt"/>
              </a:rPr>
              <a:t>4.4%</a:t>
            </a:r>
          </a:p>
        </p:txBody>
      </p:sp>
      <p:sp>
        <p:nvSpPr>
          <p:cNvPr id="51" name="Ellipse 50"/>
          <p:cNvSpPr/>
          <p:nvPr/>
        </p:nvSpPr>
        <p:spPr>
          <a:xfrm>
            <a:off x="3241670" y="4584628"/>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52" name="Textfeld 51"/>
          <p:cNvSpPr txBox="1"/>
          <p:nvPr/>
        </p:nvSpPr>
        <p:spPr>
          <a:xfrm>
            <a:off x="7495034" y="4313610"/>
            <a:ext cx="1328291" cy="646331"/>
          </a:xfrm>
          <a:prstGeom prst="rect">
            <a:avLst/>
          </a:prstGeom>
          <a:noFill/>
        </p:spPr>
        <p:txBody>
          <a:bodyPr wrap="square" rtlCol="0">
            <a:spAutoFit/>
          </a:bodyPr>
          <a:lstStyle/>
          <a:p>
            <a:r>
              <a:rPr lang="en-US" sz="1200" dirty="0" smtClean="0">
                <a:latin typeface="+mn-lt"/>
              </a:rPr>
              <a:t>Air traffic will</a:t>
            </a:r>
          </a:p>
          <a:p>
            <a:r>
              <a:rPr lang="en-US" sz="1200" dirty="0" smtClean="0">
                <a:latin typeface="+mn-lt"/>
              </a:rPr>
              <a:t>double in the </a:t>
            </a:r>
          </a:p>
          <a:p>
            <a:r>
              <a:rPr lang="en-US" sz="1200" dirty="0" smtClean="0">
                <a:latin typeface="+mn-lt"/>
              </a:rPr>
              <a:t>Next 15 years</a:t>
            </a:r>
            <a:endParaRPr lang="en-US" sz="1200" dirty="0">
              <a:latin typeface="+mn-lt"/>
            </a:endParaRPr>
          </a:p>
        </p:txBody>
      </p:sp>
      <p:sp>
        <p:nvSpPr>
          <p:cNvPr id="53" name="Ellipse 52"/>
          <p:cNvSpPr/>
          <p:nvPr/>
        </p:nvSpPr>
        <p:spPr>
          <a:xfrm>
            <a:off x="2086438" y="4960443"/>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Tree>
    <p:extLst>
      <p:ext uri="{BB962C8B-B14F-4D97-AF65-F5344CB8AC3E}">
        <p14:creationId xmlns:p14="http://schemas.microsoft.com/office/powerpoint/2010/main" val="24124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2"/>
          </p:nvPr>
        </p:nvSpPr>
        <p:spPr>
          <a:xfrm>
            <a:off x="323849" y="1216286"/>
            <a:ext cx="7213023" cy="4836852"/>
          </a:xfrm>
        </p:spPr>
        <p:txBody>
          <a:bodyPr/>
          <a:lstStyle/>
          <a:p>
            <a:r>
              <a:rPr lang="en-GB" sz="2000" dirty="0" smtClean="0"/>
              <a:t>RECARO Aircraft Seating Company Profile</a:t>
            </a:r>
          </a:p>
          <a:p>
            <a:r>
              <a:rPr lang="en-GB" sz="2000" dirty="0" smtClean="0"/>
              <a:t>Global Status of Proceedings for Magnesium in the Cabin</a:t>
            </a:r>
          </a:p>
          <a:p>
            <a:r>
              <a:rPr lang="en-GB" sz="2000" dirty="0" smtClean="0"/>
              <a:t>Status of Magnesium Application Possibilities for Seats</a:t>
            </a:r>
          </a:p>
          <a:p>
            <a:pPr marL="360363" indent="-360363"/>
            <a:r>
              <a:rPr lang="en-GB" sz="2000" dirty="0" smtClean="0"/>
              <a:t>Green Aspects for Using Magnesium in Seats</a:t>
            </a:r>
          </a:p>
          <a:p>
            <a:r>
              <a:rPr lang="en-GB" sz="2000" dirty="0" smtClean="0"/>
              <a:t>Summary and Outlook</a:t>
            </a:r>
          </a:p>
        </p:txBody>
      </p:sp>
      <p:sp>
        <p:nvSpPr>
          <p:cNvPr id="3" name="Fußzeilenplatzhalter 2"/>
          <p:cNvSpPr>
            <a:spLocks noGrp="1"/>
          </p:cNvSpPr>
          <p:nvPr>
            <p:ph type="ftr" sz="quarter" idx="14"/>
          </p:nvPr>
        </p:nvSpPr>
        <p:spPr/>
        <p:txBody>
          <a:bodyPr/>
          <a:lstStyle/>
          <a:p>
            <a:pPr>
              <a:defRPr/>
            </a:pPr>
            <a:r>
              <a:rPr lang="en-US" smtClean="0"/>
              <a:t>MAGNESIUM IN SEAT STRUCTURE│ DEC 2013│ Innovation │ DI</a:t>
            </a:r>
            <a:endParaRPr lang="en-US" dirty="0"/>
          </a:p>
        </p:txBody>
      </p:sp>
      <p:sp>
        <p:nvSpPr>
          <p:cNvPr id="5" name="Titel 4"/>
          <p:cNvSpPr>
            <a:spLocks noGrp="1"/>
          </p:cNvSpPr>
          <p:nvPr>
            <p:ph type="title"/>
          </p:nvPr>
        </p:nvSpPr>
        <p:spPr/>
        <p:txBody>
          <a:bodyPr/>
          <a:lstStyle/>
          <a:p>
            <a:r>
              <a:rPr lang="de-DE" smtClean="0"/>
              <a:t>Agenda</a:t>
            </a:r>
            <a:endParaRPr lang="de-DE" dirty="0"/>
          </a:p>
        </p:txBody>
      </p:sp>
    </p:spTree>
    <p:extLst>
      <p:ext uri="{BB962C8B-B14F-4D97-AF65-F5344CB8AC3E}">
        <p14:creationId xmlns:p14="http://schemas.microsoft.com/office/powerpoint/2010/main" val="24124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el 144"/>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de-DE" dirty="0"/>
          </a:p>
        </p:txBody>
      </p:sp>
      <p:sp>
        <p:nvSpPr>
          <p:cNvPr id="2" name="Inhaltsplatzhalter 1"/>
          <p:cNvSpPr>
            <a:spLocks noGrp="1"/>
          </p:cNvSpPr>
          <p:nvPr>
            <p:ph sz="quarter" idx="12"/>
          </p:nvPr>
        </p:nvSpPr>
        <p:spPr/>
        <p:txBody>
          <a:bodyPr/>
          <a:lstStyle/>
          <a:p>
            <a:pPr>
              <a:buNone/>
            </a:pPr>
            <a:r>
              <a:rPr lang="en-US" dirty="0" smtClean="0"/>
              <a:t> </a:t>
            </a:r>
            <a:endParaRPr lang="en-US" dirty="0"/>
          </a:p>
        </p:txBody>
      </p:sp>
      <p:sp>
        <p:nvSpPr>
          <p:cNvPr id="190" name="Textplatzhalter 189"/>
          <p:cNvSpPr>
            <a:spLocks noGrp="1"/>
          </p:cNvSpPr>
          <p:nvPr>
            <p:ph type="body" sz="quarter" idx="13"/>
          </p:nvPr>
        </p:nvSpPr>
        <p:spPr/>
        <p:txBody>
          <a:bodyPr/>
          <a:lstStyle/>
          <a:p>
            <a:r>
              <a:rPr lang="de-DE" dirty="0" smtClean="0"/>
              <a:t>global </a:t>
            </a:r>
            <a:r>
              <a:rPr lang="de-DE" dirty="0" err="1" smtClean="0"/>
              <a:t>Airtraffic</a:t>
            </a:r>
            <a:endParaRPr lang="de-DE" dirty="0" smtClean="0"/>
          </a:p>
        </p:txBody>
      </p:sp>
      <p:sp>
        <p:nvSpPr>
          <p:cNvPr id="3" name="Fußzeilenplatzhalter 2"/>
          <p:cNvSpPr>
            <a:spLocks noGrp="1"/>
          </p:cNvSpPr>
          <p:nvPr>
            <p:ph type="ftr" sz="quarter" idx="14"/>
          </p:nvPr>
        </p:nvSpPr>
        <p:spPr/>
        <p:txBody>
          <a:bodyPr/>
          <a:lstStyle/>
          <a:p>
            <a:pPr>
              <a:defRPr/>
            </a:pPr>
            <a:r>
              <a:rPr lang="en-US" smtClean="0"/>
              <a:t>MAGNESIUM IN SEAT STRUCTURE│ DEC 2013│ Innovation │ DI</a:t>
            </a:r>
            <a:endParaRPr lang="en-US" dirty="0"/>
          </a:p>
        </p:txBody>
      </p:sp>
      <p:grpSp>
        <p:nvGrpSpPr>
          <p:cNvPr id="4" name="Gruppieren 81"/>
          <p:cNvGrpSpPr/>
          <p:nvPr/>
        </p:nvGrpSpPr>
        <p:grpSpPr>
          <a:xfrm>
            <a:off x="315879" y="1634836"/>
            <a:ext cx="8495610" cy="4501409"/>
            <a:chOff x="4671259" y="3534314"/>
            <a:chExt cx="4172778" cy="2742503"/>
          </a:xfrm>
        </p:grpSpPr>
        <p:sp>
          <p:nvSpPr>
            <p:cNvPr id="83" name="Rechteck 82"/>
            <p:cNvSpPr/>
            <p:nvPr/>
          </p:nvSpPr>
          <p:spPr>
            <a:xfrm>
              <a:off x="4671259" y="6108054"/>
              <a:ext cx="4172778" cy="168763"/>
            </a:xfrm>
            <a:prstGeom prst="rect">
              <a:avLst/>
            </a:prstGeom>
          </p:spPr>
          <p:txBody>
            <a:bodyPr wrap="square">
              <a:spAutoFit/>
            </a:bodyPr>
            <a:lstStyle/>
            <a:p>
              <a:r>
                <a:rPr lang="en-US" sz="600" dirty="0" smtClean="0">
                  <a:latin typeface="Arial" pitchFamily="34" charset="0"/>
                  <a:ea typeface="Cambria" pitchFamily="18" charset="0"/>
                  <a:cs typeface="Verdana" pitchFamily="34" charset="0"/>
                </a:rPr>
                <a:t>IHB CERA, Airbus, Average price in the year displayed, quoted in Airbus S.A.S., "Navigating the Future – Global Market Forecast 2012-2031", published 2012, downloaded from the http://www.airbus.com/company/market/forecast website, </a:t>
              </a:r>
              <a:br>
                <a:rPr lang="en-US" sz="600" dirty="0" smtClean="0">
                  <a:latin typeface="Arial" pitchFamily="34" charset="0"/>
                  <a:ea typeface="Cambria" pitchFamily="18" charset="0"/>
                  <a:cs typeface="Verdana" pitchFamily="34" charset="0"/>
                </a:rPr>
              </a:br>
              <a:r>
                <a:rPr lang="en-US" sz="600" dirty="0" smtClean="0">
                  <a:latin typeface="Arial" pitchFamily="34" charset="0"/>
                  <a:ea typeface="Cambria" pitchFamily="18" charset="0"/>
                  <a:cs typeface="Verdana" pitchFamily="34" charset="0"/>
                </a:rPr>
                <a:t>accessed 08.10.2012, S. 12</a:t>
              </a:r>
              <a:endParaRPr lang="en-US" sz="600" dirty="0"/>
            </a:p>
          </p:txBody>
        </p:sp>
        <p:grpSp>
          <p:nvGrpSpPr>
            <p:cNvPr id="5" name="Gruppieren 162"/>
            <p:cNvGrpSpPr/>
            <p:nvPr/>
          </p:nvGrpSpPr>
          <p:grpSpPr>
            <a:xfrm>
              <a:off x="4679823" y="3534314"/>
              <a:ext cx="4161326" cy="2549991"/>
              <a:chOff x="4679823" y="3534314"/>
              <a:chExt cx="4161326" cy="2549991"/>
            </a:xfrm>
          </p:grpSpPr>
          <p:pic>
            <p:nvPicPr>
              <p:cNvPr id="85" name="Grafik 84" descr="Weltkarte3.png"/>
              <p:cNvPicPr>
                <a:picLocks noChangeAspect="1"/>
              </p:cNvPicPr>
              <p:nvPr/>
            </p:nvPicPr>
            <p:blipFill>
              <a:blip r:embed="rId2" cstate="email"/>
              <a:srcRect/>
              <a:stretch>
                <a:fillRect/>
              </a:stretch>
            </p:blipFill>
            <p:spPr>
              <a:xfrm>
                <a:off x="4679823" y="3534314"/>
                <a:ext cx="4161326" cy="2549991"/>
              </a:xfrm>
              <a:prstGeom prst="rect">
                <a:avLst/>
              </a:prstGeom>
            </p:spPr>
          </p:pic>
          <p:cxnSp>
            <p:nvCxnSpPr>
              <p:cNvPr id="86" name="Gerade Verbindung 85"/>
              <p:cNvCxnSpPr/>
              <p:nvPr/>
            </p:nvCxnSpPr>
            <p:spPr>
              <a:xfrm>
                <a:off x="4840600" y="5774824"/>
                <a:ext cx="3681493" cy="0"/>
              </a:xfrm>
              <a:prstGeom prst="line">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4838208" y="3691878"/>
                <a:ext cx="2392" cy="2082944"/>
              </a:xfrm>
              <a:prstGeom prst="line">
                <a:avLst/>
              </a:prstGeom>
              <a:ln w="31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8" name="Rechteck 87"/>
              <p:cNvSpPr/>
              <p:nvPr/>
            </p:nvSpPr>
            <p:spPr>
              <a:xfrm>
                <a:off x="7886412" y="5776217"/>
                <a:ext cx="524503" cy="276999"/>
              </a:xfrm>
              <a:prstGeom prst="rect">
                <a:avLst/>
              </a:prstGeom>
            </p:spPr>
            <p:txBody>
              <a:bodyPr wrap="none">
                <a:spAutoFit/>
              </a:bodyPr>
              <a:lstStyle/>
              <a:p>
                <a:pPr lvl="0"/>
                <a:r>
                  <a:rPr lang="de-DE" sz="1200" dirty="0" smtClean="0">
                    <a:solidFill>
                      <a:srgbClr val="000000"/>
                    </a:solidFill>
                    <a:latin typeface="Arial"/>
                  </a:rPr>
                  <a:t>2030</a:t>
                </a:r>
              </a:p>
            </p:txBody>
          </p:sp>
          <p:sp>
            <p:nvSpPr>
              <p:cNvPr id="89" name="Rechteck 88"/>
              <p:cNvSpPr/>
              <p:nvPr/>
            </p:nvSpPr>
            <p:spPr>
              <a:xfrm>
                <a:off x="7283359" y="5776217"/>
                <a:ext cx="524503" cy="276999"/>
              </a:xfrm>
              <a:prstGeom prst="rect">
                <a:avLst/>
              </a:prstGeom>
            </p:spPr>
            <p:txBody>
              <a:bodyPr wrap="none">
                <a:spAutoFit/>
              </a:bodyPr>
              <a:lstStyle/>
              <a:p>
                <a:pPr lvl="0"/>
                <a:r>
                  <a:rPr lang="de-DE" sz="1200" dirty="0" smtClean="0">
                    <a:solidFill>
                      <a:srgbClr val="000000"/>
                    </a:solidFill>
                    <a:latin typeface="Arial"/>
                  </a:rPr>
                  <a:t>2020</a:t>
                </a:r>
              </a:p>
            </p:txBody>
          </p:sp>
          <p:sp>
            <p:nvSpPr>
              <p:cNvPr id="90" name="Rechteck 89"/>
              <p:cNvSpPr/>
              <p:nvPr/>
            </p:nvSpPr>
            <p:spPr>
              <a:xfrm>
                <a:off x="6680308" y="5776217"/>
                <a:ext cx="524503" cy="276999"/>
              </a:xfrm>
              <a:prstGeom prst="rect">
                <a:avLst/>
              </a:prstGeom>
            </p:spPr>
            <p:txBody>
              <a:bodyPr wrap="none">
                <a:spAutoFit/>
              </a:bodyPr>
              <a:lstStyle/>
              <a:p>
                <a:pPr lvl="0"/>
                <a:r>
                  <a:rPr lang="de-DE" sz="1200" dirty="0" smtClean="0">
                    <a:solidFill>
                      <a:srgbClr val="000000"/>
                    </a:solidFill>
                    <a:latin typeface="Arial"/>
                  </a:rPr>
                  <a:t>2010</a:t>
                </a:r>
              </a:p>
            </p:txBody>
          </p:sp>
          <p:sp>
            <p:nvSpPr>
              <p:cNvPr id="91" name="Rechteck 90"/>
              <p:cNvSpPr/>
              <p:nvPr/>
            </p:nvSpPr>
            <p:spPr>
              <a:xfrm>
                <a:off x="6077257" y="5776217"/>
                <a:ext cx="524503" cy="276999"/>
              </a:xfrm>
              <a:prstGeom prst="rect">
                <a:avLst/>
              </a:prstGeom>
            </p:spPr>
            <p:txBody>
              <a:bodyPr wrap="none">
                <a:spAutoFit/>
              </a:bodyPr>
              <a:lstStyle/>
              <a:p>
                <a:pPr lvl="0"/>
                <a:r>
                  <a:rPr lang="de-DE" sz="1200" dirty="0" smtClean="0">
                    <a:solidFill>
                      <a:srgbClr val="000000"/>
                    </a:solidFill>
                    <a:latin typeface="Arial"/>
                  </a:rPr>
                  <a:t>2000</a:t>
                </a:r>
              </a:p>
            </p:txBody>
          </p:sp>
          <p:sp>
            <p:nvSpPr>
              <p:cNvPr id="92" name="Rechteck 91"/>
              <p:cNvSpPr/>
              <p:nvPr/>
            </p:nvSpPr>
            <p:spPr>
              <a:xfrm>
                <a:off x="5474206" y="5776217"/>
                <a:ext cx="524503" cy="276999"/>
              </a:xfrm>
              <a:prstGeom prst="rect">
                <a:avLst/>
              </a:prstGeom>
            </p:spPr>
            <p:txBody>
              <a:bodyPr wrap="none">
                <a:spAutoFit/>
              </a:bodyPr>
              <a:lstStyle/>
              <a:p>
                <a:pPr lvl="0"/>
                <a:r>
                  <a:rPr lang="de-DE" sz="1200" dirty="0" smtClean="0">
                    <a:solidFill>
                      <a:srgbClr val="000000"/>
                    </a:solidFill>
                    <a:latin typeface="Arial"/>
                  </a:rPr>
                  <a:t>1990</a:t>
                </a:r>
              </a:p>
            </p:txBody>
          </p:sp>
          <p:sp>
            <p:nvSpPr>
              <p:cNvPr id="93" name="Rechteck 92"/>
              <p:cNvSpPr/>
              <p:nvPr/>
            </p:nvSpPr>
            <p:spPr>
              <a:xfrm>
                <a:off x="4871155" y="5776217"/>
                <a:ext cx="524503" cy="276999"/>
              </a:xfrm>
              <a:prstGeom prst="rect">
                <a:avLst/>
              </a:prstGeom>
            </p:spPr>
            <p:txBody>
              <a:bodyPr wrap="none">
                <a:spAutoFit/>
              </a:bodyPr>
              <a:lstStyle/>
              <a:p>
                <a:pPr lvl="0"/>
                <a:r>
                  <a:rPr lang="de-DE" sz="1200" dirty="0" smtClean="0">
                    <a:solidFill>
                      <a:srgbClr val="000000"/>
                    </a:solidFill>
                    <a:latin typeface="Arial"/>
                  </a:rPr>
                  <a:t>1980</a:t>
                </a:r>
              </a:p>
            </p:txBody>
          </p:sp>
          <p:sp>
            <p:nvSpPr>
              <p:cNvPr id="94" name="Rechteck 93"/>
              <p:cNvSpPr/>
              <p:nvPr/>
            </p:nvSpPr>
            <p:spPr>
              <a:xfrm>
                <a:off x="4827353" y="4238360"/>
                <a:ext cx="459426" cy="276999"/>
              </a:xfrm>
              <a:prstGeom prst="rect">
                <a:avLst/>
              </a:prstGeom>
            </p:spPr>
            <p:txBody>
              <a:bodyPr wrap="square">
                <a:spAutoFit/>
              </a:bodyPr>
              <a:lstStyle/>
              <a:p>
                <a:pPr lvl="0"/>
                <a:r>
                  <a:rPr lang="de-DE" sz="1200" dirty="0" smtClean="0">
                    <a:solidFill>
                      <a:srgbClr val="000000"/>
                    </a:solidFill>
                    <a:latin typeface="Arial"/>
                  </a:rPr>
                  <a:t>140</a:t>
                </a:r>
              </a:p>
            </p:txBody>
          </p:sp>
          <p:sp>
            <p:nvSpPr>
              <p:cNvPr id="95" name="Rechteck 94"/>
              <p:cNvSpPr/>
              <p:nvPr/>
            </p:nvSpPr>
            <p:spPr>
              <a:xfrm>
                <a:off x="4827352" y="4648109"/>
                <a:ext cx="446763" cy="276999"/>
              </a:xfrm>
              <a:prstGeom prst="rect">
                <a:avLst/>
              </a:prstGeom>
            </p:spPr>
            <p:txBody>
              <a:bodyPr wrap="square">
                <a:spAutoFit/>
              </a:bodyPr>
              <a:lstStyle/>
              <a:p>
                <a:pPr lvl="0"/>
                <a:r>
                  <a:rPr lang="de-DE" sz="1200" dirty="0" smtClean="0">
                    <a:solidFill>
                      <a:srgbClr val="000000"/>
                    </a:solidFill>
                    <a:latin typeface="Arial"/>
                  </a:rPr>
                  <a:t>100</a:t>
                </a:r>
              </a:p>
            </p:txBody>
          </p:sp>
          <p:sp>
            <p:nvSpPr>
              <p:cNvPr id="96" name="Rechteck 95"/>
              <p:cNvSpPr/>
              <p:nvPr/>
            </p:nvSpPr>
            <p:spPr>
              <a:xfrm>
                <a:off x="4844092" y="5467608"/>
                <a:ext cx="421034" cy="276999"/>
              </a:xfrm>
              <a:prstGeom prst="rect">
                <a:avLst/>
              </a:prstGeom>
            </p:spPr>
            <p:txBody>
              <a:bodyPr wrap="square">
                <a:spAutoFit/>
              </a:bodyPr>
              <a:lstStyle/>
              <a:p>
                <a:pPr lvl="0"/>
                <a:r>
                  <a:rPr lang="de-DE" sz="1200" dirty="0" smtClean="0">
                    <a:solidFill>
                      <a:srgbClr val="000000"/>
                    </a:solidFill>
                    <a:latin typeface="Arial"/>
                  </a:rPr>
                  <a:t>20</a:t>
                </a:r>
              </a:p>
            </p:txBody>
          </p:sp>
          <p:sp>
            <p:nvSpPr>
              <p:cNvPr id="97" name="Rechteck 96"/>
              <p:cNvSpPr/>
              <p:nvPr/>
            </p:nvSpPr>
            <p:spPr>
              <a:xfrm>
                <a:off x="4842147" y="5057858"/>
                <a:ext cx="446763" cy="276999"/>
              </a:xfrm>
              <a:prstGeom prst="rect">
                <a:avLst/>
              </a:prstGeom>
            </p:spPr>
            <p:txBody>
              <a:bodyPr wrap="square">
                <a:spAutoFit/>
              </a:bodyPr>
              <a:lstStyle/>
              <a:p>
                <a:pPr lvl="0"/>
                <a:r>
                  <a:rPr lang="de-DE" sz="1200" dirty="0" smtClean="0">
                    <a:solidFill>
                      <a:srgbClr val="000000"/>
                    </a:solidFill>
                    <a:latin typeface="Arial"/>
                  </a:rPr>
                  <a:t>60</a:t>
                </a:r>
              </a:p>
            </p:txBody>
          </p:sp>
          <p:sp>
            <p:nvSpPr>
              <p:cNvPr id="98" name="Freihandform 97"/>
              <p:cNvSpPr/>
              <p:nvPr/>
            </p:nvSpPr>
            <p:spPr>
              <a:xfrm>
                <a:off x="5137150" y="4984385"/>
                <a:ext cx="1824922" cy="616710"/>
              </a:xfrm>
              <a:custGeom>
                <a:avLst/>
                <a:gdLst>
                  <a:gd name="connsiteX0" fmla="*/ 0 w 3038080"/>
                  <a:gd name="connsiteY0" fmla="*/ 906284 h 1100616"/>
                  <a:gd name="connsiteX1" fmla="*/ 616814 w 3038080"/>
                  <a:gd name="connsiteY1" fmla="*/ 1074014 h 1100616"/>
                  <a:gd name="connsiteX2" fmla="*/ 1017202 w 3038080"/>
                  <a:gd name="connsiteY2" fmla="*/ 1065898 h 1100616"/>
                  <a:gd name="connsiteX3" fmla="*/ 1220101 w 3038080"/>
                  <a:gd name="connsiteY3" fmla="*/ 1006381 h 1100616"/>
                  <a:gd name="connsiteX4" fmla="*/ 1674596 w 3038080"/>
                  <a:gd name="connsiteY4" fmla="*/ 605993 h 1100616"/>
                  <a:gd name="connsiteX5" fmla="*/ 1828800 w 3038080"/>
                  <a:gd name="connsiteY5" fmla="*/ 468021 h 1100616"/>
                  <a:gd name="connsiteX6" fmla="*/ 2423971 w 3038080"/>
                  <a:gd name="connsiteY6" fmla="*/ 219131 h 1100616"/>
                  <a:gd name="connsiteX7" fmla="*/ 3038080 w 3038080"/>
                  <a:gd name="connsiteY7" fmla="*/ 0 h 1100616"/>
                  <a:gd name="connsiteX8" fmla="*/ 3038080 w 3038080"/>
                  <a:gd name="connsiteY8" fmla="*/ 0 h 1100616"/>
                  <a:gd name="connsiteX0" fmla="*/ 0 w 3038080"/>
                  <a:gd name="connsiteY0" fmla="*/ 906284 h 1103772"/>
                  <a:gd name="connsiteX1" fmla="*/ 616814 w 3038080"/>
                  <a:gd name="connsiteY1" fmla="*/ 1074014 h 1103772"/>
                  <a:gd name="connsiteX2" fmla="*/ 860293 w 3038080"/>
                  <a:gd name="connsiteY2" fmla="*/ 1082130 h 1103772"/>
                  <a:gd name="connsiteX3" fmla="*/ 1017202 w 3038080"/>
                  <a:gd name="connsiteY3" fmla="*/ 1065898 h 1103772"/>
                  <a:gd name="connsiteX4" fmla="*/ 1220101 w 3038080"/>
                  <a:gd name="connsiteY4" fmla="*/ 1006381 h 1103772"/>
                  <a:gd name="connsiteX5" fmla="*/ 1674596 w 3038080"/>
                  <a:gd name="connsiteY5" fmla="*/ 605993 h 1103772"/>
                  <a:gd name="connsiteX6" fmla="*/ 1828800 w 3038080"/>
                  <a:gd name="connsiteY6" fmla="*/ 468021 h 1103772"/>
                  <a:gd name="connsiteX7" fmla="*/ 2423971 w 3038080"/>
                  <a:gd name="connsiteY7" fmla="*/ 219131 h 1103772"/>
                  <a:gd name="connsiteX8" fmla="*/ 3038080 w 3038080"/>
                  <a:gd name="connsiteY8" fmla="*/ 0 h 1103772"/>
                  <a:gd name="connsiteX9" fmla="*/ 3038080 w 3038080"/>
                  <a:gd name="connsiteY9" fmla="*/ 0 h 1103772"/>
                  <a:gd name="connsiteX0" fmla="*/ 0 w 3038080"/>
                  <a:gd name="connsiteY0" fmla="*/ 906284 h 1090246"/>
                  <a:gd name="connsiteX1" fmla="*/ 608698 w 3038080"/>
                  <a:gd name="connsiteY1" fmla="*/ 1060488 h 1090246"/>
                  <a:gd name="connsiteX2" fmla="*/ 860293 w 3038080"/>
                  <a:gd name="connsiteY2" fmla="*/ 1082130 h 1090246"/>
                  <a:gd name="connsiteX3" fmla="*/ 1017202 w 3038080"/>
                  <a:gd name="connsiteY3" fmla="*/ 1065898 h 1090246"/>
                  <a:gd name="connsiteX4" fmla="*/ 1220101 w 3038080"/>
                  <a:gd name="connsiteY4" fmla="*/ 1006381 h 1090246"/>
                  <a:gd name="connsiteX5" fmla="*/ 1674596 w 3038080"/>
                  <a:gd name="connsiteY5" fmla="*/ 605993 h 1090246"/>
                  <a:gd name="connsiteX6" fmla="*/ 1828800 w 3038080"/>
                  <a:gd name="connsiteY6" fmla="*/ 468021 h 1090246"/>
                  <a:gd name="connsiteX7" fmla="*/ 2423971 w 3038080"/>
                  <a:gd name="connsiteY7" fmla="*/ 219131 h 1090246"/>
                  <a:gd name="connsiteX8" fmla="*/ 3038080 w 3038080"/>
                  <a:gd name="connsiteY8" fmla="*/ 0 h 1090246"/>
                  <a:gd name="connsiteX9" fmla="*/ 3038080 w 3038080"/>
                  <a:gd name="connsiteY9" fmla="*/ 0 h 1090246"/>
                  <a:gd name="connsiteX0" fmla="*/ 0 w 3038080"/>
                  <a:gd name="connsiteY0" fmla="*/ 906284 h 1090246"/>
                  <a:gd name="connsiteX1" fmla="*/ 608698 w 3038080"/>
                  <a:gd name="connsiteY1" fmla="*/ 1060488 h 1090246"/>
                  <a:gd name="connsiteX2" fmla="*/ 984738 w 3038080"/>
                  <a:gd name="connsiteY2" fmla="*/ 1074014 h 1090246"/>
                  <a:gd name="connsiteX3" fmla="*/ 1017202 w 3038080"/>
                  <a:gd name="connsiteY3" fmla="*/ 1065898 h 1090246"/>
                  <a:gd name="connsiteX4" fmla="*/ 1220101 w 3038080"/>
                  <a:gd name="connsiteY4" fmla="*/ 1006381 h 1090246"/>
                  <a:gd name="connsiteX5" fmla="*/ 1674596 w 3038080"/>
                  <a:gd name="connsiteY5" fmla="*/ 605993 h 1090246"/>
                  <a:gd name="connsiteX6" fmla="*/ 1828800 w 3038080"/>
                  <a:gd name="connsiteY6" fmla="*/ 468021 h 1090246"/>
                  <a:gd name="connsiteX7" fmla="*/ 2423971 w 3038080"/>
                  <a:gd name="connsiteY7" fmla="*/ 219131 h 1090246"/>
                  <a:gd name="connsiteX8" fmla="*/ 3038080 w 3038080"/>
                  <a:gd name="connsiteY8" fmla="*/ 0 h 1090246"/>
                  <a:gd name="connsiteX9" fmla="*/ 3038080 w 3038080"/>
                  <a:gd name="connsiteY9" fmla="*/ 0 h 1090246"/>
                  <a:gd name="connsiteX0" fmla="*/ 0 w 3038080"/>
                  <a:gd name="connsiteY0" fmla="*/ 906284 h 1090246"/>
                  <a:gd name="connsiteX1" fmla="*/ 608698 w 3038080"/>
                  <a:gd name="connsiteY1" fmla="*/ 1060488 h 1090246"/>
                  <a:gd name="connsiteX2" fmla="*/ 984738 w 3038080"/>
                  <a:gd name="connsiteY2" fmla="*/ 1074014 h 1090246"/>
                  <a:gd name="connsiteX3" fmla="*/ 1220101 w 3038080"/>
                  <a:gd name="connsiteY3" fmla="*/ 1006381 h 1090246"/>
                  <a:gd name="connsiteX4" fmla="*/ 1674596 w 3038080"/>
                  <a:gd name="connsiteY4" fmla="*/ 605993 h 1090246"/>
                  <a:gd name="connsiteX5" fmla="*/ 1828800 w 3038080"/>
                  <a:gd name="connsiteY5" fmla="*/ 468021 h 1090246"/>
                  <a:gd name="connsiteX6" fmla="*/ 2423971 w 3038080"/>
                  <a:gd name="connsiteY6" fmla="*/ 219131 h 1090246"/>
                  <a:gd name="connsiteX7" fmla="*/ 3038080 w 3038080"/>
                  <a:gd name="connsiteY7" fmla="*/ 0 h 1090246"/>
                  <a:gd name="connsiteX8" fmla="*/ 3038080 w 3038080"/>
                  <a:gd name="connsiteY8" fmla="*/ 0 h 1090246"/>
                  <a:gd name="connsiteX0" fmla="*/ 0 w 3038080"/>
                  <a:gd name="connsiteY0" fmla="*/ 906284 h 1095206"/>
                  <a:gd name="connsiteX1" fmla="*/ 608698 w 3038080"/>
                  <a:gd name="connsiteY1" fmla="*/ 1060488 h 1095206"/>
                  <a:gd name="connsiteX2" fmla="*/ 984738 w 3038080"/>
                  <a:gd name="connsiteY2" fmla="*/ 1074014 h 1095206"/>
                  <a:gd name="connsiteX3" fmla="*/ 1328314 w 3038080"/>
                  <a:gd name="connsiteY3" fmla="*/ 933337 h 1095206"/>
                  <a:gd name="connsiteX4" fmla="*/ 1674596 w 3038080"/>
                  <a:gd name="connsiteY4" fmla="*/ 605993 h 1095206"/>
                  <a:gd name="connsiteX5" fmla="*/ 1828800 w 3038080"/>
                  <a:gd name="connsiteY5" fmla="*/ 468021 h 1095206"/>
                  <a:gd name="connsiteX6" fmla="*/ 2423971 w 3038080"/>
                  <a:gd name="connsiteY6" fmla="*/ 219131 h 1095206"/>
                  <a:gd name="connsiteX7" fmla="*/ 3038080 w 3038080"/>
                  <a:gd name="connsiteY7" fmla="*/ 0 h 1095206"/>
                  <a:gd name="connsiteX8" fmla="*/ 3038080 w 3038080"/>
                  <a:gd name="connsiteY8" fmla="*/ 0 h 1095206"/>
                  <a:gd name="connsiteX0" fmla="*/ 0 w 3038080"/>
                  <a:gd name="connsiteY0" fmla="*/ 906284 h 1095206"/>
                  <a:gd name="connsiteX1" fmla="*/ 608698 w 3038080"/>
                  <a:gd name="connsiteY1" fmla="*/ 1060488 h 1095206"/>
                  <a:gd name="connsiteX2" fmla="*/ 984738 w 3038080"/>
                  <a:gd name="connsiteY2" fmla="*/ 1074014 h 1095206"/>
                  <a:gd name="connsiteX3" fmla="*/ 1328314 w 3038080"/>
                  <a:gd name="connsiteY3" fmla="*/ 933337 h 1095206"/>
                  <a:gd name="connsiteX4" fmla="*/ 1674596 w 3038080"/>
                  <a:gd name="connsiteY4" fmla="*/ 605993 h 1095206"/>
                  <a:gd name="connsiteX5" fmla="*/ 1828800 w 3038080"/>
                  <a:gd name="connsiteY5" fmla="*/ 468021 h 1095206"/>
                  <a:gd name="connsiteX6" fmla="*/ 2423971 w 3038080"/>
                  <a:gd name="connsiteY6" fmla="*/ 219131 h 1095206"/>
                  <a:gd name="connsiteX7" fmla="*/ 3038080 w 3038080"/>
                  <a:gd name="connsiteY7" fmla="*/ 0 h 1095206"/>
                  <a:gd name="connsiteX8" fmla="*/ 3038080 w 3038080"/>
                  <a:gd name="connsiteY8" fmla="*/ 0 h 1095206"/>
                  <a:gd name="connsiteX0" fmla="*/ 0 w 3038080"/>
                  <a:gd name="connsiteY0" fmla="*/ 906284 h 1091148"/>
                  <a:gd name="connsiteX1" fmla="*/ 532949 w 3038080"/>
                  <a:gd name="connsiteY1" fmla="*/ 1036140 h 1091148"/>
                  <a:gd name="connsiteX2" fmla="*/ 984738 w 3038080"/>
                  <a:gd name="connsiteY2" fmla="*/ 1074014 h 1091148"/>
                  <a:gd name="connsiteX3" fmla="*/ 1328314 w 3038080"/>
                  <a:gd name="connsiteY3" fmla="*/ 933337 h 1091148"/>
                  <a:gd name="connsiteX4" fmla="*/ 1674596 w 3038080"/>
                  <a:gd name="connsiteY4" fmla="*/ 605993 h 1091148"/>
                  <a:gd name="connsiteX5" fmla="*/ 1828800 w 3038080"/>
                  <a:gd name="connsiteY5" fmla="*/ 468021 h 1091148"/>
                  <a:gd name="connsiteX6" fmla="*/ 2423971 w 3038080"/>
                  <a:gd name="connsiteY6" fmla="*/ 219131 h 1091148"/>
                  <a:gd name="connsiteX7" fmla="*/ 3038080 w 3038080"/>
                  <a:gd name="connsiteY7" fmla="*/ 0 h 1091148"/>
                  <a:gd name="connsiteX8" fmla="*/ 3038080 w 3038080"/>
                  <a:gd name="connsiteY8" fmla="*/ 0 h 1091148"/>
                  <a:gd name="connsiteX0" fmla="*/ 0 w 3038080"/>
                  <a:gd name="connsiteY0" fmla="*/ 906284 h 1092049"/>
                  <a:gd name="connsiteX1" fmla="*/ 508601 w 3038080"/>
                  <a:gd name="connsiteY1" fmla="*/ 1041550 h 1092049"/>
                  <a:gd name="connsiteX2" fmla="*/ 984738 w 3038080"/>
                  <a:gd name="connsiteY2" fmla="*/ 1074014 h 1092049"/>
                  <a:gd name="connsiteX3" fmla="*/ 1328314 w 3038080"/>
                  <a:gd name="connsiteY3" fmla="*/ 933337 h 1092049"/>
                  <a:gd name="connsiteX4" fmla="*/ 1674596 w 3038080"/>
                  <a:gd name="connsiteY4" fmla="*/ 605993 h 1092049"/>
                  <a:gd name="connsiteX5" fmla="*/ 1828800 w 3038080"/>
                  <a:gd name="connsiteY5" fmla="*/ 468021 h 1092049"/>
                  <a:gd name="connsiteX6" fmla="*/ 2423971 w 3038080"/>
                  <a:gd name="connsiteY6" fmla="*/ 219131 h 1092049"/>
                  <a:gd name="connsiteX7" fmla="*/ 3038080 w 3038080"/>
                  <a:gd name="connsiteY7" fmla="*/ 0 h 1092049"/>
                  <a:gd name="connsiteX8" fmla="*/ 3038080 w 3038080"/>
                  <a:gd name="connsiteY8" fmla="*/ 0 h 1092049"/>
                  <a:gd name="connsiteX0" fmla="*/ 0 w 3038080"/>
                  <a:gd name="connsiteY0" fmla="*/ 906284 h 1083933"/>
                  <a:gd name="connsiteX1" fmla="*/ 508601 w 3038080"/>
                  <a:gd name="connsiteY1" fmla="*/ 1041550 h 1083933"/>
                  <a:gd name="connsiteX2" fmla="*/ 1003675 w 3038080"/>
                  <a:gd name="connsiteY2" fmla="*/ 1065898 h 1083933"/>
                  <a:gd name="connsiteX3" fmla="*/ 1328314 w 3038080"/>
                  <a:gd name="connsiteY3" fmla="*/ 933337 h 1083933"/>
                  <a:gd name="connsiteX4" fmla="*/ 1674596 w 3038080"/>
                  <a:gd name="connsiteY4" fmla="*/ 605993 h 1083933"/>
                  <a:gd name="connsiteX5" fmla="*/ 1828800 w 3038080"/>
                  <a:gd name="connsiteY5" fmla="*/ 468021 h 1083933"/>
                  <a:gd name="connsiteX6" fmla="*/ 2423971 w 3038080"/>
                  <a:gd name="connsiteY6" fmla="*/ 219131 h 1083933"/>
                  <a:gd name="connsiteX7" fmla="*/ 3038080 w 3038080"/>
                  <a:gd name="connsiteY7" fmla="*/ 0 h 1083933"/>
                  <a:gd name="connsiteX8" fmla="*/ 3038080 w 3038080"/>
                  <a:gd name="connsiteY8" fmla="*/ 0 h 1083933"/>
                  <a:gd name="connsiteX0" fmla="*/ 0 w 3038080"/>
                  <a:gd name="connsiteY0" fmla="*/ 906284 h 1083933"/>
                  <a:gd name="connsiteX1" fmla="*/ 508601 w 3038080"/>
                  <a:gd name="connsiteY1" fmla="*/ 1041550 h 1083933"/>
                  <a:gd name="connsiteX2" fmla="*/ 1003675 w 3038080"/>
                  <a:gd name="connsiteY2" fmla="*/ 1065898 h 1083933"/>
                  <a:gd name="connsiteX3" fmla="*/ 1328314 w 3038080"/>
                  <a:gd name="connsiteY3" fmla="*/ 933337 h 1083933"/>
                  <a:gd name="connsiteX4" fmla="*/ 1674596 w 3038080"/>
                  <a:gd name="connsiteY4" fmla="*/ 605993 h 1083933"/>
                  <a:gd name="connsiteX5" fmla="*/ 1955951 w 3038080"/>
                  <a:gd name="connsiteY5" fmla="*/ 403093 h 1083933"/>
                  <a:gd name="connsiteX6" fmla="*/ 2423971 w 3038080"/>
                  <a:gd name="connsiteY6" fmla="*/ 219131 h 1083933"/>
                  <a:gd name="connsiteX7" fmla="*/ 3038080 w 3038080"/>
                  <a:gd name="connsiteY7" fmla="*/ 0 h 1083933"/>
                  <a:gd name="connsiteX8" fmla="*/ 3038080 w 3038080"/>
                  <a:gd name="connsiteY8" fmla="*/ 0 h 1083933"/>
                  <a:gd name="connsiteX0" fmla="*/ 0 w 3038080"/>
                  <a:gd name="connsiteY0" fmla="*/ 906284 h 1083933"/>
                  <a:gd name="connsiteX1" fmla="*/ 508601 w 3038080"/>
                  <a:gd name="connsiteY1" fmla="*/ 1041550 h 1083933"/>
                  <a:gd name="connsiteX2" fmla="*/ 1003675 w 3038080"/>
                  <a:gd name="connsiteY2" fmla="*/ 1065898 h 1083933"/>
                  <a:gd name="connsiteX3" fmla="*/ 1328314 w 3038080"/>
                  <a:gd name="connsiteY3" fmla="*/ 933337 h 1083933"/>
                  <a:gd name="connsiteX4" fmla="*/ 1709765 w 3038080"/>
                  <a:gd name="connsiteY4" fmla="*/ 565413 h 1083933"/>
                  <a:gd name="connsiteX5" fmla="*/ 1955951 w 3038080"/>
                  <a:gd name="connsiteY5" fmla="*/ 403093 h 1083933"/>
                  <a:gd name="connsiteX6" fmla="*/ 2423971 w 3038080"/>
                  <a:gd name="connsiteY6" fmla="*/ 219131 h 1083933"/>
                  <a:gd name="connsiteX7" fmla="*/ 3038080 w 3038080"/>
                  <a:gd name="connsiteY7" fmla="*/ 0 h 1083933"/>
                  <a:gd name="connsiteX8" fmla="*/ 3038080 w 3038080"/>
                  <a:gd name="connsiteY8" fmla="*/ 0 h 1083933"/>
                  <a:gd name="connsiteX0" fmla="*/ 0 w 3038080"/>
                  <a:gd name="connsiteY0" fmla="*/ 906284 h 1083933"/>
                  <a:gd name="connsiteX1" fmla="*/ 508601 w 3038080"/>
                  <a:gd name="connsiteY1" fmla="*/ 1041550 h 1083933"/>
                  <a:gd name="connsiteX2" fmla="*/ 1003675 w 3038080"/>
                  <a:gd name="connsiteY2" fmla="*/ 1065898 h 1083933"/>
                  <a:gd name="connsiteX3" fmla="*/ 1328314 w 3038080"/>
                  <a:gd name="connsiteY3" fmla="*/ 933337 h 1083933"/>
                  <a:gd name="connsiteX4" fmla="*/ 1709765 w 3038080"/>
                  <a:gd name="connsiteY4" fmla="*/ 565413 h 1083933"/>
                  <a:gd name="connsiteX5" fmla="*/ 1955951 w 3038080"/>
                  <a:gd name="connsiteY5" fmla="*/ 403093 h 1083933"/>
                  <a:gd name="connsiteX6" fmla="*/ 2423971 w 3038080"/>
                  <a:gd name="connsiteY6" fmla="*/ 219131 h 1083933"/>
                  <a:gd name="connsiteX7" fmla="*/ 3038080 w 3038080"/>
                  <a:gd name="connsiteY7" fmla="*/ 0 h 1083933"/>
                  <a:gd name="connsiteX0" fmla="*/ 0 w 2423971"/>
                  <a:gd name="connsiteY0" fmla="*/ 687153 h 864802"/>
                  <a:gd name="connsiteX1" fmla="*/ 508601 w 2423971"/>
                  <a:gd name="connsiteY1" fmla="*/ 822419 h 864802"/>
                  <a:gd name="connsiteX2" fmla="*/ 1003675 w 2423971"/>
                  <a:gd name="connsiteY2" fmla="*/ 846767 h 864802"/>
                  <a:gd name="connsiteX3" fmla="*/ 1328314 w 2423971"/>
                  <a:gd name="connsiteY3" fmla="*/ 714206 h 864802"/>
                  <a:gd name="connsiteX4" fmla="*/ 1709765 w 2423971"/>
                  <a:gd name="connsiteY4" fmla="*/ 346282 h 864802"/>
                  <a:gd name="connsiteX5" fmla="*/ 1955951 w 2423971"/>
                  <a:gd name="connsiteY5" fmla="*/ 183962 h 864802"/>
                  <a:gd name="connsiteX6" fmla="*/ 2423971 w 2423971"/>
                  <a:gd name="connsiteY6" fmla="*/ 0 h 864802"/>
                  <a:gd name="connsiteX0" fmla="*/ 0 w 1955951"/>
                  <a:gd name="connsiteY0" fmla="*/ 503191 h 680840"/>
                  <a:gd name="connsiteX1" fmla="*/ 508601 w 1955951"/>
                  <a:gd name="connsiteY1" fmla="*/ 638457 h 680840"/>
                  <a:gd name="connsiteX2" fmla="*/ 1003675 w 1955951"/>
                  <a:gd name="connsiteY2" fmla="*/ 662805 h 680840"/>
                  <a:gd name="connsiteX3" fmla="*/ 1328314 w 1955951"/>
                  <a:gd name="connsiteY3" fmla="*/ 530244 h 680840"/>
                  <a:gd name="connsiteX4" fmla="*/ 1709765 w 1955951"/>
                  <a:gd name="connsiteY4" fmla="*/ 162320 h 680840"/>
                  <a:gd name="connsiteX5" fmla="*/ 1955951 w 1955951"/>
                  <a:gd name="connsiteY5" fmla="*/ 0 h 680840"/>
                  <a:gd name="connsiteX0" fmla="*/ 0 w 1709765"/>
                  <a:gd name="connsiteY0" fmla="*/ 340871 h 518520"/>
                  <a:gd name="connsiteX1" fmla="*/ 508601 w 1709765"/>
                  <a:gd name="connsiteY1" fmla="*/ 476137 h 518520"/>
                  <a:gd name="connsiteX2" fmla="*/ 1003675 w 1709765"/>
                  <a:gd name="connsiteY2" fmla="*/ 500485 h 518520"/>
                  <a:gd name="connsiteX3" fmla="*/ 1328314 w 1709765"/>
                  <a:gd name="connsiteY3" fmla="*/ 367924 h 518520"/>
                  <a:gd name="connsiteX4" fmla="*/ 1709765 w 1709765"/>
                  <a:gd name="connsiteY4" fmla="*/ 0 h 518520"/>
                  <a:gd name="connsiteX0" fmla="*/ 0 w 1816676"/>
                  <a:gd name="connsiteY0" fmla="*/ 439061 h 616710"/>
                  <a:gd name="connsiteX1" fmla="*/ 508601 w 1816676"/>
                  <a:gd name="connsiteY1" fmla="*/ 574327 h 616710"/>
                  <a:gd name="connsiteX2" fmla="*/ 1003675 w 1816676"/>
                  <a:gd name="connsiteY2" fmla="*/ 598675 h 616710"/>
                  <a:gd name="connsiteX3" fmla="*/ 1328314 w 1816676"/>
                  <a:gd name="connsiteY3" fmla="*/ 466114 h 616710"/>
                  <a:gd name="connsiteX4" fmla="*/ 1816676 w 1816676"/>
                  <a:gd name="connsiteY4" fmla="*/ 0 h 61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676" h="616710">
                    <a:moveTo>
                      <a:pt x="0" y="439061"/>
                    </a:moveTo>
                    <a:cubicBezTo>
                      <a:pt x="223640" y="509625"/>
                      <a:pt x="339068" y="547725"/>
                      <a:pt x="508601" y="574327"/>
                    </a:cubicBezTo>
                    <a:cubicBezTo>
                      <a:pt x="623577" y="604085"/>
                      <a:pt x="867056" y="616710"/>
                      <a:pt x="1003675" y="598675"/>
                    </a:cubicBezTo>
                    <a:cubicBezTo>
                      <a:pt x="1140294" y="580640"/>
                      <a:pt x="1213338" y="544117"/>
                      <a:pt x="1328314" y="466114"/>
                    </a:cubicBezTo>
                    <a:cubicBezTo>
                      <a:pt x="1445996" y="369173"/>
                      <a:pt x="1712070" y="88374"/>
                      <a:pt x="1816676" y="0"/>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Ellipse 98"/>
              <p:cNvSpPr/>
              <p:nvPr/>
            </p:nvSpPr>
            <p:spPr>
              <a:xfrm>
                <a:off x="5142711" y="540681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0" name="Ellipse 99"/>
              <p:cNvSpPr/>
              <p:nvPr/>
            </p:nvSpPr>
            <p:spPr>
              <a:xfrm>
                <a:off x="5717140" y="5556018"/>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1" name="Ellipse 100"/>
              <p:cNvSpPr/>
              <p:nvPr/>
            </p:nvSpPr>
            <p:spPr>
              <a:xfrm>
                <a:off x="6329937" y="551019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2" name="Ellipse 101"/>
              <p:cNvSpPr/>
              <p:nvPr/>
            </p:nvSpPr>
            <p:spPr>
              <a:xfrm>
                <a:off x="6926748" y="4987981"/>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3" name="Ellipse 102"/>
              <p:cNvSpPr/>
              <p:nvPr/>
            </p:nvSpPr>
            <p:spPr>
              <a:xfrm>
                <a:off x="7456418" y="475352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104" name="Gerade Verbindung 103"/>
              <p:cNvCxnSpPr/>
              <p:nvPr/>
            </p:nvCxnSpPr>
            <p:spPr>
              <a:xfrm flipV="1">
                <a:off x="5578577" y="4434367"/>
                <a:ext cx="2635681" cy="970981"/>
              </a:xfrm>
              <a:prstGeom prst="line">
                <a:avLst/>
              </a:prstGeom>
              <a:ln w="50800">
                <a:solidFill>
                  <a:srgbClr val="99CC00"/>
                </a:solidFill>
                <a:prstDash val="sysDot"/>
              </a:ln>
            </p:spPr>
            <p:style>
              <a:lnRef idx="1">
                <a:schemeClr val="accent1"/>
              </a:lnRef>
              <a:fillRef idx="0">
                <a:schemeClr val="accent1"/>
              </a:fillRef>
              <a:effectRef idx="0">
                <a:schemeClr val="accent1"/>
              </a:effectRef>
              <a:fontRef idx="minor">
                <a:schemeClr val="tx1"/>
              </a:fontRef>
            </p:style>
          </p:cxnSp>
          <p:cxnSp>
            <p:nvCxnSpPr>
              <p:cNvPr id="105" name="Gerade Verbindung mit Pfeil 104"/>
              <p:cNvCxnSpPr/>
              <p:nvPr/>
            </p:nvCxnSpPr>
            <p:spPr>
              <a:xfrm>
                <a:off x="7168289" y="4447434"/>
                <a:ext cx="53024" cy="0"/>
              </a:xfrm>
              <a:prstGeom prst="straightConnector1">
                <a:avLst/>
              </a:pr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p:nvPr/>
            </p:nvCxnSpPr>
            <p:spPr>
              <a:xfrm flipH="1">
                <a:off x="6677542" y="4448353"/>
                <a:ext cx="693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Freihandform 106"/>
              <p:cNvSpPr/>
              <p:nvPr/>
            </p:nvSpPr>
            <p:spPr>
              <a:xfrm>
                <a:off x="6950054" y="4517216"/>
                <a:ext cx="1251930" cy="466406"/>
              </a:xfrm>
              <a:custGeom>
                <a:avLst/>
                <a:gdLst>
                  <a:gd name="connsiteX0" fmla="*/ 0 w 1251930"/>
                  <a:gd name="connsiteY0" fmla="*/ 481748 h 481748"/>
                  <a:gd name="connsiteX1" fmla="*/ 1251930 w 1251930"/>
                  <a:gd name="connsiteY1" fmla="*/ 0 h 481748"/>
                </a:gdLst>
                <a:ahLst/>
                <a:cxnLst>
                  <a:cxn ang="0">
                    <a:pos x="connsiteX0" y="connsiteY0"/>
                  </a:cxn>
                  <a:cxn ang="0">
                    <a:pos x="connsiteX1" y="connsiteY1"/>
                  </a:cxn>
                </a:cxnLst>
                <a:rect l="l" t="t" r="r" b="b"/>
                <a:pathLst>
                  <a:path w="1251930" h="481748">
                    <a:moveTo>
                      <a:pt x="0" y="481748"/>
                    </a:moveTo>
                    <a:lnTo>
                      <a:pt x="1251930" y="0"/>
                    </a:lnTo>
                  </a:path>
                </a:pathLst>
              </a:custGeom>
              <a:ln w="508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Ellipse 107"/>
              <p:cNvSpPr/>
              <p:nvPr/>
            </p:nvSpPr>
            <p:spPr>
              <a:xfrm>
                <a:off x="8160425" y="450985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9" name="Textfeld 108"/>
              <p:cNvSpPr txBox="1"/>
              <p:nvPr/>
            </p:nvSpPr>
            <p:spPr>
              <a:xfrm>
                <a:off x="7309318" y="4340827"/>
                <a:ext cx="1328291" cy="187514"/>
              </a:xfrm>
              <a:prstGeom prst="rect">
                <a:avLst/>
              </a:prstGeom>
              <a:noFill/>
            </p:spPr>
            <p:txBody>
              <a:bodyPr wrap="square" rtlCol="0">
                <a:spAutoFit/>
              </a:bodyPr>
              <a:lstStyle/>
              <a:p>
                <a:r>
                  <a:rPr lang="de-DE" sz="1400" b="1" dirty="0" err="1" smtClean="0">
                    <a:solidFill>
                      <a:schemeClr val="bg1">
                        <a:lumMod val="50000"/>
                      </a:schemeClr>
                    </a:solidFill>
                    <a:latin typeface="+mn-lt"/>
                  </a:rPr>
                  <a:t>Forecast</a:t>
                </a:r>
                <a:endParaRPr lang="de-DE" sz="1400" b="1" dirty="0">
                  <a:solidFill>
                    <a:schemeClr val="bg1">
                      <a:lumMod val="50000"/>
                    </a:schemeClr>
                  </a:solidFill>
                  <a:latin typeface="+mn-lt"/>
                </a:endParaRPr>
              </a:p>
            </p:txBody>
          </p:sp>
          <p:sp>
            <p:nvSpPr>
              <p:cNvPr id="110" name="Textfeld 109"/>
              <p:cNvSpPr txBox="1"/>
              <p:nvPr/>
            </p:nvSpPr>
            <p:spPr>
              <a:xfrm>
                <a:off x="6178314" y="4337828"/>
                <a:ext cx="622999" cy="187514"/>
              </a:xfrm>
              <a:prstGeom prst="rect">
                <a:avLst/>
              </a:prstGeom>
              <a:noFill/>
              <a:ln>
                <a:noFill/>
              </a:ln>
            </p:spPr>
            <p:txBody>
              <a:bodyPr wrap="square" rtlCol="0">
                <a:spAutoFit/>
              </a:bodyPr>
              <a:lstStyle/>
              <a:p>
                <a:r>
                  <a:rPr lang="de-DE" sz="1400" b="1" dirty="0" err="1" smtClean="0">
                    <a:latin typeface="+mn-lt"/>
                  </a:rPr>
                  <a:t>History</a:t>
                </a:r>
                <a:endParaRPr lang="de-DE" sz="1400" b="1" dirty="0">
                  <a:latin typeface="+mn-lt"/>
                </a:endParaRPr>
              </a:p>
            </p:txBody>
          </p:sp>
          <p:sp>
            <p:nvSpPr>
              <p:cNvPr id="112" name="Textfeld 111"/>
              <p:cNvSpPr txBox="1"/>
              <p:nvPr/>
            </p:nvSpPr>
            <p:spPr>
              <a:xfrm>
                <a:off x="4839236" y="3781764"/>
                <a:ext cx="842783" cy="287142"/>
              </a:xfrm>
              <a:prstGeom prst="rect">
                <a:avLst/>
              </a:prstGeom>
              <a:noFill/>
            </p:spPr>
            <p:txBody>
              <a:bodyPr wrap="square" rtlCol="0">
                <a:spAutoFit/>
              </a:bodyPr>
              <a:lstStyle/>
              <a:p>
                <a:r>
                  <a:rPr lang="en-US" sz="1200" b="1" dirty="0" smtClean="0">
                    <a:solidFill>
                      <a:srgbClr val="99CC00"/>
                    </a:solidFill>
                    <a:latin typeface="+mn-lt"/>
                  </a:rPr>
                  <a:t>Brent oil price </a:t>
                </a:r>
              </a:p>
              <a:p>
                <a:r>
                  <a:rPr lang="en-US" sz="1200" dirty="0" smtClean="0">
                    <a:latin typeface="+mn-lt"/>
                  </a:rPr>
                  <a:t>(current US Dollar bbl)</a:t>
                </a:r>
                <a:endParaRPr lang="en-US" sz="1200" dirty="0">
                  <a:latin typeface="+mn-lt"/>
                </a:endParaRPr>
              </a:p>
            </p:txBody>
          </p:sp>
        </p:grpSp>
      </p:grpSp>
      <p:sp>
        <p:nvSpPr>
          <p:cNvPr id="146" name="Textplatzhalter 145"/>
          <p:cNvSpPr>
            <a:spLocks noGrp="1"/>
          </p:cNvSpPr>
          <p:nvPr>
            <p:ph type="body" sz="quarter" idx="16"/>
          </p:nvPr>
        </p:nvSpPr>
        <p:spPr/>
        <p:txBody>
          <a:bodyPr/>
          <a:lstStyle/>
          <a:p>
            <a:r>
              <a:rPr lang="en-US" dirty="0" smtClean="0"/>
              <a:t> Brent oil price will continue rising </a:t>
            </a:r>
          </a:p>
          <a:p>
            <a:endParaRPr lang="de-D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BL3520-VS_Maßband.jpg"/>
          <p:cNvPicPr>
            <a:picLocks noChangeAspect="1"/>
          </p:cNvPicPr>
          <p:nvPr/>
        </p:nvPicPr>
        <p:blipFill>
          <a:blip r:embed="rId2" cstate="screen"/>
          <a:srcRect/>
          <a:stretch>
            <a:fillRect/>
          </a:stretch>
        </p:blipFill>
        <p:spPr>
          <a:xfrm>
            <a:off x="323477" y="1244974"/>
            <a:ext cx="8496000" cy="4838700"/>
          </a:xfrm>
          <a:prstGeom prst="rect">
            <a:avLst/>
          </a:prstGeom>
        </p:spPr>
      </p:pic>
      <p:sp>
        <p:nvSpPr>
          <p:cNvPr id="15" name="Titel 14"/>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en-US" dirty="0"/>
          </a:p>
        </p:txBody>
      </p:sp>
      <p:sp>
        <p:nvSpPr>
          <p:cNvPr id="5" name="Fußzeilenplatzhalter 2"/>
          <p:cNvSpPr>
            <a:spLocks noGrp="1"/>
          </p:cNvSpPr>
          <p:nvPr>
            <p:ph type="ftr" sz="quarter" idx="14"/>
          </p:nvPr>
        </p:nvSpPr>
        <p:spPr>
          <a:xfrm>
            <a:off x="320675" y="6444000"/>
            <a:ext cx="5503863" cy="123111"/>
          </a:xfrm>
        </p:spPr>
        <p:txBody>
          <a:bodyPr/>
          <a:lstStyle/>
          <a:p>
            <a:pPr>
              <a:defRPr/>
            </a:pPr>
            <a:r>
              <a:rPr lang="en-US" smtClean="0"/>
              <a:t>MAGNESIUM IN SEAT STRUCTURE│ DEC 2013│ Innovation │ DI</a:t>
            </a:r>
            <a:endParaRPr lang="en-US" dirty="0"/>
          </a:p>
        </p:txBody>
      </p:sp>
      <p:sp>
        <p:nvSpPr>
          <p:cNvPr id="11" name="Untertitel 1"/>
          <p:cNvSpPr txBox="1">
            <a:spLocks/>
          </p:cNvSpPr>
          <p:nvPr/>
        </p:nvSpPr>
        <p:spPr>
          <a:xfrm>
            <a:off x="240442" y="661449"/>
            <a:ext cx="8506203" cy="216000"/>
          </a:xfrm>
          <a:prstGeom prst="rect">
            <a:avLst/>
          </a:prstGeom>
        </p:spPr>
        <p:txBody>
          <a:bodyPr/>
          <a:lstStyle/>
          <a:p>
            <a:pPr marL="1588" lvl="0">
              <a:spcBef>
                <a:spcPts val="0"/>
              </a:spcBef>
              <a:spcAft>
                <a:spcPts val="800"/>
              </a:spcAft>
              <a:buClr>
                <a:schemeClr val="tx1"/>
              </a:buClr>
              <a:defRPr/>
            </a:pPr>
            <a:r>
              <a:rPr lang="en-US" sz="1600" kern="0" dirty="0" smtClean="0">
                <a:latin typeface="+mn-lt"/>
              </a:rPr>
              <a:t>Measuring dimensions</a:t>
            </a:r>
          </a:p>
        </p:txBody>
      </p:sp>
      <p:sp>
        <p:nvSpPr>
          <p:cNvPr id="10" name="Textplatzhalter 10"/>
          <p:cNvSpPr txBox="1">
            <a:spLocks/>
          </p:cNvSpPr>
          <p:nvPr/>
        </p:nvSpPr>
        <p:spPr>
          <a:xfrm>
            <a:off x="617538" y="2032000"/>
            <a:ext cx="3878262" cy="701928"/>
          </a:xfrm>
          <a:prstGeom prst="rect">
            <a:avLst/>
          </a:prstGeom>
        </p:spPr>
        <p:txBody>
          <a:bodyPr vert="horz" lIns="0" tIns="0" rIns="0" bIns="0" rtlCol="0">
            <a:noAutofit/>
          </a:bodyPr>
          <a:lstStyle>
            <a:lvl1pPr>
              <a:defRPr/>
            </a:lvl1pPr>
          </a:lstStyle>
          <a:p>
            <a:pPr marL="1588" marR="0" lvl="0" indent="0" algn="l" defTabSz="914400" rtl="0" eaLnBrk="1" fontAlgn="base" latinLnBrk="0" hangingPunct="1">
              <a:lnSpc>
                <a:spcPts val="2000"/>
              </a:lnSpc>
              <a:spcBef>
                <a:spcPts val="0"/>
              </a:spcBef>
              <a:spcAft>
                <a:spcPts val="0"/>
              </a:spcAft>
              <a:buClr>
                <a:schemeClr val="tx1"/>
              </a:buClr>
              <a:buSzTx/>
              <a:buFontTx/>
              <a:buNone/>
              <a:tabLst/>
              <a:defRPr/>
            </a:pPr>
            <a:r>
              <a:rPr lang="de-DE" sz="1600" kern="0" dirty="0" err="1" smtClean="0">
                <a:latin typeface="+mn-lt"/>
              </a:rPr>
              <a:t>We</a:t>
            </a:r>
            <a:r>
              <a:rPr lang="de-DE" sz="1600" kern="0" dirty="0" smtClean="0">
                <a:latin typeface="+mn-lt"/>
              </a:rPr>
              <a:t> </a:t>
            </a:r>
            <a:r>
              <a:rPr lang="de-DE" sz="1600" kern="0" dirty="0" err="1" smtClean="0">
                <a:latin typeface="+mn-lt"/>
              </a:rPr>
              <a:t>know</a:t>
            </a:r>
            <a:r>
              <a:rPr lang="de-DE" sz="1600" kern="0" dirty="0" smtClean="0">
                <a:latin typeface="+mn-lt"/>
              </a:rPr>
              <a:t> </a:t>
            </a:r>
            <a:r>
              <a:rPr lang="de-DE" sz="1600" kern="0" dirty="0" err="1" smtClean="0">
                <a:latin typeface="+mn-lt"/>
              </a:rPr>
              <a:t>everything</a:t>
            </a:r>
            <a:r>
              <a:rPr lang="de-DE" sz="1600" kern="0" dirty="0" smtClean="0">
                <a:latin typeface="+mn-lt"/>
              </a:rPr>
              <a:t> </a:t>
            </a:r>
            <a:r>
              <a:rPr lang="de-DE" sz="1600" kern="0" dirty="0" err="1" smtClean="0">
                <a:latin typeface="+mn-lt"/>
              </a:rPr>
              <a:t>about</a:t>
            </a:r>
            <a:r>
              <a:rPr lang="de-DE" sz="1600" kern="0" dirty="0" smtClean="0">
                <a:latin typeface="+mn-lt"/>
              </a:rPr>
              <a:t> </a:t>
            </a:r>
            <a:r>
              <a:rPr lang="de-DE" sz="1600" kern="0" noProof="0" dirty="0" err="1" smtClean="0">
                <a:latin typeface="+mn-lt"/>
              </a:rPr>
              <a:t>dimensions</a:t>
            </a:r>
            <a:r>
              <a:rPr lang="de-DE" sz="1600" kern="0" noProof="0" dirty="0" smtClean="0">
                <a:latin typeface="+mn-lt"/>
              </a:rPr>
              <a:t>…</a:t>
            </a:r>
            <a:endParaRPr kumimoji="0" lang="de-DE" sz="1600" b="0" i="0" u="none" strike="noStrike" kern="0" spc="0" normalizeH="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124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en-US" dirty="0"/>
          </a:p>
        </p:txBody>
      </p:sp>
      <p:sp>
        <p:nvSpPr>
          <p:cNvPr id="5" name="Fußzeilenplatzhalter 2"/>
          <p:cNvSpPr>
            <a:spLocks noGrp="1"/>
          </p:cNvSpPr>
          <p:nvPr>
            <p:ph type="ftr" sz="quarter" idx="14"/>
          </p:nvPr>
        </p:nvSpPr>
        <p:spPr>
          <a:xfrm>
            <a:off x="320675" y="6444000"/>
            <a:ext cx="5503863" cy="123111"/>
          </a:xfrm>
        </p:spPr>
        <p:txBody>
          <a:bodyPr/>
          <a:lstStyle/>
          <a:p>
            <a:pPr>
              <a:defRPr/>
            </a:pPr>
            <a:r>
              <a:rPr lang="en-US" smtClean="0"/>
              <a:t>MAGNESIUM IN SEAT STRUCTURE│ DEC 2013│ Innovation │ DI</a:t>
            </a:r>
            <a:endParaRPr lang="en-US" dirty="0"/>
          </a:p>
        </p:txBody>
      </p:sp>
      <p:sp>
        <p:nvSpPr>
          <p:cNvPr id="11" name="Untertitel 1"/>
          <p:cNvSpPr txBox="1">
            <a:spLocks/>
          </p:cNvSpPr>
          <p:nvPr/>
        </p:nvSpPr>
        <p:spPr>
          <a:xfrm>
            <a:off x="240442" y="661449"/>
            <a:ext cx="8506203" cy="216000"/>
          </a:xfrm>
          <a:prstGeom prst="rect">
            <a:avLst/>
          </a:prstGeom>
        </p:spPr>
        <p:txBody>
          <a:bodyPr/>
          <a:lstStyle/>
          <a:p>
            <a:pPr marL="1588" lvl="0">
              <a:spcBef>
                <a:spcPts val="0"/>
              </a:spcBef>
              <a:spcAft>
                <a:spcPts val="800"/>
              </a:spcAft>
              <a:buClr>
                <a:schemeClr val="tx1"/>
              </a:buClr>
              <a:defRPr/>
            </a:pPr>
            <a:r>
              <a:rPr lang="en-US" sz="1600" kern="0" dirty="0" smtClean="0">
                <a:latin typeface="+mn-lt"/>
              </a:rPr>
              <a:t>Measuring weight</a:t>
            </a:r>
          </a:p>
        </p:txBody>
      </p:sp>
      <p:pic>
        <p:nvPicPr>
          <p:cNvPr id="9" name="Grafik 8" descr="BL3520-VS_Waage.jpg"/>
          <p:cNvPicPr>
            <a:picLocks noChangeAspect="1"/>
          </p:cNvPicPr>
          <p:nvPr/>
        </p:nvPicPr>
        <p:blipFill>
          <a:blip r:embed="rId2" cstate="screen"/>
          <a:srcRect/>
          <a:stretch>
            <a:fillRect/>
          </a:stretch>
        </p:blipFill>
        <p:spPr>
          <a:xfrm>
            <a:off x="330200" y="1276350"/>
            <a:ext cx="8496000" cy="4791075"/>
          </a:xfrm>
          <a:prstGeom prst="rect">
            <a:avLst/>
          </a:prstGeom>
        </p:spPr>
      </p:pic>
      <p:sp>
        <p:nvSpPr>
          <p:cNvPr id="10" name="Textplatzhalter 10"/>
          <p:cNvSpPr txBox="1">
            <a:spLocks/>
          </p:cNvSpPr>
          <p:nvPr/>
        </p:nvSpPr>
        <p:spPr>
          <a:xfrm>
            <a:off x="617538" y="2032000"/>
            <a:ext cx="3878262" cy="701928"/>
          </a:xfrm>
          <a:prstGeom prst="rect">
            <a:avLst/>
          </a:prstGeom>
        </p:spPr>
        <p:txBody>
          <a:bodyPr vert="horz" lIns="0" tIns="0" rIns="0" bIns="0" rtlCol="0">
            <a:noAutofit/>
          </a:bodyPr>
          <a:lstStyle>
            <a:lvl1pPr>
              <a:defRPr/>
            </a:lvl1pPr>
          </a:lstStyle>
          <a:p>
            <a:pPr marL="1588" marR="0" lvl="0" indent="0" algn="l" defTabSz="914400" rtl="0" eaLnBrk="1" fontAlgn="base" latinLnBrk="0" hangingPunct="1">
              <a:lnSpc>
                <a:spcPts val="2000"/>
              </a:lnSpc>
              <a:spcBef>
                <a:spcPts val="0"/>
              </a:spcBef>
              <a:spcAft>
                <a:spcPts val="0"/>
              </a:spcAft>
              <a:buClr>
                <a:schemeClr val="tx1"/>
              </a:buClr>
              <a:buSzTx/>
              <a:buFontTx/>
              <a:buNone/>
              <a:tabLst/>
              <a:defRPr/>
            </a:pPr>
            <a:r>
              <a:rPr lang="de-DE" sz="1600" kern="0" dirty="0" err="1" smtClean="0">
                <a:latin typeface="+mn-lt"/>
              </a:rPr>
              <a:t>We</a:t>
            </a:r>
            <a:r>
              <a:rPr lang="de-DE" sz="1600" kern="0" dirty="0" smtClean="0">
                <a:latin typeface="+mn-lt"/>
              </a:rPr>
              <a:t> </a:t>
            </a:r>
            <a:r>
              <a:rPr lang="de-DE" sz="1600" kern="0" dirty="0" err="1" smtClean="0">
                <a:latin typeface="+mn-lt"/>
              </a:rPr>
              <a:t>know</a:t>
            </a:r>
            <a:r>
              <a:rPr lang="de-DE" sz="1600" kern="0" dirty="0" smtClean="0">
                <a:latin typeface="+mn-lt"/>
              </a:rPr>
              <a:t> </a:t>
            </a:r>
            <a:r>
              <a:rPr lang="de-DE" sz="1600" kern="0" dirty="0" err="1" smtClean="0">
                <a:latin typeface="+mn-lt"/>
              </a:rPr>
              <a:t>everything</a:t>
            </a:r>
            <a:r>
              <a:rPr lang="de-DE" sz="1600" kern="0" dirty="0" smtClean="0">
                <a:latin typeface="+mn-lt"/>
              </a:rPr>
              <a:t> </a:t>
            </a:r>
            <a:r>
              <a:rPr lang="de-DE" sz="1600" kern="0" dirty="0" err="1" smtClean="0">
                <a:latin typeface="+mn-lt"/>
              </a:rPr>
              <a:t>about</a:t>
            </a:r>
            <a:r>
              <a:rPr lang="de-DE" sz="1600" kern="0" dirty="0" smtClean="0">
                <a:latin typeface="+mn-lt"/>
              </a:rPr>
              <a:t> </a:t>
            </a:r>
            <a:r>
              <a:rPr lang="de-DE" sz="1600" kern="0" noProof="0" dirty="0" err="1" smtClean="0">
                <a:latin typeface="+mn-lt"/>
              </a:rPr>
              <a:t>weight</a:t>
            </a:r>
            <a:r>
              <a:rPr lang="de-DE" sz="1600" kern="0" noProof="0" dirty="0" smtClean="0">
                <a:latin typeface="+mn-lt"/>
              </a:rPr>
              <a:t>…</a:t>
            </a:r>
            <a:endParaRPr kumimoji="0" lang="de-DE" sz="1600" b="0" i="0" u="none" strike="noStrike" kern="0" spc="0" normalizeH="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124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en-US" dirty="0"/>
          </a:p>
        </p:txBody>
      </p:sp>
      <p:sp>
        <p:nvSpPr>
          <p:cNvPr id="5" name="Fußzeilenplatzhalter 2"/>
          <p:cNvSpPr>
            <a:spLocks noGrp="1"/>
          </p:cNvSpPr>
          <p:nvPr>
            <p:ph type="ftr" sz="quarter" idx="14"/>
          </p:nvPr>
        </p:nvSpPr>
        <p:spPr>
          <a:xfrm>
            <a:off x="320675" y="6444000"/>
            <a:ext cx="5503863" cy="123111"/>
          </a:xfrm>
        </p:spPr>
        <p:txBody>
          <a:bodyPr/>
          <a:lstStyle/>
          <a:p>
            <a:pPr>
              <a:defRPr/>
            </a:pPr>
            <a:r>
              <a:rPr lang="en-US" smtClean="0"/>
              <a:t>MAGNESIUM IN SEAT STRUCTURE│ DEC 2013│ Innovation │ DI</a:t>
            </a:r>
            <a:endParaRPr lang="en-US" dirty="0"/>
          </a:p>
        </p:txBody>
      </p:sp>
      <p:sp>
        <p:nvSpPr>
          <p:cNvPr id="11" name="Untertitel 1"/>
          <p:cNvSpPr txBox="1">
            <a:spLocks/>
          </p:cNvSpPr>
          <p:nvPr/>
        </p:nvSpPr>
        <p:spPr>
          <a:xfrm>
            <a:off x="240442" y="661449"/>
            <a:ext cx="8506203" cy="216000"/>
          </a:xfrm>
          <a:prstGeom prst="rect">
            <a:avLst/>
          </a:prstGeom>
        </p:spPr>
        <p:txBody>
          <a:bodyPr/>
          <a:lstStyle/>
          <a:p>
            <a:r>
              <a:rPr lang="de-DE" sz="1600" kern="0" dirty="0" err="1" smtClean="0">
                <a:latin typeface="+mn-lt"/>
              </a:rPr>
              <a:t>Measuring</a:t>
            </a:r>
            <a:r>
              <a:rPr lang="de-DE" sz="1600" kern="0" dirty="0" smtClean="0">
                <a:latin typeface="+mn-lt"/>
              </a:rPr>
              <a:t> </a:t>
            </a:r>
            <a:r>
              <a:rPr lang="de-DE" sz="1600" kern="0" dirty="0" err="1" smtClean="0">
                <a:latin typeface="+mn-lt"/>
              </a:rPr>
              <a:t>Ecological</a:t>
            </a:r>
            <a:r>
              <a:rPr lang="de-DE" sz="1600" kern="0" dirty="0" smtClean="0">
                <a:latin typeface="+mn-lt"/>
              </a:rPr>
              <a:t> Impact </a:t>
            </a:r>
          </a:p>
        </p:txBody>
      </p:sp>
      <p:pic>
        <p:nvPicPr>
          <p:cNvPr id="7" name="Inhaltsplatzhalter 8" descr="BL3520-VS_Wald.jpg"/>
          <p:cNvPicPr>
            <a:picLocks noChangeAspect="1"/>
          </p:cNvPicPr>
          <p:nvPr/>
        </p:nvPicPr>
        <p:blipFill>
          <a:blip r:embed="rId2" cstate="screen"/>
          <a:srcRect/>
          <a:stretch>
            <a:fillRect/>
          </a:stretch>
        </p:blipFill>
        <p:spPr>
          <a:xfrm>
            <a:off x="321299" y="1330799"/>
            <a:ext cx="8496000" cy="4743450"/>
          </a:xfrm>
          <a:prstGeom prst="rect">
            <a:avLst/>
          </a:prstGeom>
          <a:solidFill>
            <a:schemeClr val="accent4"/>
          </a:solidFill>
        </p:spPr>
      </p:pic>
      <p:pic>
        <p:nvPicPr>
          <p:cNvPr id="8" name="Inhaltsplatzhalter 8" descr="BL3520-VS_Wald.jpg"/>
          <p:cNvPicPr>
            <a:picLocks noGrp="1" noChangeAspect="1"/>
          </p:cNvPicPr>
          <p:nvPr>
            <p:ph sz="quarter" idx="4294967295"/>
          </p:nvPr>
        </p:nvPicPr>
        <p:blipFill>
          <a:blip r:embed="rId2" cstate="screen"/>
          <a:srcRect/>
          <a:stretch>
            <a:fillRect/>
          </a:stretch>
        </p:blipFill>
        <p:spPr>
          <a:xfrm>
            <a:off x="330200" y="1283174"/>
            <a:ext cx="8496000" cy="4743450"/>
          </a:xfrm>
          <a:prstGeom prst="rect">
            <a:avLst/>
          </a:prstGeom>
        </p:spPr>
      </p:pic>
      <p:sp>
        <p:nvSpPr>
          <p:cNvPr id="12" name="Textplatzhalter 19"/>
          <p:cNvSpPr txBox="1">
            <a:spLocks/>
          </p:cNvSpPr>
          <p:nvPr/>
        </p:nvSpPr>
        <p:spPr>
          <a:xfrm>
            <a:off x="617536" y="1960563"/>
            <a:ext cx="5611813" cy="958320"/>
          </a:xfrm>
          <a:prstGeom prst="rect">
            <a:avLst/>
          </a:prstGeom>
        </p:spPr>
        <p:txBody>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r>
              <a:rPr kumimoji="0" lang="en-US" sz="1800" b="1" i="0" u="none" strike="noStrike" kern="0" cap="none" spc="0" normalizeH="0" baseline="0" noProof="0" smtClean="0">
                <a:ln>
                  <a:noFill/>
                </a:ln>
                <a:solidFill>
                  <a:schemeClr val="bg1"/>
                </a:solidFill>
                <a:effectLst/>
                <a:uLnTx/>
                <a:uFillTx/>
                <a:latin typeface="+mn-lt"/>
                <a:ea typeface="+mn-ea"/>
                <a:cs typeface="+mn-cs"/>
              </a:rPr>
              <a:t>But how do we measure ecological impact…?</a:t>
            </a:r>
            <a:endParaRPr kumimoji="0" lang="en-US" sz="1800" b="1" i="0" u="none" strike="noStrike" kern="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124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pic>
        <p:nvPicPr>
          <p:cNvPr id="30" name="Inhaltsplatzhalter 13" descr="BL3520_LCA2_Persp1_130402.jpg"/>
          <p:cNvPicPr>
            <a:picLocks noGrp="1" noChangeAspect="1"/>
          </p:cNvPicPr>
          <p:nvPr>
            <p:ph sz="quarter" idx="12"/>
          </p:nvPr>
        </p:nvPicPr>
        <p:blipFill>
          <a:blip r:embed="rId2" cstate="screen"/>
          <a:srcRect/>
          <a:stretch>
            <a:fillRect/>
          </a:stretch>
        </p:blipFill>
        <p:spPr>
          <a:xfrm>
            <a:off x="6784904" y="3602038"/>
            <a:ext cx="1725684" cy="1304925"/>
          </a:xfrm>
        </p:spPr>
      </p:pic>
      <p:sp>
        <p:nvSpPr>
          <p:cNvPr id="27" name="Textplatzhalter 2"/>
          <p:cNvSpPr>
            <a:spLocks noGrp="1"/>
          </p:cNvSpPr>
          <p:nvPr>
            <p:ph type="body" sz="quarter" idx="13"/>
          </p:nvPr>
        </p:nvSpPr>
        <p:spPr/>
        <p:txBody>
          <a:bodyPr/>
          <a:lstStyle/>
          <a:p>
            <a:r>
              <a:rPr lang="en-GB" smtClean="0"/>
              <a:t>3. Green Aspects for Using Magnesium in Seats</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25" name="Textplatzhalter 12"/>
          <p:cNvSpPr>
            <a:spLocks noGrp="1"/>
          </p:cNvSpPr>
          <p:nvPr>
            <p:ph type="body" sz="quarter" idx="16"/>
          </p:nvPr>
        </p:nvSpPr>
        <p:spPr/>
        <p:txBody>
          <a:bodyPr/>
          <a:lstStyle/>
          <a:p>
            <a:pPr lvl="0"/>
            <a:r>
              <a:rPr lang="en-US" dirty="0" smtClean="0"/>
              <a:t>Life Cycle Assessment as means to compare ecological and </a:t>
            </a:r>
            <a:br>
              <a:rPr lang="en-US" dirty="0" smtClean="0"/>
            </a:br>
            <a:r>
              <a:rPr lang="en-US" dirty="0" smtClean="0"/>
              <a:t>economical benefit </a:t>
            </a:r>
          </a:p>
          <a:p>
            <a:endParaRPr lang="en-US" dirty="0"/>
          </a:p>
        </p:txBody>
      </p:sp>
      <p:sp>
        <p:nvSpPr>
          <p:cNvPr id="5" name="Abgerundetes Rechteck 4"/>
          <p:cNvSpPr>
            <a:spLocks noChangeAspect="1"/>
          </p:cNvSpPr>
          <p:nvPr/>
        </p:nvSpPr>
        <p:spPr>
          <a:xfrm>
            <a:off x="491842" y="2397549"/>
            <a:ext cx="1485900" cy="985413"/>
          </a:xfrm>
          <a:prstGeom prst="roundRect">
            <a:avLst>
              <a:gd name="adj" fmla="val 505"/>
            </a:avLst>
          </a:prstGeom>
          <a:noFill/>
          <a:ln w="19050">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smtClean="0">
                <a:solidFill>
                  <a:schemeClr val="tx1"/>
                </a:solidFill>
              </a:rPr>
              <a:t>STEP 1:</a:t>
            </a:r>
          </a:p>
          <a:p>
            <a:pPr algn="ctr"/>
            <a:r>
              <a:rPr lang="en-US" sz="1200" smtClean="0">
                <a:solidFill>
                  <a:schemeClr val="tx1"/>
                </a:solidFill>
              </a:rPr>
              <a:t>Goal and scope definition</a:t>
            </a:r>
            <a:endParaRPr lang="en-US" sz="1200">
              <a:solidFill>
                <a:schemeClr val="tx1"/>
              </a:solidFill>
            </a:endParaRPr>
          </a:p>
        </p:txBody>
      </p:sp>
      <p:sp>
        <p:nvSpPr>
          <p:cNvPr id="7" name="Abgerundetes Rechteck 6"/>
          <p:cNvSpPr>
            <a:spLocks noChangeAspect="1"/>
          </p:cNvSpPr>
          <p:nvPr/>
        </p:nvSpPr>
        <p:spPr>
          <a:xfrm>
            <a:off x="501367" y="3673899"/>
            <a:ext cx="1485900" cy="985413"/>
          </a:xfrm>
          <a:prstGeom prst="roundRect">
            <a:avLst>
              <a:gd name="adj" fmla="val 2526"/>
            </a:avLst>
          </a:prstGeom>
          <a:noFill/>
          <a:ln w="19050">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smtClean="0">
                <a:solidFill>
                  <a:schemeClr val="tx1"/>
                </a:solidFill>
              </a:rPr>
              <a:t>STEP 2:</a:t>
            </a:r>
            <a:endParaRPr lang="en-US" sz="1200" smtClean="0">
              <a:solidFill>
                <a:schemeClr val="tx1"/>
              </a:solidFill>
            </a:endParaRPr>
          </a:p>
          <a:p>
            <a:pPr algn="ctr"/>
            <a:r>
              <a:rPr lang="en-US" sz="1200" smtClean="0">
                <a:solidFill>
                  <a:schemeClr val="tx1"/>
                </a:solidFill>
              </a:rPr>
              <a:t>Inventory analysis</a:t>
            </a:r>
            <a:endParaRPr lang="en-US" sz="1200">
              <a:solidFill>
                <a:schemeClr val="tx1"/>
              </a:solidFill>
            </a:endParaRPr>
          </a:p>
        </p:txBody>
      </p:sp>
      <p:sp>
        <p:nvSpPr>
          <p:cNvPr id="8" name="Abgerundetes Rechteck 7"/>
          <p:cNvSpPr>
            <a:spLocks noChangeAspect="1"/>
          </p:cNvSpPr>
          <p:nvPr/>
        </p:nvSpPr>
        <p:spPr>
          <a:xfrm>
            <a:off x="501367" y="4931199"/>
            <a:ext cx="1485900" cy="985413"/>
          </a:xfrm>
          <a:prstGeom prst="roundRect">
            <a:avLst>
              <a:gd name="adj" fmla="val 2526"/>
            </a:avLst>
          </a:prstGeom>
          <a:noFill/>
          <a:ln w="19050">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smtClean="0">
                <a:solidFill>
                  <a:schemeClr val="tx1"/>
                </a:solidFill>
              </a:rPr>
              <a:t>STEP 3:</a:t>
            </a:r>
            <a:endParaRPr lang="en-US" sz="1200" dirty="0" smtClean="0">
              <a:solidFill>
                <a:schemeClr val="tx1"/>
              </a:solidFill>
            </a:endParaRPr>
          </a:p>
          <a:p>
            <a:pPr algn="ctr"/>
            <a:r>
              <a:rPr lang="en-US" sz="1200" dirty="0" smtClean="0">
                <a:solidFill>
                  <a:schemeClr val="tx1"/>
                </a:solidFill>
              </a:rPr>
              <a:t>Impact assessment</a:t>
            </a:r>
            <a:endParaRPr lang="en-US" sz="1200" dirty="0">
              <a:solidFill>
                <a:schemeClr val="tx1"/>
              </a:solidFill>
            </a:endParaRPr>
          </a:p>
        </p:txBody>
      </p:sp>
      <p:sp>
        <p:nvSpPr>
          <p:cNvPr id="9" name="Abgerundetes Rechteck 8"/>
          <p:cNvSpPr>
            <a:spLocks noChangeAspect="1"/>
          </p:cNvSpPr>
          <p:nvPr/>
        </p:nvSpPr>
        <p:spPr>
          <a:xfrm>
            <a:off x="2539715" y="2283102"/>
            <a:ext cx="1152525" cy="3643040"/>
          </a:xfrm>
          <a:prstGeom prst="roundRect">
            <a:avLst>
              <a:gd name="adj" fmla="val 3260"/>
            </a:avLst>
          </a:prstGeom>
          <a:noFill/>
          <a:ln w="19050">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200" b="1" dirty="0" smtClean="0">
                <a:solidFill>
                  <a:schemeClr val="tx1"/>
                </a:solidFill>
              </a:rPr>
              <a:t>STEP 4:</a:t>
            </a:r>
            <a:endParaRPr lang="de-DE" sz="1200" dirty="0" smtClean="0">
              <a:solidFill>
                <a:schemeClr val="tx1"/>
              </a:solidFill>
            </a:endParaRPr>
          </a:p>
          <a:p>
            <a:pPr algn="ctr"/>
            <a:r>
              <a:rPr lang="de-DE" sz="1200" dirty="0" smtClean="0">
                <a:solidFill>
                  <a:schemeClr val="tx1"/>
                </a:solidFill>
              </a:rPr>
              <a:t>Interpretation</a:t>
            </a:r>
            <a:endParaRPr lang="de-DE" sz="1200" dirty="0">
              <a:solidFill>
                <a:schemeClr val="tx1"/>
              </a:solidFill>
            </a:endParaRPr>
          </a:p>
        </p:txBody>
      </p:sp>
      <p:sp>
        <p:nvSpPr>
          <p:cNvPr id="10" name="Abgerundetes Rechteck 9"/>
          <p:cNvSpPr>
            <a:spLocks noChangeAspect="1"/>
          </p:cNvSpPr>
          <p:nvPr/>
        </p:nvSpPr>
        <p:spPr>
          <a:xfrm>
            <a:off x="339436" y="2019299"/>
            <a:ext cx="3533773" cy="4059237"/>
          </a:xfrm>
          <a:prstGeom prst="roundRect">
            <a:avLst>
              <a:gd name="adj" fmla="val 1445"/>
            </a:avLst>
          </a:prstGeom>
          <a:noFill/>
          <a:ln w="19050">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1200" b="1" dirty="0" smtClean="0">
                <a:solidFill>
                  <a:schemeClr val="tx1"/>
                </a:solidFill>
              </a:rPr>
              <a:t>Life cycle assessment framework</a:t>
            </a:r>
            <a:endParaRPr lang="en-US" sz="1200" b="1" dirty="0">
              <a:solidFill>
                <a:schemeClr val="tx1"/>
              </a:solidFill>
            </a:endParaRPr>
          </a:p>
        </p:txBody>
      </p:sp>
      <p:cxnSp>
        <p:nvCxnSpPr>
          <p:cNvPr id="12" name="Gerade Verbindung mit Pfeil 11"/>
          <p:cNvCxnSpPr>
            <a:cxnSpLocks noChangeAspect="1"/>
          </p:cNvCxnSpPr>
          <p:nvPr/>
        </p:nvCxnSpPr>
        <p:spPr>
          <a:xfrm>
            <a:off x="1987267" y="2830513"/>
            <a:ext cx="542928" cy="0"/>
          </a:xfrm>
          <a:prstGeom prst="straightConnector1">
            <a:avLst/>
          </a:prstGeom>
          <a:ln w="28575">
            <a:solidFill>
              <a:srgbClr val="99CC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cxnSpLocks noChangeAspect="1"/>
          </p:cNvCxnSpPr>
          <p:nvPr/>
        </p:nvCxnSpPr>
        <p:spPr>
          <a:xfrm>
            <a:off x="1987267" y="3001963"/>
            <a:ext cx="542928" cy="0"/>
          </a:xfrm>
          <a:prstGeom prst="straightConnector1">
            <a:avLst/>
          </a:prstGeom>
          <a:ln w="28575">
            <a:solidFill>
              <a:srgbClr val="99CC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cxnSpLocks noChangeAspect="1"/>
          </p:cNvCxnSpPr>
          <p:nvPr/>
        </p:nvCxnSpPr>
        <p:spPr>
          <a:xfrm>
            <a:off x="1996792" y="4116388"/>
            <a:ext cx="542928" cy="0"/>
          </a:xfrm>
          <a:prstGeom prst="straightConnector1">
            <a:avLst/>
          </a:prstGeom>
          <a:ln w="28575">
            <a:solidFill>
              <a:srgbClr val="99CC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cxnSpLocks noChangeAspect="1"/>
          </p:cNvCxnSpPr>
          <p:nvPr/>
        </p:nvCxnSpPr>
        <p:spPr>
          <a:xfrm>
            <a:off x="1996792" y="4287838"/>
            <a:ext cx="542928" cy="0"/>
          </a:xfrm>
          <a:prstGeom prst="straightConnector1">
            <a:avLst/>
          </a:prstGeom>
          <a:ln w="28575">
            <a:solidFill>
              <a:srgbClr val="99CC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cxnSpLocks noChangeAspect="1"/>
          </p:cNvCxnSpPr>
          <p:nvPr/>
        </p:nvCxnSpPr>
        <p:spPr>
          <a:xfrm>
            <a:off x="1968217" y="5392738"/>
            <a:ext cx="542928" cy="0"/>
          </a:xfrm>
          <a:prstGeom prst="straightConnector1">
            <a:avLst/>
          </a:prstGeom>
          <a:ln w="28575">
            <a:solidFill>
              <a:srgbClr val="99CC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cxnSpLocks noChangeAspect="1"/>
          </p:cNvCxnSpPr>
          <p:nvPr/>
        </p:nvCxnSpPr>
        <p:spPr>
          <a:xfrm>
            <a:off x="1968217" y="5564188"/>
            <a:ext cx="542928" cy="0"/>
          </a:xfrm>
          <a:prstGeom prst="straightConnector1">
            <a:avLst/>
          </a:prstGeom>
          <a:ln w="28575">
            <a:solidFill>
              <a:srgbClr val="99CC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cxnSpLocks noChangeAspect="1"/>
          </p:cNvCxnSpPr>
          <p:nvPr/>
        </p:nvCxnSpPr>
        <p:spPr>
          <a:xfrm>
            <a:off x="3901792" y="2623598"/>
            <a:ext cx="542928" cy="0"/>
          </a:xfrm>
          <a:prstGeom prst="straightConnector1">
            <a:avLst/>
          </a:prstGeom>
          <a:ln w="28575">
            <a:solidFill>
              <a:srgbClr val="99CC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noChangeAspect="1"/>
          </p:cNvCxnSpPr>
          <p:nvPr/>
        </p:nvCxnSpPr>
        <p:spPr>
          <a:xfrm>
            <a:off x="3901792" y="2795048"/>
            <a:ext cx="542928" cy="0"/>
          </a:xfrm>
          <a:prstGeom prst="straightConnector1">
            <a:avLst/>
          </a:prstGeom>
          <a:ln w="28575">
            <a:solidFill>
              <a:srgbClr val="99CC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noChangeAspect="1"/>
          </p:cNvCxnSpPr>
          <p:nvPr/>
        </p:nvCxnSpPr>
        <p:spPr>
          <a:xfrm>
            <a:off x="1137153" y="3372513"/>
            <a:ext cx="2384" cy="353360"/>
          </a:xfrm>
          <a:prstGeom prst="straightConnector1">
            <a:avLst/>
          </a:prstGeom>
          <a:ln w="28575">
            <a:solidFill>
              <a:srgbClr val="99CC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cxnSpLocks noChangeAspect="1"/>
          </p:cNvCxnSpPr>
          <p:nvPr/>
        </p:nvCxnSpPr>
        <p:spPr>
          <a:xfrm>
            <a:off x="1320512" y="3358012"/>
            <a:ext cx="0" cy="358335"/>
          </a:xfrm>
          <a:prstGeom prst="straightConnector1">
            <a:avLst/>
          </a:prstGeom>
          <a:ln w="28575">
            <a:solidFill>
              <a:srgbClr val="99CC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cxnSpLocks noChangeAspect="1"/>
          </p:cNvCxnSpPr>
          <p:nvPr/>
        </p:nvCxnSpPr>
        <p:spPr>
          <a:xfrm>
            <a:off x="1146678" y="4639338"/>
            <a:ext cx="2384" cy="353360"/>
          </a:xfrm>
          <a:prstGeom prst="straightConnector1">
            <a:avLst/>
          </a:prstGeom>
          <a:ln w="28575">
            <a:solidFill>
              <a:srgbClr val="99CC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noChangeAspect="1"/>
          </p:cNvCxnSpPr>
          <p:nvPr/>
        </p:nvCxnSpPr>
        <p:spPr>
          <a:xfrm>
            <a:off x="1330037" y="4624837"/>
            <a:ext cx="0" cy="358335"/>
          </a:xfrm>
          <a:prstGeom prst="straightConnector1">
            <a:avLst/>
          </a:prstGeom>
          <a:ln w="28575">
            <a:solidFill>
              <a:srgbClr val="99CC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feld 23"/>
          <p:cNvSpPr txBox="1">
            <a:spLocks noChangeAspect="1"/>
          </p:cNvSpPr>
          <p:nvPr/>
        </p:nvSpPr>
        <p:spPr>
          <a:xfrm>
            <a:off x="327314" y="6115921"/>
            <a:ext cx="1614227" cy="153886"/>
          </a:xfrm>
          <a:prstGeom prst="rect">
            <a:avLst/>
          </a:prstGeom>
          <a:noFill/>
        </p:spPr>
        <p:txBody>
          <a:bodyPr wrap="none" lIns="0" tIns="0" rIns="0" bIns="0" rtlCol="0">
            <a:spAutoFit/>
          </a:bodyPr>
          <a:lstStyle/>
          <a:p>
            <a:r>
              <a:rPr lang="de-DE" sz="1000" dirty="0" smtClean="0">
                <a:latin typeface="+mn-lt"/>
              </a:rPr>
              <a:t>Source: DIN EN 14040:2006</a:t>
            </a:r>
          </a:p>
        </p:txBody>
      </p:sp>
      <p:pic>
        <p:nvPicPr>
          <p:cNvPr id="28" name="Picture 3"/>
          <p:cNvPicPr>
            <a:picLocks noChangeAspect="1" noChangeArrowheads="1"/>
          </p:cNvPicPr>
          <p:nvPr/>
        </p:nvPicPr>
        <p:blipFill>
          <a:blip r:embed="rId3" cstate="screen"/>
          <a:srcRect/>
          <a:stretch>
            <a:fillRect/>
          </a:stretch>
        </p:blipFill>
        <p:spPr bwMode="auto">
          <a:xfrm>
            <a:off x="7443067" y="5062067"/>
            <a:ext cx="1067521" cy="1016472"/>
          </a:xfrm>
          <a:prstGeom prst="rect">
            <a:avLst/>
          </a:prstGeom>
          <a:noFill/>
          <a:ln w="9525">
            <a:noFill/>
            <a:miter lim="800000"/>
            <a:headEnd/>
            <a:tailEnd/>
          </a:ln>
        </p:spPr>
      </p:pic>
      <p:grpSp>
        <p:nvGrpSpPr>
          <p:cNvPr id="53" name="Group 52"/>
          <p:cNvGrpSpPr/>
          <p:nvPr/>
        </p:nvGrpSpPr>
        <p:grpSpPr>
          <a:xfrm>
            <a:off x="4589523" y="3721034"/>
            <a:ext cx="1092355" cy="2357504"/>
            <a:chOff x="4461011" y="3721034"/>
            <a:chExt cx="1220868" cy="2634858"/>
          </a:xfrm>
        </p:grpSpPr>
        <p:pic>
          <p:nvPicPr>
            <p:cNvPr id="26" name="Picture 2"/>
            <p:cNvPicPr>
              <a:picLocks noChangeAspect="1" noChangeArrowheads="1"/>
            </p:cNvPicPr>
            <p:nvPr/>
          </p:nvPicPr>
          <p:blipFill>
            <a:blip r:embed="rId4" cstate="screen"/>
            <a:srcRect/>
            <a:stretch>
              <a:fillRect/>
            </a:stretch>
          </p:blipFill>
          <p:spPr bwMode="auto">
            <a:xfrm>
              <a:off x="4461011" y="3721034"/>
              <a:ext cx="1207016" cy="1084961"/>
            </a:xfrm>
            <a:prstGeom prst="rect">
              <a:avLst/>
            </a:prstGeom>
            <a:noFill/>
            <a:ln w="9525">
              <a:noFill/>
              <a:miter lim="800000"/>
              <a:headEnd/>
              <a:tailEnd/>
            </a:ln>
          </p:spPr>
        </p:pic>
        <p:pic>
          <p:nvPicPr>
            <p:cNvPr id="29" name="Picture 2"/>
            <p:cNvPicPr>
              <a:picLocks noChangeAspect="1" noChangeArrowheads="1"/>
            </p:cNvPicPr>
            <p:nvPr/>
          </p:nvPicPr>
          <p:blipFill>
            <a:blip r:embed="rId5" cstate="screen"/>
            <a:srcRect/>
            <a:stretch>
              <a:fillRect/>
            </a:stretch>
          </p:blipFill>
          <p:spPr bwMode="auto">
            <a:xfrm>
              <a:off x="4474864" y="4883471"/>
              <a:ext cx="1207015" cy="1472421"/>
            </a:xfrm>
            <a:prstGeom prst="rect">
              <a:avLst/>
            </a:prstGeom>
            <a:noFill/>
            <a:ln w="9525">
              <a:noFill/>
              <a:miter lim="800000"/>
              <a:headEnd/>
              <a:tailEnd/>
            </a:ln>
          </p:spPr>
        </p:pic>
      </p:grpSp>
      <p:sp>
        <p:nvSpPr>
          <p:cNvPr id="11" name="Abgerundetes Rechteck 10"/>
          <p:cNvSpPr>
            <a:spLocks noChangeAspect="1"/>
          </p:cNvSpPr>
          <p:nvPr/>
        </p:nvSpPr>
        <p:spPr>
          <a:xfrm>
            <a:off x="4473290" y="2009774"/>
            <a:ext cx="2433201" cy="1400175"/>
          </a:xfrm>
          <a:prstGeom prst="roundRect">
            <a:avLst>
              <a:gd name="adj" fmla="val 2180"/>
            </a:avLst>
          </a:prstGeom>
          <a:noFill/>
          <a:ln w="19050">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80975"/>
            <a:r>
              <a:rPr lang="en-US" sz="1200" b="1" dirty="0" smtClean="0">
                <a:solidFill>
                  <a:schemeClr val="tx1"/>
                </a:solidFill>
              </a:rPr>
              <a:t>Direct applications:</a:t>
            </a:r>
            <a:endParaRPr lang="en-US" sz="1200" dirty="0" smtClean="0">
              <a:solidFill>
                <a:schemeClr val="tx1"/>
              </a:solidFill>
            </a:endParaRPr>
          </a:p>
          <a:p>
            <a:pPr marL="361950" indent="-180975">
              <a:buFont typeface="Wingdings" pitchFamily="2" charset="2"/>
              <a:buChar char="§"/>
            </a:pPr>
            <a:r>
              <a:rPr lang="en-US" sz="1200" dirty="0" smtClean="0">
                <a:solidFill>
                  <a:schemeClr val="tx1"/>
                </a:solidFill>
              </a:rPr>
              <a:t>Product development and improvement</a:t>
            </a:r>
          </a:p>
          <a:p>
            <a:pPr marL="180975" indent="180975">
              <a:buFont typeface="Wingdings" pitchFamily="2" charset="2"/>
              <a:buChar char="§"/>
            </a:pPr>
            <a:r>
              <a:rPr lang="en-US" sz="1200" dirty="0" smtClean="0">
                <a:solidFill>
                  <a:schemeClr val="tx1"/>
                </a:solidFill>
              </a:rPr>
              <a:t>Strategic planning</a:t>
            </a:r>
          </a:p>
          <a:p>
            <a:pPr marL="180975" indent="180975">
              <a:buFont typeface="Wingdings" pitchFamily="2" charset="2"/>
              <a:buChar char="§"/>
            </a:pPr>
            <a:r>
              <a:rPr lang="en-US" sz="1200" dirty="0" smtClean="0">
                <a:solidFill>
                  <a:schemeClr val="tx1"/>
                </a:solidFill>
              </a:rPr>
              <a:t>Public policy making</a:t>
            </a:r>
          </a:p>
          <a:p>
            <a:pPr marL="180975" indent="180975">
              <a:buFont typeface="Wingdings" pitchFamily="2" charset="2"/>
              <a:buChar char="§"/>
            </a:pPr>
            <a:r>
              <a:rPr lang="en-US" sz="1200" dirty="0" smtClean="0">
                <a:solidFill>
                  <a:schemeClr val="tx1"/>
                </a:solidFill>
              </a:rPr>
              <a:t>Marketing (for magnesium)</a:t>
            </a:r>
          </a:p>
          <a:p>
            <a:pPr marL="180975" indent="180975">
              <a:buFont typeface="Wingdings" pitchFamily="2" charset="2"/>
              <a:buChar char="§"/>
            </a:pPr>
            <a:r>
              <a:rPr lang="en-US" sz="1200" dirty="0" smtClean="0">
                <a:solidFill>
                  <a:schemeClr val="tx1"/>
                </a:solidFill>
              </a:rPr>
              <a:t>others</a:t>
            </a:r>
          </a:p>
        </p:txBody>
      </p:sp>
      <p:sp>
        <p:nvSpPr>
          <p:cNvPr id="31" name="Textplatzhalter 2"/>
          <p:cNvSpPr txBox="1">
            <a:spLocks/>
          </p:cNvSpPr>
          <p:nvPr/>
        </p:nvSpPr>
        <p:spPr>
          <a:xfrm>
            <a:off x="338229" y="980728"/>
            <a:ext cx="8320861" cy="216000"/>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
        <p:nvSpPr>
          <p:cNvPr id="52" name="TextBox 51"/>
          <p:cNvSpPr txBox="1"/>
          <p:nvPr/>
        </p:nvSpPr>
        <p:spPr>
          <a:xfrm>
            <a:off x="5800725" y="4114800"/>
            <a:ext cx="1866900" cy="492443"/>
          </a:xfrm>
          <a:prstGeom prst="rect">
            <a:avLst/>
          </a:prstGeom>
          <a:noFill/>
        </p:spPr>
        <p:txBody>
          <a:bodyPr wrap="square" lIns="0" tIns="0" rIns="0" bIns="0" rtlCol="0">
            <a:spAutoFit/>
          </a:bodyPr>
          <a:lstStyle/>
          <a:p>
            <a:r>
              <a:rPr lang="en-US" sz="1600" dirty="0" smtClean="0">
                <a:latin typeface="+mn-lt"/>
              </a:rPr>
              <a:t>Functional Unit </a:t>
            </a:r>
          </a:p>
          <a:p>
            <a:endParaRPr lang="en-US" sz="1600" dirty="0" smtClean="0">
              <a:latin typeface="+mn-lt"/>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en-US" dirty="0"/>
          </a:p>
        </p:txBody>
      </p:sp>
      <p:sp>
        <p:nvSpPr>
          <p:cNvPr id="5" name="Fußzeilenplatzhalter 2"/>
          <p:cNvSpPr>
            <a:spLocks noGrp="1"/>
          </p:cNvSpPr>
          <p:nvPr>
            <p:ph type="ftr" sz="quarter" idx="14"/>
          </p:nvPr>
        </p:nvSpPr>
        <p:spPr>
          <a:xfrm>
            <a:off x="320675" y="6444000"/>
            <a:ext cx="5503863" cy="123111"/>
          </a:xfrm>
        </p:spPr>
        <p:txBody>
          <a:bodyPr/>
          <a:lstStyle/>
          <a:p>
            <a:pPr>
              <a:defRPr/>
            </a:pPr>
            <a:r>
              <a:rPr lang="en-US" smtClean="0"/>
              <a:t>MAGNESIUM IN SEAT STRUCTURE│ DEC 2013│ Innovation │ DI</a:t>
            </a:r>
            <a:endParaRPr lang="en-US" dirty="0"/>
          </a:p>
        </p:txBody>
      </p:sp>
      <p:sp>
        <p:nvSpPr>
          <p:cNvPr id="9" name="Textplatzhalter 4"/>
          <p:cNvSpPr txBox="1">
            <a:spLocks/>
          </p:cNvSpPr>
          <p:nvPr/>
        </p:nvSpPr>
        <p:spPr>
          <a:xfrm>
            <a:off x="316798" y="1198334"/>
            <a:ext cx="8496000" cy="325666"/>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We investigated every single seat part…</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pic>
        <p:nvPicPr>
          <p:cNvPr id="10" name="Inhaltsplatzhalter 13" descr="BL3520_LCA2_Persp1_130402.jpg"/>
          <p:cNvPicPr>
            <a:picLocks noGrp="1" noChangeAspect="1"/>
          </p:cNvPicPr>
          <p:nvPr>
            <p:ph sz="quarter" idx="12"/>
          </p:nvPr>
        </p:nvPicPr>
        <p:blipFill>
          <a:blip r:embed="rId2" cstate="screen"/>
          <a:stretch>
            <a:fillRect/>
          </a:stretch>
        </p:blipFill>
        <p:spPr>
          <a:xfrm>
            <a:off x="1591583" y="1682750"/>
            <a:ext cx="7323741" cy="4356100"/>
          </a:xfrm>
          <a:prstGeom prst="rect">
            <a:avLst/>
          </a:prstGeom>
        </p:spPr>
      </p:pic>
      <p:pic>
        <p:nvPicPr>
          <p:cNvPr id="12" name="Inhaltsplatzhalter 14" descr="BL3520_LCA2_Persp1_130402.jpg"/>
          <p:cNvPicPr>
            <a:picLocks noChangeAspect="1"/>
          </p:cNvPicPr>
          <p:nvPr/>
        </p:nvPicPr>
        <p:blipFill>
          <a:blip r:embed="rId3" cstate="screen">
            <a:lum contrast="16000"/>
          </a:blip>
          <a:stretch>
            <a:fillRect/>
          </a:stretch>
        </p:blipFill>
        <p:spPr>
          <a:xfrm>
            <a:off x="1589902" y="1681155"/>
            <a:ext cx="7323741" cy="4356100"/>
          </a:xfrm>
          <a:prstGeom prst="rect">
            <a:avLst/>
          </a:prstGeom>
        </p:spPr>
      </p:pic>
      <p:pic>
        <p:nvPicPr>
          <p:cNvPr id="13" name="Inhaltsplatzhalter 9" descr="BL3520_LCA2_Persp2_130402.jpg"/>
          <p:cNvPicPr>
            <a:picLocks noChangeAspect="1"/>
          </p:cNvPicPr>
          <p:nvPr/>
        </p:nvPicPr>
        <p:blipFill>
          <a:blip r:embed="rId4" cstate="screen"/>
          <a:stretch>
            <a:fillRect/>
          </a:stretch>
        </p:blipFill>
        <p:spPr>
          <a:xfrm>
            <a:off x="1590720" y="1679848"/>
            <a:ext cx="7323741" cy="4356100"/>
          </a:xfrm>
          <a:prstGeom prst="rect">
            <a:avLst/>
          </a:prstGeom>
        </p:spPr>
      </p:pic>
      <p:pic>
        <p:nvPicPr>
          <p:cNvPr id="14" name="Inhaltsplatzhalter 9" descr="BL3520_LCA2_Persp3_130402.jpg"/>
          <p:cNvPicPr>
            <a:picLocks noChangeAspect="1"/>
          </p:cNvPicPr>
          <p:nvPr/>
        </p:nvPicPr>
        <p:blipFill>
          <a:blip r:embed="rId5" cstate="screen"/>
          <a:stretch>
            <a:fillRect/>
          </a:stretch>
        </p:blipFill>
        <p:spPr>
          <a:xfrm>
            <a:off x="1589040" y="1679848"/>
            <a:ext cx="7323741" cy="4356100"/>
          </a:xfrm>
          <a:prstGeom prst="rect">
            <a:avLst/>
          </a:prstGeom>
        </p:spPr>
      </p:pic>
      <p:pic>
        <p:nvPicPr>
          <p:cNvPr id="16" name="Inhaltsplatzhalter 9" descr="BL3520_LCA2_Persp4_130402.jpg"/>
          <p:cNvPicPr>
            <a:picLocks noChangeAspect="1"/>
          </p:cNvPicPr>
          <p:nvPr/>
        </p:nvPicPr>
        <p:blipFill>
          <a:blip r:embed="rId6" cstate="screen"/>
          <a:stretch>
            <a:fillRect/>
          </a:stretch>
        </p:blipFill>
        <p:spPr>
          <a:xfrm>
            <a:off x="1585592" y="1680035"/>
            <a:ext cx="7323741" cy="4356100"/>
          </a:xfrm>
          <a:prstGeom prst="rect">
            <a:avLst/>
          </a:prstGeom>
        </p:spPr>
      </p:pic>
      <p:pic>
        <p:nvPicPr>
          <p:cNvPr id="17" name="Inhaltsplatzhalter 9" descr="BL3520_LCA2_Persp5_130402.jpg"/>
          <p:cNvPicPr>
            <a:picLocks noChangeAspect="1"/>
          </p:cNvPicPr>
          <p:nvPr/>
        </p:nvPicPr>
        <p:blipFill>
          <a:blip r:embed="rId7" cstate="screen"/>
          <a:stretch>
            <a:fillRect/>
          </a:stretch>
        </p:blipFill>
        <p:spPr>
          <a:xfrm>
            <a:off x="1587617" y="1682964"/>
            <a:ext cx="7323741" cy="4356100"/>
          </a:xfrm>
          <a:prstGeom prst="rect">
            <a:avLst/>
          </a:prstGeom>
        </p:spPr>
      </p:pic>
      <p:pic>
        <p:nvPicPr>
          <p:cNvPr id="18" name="Inhaltsplatzhalter 10" descr="BL3520_LCA2_Persp6_130402.jpg"/>
          <p:cNvPicPr>
            <a:picLocks noChangeAspect="1"/>
          </p:cNvPicPr>
          <p:nvPr/>
        </p:nvPicPr>
        <p:blipFill>
          <a:blip r:embed="rId8" cstate="screen"/>
          <a:stretch>
            <a:fillRect/>
          </a:stretch>
        </p:blipFill>
        <p:spPr>
          <a:xfrm>
            <a:off x="1590643" y="1679418"/>
            <a:ext cx="7323741" cy="4356100"/>
          </a:xfrm>
          <a:prstGeom prst="rect">
            <a:avLst/>
          </a:prstGeom>
        </p:spPr>
      </p:pic>
      <p:pic>
        <p:nvPicPr>
          <p:cNvPr id="19" name="Inhaltsplatzhalter 10" descr="BL3520_LCA2_Persp7_130402.jpg"/>
          <p:cNvPicPr>
            <a:picLocks noChangeAspect="1"/>
          </p:cNvPicPr>
          <p:nvPr/>
        </p:nvPicPr>
        <p:blipFill>
          <a:blip r:embed="rId9" cstate="screen"/>
          <a:stretch>
            <a:fillRect/>
          </a:stretch>
        </p:blipFill>
        <p:spPr>
          <a:xfrm>
            <a:off x="1593553" y="1678397"/>
            <a:ext cx="7323741" cy="4356100"/>
          </a:xfrm>
          <a:prstGeom prst="rect">
            <a:avLst/>
          </a:prstGeom>
        </p:spPr>
      </p:pic>
      <p:sp>
        <p:nvSpPr>
          <p:cNvPr id="20" name="Untertitel 1"/>
          <p:cNvSpPr txBox="1">
            <a:spLocks/>
          </p:cNvSpPr>
          <p:nvPr/>
        </p:nvSpPr>
        <p:spPr>
          <a:xfrm>
            <a:off x="240442" y="661449"/>
            <a:ext cx="8506203" cy="216000"/>
          </a:xfrm>
          <a:prstGeom prst="rect">
            <a:avLst/>
          </a:prstGeom>
        </p:spPr>
        <p:txBody>
          <a:bodyPr/>
          <a:lstStyle/>
          <a:p>
            <a:r>
              <a:rPr lang="de-DE" sz="1600" kern="0" dirty="0" err="1" smtClean="0">
                <a:latin typeface="+mn-lt"/>
              </a:rPr>
              <a:t>Conducting</a:t>
            </a:r>
            <a:r>
              <a:rPr lang="de-DE" sz="1600" kern="0" dirty="0" smtClean="0">
                <a:latin typeface="+mn-lt"/>
              </a:rPr>
              <a:t> </a:t>
            </a:r>
            <a:r>
              <a:rPr lang="de-DE" sz="1600" kern="0" dirty="0" err="1" smtClean="0">
                <a:latin typeface="+mn-lt"/>
              </a:rPr>
              <a:t>of</a:t>
            </a:r>
            <a:r>
              <a:rPr lang="de-DE" sz="1600" kern="0" dirty="0" smtClean="0">
                <a:latin typeface="+mn-lt"/>
              </a:rPr>
              <a:t> LCA</a:t>
            </a:r>
          </a:p>
        </p:txBody>
      </p:sp>
      <p:sp>
        <p:nvSpPr>
          <p:cNvPr id="21" name="Textplatzhalter 4"/>
          <p:cNvSpPr txBox="1">
            <a:spLocks/>
          </p:cNvSpPr>
          <p:nvPr/>
        </p:nvSpPr>
        <p:spPr>
          <a:xfrm>
            <a:off x="330200" y="2007460"/>
            <a:ext cx="4578230" cy="374548"/>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about </a:t>
            </a:r>
            <a:r>
              <a:rPr lang="en-US" sz="1800" kern="0" dirty="0" smtClean="0">
                <a:latin typeface="+mn-lt"/>
              </a:rPr>
              <a:t>1000 </a:t>
            </a:r>
            <a:r>
              <a:rPr kumimoji="0" lang="en-US" sz="1800" b="0" i="0" u="none" strike="noStrike" kern="0" cap="none" spc="0" normalizeH="0" baseline="0" noProof="0" dirty="0" smtClean="0">
                <a:ln>
                  <a:noFill/>
                </a:ln>
                <a:solidFill>
                  <a:schemeClr val="tx1"/>
                </a:solidFill>
                <a:effectLst/>
                <a:uLnTx/>
                <a:uFillTx/>
                <a:latin typeface="+mn-lt"/>
                <a:ea typeface="+mn-ea"/>
                <a:cs typeface="+mn-cs"/>
              </a:rPr>
              <a:t>different</a:t>
            </a:r>
            <a:r>
              <a:rPr kumimoji="0" lang="en-US" sz="1800" b="0" i="0" u="none" strike="noStrike" kern="0" cap="none" spc="0" normalizeH="0" noProof="0" dirty="0" smtClean="0">
                <a:ln>
                  <a:noFill/>
                </a:ln>
                <a:solidFill>
                  <a:schemeClr val="tx1"/>
                </a:solidFill>
                <a:effectLst/>
                <a:uLnTx/>
                <a:uFillTx/>
                <a:latin typeface="+mn-lt"/>
                <a:ea typeface="+mn-ea"/>
                <a:cs typeface="+mn-cs"/>
              </a:rPr>
              <a:t> parts considered</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22" name="Textplatzhalter 4"/>
          <p:cNvSpPr txBox="1">
            <a:spLocks/>
          </p:cNvSpPr>
          <p:nvPr/>
        </p:nvSpPr>
        <p:spPr>
          <a:xfrm>
            <a:off x="330200" y="2593894"/>
            <a:ext cx="4165600" cy="349598"/>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more than 50 different</a:t>
            </a:r>
            <a:r>
              <a:rPr kumimoji="0" lang="en-US" sz="1800" b="0" i="0" u="none" strike="noStrike" kern="0" cap="none" spc="0" normalizeH="0" noProof="0" dirty="0" smtClean="0">
                <a:ln>
                  <a:noFill/>
                </a:ln>
                <a:solidFill>
                  <a:schemeClr val="tx1"/>
                </a:solidFill>
                <a:effectLst/>
                <a:uLnTx/>
                <a:uFillTx/>
                <a:latin typeface="+mn-lt"/>
                <a:ea typeface="+mn-ea"/>
                <a:cs typeface="+mn-cs"/>
              </a:rPr>
              <a:t> materials</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24" name="Textplatzhalter 4"/>
          <p:cNvSpPr txBox="1">
            <a:spLocks/>
          </p:cNvSpPr>
          <p:nvPr/>
        </p:nvSpPr>
        <p:spPr>
          <a:xfrm>
            <a:off x="330200" y="3155378"/>
            <a:ext cx="4165600" cy="349598"/>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manufacturing processes</a:t>
            </a:r>
          </a:p>
          <a:p>
            <a:pPr marL="1588" marR="0" lvl="0" indent="0" algn="l" defTabSz="914400" rtl="0" eaLnBrk="1" fontAlgn="base" latinLnBrk="0" hangingPunct="1">
              <a:lnSpc>
                <a:spcPct val="100000"/>
              </a:lnSpc>
              <a:spcBef>
                <a:spcPts val="0"/>
              </a:spcBef>
              <a:spcAft>
                <a:spcPts val="800"/>
              </a:spcAft>
              <a:buClr>
                <a:schemeClr val="tx1"/>
              </a:buClr>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124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70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p:cNvSpPr/>
          <p:nvPr/>
        </p:nvSpPr>
        <p:spPr>
          <a:xfrm>
            <a:off x="261959" y="3091226"/>
            <a:ext cx="8640000" cy="2142699"/>
          </a:xfrm>
          <a:prstGeom prst="rect">
            <a:avLst/>
          </a:prstGeom>
          <a:no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b" anchorCtr="0"/>
          <a:lstStyle/>
          <a:p>
            <a:r>
              <a:rPr lang="en-US" dirty="0" smtClean="0">
                <a:solidFill>
                  <a:schemeClr val="tx1"/>
                </a:solidFill>
              </a:rPr>
              <a:t>Product Life-Cycle</a:t>
            </a:r>
            <a:endParaRPr lang="en-US" dirty="0">
              <a:solidFill>
                <a:schemeClr val="tx1"/>
              </a:solidFill>
            </a:endParaRPr>
          </a:p>
        </p:txBody>
      </p:sp>
      <p:sp>
        <p:nvSpPr>
          <p:cNvPr id="15" name="Titel 14"/>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en-US" dirty="0"/>
          </a:p>
        </p:txBody>
      </p:sp>
      <p:sp>
        <p:nvSpPr>
          <p:cNvPr id="5" name="Fußzeilenplatzhalter 2"/>
          <p:cNvSpPr>
            <a:spLocks noGrp="1"/>
          </p:cNvSpPr>
          <p:nvPr>
            <p:ph type="ftr" sz="quarter" idx="14"/>
          </p:nvPr>
        </p:nvSpPr>
        <p:spPr>
          <a:xfrm>
            <a:off x="320675" y="6444000"/>
            <a:ext cx="5503863" cy="123111"/>
          </a:xfrm>
        </p:spPr>
        <p:txBody>
          <a:bodyPr/>
          <a:lstStyle/>
          <a:p>
            <a:pPr>
              <a:defRPr/>
            </a:pPr>
            <a:r>
              <a:rPr lang="en-US" smtClean="0"/>
              <a:t>MAGNESIUM IN SEAT STRUCTURE│ DEC 2013│ Innovation │ DI</a:t>
            </a:r>
            <a:endParaRPr lang="en-US" dirty="0"/>
          </a:p>
        </p:txBody>
      </p:sp>
      <p:sp>
        <p:nvSpPr>
          <p:cNvPr id="20" name="Untertitel 1"/>
          <p:cNvSpPr txBox="1">
            <a:spLocks/>
          </p:cNvSpPr>
          <p:nvPr/>
        </p:nvSpPr>
        <p:spPr>
          <a:xfrm>
            <a:off x="240442" y="661449"/>
            <a:ext cx="8506203" cy="216000"/>
          </a:xfrm>
          <a:prstGeom prst="rect">
            <a:avLst/>
          </a:prstGeom>
        </p:spPr>
        <p:txBody>
          <a:bodyPr/>
          <a:lstStyle/>
          <a:p>
            <a:r>
              <a:rPr lang="de-DE" sz="1600" kern="0" dirty="0" err="1" smtClean="0">
                <a:latin typeface="+mn-lt"/>
              </a:rPr>
              <a:t>Conducting</a:t>
            </a:r>
            <a:r>
              <a:rPr lang="de-DE" sz="1600" kern="0" dirty="0" smtClean="0">
                <a:latin typeface="+mn-lt"/>
              </a:rPr>
              <a:t> </a:t>
            </a:r>
            <a:r>
              <a:rPr lang="de-DE" sz="1600" kern="0" dirty="0" err="1" smtClean="0">
                <a:latin typeface="+mn-lt"/>
              </a:rPr>
              <a:t>of</a:t>
            </a:r>
            <a:r>
              <a:rPr lang="de-DE" sz="1600" kern="0" dirty="0" smtClean="0">
                <a:latin typeface="+mn-lt"/>
              </a:rPr>
              <a:t> LCA</a:t>
            </a:r>
          </a:p>
        </p:txBody>
      </p:sp>
      <p:sp>
        <p:nvSpPr>
          <p:cNvPr id="26" name="Eingekerbter Richtungspfeil 25"/>
          <p:cNvSpPr/>
          <p:nvPr/>
        </p:nvSpPr>
        <p:spPr>
          <a:xfrm>
            <a:off x="330200" y="3227704"/>
            <a:ext cx="2101755" cy="845190"/>
          </a:xfrm>
          <a:prstGeom prst="chevron">
            <a:avLst>
              <a:gd name="adj" fmla="val 27471"/>
            </a:avLst>
          </a:prstGeom>
          <a:solidFill>
            <a:srgbClr val="99CC00"/>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smtClean="0">
                <a:solidFill>
                  <a:schemeClr val="tx1"/>
                </a:solidFill>
              </a:rPr>
              <a:t>Material</a:t>
            </a:r>
          </a:p>
        </p:txBody>
      </p:sp>
      <p:sp>
        <p:nvSpPr>
          <p:cNvPr id="27" name="Eingekerbter Richtungspfeil 26"/>
          <p:cNvSpPr/>
          <p:nvPr/>
        </p:nvSpPr>
        <p:spPr>
          <a:xfrm>
            <a:off x="2394045" y="3227704"/>
            <a:ext cx="2101755" cy="845190"/>
          </a:xfrm>
          <a:prstGeom prst="chevron">
            <a:avLst>
              <a:gd name="adj" fmla="val 27471"/>
            </a:avLst>
          </a:prstGeom>
          <a:solidFill>
            <a:srgbClr val="99CC00"/>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smtClean="0">
                <a:solidFill>
                  <a:schemeClr val="tx1"/>
                </a:solidFill>
              </a:rPr>
              <a:t>Production and Assembly</a:t>
            </a:r>
            <a:endParaRPr lang="en-US" sz="1600">
              <a:solidFill>
                <a:schemeClr val="tx1"/>
              </a:solidFill>
            </a:endParaRPr>
          </a:p>
        </p:txBody>
      </p:sp>
      <p:sp>
        <p:nvSpPr>
          <p:cNvPr id="28" name="Eingekerbter Richtungspfeil 27"/>
          <p:cNvSpPr/>
          <p:nvPr/>
        </p:nvSpPr>
        <p:spPr>
          <a:xfrm>
            <a:off x="4495800" y="4225294"/>
            <a:ext cx="2101755" cy="845190"/>
          </a:xfrm>
          <a:prstGeom prst="chevron">
            <a:avLst>
              <a:gd name="adj" fmla="val 27471"/>
            </a:avLst>
          </a:prstGeom>
          <a:solidFill>
            <a:srgbClr val="99CC00"/>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smtClean="0">
                <a:solidFill>
                  <a:schemeClr val="tx1"/>
                </a:solidFill>
              </a:rPr>
              <a:t>Use Phase</a:t>
            </a:r>
            <a:endParaRPr lang="en-US" sz="1600">
              <a:solidFill>
                <a:schemeClr val="tx1"/>
              </a:solidFill>
            </a:endParaRPr>
          </a:p>
        </p:txBody>
      </p:sp>
      <p:sp>
        <p:nvSpPr>
          <p:cNvPr id="29" name="Eingekerbter Richtungspfeil 28"/>
          <p:cNvSpPr/>
          <p:nvPr/>
        </p:nvSpPr>
        <p:spPr>
          <a:xfrm>
            <a:off x="6721570" y="3227704"/>
            <a:ext cx="2101755" cy="845190"/>
          </a:xfrm>
          <a:prstGeom prst="chevron">
            <a:avLst>
              <a:gd name="adj" fmla="val 27471"/>
            </a:avLst>
          </a:prstGeom>
          <a:solidFill>
            <a:srgbClr val="99CC00"/>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smtClean="0">
                <a:solidFill>
                  <a:schemeClr val="tx1"/>
                </a:solidFill>
              </a:rPr>
              <a:t>Recycling</a:t>
            </a:r>
            <a:endParaRPr lang="en-US" sz="1600">
              <a:solidFill>
                <a:schemeClr val="tx1"/>
              </a:solidFill>
            </a:endParaRPr>
          </a:p>
        </p:txBody>
      </p:sp>
      <p:sp>
        <p:nvSpPr>
          <p:cNvPr id="30" name="Ellipse 29"/>
          <p:cNvSpPr/>
          <p:nvPr/>
        </p:nvSpPr>
        <p:spPr>
          <a:xfrm>
            <a:off x="4842301" y="3336886"/>
            <a:ext cx="1610436" cy="626826"/>
          </a:xfrm>
          <a:prstGeom prst="ellipse">
            <a:avLst/>
          </a:prstGeom>
          <a:solidFill>
            <a:schemeClr val="accent3"/>
          </a:solidFill>
          <a:ln w="19050">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smtClean="0">
                <a:solidFill>
                  <a:schemeClr val="tx1"/>
                </a:solidFill>
              </a:rPr>
              <a:t>Product</a:t>
            </a:r>
            <a:endParaRPr lang="en-US" sz="1600">
              <a:solidFill>
                <a:schemeClr val="tx1"/>
              </a:solidFill>
            </a:endParaRPr>
          </a:p>
        </p:txBody>
      </p:sp>
      <p:pic>
        <p:nvPicPr>
          <p:cNvPr id="34" name="Picture 3"/>
          <p:cNvPicPr>
            <a:picLocks noChangeAspect="1" noChangeArrowheads="1"/>
          </p:cNvPicPr>
          <p:nvPr/>
        </p:nvPicPr>
        <p:blipFill>
          <a:blip r:embed="rId2" cstate="screen"/>
          <a:srcRect/>
          <a:stretch>
            <a:fillRect/>
          </a:stretch>
        </p:blipFill>
        <p:spPr bwMode="auto">
          <a:xfrm>
            <a:off x="4960498" y="1817688"/>
            <a:ext cx="1280942" cy="1219687"/>
          </a:xfrm>
          <a:prstGeom prst="rect">
            <a:avLst/>
          </a:prstGeom>
          <a:noFill/>
          <a:ln w="9525">
            <a:noFill/>
            <a:miter lim="800000"/>
            <a:headEnd/>
            <a:tailEnd/>
          </a:ln>
        </p:spPr>
      </p:pic>
      <p:grpSp>
        <p:nvGrpSpPr>
          <p:cNvPr id="2" name="Gruppieren 38"/>
          <p:cNvGrpSpPr/>
          <p:nvPr/>
        </p:nvGrpSpPr>
        <p:grpSpPr>
          <a:xfrm>
            <a:off x="2980700" y="2041789"/>
            <a:ext cx="944781" cy="982884"/>
            <a:chOff x="2824729" y="1630248"/>
            <a:chExt cx="792000" cy="878615"/>
          </a:xfrm>
        </p:grpSpPr>
        <p:sp>
          <p:nvSpPr>
            <p:cNvPr id="35" name="Rechteck 34"/>
            <p:cNvSpPr/>
            <p:nvPr/>
          </p:nvSpPr>
          <p:spPr>
            <a:xfrm>
              <a:off x="2824729" y="2148863"/>
              <a:ext cx="792000" cy="360000"/>
            </a:xfrm>
            <a:prstGeom prst="rect">
              <a:avLst/>
            </a:prstGeom>
            <a:solidFill>
              <a:schemeClr val="bg2">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6" name="Rechtwinkliges Dreieck 35"/>
            <p:cNvSpPr/>
            <p:nvPr/>
          </p:nvSpPr>
          <p:spPr>
            <a:xfrm>
              <a:off x="3121686" y="1862260"/>
              <a:ext cx="245659" cy="286603"/>
            </a:xfrm>
            <a:prstGeom prst="rtTriangle">
              <a:avLst/>
            </a:prstGeom>
            <a:solidFill>
              <a:schemeClr val="bg2">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7" name="Rechtwinkliges Dreieck 36"/>
            <p:cNvSpPr/>
            <p:nvPr/>
          </p:nvSpPr>
          <p:spPr>
            <a:xfrm>
              <a:off x="3346491" y="1864534"/>
              <a:ext cx="245659" cy="286603"/>
            </a:xfrm>
            <a:prstGeom prst="rtTriangle">
              <a:avLst/>
            </a:prstGeom>
            <a:solidFill>
              <a:schemeClr val="bg2">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8" name="Trapezoid 37"/>
            <p:cNvSpPr/>
            <p:nvPr/>
          </p:nvSpPr>
          <p:spPr>
            <a:xfrm>
              <a:off x="2879945" y="1630248"/>
              <a:ext cx="150125" cy="545911"/>
            </a:xfrm>
            <a:prstGeom prst="trapezoid">
              <a:avLst/>
            </a:prstGeom>
            <a:solidFill>
              <a:schemeClr val="bg2">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grpSp>
      <p:grpSp>
        <p:nvGrpSpPr>
          <p:cNvPr id="3" name="Gruppieren 50"/>
          <p:cNvGrpSpPr/>
          <p:nvPr/>
        </p:nvGrpSpPr>
        <p:grpSpPr>
          <a:xfrm>
            <a:off x="1571539" y="1515769"/>
            <a:ext cx="1176690" cy="639291"/>
            <a:chOff x="4657725" y="1389534"/>
            <a:chExt cx="1176690" cy="639291"/>
          </a:xfrm>
        </p:grpSpPr>
        <p:sp>
          <p:nvSpPr>
            <p:cNvPr id="40" name="Rechteck 39"/>
            <p:cNvSpPr/>
            <p:nvPr/>
          </p:nvSpPr>
          <p:spPr>
            <a:xfrm>
              <a:off x="4657725" y="1414965"/>
              <a:ext cx="762000" cy="402723"/>
            </a:xfrm>
            <a:prstGeom prst="rect">
              <a:avLst/>
            </a:prstGeom>
            <a:solidFill>
              <a:schemeClr val="bg2">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1" name="Rechteck 40"/>
            <p:cNvSpPr/>
            <p:nvPr/>
          </p:nvSpPr>
          <p:spPr>
            <a:xfrm>
              <a:off x="4657725" y="1840415"/>
              <a:ext cx="1152000" cy="102685"/>
            </a:xfrm>
            <a:prstGeom prst="rect">
              <a:avLst/>
            </a:prstGeom>
            <a:solidFill>
              <a:schemeClr val="bg2">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3" name="Ellipse 42"/>
            <p:cNvSpPr/>
            <p:nvPr/>
          </p:nvSpPr>
          <p:spPr>
            <a:xfrm>
              <a:off x="4726958" y="1905000"/>
              <a:ext cx="123825" cy="123825"/>
            </a:xfrm>
            <a:prstGeom prst="ellipse">
              <a:avLst/>
            </a:prstGeom>
            <a:solidFill>
              <a:schemeClr val="bg2"/>
            </a:solidFill>
            <a:ln w="349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4" name="Ellipse 43"/>
            <p:cNvSpPr/>
            <p:nvPr/>
          </p:nvSpPr>
          <p:spPr>
            <a:xfrm>
              <a:off x="4907933" y="1905000"/>
              <a:ext cx="123825" cy="123825"/>
            </a:xfrm>
            <a:prstGeom prst="ellipse">
              <a:avLst/>
            </a:prstGeom>
            <a:solidFill>
              <a:schemeClr val="bg2"/>
            </a:solidFill>
            <a:ln w="349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5" name="Ellipse 44"/>
            <p:cNvSpPr/>
            <p:nvPr/>
          </p:nvSpPr>
          <p:spPr>
            <a:xfrm>
              <a:off x="5600700" y="1905000"/>
              <a:ext cx="123825" cy="123825"/>
            </a:xfrm>
            <a:prstGeom prst="ellipse">
              <a:avLst/>
            </a:prstGeom>
            <a:solidFill>
              <a:schemeClr val="bg2"/>
            </a:solidFill>
            <a:ln w="3492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9" name="Rechteck 48"/>
            <p:cNvSpPr/>
            <p:nvPr/>
          </p:nvSpPr>
          <p:spPr>
            <a:xfrm>
              <a:off x="5492514" y="1460310"/>
              <a:ext cx="314609" cy="357378"/>
            </a:xfrm>
            <a:prstGeom prst="rect">
              <a:avLst/>
            </a:prstGeom>
            <a:solidFill>
              <a:schemeClr val="bg2">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0" name="Rechtwinkliges Dreieck 49"/>
            <p:cNvSpPr/>
            <p:nvPr/>
          </p:nvSpPr>
          <p:spPr>
            <a:xfrm flipH="1" flipV="1">
              <a:off x="5677468" y="1389534"/>
              <a:ext cx="156947" cy="279779"/>
            </a:xfrm>
            <a:prstGeom prst="rtTriangle">
              <a:avLst/>
            </a:prstGeom>
            <a:solidFill>
              <a:schemeClr val="bg1"/>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grpSp>
      <p:grpSp>
        <p:nvGrpSpPr>
          <p:cNvPr id="4" name="Group 3"/>
          <p:cNvGrpSpPr>
            <a:grpSpLocks/>
          </p:cNvGrpSpPr>
          <p:nvPr/>
        </p:nvGrpSpPr>
        <p:grpSpPr bwMode="auto">
          <a:xfrm>
            <a:off x="7228937" y="1906448"/>
            <a:ext cx="935645" cy="936000"/>
            <a:chOff x="769" y="1244"/>
            <a:chExt cx="2046" cy="2134"/>
          </a:xfrm>
          <a:solidFill>
            <a:schemeClr val="accent3"/>
          </a:solidFill>
        </p:grpSpPr>
        <p:sp>
          <p:nvSpPr>
            <p:cNvPr id="53" name="Freeform 4"/>
            <p:cNvSpPr>
              <a:spLocks/>
            </p:cNvSpPr>
            <p:nvPr/>
          </p:nvSpPr>
          <p:spPr bwMode="auto">
            <a:xfrm>
              <a:off x="1070" y="2460"/>
              <a:ext cx="1745" cy="918"/>
            </a:xfrm>
            <a:custGeom>
              <a:avLst/>
              <a:gdLst>
                <a:gd name="T0" fmla="*/ 895 w 1745"/>
                <a:gd name="T1" fmla="*/ 904 h 918"/>
                <a:gd name="T2" fmla="*/ 943 w 1745"/>
                <a:gd name="T3" fmla="*/ 895 h 918"/>
                <a:gd name="T4" fmla="*/ 980 w 1745"/>
                <a:gd name="T5" fmla="*/ 886 h 918"/>
                <a:gd name="T6" fmla="*/ 1020 w 1745"/>
                <a:gd name="T7" fmla="*/ 875 h 918"/>
                <a:gd name="T8" fmla="*/ 1058 w 1745"/>
                <a:gd name="T9" fmla="*/ 861 h 918"/>
                <a:gd name="T10" fmla="*/ 1104 w 1745"/>
                <a:gd name="T11" fmla="*/ 843 h 918"/>
                <a:gd name="T12" fmla="*/ 1147 w 1745"/>
                <a:gd name="T13" fmla="*/ 824 h 918"/>
                <a:gd name="T14" fmla="*/ 1189 w 1745"/>
                <a:gd name="T15" fmla="*/ 803 h 918"/>
                <a:gd name="T16" fmla="*/ 1224 w 1745"/>
                <a:gd name="T17" fmla="*/ 781 h 918"/>
                <a:gd name="T18" fmla="*/ 1260 w 1745"/>
                <a:gd name="T19" fmla="*/ 758 h 918"/>
                <a:gd name="T20" fmla="*/ 1300 w 1745"/>
                <a:gd name="T21" fmla="*/ 730 h 918"/>
                <a:gd name="T22" fmla="*/ 1334 w 1745"/>
                <a:gd name="T23" fmla="*/ 704 h 918"/>
                <a:gd name="T24" fmla="*/ 1387 w 1745"/>
                <a:gd name="T25" fmla="*/ 660 h 918"/>
                <a:gd name="T26" fmla="*/ 1438 w 1745"/>
                <a:gd name="T27" fmla="*/ 606 h 918"/>
                <a:gd name="T28" fmla="*/ 1476 w 1745"/>
                <a:gd name="T29" fmla="*/ 561 h 918"/>
                <a:gd name="T30" fmla="*/ 1517 w 1745"/>
                <a:gd name="T31" fmla="*/ 509 h 918"/>
                <a:gd name="T32" fmla="*/ 1557 w 1745"/>
                <a:gd name="T33" fmla="*/ 449 h 918"/>
                <a:gd name="T34" fmla="*/ 1561 w 1745"/>
                <a:gd name="T35" fmla="*/ 0 h 918"/>
                <a:gd name="T36" fmla="*/ 1165 w 1745"/>
                <a:gd name="T37" fmla="*/ 220 h 918"/>
                <a:gd name="T38" fmla="*/ 1130 w 1745"/>
                <a:gd name="T39" fmla="*/ 265 h 918"/>
                <a:gd name="T40" fmla="*/ 1094 w 1745"/>
                <a:gd name="T41" fmla="*/ 306 h 918"/>
                <a:gd name="T42" fmla="*/ 1063 w 1745"/>
                <a:gd name="T43" fmla="*/ 338 h 918"/>
                <a:gd name="T44" fmla="*/ 1025 w 1745"/>
                <a:gd name="T45" fmla="*/ 367 h 918"/>
                <a:gd name="T46" fmla="*/ 981 w 1745"/>
                <a:gd name="T47" fmla="*/ 396 h 918"/>
                <a:gd name="T48" fmla="*/ 939 w 1745"/>
                <a:gd name="T49" fmla="*/ 420 h 918"/>
                <a:gd name="T50" fmla="*/ 898 w 1745"/>
                <a:gd name="T51" fmla="*/ 435 h 918"/>
                <a:gd name="T52" fmla="*/ 849 w 1745"/>
                <a:gd name="T53" fmla="*/ 450 h 918"/>
                <a:gd name="T54" fmla="*/ 791 w 1745"/>
                <a:gd name="T55" fmla="*/ 457 h 918"/>
                <a:gd name="T56" fmla="*/ 692 w 1745"/>
                <a:gd name="T57" fmla="*/ 460 h 918"/>
                <a:gd name="T58" fmla="*/ 610 w 1745"/>
                <a:gd name="T59" fmla="*/ 445 h 918"/>
                <a:gd name="T60" fmla="*/ 525 w 1745"/>
                <a:gd name="T61" fmla="*/ 415 h 918"/>
                <a:gd name="T62" fmla="*/ 449 w 1745"/>
                <a:gd name="T63" fmla="*/ 372 h 918"/>
                <a:gd name="T64" fmla="*/ 0 w 1745"/>
                <a:gd name="T65" fmla="*/ 580 h 918"/>
                <a:gd name="T66" fmla="*/ 41 w 1745"/>
                <a:gd name="T67" fmla="*/ 623 h 918"/>
                <a:gd name="T68" fmla="*/ 81 w 1745"/>
                <a:gd name="T69" fmla="*/ 662 h 918"/>
                <a:gd name="T70" fmla="*/ 125 w 1745"/>
                <a:gd name="T71" fmla="*/ 701 h 918"/>
                <a:gd name="T72" fmla="*/ 169 w 1745"/>
                <a:gd name="T73" fmla="*/ 734 h 918"/>
                <a:gd name="T74" fmla="*/ 218 w 1745"/>
                <a:gd name="T75" fmla="*/ 767 h 918"/>
                <a:gd name="T76" fmla="*/ 266 w 1745"/>
                <a:gd name="T77" fmla="*/ 796 h 918"/>
                <a:gd name="T78" fmla="*/ 311 w 1745"/>
                <a:gd name="T79" fmla="*/ 820 h 918"/>
                <a:gd name="T80" fmla="*/ 369 w 1745"/>
                <a:gd name="T81" fmla="*/ 846 h 918"/>
                <a:gd name="T82" fmla="*/ 425 w 1745"/>
                <a:gd name="T83" fmla="*/ 867 h 918"/>
                <a:gd name="T84" fmla="*/ 475 w 1745"/>
                <a:gd name="T85" fmla="*/ 884 h 918"/>
                <a:gd name="T86" fmla="*/ 527 w 1745"/>
                <a:gd name="T87" fmla="*/ 897 h 918"/>
                <a:gd name="T88" fmla="*/ 587 w 1745"/>
                <a:gd name="T89" fmla="*/ 908 h 918"/>
                <a:gd name="T90" fmla="*/ 650 w 1745"/>
                <a:gd name="T91" fmla="*/ 915 h 918"/>
                <a:gd name="T92" fmla="*/ 707 w 1745"/>
                <a:gd name="T93" fmla="*/ 918 h 918"/>
                <a:gd name="T94" fmla="*/ 766 w 1745"/>
                <a:gd name="T95" fmla="*/ 917 h 918"/>
                <a:gd name="T96" fmla="*/ 825 w 1745"/>
                <a:gd name="T97" fmla="*/ 914 h 918"/>
                <a:gd name="T98" fmla="*/ 877 w 1745"/>
                <a:gd name="T99" fmla="*/ 907 h 9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45"/>
                <a:gd name="T151" fmla="*/ 0 h 918"/>
                <a:gd name="T152" fmla="*/ 1745 w 1745"/>
                <a:gd name="T153" fmla="*/ 918 h 9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45" h="918">
                  <a:moveTo>
                    <a:pt x="877" y="907"/>
                  </a:moveTo>
                  <a:lnTo>
                    <a:pt x="895" y="904"/>
                  </a:lnTo>
                  <a:lnTo>
                    <a:pt x="919" y="900"/>
                  </a:lnTo>
                  <a:lnTo>
                    <a:pt x="943" y="895"/>
                  </a:lnTo>
                  <a:lnTo>
                    <a:pt x="960" y="891"/>
                  </a:lnTo>
                  <a:lnTo>
                    <a:pt x="980" y="886"/>
                  </a:lnTo>
                  <a:lnTo>
                    <a:pt x="1000" y="880"/>
                  </a:lnTo>
                  <a:lnTo>
                    <a:pt x="1020" y="875"/>
                  </a:lnTo>
                  <a:lnTo>
                    <a:pt x="1038" y="869"/>
                  </a:lnTo>
                  <a:lnTo>
                    <a:pt x="1058" y="861"/>
                  </a:lnTo>
                  <a:lnTo>
                    <a:pt x="1083" y="852"/>
                  </a:lnTo>
                  <a:lnTo>
                    <a:pt x="1104" y="843"/>
                  </a:lnTo>
                  <a:lnTo>
                    <a:pt x="1124" y="834"/>
                  </a:lnTo>
                  <a:lnTo>
                    <a:pt x="1147" y="824"/>
                  </a:lnTo>
                  <a:lnTo>
                    <a:pt x="1169" y="813"/>
                  </a:lnTo>
                  <a:lnTo>
                    <a:pt x="1189" y="803"/>
                  </a:lnTo>
                  <a:lnTo>
                    <a:pt x="1207" y="791"/>
                  </a:lnTo>
                  <a:lnTo>
                    <a:pt x="1224" y="781"/>
                  </a:lnTo>
                  <a:lnTo>
                    <a:pt x="1241" y="769"/>
                  </a:lnTo>
                  <a:lnTo>
                    <a:pt x="1260" y="758"/>
                  </a:lnTo>
                  <a:lnTo>
                    <a:pt x="1281" y="744"/>
                  </a:lnTo>
                  <a:lnTo>
                    <a:pt x="1300" y="730"/>
                  </a:lnTo>
                  <a:lnTo>
                    <a:pt x="1318" y="716"/>
                  </a:lnTo>
                  <a:lnTo>
                    <a:pt x="1334" y="704"/>
                  </a:lnTo>
                  <a:lnTo>
                    <a:pt x="1362" y="682"/>
                  </a:lnTo>
                  <a:lnTo>
                    <a:pt x="1387" y="660"/>
                  </a:lnTo>
                  <a:lnTo>
                    <a:pt x="1412" y="635"/>
                  </a:lnTo>
                  <a:lnTo>
                    <a:pt x="1438" y="606"/>
                  </a:lnTo>
                  <a:lnTo>
                    <a:pt x="1456" y="585"/>
                  </a:lnTo>
                  <a:lnTo>
                    <a:pt x="1476" y="561"/>
                  </a:lnTo>
                  <a:lnTo>
                    <a:pt x="1498" y="535"/>
                  </a:lnTo>
                  <a:lnTo>
                    <a:pt x="1517" y="509"/>
                  </a:lnTo>
                  <a:lnTo>
                    <a:pt x="1535" y="481"/>
                  </a:lnTo>
                  <a:lnTo>
                    <a:pt x="1557" y="449"/>
                  </a:lnTo>
                  <a:lnTo>
                    <a:pt x="1745" y="559"/>
                  </a:lnTo>
                  <a:lnTo>
                    <a:pt x="1561" y="0"/>
                  </a:lnTo>
                  <a:lnTo>
                    <a:pt x="964" y="106"/>
                  </a:lnTo>
                  <a:lnTo>
                    <a:pt x="1165" y="220"/>
                  </a:lnTo>
                  <a:lnTo>
                    <a:pt x="1148" y="244"/>
                  </a:lnTo>
                  <a:lnTo>
                    <a:pt x="1130" y="265"/>
                  </a:lnTo>
                  <a:lnTo>
                    <a:pt x="1112" y="286"/>
                  </a:lnTo>
                  <a:lnTo>
                    <a:pt x="1094" y="306"/>
                  </a:lnTo>
                  <a:lnTo>
                    <a:pt x="1079" y="321"/>
                  </a:lnTo>
                  <a:lnTo>
                    <a:pt x="1063" y="338"/>
                  </a:lnTo>
                  <a:lnTo>
                    <a:pt x="1045" y="352"/>
                  </a:lnTo>
                  <a:lnTo>
                    <a:pt x="1025" y="367"/>
                  </a:lnTo>
                  <a:lnTo>
                    <a:pt x="1001" y="383"/>
                  </a:lnTo>
                  <a:lnTo>
                    <a:pt x="981" y="396"/>
                  </a:lnTo>
                  <a:lnTo>
                    <a:pt x="964" y="406"/>
                  </a:lnTo>
                  <a:lnTo>
                    <a:pt x="939" y="420"/>
                  </a:lnTo>
                  <a:lnTo>
                    <a:pt x="917" y="429"/>
                  </a:lnTo>
                  <a:lnTo>
                    <a:pt x="898" y="435"/>
                  </a:lnTo>
                  <a:lnTo>
                    <a:pt x="878" y="442"/>
                  </a:lnTo>
                  <a:lnTo>
                    <a:pt x="849" y="450"/>
                  </a:lnTo>
                  <a:lnTo>
                    <a:pt x="820" y="454"/>
                  </a:lnTo>
                  <a:lnTo>
                    <a:pt x="791" y="457"/>
                  </a:lnTo>
                  <a:lnTo>
                    <a:pt x="748" y="459"/>
                  </a:lnTo>
                  <a:lnTo>
                    <a:pt x="692" y="460"/>
                  </a:lnTo>
                  <a:lnTo>
                    <a:pt x="649" y="454"/>
                  </a:lnTo>
                  <a:lnTo>
                    <a:pt x="610" y="445"/>
                  </a:lnTo>
                  <a:lnTo>
                    <a:pt x="565" y="432"/>
                  </a:lnTo>
                  <a:lnTo>
                    <a:pt x="525" y="415"/>
                  </a:lnTo>
                  <a:lnTo>
                    <a:pt x="485" y="395"/>
                  </a:lnTo>
                  <a:lnTo>
                    <a:pt x="449" y="372"/>
                  </a:lnTo>
                  <a:lnTo>
                    <a:pt x="414" y="341"/>
                  </a:lnTo>
                  <a:lnTo>
                    <a:pt x="0" y="580"/>
                  </a:lnTo>
                  <a:lnTo>
                    <a:pt x="17" y="600"/>
                  </a:lnTo>
                  <a:lnTo>
                    <a:pt x="41" y="623"/>
                  </a:lnTo>
                  <a:lnTo>
                    <a:pt x="61" y="643"/>
                  </a:lnTo>
                  <a:lnTo>
                    <a:pt x="81" y="662"/>
                  </a:lnTo>
                  <a:lnTo>
                    <a:pt x="101" y="681"/>
                  </a:lnTo>
                  <a:lnTo>
                    <a:pt x="125" y="701"/>
                  </a:lnTo>
                  <a:lnTo>
                    <a:pt x="147" y="718"/>
                  </a:lnTo>
                  <a:lnTo>
                    <a:pt x="169" y="734"/>
                  </a:lnTo>
                  <a:lnTo>
                    <a:pt x="194" y="750"/>
                  </a:lnTo>
                  <a:lnTo>
                    <a:pt x="218" y="767"/>
                  </a:lnTo>
                  <a:lnTo>
                    <a:pt x="243" y="783"/>
                  </a:lnTo>
                  <a:lnTo>
                    <a:pt x="266" y="796"/>
                  </a:lnTo>
                  <a:lnTo>
                    <a:pt x="289" y="809"/>
                  </a:lnTo>
                  <a:lnTo>
                    <a:pt x="311" y="820"/>
                  </a:lnTo>
                  <a:lnTo>
                    <a:pt x="341" y="834"/>
                  </a:lnTo>
                  <a:lnTo>
                    <a:pt x="369" y="846"/>
                  </a:lnTo>
                  <a:lnTo>
                    <a:pt x="401" y="858"/>
                  </a:lnTo>
                  <a:lnTo>
                    <a:pt x="425" y="867"/>
                  </a:lnTo>
                  <a:lnTo>
                    <a:pt x="448" y="876"/>
                  </a:lnTo>
                  <a:lnTo>
                    <a:pt x="475" y="884"/>
                  </a:lnTo>
                  <a:lnTo>
                    <a:pt x="501" y="891"/>
                  </a:lnTo>
                  <a:lnTo>
                    <a:pt x="527" y="897"/>
                  </a:lnTo>
                  <a:lnTo>
                    <a:pt x="557" y="903"/>
                  </a:lnTo>
                  <a:lnTo>
                    <a:pt x="587" y="908"/>
                  </a:lnTo>
                  <a:lnTo>
                    <a:pt x="618" y="912"/>
                  </a:lnTo>
                  <a:lnTo>
                    <a:pt x="650" y="915"/>
                  </a:lnTo>
                  <a:lnTo>
                    <a:pt x="674" y="916"/>
                  </a:lnTo>
                  <a:lnTo>
                    <a:pt x="707" y="918"/>
                  </a:lnTo>
                  <a:lnTo>
                    <a:pt x="740" y="918"/>
                  </a:lnTo>
                  <a:lnTo>
                    <a:pt x="766" y="917"/>
                  </a:lnTo>
                  <a:lnTo>
                    <a:pt x="794" y="916"/>
                  </a:lnTo>
                  <a:lnTo>
                    <a:pt x="825" y="914"/>
                  </a:lnTo>
                  <a:lnTo>
                    <a:pt x="853" y="910"/>
                  </a:lnTo>
                  <a:lnTo>
                    <a:pt x="877" y="907"/>
                  </a:lnTo>
                  <a:close/>
                </a:path>
              </a:pathLst>
            </a:custGeom>
            <a:grpFill/>
            <a:ln w="9525">
              <a:solidFill>
                <a:schemeClr val="bg1"/>
              </a:solidFill>
              <a:round/>
              <a:headEnd/>
              <a:tailEnd/>
            </a:ln>
          </p:spPr>
          <p:txBody>
            <a:bodyPr/>
            <a:lstStyle/>
            <a:p>
              <a:endParaRPr lang="de-DE"/>
            </a:p>
          </p:txBody>
        </p:sp>
        <p:sp>
          <p:nvSpPr>
            <p:cNvPr id="54" name="Freeform 5"/>
            <p:cNvSpPr>
              <a:spLocks/>
            </p:cNvSpPr>
            <p:nvPr/>
          </p:nvSpPr>
          <p:spPr bwMode="auto">
            <a:xfrm>
              <a:off x="769" y="1466"/>
              <a:ext cx="885" cy="1637"/>
            </a:xfrm>
            <a:custGeom>
              <a:avLst/>
              <a:gdLst>
                <a:gd name="T0" fmla="*/ 866 w 885"/>
                <a:gd name="T1" fmla="*/ 3 h 1637"/>
                <a:gd name="T2" fmla="*/ 821 w 885"/>
                <a:gd name="T3" fmla="*/ 12 h 1637"/>
                <a:gd name="T4" fmla="*/ 782 w 885"/>
                <a:gd name="T5" fmla="*/ 22 h 1637"/>
                <a:gd name="T6" fmla="*/ 743 w 885"/>
                <a:gd name="T7" fmla="*/ 33 h 1637"/>
                <a:gd name="T8" fmla="*/ 704 w 885"/>
                <a:gd name="T9" fmla="*/ 47 h 1637"/>
                <a:gd name="T10" fmla="*/ 660 w 885"/>
                <a:gd name="T11" fmla="*/ 65 h 1637"/>
                <a:gd name="T12" fmla="*/ 617 w 885"/>
                <a:gd name="T13" fmla="*/ 84 h 1637"/>
                <a:gd name="T14" fmla="*/ 575 w 885"/>
                <a:gd name="T15" fmla="*/ 105 h 1637"/>
                <a:gd name="T16" fmla="*/ 539 w 885"/>
                <a:gd name="T17" fmla="*/ 127 h 1637"/>
                <a:gd name="T18" fmla="*/ 503 w 885"/>
                <a:gd name="T19" fmla="*/ 150 h 1637"/>
                <a:gd name="T20" fmla="*/ 463 w 885"/>
                <a:gd name="T21" fmla="*/ 179 h 1637"/>
                <a:gd name="T22" fmla="*/ 428 w 885"/>
                <a:gd name="T23" fmla="*/ 205 h 1637"/>
                <a:gd name="T24" fmla="*/ 372 w 885"/>
                <a:gd name="T25" fmla="*/ 255 h 1637"/>
                <a:gd name="T26" fmla="*/ 324 w 885"/>
                <a:gd name="T27" fmla="*/ 304 h 1637"/>
                <a:gd name="T28" fmla="*/ 286 w 885"/>
                <a:gd name="T29" fmla="*/ 349 h 1637"/>
                <a:gd name="T30" fmla="*/ 246 w 885"/>
                <a:gd name="T31" fmla="*/ 401 h 1637"/>
                <a:gd name="T32" fmla="*/ 210 w 885"/>
                <a:gd name="T33" fmla="*/ 458 h 1637"/>
                <a:gd name="T34" fmla="*/ 177 w 885"/>
                <a:gd name="T35" fmla="*/ 514 h 1637"/>
                <a:gd name="T36" fmla="*/ 149 w 885"/>
                <a:gd name="T37" fmla="*/ 577 h 1637"/>
                <a:gd name="T38" fmla="*/ 125 w 885"/>
                <a:gd name="T39" fmla="*/ 644 h 1637"/>
                <a:gd name="T40" fmla="*/ 100 w 885"/>
                <a:gd name="T41" fmla="*/ 727 h 1637"/>
                <a:gd name="T42" fmla="*/ 85 w 885"/>
                <a:gd name="T43" fmla="*/ 808 h 1637"/>
                <a:gd name="T44" fmla="*/ 73 w 885"/>
                <a:gd name="T45" fmla="*/ 913 h 1637"/>
                <a:gd name="T46" fmla="*/ 73 w 885"/>
                <a:gd name="T47" fmla="*/ 1004 h 1637"/>
                <a:gd name="T48" fmla="*/ 82 w 885"/>
                <a:gd name="T49" fmla="*/ 1087 h 1637"/>
                <a:gd name="T50" fmla="*/ 96 w 885"/>
                <a:gd name="T51" fmla="*/ 1172 h 1637"/>
                <a:gd name="T52" fmla="*/ 123 w 885"/>
                <a:gd name="T53" fmla="*/ 1265 h 1637"/>
                <a:gd name="T54" fmla="*/ 155 w 885"/>
                <a:gd name="T55" fmla="*/ 1352 h 1637"/>
                <a:gd name="T56" fmla="*/ 199 w 885"/>
                <a:gd name="T57" fmla="*/ 1434 h 1637"/>
                <a:gd name="T58" fmla="*/ 607 w 885"/>
                <a:gd name="T59" fmla="*/ 1637 h 1637"/>
                <a:gd name="T60" fmla="*/ 597 w 885"/>
                <a:gd name="T61" fmla="*/ 1204 h 1637"/>
                <a:gd name="T62" fmla="*/ 560 w 885"/>
                <a:gd name="T63" fmla="*/ 1136 h 1637"/>
                <a:gd name="T64" fmla="*/ 538 w 885"/>
                <a:gd name="T65" fmla="*/ 1070 h 1637"/>
                <a:gd name="T66" fmla="*/ 530 w 885"/>
                <a:gd name="T67" fmla="*/ 1007 h 1637"/>
                <a:gd name="T68" fmla="*/ 527 w 885"/>
                <a:gd name="T69" fmla="*/ 945 h 1637"/>
                <a:gd name="T70" fmla="*/ 533 w 885"/>
                <a:gd name="T71" fmla="*/ 872 h 1637"/>
                <a:gd name="T72" fmla="*/ 550 w 885"/>
                <a:gd name="T73" fmla="*/ 800 h 1637"/>
                <a:gd name="T74" fmla="*/ 576 w 885"/>
                <a:gd name="T75" fmla="*/ 733 h 1637"/>
                <a:gd name="T76" fmla="*/ 607 w 885"/>
                <a:gd name="T77" fmla="*/ 680 h 1637"/>
                <a:gd name="T78" fmla="*/ 635 w 885"/>
                <a:gd name="T79" fmla="*/ 642 h 1637"/>
                <a:gd name="T80" fmla="*/ 668 w 885"/>
                <a:gd name="T81" fmla="*/ 603 h 1637"/>
                <a:gd name="T82" fmla="*/ 700 w 885"/>
                <a:gd name="T83" fmla="*/ 571 h 1637"/>
                <a:gd name="T84" fmla="*/ 737 w 885"/>
                <a:gd name="T85" fmla="*/ 542 h 1637"/>
                <a:gd name="T86" fmla="*/ 781 w 885"/>
                <a:gd name="T87" fmla="*/ 513 h 1637"/>
                <a:gd name="T88" fmla="*/ 823 w 885"/>
                <a:gd name="T89" fmla="*/ 489 h 1637"/>
                <a:gd name="T90" fmla="*/ 885 w 885"/>
                <a:gd name="T91" fmla="*/ 468 h 16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5"/>
                <a:gd name="T139" fmla="*/ 0 h 1637"/>
                <a:gd name="T140" fmla="*/ 885 w 885"/>
                <a:gd name="T141" fmla="*/ 1637 h 16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5" h="1637">
                  <a:moveTo>
                    <a:pt x="885" y="0"/>
                  </a:moveTo>
                  <a:lnTo>
                    <a:pt x="866" y="3"/>
                  </a:lnTo>
                  <a:lnTo>
                    <a:pt x="847" y="6"/>
                  </a:lnTo>
                  <a:lnTo>
                    <a:pt x="821" y="12"/>
                  </a:lnTo>
                  <a:lnTo>
                    <a:pt x="802" y="16"/>
                  </a:lnTo>
                  <a:lnTo>
                    <a:pt x="782" y="22"/>
                  </a:lnTo>
                  <a:lnTo>
                    <a:pt x="763" y="28"/>
                  </a:lnTo>
                  <a:lnTo>
                    <a:pt x="743" y="33"/>
                  </a:lnTo>
                  <a:lnTo>
                    <a:pt x="724" y="39"/>
                  </a:lnTo>
                  <a:lnTo>
                    <a:pt x="704" y="47"/>
                  </a:lnTo>
                  <a:lnTo>
                    <a:pt x="680" y="56"/>
                  </a:lnTo>
                  <a:lnTo>
                    <a:pt x="660" y="65"/>
                  </a:lnTo>
                  <a:lnTo>
                    <a:pt x="639" y="74"/>
                  </a:lnTo>
                  <a:lnTo>
                    <a:pt x="617" y="84"/>
                  </a:lnTo>
                  <a:lnTo>
                    <a:pt x="595" y="95"/>
                  </a:lnTo>
                  <a:lnTo>
                    <a:pt x="575" y="105"/>
                  </a:lnTo>
                  <a:lnTo>
                    <a:pt x="556" y="117"/>
                  </a:lnTo>
                  <a:lnTo>
                    <a:pt x="539" y="127"/>
                  </a:lnTo>
                  <a:lnTo>
                    <a:pt x="522" y="139"/>
                  </a:lnTo>
                  <a:lnTo>
                    <a:pt x="503" y="150"/>
                  </a:lnTo>
                  <a:lnTo>
                    <a:pt x="482" y="164"/>
                  </a:lnTo>
                  <a:lnTo>
                    <a:pt x="463" y="179"/>
                  </a:lnTo>
                  <a:lnTo>
                    <a:pt x="445" y="193"/>
                  </a:lnTo>
                  <a:lnTo>
                    <a:pt x="428" y="205"/>
                  </a:lnTo>
                  <a:lnTo>
                    <a:pt x="400" y="228"/>
                  </a:lnTo>
                  <a:lnTo>
                    <a:pt x="372" y="255"/>
                  </a:lnTo>
                  <a:lnTo>
                    <a:pt x="350" y="275"/>
                  </a:lnTo>
                  <a:lnTo>
                    <a:pt x="324" y="304"/>
                  </a:lnTo>
                  <a:lnTo>
                    <a:pt x="306" y="325"/>
                  </a:lnTo>
                  <a:lnTo>
                    <a:pt x="286" y="349"/>
                  </a:lnTo>
                  <a:lnTo>
                    <a:pt x="264" y="376"/>
                  </a:lnTo>
                  <a:lnTo>
                    <a:pt x="246" y="401"/>
                  </a:lnTo>
                  <a:lnTo>
                    <a:pt x="228" y="430"/>
                  </a:lnTo>
                  <a:lnTo>
                    <a:pt x="210" y="458"/>
                  </a:lnTo>
                  <a:lnTo>
                    <a:pt x="192" y="488"/>
                  </a:lnTo>
                  <a:lnTo>
                    <a:pt x="177" y="514"/>
                  </a:lnTo>
                  <a:lnTo>
                    <a:pt x="163" y="546"/>
                  </a:lnTo>
                  <a:lnTo>
                    <a:pt x="149" y="577"/>
                  </a:lnTo>
                  <a:lnTo>
                    <a:pt x="137" y="609"/>
                  </a:lnTo>
                  <a:lnTo>
                    <a:pt x="125" y="644"/>
                  </a:lnTo>
                  <a:lnTo>
                    <a:pt x="110" y="687"/>
                  </a:lnTo>
                  <a:lnTo>
                    <a:pt x="100" y="727"/>
                  </a:lnTo>
                  <a:lnTo>
                    <a:pt x="90" y="768"/>
                  </a:lnTo>
                  <a:lnTo>
                    <a:pt x="85" y="808"/>
                  </a:lnTo>
                  <a:lnTo>
                    <a:pt x="78" y="855"/>
                  </a:lnTo>
                  <a:lnTo>
                    <a:pt x="73" y="913"/>
                  </a:lnTo>
                  <a:lnTo>
                    <a:pt x="72" y="959"/>
                  </a:lnTo>
                  <a:lnTo>
                    <a:pt x="73" y="1004"/>
                  </a:lnTo>
                  <a:lnTo>
                    <a:pt x="77" y="1047"/>
                  </a:lnTo>
                  <a:lnTo>
                    <a:pt x="82" y="1087"/>
                  </a:lnTo>
                  <a:lnTo>
                    <a:pt x="87" y="1129"/>
                  </a:lnTo>
                  <a:lnTo>
                    <a:pt x="96" y="1172"/>
                  </a:lnTo>
                  <a:lnTo>
                    <a:pt x="108" y="1218"/>
                  </a:lnTo>
                  <a:lnTo>
                    <a:pt x="123" y="1265"/>
                  </a:lnTo>
                  <a:lnTo>
                    <a:pt x="138" y="1309"/>
                  </a:lnTo>
                  <a:lnTo>
                    <a:pt x="155" y="1352"/>
                  </a:lnTo>
                  <a:lnTo>
                    <a:pt x="175" y="1394"/>
                  </a:lnTo>
                  <a:lnTo>
                    <a:pt x="199" y="1434"/>
                  </a:lnTo>
                  <a:lnTo>
                    <a:pt x="0" y="1547"/>
                  </a:lnTo>
                  <a:lnTo>
                    <a:pt x="607" y="1637"/>
                  </a:lnTo>
                  <a:lnTo>
                    <a:pt x="830" y="1079"/>
                  </a:lnTo>
                  <a:lnTo>
                    <a:pt x="597" y="1204"/>
                  </a:lnTo>
                  <a:lnTo>
                    <a:pt x="574" y="1168"/>
                  </a:lnTo>
                  <a:lnTo>
                    <a:pt x="560" y="1136"/>
                  </a:lnTo>
                  <a:lnTo>
                    <a:pt x="547" y="1103"/>
                  </a:lnTo>
                  <a:lnTo>
                    <a:pt x="538" y="1070"/>
                  </a:lnTo>
                  <a:lnTo>
                    <a:pt x="532" y="1038"/>
                  </a:lnTo>
                  <a:lnTo>
                    <a:pt x="530" y="1007"/>
                  </a:lnTo>
                  <a:lnTo>
                    <a:pt x="527" y="976"/>
                  </a:lnTo>
                  <a:lnTo>
                    <a:pt x="527" y="945"/>
                  </a:lnTo>
                  <a:lnTo>
                    <a:pt x="529" y="908"/>
                  </a:lnTo>
                  <a:lnTo>
                    <a:pt x="533" y="872"/>
                  </a:lnTo>
                  <a:lnTo>
                    <a:pt x="541" y="832"/>
                  </a:lnTo>
                  <a:lnTo>
                    <a:pt x="550" y="800"/>
                  </a:lnTo>
                  <a:lnTo>
                    <a:pt x="564" y="764"/>
                  </a:lnTo>
                  <a:lnTo>
                    <a:pt x="576" y="733"/>
                  </a:lnTo>
                  <a:lnTo>
                    <a:pt x="593" y="703"/>
                  </a:lnTo>
                  <a:lnTo>
                    <a:pt x="607" y="680"/>
                  </a:lnTo>
                  <a:lnTo>
                    <a:pt x="621" y="661"/>
                  </a:lnTo>
                  <a:lnTo>
                    <a:pt x="635" y="642"/>
                  </a:lnTo>
                  <a:lnTo>
                    <a:pt x="651" y="623"/>
                  </a:lnTo>
                  <a:lnTo>
                    <a:pt x="668" y="603"/>
                  </a:lnTo>
                  <a:lnTo>
                    <a:pt x="683" y="589"/>
                  </a:lnTo>
                  <a:lnTo>
                    <a:pt x="700" y="571"/>
                  </a:lnTo>
                  <a:lnTo>
                    <a:pt x="717" y="557"/>
                  </a:lnTo>
                  <a:lnTo>
                    <a:pt x="737" y="542"/>
                  </a:lnTo>
                  <a:lnTo>
                    <a:pt x="761" y="526"/>
                  </a:lnTo>
                  <a:lnTo>
                    <a:pt x="781" y="513"/>
                  </a:lnTo>
                  <a:lnTo>
                    <a:pt x="798" y="503"/>
                  </a:lnTo>
                  <a:lnTo>
                    <a:pt x="823" y="489"/>
                  </a:lnTo>
                  <a:lnTo>
                    <a:pt x="847" y="479"/>
                  </a:lnTo>
                  <a:lnTo>
                    <a:pt x="885" y="468"/>
                  </a:lnTo>
                  <a:lnTo>
                    <a:pt x="885" y="0"/>
                  </a:lnTo>
                  <a:close/>
                </a:path>
              </a:pathLst>
            </a:custGeom>
            <a:grpFill/>
            <a:ln w="9525">
              <a:solidFill>
                <a:schemeClr val="bg1"/>
              </a:solidFill>
              <a:round/>
              <a:headEnd/>
              <a:tailEnd/>
            </a:ln>
          </p:spPr>
          <p:txBody>
            <a:bodyPr/>
            <a:lstStyle/>
            <a:p>
              <a:endParaRPr lang="de-DE"/>
            </a:p>
          </p:txBody>
        </p:sp>
        <p:sp>
          <p:nvSpPr>
            <p:cNvPr id="55" name="Freeform 6"/>
            <p:cNvSpPr>
              <a:spLocks/>
            </p:cNvSpPr>
            <p:nvPr/>
          </p:nvSpPr>
          <p:spPr bwMode="auto">
            <a:xfrm>
              <a:off x="1452" y="1244"/>
              <a:ext cx="1315" cy="1482"/>
            </a:xfrm>
            <a:custGeom>
              <a:avLst/>
              <a:gdLst>
                <a:gd name="T0" fmla="*/ 519 w 1315"/>
                <a:gd name="T1" fmla="*/ 220 h 1482"/>
                <a:gd name="T2" fmla="*/ 567 w 1315"/>
                <a:gd name="T3" fmla="*/ 230 h 1482"/>
                <a:gd name="T4" fmla="*/ 604 w 1315"/>
                <a:gd name="T5" fmla="*/ 239 h 1482"/>
                <a:gd name="T6" fmla="*/ 643 w 1315"/>
                <a:gd name="T7" fmla="*/ 251 h 1482"/>
                <a:gd name="T8" fmla="*/ 682 w 1315"/>
                <a:gd name="T9" fmla="*/ 264 h 1482"/>
                <a:gd name="T10" fmla="*/ 727 w 1315"/>
                <a:gd name="T11" fmla="*/ 282 h 1482"/>
                <a:gd name="T12" fmla="*/ 770 w 1315"/>
                <a:gd name="T13" fmla="*/ 301 h 1482"/>
                <a:gd name="T14" fmla="*/ 812 w 1315"/>
                <a:gd name="T15" fmla="*/ 322 h 1482"/>
                <a:gd name="T16" fmla="*/ 848 w 1315"/>
                <a:gd name="T17" fmla="*/ 344 h 1482"/>
                <a:gd name="T18" fmla="*/ 884 w 1315"/>
                <a:gd name="T19" fmla="*/ 367 h 1482"/>
                <a:gd name="T20" fmla="*/ 924 w 1315"/>
                <a:gd name="T21" fmla="*/ 395 h 1482"/>
                <a:gd name="T22" fmla="*/ 959 w 1315"/>
                <a:gd name="T23" fmla="*/ 422 h 1482"/>
                <a:gd name="T24" fmla="*/ 1014 w 1315"/>
                <a:gd name="T25" fmla="*/ 471 h 1482"/>
                <a:gd name="T26" fmla="*/ 1062 w 1315"/>
                <a:gd name="T27" fmla="*/ 520 h 1482"/>
                <a:gd name="T28" fmla="*/ 1100 w 1315"/>
                <a:gd name="T29" fmla="*/ 565 h 1482"/>
                <a:gd name="T30" fmla="*/ 1140 w 1315"/>
                <a:gd name="T31" fmla="*/ 618 h 1482"/>
                <a:gd name="T32" fmla="*/ 1177 w 1315"/>
                <a:gd name="T33" fmla="*/ 675 h 1482"/>
                <a:gd name="T34" fmla="*/ 1209 w 1315"/>
                <a:gd name="T35" fmla="*/ 731 h 1482"/>
                <a:gd name="T36" fmla="*/ 1238 w 1315"/>
                <a:gd name="T37" fmla="*/ 794 h 1482"/>
                <a:gd name="T38" fmla="*/ 1262 w 1315"/>
                <a:gd name="T39" fmla="*/ 861 h 1482"/>
                <a:gd name="T40" fmla="*/ 1287 w 1315"/>
                <a:gd name="T41" fmla="*/ 944 h 1482"/>
                <a:gd name="T42" fmla="*/ 1302 w 1315"/>
                <a:gd name="T43" fmla="*/ 1025 h 1482"/>
                <a:gd name="T44" fmla="*/ 1314 w 1315"/>
                <a:gd name="T45" fmla="*/ 1130 h 1482"/>
                <a:gd name="T46" fmla="*/ 1314 w 1315"/>
                <a:gd name="T47" fmla="*/ 1220 h 1482"/>
                <a:gd name="T48" fmla="*/ 1305 w 1315"/>
                <a:gd name="T49" fmla="*/ 1303 h 1482"/>
                <a:gd name="T50" fmla="*/ 1291 w 1315"/>
                <a:gd name="T51" fmla="*/ 1388 h 1482"/>
                <a:gd name="T52" fmla="*/ 1264 w 1315"/>
                <a:gd name="T53" fmla="*/ 1482 h 1482"/>
                <a:gd name="T54" fmla="*/ 850 w 1315"/>
                <a:gd name="T55" fmla="*/ 1270 h 1482"/>
                <a:gd name="T56" fmla="*/ 860 w 1315"/>
                <a:gd name="T57" fmla="*/ 1193 h 1482"/>
                <a:gd name="T58" fmla="*/ 858 w 1315"/>
                <a:gd name="T59" fmla="*/ 1124 h 1482"/>
                <a:gd name="T60" fmla="*/ 846 w 1315"/>
                <a:gd name="T61" fmla="*/ 1049 h 1482"/>
                <a:gd name="T62" fmla="*/ 823 w 1315"/>
                <a:gd name="T63" fmla="*/ 981 h 1482"/>
                <a:gd name="T64" fmla="*/ 794 w 1315"/>
                <a:gd name="T65" fmla="*/ 920 h 1482"/>
                <a:gd name="T66" fmla="*/ 766 w 1315"/>
                <a:gd name="T67" fmla="*/ 878 h 1482"/>
                <a:gd name="T68" fmla="*/ 736 w 1315"/>
                <a:gd name="T69" fmla="*/ 840 h 1482"/>
                <a:gd name="T70" fmla="*/ 703 w 1315"/>
                <a:gd name="T71" fmla="*/ 806 h 1482"/>
                <a:gd name="T72" fmla="*/ 669 w 1315"/>
                <a:gd name="T73" fmla="*/ 774 h 1482"/>
                <a:gd name="T74" fmla="*/ 625 w 1315"/>
                <a:gd name="T75" fmla="*/ 744 h 1482"/>
                <a:gd name="T76" fmla="*/ 588 w 1315"/>
                <a:gd name="T77" fmla="*/ 721 h 1482"/>
                <a:gd name="T78" fmla="*/ 541 w 1315"/>
                <a:gd name="T79" fmla="*/ 698 h 1482"/>
                <a:gd name="T80" fmla="*/ 502 w 1315"/>
                <a:gd name="T81" fmla="*/ 684 h 1482"/>
                <a:gd name="T82" fmla="*/ 444 w 1315"/>
                <a:gd name="T83" fmla="*/ 672 h 1482"/>
                <a:gd name="T84" fmla="*/ 386 w 1315"/>
                <a:gd name="T85" fmla="*/ 667 h 1482"/>
                <a:gd name="T86" fmla="*/ 370 w 1315"/>
                <a:gd name="T87" fmla="*/ 907 h 1482"/>
                <a:gd name="T88" fmla="*/ 369 w 1315"/>
                <a:gd name="T89" fmla="*/ 0 h 1482"/>
                <a:gd name="T90" fmla="*/ 389 w 1315"/>
                <a:gd name="T91" fmla="*/ 208 h 1482"/>
                <a:gd name="T92" fmla="*/ 448 w 1315"/>
                <a:gd name="T93" fmla="*/ 211 h 1482"/>
                <a:gd name="T94" fmla="*/ 501 w 1315"/>
                <a:gd name="T95" fmla="*/ 217 h 14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15"/>
                <a:gd name="T145" fmla="*/ 0 h 1482"/>
                <a:gd name="T146" fmla="*/ 1315 w 1315"/>
                <a:gd name="T147" fmla="*/ 1482 h 14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15" h="1482">
                  <a:moveTo>
                    <a:pt x="501" y="217"/>
                  </a:moveTo>
                  <a:lnTo>
                    <a:pt x="519" y="220"/>
                  </a:lnTo>
                  <a:lnTo>
                    <a:pt x="543" y="224"/>
                  </a:lnTo>
                  <a:lnTo>
                    <a:pt x="567" y="230"/>
                  </a:lnTo>
                  <a:lnTo>
                    <a:pt x="584" y="234"/>
                  </a:lnTo>
                  <a:lnTo>
                    <a:pt x="604" y="239"/>
                  </a:lnTo>
                  <a:lnTo>
                    <a:pt x="623" y="245"/>
                  </a:lnTo>
                  <a:lnTo>
                    <a:pt x="643" y="251"/>
                  </a:lnTo>
                  <a:lnTo>
                    <a:pt x="661" y="256"/>
                  </a:lnTo>
                  <a:lnTo>
                    <a:pt x="682" y="264"/>
                  </a:lnTo>
                  <a:lnTo>
                    <a:pt x="706" y="274"/>
                  </a:lnTo>
                  <a:lnTo>
                    <a:pt x="727" y="282"/>
                  </a:lnTo>
                  <a:lnTo>
                    <a:pt x="747" y="291"/>
                  </a:lnTo>
                  <a:lnTo>
                    <a:pt x="770" y="301"/>
                  </a:lnTo>
                  <a:lnTo>
                    <a:pt x="792" y="312"/>
                  </a:lnTo>
                  <a:lnTo>
                    <a:pt x="812" y="322"/>
                  </a:lnTo>
                  <a:lnTo>
                    <a:pt x="831" y="334"/>
                  </a:lnTo>
                  <a:lnTo>
                    <a:pt x="848" y="344"/>
                  </a:lnTo>
                  <a:lnTo>
                    <a:pt x="865" y="356"/>
                  </a:lnTo>
                  <a:lnTo>
                    <a:pt x="884" y="367"/>
                  </a:lnTo>
                  <a:lnTo>
                    <a:pt x="905" y="381"/>
                  </a:lnTo>
                  <a:lnTo>
                    <a:pt x="924" y="395"/>
                  </a:lnTo>
                  <a:lnTo>
                    <a:pt x="942" y="409"/>
                  </a:lnTo>
                  <a:lnTo>
                    <a:pt x="959" y="422"/>
                  </a:lnTo>
                  <a:lnTo>
                    <a:pt x="986" y="445"/>
                  </a:lnTo>
                  <a:lnTo>
                    <a:pt x="1014" y="471"/>
                  </a:lnTo>
                  <a:lnTo>
                    <a:pt x="1036" y="491"/>
                  </a:lnTo>
                  <a:lnTo>
                    <a:pt x="1062" y="520"/>
                  </a:lnTo>
                  <a:lnTo>
                    <a:pt x="1080" y="541"/>
                  </a:lnTo>
                  <a:lnTo>
                    <a:pt x="1100" y="565"/>
                  </a:lnTo>
                  <a:lnTo>
                    <a:pt x="1122" y="592"/>
                  </a:lnTo>
                  <a:lnTo>
                    <a:pt x="1140" y="618"/>
                  </a:lnTo>
                  <a:lnTo>
                    <a:pt x="1158" y="647"/>
                  </a:lnTo>
                  <a:lnTo>
                    <a:pt x="1177" y="675"/>
                  </a:lnTo>
                  <a:lnTo>
                    <a:pt x="1193" y="705"/>
                  </a:lnTo>
                  <a:lnTo>
                    <a:pt x="1209" y="731"/>
                  </a:lnTo>
                  <a:lnTo>
                    <a:pt x="1224" y="763"/>
                  </a:lnTo>
                  <a:lnTo>
                    <a:pt x="1238" y="794"/>
                  </a:lnTo>
                  <a:lnTo>
                    <a:pt x="1250" y="826"/>
                  </a:lnTo>
                  <a:lnTo>
                    <a:pt x="1262" y="861"/>
                  </a:lnTo>
                  <a:lnTo>
                    <a:pt x="1277" y="904"/>
                  </a:lnTo>
                  <a:lnTo>
                    <a:pt x="1287" y="944"/>
                  </a:lnTo>
                  <a:lnTo>
                    <a:pt x="1297" y="985"/>
                  </a:lnTo>
                  <a:lnTo>
                    <a:pt x="1302" y="1025"/>
                  </a:lnTo>
                  <a:lnTo>
                    <a:pt x="1309" y="1072"/>
                  </a:lnTo>
                  <a:lnTo>
                    <a:pt x="1314" y="1130"/>
                  </a:lnTo>
                  <a:lnTo>
                    <a:pt x="1315" y="1175"/>
                  </a:lnTo>
                  <a:lnTo>
                    <a:pt x="1314" y="1220"/>
                  </a:lnTo>
                  <a:lnTo>
                    <a:pt x="1310" y="1263"/>
                  </a:lnTo>
                  <a:lnTo>
                    <a:pt x="1305" y="1303"/>
                  </a:lnTo>
                  <a:lnTo>
                    <a:pt x="1300" y="1345"/>
                  </a:lnTo>
                  <a:lnTo>
                    <a:pt x="1291" y="1388"/>
                  </a:lnTo>
                  <a:lnTo>
                    <a:pt x="1279" y="1434"/>
                  </a:lnTo>
                  <a:lnTo>
                    <a:pt x="1264" y="1482"/>
                  </a:lnTo>
                  <a:lnTo>
                    <a:pt x="1178" y="1214"/>
                  </a:lnTo>
                  <a:lnTo>
                    <a:pt x="850" y="1270"/>
                  </a:lnTo>
                  <a:lnTo>
                    <a:pt x="857" y="1223"/>
                  </a:lnTo>
                  <a:lnTo>
                    <a:pt x="860" y="1193"/>
                  </a:lnTo>
                  <a:lnTo>
                    <a:pt x="860" y="1161"/>
                  </a:lnTo>
                  <a:lnTo>
                    <a:pt x="858" y="1124"/>
                  </a:lnTo>
                  <a:lnTo>
                    <a:pt x="853" y="1089"/>
                  </a:lnTo>
                  <a:lnTo>
                    <a:pt x="846" y="1049"/>
                  </a:lnTo>
                  <a:lnTo>
                    <a:pt x="837" y="1017"/>
                  </a:lnTo>
                  <a:lnTo>
                    <a:pt x="823" y="981"/>
                  </a:lnTo>
                  <a:lnTo>
                    <a:pt x="810" y="950"/>
                  </a:lnTo>
                  <a:lnTo>
                    <a:pt x="794" y="920"/>
                  </a:lnTo>
                  <a:lnTo>
                    <a:pt x="780" y="897"/>
                  </a:lnTo>
                  <a:lnTo>
                    <a:pt x="766" y="878"/>
                  </a:lnTo>
                  <a:lnTo>
                    <a:pt x="752" y="859"/>
                  </a:lnTo>
                  <a:lnTo>
                    <a:pt x="736" y="840"/>
                  </a:lnTo>
                  <a:lnTo>
                    <a:pt x="718" y="820"/>
                  </a:lnTo>
                  <a:lnTo>
                    <a:pt x="703" y="806"/>
                  </a:lnTo>
                  <a:lnTo>
                    <a:pt x="686" y="789"/>
                  </a:lnTo>
                  <a:lnTo>
                    <a:pt x="669" y="774"/>
                  </a:lnTo>
                  <a:lnTo>
                    <a:pt x="649" y="759"/>
                  </a:lnTo>
                  <a:lnTo>
                    <a:pt x="625" y="744"/>
                  </a:lnTo>
                  <a:lnTo>
                    <a:pt x="605" y="730"/>
                  </a:lnTo>
                  <a:lnTo>
                    <a:pt x="588" y="721"/>
                  </a:lnTo>
                  <a:lnTo>
                    <a:pt x="563" y="706"/>
                  </a:lnTo>
                  <a:lnTo>
                    <a:pt x="541" y="698"/>
                  </a:lnTo>
                  <a:lnTo>
                    <a:pt x="522" y="691"/>
                  </a:lnTo>
                  <a:lnTo>
                    <a:pt x="502" y="684"/>
                  </a:lnTo>
                  <a:lnTo>
                    <a:pt x="472" y="677"/>
                  </a:lnTo>
                  <a:lnTo>
                    <a:pt x="444" y="672"/>
                  </a:lnTo>
                  <a:lnTo>
                    <a:pt x="415" y="669"/>
                  </a:lnTo>
                  <a:lnTo>
                    <a:pt x="386" y="667"/>
                  </a:lnTo>
                  <a:lnTo>
                    <a:pt x="370" y="666"/>
                  </a:lnTo>
                  <a:lnTo>
                    <a:pt x="370" y="907"/>
                  </a:lnTo>
                  <a:lnTo>
                    <a:pt x="0" y="460"/>
                  </a:lnTo>
                  <a:lnTo>
                    <a:pt x="369" y="0"/>
                  </a:lnTo>
                  <a:lnTo>
                    <a:pt x="369" y="207"/>
                  </a:lnTo>
                  <a:lnTo>
                    <a:pt x="389" y="208"/>
                  </a:lnTo>
                  <a:lnTo>
                    <a:pt x="418" y="209"/>
                  </a:lnTo>
                  <a:lnTo>
                    <a:pt x="448" y="211"/>
                  </a:lnTo>
                  <a:lnTo>
                    <a:pt x="477" y="214"/>
                  </a:lnTo>
                  <a:lnTo>
                    <a:pt x="501" y="217"/>
                  </a:lnTo>
                  <a:close/>
                </a:path>
              </a:pathLst>
            </a:custGeom>
            <a:grpFill/>
            <a:ln w="9525">
              <a:solidFill>
                <a:schemeClr val="bg1"/>
              </a:solidFill>
              <a:round/>
              <a:headEnd/>
              <a:tailEnd/>
            </a:ln>
          </p:spPr>
          <p:txBody>
            <a:bodyPr/>
            <a:lstStyle/>
            <a:p>
              <a:endParaRPr lang="de-DE"/>
            </a:p>
          </p:txBody>
        </p:sp>
      </p:grpSp>
      <p:grpSp>
        <p:nvGrpSpPr>
          <p:cNvPr id="6" name="Gruppieren 68"/>
          <p:cNvGrpSpPr/>
          <p:nvPr/>
        </p:nvGrpSpPr>
        <p:grpSpPr>
          <a:xfrm>
            <a:off x="3958268" y="2513761"/>
            <a:ext cx="261805" cy="503461"/>
            <a:chOff x="4253738" y="2513761"/>
            <a:chExt cx="261805" cy="503461"/>
          </a:xfrm>
        </p:grpSpPr>
        <p:sp>
          <p:nvSpPr>
            <p:cNvPr id="56" name="Freihandform 55"/>
            <p:cNvSpPr/>
            <p:nvPr/>
          </p:nvSpPr>
          <p:spPr>
            <a:xfrm>
              <a:off x="4331891" y="2790893"/>
              <a:ext cx="183652" cy="65590"/>
            </a:xfrm>
            <a:custGeom>
              <a:avLst/>
              <a:gdLst>
                <a:gd name="connsiteX0" fmla="*/ 25244 w 373053"/>
                <a:gd name="connsiteY0" fmla="*/ 100977 h 100977"/>
                <a:gd name="connsiteX1" fmla="*/ 373053 w 373053"/>
                <a:gd name="connsiteY1" fmla="*/ 72928 h 100977"/>
                <a:gd name="connsiteX2" fmla="*/ 373053 w 373053"/>
                <a:gd name="connsiteY2" fmla="*/ 0 h 100977"/>
                <a:gd name="connsiteX3" fmla="*/ 0 w 373053"/>
                <a:gd name="connsiteY3" fmla="*/ 30854 h 100977"/>
                <a:gd name="connsiteX4" fmla="*/ 25244 w 373053"/>
                <a:gd name="connsiteY4" fmla="*/ 100977 h 10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53" h="100977">
                  <a:moveTo>
                    <a:pt x="25244" y="100977"/>
                  </a:moveTo>
                  <a:lnTo>
                    <a:pt x="373053" y="72928"/>
                  </a:lnTo>
                  <a:lnTo>
                    <a:pt x="373053" y="0"/>
                  </a:lnTo>
                  <a:lnTo>
                    <a:pt x="0" y="30854"/>
                  </a:lnTo>
                  <a:lnTo>
                    <a:pt x="25244" y="100977"/>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hteck 56"/>
            <p:cNvSpPr/>
            <p:nvPr/>
          </p:nvSpPr>
          <p:spPr>
            <a:xfrm rot="15573995">
              <a:off x="4155849" y="2666696"/>
              <a:ext cx="338480" cy="45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hteck 57"/>
            <p:cNvSpPr/>
            <p:nvPr/>
          </p:nvSpPr>
          <p:spPr>
            <a:xfrm rot="15573995">
              <a:off x="4178233" y="2664715"/>
              <a:ext cx="282523" cy="1613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ihandform 58"/>
            <p:cNvSpPr/>
            <p:nvPr/>
          </p:nvSpPr>
          <p:spPr>
            <a:xfrm>
              <a:off x="4323584" y="2758111"/>
              <a:ext cx="172282" cy="104943"/>
            </a:xfrm>
            <a:custGeom>
              <a:avLst/>
              <a:gdLst>
                <a:gd name="connsiteX0" fmla="*/ 25244 w 460005"/>
                <a:gd name="connsiteY0" fmla="*/ 297320 h 297320"/>
                <a:gd name="connsiteX1" fmla="*/ 460005 w 460005"/>
                <a:gd name="connsiteY1" fmla="*/ 227197 h 297320"/>
                <a:gd name="connsiteX2" fmla="*/ 406711 w 460005"/>
                <a:gd name="connsiteY2" fmla="*/ 196343 h 297320"/>
                <a:gd name="connsiteX3" fmla="*/ 131830 w 460005"/>
                <a:gd name="connsiteY3" fmla="*/ 215978 h 297320"/>
                <a:gd name="connsiteX4" fmla="*/ 47683 w 460005"/>
                <a:gd name="connsiteY4" fmla="*/ 0 h 297320"/>
                <a:gd name="connsiteX5" fmla="*/ 0 w 460005"/>
                <a:gd name="connsiteY5" fmla="*/ 0 h 297320"/>
                <a:gd name="connsiteX6" fmla="*/ 25244 w 460005"/>
                <a:gd name="connsiteY6" fmla="*/ 297320 h 29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05" h="297320">
                  <a:moveTo>
                    <a:pt x="25244" y="297320"/>
                  </a:moveTo>
                  <a:lnTo>
                    <a:pt x="460005" y="227197"/>
                  </a:lnTo>
                  <a:lnTo>
                    <a:pt x="406711" y="196343"/>
                  </a:lnTo>
                  <a:lnTo>
                    <a:pt x="131830" y="215978"/>
                  </a:lnTo>
                  <a:lnTo>
                    <a:pt x="47683" y="0"/>
                  </a:lnTo>
                  <a:lnTo>
                    <a:pt x="0" y="0"/>
                  </a:lnTo>
                  <a:lnTo>
                    <a:pt x="25244" y="29732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ihandform 59"/>
            <p:cNvSpPr/>
            <p:nvPr/>
          </p:nvSpPr>
          <p:spPr>
            <a:xfrm>
              <a:off x="4253738" y="2842400"/>
              <a:ext cx="242062" cy="174822"/>
            </a:xfrm>
            <a:custGeom>
              <a:avLst/>
              <a:gdLst>
                <a:gd name="connsiteX0" fmla="*/ 238125 w 685800"/>
                <a:gd name="connsiteY0" fmla="*/ 76200 h 495300"/>
                <a:gd name="connsiteX1" fmla="*/ 295275 w 685800"/>
                <a:gd name="connsiteY1" fmla="*/ 219075 h 495300"/>
                <a:gd name="connsiteX2" fmla="*/ 0 w 685800"/>
                <a:gd name="connsiteY2" fmla="*/ 495300 h 495300"/>
                <a:gd name="connsiteX3" fmla="*/ 76200 w 685800"/>
                <a:gd name="connsiteY3" fmla="*/ 485775 h 495300"/>
                <a:gd name="connsiteX4" fmla="*/ 581025 w 685800"/>
                <a:gd name="connsiteY4" fmla="*/ 123825 h 495300"/>
                <a:gd name="connsiteX5" fmla="*/ 600075 w 685800"/>
                <a:gd name="connsiteY5" fmla="*/ 466725 h 495300"/>
                <a:gd name="connsiteX6" fmla="*/ 647700 w 685800"/>
                <a:gd name="connsiteY6" fmla="*/ 466725 h 495300"/>
                <a:gd name="connsiteX7" fmla="*/ 685800 w 685800"/>
                <a:gd name="connsiteY7" fmla="*/ 0 h 495300"/>
                <a:gd name="connsiteX8" fmla="*/ 685800 w 685800"/>
                <a:gd name="connsiteY8" fmla="*/ 0 h 495300"/>
                <a:gd name="connsiteX9" fmla="*/ 238125 w 685800"/>
                <a:gd name="connsiteY9" fmla="*/ 762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 h="495300">
                  <a:moveTo>
                    <a:pt x="238125" y="76200"/>
                  </a:moveTo>
                  <a:lnTo>
                    <a:pt x="295275" y="219075"/>
                  </a:lnTo>
                  <a:lnTo>
                    <a:pt x="0" y="495300"/>
                  </a:lnTo>
                  <a:lnTo>
                    <a:pt x="76200" y="485775"/>
                  </a:lnTo>
                  <a:lnTo>
                    <a:pt x="581025" y="123825"/>
                  </a:lnTo>
                  <a:lnTo>
                    <a:pt x="600075" y="466725"/>
                  </a:lnTo>
                  <a:lnTo>
                    <a:pt x="647700" y="466725"/>
                  </a:lnTo>
                  <a:lnTo>
                    <a:pt x="685800" y="0"/>
                  </a:lnTo>
                  <a:lnTo>
                    <a:pt x="685800" y="0"/>
                  </a:lnTo>
                  <a:lnTo>
                    <a:pt x="238125" y="762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hteck 60"/>
            <p:cNvSpPr/>
            <p:nvPr/>
          </p:nvSpPr>
          <p:spPr>
            <a:xfrm flipV="1">
              <a:off x="4465191" y="2991806"/>
              <a:ext cx="18048" cy="254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ihandform 61"/>
            <p:cNvSpPr/>
            <p:nvPr/>
          </p:nvSpPr>
          <p:spPr>
            <a:xfrm>
              <a:off x="4334734" y="2738421"/>
              <a:ext cx="177913" cy="39354"/>
            </a:xfrm>
            <a:custGeom>
              <a:avLst/>
              <a:gdLst>
                <a:gd name="connsiteX0" fmla="*/ 0 w 381467"/>
                <a:gd name="connsiteY0" fmla="*/ 5610 h 75732"/>
                <a:gd name="connsiteX1" fmla="*/ 14025 w 381467"/>
                <a:gd name="connsiteY1" fmla="*/ 75732 h 75732"/>
                <a:gd name="connsiteX2" fmla="*/ 353418 w 381467"/>
                <a:gd name="connsiteY2" fmla="*/ 33659 h 75732"/>
                <a:gd name="connsiteX3" fmla="*/ 381467 w 381467"/>
                <a:gd name="connsiteY3" fmla="*/ 0 h 75732"/>
                <a:gd name="connsiteX4" fmla="*/ 0 w 381467"/>
                <a:gd name="connsiteY4" fmla="*/ 5610 h 7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67" h="75732">
                  <a:moveTo>
                    <a:pt x="0" y="5610"/>
                  </a:moveTo>
                  <a:lnTo>
                    <a:pt x="14025" y="75732"/>
                  </a:lnTo>
                  <a:lnTo>
                    <a:pt x="353418" y="33659"/>
                  </a:lnTo>
                  <a:lnTo>
                    <a:pt x="381467" y="0"/>
                  </a:lnTo>
                  <a:lnTo>
                    <a:pt x="0" y="561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llipse 62"/>
            <p:cNvSpPr/>
            <p:nvPr/>
          </p:nvSpPr>
          <p:spPr>
            <a:xfrm>
              <a:off x="4449953" y="2836806"/>
              <a:ext cx="26236" cy="26236"/>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llipse 63"/>
            <p:cNvSpPr/>
            <p:nvPr/>
          </p:nvSpPr>
          <p:spPr>
            <a:xfrm>
              <a:off x="4345009" y="2849923"/>
              <a:ext cx="26236" cy="26236"/>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ihandform 64"/>
            <p:cNvSpPr/>
            <p:nvPr/>
          </p:nvSpPr>
          <p:spPr>
            <a:xfrm rot="21172503">
              <a:off x="4381935" y="2866487"/>
              <a:ext cx="57741" cy="19284"/>
            </a:xfrm>
            <a:custGeom>
              <a:avLst/>
              <a:gdLst>
                <a:gd name="connsiteX0" fmla="*/ 0 w 662151"/>
                <a:gd name="connsiteY0" fmla="*/ 63062 h 346841"/>
                <a:gd name="connsiteX1" fmla="*/ 126124 w 662151"/>
                <a:gd name="connsiteY1" fmla="*/ 346841 h 346841"/>
                <a:gd name="connsiteX2" fmla="*/ 662151 w 662151"/>
                <a:gd name="connsiteY2" fmla="*/ 0 h 346841"/>
                <a:gd name="connsiteX3" fmla="*/ 0 w 662151"/>
                <a:gd name="connsiteY3" fmla="*/ 63062 h 346841"/>
              </a:gdLst>
              <a:ahLst/>
              <a:cxnLst>
                <a:cxn ang="0">
                  <a:pos x="connsiteX0" y="connsiteY0"/>
                </a:cxn>
                <a:cxn ang="0">
                  <a:pos x="connsiteX1" y="connsiteY1"/>
                </a:cxn>
                <a:cxn ang="0">
                  <a:pos x="connsiteX2" y="connsiteY2"/>
                </a:cxn>
                <a:cxn ang="0">
                  <a:pos x="connsiteX3" y="connsiteY3"/>
                </a:cxn>
              </a:cxnLst>
              <a:rect l="l" t="t" r="r" b="b"/>
              <a:pathLst>
                <a:path w="662151" h="346841">
                  <a:moveTo>
                    <a:pt x="0" y="63062"/>
                  </a:moveTo>
                  <a:lnTo>
                    <a:pt x="126124" y="346841"/>
                  </a:lnTo>
                  <a:lnTo>
                    <a:pt x="662151" y="0"/>
                  </a:lnTo>
                  <a:lnTo>
                    <a:pt x="0" y="6306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ihandform 65"/>
            <p:cNvSpPr/>
            <p:nvPr/>
          </p:nvSpPr>
          <p:spPr>
            <a:xfrm>
              <a:off x="4341362" y="2747327"/>
              <a:ext cx="81854" cy="20104"/>
            </a:xfrm>
            <a:custGeom>
              <a:avLst/>
              <a:gdLst>
                <a:gd name="connsiteX0" fmla="*/ 0 w 898634"/>
                <a:gd name="connsiteY0" fmla="*/ 15765 h 220717"/>
                <a:gd name="connsiteX1" fmla="*/ 898634 w 898634"/>
                <a:gd name="connsiteY1" fmla="*/ 0 h 220717"/>
                <a:gd name="connsiteX2" fmla="*/ 898634 w 898634"/>
                <a:gd name="connsiteY2" fmla="*/ 126124 h 220717"/>
                <a:gd name="connsiteX3" fmla="*/ 0 w 898634"/>
                <a:gd name="connsiteY3" fmla="*/ 220717 h 220717"/>
                <a:gd name="connsiteX4" fmla="*/ 0 w 898634"/>
                <a:gd name="connsiteY4" fmla="*/ 15765 h 2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634" h="220717">
                  <a:moveTo>
                    <a:pt x="0" y="15765"/>
                  </a:moveTo>
                  <a:lnTo>
                    <a:pt x="898634" y="0"/>
                  </a:lnTo>
                  <a:lnTo>
                    <a:pt x="898634" y="126124"/>
                  </a:lnTo>
                  <a:lnTo>
                    <a:pt x="0" y="220717"/>
                  </a:lnTo>
                  <a:lnTo>
                    <a:pt x="0" y="157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llipse 66"/>
            <p:cNvSpPr/>
            <p:nvPr/>
          </p:nvSpPr>
          <p:spPr>
            <a:xfrm>
              <a:off x="4325332" y="2744980"/>
              <a:ext cx="26236" cy="26236"/>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hteck 67"/>
            <p:cNvSpPr/>
            <p:nvPr/>
          </p:nvSpPr>
          <p:spPr>
            <a:xfrm rot="15573995">
              <a:off x="4287554" y="2559810"/>
              <a:ext cx="128846" cy="367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Freihandform 75"/>
          <p:cNvSpPr/>
          <p:nvPr/>
        </p:nvSpPr>
        <p:spPr>
          <a:xfrm>
            <a:off x="809628" y="2837669"/>
            <a:ext cx="271703" cy="165504"/>
          </a:xfrm>
          <a:custGeom>
            <a:avLst/>
            <a:gdLst>
              <a:gd name="connsiteX0" fmla="*/ 25244 w 460005"/>
              <a:gd name="connsiteY0" fmla="*/ 297320 h 297320"/>
              <a:gd name="connsiteX1" fmla="*/ 460005 w 460005"/>
              <a:gd name="connsiteY1" fmla="*/ 227197 h 297320"/>
              <a:gd name="connsiteX2" fmla="*/ 406711 w 460005"/>
              <a:gd name="connsiteY2" fmla="*/ 196343 h 297320"/>
              <a:gd name="connsiteX3" fmla="*/ 131830 w 460005"/>
              <a:gd name="connsiteY3" fmla="*/ 215978 h 297320"/>
              <a:gd name="connsiteX4" fmla="*/ 47683 w 460005"/>
              <a:gd name="connsiteY4" fmla="*/ 0 h 297320"/>
              <a:gd name="connsiteX5" fmla="*/ 0 w 460005"/>
              <a:gd name="connsiteY5" fmla="*/ 0 h 297320"/>
              <a:gd name="connsiteX6" fmla="*/ 25244 w 460005"/>
              <a:gd name="connsiteY6" fmla="*/ 297320 h 29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05" h="297320">
                <a:moveTo>
                  <a:pt x="25244" y="297320"/>
                </a:moveTo>
                <a:lnTo>
                  <a:pt x="460005" y="227197"/>
                </a:lnTo>
                <a:lnTo>
                  <a:pt x="406711" y="196343"/>
                </a:lnTo>
                <a:lnTo>
                  <a:pt x="131830" y="215978"/>
                </a:lnTo>
                <a:lnTo>
                  <a:pt x="47683" y="0"/>
                </a:lnTo>
                <a:lnTo>
                  <a:pt x="0" y="0"/>
                </a:lnTo>
                <a:lnTo>
                  <a:pt x="25244" y="297320"/>
                </a:lnTo>
                <a:close/>
              </a:path>
            </a:pathLst>
          </a:cu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ihandform 79"/>
          <p:cNvSpPr/>
          <p:nvPr/>
        </p:nvSpPr>
        <p:spPr>
          <a:xfrm>
            <a:off x="2693518" y="2817368"/>
            <a:ext cx="259376" cy="167645"/>
          </a:xfrm>
          <a:custGeom>
            <a:avLst/>
            <a:gdLst>
              <a:gd name="connsiteX0" fmla="*/ 25244 w 460005"/>
              <a:gd name="connsiteY0" fmla="*/ 297320 h 297320"/>
              <a:gd name="connsiteX1" fmla="*/ 460005 w 460005"/>
              <a:gd name="connsiteY1" fmla="*/ 227197 h 297320"/>
              <a:gd name="connsiteX2" fmla="*/ 406711 w 460005"/>
              <a:gd name="connsiteY2" fmla="*/ 196343 h 297320"/>
              <a:gd name="connsiteX3" fmla="*/ 131830 w 460005"/>
              <a:gd name="connsiteY3" fmla="*/ 215978 h 297320"/>
              <a:gd name="connsiteX4" fmla="*/ 47683 w 460005"/>
              <a:gd name="connsiteY4" fmla="*/ 0 h 297320"/>
              <a:gd name="connsiteX5" fmla="*/ 0 w 460005"/>
              <a:gd name="connsiteY5" fmla="*/ 0 h 297320"/>
              <a:gd name="connsiteX6" fmla="*/ 25244 w 460005"/>
              <a:gd name="connsiteY6" fmla="*/ 297320 h 29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05" h="297320">
                <a:moveTo>
                  <a:pt x="25244" y="297320"/>
                </a:moveTo>
                <a:lnTo>
                  <a:pt x="460005" y="227197"/>
                </a:lnTo>
                <a:lnTo>
                  <a:pt x="406711" y="196343"/>
                </a:lnTo>
                <a:lnTo>
                  <a:pt x="131830" y="215978"/>
                </a:lnTo>
                <a:lnTo>
                  <a:pt x="47683" y="0"/>
                </a:lnTo>
                <a:lnTo>
                  <a:pt x="0" y="0"/>
                </a:lnTo>
                <a:lnTo>
                  <a:pt x="25244" y="297320"/>
                </a:lnTo>
                <a:close/>
              </a:path>
            </a:pathLst>
          </a:custGeom>
          <a:solidFill>
            <a:schemeClr val="bg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uppieren 118"/>
          <p:cNvGrpSpPr/>
          <p:nvPr/>
        </p:nvGrpSpPr>
        <p:grpSpPr>
          <a:xfrm>
            <a:off x="2394500" y="2798123"/>
            <a:ext cx="284212" cy="221051"/>
            <a:chOff x="3491880" y="3509392"/>
            <a:chExt cx="504056" cy="392038"/>
          </a:xfrm>
          <a:solidFill>
            <a:schemeClr val="bg2">
              <a:lumMod val="75000"/>
            </a:schemeClr>
          </a:solidFill>
        </p:grpSpPr>
        <p:sp>
          <p:nvSpPr>
            <p:cNvPr id="82" name="Ellipse 81"/>
            <p:cNvSpPr/>
            <p:nvPr/>
          </p:nvSpPr>
          <p:spPr>
            <a:xfrm>
              <a:off x="3538314" y="3787130"/>
              <a:ext cx="114300" cy="1143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Ellipse 82"/>
            <p:cNvSpPr/>
            <p:nvPr/>
          </p:nvSpPr>
          <p:spPr>
            <a:xfrm>
              <a:off x="3881636" y="3754760"/>
              <a:ext cx="114300" cy="1143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Ellipse 83"/>
            <p:cNvSpPr/>
            <p:nvPr/>
          </p:nvSpPr>
          <p:spPr>
            <a:xfrm>
              <a:off x="3491880" y="3509392"/>
              <a:ext cx="105916" cy="105916"/>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hteck 84"/>
          <p:cNvSpPr/>
          <p:nvPr/>
        </p:nvSpPr>
        <p:spPr>
          <a:xfrm rot="15573995">
            <a:off x="2333282" y="2646285"/>
            <a:ext cx="445563" cy="25450"/>
          </a:xfrm>
          <a:prstGeom prst="rect">
            <a:avLst/>
          </a:prstGeom>
          <a:solidFill>
            <a:schemeClr val="bg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ihandform 85"/>
          <p:cNvSpPr/>
          <p:nvPr/>
        </p:nvSpPr>
        <p:spPr>
          <a:xfrm>
            <a:off x="605255" y="2682982"/>
            <a:ext cx="360689" cy="131770"/>
          </a:xfrm>
          <a:custGeom>
            <a:avLst/>
            <a:gdLst>
              <a:gd name="connsiteX0" fmla="*/ 25244 w 460005"/>
              <a:gd name="connsiteY0" fmla="*/ 297320 h 297320"/>
              <a:gd name="connsiteX1" fmla="*/ 460005 w 460005"/>
              <a:gd name="connsiteY1" fmla="*/ 227197 h 297320"/>
              <a:gd name="connsiteX2" fmla="*/ 406711 w 460005"/>
              <a:gd name="connsiteY2" fmla="*/ 196343 h 297320"/>
              <a:gd name="connsiteX3" fmla="*/ 131830 w 460005"/>
              <a:gd name="connsiteY3" fmla="*/ 215978 h 297320"/>
              <a:gd name="connsiteX4" fmla="*/ 47683 w 460005"/>
              <a:gd name="connsiteY4" fmla="*/ 0 h 297320"/>
              <a:gd name="connsiteX5" fmla="*/ 0 w 460005"/>
              <a:gd name="connsiteY5" fmla="*/ 0 h 297320"/>
              <a:gd name="connsiteX6" fmla="*/ 25244 w 460005"/>
              <a:gd name="connsiteY6" fmla="*/ 297320 h 29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05" h="297320">
                <a:moveTo>
                  <a:pt x="25244" y="297320"/>
                </a:moveTo>
                <a:lnTo>
                  <a:pt x="460005" y="227197"/>
                </a:lnTo>
                <a:lnTo>
                  <a:pt x="406711" y="196343"/>
                </a:lnTo>
                <a:lnTo>
                  <a:pt x="131830" y="215978"/>
                </a:lnTo>
                <a:lnTo>
                  <a:pt x="47683" y="0"/>
                </a:lnTo>
                <a:lnTo>
                  <a:pt x="0" y="0"/>
                </a:lnTo>
                <a:lnTo>
                  <a:pt x="25244" y="297320"/>
                </a:lnTo>
                <a:close/>
              </a:path>
            </a:pathLst>
          </a:cu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pieren 123"/>
          <p:cNvGrpSpPr/>
          <p:nvPr/>
        </p:nvGrpSpPr>
        <p:grpSpPr>
          <a:xfrm>
            <a:off x="737767" y="2485660"/>
            <a:ext cx="284212" cy="221051"/>
            <a:chOff x="1648297" y="4653037"/>
            <a:chExt cx="504056" cy="392038"/>
          </a:xfrm>
          <a:solidFill>
            <a:schemeClr val="bg1"/>
          </a:solidFill>
        </p:grpSpPr>
        <p:sp>
          <p:nvSpPr>
            <p:cNvPr id="88" name="Ellipse 87"/>
            <p:cNvSpPr/>
            <p:nvPr/>
          </p:nvSpPr>
          <p:spPr>
            <a:xfrm>
              <a:off x="1694731" y="4930775"/>
              <a:ext cx="114300" cy="114300"/>
            </a:xfrm>
            <a:prstGeom prst="ellipse">
              <a:avLst/>
            </a:prstGeom>
            <a:grp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p:cNvSpPr/>
            <p:nvPr/>
          </p:nvSpPr>
          <p:spPr>
            <a:xfrm>
              <a:off x="2038053" y="4898405"/>
              <a:ext cx="114300" cy="114300"/>
            </a:xfrm>
            <a:prstGeom prst="ellipse">
              <a:avLst/>
            </a:prstGeom>
            <a:grp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p:cNvSpPr/>
            <p:nvPr/>
          </p:nvSpPr>
          <p:spPr>
            <a:xfrm>
              <a:off x="1648297" y="4653037"/>
              <a:ext cx="105916" cy="105916"/>
            </a:xfrm>
            <a:prstGeom prst="ellipse">
              <a:avLst/>
            </a:prstGeom>
            <a:grp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1" name="Rechteck 90"/>
          <p:cNvSpPr/>
          <p:nvPr/>
        </p:nvSpPr>
        <p:spPr>
          <a:xfrm rot="15573995">
            <a:off x="905527" y="2738335"/>
            <a:ext cx="445563" cy="25450"/>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4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66" name="Content Placeholder 65"/>
          <p:cNvSpPr>
            <a:spLocks noGrp="1"/>
          </p:cNvSpPr>
          <p:nvPr>
            <p:ph sz="quarter" idx="12"/>
          </p:nvPr>
        </p:nvSpPr>
        <p:spPr/>
        <p:txBody>
          <a:bodyPr/>
          <a:lstStyle/>
          <a:p>
            <a:r>
              <a:rPr lang="en-US" dirty="0" smtClean="0"/>
              <a:t>Material Substitution:</a:t>
            </a:r>
          </a:p>
        </p:txBody>
      </p:sp>
      <p:sp>
        <p:nvSpPr>
          <p:cNvPr id="27" name="Textplatzhalter 2"/>
          <p:cNvSpPr>
            <a:spLocks noGrp="1"/>
          </p:cNvSpPr>
          <p:nvPr>
            <p:ph type="body" sz="quarter" idx="13"/>
          </p:nvPr>
        </p:nvSpPr>
        <p:spPr/>
        <p:txBody>
          <a:bodyPr/>
          <a:lstStyle/>
          <a:p>
            <a:r>
              <a:rPr lang="en-GB" smtClean="0"/>
              <a:t>3. Green Aspects for Using Magnesium in Seats</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37" name="Textplatzhalter 4"/>
          <p:cNvSpPr>
            <a:spLocks noGrp="1"/>
          </p:cNvSpPr>
          <p:nvPr>
            <p:ph type="body" sz="quarter" idx="16"/>
          </p:nvPr>
        </p:nvSpPr>
        <p:spPr/>
        <p:txBody>
          <a:bodyPr/>
          <a:lstStyle/>
          <a:p>
            <a:pPr lvl="0"/>
            <a:r>
              <a:rPr lang="en-US" smtClean="0"/>
              <a:t>Results from Life Cycle Assessment</a:t>
            </a:r>
          </a:p>
          <a:p>
            <a:endParaRPr lang="en-US" dirty="0"/>
          </a:p>
        </p:txBody>
      </p:sp>
      <p:pic>
        <p:nvPicPr>
          <p:cNvPr id="33" name="Bild 2" descr="image002"/>
          <p:cNvPicPr>
            <a:picLocks noChangeAspect="1" noChangeArrowheads="1"/>
          </p:cNvPicPr>
          <p:nvPr/>
        </p:nvPicPr>
        <p:blipFill>
          <a:blip r:embed="rId2" cstate="screen"/>
          <a:srcRect/>
          <a:stretch>
            <a:fillRect/>
          </a:stretch>
        </p:blipFill>
        <p:spPr bwMode="auto">
          <a:xfrm>
            <a:off x="4550841" y="3081227"/>
            <a:ext cx="4185439" cy="2752477"/>
          </a:xfrm>
          <a:prstGeom prst="rect">
            <a:avLst/>
          </a:prstGeom>
          <a:noFill/>
          <a:ln w="9525">
            <a:noFill/>
            <a:miter lim="800000"/>
            <a:headEnd/>
            <a:tailEnd/>
          </a:ln>
        </p:spPr>
      </p:pic>
      <p:cxnSp>
        <p:nvCxnSpPr>
          <p:cNvPr id="34" name="Gerade Verbindung 33"/>
          <p:cNvCxnSpPr/>
          <p:nvPr/>
        </p:nvCxnSpPr>
        <p:spPr>
          <a:xfrm>
            <a:off x="7403318" y="3711242"/>
            <a:ext cx="5007" cy="1273614"/>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5" name="Bild 1" descr="image001"/>
          <p:cNvPicPr>
            <a:picLocks noChangeAspect="1" noChangeArrowheads="1"/>
          </p:cNvPicPr>
          <p:nvPr/>
        </p:nvPicPr>
        <p:blipFill>
          <a:blip r:embed="rId3" cstate="screen"/>
          <a:srcRect/>
          <a:stretch>
            <a:fillRect/>
          </a:stretch>
        </p:blipFill>
        <p:spPr bwMode="auto">
          <a:xfrm>
            <a:off x="258945" y="2838196"/>
            <a:ext cx="4184191" cy="3010238"/>
          </a:xfrm>
          <a:prstGeom prst="rect">
            <a:avLst/>
          </a:prstGeom>
          <a:noFill/>
          <a:ln w="9525">
            <a:noFill/>
            <a:miter lim="800000"/>
            <a:headEnd/>
            <a:tailEnd/>
          </a:ln>
        </p:spPr>
      </p:pic>
      <p:cxnSp>
        <p:nvCxnSpPr>
          <p:cNvPr id="36" name="Gerade Verbindung 35"/>
          <p:cNvCxnSpPr/>
          <p:nvPr/>
        </p:nvCxnSpPr>
        <p:spPr>
          <a:xfrm flipH="1">
            <a:off x="2605048" y="3968504"/>
            <a:ext cx="1737" cy="1040293"/>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8" name="Picture 2"/>
          <p:cNvPicPr>
            <a:picLocks noChangeAspect="1" noChangeArrowheads="1"/>
          </p:cNvPicPr>
          <p:nvPr/>
        </p:nvPicPr>
        <p:blipFill>
          <a:blip r:embed="rId4" cstate="screen"/>
          <a:srcRect/>
          <a:stretch>
            <a:fillRect/>
          </a:stretch>
        </p:blipFill>
        <p:spPr bwMode="auto">
          <a:xfrm>
            <a:off x="330200" y="2088312"/>
            <a:ext cx="8261350" cy="530318"/>
          </a:xfrm>
          <a:prstGeom prst="rect">
            <a:avLst/>
          </a:prstGeom>
          <a:noFill/>
          <a:ln w="9525">
            <a:noFill/>
            <a:miter lim="800000"/>
            <a:headEnd/>
            <a:tailEnd/>
          </a:ln>
        </p:spPr>
      </p:pic>
      <p:sp>
        <p:nvSpPr>
          <p:cNvPr id="39" name="Textplatzhalter 4"/>
          <p:cNvSpPr txBox="1">
            <a:spLocks/>
          </p:cNvSpPr>
          <p:nvPr/>
        </p:nvSpPr>
        <p:spPr>
          <a:xfrm>
            <a:off x="4746747" y="5806495"/>
            <a:ext cx="3777174" cy="367728"/>
          </a:xfrm>
          <a:prstGeom prst="rect">
            <a:avLst/>
          </a:prstGeom>
        </p:spPr>
        <p:txBody>
          <a:bodyPr vert="horz" lIns="0" tIns="0" rIns="288000" bIns="0" rtlCol="0">
            <a:noAutofit/>
          </a:bodyPr>
          <a:lstStyle/>
          <a:p>
            <a:pPr marL="1588" lvl="0">
              <a:spcBef>
                <a:spcPts val="0"/>
              </a:spcBef>
              <a:spcAft>
                <a:spcPts val="800"/>
              </a:spcAft>
              <a:buClr>
                <a:schemeClr val="tx1"/>
              </a:buClr>
            </a:pPr>
            <a:r>
              <a:rPr lang="en-US" sz="2000" kern="0" smtClean="0">
                <a:latin typeface="+mn-lt"/>
              </a:rPr>
              <a:t>and increasing fuel prices</a:t>
            </a:r>
            <a:endParaRPr kumimoji="0" lang="en-US" sz="2000" b="0" i="0" u="none" strike="noStrike" kern="0" cap="none" spc="0" normalizeH="0" baseline="0" noProof="0" smtClean="0">
              <a:ln>
                <a:noFill/>
              </a:ln>
              <a:effectLst/>
              <a:uLnTx/>
              <a:uFillTx/>
              <a:latin typeface="+mn-lt"/>
              <a:ea typeface="+mn-ea"/>
              <a:cs typeface="+mn-cs"/>
            </a:endParaRPr>
          </a:p>
          <a:p>
            <a:pPr marL="1588" marR="0" lvl="0" indent="0" algn="l" defTabSz="914400" rtl="0" eaLnBrk="1" fontAlgn="base" latinLnBrk="0" hangingPunct="1">
              <a:lnSpc>
                <a:spcPct val="100000"/>
              </a:lnSpc>
              <a:spcBef>
                <a:spcPts val="0"/>
              </a:spcBef>
              <a:spcAft>
                <a:spcPts val="800"/>
              </a:spcAft>
              <a:buClr>
                <a:schemeClr val="tx1"/>
              </a:buClr>
              <a:buSzTx/>
              <a:buFontTx/>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40" name="Textplatzhalter 4"/>
          <p:cNvSpPr txBox="1">
            <a:spLocks/>
          </p:cNvSpPr>
          <p:nvPr/>
        </p:nvSpPr>
        <p:spPr>
          <a:xfrm>
            <a:off x="495300" y="5807488"/>
            <a:ext cx="4504887" cy="259937"/>
          </a:xfrm>
          <a:prstGeom prst="rect">
            <a:avLst/>
          </a:prstGeom>
        </p:spPr>
        <p:txBody>
          <a:bodyPr vert="horz" lIns="0" tIns="0" rIns="288000" bIns="0" rtlCol="0">
            <a:noAutofit/>
          </a:bodyPr>
          <a:lstStyle/>
          <a:p>
            <a:pPr marL="1588">
              <a:spcBef>
                <a:spcPts val="0"/>
              </a:spcBef>
              <a:spcAft>
                <a:spcPts val="800"/>
              </a:spcAft>
              <a:buClr>
                <a:schemeClr val="tx1"/>
              </a:buClr>
            </a:pPr>
            <a:r>
              <a:rPr lang="en-US" sz="2000" kern="0" smtClean="0">
                <a:latin typeface="+mn-lt"/>
              </a:rPr>
              <a:t>....more efficient aircrafts in the future</a:t>
            </a:r>
            <a:endParaRPr kumimoji="0" lang="en-US" sz="2000" b="0" i="0" u="none" strike="noStrike" kern="0" cap="none" spc="0" normalizeH="0" baseline="0" smtClean="0">
              <a:ln>
                <a:noFill/>
              </a:ln>
              <a:effectLst/>
              <a:uLnTx/>
              <a:uFillTx/>
              <a:latin typeface="+mn-lt"/>
              <a:ea typeface="+mn-ea"/>
              <a:cs typeface="+mn-cs"/>
            </a:endParaRPr>
          </a:p>
          <a:p>
            <a:pPr marL="1588" marR="0" lvl="0" indent="0" algn="l" defTabSz="914400" rtl="0" eaLnBrk="1" fontAlgn="base" latinLnBrk="0" hangingPunct="1">
              <a:lnSpc>
                <a:spcPct val="100000"/>
              </a:lnSpc>
              <a:spcBef>
                <a:spcPts val="0"/>
              </a:spcBef>
              <a:spcAft>
                <a:spcPts val="800"/>
              </a:spcAft>
              <a:buClr>
                <a:schemeClr val="tx1"/>
              </a:buClr>
              <a:buSzTx/>
              <a:buFontTx/>
              <a:buNone/>
              <a:tabLst/>
              <a:defRPr/>
            </a:pPr>
            <a:endParaRPr kumimoji="0" lang="en-US" sz="2000" b="0" i="0" u="none" strike="noStrike" kern="0" cap="none" spc="0" normalizeH="0" baseline="0">
              <a:ln>
                <a:noFill/>
              </a:ln>
              <a:solidFill>
                <a:schemeClr val="tx1"/>
              </a:solidFill>
              <a:effectLst/>
              <a:uLnTx/>
              <a:uFillTx/>
              <a:latin typeface="+mn-lt"/>
              <a:ea typeface="+mn-ea"/>
              <a:cs typeface="+mn-cs"/>
            </a:endParaRPr>
          </a:p>
        </p:txBody>
      </p:sp>
      <p:cxnSp>
        <p:nvCxnSpPr>
          <p:cNvPr id="41" name="Gerade Verbindung 40"/>
          <p:cNvCxnSpPr/>
          <p:nvPr/>
        </p:nvCxnSpPr>
        <p:spPr>
          <a:xfrm flipH="1">
            <a:off x="2603899" y="3970598"/>
            <a:ext cx="1737" cy="10402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flipV="1">
            <a:off x="1429036" y="3509835"/>
            <a:ext cx="2851651" cy="1042967"/>
          </a:xfrm>
          <a:prstGeom prst="line">
            <a:avLst/>
          </a:prstGeom>
          <a:ln w="25400">
            <a:solidFill>
              <a:srgbClr val="99CC00"/>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flipV="1">
            <a:off x="1429037" y="3307535"/>
            <a:ext cx="2900202" cy="137145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7404212" y="3712136"/>
            <a:ext cx="5007" cy="127361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flipV="1">
            <a:off x="5716466" y="3315627"/>
            <a:ext cx="2950104" cy="1187274"/>
          </a:xfrm>
          <a:prstGeom prst="line">
            <a:avLst/>
          </a:prstGeom>
          <a:ln w="25400">
            <a:solidFill>
              <a:srgbClr val="99CC00"/>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flipV="1">
            <a:off x="5712977" y="3275167"/>
            <a:ext cx="2638004" cy="15293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flipV="1">
            <a:off x="5712977" y="3493652"/>
            <a:ext cx="2981761" cy="1022788"/>
          </a:xfrm>
          <a:prstGeom prst="line">
            <a:avLst/>
          </a:prstGeom>
          <a:ln w="25400">
            <a:solidFill>
              <a:srgbClr val="99CC00"/>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flipV="1">
            <a:off x="5712977" y="3380363"/>
            <a:ext cx="2981761" cy="141610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flipV="1">
            <a:off x="5725236" y="3292475"/>
            <a:ext cx="1985749" cy="149632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flipV="1">
            <a:off x="5725236" y="3292475"/>
            <a:ext cx="2306471" cy="1223964"/>
          </a:xfrm>
          <a:prstGeom prst="line">
            <a:avLst/>
          </a:prstGeom>
          <a:ln w="25400">
            <a:solidFill>
              <a:srgbClr val="99CC00"/>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flipV="1">
            <a:off x="1419367" y="3580974"/>
            <a:ext cx="2874821" cy="109864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flipV="1">
            <a:off x="1419367" y="3703803"/>
            <a:ext cx="2874821" cy="846163"/>
          </a:xfrm>
          <a:prstGeom prst="line">
            <a:avLst/>
          </a:prstGeom>
          <a:ln w="25400">
            <a:solidFill>
              <a:srgbClr val="99CC00"/>
            </a:solidFill>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a:off x="4786744" y="4285383"/>
            <a:ext cx="408709" cy="153888"/>
          </a:xfrm>
          <a:prstGeom prst="rect">
            <a:avLst/>
          </a:prstGeom>
          <a:solidFill>
            <a:schemeClr val="bg1"/>
          </a:solidFill>
        </p:spPr>
        <p:txBody>
          <a:bodyPr wrap="square" lIns="0" tIns="0" rIns="0" bIns="0" rtlCol="0">
            <a:spAutoFit/>
          </a:bodyPr>
          <a:lstStyle/>
          <a:p>
            <a:r>
              <a:rPr lang="de-DE" sz="1000" dirty="0" smtClean="0">
                <a:latin typeface="+mn-lt"/>
              </a:rPr>
              <a:t>Price A</a:t>
            </a:r>
          </a:p>
        </p:txBody>
      </p:sp>
      <p:sp>
        <p:nvSpPr>
          <p:cNvPr id="54" name="Textfeld 53"/>
          <p:cNvSpPr txBox="1"/>
          <p:nvPr/>
        </p:nvSpPr>
        <p:spPr>
          <a:xfrm>
            <a:off x="5264726" y="4604037"/>
            <a:ext cx="408709" cy="153888"/>
          </a:xfrm>
          <a:prstGeom prst="rect">
            <a:avLst/>
          </a:prstGeom>
          <a:solidFill>
            <a:schemeClr val="bg1"/>
          </a:solidFill>
        </p:spPr>
        <p:txBody>
          <a:bodyPr wrap="square" lIns="0" tIns="0" rIns="0" bIns="0" rtlCol="0">
            <a:spAutoFit/>
          </a:bodyPr>
          <a:lstStyle/>
          <a:p>
            <a:r>
              <a:rPr lang="de-DE" sz="1000" dirty="0" smtClean="0">
                <a:latin typeface="+mn-lt"/>
              </a:rPr>
              <a:t>Price B</a:t>
            </a:r>
          </a:p>
        </p:txBody>
      </p:sp>
      <p:sp>
        <p:nvSpPr>
          <p:cNvPr id="55" name="Textfeld 54"/>
          <p:cNvSpPr txBox="1"/>
          <p:nvPr/>
        </p:nvSpPr>
        <p:spPr>
          <a:xfrm>
            <a:off x="4895849" y="3098223"/>
            <a:ext cx="588819" cy="153888"/>
          </a:xfrm>
          <a:prstGeom prst="rect">
            <a:avLst/>
          </a:prstGeom>
          <a:solidFill>
            <a:schemeClr val="bg1"/>
          </a:solidFill>
        </p:spPr>
        <p:txBody>
          <a:bodyPr wrap="square" lIns="0" tIns="0" rIns="0" bIns="0" rtlCol="0">
            <a:spAutoFit/>
          </a:bodyPr>
          <a:lstStyle/>
          <a:p>
            <a:r>
              <a:rPr lang="en-US" sz="1000" smtClean="0">
                <a:latin typeface="+mn-lt"/>
              </a:rPr>
              <a:t>[currency]</a:t>
            </a:r>
          </a:p>
        </p:txBody>
      </p:sp>
      <p:pic>
        <p:nvPicPr>
          <p:cNvPr id="56" name="Picture 2"/>
          <p:cNvPicPr>
            <a:picLocks noChangeAspect="1" noChangeArrowheads="1"/>
          </p:cNvPicPr>
          <p:nvPr/>
        </p:nvPicPr>
        <p:blipFill>
          <a:blip r:embed="rId5" cstate="screen"/>
          <a:srcRect/>
          <a:stretch>
            <a:fillRect/>
          </a:stretch>
        </p:blipFill>
        <p:spPr bwMode="auto">
          <a:xfrm>
            <a:off x="2951034" y="2512877"/>
            <a:ext cx="907458" cy="925617"/>
          </a:xfrm>
          <a:prstGeom prst="rect">
            <a:avLst/>
          </a:prstGeom>
          <a:noFill/>
          <a:ln w="9525">
            <a:noFill/>
            <a:miter lim="800000"/>
            <a:headEnd/>
            <a:tailEnd/>
          </a:ln>
          <a:effectLst/>
        </p:spPr>
      </p:pic>
      <p:sp>
        <p:nvSpPr>
          <p:cNvPr id="57" name="Textfeld 56"/>
          <p:cNvSpPr txBox="1"/>
          <p:nvPr/>
        </p:nvSpPr>
        <p:spPr>
          <a:xfrm>
            <a:off x="5724525" y="2457450"/>
            <a:ext cx="314325" cy="153888"/>
          </a:xfrm>
          <a:prstGeom prst="rect">
            <a:avLst/>
          </a:prstGeom>
          <a:solidFill>
            <a:schemeClr val="bg1"/>
          </a:solidFill>
        </p:spPr>
        <p:txBody>
          <a:bodyPr wrap="square" lIns="0" tIns="0" rIns="0" bIns="0" rtlCol="0">
            <a:spAutoFit/>
          </a:bodyPr>
          <a:lstStyle/>
          <a:p>
            <a:r>
              <a:rPr lang="de-DE" sz="1000" dirty="0" smtClean="0">
                <a:latin typeface="+mn-lt"/>
              </a:rPr>
              <a:t>XYZ</a:t>
            </a:r>
          </a:p>
        </p:txBody>
      </p:sp>
      <p:sp>
        <p:nvSpPr>
          <p:cNvPr id="30" name="Textplatzhalter 2"/>
          <p:cNvSpPr txBox="1">
            <a:spLocks/>
          </p:cNvSpPr>
          <p:nvPr/>
        </p:nvSpPr>
        <p:spPr>
          <a:xfrm>
            <a:off x="338229" y="980728"/>
            <a:ext cx="8320861" cy="216000"/>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6"/>
                                        </p:tgtEl>
                                      </p:cBhvr>
                                    </p:animEffect>
                                    <p:set>
                                      <p:cBhvr>
                                        <p:cTn id="7" dur="1" fill="hold">
                                          <p:stCondLst>
                                            <p:cond delay="1999"/>
                                          </p:stCondLst>
                                        </p:cTn>
                                        <p:tgtEl>
                                          <p:spTgt spid="4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45"/>
                                        </p:tgtEl>
                                      </p:cBhvr>
                                    </p:animEffect>
                                    <p:set>
                                      <p:cBhvr>
                                        <p:cTn id="10" dur="1" fill="hold">
                                          <p:stCondLst>
                                            <p:cond delay="1999"/>
                                          </p:stCondLst>
                                        </p:cTn>
                                        <p:tgtEl>
                                          <p:spTgt spid="4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20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2000"/>
                                        <p:tgtEl>
                                          <p:spTgt spid="47"/>
                                        </p:tgtEl>
                                      </p:cBhvr>
                                    </p:animEffect>
                                  </p:childTnLst>
                                </p:cTn>
                              </p:par>
                              <p:par>
                                <p:cTn id="17" presetID="63" presetClass="path" presetSubtype="0" accel="50000" decel="50000" fill="hold" nodeType="withEffect">
                                  <p:stCondLst>
                                    <p:cond delay="0"/>
                                  </p:stCondLst>
                                  <p:childTnLst>
                                    <p:animMotion origin="layout" path="M 3.33333E-6 7.40741E-7 L 0.03854 -0.00162 " pathEditMode="relative" rAng="0" ptsTypes="AA">
                                      <p:cBhvr>
                                        <p:cTn id="18" dur="2000" fill="hold"/>
                                        <p:tgtEl>
                                          <p:spTgt spid="44"/>
                                        </p:tgtEl>
                                        <p:attrNameLst>
                                          <p:attrName>ppt_x</p:attrName>
                                          <p:attrName>ppt_y</p:attrName>
                                        </p:attrNameLst>
                                      </p:cBhvr>
                                      <p:rCtr x="19" y="-1"/>
                                    </p:animMotion>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2000"/>
                                        <p:tgtEl>
                                          <p:spTgt spid="40"/>
                                        </p:tgtEl>
                                      </p:cBhvr>
                                    </p:animEffect>
                                  </p:childTnLst>
                                </p:cTn>
                              </p:par>
                              <p:par>
                                <p:cTn id="22" presetID="10" presetClass="exit" presetSubtype="0" fill="hold" nodeType="withEffect">
                                  <p:stCondLst>
                                    <p:cond delay="0"/>
                                  </p:stCondLst>
                                  <p:childTnLst>
                                    <p:animEffect transition="out" filter="fade">
                                      <p:cBhvr>
                                        <p:cTn id="23" dur="2000"/>
                                        <p:tgtEl>
                                          <p:spTgt spid="43"/>
                                        </p:tgtEl>
                                      </p:cBhvr>
                                    </p:animEffect>
                                    <p:set>
                                      <p:cBhvr>
                                        <p:cTn id="24" dur="1" fill="hold">
                                          <p:stCondLst>
                                            <p:cond delay="1999"/>
                                          </p:stCondLst>
                                        </p:cTn>
                                        <p:tgtEl>
                                          <p:spTgt spid="4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000"/>
                                        <p:tgtEl>
                                          <p:spTgt spid="42"/>
                                        </p:tgtEl>
                                      </p:cBhvr>
                                    </p:animEffect>
                                    <p:set>
                                      <p:cBhvr>
                                        <p:cTn id="27" dur="1" fill="hold">
                                          <p:stCondLst>
                                            <p:cond delay="1999"/>
                                          </p:stCondLst>
                                        </p:cTn>
                                        <p:tgtEl>
                                          <p:spTgt spid="42"/>
                                        </p:tgtEl>
                                        <p:attrNameLst>
                                          <p:attrName>style.visibility</p:attrName>
                                        </p:attrNameLst>
                                      </p:cBhvr>
                                      <p:to>
                                        <p:strVal val="hidden"/>
                                      </p:to>
                                    </p:set>
                                  </p:childTnLst>
                                </p:cTn>
                              </p:par>
                              <p:par>
                                <p:cTn id="28" presetID="63" presetClass="path" presetSubtype="0" accel="50000" decel="50000" fill="hold" nodeType="withEffect">
                                  <p:stCondLst>
                                    <p:cond delay="0"/>
                                  </p:stCondLst>
                                  <p:childTnLst>
                                    <p:animMotion origin="layout" path="M -2.22222E-6 -7.40741E-7 L 0.0375 0.0007 " pathEditMode="relative" rAng="0" ptsTypes="AA">
                                      <p:cBhvr>
                                        <p:cTn id="29" dur="2000" fill="hold"/>
                                        <p:tgtEl>
                                          <p:spTgt spid="41"/>
                                        </p:tgtEl>
                                        <p:attrNameLst>
                                          <p:attrName>ppt_x</p:attrName>
                                          <p:attrName>ppt_y</p:attrName>
                                        </p:attrNameLst>
                                      </p:cBhvr>
                                      <p:rCtr x="19" y="0"/>
                                    </p:animMotion>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2000"/>
                                        <p:tgtEl>
                                          <p:spTgt spid="51"/>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0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0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2000"/>
                                        <p:tgtEl>
                                          <p:spTgt spid="50"/>
                                        </p:tgtEl>
                                      </p:cBhvr>
                                    </p:animEffect>
                                  </p:childTnLst>
                                </p:cTn>
                              </p:par>
                              <p:par>
                                <p:cTn id="47" presetID="35" presetClass="path" presetSubtype="0" accel="50000" decel="50000" fill="hold" nodeType="withEffect">
                                  <p:stCondLst>
                                    <p:cond delay="0"/>
                                  </p:stCondLst>
                                  <p:childTnLst>
                                    <p:animMotion origin="layout" path="M 0.03854 -0.00162 L -0.05243 -0.00139 " pathEditMode="relative" rAng="0" ptsTypes="AA">
                                      <p:cBhvr>
                                        <p:cTn id="48" dur="2000" fill="hold"/>
                                        <p:tgtEl>
                                          <p:spTgt spid="44"/>
                                        </p:tgtEl>
                                        <p:attrNameLst>
                                          <p:attrName>ppt_x</p:attrName>
                                          <p:attrName>ppt_y</p:attrName>
                                        </p:attrNameLst>
                                      </p:cBhvr>
                                      <p:rCtr x="-45" y="0"/>
                                    </p:animMotion>
                                  </p:childTnLst>
                                </p:cTn>
                              </p:par>
                              <p:par>
                                <p:cTn id="49" presetID="10" presetClass="exit" presetSubtype="0" fill="hold" nodeType="withEffect">
                                  <p:stCondLst>
                                    <p:cond delay="0"/>
                                  </p:stCondLst>
                                  <p:childTnLst>
                                    <p:animEffect transition="out" filter="fade">
                                      <p:cBhvr>
                                        <p:cTn id="50" dur="2000"/>
                                        <p:tgtEl>
                                          <p:spTgt spid="48"/>
                                        </p:tgtEl>
                                      </p:cBhvr>
                                    </p:animEffect>
                                    <p:set>
                                      <p:cBhvr>
                                        <p:cTn id="51" dur="1" fill="hold">
                                          <p:stCondLst>
                                            <p:cond delay="1999"/>
                                          </p:stCondLst>
                                        </p:cTn>
                                        <p:tgtEl>
                                          <p:spTgt spid="4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47"/>
                                        </p:tgtEl>
                                      </p:cBhvr>
                                    </p:animEffect>
                                    <p:set>
                                      <p:cBhvr>
                                        <p:cTn id="54"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13" name="Content Placeholder 12"/>
          <p:cNvSpPr>
            <a:spLocks noGrp="1"/>
          </p:cNvSpPr>
          <p:nvPr>
            <p:ph sz="quarter" idx="12"/>
          </p:nvPr>
        </p:nvSpPr>
        <p:spPr/>
        <p:txBody>
          <a:bodyPr/>
          <a:lstStyle/>
          <a:p>
            <a:r>
              <a:rPr lang="en-US" dirty="0" smtClean="0"/>
              <a:t>Material Substitution - Reduction of the carbon footprint</a:t>
            </a:r>
          </a:p>
          <a:p>
            <a:endParaRPr lang="en-US" dirty="0"/>
          </a:p>
        </p:txBody>
      </p:sp>
      <p:sp>
        <p:nvSpPr>
          <p:cNvPr id="27" name="Textplatzhalter 2"/>
          <p:cNvSpPr>
            <a:spLocks noGrp="1"/>
          </p:cNvSpPr>
          <p:nvPr>
            <p:ph type="body" sz="quarter" idx="13"/>
          </p:nvPr>
        </p:nvSpPr>
        <p:spPr/>
        <p:txBody>
          <a:bodyPr/>
          <a:lstStyle/>
          <a:p>
            <a:r>
              <a:rPr lang="en-GB" smtClean="0"/>
              <a:t>3. Green Aspects for Using Magnesium in Seats</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14" name="Text Placeholder 13"/>
          <p:cNvSpPr>
            <a:spLocks noGrp="1"/>
          </p:cNvSpPr>
          <p:nvPr>
            <p:ph type="body" sz="quarter" idx="16"/>
          </p:nvPr>
        </p:nvSpPr>
        <p:spPr/>
        <p:txBody>
          <a:bodyPr/>
          <a:lstStyle/>
          <a:p>
            <a:pPr lvl="0"/>
            <a:r>
              <a:rPr lang="en-US" dirty="0" smtClean="0"/>
              <a:t>Results from Life Cycle Assessment</a:t>
            </a:r>
          </a:p>
          <a:p>
            <a:endParaRPr lang="en-US" dirty="0"/>
          </a:p>
        </p:txBody>
      </p:sp>
      <p:pic>
        <p:nvPicPr>
          <p:cNvPr id="35" name="Picture 3"/>
          <p:cNvPicPr>
            <a:picLocks noChangeAspect="1" noChangeArrowheads="1"/>
          </p:cNvPicPr>
          <p:nvPr/>
        </p:nvPicPr>
        <p:blipFill>
          <a:blip r:embed="rId2" cstate="screen"/>
          <a:srcRect/>
          <a:stretch>
            <a:fillRect/>
          </a:stretch>
        </p:blipFill>
        <p:spPr bwMode="auto">
          <a:xfrm>
            <a:off x="330200" y="2790825"/>
            <a:ext cx="1237034" cy="3216216"/>
          </a:xfrm>
          <a:prstGeom prst="rect">
            <a:avLst/>
          </a:prstGeom>
          <a:noFill/>
          <a:ln w="9525">
            <a:noFill/>
            <a:miter lim="800000"/>
            <a:headEnd/>
            <a:tailEnd/>
          </a:ln>
        </p:spPr>
      </p:pic>
      <p:pic>
        <p:nvPicPr>
          <p:cNvPr id="36" name="Picture 2"/>
          <p:cNvPicPr>
            <a:picLocks noChangeAspect="1" noChangeArrowheads="1"/>
          </p:cNvPicPr>
          <p:nvPr/>
        </p:nvPicPr>
        <p:blipFill>
          <a:blip r:embed="rId3" cstate="screen"/>
          <a:srcRect/>
          <a:stretch>
            <a:fillRect/>
          </a:stretch>
        </p:blipFill>
        <p:spPr bwMode="auto">
          <a:xfrm>
            <a:off x="1957605" y="2305049"/>
            <a:ext cx="5400239" cy="3773489"/>
          </a:xfrm>
          <a:prstGeom prst="rect">
            <a:avLst/>
          </a:prstGeom>
          <a:noFill/>
          <a:ln w="9525">
            <a:noFill/>
            <a:miter lim="800000"/>
            <a:headEnd/>
            <a:tailEnd/>
          </a:ln>
        </p:spPr>
      </p:pic>
      <p:pic>
        <p:nvPicPr>
          <p:cNvPr id="37" name="Picture 4"/>
          <p:cNvPicPr>
            <a:picLocks noChangeAspect="1" noChangeArrowheads="1"/>
          </p:cNvPicPr>
          <p:nvPr/>
        </p:nvPicPr>
        <p:blipFill>
          <a:blip r:embed="rId4" cstate="screen"/>
          <a:srcRect/>
          <a:stretch>
            <a:fillRect/>
          </a:stretch>
        </p:blipFill>
        <p:spPr bwMode="auto">
          <a:xfrm>
            <a:off x="321938" y="1979937"/>
            <a:ext cx="3854557" cy="330638"/>
          </a:xfrm>
          <a:prstGeom prst="rect">
            <a:avLst/>
          </a:prstGeom>
          <a:noFill/>
          <a:ln w="9525">
            <a:noFill/>
            <a:miter lim="800000"/>
            <a:headEnd/>
            <a:tailEnd/>
          </a:ln>
        </p:spPr>
      </p:pic>
      <p:sp>
        <p:nvSpPr>
          <p:cNvPr id="9" name="Textplatzhalter 2"/>
          <p:cNvSpPr txBox="1">
            <a:spLocks/>
          </p:cNvSpPr>
          <p:nvPr/>
        </p:nvSpPr>
        <p:spPr>
          <a:xfrm>
            <a:off x="338229" y="1052736"/>
            <a:ext cx="8320861" cy="216000"/>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L3710-VS_Wald.jpg"/>
          <p:cNvPicPr>
            <a:picLocks noChangeAspect="1"/>
          </p:cNvPicPr>
          <p:nvPr/>
        </p:nvPicPr>
        <p:blipFill>
          <a:blip r:embed="rId2" cstate="screen"/>
          <a:srcRect/>
          <a:stretch>
            <a:fillRect/>
          </a:stretch>
        </p:blipFill>
        <p:spPr>
          <a:xfrm>
            <a:off x="247800" y="1277938"/>
            <a:ext cx="8496000" cy="4794077"/>
          </a:xfrm>
          <a:prstGeom prst="rect">
            <a:avLst/>
          </a:prstGeom>
        </p:spPr>
      </p:pic>
      <p:sp>
        <p:nvSpPr>
          <p:cNvPr id="11" name="Textplatzhalter 19"/>
          <p:cNvSpPr>
            <a:spLocks noGrp="1"/>
          </p:cNvSpPr>
          <p:nvPr>
            <p:ph sz="quarter" idx="12"/>
          </p:nvPr>
        </p:nvSpPr>
        <p:spPr>
          <a:xfrm>
            <a:off x="5098472" y="1607126"/>
            <a:ext cx="3721377" cy="4433799"/>
          </a:xfrm>
        </p:spPr>
        <p:txBody>
          <a:bodyPr/>
          <a:lstStyle/>
          <a:p>
            <a:r>
              <a:rPr lang="en-US" dirty="0" smtClean="0">
                <a:solidFill>
                  <a:schemeClr val="bg1"/>
                </a:solidFill>
              </a:rPr>
              <a:t>long lasting parts</a:t>
            </a:r>
            <a:endParaRPr lang="en-US" dirty="0">
              <a:solidFill>
                <a:schemeClr val="bg1"/>
              </a:solidFill>
            </a:endParaRPr>
          </a:p>
        </p:txBody>
      </p:sp>
      <p:sp>
        <p:nvSpPr>
          <p:cNvPr id="17" name="Textplatzhalter 16"/>
          <p:cNvSpPr>
            <a:spLocks noGrp="1"/>
          </p:cNvSpPr>
          <p:nvPr>
            <p:ph type="body" sz="quarter" idx="13"/>
          </p:nvPr>
        </p:nvSpPr>
        <p:spPr/>
        <p:txBody>
          <a:bodyPr/>
          <a:lstStyle/>
          <a:p>
            <a:r>
              <a:rPr lang="de-DE" dirty="0" err="1" smtClean="0"/>
              <a:t>Conclusion</a:t>
            </a:r>
            <a:endParaRPr lang="de-DE" dirty="0" smtClean="0"/>
          </a:p>
        </p:txBody>
      </p:sp>
      <p:sp>
        <p:nvSpPr>
          <p:cNvPr id="2" name="Fußzeilenplatzhalter 1"/>
          <p:cNvSpPr>
            <a:spLocks noGrp="1"/>
          </p:cNvSpPr>
          <p:nvPr>
            <p:ph type="ftr" sz="quarter" idx="14"/>
          </p:nvPr>
        </p:nvSpPr>
        <p:spPr/>
        <p:txBody>
          <a:bodyPr/>
          <a:lstStyle/>
          <a:p>
            <a:pPr>
              <a:defRPr/>
            </a:pPr>
            <a:r>
              <a:rPr lang="en-US" smtClean="0"/>
              <a:t>MAGNESIUM IN SEAT STRUCTURE│ DEC 2013│ Innovation │ DI</a:t>
            </a:r>
            <a:endParaRPr lang="en-US" dirty="0"/>
          </a:p>
        </p:txBody>
      </p:sp>
      <p:sp>
        <p:nvSpPr>
          <p:cNvPr id="13" name="Titel 12"/>
          <p:cNvSpPr>
            <a:spLocks noGrp="1"/>
          </p:cNvSpPr>
          <p:nvPr>
            <p:ph type="title"/>
          </p:nvPr>
        </p:nvSpPr>
        <p:spPr/>
        <p:txBody>
          <a:bodyPr/>
          <a:lstStyle/>
          <a:p>
            <a:r>
              <a:rPr lang="de-DE" dirty="0" smtClean="0"/>
              <a:t>Life </a:t>
            </a:r>
            <a:r>
              <a:rPr lang="de-DE" dirty="0" err="1" smtClean="0"/>
              <a:t>cycle</a:t>
            </a:r>
            <a:r>
              <a:rPr lang="de-DE" dirty="0" smtClean="0"/>
              <a:t> </a:t>
            </a:r>
            <a:r>
              <a:rPr lang="de-DE" dirty="0" err="1" smtClean="0"/>
              <a:t>Assessment</a:t>
            </a:r>
            <a:endParaRPr lang="de-DE" dirty="0"/>
          </a:p>
        </p:txBody>
      </p:sp>
      <p:sp>
        <p:nvSpPr>
          <p:cNvPr id="8" name="Textplatzhalter 19"/>
          <p:cNvSpPr>
            <a:spLocks noGrp="1"/>
          </p:cNvSpPr>
          <p:nvPr>
            <p:ph type="body" sz="quarter" idx="4294967295"/>
          </p:nvPr>
        </p:nvSpPr>
        <p:spPr>
          <a:xfrm>
            <a:off x="6088063" y="1885950"/>
            <a:ext cx="3055937" cy="314325"/>
          </a:xfrm>
        </p:spPr>
        <p:txBody>
          <a:bodyPr/>
          <a:lstStyle/>
          <a:p>
            <a:r>
              <a:rPr lang="en-US" b="1" dirty="0" smtClean="0">
                <a:solidFill>
                  <a:schemeClr val="bg1"/>
                </a:solidFill>
              </a:rPr>
              <a:t>lightweight materials</a:t>
            </a:r>
            <a:endParaRPr lang="en-US" b="1" dirty="0">
              <a:solidFill>
                <a:schemeClr val="bg1"/>
              </a:solidFill>
            </a:endParaRPr>
          </a:p>
        </p:txBody>
      </p:sp>
      <p:sp>
        <p:nvSpPr>
          <p:cNvPr id="12" name="Textplatzhalter 19"/>
          <p:cNvSpPr>
            <a:spLocks noGrp="1"/>
          </p:cNvSpPr>
          <p:nvPr>
            <p:ph type="body" sz="quarter" idx="4294967295"/>
          </p:nvPr>
        </p:nvSpPr>
        <p:spPr>
          <a:xfrm>
            <a:off x="6421438" y="4522298"/>
            <a:ext cx="2095500" cy="442912"/>
          </a:xfrm>
        </p:spPr>
        <p:txBody>
          <a:bodyPr/>
          <a:lstStyle/>
          <a:p>
            <a:r>
              <a:rPr lang="en-US" dirty="0" smtClean="0">
                <a:solidFill>
                  <a:schemeClr val="bg1"/>
                </a:solidFill>
              </a:rPr>
              <a:t>easy disassembly</a:t>
            </a:r>
            <a:endParaRPr lang="en-US" dirty="0">
              <a:solidFill>
                <a:schemeClr val="bg1"/>
              </a:solidFill>
            </a:endParaRPr>
          </a:p>
        </p:txBody>
      </p:sp>
      <p:sp>
        <p:nvSpPr>
          <p:cNvPr id="14" name="Textplatzhalter 19"/>
          <p:cNvSpPr>
            <a:spLocks noGrp="1"/>
          </p:cNvSpPr>
          <p:nvPr>
            <p:ph type="body" sz="quarter" idx="4294967295"/>
          </p:nvPr>
        </p:nvSpPr>
        <p:spPr>
          <a:xfrm>
            <a:off x="6762751" y="4157094"/>
            <a:ext cx="1754187" cy="336550"/>
          </a:xfrm>
        </p:spPr>
        <p:txBody>
          <a:bodyPr/>
          <a:lstStyle/>
          <a:p>
            <a:r>
              <a:rPr lang="en-US" dirty="0" smtClean="0">
                <a:solidFill>
                  <a:schemeClr val="bg1"/>
                </a:solidFill>
              </a:rPr>
              <a:t>enforce re-use </a:t>
            </a:r>
            <a:endParaRPr lang="en-US" dirty="0">
              <a:solidFill>
                <a:schemeClr val="bg1"/>
              </a:solidFill>
            </a:endParaRPr>
          </a:p>
        </p:txBody>
      </p:sp>
      <p:sp>
        <p:nvSpPr>
          <p:cNvPr id="15" name="Textplatzhalter 19"/>
          <p:cNvSpPr>
            <a:spLocks noGrp="1"/>
          </p:cNvSpPr>
          <p:nvPr>
            <p:ph type="body" sz="quarter" idx="4294967295"/>
          </p:nvPr>
        </p:nvSpPr>
        <p:spPr>
          <a:xfrm>
            <a:off x="563418" y="1571048"/>
            <a:ext cx="4916488" cy="328613"/>
          </a:xfrm>
        </p:spPr>
        <p:txBody>
          <a:bodyPr/>
          <a:lstStyle/>
          <a:p>
            <a:pPr>
              <a:lnSpc>
                <a:spcPct val="50000"/>
              </a:lnSpc>
            </a:pPr>
            <a:r>
              <a:rPr lang="en-US" sz="1800" b="1" dirty="0" smtClean="0">
                <a:solidFill>
                  <a:schemeClr val="bg1"/>
                </a:solidFill>
              </a:rPr>
              <a:t>We made ecological impact measurable</a:t>
            </a:r>
          </a:p>
          <a:p>
            <a:pPr>
              <a:lnSpc>
                <a:spcPct val="50000"/>
              </a:lnSpc>
            </a:pPr>
            <a:r>
              <a:rPr lang="en-US" sz="1800" b="1" dirty="0" smtClean="0">
                <a:solidFill>
                  <a:schemeClr val="bg1"/>
                </a:solidFill>
              </a:rPr>
              <a:t>and gained the ability to minimize it.</a:t>
            </a:r>
            <a:endParaRPr lang="en-US" sz="1800" b="1" dirty="0">
              <a:solidFill>
                <a:schemeClr val="bg1"/>
              </a:solidFill>
            </a:endParaRPr>
          </a:p>
        </p:txBody>
      </p:sp>
      <p:sp>
        <p:nvSpPr>
          <p:cNvPr id="16" name="Textplatzhalter 19"/>
          <p:cNvSpPr>
            <a:spLocks noGrp="1"/>
          </p:cNvSpPr>
          <p:nvPr>
            <p:ph type="body" sz="quarter" idx="4294967295"/>
          </p:nvPr>
        </p:nvSpPr>
        <p:spPr>
          <a:xfrm>
            <a:off x="6436447" y="3024620"/>
            <a:ext cx="2328862" cy="317500"/>
          </a:xfrm>
        </p:spPr>
        <p:txBody>
          <a:bodyPr/>
          <a:lstStyle/>
          <a:p>
            <a:r>
              <a:rPr lang="en-US" dirty="0" smtClean="0">
                <a:solidFill>
                  <a:schemeClr val="bg1"/>
                </a:solidFill>
              </a:rPr>
              <a:t>lightweight concepts</a:t>
            </a:r>
            <a:endParaRPr lang="en-US" dirty="0">
              <a:solidFill>
                <a:schemeClr val="bg1"/>
              </a:solidFill>
            </a:endParaRPr>
          </a:p>
        </p:txBody>
      </p:sp>
      <p:sp>
        <p:nvSpPr>
          <p:cNvPr id="18" name="Textplatzhalter 19"/>
          <p:cNvSpPr>
            <a:spLocks noGrp="1"/>
          </p:cNvSpPr>
          <p:nvPr>
            <p:ph type="body" sz="quarter" idx="4294967295"/>
          </p:nvPr>
        </p:nvSpPr>
        <p:spPr>
          <a:xfrm>
            <a:off x="5738957" y="2400011"/>
            <a:ext cx="3084368" cy="393989"/>
          </a:xfrm>
        </p:spPr>
        <p:txBody>
          <a:bodyPr/>
          <a:lstStyle/>
          <a:p>
            <a:r>
              <a:rPr lang="en-US" b="1" dirty="0" smtClean="0">
                <a:solidFill>
                  <a:schemeClr val="bg1"/>
                </a:solidFill>
              </a:rPr>
              <a:t>sustainable manufacturing processes</a:t>
            </a:r>
            <a:endParaRPr lang="en-US" b="1" dirty="0">
              <a:solidFill>
                <a:schemeClr val="bg1"/>
              </a:solidFill>
            </a:endParaRPr>
          </a:p>
        </p:txBody>
      </p:sp>
      <p:sp>
        <p:nvSpPr>
          <p:cNvPr id="19" name="Textplatzhalter 19"/>
          <p:cNvSpPr txBox="1">
            <a:spLocks/>
          </p:cNvSpPr>
          <p:nvPr/>
        </p:nvSpPr>
        <p:spPr>
          <a:xfrm>
            <a:off x="6927012" y="3754438"/>
            <a:ext cx="1896314" cy="336550"/>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r>
              <a:rPr kumimoji="0" lang="en-US" sz="1600" b="0" i="0" u="none" strike="noStrike" kern="0" cap="none" spc="0" normalizeH="0" baseline="0" noProof="0" dirty="0" smtClean="0">
                <a:ln>
                  <a:noFill/>
                </a:ln>
                <a:solidFill>
                  <a:schemeClr val="bg1"/>
                </a:solidFill>
                <a:effectLst/>
                <a:uLnTx/>
                <a:uFillTx/>
                <a:latin typeface="+mn-lt"/>
                <a:ea typeface="+mn-ea"/>
                <a:cs typeface="+mn-cs"/>
              </a:rPr>
              <a:t>recycling strategy</a:t>
            </a:r>
            <a:endParaRPr kumimoji="0" lang="en-US" sz="1600" b="0"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platzhalter 215"/>
          <p:cNvSpPr>
            <a:spLocks noGrp="1"/>
          </p:cNvSpPr>
          <p:nvPr>
            <p:ph type="body" sz="quarter" idx="13"/>
          </p:nvPr>
        </p:nvSpPr>
        <p:spPr/>
        <p:txBody>
          <a:bodyPr/>
          <a:lstStyle/>
          <a:p>
            <a:r>
              <a:rPr lang="en-US" dirty="0" smtClean="0"/>
              <a:t>Our Tradition</a:t>
            </a:r>
            <a:endParaRPr lang="en-US" dirty="0"/>
          </a:p>
        </p:txBody>
      </p:sp>
      <p:sp>
        <p:nvSpPr>
          <p:cNvPr id="215" name="Titel 214"/>
          <p:cNvSpPr>
            <a:spLocks noGrp="1"/>
          </p:cNvSpPr>
          <p:nvPr>
            <p:ph type="title"/>
          </p:nvPr>
        </p:nvSpPr>
        <p:spPr/>
        <p:txBody>
          <a:bodyPr/>
          <a:lstStyle/>
          <a:p>
            <a:r>
              <a:rPr lang="en-US" dirty="0" smtClean="0"/>
              <a:t>Company Profile</a:t>
            </a:r>
            <a:endParaRPr lang="en-US" dirty="0"/>
          </a:p>
        </p:txBody>
      </p:sp>
      <p:sp>
        <p:nvSpPr>
          <p:cNvPr id="221" name="Fußzeilenplatzhalter 220"/>
          <p:cNvSpPr>
            <a:spLocks noGrp="1"/>
          </p:cNvSpPr>
          <p:nvPr>
            <p:ph type="ftr" sz="quarter" idx="14"/>
          </p:nvPr>
        </p:nvSpPr>
        <p:spPr/>
        <p:txBody>
          <a:bodyPr/>
          <a:lstStyle/>
          <a:p>
            <a:pPr>
              <a:defRPr/>
            </a:pPr>
            <a:r>
              <a:rPr lang="en-US" smtClean="0"/>
              <a:t>MAGNESIUM IN SEAT STRUCTURE│ DEC 2013│ Innovation │ DI</a:t>
            </a:r>
            <a:endParaRPr lang="en-US" dirty="0"/>
          </a:p>
        </p:txBody>
      </p:sp>
      <p:pic>
        <p:nvPicPr>
          <p:cNvPr id="457" name="Grafik 456" descr="History.png"/>
          <p:cNvPicPr>
            <a:picLocks noChangeAspect="1"/>
          </p:cNvPicPr>
          <p:nvPr/>
        </p:nvPicPr>
        <p:blipFill>
          <a:blip r:embed="rId3" cstate="screen"/>
          <a:stretch>
            <a:fillRect/>
          </a:stretch>
        </p:blipFill>
        <p:spPr>
          <a:xfrm>
            <a:off x="210301" y="1507780"/>
            <a:ext cx="8649510" cy="4589909"/>
          </a:xfrm>
          <a:prstGeom prst="rect">
            <a:avLst/>
          </a:prstGeom>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12" name="Content Placeholder 11"/>
          <p:cNvSpPr>
            <a:spLocks noGrp="1"/>
          </p:cNvSpPr>
          <p:nvPr>
            <p:ph sz="quarter" idx="12"/>
          </p:nvPr>
        </p:nvSpPr>
        <p:spPr/>
        <p:txBody>
          <a:bodyPr/>
          <a:lstStyle/>
          <a:p>
            <a:pPr lvl="1">
              <a:buNone/>
            </a:pPr>
            <a:r>
              <a:rPr lang="en-US" dirty="0" smtClean="0"/>
              <a:t>Conclusion:</a:t>
            </a:r>
          </a:p>
          <a:p>
            <a:pPr lvl="1"/>
            <a:r>
              <a:rPr lang="en-US" dirty="0" smtClean="0"/>
              <a:t>Decisive FAA documents are ready to be used i.e. Aircraft Materials Fire Test Handbook; Evaluating the Flammability of Various Magnesium Alloys During Laboratory and Full Scale Aircraft Fire Tests.</a:t>
            </a:r>
          </a:p>
          <a:p>
            <a:pPr lvl="1"/>
            <a:r>
              <a:rPr lang="en-US" dirty="0" smtClean="0"/>
              <a:t>AS 8049 Para. 3.3.3 have to be updated according to “suggested wording” shown in Dublin in order to make it possible for European seat suppliers to implement magnesium directly into seats (possible via FAA TSO with special condition but not yet via ETSO with special condition).</a:t>
            </a:r>
          </a:p>
          <a:p>
            <a:pPr lvl="1"/>
            <a:r>
              <a:rPr lang="en-US" dirty="0" smtClean="0"/>
              <a:t>Usage of magnesium needs special knowledge about the peculiarity of magnesium and its production processes in order to achieve price attractive and reliable parts.</a:t>
            </a:r>
          </a:p>
          <a:p>
            <a:pPr lvl="1"/>
            <a:r>
              <a:rPr lang="en-US" dirty="0" smtClean="0"/>
              <a:t>In future more parts than the 5 allowed parts – especially thin shell type parts - will be necessary in order to bring magnesium into the cabin with an appreciable percentage.</a:t>
            </a:r>
          </a:p>
          <a:p>
            <a:pPr lvl="1"/>
            <a:r>
              <a:rPr lang="en-US" dirty="0" smtClean="0"/>
              <a:t>Life Cycle Assessment can help us to support airlines and installers thinking in life cycle costs with ecological benefit supported by introduction of new light weight materials like magnesium.</a:t>
            </a:r>
          </a:p>
          <a:p>
            <a:pPr lvl="1"/>
            <a:endParaRPr lang="en-US" dirty="0"/>
          </a:p>
        </p:txBody>
      </p:sp>
      <p:sp>
        <p:nvSpPr>
          <p:cNvPr id="27" name="Textplatzhalter 2"/>
          <p:cNvSpPr>
            <a:spLocks noGrp="1"/>
          </p:cNvSpPr>
          <p:nvPr>
            <p:ph type="body" sz="quarter" idx="13"/>
          </p:nvPr>
        </p:nvSpPr>
        <p:spPr/>
        <p:txBody>
          <a:bodyPr/>
          <a:lstStyle/>
          <a:p>
            <a:r>
              <a:rPr lang="en-GB" smtClean="0"/>
              <a:t>4. Summary and Outlook</a:t>
            </a:r>
          </a:p>
          <a:p>
            <a:endParaRPr lang="en-US"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34" name="Textplatzhalter 4"/>
          <p:cNvSpPr>
            <a:spLocks noGrp="1"/>
          </p:cNvSpPr>
          <p:nvPr>
            <p:ph type="body" sz="quarter" idx="16"/>
          </p:nvPr>
        </p:nvSpPr>
        <p:spPr/>
        <p:txBody>
          <a:bodyPr/>
          <a:lstStyle/>
          <a:p>
            <a:pPr lvl="0"/>
            <a:r>
              <a:rPr lang="en-US" dirty="0" smtClean="0"/>
              <a:t>Summary</a:t>
            </a:r>
          </a:p>
          <a:p>
            <a:endParaRPr lang="en-US" dirty="0"/>
          </a:p>
        </p:txBody>
      </p:sp>
      <p:sp>
        <p:nvSpPr>
          <p:cNvPr id="7" name="Textplatzhalter 2"/>
          <p:cNvSpPr txBox="1">
            <a:spLocks/>
          </p:cNvSpPr>
          <p:nvPr/>
        </p:nvSpPr>
        <p:spPr>
          <a:xfrm>
            <a:off x="316799" y="980728"/>
            <a:ext cx="5940000" cy="216000"/>
          </a:xfrm>
          <a:prstGeom prst="rect">
            <a:avLst/>
          </a:prstGeom>
        </p:spPr>
        <p:txBody>
          <a:bodyPr vert="horz" lIns="0" tIns="0" rIns="288000" bIns="0" rtlCol="0">
            <a:noAutofit/>
          </a:bodyPr>
          <a:lstStyle/>
          <a:p>
            <a:pPr marL="1588" marR="0" lvl="0" indent="0" algn="l" defTabSz="914400" rtl="0" eaLnBrk="1" fontAlgn="base" latinLnBrk="0" hangingPunct="1">
              <a:lnSpc>
                <a:spcPct val="100000"/>
              </a:lnSpc>
              <a:spcBef>
                <a:spcPts val="0"/>
              </a:spcBef>
              <a:spcAft>
                <a:spcPts val="800"/>
              </a:spcAft>
              <a:buClr>
                <a:schemeClr val="tx1"/>
              </a:buClr>
              <a:buSzTx/>
              <a:buFont typeface="Arial" pitchFamily="34" charset="0"/>
              <a:buNone/>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Thank you for your attention</a:t>
            </a:r>
            <a:endParaRPr lang="en-US" dirty="0"/>
          </a:p>
        </p:txBody>
      </p:sp>
      <p:sp>
        <p:nvSpPr>
          <p:cNvPr id="7" name="Fußzeilenplatzhalter 6"/>
          <p:cNvSpPr>
            <a:spLocks noGrp="1"/>
          </p:cNvSpPr>
          <p:nvPr>
            <p:ph type="ftr" sz="quarter" idx="19"/>
          </p:nvPr>
        </p:nvSpPr>
        <p:spPr>
          <a:xfrm>
            <a:off x="320675" y="6382445"/>
            <a:ext cx="6408738" cy="246221"/>
          </a:xfrm>
        </p:spPr>
        <p:txBody>
          <a:bodyPr/>
          <a:lstStyle/>
          <a:p>
            <a:pPr>
              <a:defRPr/>
            </a:pPr>
            <a:r>
              <a:rPr lang="en-US" smtClean="0"/>
              <a:t>MAGNESIUM IN SEAT STRUCTURE│ DEC 2013│ Innovation │ DI</a:t>
            </a:r>
            <a:endParaRPr lang="en-US" dirty="0"/>
          </a:p>
        </p:txBody>
      </p:sp>
      <p:sp>
        <p:nvSpPr>
          <p:cNvPr id="11" name="Textplatzhalter 3"/>
          <p:cNvSpPr>
            <a:spLocks noGrp="1"/>
          </p:cNvSpPr>
          <p:nvPr>
            <p:ph type="body" sz="quarter" idx="11"/>
          </p:nvPr>
        </p:nvSpPr>
        <p:spPr>
          <a:xfrm>
            <a:off x="487775" y="1997557"/>
            <a:ext cx="5539645" cy="184666"/>
          </a:xfrm>
        </p:spPr>
        <p:txBody>
          <a:bodyPr/>
          <a:lstStyle/>
          <a:p>
            <a:r>
              <a:rPr lang="en-US" noProof="0" dirty="0" smtClean="0"/>
              <a:t>Dr. Martin Waeldele	Christoph Hennrich</a:t>
            </a:r>
            <a:endParaRPr lang="en-US" noProof="0" dirty="0"/>
          </a:p>
        </p:txBody>
      </p:sp>
      <p:sp>
        <p:nvSpPr>
          <p:cNvPr id="12" name="Textplatzhalter 4"/>
          <p:cNvSpPr>
            <a:spLocks noGrp="1"/>
          </p:cNvSpPr>
          <p:nvPr>
            <p:ph type="body" sz="quarter" idx="12"/>
          </p:nvPr>
        </p:nvSpPr>
        <p:spPr>
          <a:xfrm>
            <a:off x="487775" y="2188559"/>
            <a:ext cx="6560725" cy="184666"/>
          </a:xfrm>
        </p:spPr>
        <p:txBody>
          <a:bodyPr/>
          <a:lstStyle/>
          <a:p>
            <a:r>
              <a:rPr lang="en-US" noProof="0" dirty="0" smtClean="0"/>
              <a:t>Head of Innovation	Development Engineer Metals</a:t>
            </a:r>
            <a:endParaRPr lang="en-US" noProof="0" dirty="0"/>
          </a:p>
        </p:txBody>
      </p:sp>
      <p:sp>
        <p:nvSpPr>
          <p:cNvPr id="13" name="Textplatzhalter 5"/>
          <p:cNvSpPr>
            <a:spLocks noGrp="1"/>
          </p:cNvSpPr>
          <p:nvPr>
            <p:ph type="body" sz="quarter" idx="22"/>
          </p:nvPr>
        </p:nvSpPr>
        <p:spPr/>
        <p:txBody>
          <a:bodyPr/>
          <a:lstStyle/>
          <a:p>
            <a:r>
              <a:rPr lang="en-US" noProof="0" dirty="0" smtClean="0"/>
              <a:t>RECARO Aircraft Seating GmbH &amp; Co. KG</a:t>
            </a:r>
          </a:p>
          <a:p>
            <a:r>
              <a:rPr lang="en-US" dirty="0" err="1" smtClean="0"/>
              <a:t>Daimlerstrasse</a:t>
            </a:r>
            <a:r>
              <a:rPr lang="en-US" dirty="0" smtClean="0"/>
              <a:t> 21</a:t>
            </a:r>
          </a:p>
          <a:p>
            <a:r>
              <a:rPr lang="en-US" dirty="0" smtClean="0"/>
              <a:t>74523 Schwaebisch </a:t>
            </a:r>
            <a:r>
              <a:rPr lang="en-US" noProof="0" dirty="0" smtClean="0"/>
              <a:t>Hall</a:t>
            </a:r>
          </a:p>
          <a:p>
            <a:endParaRPr lang="en-US" noProof="0" dirty="0" smtClean="0"/>
          </a:p>
          <a:p>
            <a:r>
              <a:rPr lang="en-US" noProof="0" dirty="0" smtClean="0"/>
              <a:t>Telephone: +49 791 503-7000</a:t>
            </a:r>
          </a:p>
          <a:p>
            <a:r>
              <a:rPr lang="en-US" noProof="0" dirty="0" smtClean="0"/>
              <a:t>Fax: +49 791 503-7163</a:t>
            </a:r>
          </a:p>
          <a:p>
            <a:r>
              <a:rPr lang="en-US" noProof="0" dirty="0" smtClean="0"/>
              <a:t>Email: info@recaro-as.com</a:t>
            </a:r>
          </a:p>
          <a:p>
            <a:r>
              <a:rPr lang="en-US" noProof="0" dirty="0" smtClean="0"/>
              <a:t>Internet: www.recaro-as.com</a:t>
            </a:r>
          </a:p>
          <a:p>
            <a:endParaRPr lang="en-US" noProof="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platzhalter 72"/>
          <p:cNvSpPr>
            <a:spLocks noGrp="1"/>
          </p:cNvSpPr>
          <p:nvPr>
            <p:ph type="body" sz="quarter" idx="13"/>
          </p:nvPr>
        </p:nvSpPr>
        <p:spPr/>
        <p:txBody>
          <a:bodyPr/>
          <a:lstStyle/>
          <a:p>
            <a:r>
              <a:rPr lang="en-US" dirty="0" smtClean="0"/>
              <a:t>Locations</a:t>
            </a:r>
            <a:endParaRPr lang="en-US" dirty="0"/>
          </a:p>
        </p:txBody>
      </p:sp>
      <p:sp>
        <p:nvSpPr>
          <p:cNvPr id="72" name="Titel 71"/>
          <p:cNvSpPr>
            <a:spLocks noGrp="1"/>
          </p:cNvSpPr>
          <p:nvPr>
            <p:ph type="title"/>
          </p:nvPr>
        </p:nvSpPr>
        <p:spPr/>
        <p:txBody>
          <a:bodyPr/>
          <a:lstStyle/>
          <a:p>
            <a:r>
              <a:rPr lang="en-US" dirty="0" smtClean="0"/>
              <a:t>Company Profile</a:t>
            </a:r>
            <a:endParaRPr lang="en-US" dirty="0"/>
          </a:p>
        </p:txBody>
      </p:sp>
      <p:pic>
        <p:nvPicPr>
          <p:cNvPr id="39939" name="Grafik 4" descr="Weltkarte.JPG"/>
          <p:cNvPicPr>
            <a:picLocks noChangeAspect="1"/>
          </p:cNvPicPr>
          <p:nvPr/>
        </p:nvPicPr>
        <p:blipFill>
          <a:blip r:embed="rId2" cstate="screen"/>
          <a:srcRect/>
          <a:stretch>
            <a:fillRect/>
          </a:stretch>
        </p:blipFill>
        <p:spPr bwMode="auto">
          <a:xfrm>
            <a:off x="930621" y="2322669"/>
            <a:ext cx="7502683" cy="3828855"/>
          </a:xfrm>
          <a:prstGeom prst="rect">
            <a:avLst/>
          </a:prstGeom>
          <a:noFill/>
          <a:ln w="9525">
            <a:noFill/>
            <a:miter lim="800000"/>
            <a:headEnd/>
            <a:tailEnd/>
          </a:ln>
        </p:spPr>
      </p:pic>
      <p:pic>
        <p:nvPicPr>
          <p:cNvPr id="39940" name="Picture 1038" descr="RAS_Blackbox_a"/>
          <p:cNvPicPr>
            <a:picLocks noChangeAspect="1" noChangeArrowheads="1"/>
          </p:cNvPicPr>
          <p:nvPr/>
        </p:nvPicPr>
        <p:blipFill>
          <a:blip r:embed="rId3" cstate="screen"/>
          <a:srcRect/>
          <a:stretch>
            <a:fillRect/>
          </a:stretch>
        </p:blipFill>
        <p:spPr bwMode="gray">
          <a:xfrm>
            <a:off x="5039793" y="1180019"/>
            <a:ext cx="1234768" cy="843390"/>
          </a:xfrm>
          <a:prstGeom prst="rect">
            <a:avLst/>
          </a:prstGeom>
          <a:noFill/>
          <a:ln w="9525">
            <a:noFill/>
            <a:miter lim="800000"/>
            <a:headEnd/>
            <a:tailEnd/>
          </a:ln>
        </p:spPr>
      </p:pic>
      <p:pic>
        <p:nvPicPr>
          <p:cNvPr id="39941" name="Picture 1078" descr="Recaro_Swiebozin_tmm_060815"/>
          <p:cNvPicPr>
            <a:picLocks noChangeAspect="1" noChangeArrowheads="1"/>
          </p:cNvPicPr>
          <p:nvPr/>
        </p:nvPicPr>
        <p:blipFill>
          <a:blip r:embed="rId4" cstate="screen"/>
          <a:srcRect/>
          <a:stretch>
            <a:fillRect/>
          </a:stretch>
        </p:blipFill>
        <p:spPr bwMode="auto">
          <a:xfrm>
            <a:off x="6936463" y="1180019"/>
            <a:ext cx="1300286" cy="851790"/>
          </a:xfrm>
          <a:prstGeom prst="rect">
            <a:avLst/>
          </a:prstGeom>
          <a:noFill/>
          <a:ln w="9525">
            <a:noFill/>
            <a:miter lim="800000"/>
            <a:headEnd/>
            <a:tailEnd/>
          </a:ln>
        </p:spPr>
      </p:pic>
      <p:pic>
        <p:nvPicPr>
          <p:cNvPr id="39942" name="Picture 1039" descr="Ras_inc_02"/>
          <p:cNvPicPr>
            <a:picLocks noChangeAspect="1" noChangeArrowheads="1"/>
          </p:cNvPicPr>
          <p:nvPr/>
        </p:nvPicPr>
        <p:blipFill>
          <a:blip r:embed="rId5" cstate="screen"/>
          <a:srcRect/>
          <a:stretch>
            <a:fillRect/>
          </a:stretch>
        </p:blipFill>
        <p:spPr bwMode="gray">
          <a:xfrm>
            <a:off x="1154055" y="1188419"/>
            <a:ext cx="1234767" cy="846750"/>
          </a:xfrm>
          <a:prstGeom prst="rect">
            <a:avLst/>
          </a:prstGeom>
          <a:noFill/>
          <a:ln w="9525">
            <a:noFill/>
            <a:miter lim="800000"/>
            <a:headEnd/>
            <a:tailEnd/>
          </a:ln>
        </p:spPr>
      </p:pic>
      <p:pic>
        <p:nvPicPr>
          <p:cNvPr id="39943" name="Picture 1072" descr="aero"/>
          <p:cNvPicPr>
            <a:picLocks noChangeAspect="1" noChangeArrowheads="1"/>
          </p:cNvPicPr>
          <p:nvPr/>
        </p:nvPicPr>
        <p:blipFill>
          <a:blip r:embed="rId6" cstate="screen"/>
          <a:srcRect/>
          <a:stretch>
            <a:fillRect/>
          </a:stretch>
        </p:blipFill>
        <p:spPr bwMode="auto">
          <a:xfrm>
            <a:off x="3050725" y="1180018"/>
            <a:ext cx="1327165" cy="841710"/>
          </a:xfrm>
          <a:prstGeom prst="rect">
            <a:avLst/>
          </a:prstGeom>
          <a:noFill/>
          <a:ln w="9525">
            <a:noFill/>
            <a:miter lim="800000"/>
            <a:headEnd/>
            <a:tailEnd/>
          </a:ln>
        </p:spPr>
      </p:pic>
      <p:sp>
        <p:nvSpPr>
          <p:cNvPr id="39944" name="Text Box 2054"/>
          <p:cNvSpPr txBox="1">
            <a:spLocks noChangeArrowheads="1"/>
          </p:cNvSpPr>
          <p:nvPr/>
        </p:nvSpPr>
        <p:spPr bwMode="gray">
          <a:xfrm>
            <a:off x="5464822" y="3890164"/>
            <a:ext cx="631388" cy="297739"/>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Dubai</a:t>
            </a:r>
            <a:endParaRPr lang="en-GB" sz="1100" dirty="0">
              <a:latin typeface="Arial" pitchFamily="34" charset="0"/>
            </a:endParaRPr>
          </a:p>
        </p:txBody>
      </p:sp>
      <p:sp>
        <p:nvSpPr>
          <p:cNvPr id="39945" name="Text Box 2055"/>
          <p:cNvSpPr txBox="1">
            <a:spLocks noChangeArrowheads="1"/>
          </p:cNvSpPr>
          <p:nvPr/>
        </p:nvSpPr>
        <p:spPr bwMode="gray">
          <a:xfrm>
            <a:off x="4418209" y="4221135"/>
            <a:ext cx="1446442" cy="636294"/>
          </a:xfrm>
          <a:prstGeom prst="rect">
            <a:avLst/>
          </a:prstGeom>
          <a:noFill/>
          <a:ln w="9525">
            <a:noFill/>
            <a:miter lim="800000"/>
            <a:headEnd/>
            <a:tailEnd/>
          </a:ln>
        </p:spPr>
        <p:txBody>
          <a:bodyPr lIns="96741" tIns="48370" rIns="96741" bIns="48370">
            <a:spAutoFit/>
          </a:bodyPr>
          <a:lstStyle/>
          <a:p>
            <a:pPr eaLnBrk="0" hangingPunct="0"/>
            <a:r>
              <a:rPr lang="en-GB" sz="1300" dirty="0">
                <a:latin typeface="Arial" pitchFamily="34" charset="0"/>
              </a:rPr>
              <a:t>Toulouse</a:t>
            </a:r>
          </a:p>
          <a:p>
            <a:pPr eaLnBrk="0" hangingPunct="0"/>
            <a:r>
              <a:rPr lang="en-GB" sz="1100" dirty="0">
                <a:latin typeface="Arial" pitchFamily="34" charset="0"/>
              </a:rPr>
              <a:t>On-Site Airbus, </a:t>
            </a:r>
          </a:p>
          <a:p>
            <a:pPr eaLnBrk="0" hangingPunct="0"/>
            <a:r>
              <a:rPr lang="en-GB" sz="1100" dirty="0">
                <a:latin typeface="Arial" pitchFamily="34" charset="0"/>
              </a:rPr>
              <a:t>Customer Service</a:t>
            </a:r>
          </a:p>
        </p:txBody>
      </p:sp>
      <p:sp>
        <p:nvSpPr>
          <p:cNvPr id="39946" name="Text Box 2056"/>
          <p:cNvSpPr txBox="1">
            <a:spLocks noChangeArrowheads="1"/>
          </p:cNvSpPr>
          <p:nvPr/>
        </p:nvSpPr>
        <p:spPr bwMode="gray">
          <a:xfrm>
            <a:off x="6852466" y="3490310"/>
            <a:ext cx="695508" cy="297739"/>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Beijing</a:t>
            </a:r>
            <a:endParaRPr lang="en-GB" sz="1200" dirty="0">
              <a:latin typeface="Arial" pitchFamily="34" charset="0"/>
            </a:endParaRPr>
          </a:p>
        </p:txBody>
      </p:sp>
      <p:sp>
        <p:nvSpPr>
          <p:cNvPr id="39947" name="Text Box 2057"/>
          <p:cNvSpPr txBox="1">
            <a:spLocks noChangeArrowheads="1"/>
          </p:cNvSpPr>
          <p:nvPr/>
        </p:nvSpPr>
        <p:spPr bwMode="gray">
          <a:xfrm>
            <a:off x="3939423" y="3491990"/>
            <a:ext cx="714744" cy="651683"/>
          </a:xfrm>
          <a:prstGeom prst="rect">
            <a:avLst/>
          </a:prstGeom>
          <a:noFill/>
          <a:ln w="9525">
            <a:noFill/>
            <a:miter lim="800000"/>
            <a:headEnd/>
            <a:tailEnd/>
          </a:ln>
        </p:spPr>
        <p:txBody>
          <a:bodyPr wrap="none" lIns="96741" tIns="48370" rIns="96741" bIns="48370">
            <a:spAutoFit/>
          </a:bodyPr>
          <a:lstStyle/>
          <a:p>
            <a:pPr eaLnBrk="0" hangingPunct="0"/>
            <a:r>
              <a:rPr lang="en-GB" sz="1200" dirty="0">
                <a:latin typeface="Arial" pitchFamily="34" charset="0"/>
              </a:rPr>
              <a:t>Alphen </a:t>
            </a:r>
          </a:p>
          <a:p>
            <a:pPr eaLnBrk="0" hangingPunct="0"/>
            <a:r>
              <a:rPr lang="en-GB" sz="1200" dirty="0">
                <a:latin typeface="Arial" pitchFamily="34" charset="0"/>
              </a:rPr>
              <a:t>a. d. </a:t>
            </a:r>
            <a:br>
              <a:rPr lang="en-GB" sz="1200" dirty="0">
                <a:latin typeface="Arial" pitchFamily="34" charset="0"/>
              </a:rPr>
            </a:br>
            <a:r>
              <a:rPr lang="en-GB" sz="1200" dirty="0" err="1">
                <a:latin typeface="Arial" pitchFamily="34" charset="0"/>
              </a:rPr>
              <a:t>Rhin</a:t>
            </a:r>
            <a:endParaRPr lang="en-GB" sz="1200" dirty="0">
              <a:latin typeface="Arial" pitchFamily="34" charset="0"/>
            </a:endParaRPr>
          </a:p>
        </p:txBody>
      </p:sp>
      <p:sp>
        <p:nvSpPr>
          <p:cNvPr id="39948" name="Text Box 2060"/>
          <p:cNvSpPr txBox="1">
            <a:spLocks noChangeArrowheads="1"/>
          </p:cNvSpPr>
          <p:nvPr/>
        </p:nvSpPr>
        <p:spPr bwMode="gray">
          <a:xfrm>
            <a:off x="4965875" y="2060369"/>
            <a:ext cx="1864751" cy="417772"/>
          </a:xfrm>
          <a:prstGeom prst="rect">
            <a:avLst/>
          </a:prstGeom>
          <a:noFill/>
          <a:ln w="9525">
            <a:noFill/>
            <a:miter lim="800000"/>
            <a:headEnd/>
            <a:tailEnd/>
          </a:ln>
        </p:spPr>
        <p:txBody>
          <a:bodyPr lIns="96741" tIns="48370" rIns="96741" bIns="48370">
            <a:spAutoFit/>
          </a:bodyPr>
          <a:lstStyle/>
          <a:p>
            <a:pPr eaLnBrk="0" hangingPunct="0">
              <a:lnSpc>
                <a:spcPct val="80000"/>
              </a:lnSpc>
            </a:pPr>
            <a:r>
              <a:rPr lang="en-GB" sz="1500" dirty="0">
                <a:latin typeface="Arial" pitchFamily="34" charset="0"/>
              </a:rPr>
              <a:t>Schwäbisch Hall</a:t>
            </a:r>
          </a:p>
          <a:p>
            <a:pPr eaLnBrk="0" hangingPunct="0">
              <a:lnSpc>
                <a:spcPct val="80000"/>
              </a:lnSpc>
            </a:pPr>
            <a:r>
              <a:rPr lang="en-GB" sz="1100" dirty="0">
                <a:latin typeface="Arial" pitchFamily="34" charset="0"/>
              </a:rPr>
              <a:t>Headquarters – Assembly </a:t>
            </a:r>
          </a:p>
        </p:txBody>
      </p:sp>
      <p:sp>
        <p:nvSpPr>
          <p:cNvPr id="39949" name="Text Box 2063"/>
          <p:cNvSpPr txBox="1">
            <a:spLocks noChangeArrowheads="1"/>
          </p:cNvSpPr>
          <p:nvPr/>
        </p:nvSpPr>
        <p:spPr bwMode="gray">
          <a:xfrm>
            <a:off x="4015020" y="2443633"/>
            <a:ext cx="1315871" cy="836348"/>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Hamburg</a:t>
            </a:r>
          </a:p>
          <a:p>
            <a:pPr eaLnBrk="0" hangingPunct="0"/>
            <a:r>
              <a:rPr lang="en-GB" sz="1100" dirty="0">
                <a:latin typeface="Arial" pitchFamily="34" charset="0"/>
              </a:rPr>
              <a:t>On-Site Airbus, </a:t>
            </a:r>
          </a:p>
          <a:p>
            <a:pPr eaLnBrk="0" hangingPunct="0"/>
            <a:r>
              <a:rPr lang="en-GB" sz="1100" dirty="0">
                <a:latin typeface="Arial" pitchFamily="34" charset="0"/>
              </a:rPr>
              <a:t>Customer Service</a:t>
            </a:r>
          </a:p>
          <a:p>
            <a:pPr eaLnBrk="0" hangingPunct="0"/>
            <a:endParaRPr lang="en-GB" sz="1300" dirty="0">
              <a:latin typeface="Arial" pitchFamily="34" charset="0"/>
            </a:endParaRPr>
          </a:p>
        </p:txBody>
      </p:sp>
      <p:sp>
        <p:nvSpPr>
          <p:cNvPr id="39950" name="Oval 2066"/>
          <p:cNvSpPr>
            <a:spLocks noChangeArrowheads="1"/>
          </p:cNvSpPr>
          <p:nvPr/>
        </p:nvSpPr>
        <p:spPr bwMode="gray">
          <a:xfrm>
            <a:off x="4638284" y="3471829"/>
            <a:ext cx="122636" cy="119285"/>
          </a:xfrm>
          <a:prstGeom prst="ellipse">
            <a:avLst/>
          </a:prstGeom>
          <a:solidFill>
            <a:srgbClr val="FF0000"/>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59" name="Oval 2067"/>
          <p:cNvSpPr>
            <a:spLocks noChangeArrowheads="1"/>
          </p:cNvSpPr>
          <p:nvPr/>
        </p:nvSpPr>
        <p:spPr bwMode="gray">
          <a:xfrm>
            <a:off x="4634923" y="3384466"/>
            <a:ext cx="94078" cy="94083"/>
          </a:xfrm>
          <a:prstGeom prst="ellipse">
            <a:avLst/>
          </a:prstGeom>
          <a:solidFill>
            <a:schemeClr val="accent4"/>
          </a:solidFill>
          <a:ln w="9525">
            <a:solidFill>
              <a:schemeClr val="tx1"/>
            </a:solidFill>
            <a:round/>
            <a:headEnd/>
            <a:tailEnd/>
          </a:ln>
        </p:spPr>
        <p:txBody>
          <a:bodyPr wrap="none" lIns="96762" tIns="48381" rIns="96762" bIns="48381" anchor="ctr"/>
          <a:lstStyle/>
          <a:p>
            <a:pPr algn="r" eaLnBrk="0" hangingPunct="0">
              <a:defRPr/>
            </a:pPr>
            <a:endParaRPr lang="en-US">
              <a:latin typeface="Arial" pitchFamily="34" charset="0"/>
            </a:endParaRPr>
          </a:p>
        </p:txBody>
      </p:sp>
      <p:sp>
        <p:nvSpPr>
          <p:cNvPr id="39952" name="Oval 2072"/>
          <p:cNvSpPr>
            <a:spLocks noChangeArrowheads="1"/>
          </p:cNvSpPr>
          <p:nvPr/>
        </p:nvSpPr>
        <p:spPr bwMode="gray">
          <a:xfrm>
            <a:off x="4547566" y="3451668"/>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53" name="Oval 2074"/>
          <p:cNvSpPr>
            <a:spLocks noChangeArrowheads="1"/>
          </p:cNvSpPr>
          <p:nvPr/>
        </p:nvSpPr>
        <p:spPr bwMode="gray">
          <a:xfrm>
            <a:off x="4408129" y="3392866"/>
            <a:ext cx="9239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54" name="Oval 2075"/>
          <p:cNvSpPr>
            <a:spLocks noChangeArrowheads="1"/>
          </p:cNvSpPr>
          <p:nvPr/>
        </p:nvSpPr>
        <p:spPr bwMode="gray">
          <a:xfrm>
            <a:off x="6766787" y="4074970"/>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55" name="Oval 2076"/>
          <p:cNvSpPr>
            <a:spLocks noChangeArrowheads="1"/>
          </p:cNvSpPr>
          <p:nvPr/>
        </p:nvSpPr>
        <p:spPr bwMode="gray">
          <a:xfrm>
            <a:off x="6786946" y="3574312"/>
            <a:ext cx="94078" cy="9240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56" name="Oval 2077"/>
          <p:cNvSpPr>
            <a:spLocks noChangeArrowheads="1"/>
          </p:cNvSpPr>
          <p:nvPr/>
        </p:nvSpPr>
        <p:spPr bwMode="gray">
          <a:xfrm>
            <a:off x="7317812" y="5677746"/>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57" name="Line 2078"/>
          <p:cNvSpPr>
            <a:spLocks noChangeShapeType="1"/>
          </p:cNvSpPr>
          <p:nvPr/>
        </p:nvSpPr>
        <p:spPr bwMode="gray">
          <a:xfrm flipH="1" flipV="1">
            <a:off x="4508926" y="3021573"/>
            <a:ext cx="141116" cy="361213"/>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58" name="Line 2079"/>
          <p:cNvSpPr>
            <a:spLocks noChangeShapeType="1"/>
          </p:cNvSpPr>
          <p:nvPr/>
        </p:nvSpPr>
        <p:spPr bwMode="gray">
          <a:xfrm flipV="1">
            <a:off x="4742441" y="2799805"/>
            <a:ext cx="1399403" cy="690505"/>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59" name="Line 2080"/>
          <p:cNvSpPr>
            <a:spLocks noChangeShapeType="1"/>
          </p:cNvSpPr>
          <p:nvPr/>
        </p:nvSpPr>
        <p:spPr bwMode="gray">
          <a:xfrm flipH="1" flipV="1">
            <a:off x="4475327" y="3782641"/>
            <a:ext cx="169676" cy="493937"/>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60" name="Text Box 2082"/>
          <p:cNvSpPr txBox="1">
            <a:spLocks noChangeArrowheads="1"/>
          </p:cNvSpPr>
          <p:nvPr/>
        </p:nvSpPr>
        <p:spPr bwMode="gray">
          <a:xfrm>
            <a:off x="7054060" y="5198929"/>
            <a:ext cx="195436" cy="651683"/>
          </a:xfrm>
          <a:prstGeom prst="rect">
            <a:avLst/>
          </a:prstGeom>
          <a:noFill/>
          <a:ln w="9525">
            <a:noFill/>
            <a:miter lim="800000"/>
            <a:headEnd/>
            <a:tailEnd/>
          </a:ln>
        </p:spPr>
        <p:txBody>
          <a:bodyPr wrap="none" lIns="96741" tIns="48370" rIns="96741" bIns="48370">
            <a:spAutoFit/>
          </a:bodyPr>
          <a:lstStyle/>
          <a:p>
            <a:pPr eaLnBrk="0" hangingPunct="0"/>
            <a:endParaRPr lang="en-GB" sz="1300" dirty="0">
              <a:latin typeface="Arial" pitchFamily="34" charset="0"/>
            </a:endParaRPr>
          </a:p>
          <a:p>
            <a:pPr eaLnBrk="0" hangingPunct="0"/>
            <a:endParaRPr lang="en-GB" sz="1100" dirty="0">
              <a:latin typeface="Arial" pitchFamily="34" charset="0"/>
            </a:endParaRPr>
          </a:p>
          <a:p>
            <a:pPr eaLnBrk="0" hangingPunct="0"/>
            <a:endParaRPr lang="en-GB" sz="1200" dirty="0">
              <a:latin typeface="Arial" pitchFamily="34" charset="0"/>
            </a:endParaRPr>
          </a:p>
        </p:txBody>
      </p:sp>
      <p:sp>
        <p:nvSpPr>
          <p:cNvPr id="39961" name="Text Box 2084"/>
          <p:cNvSpPr txBox="1">
            <a:spLocks noChangeArrowheads="1"/>
          </p:cNvSpPr>
          <p:nvPr/>
        </p:nvSpPr>
        <p:spPr bwMode="gray">
          <a:xfrm>
            <a:off x="2970087" y="2003248"/>
            <a:ext cx="1254957" cy="467017"/>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Cape Town</a:t>
            </a:r>
          </a:p>
          <a:p>
            <a:pPr eaLnBrk="0" hangingPunct="0"/>
            <a:r>
              <a:rPr lang="en-GB" sz="1100" dirty="0">
                <a:latin typeface="Arial" pitchFamily="34" charset="0"/>
              </a:rPr>
              <a:t>AAT Composites</a:t>
            </a:r>
          </a:p>
        </p:txBody>
      </p:sp>
      <p:sp>
        <p:nvSpPr>
          <p:cNvPr id="39962" name="Text Box 2085"/>
          <p:cNvSpPr txBox="1">
            <a:spLocks noChangeArrowheads="1"/>
          </p:cNvSpPr>
          <p:nvPr/>
        </p:nvSpPr>
        <p:spPr bwMode="gray">
          <a:xfrm>
            <a:off x="3423675" y="2910689"/>
            <a:ext cx="868826" cy="667071"/>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Bishop’s </a:t>
            </a:r>
            <a:br>
              <a:rPr lang="en-GB" sz="1300" dirty="0">
                <a:latin typeface="Arial" pitchFamily="34" charset="0"/>
              </a:rPr>
            </a:br>
            <a:r>
              <a:rPr lang="en-GB" sz="1300" dirty="0" err="1">
                <a:latin typeface="Arial" pitchFamily="34" charset="0"/>
              </a:rPr>
              <a:t>Stortfort</a:t>
            </a:r>
            <a:endParaRPr lang="en-GB" sz="1300" dirty="0">
              <a:latin typeface="Arial" pitchFamily="34" charset="0"/>
            </a:endParaRPr>
          </a:p>
          <a:p>
            <a:pPr eaLnBrk="0" hangingPunct="0"/>
            <a:endParaRPr lang="en-GB" sz="1100" dirty="0">
              <a:latin typeface="Arial" pitchFamily="34" charset="0"/>
            </a:endParaRPr>
          </a:p>
        </p:txBody>
      </p:sp>
      <p:sp>
        <p:nvSpPr>
          <p:cNvPr id="39963" name="Line 2086"/>
          <p:cNvSpPr>
            <a:spLocks noChangeShapeType="1"/>
          </p:cNvSpPr>
          <p:nvPr/>
        </p:nvSpPr>
        <p:spPr bwMode="gray">
          <a:xfrm flipH="1">
            <a:off x="4367810" y="3515511"/>
            <a:ext cx="186476" cy="90723"/>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64" name="Line 2087"/>
          <p:cNvSpPr>
            <a:spLocks noChangeShapeType="1"/>
          </p:cNvSpPr>
          <p:nvPr/>
        </p:nvSpPr>
        <p:spPr bwMode="gray">
          <a:xfrm flipH="1" flipV="1">
            <a:off x="4035179" y="3334064"/>
            <a:ext cx="394790" cy="82323"/>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65" name="Line 2093"/>
          <p:cNvSpPr>
            <a:spLocks noChangeShapeType="1"/>
          </p:cNvSpPr>
          <p:nvPr/>
        </p:nvSpPr>
        <p:spPr bwMode="gray">
          <a:xfrm flipV="1">
            <a:off x="4885236" y="2799805"/>
            <a:ext cx="2123464" cy="698904"/>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66" name="Text Box 2094"/>
          <p:cNvSpPr txBox="1">
            <a:spLocks noChangeArrowheads="1"/>
          </p:cNvSpPr>
          <p:nvPr/>
        </p:nvSpPr>
        <p:spPr bwMode="gray">
          <a:xfrm>
            <a:off x="6867584" y="2060369"/>
            <a:ext cx="1370844" cy="417772"/>
          </a:xfrm>
          <a:prstGeom prst="rect">
            <a:avLst/>
          </a:prstGeom>
          <a:noFill/>
          <a:ln w="9525">
            <a:noFill/>
            <a:miter lim="800000"/>
            <a:headEnd/>
            <a:tailEnd/>
          </a:ln>
        </p:spPr>
        <p:txBody>
          <a:bodyPr lIns="96741" tIns="48370" rIns="96741" bIns="48370">
            <a:spAutoFit/>
          </a:bodyPr>
          <a:lstStyle/>
          <a:p>
            <a:pPr eaLnBrk="0" hangingPunct="0">
              <a:lnSpc>
                <a:spcPct val="80000"/>
              </a:lnSpc>
            </a:pPr>
            <a:r>
              <a:rPr lang="de-DE" sz="1500" dirty="0" err="1">
                <a:latin typeface="Arial" pitchFamily="34" charset="0"/>
              </a:rPr>
              <a:t>Świebodzin</a:t>
            </a:r>
            <a:endParaRPr lang="de-DE" sz="1500" dirty="0">
              <a:latin typeface="Arial" pitchFamily="34" charset="0"/>
            </a:endParaRPr>
          </a:p>
          <a:p>
            <a:pPr eaLnBrk="0" hangingPunct="0">
              <a:lnSpc>
                <a:spcPct val="80000"/>
              </a:lnSpc>
            </a:pPr>
            <a:r>
              <a:rPr lang="en-GB" sz="1100" dirty="0">
                <a:latin typeface="Arial" pitchFamily="34" charset="0"/>
              </a:rPr>
              <a:t>Assembly </a:t>
            </a:r>
          </a:p>
        </p:txBody>
      </p:sp>
      <p:sp>
        <p:nvSpPr>
          <p:cNvPr id="39967" name="Oval 2095"/>
          <p:cNvSpPr>
            <a:spLocks noChangeArrowheads="1"/>
          </p:cNvSpPr>
          <p:nvPr/>
        </p:nvSpPr>
        <p:spPr bwMode="gray">
          <a:xfrm>
            <a:off x="4797879" y="3456709"/>
            <a:ext cx="122637" cy="117604"/>
          </a:xfrm>
          <a:prstGeom prst="ellipse">
            <a:avLst/>
          </a:prstGeom>
          <a:solidFill>
            <a:srgbClr val="FF0000"/>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77" name="Oval 2097"/>
          <p:cNvSpPr>
            <a:spLocks noChangeArrowheads="1"/>
          </p:cNvSpPr>
          <p:nvPr/>
        </p:nvSpPr>
        <p:spPr bwMode="gray">
          <a:xfrm>
            <a:off x="4446768" y="3700317"/>
            <a:ext cx="94078" cy="94083"/>
          </a:xfrm>
          <a:prstGeom prst="ellipse">
            <a:avLst/>
          </a:prstGeom>
          <a:solidFill>
            <a:schemeClr val="accent4"/>
          </a:solidFill>
          <a:ln w="9525">
            <a:solidFill>
              <a:schemeClr val="tx1"/>
            </a:solidFill>
            <a:round/>
            <a:headEnd/>
            <a:tailEnd/>
          </a:ln>
        </p:spPr>
        <p:txBody>
          <a:bodyPr wrap="none" lIns="96762" tIns="48381" rIns="96762" bIns="48381" anchor="ctr"/>
          <a:lstStyle/>
          <a:p>
            <a:pPr algn="r" eaLnBrk="0" hangingPunct="0">
              <a:defRPr/>
            </a:pPr>
            <a:endParaRPr lang="en-US">
              <a:latin typeface="Arial" pitchFamily="34" charset="0"/>
            </a:endParaRPr>
          </a:p>
        </p:txBody>
      </p:sp>
      <p:sp>
        <p:nvSpPr>
          <p:cNvPr id="39969" name="Textfeld 53"/>
          <p:cNvSpPr txBox="1">
            <a:spLocks noChangeArrowheads="1"/>
          </p:cNvSpPr>
          <p:nvPr/>
        </p:nvSpPr>
        <p:spPr bwMode="auto">
          <a:xfrm>
            <a:off x="7314453" y="5597104"/>
            <a:ext cx="871898" cy="297762"/>
          </a:xfrm>
          <a:prstGeom prst="rect">
            <a:avLst/>
          </a:prstGeom>
          <a:noFill/>
          <a:ln w="9525">
            <a:noFill/>
            <a:miter lim="800000"/>
            <a:headEnd/>
            <a:tailEnd/>
          </a:ln>
        </p:spPr>
        <p:txBody>
          <a:bodyPr lIns="96762" tIns="48381" rIns="96762" bIns="48381">
            <a:spAutoFit/>
          </a:bodyPr>
          <a:lstStyle/>
          <a:p>
            <a:pPr algn="ctr" eaLnBrk="0" hangingPunct="0"/>
            <a:r>
              <a:rPr lang="de-DE" sz="1300" dirty="0">
                <a:latin typeface="Arial" pitchFamily="34" charset="0"/>
              </a:rPr>
              <a:t>Victoria</a:t>
            </a:r>
          </a:p>
        </p:txBody>
      </p:sp>
      <p:sp>
        <p:nvSpPr>
          <p:cNvPr id="39970" name="Oval 2090"/>
          <p:cNvSpPr>
            <a:spLocks noChangeArrowheads="1"/>
          </p:cNvSpPr>
          <p:nvPr/>
        </p:nvSpPr>
        <p:spPr bwMode="gray">
          <a:xfrm>
            <a:off x="4660122" y="3730558"/>
            <a:ext cx="94078" cy="94083"/>
          </a:xfrm>
          <a:prstGeom prst="ellipse">
            <a:avLst/>
          </a:prstGeom>
          <a:solidFill>
            <a:srgbClr val="FFFF00"/>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71" name="Text Box 55"/>
          <p:cNvSpPr txBox="1">
            <a:spLocks noChangeArrowheads="1"/>
          </p:cNvSpPr>
          <p:nvPr/>
        </p:nvSpPr>
        <p:spPr bwMode="auto">
          <a:xfrm>
            <a:off x="4697081" y="3767519"/>
            <a:ext cx="641049" cy="297762"/>
          </a:xfrm>
          <a:prstGeom prst="rect">
            <a:avLst/>
          </a:prstGeom>
          <a:noFill/>
          <a:ln w="9525">
            <a:noFill/>
            <a:miter lim="800000"/>
            <a:headEnd/>
            <a:tailEnd/>
          </a:ln>
        </p:spPr>
        <p:txBody>
          <a:bodyPr wrap="none" lIns="96762" tIns="48381" rIns="96762" bIns="48381">
            <a:spAutoFit/>
          </a:bodyPr>
          <a:lstStyle/>
          <a:p>
            <a:pPr eaLnBrk="0" hangingPunct="0"/>
            <a:r>
              <a:rPr lang="de-DE" sz="1300" dirty="0" err="1">
                <a:latin typeface="Arial" pitchFamily="34" charset="0"/>
              </a:rPr>
              <a:t>Rome</a:t>
            </a:r>
            <a:endParaRPr lang="de-DE" sz="1100" dirty="0">
              <a:latin typeface="Arial" pitchFamily="34" charset="0"/>
            </a:endParaRPr>
          </a:p>
        </p:txBody>
      </p:sp>
      <p:sp>
        <p:nvSpPr>
          <p:cNvPr id="39972" name="Text Box 56"/>
          <p:cNvSpPr txBox="1">
            <a:spLocks noChangeArrowheads="1"/>
          </p:cNvSpPr>
          <p:nvPr/>
        </p:nvSpPr>
        <p:spPr bwMode="auto">
          <a:xfrm>
            <a:off x="6886065" y="4051450"/>
            <a:ext cx="1030579" cy="297762"/>
          </a:xfrm>
          <a:prstGeom prst="rect">
            <a:avLst/>
          </a:prstGeom>
          <a:noFill/>
          <a:ln w="9525">
            <a:noFill/>
            <a:miter lim="800000"/>
            <a:headEnd/>
            <a:tailEnd/>
          </a:ln>
        </p:spPr>
        <p:txBody>
          <a:bodyPr wrap="none" lIns="96762" tIns="48381" rIns="96762" bIns="48381">
            <a:spAutoFit/>
          </a:bodyPr>
          <a:lstStyle/>
          <a:p>
            <a:pPr eaLnBrk="0" hangingPunct="0"/>
            <a:r>
              <a:rPr lang="en-GB" sz="1300" dirty="0">
                <a:latin typeface="Arial" pitchFamily="34" charset="0"/>
              </a:rPr>
              <a:t>Hong Kong</a:t>
            </a:r>
            <a:endParaRPr lang="de-DE" sz="1100" dirty="0">
              <a:latin typeface="Arial" pitchFamily="34" charset="0"/>
            </a:endParaRPr>
          </a:p>
        </p:txBody>
      </p:sp>
      <p:sp>
        <p:nvSpPr>
          <p:cNvPr id="39973" name="Oval 2090"/>
          <p:cNvSpPr>
            <a:spLocks noChangeArrowheads="1"/>
          </p:cNvSpPr>
          <p:nvPr/>
        </p:nvSpPr>
        <p:spPr bwMode="gray">
          <a:xfrm>
            <a:off x="5404343" y="4068250"/>
            <a:ext cx="94078" cy="9240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74" name="Oval 2090"/>
          <p:cNvSpPr>
            <a:spLocks noChangeArrowheads="1"/>
          </p:cNvSpPr>
          <p:nvPr/>
        </p:nvSpPr>
        <p:spPr bwMode="gray">
          <a:xfrm>
            <a:off x="6840705" y="3821281"/>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75" name="Text Box 63"/>
          <p:cNvSpPr txBox="1">
            <a:spLocks noChangeArrowheads="1"/>
          </p:cNvSpPr>
          <p:nvPr/>
        </p:nvSpPr>
        <p:spPr bwMode="auto">
          <a:xfrm>
            <a:off x="6923024" y="3740639"/>
            <a:ext cx="900735" cy="297762"/>
          </a:xfrm>
          <a:prstGeom prst="rect">
            <a:avLst/>
          </a:prstGeom>
          <a:noFill/>
          <a:ln w="9525">
            <a:noFill/>
            <a:miter lim="800000"/>
            <a:headEnd/>
            <a:tailEnd/>
          </a:ln>
        </p:spPr>
        <p:txBody>
          <a:bodyPr wrap="none" lIns="96762" tIns="48381" rIns="96762" bIns="48381">
            <a:spAutoFit/>
          </a:bodyPr>
          <a:lstStyle/>
          <a:p>
            <a:pPr eaLnBrk="0" hangingPunct="0"/>
            <a:r>
              <a:rPr lang="en-GB" sz="1300" dirty="0">
                <a:latin typeface="Arial" pitchFamily="34" charset="0"/>
              </a:rPr>
              <a:t>Shanghai</a:t>
            </a:r>
          </a:p>
        </p:txBody>
      </p:sp>
      <p:sp>
        <p:nvSpPr>
          <p:cNvPr id="39976" name="Oval 2070"/>
          <p:cNvSpPr>
            <a:spLocks noChangeArrowheads="1"/>
          </p:cNvSpPr>
          <p:nvPr/>
        </p:nvSpPr>
        <p:spPr bwMode="gray">
          <a:xfrm>
            <a:off x="6815506" y="4059849"/>
            <a:ext cx="92397" cy="94083"/>
          </a:xfrm>
          <a:prstGeom prst="ellipse">
            <a:avLst/>
          </a:prstGeom>
          <a:solidFill>
            <a:schemeClr val="accent2"/>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77" name="Oval 2069"/>
          <p:cNvSpPr>
            <a:spLocks noChangeArrowheads="1"/>
          </p:cNvSpPr>
          <p:nvPr/>
        </p:nvSpPr>
        <p:spPr bwMode="gray">
          <a:xfrm>
            <a:off x="5454742" y="4105211"/>
            <a:ext cx="92397" cy="94083"/>
          </a:xfrm>
          <a:prstGeom prst="ellipse">
            <a:avLst/>
          </a:prstGeom>
          <a:solidFill>
            <a:schemeClr val="accent2"/>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78" name="Oval 2090"/>
          <p:cNvSpPr>
            <a:spLocks noChangeArrowheads="1"/>
          </p:cNvSpPr>
          <p:nvPr/>
        </p:nvSpPr>
        <p:spPr bwMode="gray">
          <a:xfrm>
            <a:off x="4651723" y="3606233"/>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79" name="Text Box 69"/>
          <p:cNvSpPr txBox="1">
            <a:spLocks noChangeArrowheads="1"/>
          </p:cNvSpPr>
          <p:nvPr/>
        </p:nvSpPr>
        <p:spPr bwMode="auto">
          <a:xfrm>
            <a:off x="4870117" y="3552472"/>
            <a:ext cx="575326" cy="297762"/>
          </a:xfrm>
          <a:prstGeom prst="rect">
            <a:avLst/>
          </a:prstGeom>
          <a:noFill/>
          <a:ln w="9525">
            <a:noFill/>
            <a:miter lim="800000"/>
            <a:headEnd/>
            <a:tailEnd/>
          </a:ln>
        </p:spPr>
        <p:txBody>
          <a:bodyPr wrap="none" lIns="96762" tIns="48381" rIns="96762" bIns="48381">
            <a:spAutoFit/>
          </a:bodyPr>
          <a:lstStyle/>
          <a:p>
            <a:pPr eaLnBrk="0" hangingPunct="0"/>
            <a:r>
              <a:rPr lang="de-DE" sz="1300" dirty="0">
                <a:latin typeface="Arial" pitchFamily="34" charset="0"/>
              </a:rPr>
              <a:t>Paris</a:t>
            </a:r>
          </a:p>
        </p:txBody>
      </p:sp>
      <p:sp>
        <p:nvSpPr>
          <p:cNvPr id="39980" name="Line 70"/>
          <p:cNvSpPr>
            <a:spLocks noChangeShapeType="1"/>
          </p:cNvSpPr>
          <p:nvPr/>
        </p:nvSpPr>
        <p:spPr bwMode="auto">
          <a:xfrm>
            <a:off x="4744120" y="3656635"/>
            <a:ext cx="223435" cy="0"/>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81" name="Oval 2091"/>
          <p:cNvSpPr>
            <a:spLocks noChangeArrowheads="1"/>
          </p:cNvSpPr>
          <p:nvPr/>
        </p:nvSpPr>
        <p:spPr bwMode="gray">
          <a:xfrm>
            <a:off x="7227095" y="5734868"/>
            <a:ext cx="94078" cy="92403"/>
          </a:xfrm>
          <a:prstGeom prst="ellipse">
            <a:avLst/>
          </a:prstGeom>
          <a:solidFill>
            <a:schemeClr val="accent2"/>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82" name="Textfeld 58"/>
          <p:cNvSpPr txBox="1">
            <a:spLocks noChangeArrowheads="1"/>
          </p:cNvSpPr>
          <p:nvPr/>
        </p:nvSpPr>
        <p:spPr bwMode="auto">
          <a:xfrm>
            <a:off x="6348479" y="5718068"/>
            <a:ext cx="1103730" cy="297762"/>
          </a:xfrm>
          <a:prstGeom prst="rect">
            <a:avLst/>
          </a:prstGeom>
          <a:noFill/>
          <a:ln w="9525">
            <a:noFill/>
            <a:miter lim="800000"/>
            <a:headEnd/>
            <a:tailEnd/>
          </a:ln>
        </p:spPr>
        <p:txBody>
          <a:bodyPr lIns="96762" tIns="48381" rIns="96762" bIns="48381">
            <a:spAutoFit/>
          </a:bodyPr>
          <a:lstStyle/>
          <a:p>
            <a:r>
              <a:rPr lang="de-DE" sz="1300" dirty="0">
                <a:latin typeface="Arial" pitchFamily="34" charset="0"/>
              </a:rPr>
              <a:t>Melbourne</a:t>
            </a:r>
          </a:p>
        </p:txBody>
      </p:sp>
      <p:sp>
        <p:nvSpPr>
          <p:cNvPr id="39983" name="Oval 2070"/>
          <p:cNvSpPr>
            <a:spLocks noChangeArrowheads="1"/>
          </p:cNvSpPr>
          <p:nvPr/>
        </p:nvSpPr>
        <p:spPr bwMode="gray">
          <a:xfrm>
            <a:off x="4742440" y="3204700"/>
            <a:ext cx="94078" cy="94083"/>
          </a:xfrm>
          <a:prstGeom prst="ellipse">
            <a:avLst/>
          </a:prstGeom>
          <a:solidFill>
            <a:schemeClr val="accent2"/>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84" name="Line 2078"/>
          <p:cNvSpPr>
            <a:spLocks noChangeShapeType="1"/>
          </p:cNvSpPr>
          <p:nvPr/>
        </p:nvSpPr>
        <p:spPr bwMode="gray">
          <a:xfrm flipV="1">
            <a:off x="4828118" y="3122377"/>
            <a:ext cx="154556" cy="90723"/>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85" name="Text Box 2054"/>
          <p:cNvSpPr txBox="1">
            <a:spLocks noChangeArrowheads="1"/>
          </p:cNvSpPr>
          <p:nvPr/>
        </p:nvSpPr>
        <p:spPr bwMode="gray">
          <a:xfrm>
            <a:off x="4535806" y="2925810"/>
            <a:ext cx="974431" cy="297739"/>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Stockholm</a:t>
            </a:r>
            <a:endParaRPr lang="en-GB" sz="1100" dirty="0">
              <a:latin typeface="Arial" pitchFamily="34" charset="0"/>
            </a:endParaRPr>
          </a:p>
        </p:txBody>
      </p:sp>
      <p:sp>
        <p:nvSpPr>
          <p:cNvPr id="39986" name="Text Box 2088"/>
          <p:cNvSpPr txBox="1">
            <a:spLocks noChangeArrowheads="1"/>
          </p:cNvSpPr>
          <p:nvPr/>
        </p:nvSpPr>
        <p:spPr bwMode="gray">
          <a:xfrm>
            <a:off x="406477" y="4860983"/>
            <a:ext cx="2378817" cy="1282624"/>
          </a:xfrm>
          <a:prstGeom prst="rect">
            <a:avLst/>
          </a:prstGeom>
          <a:noFill/>
          <a:ln w="9525">
            <a:noFill/>
            <a:miter lim="800000"/>
            <a:headEnd/>
            <a:tailEnd/>
          </a:ln>
        </p:spPr>
        <p:txBody>
          <a:bodyPr lIns="96741" tIns="48370" rIns="96741" bIns="48370">
            <a:spAutoFit/>
          </a:bodyPr>
          <a:lstStyle/>
          <a:p>
            <a:pPr eaLnBrk="0" hangingPunct="0"/>
            <a:r>
              <a:rPr lang="en-GB" sz="1100" dirty="0">
                <a:latin typeface="Arial" pitchFamily="34" charset="0"/>
              </a:rPr>
              <a:t>RECARO Aircraft Seating</a:t>
            </a:r>
          </a:p>
          <a:p>
            <a:pPr eaLnBrk="0" hangingPunct="0"/>
            <a:r>
              <a:rPr lang="en-GB" sz="1100" dirty="0">
                <a:latin typeface="Arial" pitchFamily="34" charset="0"/>
              </a:rPr>
              <a:t>Locations</a:t>
            </a:r>
          </a:p>
          <a:p>
            <a:pPr eaLnBrk="0" hangingPunct="0"/>
            <a:r>
              <a:rPr lang="en-GB" sz="1100" dirty="0">
                <a:latin typeface="Arial" pitchFamily="34" charset="0"/>
              </a:rPr>
              <a:t>RECARO Service </a:t>
            </a:r>
            <a:r>
              <a:rPr lang="en-GB" sz="1100" dirty="0" err="1">
                <a:latin typeface="Arial" pitchFamily="34" charset="0"/>
              </a:rPr>
              <a:t>Centers</a:t>
            </a:r>
            <a:endParaRPr lang="en-GB" sz="1100" dirty="0">
              <a:latin typeface="Arial" pitchFamily="34" charset="0"/>
            </a:endParaRPr>
          </a:p>
          <a:p>
            <a:pPr eaLnBrk="0" hangingPunct="0"/>
            <a:r>
              <a:rPr lang="en-GB" sz="1100" dirty="0">
                <a:latin typeface="Arial" pitchFamily="34" charset="0"/>
              </a:rPr>
              <a:t>RECARO OEM On-Site Support</a:t>
            </a:r>
          </a:p>
          <a:p>
            <a:pPr eaLnBrk="0" hangingPunct="0"/>
            <a:r>
              <a:rPr lang="en-GB" sz="1100" dirty="0">
                <a:latin typeface="Arial" pitchFamily="34" charset="0"/>
              </a:rPr>
              <a:t>Strategic Partnerships:</a:t>
            </a:r>
          </a:p>
          <a:p>
            <a:pPr eaLnBrk="0" hangingPunct="0"/>
            <a:r>
              <a:rPr lang="en-GB" sz="1100" dirty="0">
                <a:latin typeface="Arial" pitchFamily="34" charset="0"/>
              </a:rPr>
              <a:t>       </a:t>
            </a:r>
            <a:r>
              <a:rPr lang="en-GB" sz="1100" dirty="0" err="1">
                <a:latin typeface="Arial" pitchFamily="34" charset="0"/>
              </a:rPr>
              <a:t>Avio-Diepen</a:t>
            </a:r>
            <a:endParaRPr lang="en-GB" sz="1100" dirty="0">
              <a:latin typeface="Arial" pitchFamily="34" charset="0"/>
            </a:endParaRPr>
          </a:p>
          <a:p>
            <a:pPr eaLnBrk="0" hangingPunct="0"/>
            <a:r>
              <a:rPr lang="en-GB" sz="1100" dirty="0">
                <a:latin typeface="Arial" pitchFamily="34" charset="0"/>
              </a:rPr>
              <a:t>       </a:t>
            </a:r>
            <a:r>
              <a:rPr lang="en-GB" sz="1100" dirty="0" err="1">
                <a:latin typeface="Arial" pitchFamily="34" charset="0"/>
              </a:rPr>
              <a:t>Globavia</a:t>
            </a:r>
            <a:endParaRPr lang="en-GB" sz="1100" dirty="0">
              <a:latin typeface="Arial" pitchFamily="34" charset="0"/>
            </a:endParaRPr>
          </a:p>
        </p:txBody>
      </p:sp>
      <p:sp>
        <p:nvSpPr>
          <p:cNvPr id="39987" name="Oval 2089"/>
          <p:cNvSpPr>
            <a:spLocks noChangeArrowheads="1"/>
          </p:cNvSpPr>
          <p:nvPr/>
        </p:nvSpPr>
        <p:spPr bwMode="gray">
          <a:xfrm>
            <a:off x="2578659" y="5122045"/>
            <a:ext cx="119277" cy="117604"/>
          </a:xfrm>
          <a:prstGeom prst="ellipse">
            <a:avLst/>
          </a:prstGeom>
          <a:solidFill>
            <a:srgbClr val="FF0000"/>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88" name="Oval 2090"/>
          <p:cNvSpPr>
            <a:spLocks noChangeArrowheads="1"/>
          </p:cNvSpPr>
          <p:nvPr/>
        </p:nvSpPr>
        <p:spPr bwMode="gray">
          <a:xfrm>
            <a:off x="2592098" y="5911019"/>
            <a:ext cx="94078" cy="94083"/>
          </a:xfrm>
          <a:prstGeom prst="ellipse">
            <a:avLst/>
          </a:prstGeom>
          <a:solidFill>
            <a:srgbClr val="FFFF00"/>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89" name="Oval 2091"/>
          <p:cNvSpPr>
            <a:spLocks noChangeArrowheads="1"/>
          </p:cNvSpPr>
          <p:nvPr/>
        </p:nvSpPr>
        <p:spPr bwMode="gray">
          <a:xfrm>
            <a:off x="2592098" y="5307130"/>
            <a:ext cx="94078" cy="94083"/>
          </a:xfrm>
          <a:prstGeom prst="ellipse">
            <a:avLst/>
          </a:prstGeom>
          <a:solidFill>
            <a:schemeClr val="accent2"/>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90" name="Oval 2090"/>
          <p:cNvSpPr>
            <a:spLocks noChangeArrowheads="1"/>
          </p:cNvSpPr>
          <p:nvPr/>
        </p:nvSpPr>
        <p:spPr bwMode="gray">
          <a:xfrm>
            <a:off x="2592098" y="5778295"/>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91" name="Oval 2068"/>
          <p:cNvSpPr>
            <a:spLocks noChangeArrowheads="1"/>
          </p:cNvSpPr>
          <p:nvPr/>
        </p:nvSpPr>
        <p:spPr bwMode="gray">
          <a:xfrm>
            <a:off x="2592098" y="5458335"/>
            <a:ext cx="94078" cy="94083"/>
          </a:xfrm>
          <a:prstGeom prst="ellipse">
            <a:avLst/>
          </a:prstGeom>
          <a:solidFill>
            <a:schemeClr val="tx1"/>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92" name="Line 2093"/>
          <p:cNvSpPr>
            <a:spLocks noChangeShapeType="1"/>
          </p:cNvSpPr>
          <p:nvPr/>
        </p:nvSpPr>
        <p:spPr bwMode="gray">
          <a:xfrm flipH="1" flipV="1">
            <a:off x="3158242" y="2799805"/>
            <a:ext cx="1710195" cy="2535209"/>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93" name="Oval 2071"/>
          <p:cNvSpPr>
            <a:spLocks noChangeArrowheads="1"/>
          </p:cNvSpPr>
          <p:nvPr/>
        </p:nvSpPr>
        <p:spPr bwMode="gray">
          <a:xfrm>
            <a:off x="4838198" y="5303093"/>
            <a:ext cx="144476" cy="132725"/>
          </a:xfrm>
          <a:prstGeom prst="ellipse">
            <a:avLst/>
          </a:prstGeom>
          <a:solidFill>
            <a:srgbClr val="FF0000"/>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94" name="Oval 2059"/>
          <p:cNvSpPr>
            <a:spLocks noChangeArrowheads="1"/>
          </p:cNvSpPr>
          <p:nvPr/>
        </p:nvSpPr>
        <p:spPr bwMode="gray">
          <a:xfrm>
            <a:off x="2624016" y="3735599"/>
            <a:ext cx="122637" cy="117604"/>
          </a:xfrm>
          <a:prstGeom prst="ellipse">
            <a:avLst/>
          </a:prstGeom>
          <a:solidFill>
            <a:srgbClr val="FF0000"/>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95" name="Line 2093"/>
          <p:cNvSpPr>
            <a:spLocks noChangeShapeType="1"/>
          </p:cNvSpPr>
          <p:nvPr/>
        </p:nvSpPr>
        <p:spPr bwMode="gray">
          <a:xfrm flipH="1" flipV="1">
            <a:off x="1555564" y="2819966"/>
            <a:ext cx="1086932" cy="944193"/>
          </a:xfrm>
          <a:prstGeom prst="line">
            <a:avLst/>
          </a:prstGeom>
          <a:noFill/>
          <a:ln w="9525">
            <a:solidFill>
              <a:schemeClr val="tx1"/>
            </a:solidFill>
            <a:round/>
            <a:headEnd/>
            <a:tailEnd/>
          </a:ln>
        </p:spPr>
        <p:txBody>
          <a:bodyPr lIns="96762" tIns="48381" rIns="96762" bIns="48381"/>
          <a:lstStyle/>
          <a:p>
            <a:endParaRPr lang="en-US" dirty="0">
              <a:latin typeface="Arial" pitchFamily="34" charset="0"/>
            </a:endParaRPr>
          </a:p>
        </p:txBody>
      </p:sp>
      <p:sp>
        <p:nvSpPr>
          <p:cNvPr id="39996" name="Text Box 2062"/>
          <p:cNvSpPr txBox="1">
            <a:spLocks noChangeArrowheads="1"/>
          </p:cNvSpPr>
          <p:nvPr/>
        </p:nvSpPr>
        <p:spPr bwMode="gray">
          <a:xfrm>
            <a:off x="1065018" y="2020048"/>
            <a:ext cx="1099209" cy="694771"/>
          </a:xfrm>
          <a:prstGeom prst="rect">
            <a:avLst/>
          </a:prstGeom>
          <a:noFill/>
          <a:ln w="9525">
            <a:noFill/>
            <a:miter lim="800000"/>
            <a:headEnd/>
            <a:tailEnd/>
          </a:ln>
        </p:spPr>
        <p:txBody>
          <a:bodyPr wrap="none" lIns="96741" tIns="48370" rIns="96741" bIns="48370">
            <a:spAutoFit/>
          </a:bodyPr>
          <a:lstStyle/>
          <a:p>
            <a:pPr eaLnBrk="0" hangingPunct="0"/>
            <a:r>
              <a:rPr lang="en-GB" sz="1500" dirty="0">
                <a:latin typeface="Arial" pitchFamily="34" charset="0"/>
              </a:rPr>
              <a:t>Fort Worth</a:t>
            </a:r>
          </a:p>
          <a:p>
            <a:pPr eaLnBrk="0" hangingPunct="0">
              <a:lnSpc>
                <a:spcPct val="80000"/>
              </a:lnSpc>
            </a:pPr>
            <a:r>
              <a:rPr lang="en-GB" sz="1100" dirty="0">
                <a:latin typeface="Arial" pitchFamily="34" charset="0"/>
              </a:rPr>
              <a:t>Assembly</a:t>
            </a:r>
          </a:p>
          <a:p>
            <a:pPr eaLnBrk="0" hangingPunct="0"/>
            <a:endParaRPr lang="en-GB" sz="1500" dirty="0">
              <a:latin typeface="Arial" pitchFamily="34" charset="0"/>
            </a:endParaRPr>
          </a:p>
        </p:txBody>
      </p:sp>
      <p:sp>
        <p:nvSpPr>
          <p:cNvPr id="39997" name="Text Box 2061"/>
          <p:cNvSpPr txBox="1">
            <a:spLocks noChangeArrowheads="1"/>
          </p:cNvSpPr>
          <p:nvPr/>
        </p:nvSpPr>
        <p:spPr bwMode="gray">
          <a:xfrm>
            <a:off x="2163708" y="2667081"/>
            <a:ext cx="1985708" cy="636294"/>
          </a:xfrm>
          <a:prstGeom prst="rect">
            <a:avLst/>
          </a:prstGeom>
          <a:noFill/>
          <a:ln w="9525">
            <a:noFill/>
            <a:miter lim="800000"/>
            <a:headEnd/>
            <a:tailEnd/>
          </a:ln>
        </p:spPr>
        <p:txBody>
          <a:bodyPr lIns="96741" tIns="48370" rIns="96741" bIns="48370">
            <a:spAutoFit/>
          </a:bodyPr>
          <a:lstStyle/>
          <a:p>
            <a:pPr eaLnBrk="0" hangingPunct="0"/>
            <a:r>
              <a:rPr lang="en-GB" sz="1300" dirty="0">
                <a:latin typeface="Arial" pitchFamily="34" charset="0"/>
              </a:rPr>
              <a:t>Seattle</a:t>
            </a:r>
          </a:p>
          <a:p>
            <a:pPr eaLnBrk="0" hangingPunct="0"/>
            <a:r>
              <a:rPr lang="en-GB" sz="1100" dirty="0">
                <a:latin typeface="Arial" pitchFamily="34" charset="0"/>
              </a:rPr>
              <a:t>On-Site Boeing, </a:t>
            </a:r>
            <a:br>
              <a:rPr lang="en-GB" sz="1100" dirty="0">
                <a:latin typeface="Arial" pitchFamily="34" charset="0"/>
              </a:rPr>
            </a:br>
            <a:r>
              <a:rPr lang="en-GB" sz="1100" dirty="0">
                <a:latin typeface="Arial" pitchFamily="34" charset="0"/>
              </a:rPr>
              <a:t>Customer Service</a:t>
            </a:r>
          </a:p>
        </p:txBody>
      </p:sp>
      <p:sp>
        <p:nvSpPr>
          <p:cNvPr id="39998" name="Oval 2068"/>
          <p:cNvSpPr>
            <a:spLocks noChangeArrowheads="1"/>
          </p:cNvSpPr>
          <p:nvPr/>
        </p:nvSpPr>
        <p:spPr bwMode="gray">
          <a:xfrm>
            <a:off x="2135149" y="3113977"/>
            <a:ext cx="94078" cy="94083"/>
          </a:xfrm>
          <a:prstGeom prst="ellipse">
            <a:avLst/>
          </a:prstGeom>
          <a:solidFill>
            <a:schemeClr val="tx1"/>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39999" name="Oval 2073"/>
          <p:cNvSpPr>
            <a:spLocks noChangeArrowheads="1"/>
          </p:cNvSpPr>
          <p:nvPr/>
        </p:nvSpPr>
        <p:spPr bwMode="gray">
          <a:xfrm>
            <a:off x="2810491" y="3587753"/>
            <a:ext cx="92397"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40000" name="Text Box 2081"/>
          <p:cNvSpPr txBox="1">
            <a:spLocks noChangeArrowheads="1"/>
          </p:cNvSpPr>
          <p:nvPr/>
        </p:nvSpPr>
        <p:spPr bwMode="gray">
          <a:xfrm>
            <a:off x="2827292" y="3389507"/>
            <a:ext cx="714744" cy="297739"/>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Atlanta</a:t>
            </a:r>
          </a:p>
        </p:txBody>
      </p:sp>
      <p:sp>
        <p:nvSpPr>
          <p:cNvPr id="40001" name="Oval 2090"/>
          <p:cNvSpPr>
            <a:spLocks noChangeArrowheads="1"/>
          </p:cNvSpPr>
          <p:nvPr/>
        </p:nvSpPr>
        <p:spPr bwMode="gray">
          <a:xfrm>
            <a:off x="3569831" y="5007402"/>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40002" name="Text Box 67"/>
          <p:cNvSpPr txBox="1">
            <a:spLocks noChangeArrowheads="1"/>
          </p:cNvSpPr>
          <p:nvPr/>
        </p:nvSpPr>
        <p:spPr bwMode="auto">
          <a:xfrm>
            <a:off x="3484153" y="4768835"/>
            <a:ext cx="964855" cy="297762"/>
          </a:xfrm>
          <a:prstGeom prst="rect">
            <a:avLst/>
          </a:prstGeom>
          <a:noFill/>
          <a:ln w="9525">
            <a:noFill/>
            <a:miter lim="800000"/>
            <a:headEnd/>
            <a:tailEnd/>
          </a:ln>
        </p:spPr>
        <p:txBody>
          <a:bodyPr wrap="none" lIns="96762" tIns="48381" rIns="96762" bIns="48381">
            <a:spAutoFit/>
          </a:bodyPr>
          <a:lstStyle/>
          <a:p>
            <a:pPr eaLnBrk="0" hangingPunct="0"/>
            <a:r>
              <a:rPr lang="de-DE" sz="1300" dirty="0">
                <a:latin typeface="Arial" pitchFamily="34" charset="0"/>
              </a:rPr>
              <a:t>Sao Paolo</a:t>
            </a:r>
          </a:p>
        </p:txBody>
      </p:sp>
      <p:sp>
        <p:nvSpPr>
          <p:cNvPr id="40004" name="Text Box 63"/>
          <p:cNvSpPr txBox="1">
            <a:spLocks noChangeArrowheads="1"/>
          </p:cNvSpPr>
          <p:nvPr/>
        </p:nvSpPr>
        <p:spPr bwMode="auto">
          <a:xfrm>
            <a:off x="6711349" y="4496665"/>
            <a:ext cx="956841" cy="297762"/>
          </a:xfrm>
          <a:prstGeom prst="rect">
            <a:avLst/>
          </a:prstGeom>
          <a:noFill/>
          <a:ln w="9525">
            <a:noFill/>
            <a:miter lim="800000"/>
            <a:headEnd/>
            <a:tailEnd/>
          </a:ln>
        </p:spPr>
        <p:txBody>
          <a:bodyPr wrap="none" lIns="96762" tIns="48381" rIns="96762" bIns="48381">
            <a:spAutoFit/>
          </a:bodyPr>
          <a:lstStyle/>
          <a:p>
            <a:pPr eaLnBrk="0" hangingPunct="0"/>
            <a:r>
              <a:rPr lang="en-GB" sz="1300" dirty="0">
                <a:latin typeface="Arial" pitchFamily="34" charset="0"/>
              </a:rPr>
              <a:t>Singapore</a:t>
            </a:r>
          </a:p>
        </p:txBody>
      </p:sp>
      <p:sp>
        <p:nvSpPr>
          <p:cNvPr id="40005" name="Oval 2090"/>
          <p:cNvSpPr>
            <a:spLocks noChangeArrowheads="1"/>
          </p:cNvSpPr>
          <p:nvPr/>
        </p:nvSpPr>
        <p:spPr bwMode="gray">
          <a:xfrm>
            <a:off x="6649190" y="4607548"/>
            <a:ext cx="94078" cy="9408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40006" name="Oval 2076"/>
          <p:cNvSpPr>
            <a:spLocks noChangeArrowheads="1"/>
          </p:cNvSpPr>
          <p:nvPr/>
        </p:nvSpPr>
        <p:spPr bwMode="gray">
          <a:xfrm>
            <a:off x="6383757" y="3856562"/>
            <a:ext cx="94078" cy="92403"/>
          </a:xfrm>
          <a:prstGeom prst="ellipse">
            <a:avLst/>
          </a:prstGeom>
          <a:solidFill>
            <a:srgbClr val="33CC33"/>
          </a:solidFill>
          <a:ln w="9525">
            <a:solidFill>
              <a:schemeClr val="tx1"/>
            </a:solidFill>
            <a:round/>
            <a:headEnd/>
            <a:tailEnd/>
          </a:ln>
        </p:spPr>
        <p:txBody>
          <a:bodyPr wrap="none" lIns="96762" tIns="48381" rIns="96762" bIns="48381" anchor="ctr"/>
          <a:lstStyle/>
          <a:p>
            <a:pPr algn="r" eaLnBrk="0" hangingPunct="0"/>
            <a:endParaRPr lang="en-US" dirty="0">
              <a:latin typeface="Arial" pitchFamily="34" charset="0"/>
            </a:endParaRPr>
          </a:p>
        </p:txBody>
      </p:sp>
      <p:sp>
        <p:nvSpPr>
          <p:cNvPr id="40007" name="Text Box 2056"/>
          <p:cNvSpPr txBox="1">
            <a:spLocks noChangeArrowheads="1"/>
          </p:cNvSpPr>
          <p:nvPr/>
        </p:nvSpPr>
        <p:spPr bwMode="gray">
          <a:xfrm>
            <a:off x="5965449" y="3631435"/>
            <a:ext cx="873442" cy="297739"/>
          </a:xfrm>
          <a:prstGeom prst="rect">
            <a:avLst/>
          </a:prstGeom>
          <a:noFill/>
          <a:ln w="9525">
            <a:noFill/>
            <a:miter lim="800000"/>
            <a:headEnd/>
            <a:tailEnd/>
          </a:ln>
        </p:spPr>
        <p:txBody>
          <a:bodyPr wrap="none" lIns="96741" tIns="48370" rIns="96741" bIns="48370">
            <a:spAutoFit/>
          </a:bodyPr>
          <a:lstStyle/>
          <a:p>
            <a:pPr eaLnBrk="0" hangingPunct="0"/>
            <a:r>
              <a:rPr lang="en-GB" sz="1300" dirty="0">
                <a:latin typeface="Arial" pitchFamily="34" charset="0"/>
              </a:rPr>
              <a:t>Chengdu</a:t>
            </a:r>
            <a:endParaRPr lang="en-GB" sz="1200" dirty="0">
              <a:latin typeface="Arial" pitchFamily="34" charset="0"/>
            </a:endParaRPr>
          </a:p>
        </p:txBody>
      </p:sp>
      <p:sp>
        <p:nvSpPr>
          <p:cNvPr id="75" name="Fußzeilenplatzhalter 74"/>
          <p:cNvSpPr>
            <a:spLocks noGrp="1"/>
          </p:cNvSpPr>
          <p:nvPr>
            <p:ph type="ftr" sz="quarter" idx="14"/>
          </p:nvPr>
        </p:nvSpPr>
        <p:spPr/>
        <p:txBody>
          <a:bodyPr/>
          <a:lstStyle/>
          <a:p>
            <a:pPr>
              <a:defRPr/>
            </a:pPr>
            <a:r>
              <a:rPr lang="en-US" smtClean="0"/>
              <a:t>MAGNESIUM IN SEAT STRUCTURE│ DEC 2013│ Innovation │ DI</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7"/>
          </p:nvPr>
        </p:nvSpPr>
        <p:spPr/>
        <p:txBody>
          <a:bodyPr/>
          <a:lstStyle/>
          <a:p>
            <a:endParaRPr lang="en-US" dirty="0"/>
          </a:p>
        </p:txBody>
      </p:sp>
      <p:pic>
        <p:nvPicPr>
          <p:cNvPr id="40962" name="Picture 5" descr="\\recaroas.local\user\home\hesse_a\Desktop\Company Profile\Entwurf\110801_Customers_Worldwide.jpg"/>
          <p:cNvPicPr>
            <a:picLocks noChangeAspect="1" noChangeArrowheads="1"/>
          </p:cNvPicPr>
          <p:nvPr/>
        </p:nvPicPr>
        <p:blipFill>
          <a:blip r:embed="rId3" cstate="screen"/>
          <a:srcRect/>
          <a:stretch>
            <a:fillRect/>
          </a:stretch>
        </p:blipFill>
        <p:spPr bwMode="auto">
          <a:xfrm>
            <a:off x="196555" y="1108839"/>
            <a:ext cx="8754249" cy="5245144"/>
          </a:xfrm>
          <a:prstGeom prst="rect">
            <a:avLst/>
          </a:prstGeom>
          <a:noFill/>
          <a:ln w="9525">
            <a:noFill/>
            <a:miter lim="800000"/>
            <a:headEnd/>
            <a:tailEnd/>
          </a:ln>
        </p:spPr>
      </p:pic>
      <p:sp>
        <p:nvSpPr>
          <p:cNvPr id="6" name="Textplatzhalter 5"/>
          <p:cNvSpPr>
            <a:spLocks noGrp="1"/>
          </p:cNvSpPr>
          <p:nvPr>
            <p:ph type="body" sz="quarter" idx="13"/>
          </p:nvPr>
        </p:nvSpPr>
        <p:spPr/>
        <p:txBody>
          <a:bodyPr/>
          <a:lstStyle/>
          <a:p>
            <a:r>
              <a:rPr lang="en-US" dirty="0" smtClean="0"/>
              <a:t>Customers Worldwide</a:t>
            </a:r>
            <a:endParaRPr lang="en-US" dirty="0"/>
          </a:p>
        </p:txBody>
      </p:sp>
      <p:sp>
        <p:nvSpPr>
          <p:cNvPr id="5" name="Titel 4"/>
          <p:cNvSpPr>
            <a:spLocks noGrp="1"/>
          </p:cNvSpPr>
          <p:nvPr>
            <p:ph type="title"/>
          </p:nvPr>
        </p:nvSpPr>
        <p:spPr/>
        <p:txBody>
          <a:bodyPr/>
          <a:lstStyle/>
          <a:p>
            <a:r>
              <a:rPr lang="en-US" dirty="0" smtClean="0"/>
              <a:t>Company Profile</a:t>
            </a:r>
            <a:endParaRPr lang="en-US" dirty="0"/>
          </a:p>
        </p:txBody>
      </p:sp>
      <p:sp>
        <p:nvSpPr>
          <p:cNvPr id="8" name="Fußzeilenplatzhalter 7"/>
          <p:cNvSpPr>
            <a:spLocks noGrp="1"/>
          </p:cNvSpPr>
          <p:nvPr>
            <p:ph type="ftr" sz="quarter" idx="14"/>
          </p:nvPr>
        </p:nvSpPr>
        <p:spPr/>
        <p:txBody>
          <a:bodyPr/>
          <a:lstStyle/>
          <a:p>
            <a:pPr>
              <a:defRPr/>
            </a:pPr>
            <a:r>
              <a:rPr lang="en-US" smtClean="0"/>
              <a:t>MAGNESIUM IN SEAT STRUCTURE│ DEC 2013│ Innovation │ DI</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p:cNvSpPr>
            <a:spLocks noGrp="1"/>
          </p:cNvSpPr>
          <p:nvPr>
            <p:ph type="body" sz="quarter" idx="13"/>
          </p:nvPr>
        </p:nvSpPr>
        <p:spPr/>
        <p:txBody>
          <a:bodyPr/>
          <a:lstStyle/>
          <a:p>
            <a:r>
              <a:rPr lang="en-US" dirty="0" smtClean="0"/>
              <a:t>Products: Economy Class</a:t>
            </a:r>
            <a:endParaRPr lang="en-US" dirty="0"/>
          </a:p>
        </p:txBody>
      </p:sp>
      <p:sp>
        <p:nvSpPr>
          <p:cNvPr id="20" name="Titel 19"/>
          <p:cNvSpPr>
            <a:spLocks noGrp="1"/>
          </p:cNvSpPr>
          <p:nvPr>
            <p:ph type="title"/>
          </p:nvPr>
        </p:nvSpPr>
        <p:spPr/>
        <p:txBody>
          <a:bodyPr/>
          <a:lstStyle/>
          <a:p>
            <a:r>
              <a:rPr lang="en-US" dirty="0" smtClean="0"/>
              <a:t>Company Profile</a:t>
            </a:r>
            <a:endParaRPr lang="en-US" dirty="0"/>
          </a:p>
        </p:txBody>
      </p:sp>
      <p:sp>
        <p:nvSpPr>
          <p:cNvPr id="23" name="Fußzeilenplatzhalter 22"/>
          <p:cNvSpPr>
            <a:spLocks noGrp="1"/>
          </p:cNvSpPr>
          <p:nvPr>
            <p:ph type="ftr" sz="quarter" idx="14"/>
          </p:nvPr>
        </p:nvSpPr>
        <p:spPr/>
        <p:txBody>
          <a:bodyPr/>
          <a:lstStyle/>
          <a:p>
            <a:pPr>
              <a:defRPr/>
            </a:pPr>
            <a:r>
              <a:rPr lang="en-US" smtClean="0"/>
              <a:t>MAGNESIUM IN SEAT STRUCTURE│ DEC 2013│ Innovation │ DI</a:t>
            </a:r>
            <a:endParaRPr lang="en-US" dirty="0"/>
          </a:p>
        </p:txBody>
      </p:sp>
      <p:grpSp>
        <p:nvGrpSpPr>
          <p:cNvPr id="2" name="Group 35"/>
          <p:cNvGrpSpPr/>
          <p:nvPr/>
        </p:nvGrpSpPr>
        <p:grpSpPr>
          <a:xfrm>
            <a:off x="1167632" y="1354138"/>
            <a:ext cx="6808736" cy="4711685"/>
            <a:chOff x="1089025" y="1354138"/>
            <a:chExt cx="6473825" cy="4479925"/>
          </a:xfrm>
        </p:grpSpPr>
        <p:sp>
          <p:nvSpPr>
            <p:cNvPr id="22" name="Rectangle 8"/>
            <p:cNvSpPr>
              <a:spLocks noChangeArrowheads="1"/>
            </p:cNvSpPr>
            <p:nvPr/>
          </p:nvSpPr>
          <p:spPr bwMode="auto">
            <a:xfrm>
              <a:off x="1095375" y="1354138"/>
              <a:ext cx="1497013" cy="276225"/>
            </a:xfrm>
            <a:prstGeom prst="rect">
              <a:avLst/>
            </a:prstGeom>
            <a:noFill/>
            <a:ln w="9525">
              <a:noFill/>
              <a:miter lim="800000"/>
              <a:headEnd/>
              <a:tailEnd/>
            </a:ln>
          </p:spPr>
          <p:txBody>
            <a:bodyPr wrap="none">
              <a:spAutoFit/>
            </a:bodyPr>
            <a:lstStyle/>
            <a:p>
              <a:pPr defTabSz="823913" eaLnBrk="0" hangingPunct="0"/>
              <a:r>
                <a:rPr lang="en-GB" sz="1200" b="0" dirty="0">
                  <a:latin typeface="+mj-lt"/>
                </a:rPr>
                <a:t>Smart Line SL3510</a:t>
              </a:r>
              <a:endParaRPr lang="de-DE" sz="1200" b="0" dirty="0">
                <a:latin typeface="+mj-lt"/>
              </a:endParaRPr>
            </a:p>
          </p:txBody>
        </p:sp>
        <p:sp>
          <p:nvSpPr>
            <p:cNvPr id="24" name="Rectangle 23"/>
            <p:cNvSpPr>
              <a:spLocks noChangeArrowheads="1"/>
            </p:cNvSpPr>
            <p:nvPr/>
          </p:nvSpPr>
          <p:spPr bwMode="auto">
            <a:xfrm>
              <a:off x="3267075" y="1354138"/>
              <a:ext cx="1462088" cy="276225"/>
            </a:xfrm>
            <a:prstGeom prst="rect">
              <a:avLst/>
            </a:prstGeom>
            <a:noFill/>
            <a:ln w="9525">
              <a:noFill/>
              <a:miter lim="800000"/>
              <a:headEnd/>
              <a:tailEnd/>
            </a:ln>
          </p:spPr>
          <p:txBody>
            <a:bodyPr wrap="none">
              <a:spAutoFit/>
            </a:bodyPr>
            <a:lstStyle/>
            <a:p>
              <a:pPr defTabSz="823913" eaLnBrk="0" hangingPunct="0"/>
              <a:r>
                <a:rPr lang="en-GB" sz="1200" b="0">
                  <a:latin typeface="+mj-lt"/>
                </a:rPr>
                <a:t>Basic Line BL3520</a:t>
              </a:r>
              <a:endParaRPr lang="de-DE" sz="1200" b="0">
                <a:latin typeface="+mj-lt"/>
              </a:endParaRPr>
            </a:p>
          </p:txBody>
        </p:sp>
        <p:sp>
          <p:nvSpPr>
            <p:cNvPr id="25" name="Rectangle 13"/>
            <p:cNvSpPr>
              <a:spLocks noChangeArrowheads="1"/>
            </p:cNvSpPr>
            <p:nvPr/>
          </p:nvSpPr>
          <p:spPr bwMode="auto">
            <a:xfrm>
              <a:off x="5453063" y="1354138"/>
              <a:ext cx="1462087" cy="276225"/>
            </a:xfrm>
            <a:prstGeom prst="rect">
              <a:avLst/>
            </a:prstGeom>
            <a:noFill/>
            <a:ln w="9525">
              <a:noFill/>
              <a:miter lim="800000"/>
              <a:headEnd/>
              <a:tailEnd/>
            </a:ln>
          </p:spPr>
          <p:txBody>
            <a:bodyPr wrap="none">
              <a:spAutoFit/>
            </a:bodyPr>
            <a:lstStyle/>
            <a:p>
              <a:pPr defTabSz="823913" eaLnBrk="0" hangingPunct="0"/>
              <a:r>
                <a:rPr lang="en-GB" sz="1200" b="0">
                  <a:latin typeface="+mj-lt"/>
                </a:rPr>
                <a:t>Basic Line BL3510</a:t>
              </a:r>
              <a:endParaRPr lang="de-DE" sz="1200" b="0">
                <a:latin typeface="+mj-lt"/>
              </a:endParaRPr>
            </a:p>
          </p:txBody>
        </p:sp>
        <p:graphicFrame>
          <p:nvGraphicFramePr>
            <p:cNvPr id="26" name="Object 4"/>
            <p:cNvGraphicFramePr>
              <a:graphicFrameLocks noChangeAspect="1"/>
            </p:cNvGraphicFramePr>
            <p:nvPr/>
          </p:nvGraphicFramePr>
          <p:xfrm>
            <a:off x="1122363" y="4889500"/>
            <a:ext cx="531812" cy="835025"/>
          </p:xfrm>
          <a:graphic>
            <a:graphicData uri="http://schemas.openxmlformats.org/presentationml/2006/ole">
              <mc:AlternateContent xmlns:mc="http://schemas.openxmlformats.org/markup-compatibility/2006">
                <mc:Choice xmlns:v="urn:schemas-microsoft-com:vml" Requires="v">
                  <p:oleObj spid="_x0000_s22532" name="Photo Editor Photo" r:id="rId3" imgW="5342857" imgH="8783276" progId="">
                    <p:embed/>
                  </p:oleObj>
                </mc:Choice>
                <mc:Fallback>
                  <p:oleObj name="Photo Editor Photo" r:id="rId3" imgW="5342857" imgH="8783276"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363" y="4889500"/>
                          <a:ext cx="531812" cy="83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 Box 8"/>
            <p:cNvSpPr txBox="1">
              <a:spLocks noChangeArrowheads="1"/>
            </p:cNvSpPr>
            <p:nvPr/>
          </p:nvSpPr>
          <p:spPr bwMode="auto">
            <a:xfrm>
              <a:off x="3821113" y="4895850"/>
              <a:ext cx="2798762" cy="938213"/>
            </a:xfrm>
            <a:prstGeom prst="rect">
              <a:avLst/>
            </a:prstGeom>
            <a:noFill/>
            <a:ln w="9525">
              <a:noFill/>
              <a:miter lim="800000"/>
              <a:headEnd/>
              <a:tailEnd/>
            </a:ln>
          </p:spPr>
          <p:txBody>
            <a:bodyPr>
              <a:spAutoFit/>
            </a:bodyPr>
            <a:lstStyle/>
            <a:p>
              <a:pPr eaLnBrk="0" hangingPunct="0">
                <a:spcBef>
                  <a:spcPct val="50000"/>
                </a:spcBef>
              </a:pPr>
              <a:r>
                <a:rPr lang="de-DE" sz="1000" b="0">
                  <a:latin typeface="+mj-lt"/>
                </a:rPr>
                <a:t>Winner of the</a:t>
              </a:r>
              <a:br>
                <a:rPr lang="de-DE" sz="1000" b="0">
                  <a:latin typeface="+mj-lt"/>
                </a:rPr>
              </a:br>
              <a:r>
                <a:rPr lang="de-DE" sz="1000" b="0">
                  <a:latin typeface="+mj-lt"/>
                </a:rPr>
                <a:t>Crystal Cabin Award 2011</a:t>
              </a:r>
            </a:p>
            <a:p>
              <a:pPr eaLnBrk="0" hangingPunct="0">
                <a:spcBef>
                  <a:spcPct val="50000"/>
                </a:spcBef>
              </a:pPr>
              <a:r>
                <a:rPr lang="de-DE" sz="1000" b="0">
                  <a:latin typeface="+mj-lt"/>
                </a:rPr>
                <a:t>Category</a:t>
              </a:r>
              <a:br>
                <a:rPr lang="de-DE" sz="1000" b="0">
                  <a:latin typeface="+mj-lt"/>
                </a:rPr>
              </a:br>
              <a:r>
                <a:rPr lang="de-DE" sz="1000" b="0">
                  <a:latin typeface="+mj-lt"/>
                </a:rPr>
                <a:t>Industrial Design/</a:t>
              </a:r>
              <a:br>
                <a:rPr lang="de-DE" sz="1000" b="0">
                  <a:latin typeface="+mj-lt"/>
                </a:rPr>
              </a:br>
              <a:r>
                <a:rPr lang="de-DE" sz="1000" b="0">
                  <a:latin typeface="+mj-lt"/>
                </a:rPr>
                <a:t>Interior Concept </a:t>
              </a:r>
            </a:p>
          </p:txBody>
        </p:sp>
        <p:graphicFrame>
          <p:nvGraphicFramePr>
            <p:cNvPr id="28" name="Object 18"/>
            <p:cNvGraphicFramePr>
              <a:graphicFrameLocks noChangeAspect="1"/>
            </p:cNvGraphicFramePr>
            <p:nvPr/>
          </p:nvGraphicFramePr>
          <p:xfrm>
            <a:off x="3297238" y="4889500"/>
            <a:ext cx="531812" cy="835025"/>
          </p:xfrm>
          <a:graphic>
            <a:graphicData uri="http://schemas.openxmlformats.org/presentationml/2006/ole">
              <mc:AlternateContent xmlns:mc="http://schemas.openxmlformats.org/markup-compatibility/2006">
                <mc:Choice xmlns:v="urn:schemas-microsoft-com:vml" Requires="v">
                  <p:oleObj spid="_x0000_s22533" name="Photo Editor Photo" r:id="rId5" imgW="5342857" imgH="8783276" progId="">
                    <p:embed/>
                  </p:oleObj>
                </mc:Choice>
                <mc:Fallback>
                  <p:oleObj name="Photo Editor Photo" r:id="rId5" imgW="5342857" imgH="8783276" progId="">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238" y="4889500"/>
                          <a:ext cx="531812" cy="83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uppieren 19"/>
            <p:cNvGrpSpPr>
              <a:grpSpLocks/>
            </p:cNvGrpSpPr>
            <p:nvPr/>
          </p:nvGrpSpPr>
          <p:grpSpPr bwMode="auto">
            <a:xfrm>
              <a:off x="1089025" y="1628775"/>
              <a:ext cx="6473825" cy="3173413"/>
              <a:chOff x="1089025" y="1628775"/>
              <a:chExt cx="6473825" cy="3172863"/>
            </a:xfrm>
          </p:grpSpPr>
          <p:pic>
            <p:nvPicPr>
              <p:cNvPr id="30" name="Picture 21"/>
              <p:cNvPicPr>
                <a:picLocks noChangeAspect="1" noChangeArrowheads="1"/>
              </p:cNvPicPr>
              <p:nvPr/>
            </p:nvPicPr>
            <p:blipFill>
              <a:blip r:embed="rId6" cstate="screen"/>
              <a:srcRect/>
              <a:stretch>
                <a:fillRect/>
              </a:stretch>
            </p:blipFill>
            <p:spPr bwMode="auto">
              <a:xfrm>
                <a:off x="1089025" y="1628775"/>
                <a:ext cx="2109788" cy="1555200"/>
              </a:xfrm>
              <a:prstGeom prst="rect">
                <a:avLst/>
              </a:prstGeom>
              <a:noFill/>
              <a:ln w="9525">
                <a:noFill/>
                <a:miter lim="800000"/>
                <a:headEnd/>
                <a:tailEnd/>
              </a:ln>
            </p:spPr>
          </p:pic>
          <p:pic>
            <p:nvPicPr>
              <p:cNvPr id="31" name="Picture 22"/>
              <p:cNvPicPr>
                <a:picLocks noChangeAspect="1" noChangeArrowheads="1"/>
              </p:cNvPicPr>
              <p:nvPr/>
            </p:nvPicPr>
            <p:blipFill>
              <a:blip r:embed="rId7" cstate="screen"/>
              <a:srcRect/>
              <a:stretch>
                <a:fillRect/>
              </a:stretch>
            </p:blipFill>
            <p:spPr bwMode="auto">
              <a:xfrm>
                <a:off x="1089025" y="3246438"/>
                <a:ext cx="2109788" cy="1555200"/>
              </a:xfrm>
              <a:prstGeom prst="rect">
                <a:avLst/>
              </a:prstGeom>
              <a:noFill/>
              <a:ln w="9525">
                <a:noFill/>
                <a:miter lim="800000"/>
                <a:headEnd/>
                <a:tailEnd/>
              </a:ln>
            </p:spPr>
          </p:pic>
          <p:pic>
            <p:nvPicPr>
              <p:cNvPr id="32" name="Picture 23"/>
              <p:cNvPicPr>
                <a:picLocks noChangeAspect="1" noChangeArrowheads="1"/>
              </p:cNvPicPr>
              <p:nvPr/>
            </p:nvPicPr>
            <p:blipFill>
              <a:blip r:embed="rId8" cstate="screen"/>
              <a:srcRect/>
              <a:stretch>
                <a:fillRect/>
              </a:stretch>
            </p:blipFill>
            <p:spPr bwMode="auto">
              <a:xfrm>
                <a:off x="3268663" y="1630913"/>
                <a:ext cx="2116137" cy="1555200"/>
              </a:xfrm>
              <a:prstGeom prst="rect">
                <a:avLst/>
              </a:prstGeom>
              <a:noFill/>
              <a:ln w="9525">
                <a:noFill/>
                <a:miter lim="800000"/>
                <a:headEnd/>
                <a:tailEnd/>
              </a:ln>
            </p:spPr>
          </p:pic>
          <p:pic>
            <p:nvPicPr>
              <p:cNvPr id="33" name="Picture 25"/>
              <p:cNvPicPr>
                <a:picLocks noChangeAspect="1" noChangeArrowheads="1"/>
              </p:cNvPicPr>
              <p:nvPr/>
            </p:nvPicPr>
            <p:blipFill>
              <a:blip r:embed="rId9" cstate="screen"/>
              <a:srcRect/>
              <a:stretch>
                <a:fillRect/>
              </a:stretch>
            </p:blipFill>
            <p:spPr bwMode="auto">
              <a:xfrm>
                <a:off x="3268663" y="3246438"/>
                <a:ext cx="2116137" cy="1555200"/>
              </a:xfrm>
              <a:prstGeom prst="rect">
                <a:avLst/>
              </a:prstGeom>
              <a:noFill/>
              <a:ln w="9525">
                <a:noFill/>
                <a:miter lim="800000"/>
                <a:headEnd/>
                <a:tailEnd/>
              </a:ln>
            </p:spPr>
          </p:pic>
          <p:pic>
            <p:nvPicPr>
              <p:cNvPr id="34" name="Picture 26"/>
              <p:cNvPicPr>
                <a:picLocks noChangeAspect="1" noChangeArrowheads="1"/>
              </p:cNvPicPr>
              <p:nvPr/>
            </p:nvPicPr>
            <p:blipFill>
              <a:blip r:embed="rId10" cstate="screen"/>
              <a:srcRect/>
              <a:stretch>
                <a:fillRect/>
              </a:stretch>
            </p:blipFill>
            <p:spPr bwMode="auto">
              <a:xfrm>
                <a:off x="5448300" y="3246438"/>
                <a:ext cx="2114550" cy="1555200"/>
              </a:xfrm>
              <a:prstGeom prst="rect">
                <a:avLst/>
              </a:prstGeom>
              <a:noFill/>
              <a:ln w="9525">
                <a:noFill/>
                <a:miter lim="800000"/>
                <a:headEnd/>
                <a:tailEnd/>
              </a:ln>
            </p:spPr>
          </p:pic>
          <p:pic>
            <p:nvPicPr>
              <p:cNvPr id="35" name="Picture 27"/>
              <p:cNvPicPr>
                <a:picLocks noChangeAspect="1" noChangeArrowheads="1"/>
              </p:cNvPicPr>
              <p:nvPr/>
            </p:nvPicPr>
            <p:blipFill>
              <a:blip r:embed="rId11" cstate="screen"/>
              <a:srcRect/>
              <a:stretch>
                <a:fillRect/>
              </a:stretch>
            </p:blipFill>
            <p:spPr bwMode="auto">
              <a:xfrm>
                <a:off x="5448300" y="1628775"/>
                <a:ext cx="2114550" cy="1555200"/>
              </a:xfrm>
              <a:prstGeom prst="rect">
                <a:avLst/>
              </a:prstGeom>
              <a:noFill/>
              <a:ln w="9525">
                <a:noFill/>
                <a:miter lim="800000"/>
                <a:headEnd/>
                <a:tailEnd/>
              </a:ln>
            </p:spPr>
          </p:pic>
        </p:gr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endParaRPr lang="de-DE" dirty="0"/>
          </a:p>
        </p:txBody>
      </p:sp>
      <p:sp>
        <p:nvSpPr>
          <p:cNvPr id="12" name="Content Placeholder 11"/>
          <p:cNvSpPr>
            <a:spLocks noGrp="1"/>
          </p:cNvSpPr>
          <p:nvPr>
            <p:ph sz="quarter" idx="12"/>
          </p:nvPr>
        </p:nvSpPr>
        <p:spPr/>
        <p:txBody>
          <a:bodyPr/>
          <a:lstStyle/>
          <a:p>
            <a:endParaRPr lang="en-US" dirty="0"/>
          </a:p>
        </p:txBody>
      </p:sp>
      <p:sp>
        <p:nvSpPr>
          <p:cNvPr id="27" name="Textplatzhalter 2"/>
          <p:cNvSpPr>
            <a:spLocks noGrp="1"/>
          </p:cNvSpPr>
          <p:nvPr>
            <p:ph type="body" sz="quarter" idx="13"/>
          </p:nvPr>
        </p:nvSpPr>
        <p:spPr/>
        <p:txBody>
          <a:bodyPr/>
          <a:lstStyle/>
          <a:p>
            <a:r>
              <a:rPr lang="en-GB" smtClean="0"/>
              <a:t>2. Status of Magnesium Application Possibilities for Seats</a:t>
            </a:r>
            <a:endParaRPr lang="en-GB" dirty="0" smtClean="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7" name="Textplatzhalter 2"/>
          <p:cNvSpPr>
            <a:spLocks noGrp="1"/>
          </p:cNvSpPr>
          <p:nvPr>
            <p:ph type="body" sz="quarter" idx="16"/>
          </p:nvPr>
        </p:nvSpPr>
        <p:spPr/>
        <p:txBody>
          <a:bodyPr/>
          <a:lstStyle/>
          <a:p>
            <a:r>
              <a:rPr lang="en-US" smtClean="0"/>
              <a:t>Magnesium Project Results</a:t>
            </a:r>
            <a:endParaRPr lang="en-US" dirty="0"/>
          </a:p>
        </p:txBody>
      </p:sp>
      <p:sp>
        <p:nvSpPr>
          <p:cNvPr id="29" name="Inhaltsplatzhalter 1"/>
          <p:cNvSpPr txBox="1">
            <a:spLocks/>
          </p:cNvSpPr>
          <p:nvPr/>
        </p:nvSpPr>
        <p:spPr>
          <a:xfrm>
            <a:off x="251520" y="4539566"/>
            <a:ext cx="8511480" cy="1708818"/>
          </a:xfrm>
          <a:prstGeom prst="rect">
            <a:avLst/>
          </a:prstGeom>
        </p:spPr>
        <p:txBody>
          <a:bodyPr vert="horz" lIns="91440" tIns="45720" rIns="91440" bIns="45720" rtlCol="0">
            <a:noAutofit/>
          </a:bodyPr>
          <a:lstStyle/>
          <a:p>
            <a:pPr marL="342900" lvl="0" indent="-342900">
              <a:lnSpc>
                <a:spcPct val="150000"/>
              </a:lnSpc>
              <a:spcBef>
                <a:spcPct val="20000"/>
              </a:spcBef>
              <a:buAutoNum type="arabicPeriod"/>
              <a:defRPr/>
            </a:pPr>
            <a:r>
              <a:rPr lang="en-US" sz="1400" dirty="0" smtClean="0">
                <a:latin typeface="+mn-lt"/>
              </a:rPr>
              <a:t>Evaluate w</a:t>
            </a:r>
            <a:r>
              <a:rPr kumimoji="0" lang="en-US" sz="1400" i="0" u="none" strike="noStrike" kern="1200" cap="none" spc="0" normalizeH="0" baseline="0" noProof="0" dirty="0" smtClean="0">
                <a:ln>
                  <a:noFill/>
                </a:ln>
                <a:solidFill>
                  <a:schemeClr val="tx1"/>
                </a:solidFill>
                <a:effectLst/>
                <a:uLnTx/>
                <a:uFillTx/>
                <a:latin typeface="+mn-lt"/>
                <a:ea typeface="+mn-ea"/>
                <a:cs typeface="+mn-cs"/>
              </a:rPr>
              <a:t>eight reduction potential of </a:t>
            </a:r>
            <a:r>
              <a:rPr lang="en-US" sz="1400" dirty="0" smtClean="0">
                <a:latin typeface="+mn-lt"/>
              </a:rPr>
              <a:t>average 15% per selected part</a:t>
            </a:r>
            <a:endParaRPr lang="en-US" sz="1400" dirty="0" smtClean="0">
              <a:solidFill>
                <a:schemeClr val="accent6">
                  <a:lumMod val="75000"/>
                </a:schemeClr>
              </a:solidFill>
              <a:latin typeface="+mn-lt"/>
            </a:endParaRPr>
          </a:p>
          <a:p>
            <a:pPr marL="342900" marR="0" lvl="0" indent="-342900" algn="l" defTabSz="914400" rtl="0" eaLnBrk="1" fontAlgn="auto" latinLnBrk="0" hangingPunct="1">
              <a:lnSpc>
                <a:spcPct val="150000"/>
              </a:lnSpc>
              <a:spcBef>
                <a:spcPct val="20000"/>
              </a:spcBef>
              <a:spcAft>
                <a:spcPts val="0"/>
              </a:spcAft>
              <a:buClrTx/>
              <a:buSzTx/>
              <a:buAutoNum type="arabicPeriod"/>
              <a:tabLst/>
              <a:defRPr/>
            </a:pPr>
            <a:r>
              <a:rPr kumimoji="0" lang="en-US" sz="1400" i="0" u="none" strike="noStrike" kern="1200" cap="none" spc="0" normalizeH="0" baseline="0" noProof="0" dirty="0" smtClean="0">
                <a:ln>
                  <a:noFill/>
                </a:ln>
                <a:solidFill>
                  <a:schemeClr val="tx1"/>
                </a:solidFill>
                <a:effectLst/>
                <a:uLnTx/>
                <a:uFillTx/>
                <a:latin typeface="+mn-lt"/>
                <a:ea typeface="+mn-ea"/>
                <a:cs typeface="+mn-cs"/>
              </a:rPr>
              <a:t>Gain </a:t>
            </a:r>
            <a:r>
              <a:rPr lang="en-US" sz="1400" dirty="0" smtClean="0">
                <a:latin typeface="+mn-lt"/>
              </a:rPr>
              <a:t>know-how</a:t>
            </a:r>
            <a:r>
              <a:rPr kumimoji="0" lang="en-US" sz="1400" i="0" u="none" strike="noStrike" kern="1200" cap="none" spc="0" normalizeH="0" baseline="0" noProof="0" dirty="0" smtClean="0">
                <a:ln>
                  <a:noFill/>
                </a:ln>
                <a:solidFill>
                  <a:schemeClr val="tx1"/>
                </a:solidFill>
                <a:effectLst/>
                <a:uLnTx/>
                <a:uFillTx/>
                <a:latin typeface="+mn-lt"/>
                <a:ea typeface="+mn-ea"/>
                <a:cs typeface="+mn-cs"/>
              </a:rPr>
              <a:t> about </a:t>
            </a:r>
            <a:r>
              <a:rPr lang="en-US" sz="1400" dirty="0" smtClean="0">
                <a:latin typeface="+mn-lt"/>
              </a:rPr>
              <a:t>integration of</a:t>
            </a:r>
            <a:r>
              <a:rPr kumimoji="0" lang="en-US" sz="1400" i="0" u="none" strike="noStrike" kern="1200" cap="none" spc="0" normalizeH="0" baseline="0" noProof="0" dirty="0" smtClean="0">
                <a:ln>
                  <a:noFill/>
                </a:ln>
                <a:solidFill>
                  <a:schemeClr val="tx1"/>
                </a:solidFill>
                <a:effectLst/>
                <a:uLnTx/>
                <a:uFillTx/>
                <a:latin typeface="+mn-lt"/>
                <a:ea typeface="+mn-ea"/>
                <a:cs typeface="+mn-cs"/>
              </a:rPr>
              <a:t> magnesium</a:t>
            </a:r>
            <a:r>
              <a:rPr kumimoji="0" lang="en-US" sz="1400" i="0" u="none" strike="noStrike" kern="1200" cap="none" spc="0" normalizeH="0" noProof="0" dirty="0" smtClean="0">
                <a:ln>
                  <a:noFill/>
                </a:ln>
                <a:solidFill>
                  <a:schemeClr val="tx1"/>
                </a:solidFill>
                <a:effectLst/>
                <a:uLnTx/>
                <a:uFillTx/>
                <a:latin typeface="+mn-lt"/>
                <a:ea typeface="+mn-ea"/>
                <a:cs typeface="+mn-cs"/>
              </a:rPr>
              <a:t> </a:t>
            </a:r>
            <a:r>
              <a:rPr kumimoji="0" lang="en-US" sz="1400" i="0" u="none" strike="noStrike" kern="1200" cap="none" spc="0" normalizeH="0" baseline="0" noProof="0" dirty="0" smtClean="0">
                <a:ln>
                  <a:noFill/>
                </a:ln>
                <a:solidFill>
                  <a:schemeClr val="tx1"/>
                </a:solidFill>
                <a:effectLst/>
                <a:uLnTx/>
                <a:uFillTx/>
                <a:latin typeface="+mn-lt"/>
                <a:ea typeface="+mn-ea"/>
                <a:cs typeface="+mn-cs"/>
              </a:rPr>
              <a:t>parts into the</a:t>
            </a:r>
            <a:r>
              <a:rPr kumimoji="0" lang="en-US" sz="1400" i="0" u="none" strike="noStrike" kern="1200" cap="none" spc="0" normalizeH="0" noProof="0" dirty="0" smtClean="0">
                <a:ln>
                  <a:noFill/>
                </a:ln>
                <a:solidFill>
                  <a:schemeClr val="tx1"/>
                </a:solidFill>
                <a:effectLst/>
                <a:uLnTx/>
                <a:uFillTx/>
                <a:latin typeface="+mn-lt"/>
                <a:ea typeface="+mn-ea"/>
                <a:cs typeface="+mn-cs"/>
              </a:rPr>
              <a:t> seat structure</a:t>
            </a:r>
            <a:endParaRPr lang="en-US" sz="1400" dirty="0" smtClean="0">
              <a:solidFill>
                <a:schemeClr val="accent6">
                  <a:lumMod val="75000"/>
                </a:schemeClr>
              </a:solidFill>
              <a:latin typeface="+mn-lt"/>
            </a:endParaRPr>
          </a:p>
          <a:p>
            <a:pPr marL="342900" marR="0" lvl="0" indent="-342900" algn="l" defTabSz="914400" rtl="0" eaLnBrk="1" fontAlgn="auto" latinLnBrk="0" hangingPunct="1">
              <a:lnSpc>
                <a:spcPct val="150000"/>
              </a:lnSpc>
              <a:spcBef>
                <a:spcPct val="20000"/>
              </a:spcBef>
              <a:spcAft>
                <a:spcPts val="0"/>
              </a:spcAft>
              <a:buClrTx/>
              <a:buSzTx/>
              <a:buAutoNum type="arabicPeriod"/>
              <a:tabLst/>
              <a:defRPr/>
            </a:pPr>
            <a:r>
              <a:rPr kumimoji="0" lang="en-US" sz="1400" i="0" u="none" strike="noStrike" kern="1200" cap="none" spc="0" normalizeH="0" baseline="0" noProof="0" dirty="0" smtClean="0">
                <a:ln>
                  <a:noFill/>
                </a:ln>
                <a:solidFill>
                  <a:schemeClr val="tx1"/>
                </a:solidFill>
                <a:effectLst/>
                <a:uLnTx/>
                <a:uFillTx/>
                <a:latin typeface="+mn-lt"/>
                <a:ea typeface="+mn-ea"/>
                <a:cs typeface="+mn-cs"/>
              </a:rPr>
              <a:t>Construction and production of magnesium parts with adjusted dimensions upon </a:t>
            </a:r>
            <a:r>
              <a:rPr lang="en-US" sz="1400" dirty="0" smtClean="0">
                <a:latin typeface="+mn-lt"/>
              </a:rPr>
              <a:t>magnesium</a:t>
            </a:r>
            <a:r>
              <a:rPr kumimoji="0" lang="en-US" sz="1400" i="0" u="none" strike="noStrike" kern="1200" cap="none" spc="0" normalizeH="0" baseline="0" noProof="0" dirty="0" smtClean="0">
                <a:ln>
                  <a:noFill/>
                </a:ln>
                <a:solidFill>
                  <a:schemeClr val="tx1"/>
                </a:solidFill>
                <a:effectLst/>
                <a:uLnTx/>
                <a:uFillTx/>
                <a:latin typeface="+mn-lt"/>
                <a:ea typeface="+mn-ea"/>
                <a:cs typeface="+mn-cs"/>
              </a:rPr>
              <a:t> alloy material data evaluation &amp; stress calculation</a:t>
            </a:r>
            <a:endParaRPr lang="en-US" sz="1400" dirty="0" smtClean="0">
              <a:solidFill>
                <a:schemeClr val="accent6">
                  <a:lumMod val="75000"/>
                </a:schemeClr>
              </a:solidFill>
              <a:latin typeface="+mn-lt"/>
            </a:endParaRPr>
          </a:p>
          <a:p>
            <a:pPr marL="342900" marR="0" lvl="0" indent="-342900" algn="l" defTabSz="914400" rtl="0" eaLnBrk="1" fontAlgn="auto" latinLnBrk="0" hangingPunct="1">
              <a:lnSpc>
                <a:spcPct val="150000"/>
              </a:lnSpc>
              <a:spcBef>
                <a:spcPct val="20000"/>
              </a:spcBef>
              <a:spcAft>
                <a:spcPts val="0"/>
              </a:spcAft>
              <a:buClrTx/>
              <a:buSzTx/>
              <a:tabLst/>
              <a:defRPr/>
            </a:pPr>
            <a:r>
              <a:rPr lang="en-US" sz="1400" dirty="0" smtClean="0">
                <a:latin typeface="+mn-lt"/>
              </a:rPr>
              <a:t>4</a:t>
            </a:r>
            <a:r>
              <a:rPr kumimoji="0" lang="en-US" sz="1400" i="0" u="none" strike="noStrike" kern="1200" cap="none" spc="0" normalizeH="0" baseline="0" noProof="0" dirty="0" smtClean="0">
                <a:ln>
                  <a:noFill/>
                </a:ln>
                <a:solidFill>
                  <a:schemeClr val="tx1"/>
                </a:solidFill>
                <a:effectLst/>
                <a:uLnTx/>
                <a:uFillTx/>
                <a:latin typeface="+mn-lt"/>
                <a:ea typeface="+mn-ea"/>
                <a:cs typeface="+mn-cs"/>
              </a:rPr>
              <a:t>.</a:t>
            </a:r>
            <a:r>
              <a:rPr kumimoji="0" lang="en-US" sz="1400" i="0" u="none" strike="noStrike" kern="1200" cap="none" spc="0" normalizeH="0" noProof="0" dirty="0" smtClean="0">
                <a:ln>
                  <a:noFill/>
                </a:ln>
                <a:solidFill>
                  <a:schemeClr val="tx1"/>
                </a:solidFill>
                <a:effectLst/>
                <a:uLnTx/>
                <a:uFillTx/>
                <a:latin typeface="+mn-lt"/>
                <a:ea typeface="+mn-ea"/>
                <a:cs typeface="+mn-cs"/>
              </a:rPr>
              <a:t>     </a:t>
            </a:r>
            <a:r>
              <a:rPr kumimoji="0" lang="en-US" sz="1400" i="0" u="none" strike="noStrike" kern="1200" cap="none" spc="0" normalizeH="0" baseline="0" noProof="0" dirty="0" smtClean="0">
                <a:ln>
                  <a:noFill/>
                </a:ln>
                <a:solidFill>
                  <a:schemeClr val="tx1"/>
                </a:solidFill>
                <a:effectLst/>
                <a:uLnTx/>
                <a:uFillTx/>
                <a:latin typeface="+mn-lt"/>
                <a:ea typeface="+mn-ea"/>
                <a:cs typeface="+mn-cs"/>
              </a:rPr>
              <a:t>Support the </a:t>
            </a:r>
            <a:r>
              <a:rPr lang="en-US" sz="1400" dirty="0" smtClean="0">
                <a:latin typeface="+mn-lt"/>
              </a:rPr>
              <a:t>certification of </a:t>
            </a:r>
            <a:r>
              <a:rPr kumimoji="0" lang="en-US" sz="1400" i="0" u="none" strike="noStrike" kern="1200" cap="none" spc="0" normalizeH="0" baseline="0" noProof="0" dirty="0" smtClean="0">
                <a:ln>
                  <a:noFill/>
                </a:ln>
                <a:solidFill>
                  <a:schemeClr val="tx1"/>
                </a:solidFill>
                <a:effectLst/>
                <a:uLnTx/>
                <a:uFillTx/>
                <a:latin typeface="+mn-lt"/>
                <a:ea typeface="+mn-ea"/>
                <a:cs typeface="+mn-cs"/>
              </a:rPr>
              <a:t>magnesium in the cabin</a:t>
            </a:r>
            <a:endParaRPr kumimoji="0" lang="en-US" sz="1400" i="0" u="none" strike="noStrike" kern="1200" cap="none" spc="0" normalizeH="0" baseline="0" noProof="0" dirty="0" smtClean="0">
              <a:ln>
                <a:noFill/>
              </a:ln>
              <a:solidFill>
                <a:schemeClr val="accent6">
                  <a:lumMod val="75000"/>
                </a:schemeClr>
              </a:solidFill>
              <a:effectLst/>
              <a:uLnTx/>
              <a:uFillTx/>
              <a:latin typeface="+mn-lt"/>
              <a:ea typeface="+mn-ea"/>
              <a:cs typeface="+mn-cs"/>
            </a:endParaRPr>
          </a:p>
        </p:txBody>
      </p:sp>
      <p:pic>
        <p:nvPicPr>
          <p:cNvPr id="9" name="Grafik 8" descr="BL 3520 structure 4.bmp"/>
          <p:cNvPicPr>
            <a:picLocks noChangeAspect="1"/>
          </p:cNvPicPr>
          <p:nvPr/>
        </p:nvPicPr>
        <p:blipFill>
          <a:blip r:embed="rId2" cstate="screen"/>
          <a:srcRect t="5418"/>
          <a:stretch>
            <a:fillRect/>
          </a:stretch>
        </p:blipFill>
        <p:spPr>
          <a:xfrm>
            <a:off x="2676525" y="1730525"/>
            <a:ext cx="3505200" cy="2824334"/>
          </a:xfrm>
          <a:prstGeom prst="rect">
            <a:avLst/>
          </a:prstGeom>
        </p:spPr>
      </p:pic>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cstate="screen"/>
          <a:srcRect/>
          <a:stretch>
            <a:fillRect/>
          </a:stretch>
        </p:blipFill>
        <p:spPr>
          <a:xfrm>
            <a:off x="6541779" y="1201738"/>
            <a:ext cx="1821406" cy="1275860"/>
          </a:xfrm>
          <a:prstGeom prst="rect">
            <a:avLst/>
          </a:prstGeom>
          <a:noFill/>
          <a:ln>
            <a:noFill/>
          </a:ln>
        </p:spPr>
      </p:pic>
      <p:sp>
        <p:nvSpPr>
          <p:cNvPr id="6" name="Titel 5"/>
          <p:cNvSpPr>
            <a:spLocks noGrp="1"/>
          </p:cNvSpPr>
          <p:nvPr>
            <p:ph type="title"/>
          </p:nvPr>
        </p:nvSpPr>
        <p:spPr/>
        <p:txBody>
          <a:bodyPr/>
          <a:lstStyle/>
          <a:p>
            <a:r>
              <a:rPr lang="en-US" smtClean="0"/>
              <a:t>MAGNESIUM IN SEAT STRUCTURE</a:t>
            </a:r>
            <a:br>
              <a:rPr lang="en-US" smtClean="0"/>
            </a:br>
            <a:endParaRPr lang="de-DE" dirty="0"/>
          </a:p>
        </p:txBody>
      </p:sp>
      <p:sp>
        <p:nvSpPr>
          <p:cNvPr id="25" name="Content Placeholder 24"/>
          <p:cNvSpPr>
            <a:spLocks noGrp="1"/>
          </p:cNvSpPr>
          <p:nvPr>
            <p:ph sz="quarter" idx="12"/>
          </p:nvPr>
        </p:nvSpPr>
        <p:spPr>
          <a:xfrm>
            <a:off x="323849" y="1682977"/>
            <a:ext cx="5962651" cy="4356000"/>
          </a:xfrm>
        </p:spPr>
        <p:txBody>
          <a:bodyPr/>
          <a:lstStyle/>
          <a:p>
            <a:r>
              <a:rPr lang="en-US" sz="2000" dirty="0" smtClean="0">
                <a:solidFill>
                  <a:schemeClr val="accent6"/>
                </a:solidFill>
              </a:rPr>
              <a:t>√ </a:t>
            </a:r>
            <a:r>
              <a:rPr lang="en-US" sz="2000" dirty="0" smtClean="0"/>
              <a:t>Additional tests conducted</a:t>
            </a:r>
          </a:p>
          <a:p>
            <a:pPr lvl="1"/>
            <a:r>
              <a:rPr lang="en-US" dirty="0" smtClean="0">
                <a:solidFill>
                  <a:schemeClr val="accent6"/>
                </a:solidFill>
              </a:rPr>
              <a:t>Ran additional 99 tests for grand total of 521 tests</a:t>
            </a:r>
          </a:p>
          <a:p>
            <a:pPr lvl="1"/>
            <a:r>
              <a:rPr lang="en-US" dirty="0" smtClean="0">
                <a:solidFill>
                  <a:schemeClr val="accent6"/>
                </a:solidFill>
              </a:rPr>
              <a:t>With “poor” and “good” alloys like ZE41, AZ80, WE43, EL21</a:t>
            </a:r>
          </a:p>
          <a:p>
            <a:pPr lvl="0"/>
            <a:r>
              <a:rPr lang="en-US" sz="2000" dirty="0" smtClean="0">
                <a:solidFill>
                  <a:schemeClr val="accent6"/>
                </a:solidFill>
              </a:rPr>
              <a:t>√ </a:t>
            </a:r>
            <a:r>
              <a:rPr lang="en-US" sz="2000" dirty="0" smtClean="0"/>
              <a:t>Draft test method completed</a:t>
            </a:r>
          </a:p>
          <a:p>
            <a:pPr lvl="1"/>
            <a:r>
              <a:rPr lang="en-US" dirty="0" smtClean="0"/>
              <a:t>Sample thickness: 0.250 inches</a:t>
            </a:r>
          </a:p>
          <a:p>
            <a:pPr lvl="1"/>
            <a:r>
              <a:rPr lang="en-US" dirty="0" smtClean="0"/>
              <a:t>Burner exposure time: 4 minutes</a:t>
            </a:r>
          </a:p>
          <a:p>
            <a:pPr lvl="1"/>
            <a:r>
              <a:rPr lang="en-US" dirty="0" smtClean="0"/>
              <a:t>Minimum time for sample to start burning: 2 minutes</a:t>
            </a:r>
          </a:p>
          <a:p>
            <a:pPr lvl="1"/>
            <a:r>
              <a:rPr lang="en-US" dirty="0" smtClean="0"/>
              <a:t>Maximum time for sample to self extinguish: 3 minutes after burner off</a:t>
            </a:r>
          </a:p>
          <a:p>
            <a:pPr lvl="1"/>
            <a:r>
              <a:rPr lang="en-US" dirty="0" smtClean="0"/>
              <a:t>Maximum weight loss: 6% to 10% (replaces time measurement of residue burning)</a:t>
            </a:r>
          </a:p>
          <a:p>
            <a:pPr lvl="0"/>
            <a:r>
              <a:rPr lang="en-US" sz="2000" dirty="0" smtClean="0">
                <a:solidFill>
                  <a:schemeClr val="accent6"/>
                </a:solidFill>
              </a:rPr>
              <a:t>√ </a:t>
            </a:r>
            <a:r>
              <a:rPr lang="en-US" sz="2000" dirty="0" smtClean="0"/>
              <a:t>Round Robin II completed</a:t>
            </a:r>
          </a:p>
          <a:p>
            <a:endParaRPr lang="en-US" dirty="0" smtClean="0"/>
          </a:p>
          <a:p>
            <a:endParaRPr lang="en-US" dirty="0" smtClean="0"/>
          </a:p>
          <a:p>
            <a:endParaRPr lang="en-US" dirty="0" smtClean="0"/>
          </a:p>
          <a:p>
            <a:endParaRPr lang="en-US" dirty="0" smtClean="0"/>
          </a:p>
          <a:p>
            <a:endParaRPr lang="en-US" dirty="0"/>
          </a:p>
        </p:txBody>
      </p:sp>
      <p:sp>
        <p:nvSpPr>
          <p:cNvPr id="3" name="Textplatzhalter 2"/>
          <p:cNvSpPr>
            <a:spLocks noGrp="1"/>
          </p:cNvSpPr>
          <p:nvPr>
            <p:ph type="body" sz="quarter" idx="13"/>
          </p:nvPr>
        </p:nvSpPr>
        <p:spPr/>
        <p:txBody>
          <a:bodyPr/>
          <a:lstStyle/>
          <a:p>
            <a:r>
              <a:rPr lang="en-GB" smtClean="0"/>
              <a:t>1. Global Status of Proceedings for Magnesium in the Cabin</a:t>
            </a:r>
            <a:endParaRPr lang="de-DE"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26" name="Text Placeholder 25"/>
          <p:cNvSpPr>
            <a:spLocks noGrp="1"/>
          </p:cNvSpPr>
          <p:nvPr>
            <p:ph type="body" sz="quarter" idx="16"/>
          </p:nvPr>
        </p:nvSpPr>
        <p:spPr/>
        <p:txBody>
          <a:bodyPr/>
          <a:lstStyle/>
          <a:p>
            <a:r>
              <a:rPr lang="en-US" dirty="0" smtClean="0"/>
              <a:t>Extracts from Magnesium Working Group*</a:t>
            </a:r>
          </a:p>
          <a:p>
            <a:endParaRPr lang="en-US" dirty="0"/>
          </a:p>
        </p:txBody>
      </p:sp>
      <p:graphicFrame>
        <p:nvGraphicFramePr>
          <p:cNvPr id="2051" name="Object 58"/>
          <p:cNvGraphicFramePr>
            <a:graphicFrameLocks noChangeAspect="1"/>
          </p:cNvGraphicFramePr>
          <p:nvPr/>
        </p:nvGraphicFramePr>
        <p:xfrm>
          <a:off x="6520140" y="2602635"/>
          <a:ext cx="2303185" cy="1998805"/>
        </p:xfrm>
        <a:graphic>
          <a:graphicData uri="http://schemas.openxmlformats.org/presentationml/2006/ole">
            <mc:AlternateContent xmlns:mc="http://schemas.openxmlformats.org/markup-compatibility/2006">
              <mc:Choice xmlns:v="urn:schemas-microsoft-com:vml" Requires="v">
                <p:oleObj spid="_x0000_s2052" r:id="rId4" imgW="6183630" imgH="5374005" progId="">
                  <p:embed/>
                </p:oleObj>
              </mc:Choice>
              <mc:Fallback>
                <p:oleObj r:id="rId4" imgW="6183630" imgH="5374005" progId="">
                  <p:embed/>
                  <p:pic>
                    <p:nvPicPr>
                      <p:cNvPr id="0" name="Object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0140" y="2602635"/>
                        <a:ext cx="2303185" cy="19988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feld 18"/>
          <p:cNvSpPr txBox="1"/>
          <p:nvPr/>
        </p:nvSpPr>
        <p:spPr>
          <a:xfrm>
            <a:off x="6116770" y="5999018"/>
            <a:ext cx="3013363" cy="307777"/>
          </a:xfrm>
          <a:prstGeom prst="rect">
            <a:avLst/>
          </a:prstGeom>
          <a:noFill/>
        </p:spPr>
        <p:txBody>
          <a:bodyPr wrap="square" lIns="0" tIns="0" rIns="0" bIns="0" rtlCol="0">
            <a:spAutoFit/>
          </a:bodyPr>
          <a:lstStyle/>
          <a:p>
            <a:r>
              <a:rPr lang="de-DE" sz="1000" dirty="0" smtClean="0">
                <a:latin typeface="+mn-lt"/>
              </a:rPr>
              <a:t>* Source: </a:t>
            </a:r>
            <a:r>
              <a:rPr lang="en-US" sz="1000" kern="0" dirty="0" smtClean="0">
                <a:latin typeface="+mn-lt"/>
              </a:rPr>
              <a:t>Bruce Gwynne ; </a:t>
            </a:r>
            <a:r>
              <a:rPr lang="en-US" sz="1000" dirty="0" smtClean="0">
                <a:latin typeface="+mn-lt"/>
              </a:rPr>
              <a:t>Magnesium Working Group; Dublin, Ireland; September 17 -19, 2013</a:t>
            </a:r>
            <a:endParaRPr lang="de-DE" sz="1000" dirty="0" smtClean="0">
              <a:latin typeface="+mn-lt"/>
            </a:endParaRP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MAGNESIUM IN SEAT STRUCTURE</a:t>
            </a:r>
            <a:br>
              <a:rPr lang="en-US" smtClean="0"/>
            </a:br>
            <a:endParaRPr lang="de-DE" dirty="0"/>
          </a:p>
        </p:txBody>
      </p:sp>
      <p:sp>
        <p:nvSpPr>
          <p:cNvPr id="38" name="Content Placeholder 37"/>
          <p:cNvSpPr>
            <a:spLocks noGrp="1"/>
          </p:cNvSpPr>
          <p:nvPr>
            <p:ph sz="quarter" idx="12"/>
          </p:nvPr>
        </p:nvSpPr>
        <p:spPr/>
        <p:txBody>
          <a:bodyPr/>
          <a:lstStyle/>
          <a:p>
            <a:endParaRPr lang="en-US" dirty="0"/>
          </a:p>
        </p:txBody>
      </p:sp>
      <p:sp>
        <p:nvSpPr>
          <p:cNvPr id="3" name="Textplatzhalter 2"/>
          <p:cNvSpPr>
            <a:spLocks noGrp="1"/>
          </p:cNvSpPr>
          <p:nvPr>
            <p:ph type="body" sz="quarter" idx="13"/>
          </p:nvPr>
        </p:nvSpPr>
        <p:spPr/>
        <p:txBody>
          <a:bodyPr/>
          <a:lstStyle/>
          <a:p>
            <a:r>
              <a:rPr lang="en-GB" smtClean="0"/>
              <a:t>1. Global Status of Proceedings for Magnesium in the Cabin</a:t>
            </a:r>
            <a:endParaRPr lang="de-DE" dirty="0"/>
          </a:p>
        </p:txBody>
      </p:sp>
      <p:sp>
        <p:nvSpPr>
          <p:cNvPr id="4" name="Fußzeilenplatzhalter 3"/>
          <p:cNvSpPr>
            <a:spLocks noGrp="1"/>
          </p:cNvSpPr>
          <p:nvPr>
            <p:ph type="ftr" sz="quarter" idx="14"/>
          </p:nvPr>
        </p:nvSpPr>
        <p:spPr/>
        <p:txBody>
          <a:bodyPr/>
          <a:lstStyle/>
          <a:p>
            <a:r>
              <a:rPr lang="en-US" smtClean="0"/>
              <a:t>MAGNESIUM IN SEAT STRUCTURE│ DEC 2013│ Innovation │ DI</a:t>
            </a:r>
            <a:endParaRPr lang="en-US" dirty="0" smtClean="0"/>
          </a:p>
        </p:txBody>
      </p:sp>
      <p:sp>
        <p:nvSpPr>
          <p:cNvPr id="39" name="Text Placeholder 38"/>
          <p:cNvSpPr>
            <a:spLocks noGrp="1"/>
          </p:cNvSpPr>
          <p:nvPr>
            <p:ph type="body" sz="quarter" idx="16"/>
          </p:nvPr>
        </p:nvSpPr>
        <p:spPr/>
        <p:txBody>
          <a:bodyPr/>
          <a:lstStyle/>
          <a:p>
            <a:r>
              <a:rPr lang="en-US" dirty="0" smtClean="0"/>
              <a:t>Extracts from Magnesium Working Group*</a:t>
            </a:r>
          </a:p>
          <a:p>
            <a:endParaRPr lang="en-US" dirty="0"/>
          </a:p>
        </p:txBody>
      </p:sp>
      <p:sp>
        <p:nvSpPr>
          <p:cNvPr id="20" name="Rechteck 19"/>
          <p:cNvSpPr/>
          <p:nvPr/>
        </p:nvSpPr>
        <p:spPr>
          <a:xfrm>
            <a:off x="330200" y="1728788"/>
            <a:ext cx="3491346" cy="666016"/>
          </a:xfrm>
          <a:prstGeom prst="rect">
            <a:avLst/>
          </a:prstGeom>
          <a:solidFill>
            <a:schemeClr val="accent6"/>
          </a:solidFill>
          <a:ln w="3175">
            <a:solidFill>
              <a:schemeClr val="tx1"/>
            </a:solidFill>
          </a:ln>
        </p:spPr>
        <p:txBody>
          <a:bodyPr wrap="square">
            <a:spAutoFit/>
          </a:bodyPr>
          <a:lstStyle/>
          <a:p>
            <a:pPr lvl="0" algn="ctr">
              <a:lnSpc>
                <a:spcPts val="2400"/>
              </a:lnSpc>
              <a:defRPr sz="1800" b="0" i="0" u="none" strike="noStrike" kern="0" cap="none" spc="0" baseline="0">
                <a:solidFill>
                  <a:srgbClr val="000000"/>
                </a:solidFill>
                <a:uFillTx/>
              </a:defRPr>
            </a:pPr>
            <a:r>
              <a:rPr lang="en-GB" sz="1200" u="sng" dirty="0" smtClean="0">
                <a:latin typeface="+mn-lt"/>
              </a:rPr>
              <a:t>SAE AS8049 - Aircraft Seat Standard</a:t>
            </a:r>
          </a:p>
          <a:p>
            <a:pPr lvl="0" algn="ctr">
              <a:lnSpc>
                <a:spcPts val="2400"/>
              </a:lnSpc>
              <a:defRPr sz="1800" b="0" i="0" u="none" strike="noStrike" kern="0" cap="none" spc="0" baseline="0">
                <a:solidFill>
                  <a:srgbClr val="000000"/>
                </a:solidFill>
                <a:uFillTx/>
              </a:defRPr>
            </a:pPr>
            <a:r>
              <a:rPr lang="en-GB" sz="1200" dirty="0" smtClean="0">
                <a:latin typeface="+mn-lt"/>
              </a:rPr>
              <a:t>Para 3.3.3 “Magnesium alloys shall not be used.”</a:t>
            </a:r>
          </a:p>
        </p:txBody>
      </p:sp>
      <p:pic>
        <p:nvPicPr>
          <p:cNvPr id="22" name="Picture 2"/>
          <p:cNvPicPr>
            <a:picLocks noChangeAspect="1"/>
          </p:cNvPicPr>
          <p:nvPr/>
        </p:nvPicPr>
        <p:blipFill>
          <a:blip r:embed="rId2" cstate="screen"/>
          <a:srcRect/>
          <a:stretch>
            <a:fillRect/>
          </a:stretch>
        </p:blipFill>
        <p:spPr>
          <a:xfrm>
            <a:off x="4176133" y="2105025"/>
            <a:ext cx="2778835" cy="3367744"/>
          </a:xfrm>
          <a:prstGeom prst="rect">
            <a:avLst/>
          </a:prstGeom>
          <a:solidFill>
            <a:srgbClr val="FFFFFF"/>
          </a:solidFill>
          <a:ln w="9528">
            <a:solidFill>
              <a:srgbClr val="000000"/>
            </a:solidFill>
            <a:prstDash val="solid"/>
            <a:miter/>
          </a:ln>
        </p:spPr>
      </p:pic>
      <p:sp>
        <p:nvSpPr>
          <p:cNvPr id="24" name="Textfeld 23"/>
          <p:cNvSpPr txBox="1"/>
          <p:nvPr/>
        </p:nvSpPr>
        <p:spPr>
          <a:xfrm>
            <a:off x="4190992" y="1728788"/>
            <a:ext cx="512618" cy="246221"/>
          </a:xfrm>
          <a:prstGeom prst="rect">
            <a:avLst/>
          </a:prstGeom>
          <a:solidFill>
            <a:srgbClr val="FFC000"/>
          </a:solidFill>
          <a:ln w="3175">
            <a:solidFill>
              <a:schemeClr val="tx1"/>
            </a:solidFill>
          </a:ln>
        </p:spPr>
        <p:txBody>
          <a:bodyPr wrap="square" lIns="0" tIns="0" rIns="0" bIns="0" rtlCol="0">
            <a:spAutoFit/>
          </a:bodyPr>
          <a:lstStyle/>
          <a:p>
            <a:r>
              <a:rPr lang="de-DE" sz="1600" dirty="0" smtClean="0">
                <a:latin typeface="+mn-lt"/>
              </a:rPr>
              <a:t> Start</a:t>
            </a:r>
          </a:p>
        </p:txBody>
      </p:sp>
      <p:sp>
        <p:nvSpPr>
          <p:cNvPr id="25" name="Textfeld 24"/>
          <p:cNvSpPr txBox="1"/>
          <p:nvPr/>
        </p:nvSpPr>
        <p:spPr>
          <a:xfrm>
            <a:off x="831252" y="2445328"/>
            <a:ext cx="2895616" cy="553998"/>
          </a:xfrm>
          <a:prstGeom prst="rect">
            <a:avLst/>
          </a:prstGeom>
          <a:solidFill>
            <a:schemeClr val="accent6"/>
          </a:solidFill>
          <a:ln w="3175">
            <a:solidFill>
              <a:schemeClr val="tx1"/>
            </a:solidFill>
          </a:ln>
        </p:spPr>
        <p:txBody>
          <a:bodyPr wrap="square" lIns="0" tIns="0" rIns="0" bIns="0" rtlCol="0">
            <a:spAutoFit/>
          </a:bodyPr>
          <a:lstStyle/>
          <a:p>
            <a:pPr algn="ctr"/>
            <a:r>
              <a:rPr lang="en-US" sz="1200" u="sng" dirty="0" smtClean="0">
                <a:latin typeface="+mn-lt"/>
              </a:rPr>
              <a:t>Qualification and verification</a:t>
            </a:r>
          </a:p>
          <a:p>
            <a:pPr algn="ctr"/>
            <a:r>
              <a:rPr lang="en-US" sz="1200" dirty="0" smtClean="0">
                <a:latin typeface="+mn-lt"/>
              </a:rPr>
              <a:t>for test method</a:t>
            </a:r>
          </a:p>
          <a:p>
            <a:pPr algn="ctr"/>
            <a:r>
              <a:rPr lang="en-US" sz="1200" dirty="0" smtClean="0">
                <a:latin typeface="+mn-lt"/>
              </a:rPr>
              <a:t>and test article definition</a:t>
            </a:r>
          </a:p>
        </p:txBody>
      </p:sp>
      <p:pic>
        <p:nvPicPr>
          <p:cNvPr id="26" name="Picture 2" descr="C:\Users\Bruce Gwynne\Desktop\Handbook.PNG"/>
          <p:cNvPicPr>
            <a:picLocks noChangeAspect="1"/>
          </p:cNvPicPr>
          <p:nvPr/>
        </p:nvPicPr>
        <p:blipFill>
          <a:blip r:embed="rId3" cstate="screen"/>
          <a:srcRect/>
          <a:stretch>
            <a:fillRect/>
          </a:stretch>
        </p:blipFill>
        <p:spPr>
          <a:xfrm>
            <a:off x="5104606" y="2893500"/>
            <a:ext cx="2783378" cy="3472663"/>
          </a:xfrm>
          <a:prstGeom prst="rect">
            <a:avLst/>
          </a:prstGeom>
          <a:noFill/>
          <a:ln w="9528">
            <a:solidFill>
              <a:srgbClr val="000000"/>
            </a:solidFill>
            <a:prstDash val="solid"/>
          </a:ln>
        </p:spPr>
      </p:pic>
      <p:sp>
        <p:nvSpPr>
          <p:cNvPr id="27" name="Rectangle 2"/>
          <p:cNvSpPr/>
          <p:nvPr/>
        </p:nvSpPr>
        <p:spPr>
          <a:xfrm>
            <a:off x="4911453" y="3834583"/>
            <a:ext cx="3214258" cy="246221"/>
          </a:xfrm>
          <a:prstGeom prst="rect">
            <a:avLst/>
          </a:prstGeom>
          <a:solidFill>
            <a:srgbClr val="FFFFFF"/>
          </a:solidFill>
          <a:ln w="9528">
            <a:solidFill>
              <a:srgbClr val="212745"/>
            </a:solidFill>
            <a:prstDash val="solid"/>
          </a:ln>
        </p:spPr>
        <p:txBody>
          <a:bodyPr vert="horz" wrap="square" lIns="91440" tIns="45720" rIns="91440" bIns="45720" anchor="t" anchorCtr="0" compatLnSpc="1">
            <a:spAutoFit/>
          </a:bodyPr>
          <a:lstStyle/>
          <a:p>
            <a:pPr fontAlgn="auto">
              <a:spcBef>
                <a:spcPts val="0"/>
              </a:spcBef>
              <a:spcAft>
                <a:spcPts val="0"/>
              </a:spcAft>
              <a:defRPr sz="1800" b="0" i="0" u="none" strike="noStrike" kern="0" cap="none" spc="0" baseline="0">
                <a:solidFill>
                  <a:srgbClr val="000000"/>
                </a:solidFill>
                <a:uFillTx/>
              </a:defRPr>
            </a:pPr>
            <a:r>
              <a:rPr lang="en-US" sz="1000" dirty="0">
                <a:solidFill>
                  <a:srgbClr val="002060"/>
                </a:solidFill>
                <a:latin typeface="+mn-lt"/>
              </a:rPr>
              <a:t>http://www.fire.tc.faa.gov/pdf/handbook/00-12_ch1.pdf</a:t>
            </a:r>
          </a:p>
        </p:txBody>
      </p:sp>
      <p:sp>
        <p:nvSpPr>
          <p:cNvPr id="19" name="Textfeld 18"/>
          <p:cNvSpPr txBox="1"/>
          <p:nvPr/>
        </p:nvSpPr>
        <p:spPr>
          <a:xfrm>
            <a:off x="6165272" y="5978237"/>
            <a:ext cx="3013363" cy="307777"/>
          </a:xfrm>
          <a:prstGeom prst="rect">
            <a:avLst/>
          </a:prstGeom>
          <a:solidFill>
            <a:schemeClr val="bg1"/>
          </a:solidFill>
        </p:spPr>
        <p:txBody>
          <a:bodyPr wrap="square" lIns="0" tIns="0" rIns="0" bIns="0" rtlCol="0">
            <a:spAutoFit/>
          </a:bodyPr>
          <a:lstStyle/>
          <a:p>
            <a:r>
              <a:rPr lang="de-DE" sz="1000" dirty="0" smtClean="0">
                <a:latin typeface="+mn-lt"/>
              </a:rPr>
              <a:t>* Source: </a:t>
            </a:r>
            <a:r>
              <a:rPr lang="en-US" sz="1000" kern="0" dirty="0" smtClean="0">
                <a:latin typeface="+mn-lt"/>
              </a:rPr>
              <a:t>Bruce Gwynne ; </a:t>
            </a:r>
            <a:r>
              <a:rPr lang="en-US" sz="1000" dirty="0" smtClean="0">
                <a:latin typeface="+mn-lt"/>
              </a:rPr>
              <a:t>Magnesium Working Group; Dublin, Ireland; September 17 -19, 2013</a:t>
            </a:r>
            <a:endParaRPr lang="de-DE" sz="1000" dirty="0" smtClean="0">
              <a:latin typeface="+mn-lt"/>
            </a:endParaRPr>
          </a:p>
        </p:txBody>
      </p:sp>
      <p:sp>
        <p:nvSpPr>
          <p:cNvPr id="28" name="Textfeld 27"/>
          <p:cNvSpPr txBox="1"/>
          <p:nvPr/>
        </p:nvSpPr>
        <p:spPr>
          <a:xfrm>
            <a:off x="1586341" y="3297383"/>
            <a:ext cx="2133583" cy="369332"/>
          </a:xfrm>
          <a:prstGeom prst="rect">
            <a:avLst/>
          </a:prstGeom>
          <a:solidFill>
            <a:schemeClr val="accent6"/>
          </a:solidFill>
          <a:ln w="3175">
            <a:solidFill>
              <a:schemeClr val="tx1"/>
            </a:solidFill>
          </a:ln>
        </p:spPr>
        <p:txBody>
          <a:bodyPr wrap="square" lIns="0" tIns="0" rIns="0" bIns="0" rtlCol="0">
            <a:spAutoFit/>
          </a:bodyPr>
          <a:lstStyle/>
          <a:p>
            <a:pPr algn="ctr"/>
            <a:r>
              <a:rPr lang="en-US" sz="1200" dirty="0" smtClean="0">
                <a:latin typeface="+mn-lt"/>
              </a:rPr>
              <a:t>Aircraft Materials Fire Test Handbook</a:t>
            </a:r>
          </a:p>
        </p:txBody>
      </p:sp>
      <p:sp>
        <p:nvSpPr>
          <p:cNvPr id="16" name="Textfeld 15"/>
          <p:cNvSpPr txBox="1"/>
          <p:nvPr/>
        </p:nvSpPr>
        <p:spPr>
          <a:xfrm>
            <a:off x="330200" y="3401289"/>
            <a:ext cx="741212" cy="184666"/>
          </a:xfrm>
          <a:prstGeom prst="rect">
            <a:avLst/>
          </a:prstGeom>
          <a:solidFill>
            <a:schemeClr val="accent6"/>
          </a:solidFill>
          <a:ln w="3175">
            <a:solidFill>
              <a:schemeClr val="tx1"/>
            </a:solidFill>
          </a:ln>
        </p:spPr>
        <p:txBody>
          <a:bodyPr wrap="square" lIns="0" tIns="0" rIns="0" bIns="0" rtlCol="0">
            <a:spAutoFit/>
          </a:bodyPr>
          <a:lstStyle/>
          <a:p>
            <a:pPr algn="ctr"/>
            <a:r>
              <a:rPr lang="en-US" sz="1200" dirty="0" smtClean="0">
                <a:latin typeface="+mn-lt"/>
              </a:rPr>
              <a:t>AIR 6160</a:t>
            </a:r>
          </a:p>
        </p:txBody>
      </p:sp>
      <p:sp>
        <p:nvSpPr>
          <p:cNvPr id="17" name="Textfeld 16"/>
          <p:cNvSpPr txBox="1"/>
          <p:nvPr/>
        </p:nvSpPr>
        <p:spPr>
          <a:xfrm>
            <a:off x="1582535" y="3976246"/>
            <a:ext cx="2133583" cy="369332"/>
          </a:xfrm>
          <a:prstGeom prst="rect">
            <a:avLst/>
          </a:prstGeom>
          <a:solidFill>
            <a:schemeClr val="accent6"/>
          </a:solidFill>
          <a:ln w="3175">
            <a:solidFill>
              <a:schemeClr val="tx1"/>
            </a:solidFill>
          </a:ln>
        </p:spPr>
        <p:txBody>
          <a:bodyPr wrap="square" lIns="0" tIns="0" rIns="0" bIns="0" rtlCol="0">
            <a:spAutoFit/>
          </a:bodyPr>
          <a:lstStyle/>
          <a:p>
            <a:pPr algn="ctr"/>
            <a:r>
              <a:rPr lang="en-US" sz="1200" dirty="0" smtClean="0">
                <a:latin typeface="+mn-lt"/>
              </a:rPr>
              <a:t>Update AS 8049 </a:t>
            </a:r>
            <a:r>
              <a:rPr lang="en-US" sz="1200" dirty="0" err="1" smtClean="0">
                <a:latin typeface="+mn-lt"/>
              </a:rPr>
              <a:t>para</a:t>
            </a:r>
            <a:r>
              <a:rPr lang="en-US" sz="1200" dirty="0" smtClean="0">
                <a:latin typeface="+mn-lt"/>
              </a:rPr>
              <a:t>. 3.3.3</a:t>
            </a:r>
          </a:p>
          <a:p>
            <a:pPr algn="ctr"/>
            <a:r>
              <a:rPr lang="en-US" sz="1200" dirty="0" smtClean="0">
                <a:latin typeface="+mn-lt"/>
              </a:rPr>
              <a:t>With suggested wording</a:t>
            </a:r>
          </a:p>
        </p:txBody>
      </p:sp>
      <p:sp>
        <p:nvSpPr>
          <p:cNvPr id="18" name="Rechteck 17"/>
          <p:cNvSpPr/>
          <p:nvPr/>
        </p:nvSpPr>
        <p:spPr>
          <a:xfrm>
            <a:off x="4925253" y="4332493"/>
            <a:ext cx="3366654" cy="1448795"/>
          </a:xfrm>
          <a:prstGeom prst="rect">
            <a:avLst/>
          </a:prstGeom>
          <a:solidFill>
            <a:schemeClr val="bg1"/>
          </a:solidFill>
          <a:ln w="3175">
            <a:solidFill>
              <a:schemeClr val="tx1"/>
            </a:solidFill>
          </a:ln>
        </p:spPr>
        <p:txBody>
          <a:bodyPr wrap="square">
            <a:spAutoFit/>
          </a:bodyPr>
          <a:lstStyle/>
          <a:p>
            <a:pPr lvl="0" fontAlgn="auto">
              <a:lnSpc>
                <a:spcPct val="150000"/>
              </a:lnSpc>
              <a:spcBef>
                <a:spcPts val="0"/>
              </a:spcBef>
              <a:spcAft>
                <a:spcPts val="0"/>
              </a:spcAft>
              <a:defRPr sz="1800" b="0" i="0" u="none" strike="noStrike" kern="0" cap="none" spc="0" baseline="0">
                <a:solidFill>
                  <a:srgbClr val="000000"/>
                </a:solidFill>
                <a:uFillTx/>
              </a:defRPr>
            </a:pPr>
            <a:r>
              <a:rPr lang="en-US" sz="1000" dirty="0" smtClean="0">
                <a:latin typeface="+mn-lt"/>
              </a:rPr>
              <a:t>Suggested wording: *</a:t>
            </a:r>
          </a:p>
          <a:p>
            <a:pPr lvl="0" fontAlgn="auto">
              <a:lnSpc>
                <a:spcPct val="150000"/>
              </a:lnSpc>
              <a:spcBef>
                <a:spcPts val="0"/>
              </a:spcBef>
              <a:spcAft>
                <a:spcPts val="0"/>
              </a:spcAft>
              <a:defRPr sz="1800" b="0" i="0" u="none" strike="noStrike" kern="0" cap="none" spc="0" baseline="0">
                <a:solidFill>
                  <a:srgbClr val="000000"/>
                </a:solidFill>
                <a:uFillTx/>
              </a:defRPr>
            </a:pPr>
            <a:r>
              <a:rPr lang="en-US" sz="1000" dirty="0" smtClean="0">
                <a:latin typeface="+mn-lt"/>
              </a:rPr>
              <a:t>“Magnesium alloys may be used in aircraft seat construction provided they are tested to and meet the flammability performance requirements in the FAA Fire Safety Branch document:  Aircraft Materials Fire Test Handbook – DOT/FAA/AR-00/12.”</a:t>
            </a:r>
          </a:p>
        </p:txBody>
      </p:sp>
      <p:sp>
        <p:nvSpPr>
          <p:cNvPr id="23" name="Rectangle 2"/>
          <p:cNvSpPr/>
          <p:nvPr/>
        </p:nvSpPr>
        <p:spPr>
          <a:xfrm>
            <a:off x="4889043" y="2867920"/>
            <a:ext cx="2751733" cy="246221"/>
          </a:xfrm>
          <a:prstGeom prst="rect">
            <a:avLst/>
          </a:prstGeom>
          <a:solidFill>
            <a:srgbClr val="FFFFFF"/>
          </a:solidFill>
          <a:ln w="9528">
            <a:solidFill>
              <a:srgbClr val="212745"/>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2060"/>
                </a:solidFill>
                <a:uFillTx/>
                <a:latin typeface="+mn-lt"/>
              </a:rPr>
              <a:t>http://www.fire.tc.faa.gov/pdf/AR11-13.pdf</a:t>
            </a:r>
          </a:p>
        </p:txBody>
      </p:sp>
      <p:sp>
        <p:nvSpPr>
          <p:cNvPr id="29" name="Textfeld 28"/>
          <p:cNvSpPr txBox="1"/>
          <p:nvPr/>
        </p:nvSpPr>
        <p:spPr>
          <a:xfrm>
            <a:off x="330200" y="4814455"/>
            <a:ext cx="3311253" cy="1292662"/>
          </a:xfrm>
          <a:prstGeom prst="rect">
            <a:avLst/>
          </a:prstGeom>
          <a:gradFill>
            <a:gsLst>
              <a:gs pos="100000">
                <a:schemeClr val="accent1">
                  <a:tint val="66000"/>
                  <a:satMod val="160000"/>
                </a:schemeClr>
              </a:gs>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ln w="3175">
            <a:solidFill>
              <a:schemeClr val="tx1"/>
            </a:solidFill>
          </a:ln>
        </p:spPr>
        <p:txBody>
          <a:bodyPr wrap="square" lIns="0" tIns="0" rIns="0" bIns="0" rtlCol="0">
            <a:spAutoFit/>
          </a:bodyPr>
          <a:lstStyle/>
          <a:p>
            <a:pPr algn="ctr"/>
            <a:r>
              <a:rPr lang="en-US" sz="1200" u="sng" dirty="0" smtClean="0">
                <a:latin typeface="+mn-lt"/>
              </a:rPr>
              <a:t>Situation for Aircraft Seat Manufacturers:</a:t>
            </a:r>
          </a:p>
          <a:p>
            <a:pPr algn="ctr"/>
            <a:endParaRPr lang="en-US" sz="1200" u="sng" dirty="0" smtClean="0">
              <a:latin typeface="+mn-lt"/>
            </a:endParaRPr>
          </a:p>
          <a:p>
            <a:pPr algn="ctr"/>
            <a:r>
              <a:rPr lang="en-US" sz="1200" dirty="0" smtClean="0">
                <a:latin typeface="+mn-lt"/>
              </a:rPr>
              <a:t>TSO C127 can be granted via special condition from now on</a:t>
            </a:r>
          </a:p>
          <a:p>
            <a:pPr algn="ctr"/>
            <a:endParaRPr lang="en-US" sz="1200" dirty="0" smtClean="0">
              <a:latin typeface="+mn-lt"/>
            </a:endParaRPr>
          </a:p>
          <a:p>
            <a:pPr algn="ctr"/>
            <a:r>
              <a:rPr lang="en-US" sz="1200" dirty="0" smtClean="0">
                <a:latin typeface="+mn-lt"/>
              </a:rPr>
              <a:t>however not yet for</a:t>
            </a:r>
          </a:p>
          <a:p>
            <a:pPr algn="ctr"/>
            <a:r>
              <a:rPr lang="en-US" sz="1200" dirty="0" smtClean="0">
                <a:latin typeface="+mn-lt"/>
              </a:rPr>
              <a:t>ETSO C127</a:t>
            </a:r>
          </a:p>
        </p:txBody>
      </p:sp>
      <p:sp>
        <p:nvSpPr>
          <p:cNvPr id="30" name="Pfeil nach unten 29"/>
          <p:cNvSpPr/>
          <p:nvPr/>
        </p:nvSpPr>
        <p:spPr>
          <a:xfrm>
            <a:off x="2424546" y="3034145"/>
            <a:ext cx="311727" cy="228600"/>
          </a:xfrm>
          <a:prstGeom prst="downArrow">
            <a:avLst/>
          </a:prstGeom>
          <a:solidFill>
            <a:schemeClr val="bg2"/>
          </a:solidFill>
          <a:ln w="19050">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1" name="Pfeil nach unten 30"/>
          <p:cNvSpPr/>
          <p:nvPr/>
        </p:nvSpPr>
        <p:spPr>
          <a:xfrm>
            <a:off x="2417619" y="3706090"/>
            <a:ext cx="311727" cy="228600"/>
          </a:xfrm>
          <a:prstGeom prst="downArrow">
            <a:avLst/>
          </a:prstGeom>
          <a:solidFill>
            <a:schemeClr val="bg2"/>
          </a:solidFill>
          <a:ln w="19050">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2" name="Pfeil nach unten 31"/>
          <p:cNvSpPr/>
          <p:nvPr/>
        </p:nvSpPr>
        <p:spPr>
          <a:xfrm rot="5400000">
            <a:off x="1164647" y="3304310"/>
            <a:ext cx="311727" cy="394854"/>
          </a:xfrm>
          <a:prstGeom prst="downArrow">
            <a:avLst/>
          </a:prstGeom>
          <a:solidFill>
            <a:schemeClr val="bg2"/>
          </a:solidFill>
          <a:ln w="19050">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3" name="Pfeil nach links und oben 32"/>
          <p:cNvSpPr/>
          <p:nvPr/>
        </p:nvSpPr>
        <p:spPr>
          <a:xfrm rot="5400000">
            <a:off x="630381" y="3588328"/>
            <a:ext cx="640772" cy="855518"/>
          </a:xfrm>
          <a:prstGeom prst="leftUpArrow">
            <a:avLst>
              <a:gd name="adj1" fmla="val 25000"/>
              <a:gd name="adj2" fmla="val 22006"/>
              <a:gd name="adj3" fmla="val 25000"/>
            </a:avLst>
          </a:prstGeom>
          <a:solidFill>
            <a:schemeClr val="bg2"/>
          </a:solidFill>
          <a:ln w="19050">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34" name="Textfeld 33"/>
          <p:cNvSpPr txBox="1"/>
          <p:nvPr/>
        </p:nvSpPr>
        <p:spPr>
          <a:xfrm>
            <a:off x="4184065" y="5839533"/>
            <a:ext cx="512618" cy="246221"/>
          </a:xfrm>
          <a:prstGeom prst="rect">
            <a:avLst/>
          </a:prstGeom>
          <a:solidFill>
            <a:srgbClr val="FFC000"/>
          </a:solidFill>
          <a:ln w="3175">
            <a:solidFill>
              <a:schemeClr val="tx1"/>
            </a:solidFill>
          </a:ln>
        </p:spPr>
        <p:txBody>
          <a:bodyPr wrap="square" lIns="0" tIns="0" rIns="0" bIns="0" rtlCol="0">
            <a:spAutoFit/>
          </a:bodyPr>
          <a:lstStyle/>
          <a:p>
            <a:r>
              <a:rPr lang="de-DE" sz="1600" dirty="0" smtClean="0">
                <a:latin typeface="+mn-lt"/>
              </a:rPr>
              <a:t> Goal</a:t>
            </a:r>
          </a:p>
        </p:txBody>
      </p:sp>
    </p:spTree>
    <p:extLst>
      <p:ext uri="{BB962C8B-B14F-4D97-AF65-F5344CB8AC3E}">
        <p14:creationId xmlns:p14="http://schemas.microsoft.com/office/powerpoint/2010/main" val="997857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RAS PPT-Master blank FV 4.2-33 Ind.01en">
  <a:themeElements>
    <a:clrScheme name="RAS">
      <a:dk1>
        <a:srgbClr val="000000"/>
      </a:dk1>
      <a:lt1>
        <a:srgbClr val="FFFFFF"/>
      </a:lt1>
      <a:dk2>
        <a:srgbClr val="5F5F5F"/>
      </a:dk2>
      <a:lt2>
        <a:srgbClr val="D9DADB"/>
      </a:lt2>
      <a:accent1>
        <a:srgbClr val="414141"/>
      </a:accent1>
      <a:accent2>
        <a:srgbClr val="7D7D7D"/>
      </a:accent2>
      <a:accent3>
        <a:srgbClr val="A0A0A0"/>
      </a:accent3>
      <a:accent4>
        <a:srgbClr val="C3C3C3"/>
      </a:accent4>
      <a:accent5>
        <a:srgbClr val="EBEBEB"/>
      </a:accent5>
      <a:accent6>
        <a:srgbClr val="99CC00"/>
      </a:accent6>
      <a:hlink>
        <a:srgbClr val="000000"/>
      </a:hlink>
      <a:folHlink>
        <a:srgbClr val="000000"/>
      </a:folHlink>
    </a:clrScheme>
    <a:fontScheme name="Reacro">
      <a:majorFont>
        <a:latin typeface="Arial"/>
        <a:ea typeface="ＭＳ Ｐゴシック"/>
        <a:cs typeface="Arial"/>
      </a:majorFont>
      <a:minorFont>
        <a:latin typeface="Arial"/>
        <a:ea typeface="ＭＳ Ｐゴシック"/>
        <a:cs typeface="Arial"/>
      </a:minorFont>
    </a:fontScheme>
    <a:fmtScheme name="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9050">
          <a:solidFill>
            <a:schemeClr val="bg2"/>
          </a:solid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lnDef>
      <a:spPr>
        <a:ln w="317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smtClean="0">
            <a:latin typeface="+mn-lt"/>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RECARO">
      <a:dk1>
        <a:srgbClr val="000000"/>
      </a:dk1>
      <a:lt1>
        <a:srgbClr val="FFFFFF"/>
      </a:lt1>
      <a:dk2>
        <a:srgbClr val="D9DADB"/>
      </a:dk2>
      <a:lt2>
        <a:srgbClr val="535554"/>
      </a:lt2>
      <a:accent1>
        <a:srgbClr val="7F7F7F"/>
      </a:accent1>
      <a:accent2>
        <a:srgbClr val="A5A8A6"/>
      </a:accent2>
      <a:accent3>
        <a:srgbClr val="FFFFFF"/>
      </a:accent3>
      <a:accent4>
        <a:srgbClr val="FFFFFF"/>
      </a:accent4>
      <a:accent5>
        <a:srgbClr val="FFFFFF"/>
      </a:accent5>
      <a:accent6>
        <a:srgbClr val="DE3B1F"/>
      </a:accent6>
      <a:hlink>
        <a:srgbClr val="000000"/>
      </a:hlink>
      <a:folHlink>
        <a:srgbClr val="000000"/>
      </a:folHlink>
    </a:clrScheme>
    <a:fontScheme name="Reacro">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RECARO">
      <a:dk1>
        <a:srgbClr val="000000"/>
      </a:dk1>
      <a:lt1>
        <a:srgbClr val="FFFFFF"/>
      </a:lt1>
      <a:dk2>
        <a:srgbClr val="D9DADB"/>
      </a:dk2>
      <a:lt2>
        <a:srgbClr val="535554"/>
      </a:lt2>
      <a:accent1>
        <a:srgbClr val="7F7F7F"/>
      </a:accent1>
      <a:accent2>
        <a:srgbClr val="A5A8A6"/>
      </a:accent2>
      <a:accent3>
        <a:srgbClr val="FFFFFF"/>
      </a:accent3>
      <a:accent4>
        <a:srgbClr val="FFFFFF"/>
      </a:accent4>
      <a:accent5>
        <a:srgbClr val="FFFFFF"/>
      </a:accent5>
      <a:accent6>
        <a:srgbClr val="DE3B1F"/>
      </a:accent6>
      <a:hlink>
        <a:srgbClr val="000000"/>
      </a:hlink>
      <a:folHlink>
        <a:srgbClr val="000000"/>
      </a:folHlink>
    </a:clrScheme>
    <a:fontScheme name="Reacro">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RAS PPT-Master blank FV 4.2-33 Ind.01en</Template>
  <TotalTime>0</TotalTime>
  <Words>2261</Words>
  <Application>Microsoft Office PowerPoint</Application>
  <PresentationFormat>On-screen Show (4:3)</PresentationFormat>
  <Paragraphs>413</Paragraphs>
  <Slides>31</Slides>
  <Notes>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RAS PPT-Master blank FV 4.2-33 Ind.01en</vt:lpstr>
      <vt:lpstr>Photo Editor Photo</vt:lpstr>
      <vt:lpstr>MAGNESIUM IN SEAT STRUCTURE</vt:lpstr>
      <vt:lpstr>Agenda</vt:lpstr>
      <vt:lpstr>Company Profile</vt:lpstr>
      <vt:lpstr>Company Profile</vt:lpstr>
      <vt:lpstr>Company Profile</vt:lpstr>
      <vt:lpstr>Company Profile</vt:lpstr>
      <vt:lpstr>MAGNESIUM IN SEAT STRUCTURE</vt:lpstr>
      <vt:lpstr>MAGNESIUM IN SEAT STRUCTURE </vt:lpstr>
      <vt:lpstr>MAGNESIUM IN SEAT STRUCTURE </vt:lpstr>
      <vt:lpstr>MAGNESIUM IN SEAT STRUCTURE</vt:lpstr>
      <vt:lpstr>MAGNESIUM IN SEAT STRUCTURE</vt:lpstr>
      <vt:lpstr>MAGNESIUM IN SEAT STRUCTURE</vt:lpstr>
      <vt:lpstr>MAGNESIUM IN SEAT STRUCTURE</vt:lpstr>
      <vt:lpstr>MAGNESIUM IN SEAT STRUCTURE</vt:lpstr>
      <vt:lpstr>MAGNESIUM IN SEAT STRUCTURE</vt:lpstr>
      <vt:lpstr>MAGNESIUM IN SEAT STRUCTURE</vt:lpstr>
      <vt:lpstr>Life cycle Assessment</vt:lpstr>
      <vt:lpstr>Life cycle Assessment</vt:lpstr>
      <vt:lpstr>Life cycle Assessment</vt:lpstr>
      <vt:lpstr>Life cycle Assessment</vt:lpstr>
      <vt:lpstr>Life cycle Assessment</vt:lpstr>
      <vt:lpstr>Life cycle Assessment</vt:lpstr>
      <vt:lpstr>Life cycle Assessment</vt:lpstr>
      <vt:lpstr>MAGNESIUM IN SEAT STRUCTURE</vt:lpstr>
      <vt:lpstr>Life cycle Assessment</vt:lpstr>
      <vt:lpstr>Life cycle Assessment</vt:lpstr>
      <vt:lpstr>MAGNESIUM IN SEAT STRUCTURE</vt:lpstr>
      <vt:lpstr>MAGNESIUM IN SEAT STRUCTURE</vt:lpstr>
      <vt:lpstr>Life cycle Assessment</vt:lpstr>
      <vt:lpstr>MAGNESIUM IN SEAT STRUCTURE</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2013-04-30T08:33:08Z</dcterms:created>
  <dcterms:modified xsi:type="dcterms:W3CDTF">2014-01-29T19:20:17Z</dcterms:modified>
</cp:coreProperties>
</file>