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</p:sldMasterIdLst>
  <p:notesMasterIdLst>
    <p:notesMasterId r:id="rId34"/>
  </p:notesMasterIdLst>
  <p:handoutMasterIdLst>
    <p:handoutMasterId r:id="rId35"/>
  </p:handoutMasterIdLst>
  <p:sldIdLst>
    <p:sldId id="1253" r:id="rId2"/>
    <p:sldId id="1290" r:id="rId3"/>
    <p:sldId id="1293" r:id="rId4"/>
    <p:sldId id="1295" r:id="rId5"/>
    <p:sldId id="1254" r:id="rId6"/>
    <p:sldId id="1299" r:id="rId7"/>
    <p:sldId id="1314" r:id="rId8"/>
    <p:sldId id="1313" r:id="rId9"/>
    <p:sldId id="1269" r:id="rId10"/>
    <p:sldId id="1298" r:id="rId11"/>
    <p:sldId id="1305" r:id="rId12"/>
    <p:sldId id="1261" r:id="rId13"/>
    <p:sldId id="1262" r:id="rId14"/>
    <p:sldId id="1263" r:id="rId15"/>
    <p:sldId id="1210" r:id="rId16"/>
    <p:sldId id="1323" r:id="rId17"/>
    <p:sldId id="1322" r:id="rId18"/>
    <p:sldId id="1324" r:id="rId19"/>
    <p:sldId id="1255" r:id="rId20"/>
    <p:sldId id="1304" r:id="rId21"/>
    <p:sldId id="1311" r:id="rId22"/>
    <p:sldId id="1312" r:id="rId23"/>
    <p:sldId id="1309" r:id="rId24"/>
    <p:sldId id="1310" r:id="rId25"/>
    <p:sldId id="1306" r:id="rId26"/>
    <p:sldId id="1307" r:id="rId27"/>
    <p:sldId id="1308" r:id="rId28"/>
    <p:sldId id="1318" r:id="rId29"/>
    <p:sldId id="1319" r:id="rId30"/>
    <p:sldId id="1320" r:id="rId31"/>
    <p:sldId id="1317" r:id="rId32"/>
    <p:sldId id="1321" r:id="rId33"/>
  </p:sldIdLst>
  <p:sldSz cx="9144000" cy="6858000" type="letter"/>
  <p:notesSz cx="7099300" cy="10234613"/>
  <p:defaultTextStyle>
    <a:defPPr>
      <a:defRPr lang="en-US"/>
    </a:defPPr>
    <a:lvl1pPr algn="l" rtl="0" eaLnBrk="0" fontAlgn="base" hangingPunct="0">
      <a:spcBef>
        <a:spcPct val="20000"/>
      </a:spcBef>
      <a:spcAft>
        <a:spcPct val="0"/>
      </a:spcAft>
      <a:buChar char="•"/>
      <a:defRPr sz="28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1pPr>
    <a:lvl2pPr marL="457200" algn="l" rtl="0" eaLnBrk="0" fontAlgn="base" hangingPunct="0">
      <a:spcBef>
        <a:spcPct val="20000"/>
      </a:spcBef>
      <a:spcAft>
        <a:spcPct val="0"/>
      </a:spcAft>
      <a:buChar char="•"/>
      <a:defRPr sz="28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2pPr>
    <a:lvl3pPr marL="914400" algn="l" rtl="0" eaLnBrk="0" fontAlgn="base" hangingPunct="0">
      <a:spcBef>
        <a:spcPct val="20000"/>
      </a:spcBef>
      <a:spcAft>
        <a:spcPct val="0"/>
      </a:spcAft>
      <a:buChar char="•"/>
      <a:defRPr sz="28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3pPr>
    <a:lvl4pPr marL="1371600" algn="l" rtl="0" eaLnBrk="0" fontAlgn="base" hangingPunct="0">
      <a:spcBef>
        <a:spcPct val="20000"/>
      </a:spcBef>
      <a:spcAft>
        <a:spcPct val="0"/>
      </a:spcAft>
      <a:buChar char="•"/>
      <a:defRPr sz="28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4pPr>
    <a:lvl5pPr marL="1828800" algn="l" rtl="0" eaLnBrk="0" fontAlgn="base" hangingPunct="0">
      <a:spcBef>
        <a:spcPct val="20000"/>
      </a:spcBef>
      <a:spcAft>
        <a:spcPct val="0"/>
      </a:spcAft>
      <a:buChar char="•"/>
      <a:defRPr sz="28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5pPr>
    <a:lvl6pPr marL="2286000" algn="l" defTabSz="914400" rtl="0" eaLnBrk="1" latinLnBrk="1" hangingPunct="1">
      <a:defRPr sz="28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6pPr>
    <a:lvl7pPr marL="2743200" algn="l" defTabSz="914400" rtl="0" eaLnBrk="1" latinLnBrk="1" hangingPunct="1">
      <a:defRPr sz="28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7pPr>
    <a:lvl8pPr marL="3200400" algn="l" defTabSz="914400" rtl="0" eaLnBrk="1" latinLnBrk="1" hangingPunct="1">
      <a:defRPr sz="28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8pPr>
    <a:lvl9pPr marL="3657600" algn="l" defTabSz="914400" rtl="0" eaLnBrk="1" latinLnBrk="1" hangingPunct="1">
      <a:defRPr sz="2800" b="1" kern="1200">
        <a:solidFill>
          <a:schemeClr val="tx1"/>
        </a:solidFill>
        <a:latin typeface="Arial" pitchFamily="34" charset="0"/>
        <a:ea typeface="굴림" pitchFamily="50" charset="-127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FF33"/>
    <a:srgbClr val="CC0000"/>
    <a:srgbClr val="9933FF"/>
    <a:srgbClr val="FFFF00"/>
    <a:srgbClr val="996633"/>
    <a:srgbClr val="003300"/>
    <a:srgbClr val="333300"/>
    <a:srgbClr val="8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799B23B-EC83-4686-B30A-512413B5E67A}" styleName="밝은 스타일 3 - 강조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8603FDC-E32A-4AB5-989C-0864C3EAD2B8}" styleName="테마 스타일 2 - 강조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테마 스타일 1 - 강조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밝은 스타일 3 - 강조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67" autoAdjust="0"/>
    <p:restoredTop sz="78404" autoAdjust="0"/>
  </p:normalViewPr>
  <p:slideViewPr>
    <p:cSldViewPr>
      <p:cViewPr varScale="1">
        <p:scale>
          <a:sx n="102" d="100"/>
          <a:sy n="102" d="100"/>
        </p:scale>
        <p:origin x="-4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2736" y="-108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8212" cy="50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4" rIns="96648" bIns="48324" numCol="1" anchor="t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088" y="0"/>
            <a:ext cx="3078212" cy="50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4" rIns="96648" bIns="48324" numCol="1" anchor="t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725253"/>
            <a:ext cx="3078212" cy="5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4" rIns="96648" bIns="48324" numCol="1" anchor="b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56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088" y="9725253"/>
            <a:ext cx="3078212" cy="5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4" rIns="96648" bIns="48324" numCol="1" anchor="b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fld id="{8FA3BCFF-1AA7-435B-8379-1E92CC17719F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002197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78212" cy="50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4" rIns="96648" bIns="48324" numCol="1" anchor="t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088" y="0"/>
            <a:ext cx="3078212" cy="50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4" rIns="96648" bIns="48324" numCol="1" anchor="t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931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9938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5957" y="4861780"/>
            <a:ext cx="5207386" cy="4602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4" rIns="96648" bIns="483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ko-KR" noProof="0" smtClean="0"/>
              <a:t>Click to edit Master text styles</a:t>
            </a:r>
          </a:p>
          <a:p>
            <a:pPr lvl="1"/>
            <a:r>
              <a:rPr lang="en-US" altLang="ko-KR" noProof="0" smtClean="0"/>
              <a:t>Second level</a:t>
            </a:r>
          </a:p>
          <a:p>
            <a:pPr lvl="2"/>
            <a:r>
              <a:rPr lang="en-US" altLang="ko-KR" noProof="0" smtClean="0"/>
              <a:t>Third level</a:t>
            </a:r>
          </a:p>
          <a:p>
            <a:pPr lvl="3"/>
            <a:r>
              <a:rPr lang="en-US" altLang="ko-KR" noProof="0" smtClean="0"/>
              <a:t>Fourth level</a:t>
            </a:r>
          </a:p>
          <a:p>
            <a:pPr lvl="4"/>
            <a:r>
              <a:rPr lang="en-US" altLang="ko-KR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725253"/>
            <a:ext cx="3078212" cy="5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4" rIns="96648" bIns="48324" numCol="1" anchor="b" anchorCtr="0" compatLnSpc="1">
            <a:prstTxWarp prst="textNoShape">
              <a:avLst/>
            </a:prstTxWarp>
          </a:bodyPr>
          <a:lstStyle>
            <a:lvl1pPr defTabSz="965200"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088" y="9725253"/>
            <a:ext cx="3078212" cy="509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48" tIns="48324" rIns="96648" bIns="48324" numCol="1" anchor="b" anchorCtr="0" compatLnSpc="1">
            <a:prstTxWarp prst="textNoShape">
              <a:avLst/>
            </a:prstTxWarp>
          </a:bodyPr>
          <a:lstStyle>
            <a:lvl1pPr algn="r" defTabSz="965200">
              <a:spcBef>
                <a:spcPct val="0"/>
              </a:spcBef>
              <a:buFontTx/>
              <a:buNone/>
              <a:defRPr sz="1300" b="0">
                <a:latin typeface="Times New Roman" pitchFamily="18" charset="0"/>
                <a:ea typeface="굴림" pitchFamily="50" charset="-127"/>
              </a:defRPr>
            </a:lvl1pPr>
          </a:lstStyle>
          <a:p>
            <a:pPr>
              <a:defRPr/>
            </a:pPr>
            <a:fld id="{14FD9CCD-0E99-4813-9C43-BF2305161AE6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77918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39D2F7-94D0-4BDB-8B7F-69FD704924C3}" type="slidenum">
              <a:rPr lang="ko-KR" altLang="en-US" smtClean="0"/>
              <a:pPr/>
              <a:t>1</a:t>
            </a:fld>
            <a:endParaRPr lang="en-US" altLang="ko-KR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z="1000" smtClean="0">
                <a:latin typeface="Arial" pitchFamily="34" charset="0"/>
                <a:ea typeface="굴림" pitchFamily="50" charset="-127"/>
              </a:rPr>
              <a:t>Enter speaker notes here.</a:t>
            </a:r>
          </a:p>
        </p:txBody>
      </p:sp>
    </p:spTree>
    <p:extLst>
      <p:ext uri="{BB962C8B-B14F-4D97-AF65-F5344CB8AC3E}">
        <p14:creationId xmlns:p14="http://schemas.microsoft.com/office/powerpoint/2010/main" val="1303450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54A92C-C97C-49EE-A0EF-0C98D0CF6BAB}" type="slidenum">
              <a:rPr lang="ko-KR" altLang="en-US" smtClean="0"/>
              <a:pPr/>
              <a:t>5</a:t>
            </a:fld>
            <a:endParaRPr lang="en-US" altLang="ko-KR" smtClean="0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z="1000" dirty="0" smtClean="0">
                <a:latin typeface="Arial" pitchFamily="34" charset="0"/>
                <a:ea typeface="굴림" pitchFamily="50" charset="-127"/>
              </a:rPr>
              <a:t>Enter speaker notes here.</a:t>
            </a:r>
          </a:p>
        </p:txBody>
      </p:sp>
    </p:spTree>
    <p:extLst>
      <p:ext uri="{BB962C8B-B14F-4D97-AF65-F5344CB8AC3E}">
        <p14:creationId xmlns:p14="http://schemas.microsoft.com/office/powerpoint/2010/main" val="3738349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1944"/>
            <a:fld id="{4F843DBA-B142-417B-BC6D-AD8DFEFA6236}" type="slidenum">
              <a:rPr lang="ko-KR" altLang="en-US" smtClean="0"/>
              <a:pPr defTabSz="961944"/>
              <a:t>15</a:t>
            </a:fld>
            <a:endParaRPr lang="en-US" altLang="ko-KR" dirty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atinLnBrk="1"/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31500247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1944"/>
            <a:fld id="{4F843DBA-B142-417B-BC6D-AD8DFEFA6236}" type="slidenum">
              <a:rPr lang="ko-KR" altLang="en-US" smtClean="0"/>
              <a:pPr defTabSz="961944"/>
              <a:t>16</a:t>
            </a:fld>
            <a:endParaRPr lang="en-US" altLang="ko-KR" dirty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atinLnBrk="1"/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665419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1944"/>
            <a:fld id="{4F843DBA-B142-417B-BC6D-AD8DFEFA6236}" type="slidenum">
              <a:rPr lang="ko-KR" altLang="en-US" smtClean="0"/>
              <a:pPr defTabSz="961944"/>
              <a:t>17</a:t>
            </a:fld>
            <a:endParaRPr lang="en-US" altLang="ko-KR" dirty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atinLnBrk="1"/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1548942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8CCFEA-5B1D-41A4-9E9A-39273CF90908}" type="slidenum">
              <a:rPr lang="ko-KR" altLang="en-US" smtClean="0"/>
              <a:pPr/>
              <a:t>19</a:t>
            </a:fld>
            <a:endParaRPr lang="en-US" altLang="ko-KR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sz="1000" smtClean="0">
                <a:latin typeface="Arial" pitchFamily="34" charset="0"/>
                <a:ea typeface="굴림" pitchFamily="50" charset="-127"/>
              </a:rPr>
              <a:t>Enter speaker notes here.</a:t>
            </a:r>
          </a:p>
        </p:txBody>
      </p:sp>
    </p:spTree>
    <p:extLst>
      <p:ext uri="{BB962C8B-B14F-4D97-AF65-F5344CB8AC3E}">
        <p14:creationId xmlns:p14="http://schemas.microsoft.com/office/powerpoint/2010/main" val="41387682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61944"/>
            <a:fld id="{4F843DBA-B142-417B-BC6D-AD8DFEFA6236}" type="slidenum">
              <a:rPr lang="ko-KR" altLang="en-US" smtClean="0"/>
              <a:pPr defTabSz="961944"/>
              <a:t>32</a:t>
            </a:fld>
            <a:endParaRPr lang="en-US" altLang="ko-KR" dirty="0" smtClean="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latinLnBrk="1"/>
            <a:endParaRPr lang="en-US" altLang="ko-KR" smtClean="0"/>
          </a:p>
        </p:txBody>
      </p:sp>
    </p:spTree>
    <p:extLst>
      <p:ext uri="{BB962C8B-B14F-4D97-AF65-F5344CB8AC3E}">
        <p14:creationId xmlns:p14="http://schemas.microsoft.com/office/powerpoint/2010/main" val="2367284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ChangeArrowheads="1"/>
          </p:cNvSpPr>
          <p:nvPr userDrawn="1"/>
        </p:nvSpPr>
        <p:spPr bwMode="auto">
          <a:xfrm>
            <a:off x="65088" y="6608763"/>
            <a:ext cx="83931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latinLnBrk="0">
              <a:buFontTx/>
              <a:buNone/>
            </a:pPr>
            <a:r>
              <a:rPr lang="en-US" altLang="ko-KR" sz="1200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131203   </a:t>
            </a:r>
            <a:r>
              <a:rPr lang="en-US" altLang="ko-KR" sz="1200" dirty="0" smtClean="0">
                <a:latin typeface="Tahoma" pitchFamily="34" charset="0"/>
                <a:cs typeface="Tahoma" pitchFamily="34" charset="0"/>
              </a:rPr>
              <a:t>FAA 7</a:t>
            </a:r>
            <a:r>
              <a:rPr lang="en-US" altLang="ko-KR" sz="1200" baseline="30000" dirty="0" smtClean="0">
                <a:latin typeface="Tahoma" pitchFamily="34" charset="0"/>
                <a:cs typeface="Tahoma" pitchFamily="34" charset="0"/>
              </a:rPr>
              <a:t>th</a:t>
            </a:r>
            <a:r>
              <a:rPr lang="en-US" altLang="ko-KR" sz="1200" dirty="0" smtClean="0">
                <a:latin typeface="Tahoma" pitchFamily="34" charset="0"/>
                <a:cs typeface="Tahoma" pitchFamily="34" charset="0"/>
              </a:rPr>
              <a:t> Conf.   Fire-proof ECO-Mg alloys.   </a:t>
            </a:r>
            <a:r>
              <a:rPr lang="en-US" altLang="ko-KR" sz="1200" u="sng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shae@kitech.re.kr</a:t>
            </a:r>
            <a:endParaRPr lang="ko-KR" altLang="en-US" sz="1200" i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3" name="슬라이드 번호 개체 틀 5"/>
          <p:cNvSpPr txBox="1">
            <a:spLocks/>
          </p:cNvSpPr>
          <p:nvPr userDrawn="1"/>
        </p:nvSpPr>
        <p:spPr bwMode="auto">
          <a:xfrm>
            <a:off x="8625498" y="6646862"/>
            <a:ext cx="51850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9pPr>
          </a:lstStyle>
          <a:p>
            <a:pPr latinLnBrk="0">
              <a:buNone/>
              <a:defRPr/>
            </a:pPr>
            <a:fld id="{A5B65496-7684-4126-899D-4198794B1E27}" type="slidenum">
              <a:rPr lang="ko-KR" altLang="en-US" sz="1100">
                <a:latin typeface="Tahoma" pitchFamily="34" charset="0"/>
                <a:cs typeface="Tahoma" pitchFamily="34" charset="0"/>
              </a:rPr>
              <a:pPr latinLnBrk="0">
                <a:buNone/>
                <a:defRPr/>
              </a:pPr>
              <a:t>‹#›</a:t>
            </a:fld>
            <a:r>
              <a:rPr lang="en-US" altLang="ko-KR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/18</a:t>
            </a:r>
            <a:endParaRPr lang="ko-KR" altLang="en-US" sz="1100" dirty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6832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5"/>
          <p:cNvSpPr txBox="1">
            <a:spLocks/>
          </p:cNvSpPr>
          <p:nvPr userDrawn="1"/>
        </p:nvSpPr>
        <p:spPr bwMode="auto">
          <a:xfrm>
            <a:off x="8625498" y="6646862"/>
            <a:ext cx="518502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defPPr>
              <a:defRPr lang="en-US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9pPr>
          </a:lstStyle>
          <a:p>
            <a:pPr latinLnBrk="0">
              <a:buNone/>
              <a:defRPr/>
            </a:pPr>
            <a:fld id="{A5B65496-7684-4126-899D-4198794B1E27}" type="slidenum">
              <a:rPr lang="ko-KR" altLang="en-US" sz="1100">
                <a:latin typeface="Tahoma" pitchFamily="34" charset="0"/>
                <a:cs typeface="Tahoma" pitchFamily="34" charset="0"/>
              </a:rPr>
              <a:pPr latinLnBrk="0">
                <a:buNone/>
                <a:defRPr/>
              </a:pPr>
              <a:t>‹#›</a:t>
            </a:fld>
            <a:r>
              <a:rPr lang="en-US" altLang="ko-KR" sz="11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/18</a:t>
            </a:r>
            <a:endParaRPr lang="ko-KR" altLang="en-US" sz="11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 userDrawn="1"/>
        </p:nvSpPr>
        <p:spPr bwMode="auto">
          <a:xfrm>
            <a:off x="65088" y="6608763"/>
            <a:ext cx="839311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1pPr>
            <a:lvl2pPr marL="742950" indent="-285750"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3pPr>
            <a:lvl4pPr marL="1600200" indent="-228600"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4pPr>
            <a:lvl5pPr marL="2057400" indent="-228600" eaLnBrk="0" hangingPunct="0">
              <a:spcBef>
                <a:spcPct val="20000"/>
              </a:spcBef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>
                <a:solidFill>
                  <a:schemeClr val="tx1"/>
                </a:solidFill>
                <a:latin typeface="Arial" charset="0"/>
                <a:ea typeface="굴림" charset="-127"/>
              </a:defRPr>
            </a:lvl9pPr>
          </a:lstStyle>
          <a:p>
            <a:pPr latinLnBrk="0">
              <a:buFontTx/>
              <a:buNone/>
            </a:pPr>
            <a:r>
              <a:rPr lang="en-US" altLang="ko-KR" sz="1200" dirty="0" smtClean="0">
                <a:solidFill>
                  <a:schemeClr val="tx2"/>
                </a:solidFill>
                <a:latin typeface="Tahoma" pitchFamily="34" charset="0"/>
                <a:cs typeface="Tahoma" pitchFamily="34" charset="0"/>
              </a:rPr>
              <a:t>131203   </a:t>
            </a:r>
            <a:r>
              <a:rPr lang="en-US" altLang="ko-KR" sz="1200" dirty="0" smtClean="0">
                <a:latin typeface="Tahoma" pitchFamily="34" charset="0"/>
                <a:cs typeface="Tahoma" pitchFamily="34" charset="0"/>
              </a:rPr>
              <a:t>FAA 7</a:t>
            </a:r>
            <a:r>
              <a:rPr lang="en-US" altLang="ko-KR" sz="1200" baseline="30000" dirty="0" smtClean="0">
                <a:latin typeface="Tahoma" pitchFamily="34" charset="0"/>
                <a:cs typeface="Tahoma" pitchFamily="34" charset="0"/>
              </a:rPr>
              <a:t>th</a:t>
            </a:r>
            <a:r>
              <a:rPr lang="en-US" altLang="ko-KR" sz="1200" dirty="0" smtClean="0">
                <a:latin typeface="Tahoma" pitchFamily="34" charset="0"/>
                <a:cs typeface="Tahoma" pitchFamily="34" charset="0"/>
              </a:rPr>
              <a:t> Conf.   Fire-proof ECO-Mg alloys.   </a:t>
            </a:r>
            <a:r>
              <a:rPr lang="en-US" altLang="ko-KR" sz="1200" u="sng" dirty="0" smtClean="0">
                <a:solidFill>
                  <a:srgbClr val="92D050"/>
                </a:solidFill>
                <a:latin typeface="Tahoma" pitchFamily="34" charset="0"/>
                <a:cs typeface="Tahoma" pitchFamily="34" charset="0"/>
              </a:rPr>
              <a:t>shae@kitech.re.kr</a:t>
            </a:r>
            <a:endParaRPr lang="ko-KR" altLang="en-US" sz="1200" i="1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25" r:id="rId3"/>
    <p:sldLayoutId id="2147483726" r:id="rId4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 b="1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 b="1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 b="1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 b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 b="1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4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3.png"/><Relationship Id="rId7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1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1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file:///C:\Users\admin\Desktop\DOCUMENT\Shae_REASEARCH\ECO-Metal\ECO_Sharing_131203\Mg_Short.wmv" TargetMode="External"/><Relationship Id="rId1" Type="http://schemas.microsoft.com/office/2007/relationships/media" Target="file:///C:\Users\admin\Desktop\DOCUMENT\Shae_REASEARCH\ECO-Metal\ECO_Sharing_131203\Mg_Short.wmv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jpeg"/><Relationship Id="rId5" Type="http://schemas.openxmlformats.org/officeDocument/2006/relationships/image" Target="../media/image2.jpeg"/><Relationship Id="rId10" Type="http://schemas.openxmlformats.org/officeDocument/2006/relationships/image" Target="../media/image7.jpeg"/><Relationship Id="rId4" Type="http://schemas.openxmlformats.org/officeDocument/2006/relationships/image" Target="../media/image1.jpeg"/><Relationship Id="rId9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89.wm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11" Type="http://schemas.openxmlformats.org/officeDocument/2006/relationships/image" Target="../media/image98.png"/><Relationship Id="rId5" Type="http://schemas.openxmlformats.org/officeDocument/2006/relationships/image" Target="../media/image93.jpe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9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13" Type="http://schemas.openxmlformats.org/officeDocument/2006/relationships/image" Target="../media/image111.jpeg"/><Relationship Id="rId18" Type="http://schemas.openxmlformats.org/officeDocument/2006/relationships/image" Target="../media/image116.jpeg"/><Relationship Id="rId26" Type="http://schemas.openxmlformats.org/officeDocument/2006/relationships/image" Target="../media/image124.jpeg"/><Relationship Id="rId39" Type="http://schemas.openxmlformats.org/officeDocument/2006/relationships/image" Target="../media/image137.jpeg"/><Relationship Id="rId3" Type="http://schemas.openxmlformats.org/officeDocument/2006/relationships/image" Target="../media/image101.jpeg"/><Relationship Id="rId21" Type="http://schemas.openxmlformats.org/officeDocument/2006/relationships/image" Target="../media/image119.jpeg"/><Relationship Id="rId34" Type="http://schemas.openxmlformats.org/officeDocument/2006/relationships/image" Target="../media/image132.jpe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17" Type="http://schemas.openxmlformats.org/officeDocument/2006/relationships/image" Target="../media/image115.jpeg"/><Relationship Id="rId25" Type="http://schemas.openxmlformats.org/officeDocument/2006/relationships/image" Target="../media/image123.jpeg"/><Relationship Id="rId33" Type="http://schemas.openxmlformats.org/officeDocument/2006/relationships/image" Target="../media/image131.jpeg"/><Relationship Id="rId38" Type="http://schemas.openxmlformats.org/officeDocument/2006/relationships/image" Target="../media/image136.jpeg"/><Relationship Id="rId2" Type="http://schemas.openxmlformats.org/officeDocument/2006/relationships/image" Target="../media/image100.jpeg"/><Relationship Id="rId16" Type="http://schemas.openxmlformats.org/officeDocument/2006/relationships/image" Target="../media/image114.jpeg"/><Relationship Id="rId20" Type="http://schemas.openxmlformats.org/officeDocument/2006/relationships/image" Target="../media/image118.jpeg"/><Relationship Id="rId29" Type="http://schemas.openxmlformats.org/officeDocument/2006/relationships/image" Target="../media/image127.jpeg"/><Relationship Id="rId41" Type="http://schemas.openxmlformats.org/officeDocument/2006/relationships/image" Target="../media/image1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24" Type="http://schemas.openxmlformats.org/officeDocument/2006/relationships/image" Target="../media/image122.jpeg"/><Relationship Id="rId32" Type="http://schemas.openxmlformats.org/officeDocument/2006/relationships/image" Target="../media/image130.jpeg"/><Relationship Id="rId37" Type="http://schemas.openxmlformats.org/officeDocument/2006/relationships/image" Target="../media/image135.jpeg"/><Relationship Id="rId40" Type="http://schemas.openxmlformats.org/officeDocument/2006/relationships/image" Target="../media/image138.jpeg"/><Relationship Id="rId5" Type="http://schemas.openxmlformats.org/officeDocument/2006/relationships/image" Target="../media/image103.jpeg"/><Relationship Id="rId15" Type="http://schemas.openxmlformats.org/officeDocument/2006/relationships/image" Target="../media/image113.jpeg"/><Relationship Id="rId23" Type="http://schemas.openxmlformats.org/officeDocument/2006/relationships/image" Target="../media/image121.jpeg"/><Relationship Id="rId28" Type="http://schemas.openxmlformats.org/officeDocument/2006/relationships/image" Target="../media/image126.jpeg"/><Relationship Id="rId36" Type="http://schemas.openxmlformats.org/officeDocument/2006/relationships/image" Target="../media/image134.jpeg"/><Relationship Id="rId10" Type="http://schemas.openxmlformats.org/officeDocument/2006/relationships/image" Target="../media/image108.jpeg"/><Relationship Id="rId19" Type="http://schemas.openxmlformats.org/officeDocument/2006/relationships/image" Target="../media/image117.jpeg"/><Relationship Id="rId31" Type="http://schemas.openxmlformats.org/officeDocument/2006/relationships/image" Target="../media/image129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Relationship Id="rId14" Type="http://schemas.openxmlformats.org/officeDocument/2006/relationships/image" Target="../media/image112.jpeg"/><Relationship Id="rId22" Type="http://schemas.openxmlformats.org/officeDocument/2006/relationships/image" Target="../media/image120.jpeg"/><Relationship Id="rId27" Type="http://schemas.openxmlformats.org/officeDocument/2006/relationships/image" Target="../media/image125.jpeg"/><Relationship Id="rId30" Type="http://schemas.openxmlformats.org/officeDocument/2006/relationships/image" Target="../media/image128.jpeg"/><Relationship Id="rId35" Type="http://schemas.openxmlformats.org/officeDocument/2006/relationships/image" Target="../media/image133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1.png"/><Relationship Id="rId7" Type="http://schemas.openxmlformats.org/officeDocument/2006/relationships/image" Target="../media/image15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4.jpeg"/><Relationship Id="rId5" Type="http://schemas.openxmlformats.org/officeDocument/2006/relationships/image" Target="../media/image143.png"/><Relationship Id="rId10" Type="http://schemas.openxmlformats.org/officeDocument/2006/relationships/image" Target="../media/image17.png"/><Relationship Id="rId4" Type="http://schemas.openxmlformats.org/officeDocument/2006/relationships/image" Target="../media/image142.png"/><Relationship Id="rId9" Type="http://schemas.openxmlformats.org/officeDocument/2006/relationships/image" Target="../media/image7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4.jpeg"/><Relationship Id="rId13" Type="http://schemas.openxmlformats.org/officeDocument/2006/relationships/image" Target="../media/image159.jpeg"/><Relationship Id="rId18" Type="http://schemas.openxmlformats.org/officeDocument/2006/relationships/image" Target="../media/image164.jpeg"/><Relationship Id="rId26" Type="http://schemas.openxmlformats.org/officeDocument/2006/relationships/image" Target="../media/image172.jpeg"/><Relationship Id="rId39" Type="http://schemas.openxmlformats.org/officeDocument/2006/relationships/image" Target="../media/image185.jpeg"/><Relationship Id="rId3" Type="http://schemas.openxmlformats.org/officeDocument/2006/relationships/image" Target="../media/image149.tiff"/><Relationship Id="rId21" Type="http://schemas.openxmlformats.org/officeDocument/2006/relationships/image" Target="../media/image167.jpeg"/><Relationship Id="rId34" Type="http://schemas.openxmlformats.org/officeDocument/2006/relationships/image" Target="../media/image180.jpeg"/><Relationship Id="rId42" Type="http://schemas.openxmlformats.org/officeDocument/2006/relationships/image" Target="../media/image188.jpeg"/><Relationship Id="rId47" Type="http://schemas.openxmlformats.org/officeDocument/2006/relationships/image" Target="../media/image193.jpeg"/><Relationship Id="rId7" Type="http://schemas.openxmlformats.org/officeDocument/2006/relationships/image" Target="../media/image153.jpeg"/><Relationship Id="rId12" Type="http://schemas.openxmlformats.org/officeDocument/2006/relationships/image" Target="../media/image158.jpeg"/><Relationship Id="rId17" Type="http://schemas.openxmlformats.org/officeDocument/2006/relationships/image" Target="../media/image163.jpeg"/><Relationship Id="rId25" Type="http://schemas.openxmlformats.org/officeDocument/2006/relationships/image" Target="../media/image171.jpeg"/><Relationship Id="rId33" Type="http://schemas.openxmlformats.org/officeDocument/2006/relationships/image" Target="../media/image179.jpeg"/><Relationship Id="rId38" Type="http://schemas.openxmlformats.org/officeDocument/2006/relationships/image" Target="../media/image184.jpeg"/><Relationship Id="rId46" Type="http://schemas.openxmlformats.org/officeDocument/2006/relationships/image" Target="../media/image192.jpeg"/><Relationship Id="rId2" Type="http://schemas.openxmlformats.org/officeDocument/2006/relationships/image" Target="../media/image148.tiff"/><Relationship Id="rId16" Type="http://schemas.openxmlformats.org/officeDocument/2006/relationships/image" Target="../media/image162.jpeg"/><Relationship Id="rId20" Type="http://schemas.openxmlformats.org/officeDocument/2006/relationships/image" Target="../media/image166.jpeg"/><Relationship Id="rId29" Type="http://schemas.openxmlformats.org/officeDocument/2006/relationships/image" Target="../media/image175.jpeg"/><Relationship Id="rId41" Type="http://schemas.openxmlformats.org/officeDocument/2006/relationships/image" Target="../media/image1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2.tiff"/><Relationship Id="rId11" Type="http://schemas.openxmlformats.org/officeDocument/2006/relationships/image" Target="../media/image157.jpeg"/><Relationship Id="rId24" Type="http://schemas.openxmlformats.org/officeDocument/2006/relationships/image" Target="../media/image170.jpeg"/><Relationship Id="rId32" Type="http://schemas.openxmlformats.org/officeDocument/2006/relationships/image" Target="../media/image178.jpeg"/><Relationship Id="rId37" Type="http://schemas.openxmlformats.org/officeDocument/2006/relationships/image" Target="../media/image183.jpeg"/><Relationship Id="rId40" Type="http://schemas.openxmlformats.org/officeDocument/2006/relationships/image" Target="../media/image186.jpeg"/><Relationship Id="rId45" Type="http://schemas.openxmlformats.org/officeDocument/2006/relationships/image" Target="../media/image191.jpeg"/><Relationship Id="rId5" Type="http://schemas.openxmlformats.org/officeDocument/2006/relationships/image" Target="../media/image151.tiff"/><Relationship Id="rId15" Type="http://schemas.openxmlformats.org/officeDocument/2006/relationships/image" Target="../media/image161.jpeg"/><Relationship Id="rId23" Type="http://schemas.openxmlformats.org/officeDocument/2006/relationships/image" Target="../media/image169.jpeg"/><Relationship Id="rId28" Type="http://schemas.openxmlformats.org/officeDocument/2006/relationships/image" Target="../media/image174.jpeg"/><Relationship Id="rId36" Type="http://schemas.openxmlformats.org/officeDocument/2006/relationships/image" Target="../media/image182.jpeg"/><Relationship Id="rId10" Type="http://schemas.openxmlformats.org/officeDocument/2006/relationships/image" Target="../media/image156.jpeg"/><Relationship Id="rId19" Type="http://schemas.openxmlformats.org/officeDocument/2006/relationships/image" Target="../media/image165.jpeg"/><Relationship Id="rId31" Type="http://schemas.openxmlformats.org/officeDocument/2006/relationships/image" Target="../media/image177.jpeg"/><Relationship Id="rId44" Type="http://schemas.openxmlformats.org/officeDocument/2006/relationships/image" Target="../media/image190.jpeg"/><Relationship Id="rId4" Type="http://schemas.openxmlformats.org/officeDocument/2006/relationships/image" Target="../media/image150.tiff"/><Relationship Id="rId9" Type="http://schemas.openxmlformats.org/officeDocument/2006/relationships/image" Target="../media/image155.jpeg"/><Relationship Id="rId14" Type="http://schemas.openxmlformats.org/officeDocument/2006/relationships/image" Target="../media/image160.jpeg"/><Relationship Id="rId22" Type="http://schemas.openxmlformats.org/officeDocument/2006/relationships/image" Target="../media/image168.jpeg"/><Relationship Id="rId27" Type="http://schemas.openxmlformats.org/officeDocument/2006/relationships/image" Target="../media/image173.jpeg"/><Relationship Id="rId30" Type="http://schemas.openxmlformats.org/officeDocument/2006/relationships/image" Target="../media/image176.jpeg"/><Relationship Id="rId35" Type="http://schemas.openxmlformats.org/officeDocument/2006/relationships/image" Target="../media/image181.jpeg"/><Relationship Id="rId43" Type="http://schemas.openxmlformats.org/officeDocument/2006/relationships/image" Target="../media/image189.jpeg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5.jpeg"/><Relationship Id="rId18" Type="http://schemas.openxmlformats.org/officeDocument/2006/relationships/image" Target="../media/image210.jpeg"/><Relationship Id="rId26" Type="http://schemas.openxmlformats.org/officeDocument/2006/relationships/image" Target="../media/image218.jpeg"/><Relationship Id="rId39" Type="http://schemas.openxmlformats.org/officeDocument/2006/relationships/image" Target="../media/image231.jpeg"/><Relationship Id="rId3" Type="http://schemas.openxmlformats.org/officeDocument/2006/relationships/image" Target="../media/image195.jpeg"/><Relationship Id="rId21" Type="http://schemas.openxmlformats.org/officeDocument/2006/relationships/image" Target="../media/image213.jpeg"/><Relationship Id="rId34" Type="http://schemas.openxmlformats.org/officeDocument/2006/relationships/image" Target="../media/image226.jpeg"/><Relationship Id="rId42" Type="http://schemas.openxmlformats.org/officeDocument/2006/relationships/image" Target="../media/image234.jpeg"/><Relationship Id="rId47" Type="http://schemas.openxmlformats.org/officeDocument/2006/relationships/image" Target="../media/image239.jpeg"/><Relationship Id="rId7" Type="http://schemas.openxmlformats.org/officeDocument/2006/relationships/image" Target="../media/image199.jpeg"/><Relationship Id="rId12" Type="http://schemas.openxmlformats.org/officeDocument/2006/relationships/image" Target="../media/image204.jpeg"/><Relationship Id="rId17" Type="http://schemas.openxmlformats.org/officeDocument/2006/relationships/image" Target="../media/image209.jpeg"/><Relationship Id="rId25" Type="http://schemas.openxmlformats.org/officeDocument/2006/relationships/image" Target="../media/image217.jpeg"/><Relationship Id="rId33" Type="http://schemas.openxmlformats.org/officeDocument/2006/relationships/image" Target="../media/image225.jpeg"/><Relationship Id="rId38" Type="http://schemas.openxmlformats.org/officeDocument/2006/relationships/image" Target="../media/image230.jpeg"/><Relationship Id="rId46" Type="http://schemas.openxmlformats.org/officeDocument/2006/relationships/image" Target="../media/image238.jpeg"/><Relationship Id="rId2" Type="http://schemas.openxmlformats.org/officeDocument/2006/relationships/image" Target="../media/image194.jpeg"/><Relationship Id="rId16" Type="http://schemas.openxmlformats.org/officeDocument/2006/relationships/image" Target="../media/image208.jpeg"/><Relationship Id="rId20" Type="http://schemas.openxmlformats.org/officeDocument/2006/relationships/image" Target="../media/image212.jpeg"/><Relationship Id="rId29" Type="http://schemas.openxmlformats.org/officeDocument/2006/relationships/image" Target="../media/image221.jpeg"/><Relationship Id="rId41" Type="http://schemas.openxmlformats.org/officeDocument/2006/relationships/image" Target="../media/image2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24" Type="http://schemas.openxmlformats.org/officeDocument/2006/relationships/image" Target="../media/image216.jpeg"/><Relationship Id="rId32" Type="http://schemas.openxmlformats.org/officeDocument/2006/relationships/image" Target="../media/image224.png"/><Relationship Id="rId37" Type="http://schemas.openxmlformats.org/officeDocument/2006/relationships/image" Target="../media/image229.jpeg"/><Relationship Id="rId40" Type="http://schemas.openxmlformats.org/officeDocument/2006/relationships/image" Target="../media/image232.jpeg"/><Relationship Id="rId45" Type="http://schemas.openxmlformats.org/officeDocument/2006/relationships/image" Target="../media/image237.jpeg"/><Relationship Id="rId5" Type="http://schemas.openxmlformats.org/officeDocument/2006/relationships/image" Target="../media/image197.jpeg"/><Relationship Id="rId15" Type="http://schemas.openxmlformats.org/officeDocument/2006/relationships/image" Target="../media/image207.jpeg"/><Relationship Id="rId23" Type="http://schemas.openxmlformats.org/officeDocument/2006/relationships/image" Target="../media/image215.jpeg"/><Relationship Id="rId28" Type="http://schemas.openxmlformats.org/officeDocument/2006/relationships/image" Target="../media/image220.jpeg"/><Relationship Id="rId36" Type="http://schemas.openxmlformats.org/officeDocument/2006/relationships/image" Target="../media/image228.jpeg"/><Relationship Id="rId49" Type="http://schemas.openxmlformats.org/officeDocument/2006/relationships/image" Target="../media/image241.jpeg"/><Relationship Id="rId10" Type="http://schemas.openxmlformats.org/officeDocument/2006/relationships/image" Target="../media/image202.jpeg"/><Relationship Id="rId19" Type="http://schemas.openxmlformats.org/officeDocument/2006/relationships/image" Target="../media/image211.jpeg"/><Relationship Id="rId31" Type="http://schemas.openxmlformats.org/officeDocument/2006/relationships/image" Target="../media/image223.jpeg"/><Relationship Id="rId44" Type="http://schemas.openxmlformats.org/officeDocument/2006/relationships/image" Target="../media/image236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Relationship Id="rId14" Type="http://schemas.openxmlformats.org/officeDocument/2006/relationships/image" Target="../media/image206.jpeg"/><Relationship Id="rId22" Type="http://schemas.openxmlformats.org/officeDocument/2006/relationships/image" Target="../media/image214.jpeg"/><Relationship Id="rId27" Type="http://schemas.openxmlformats.org/officeDocument/2006/relationships/image" Target="../media/image219.jpeg"/><Relationship Id="rId30" Type="http://schemas.openxmlformats.org/officeDocument/2006/relationships/image" Target="../media/image222.jpeg"/><Relationship Id="rId35" Type="http://schemas.openxmlformats.org/officeDocument/2006/relationships/image" Target="../media/image227.jpeg"/><Relationship Id="rId43" Type="http://schemas.openxmlformats.org/officeDocument/2006/relationships/image" Target="../media/image235.jpeg"/><Relationship Id="rId48" Type="http://schemas.openxmlformats.org/officeDocument/2006/relationships/image" Target="../media/image240.jpeg"/><Relationship Id="rId8" Type="http://schemas.openxmlformats.org/officeDocument/2006/relationships/image" Target="../media/image20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5.png"/><Relationship Id="rId5" Type="http://schemas.openxmlformats.org/officeDocument/2006/relationships/image" Target="../media/image244.jpeg"/><Relationship Id="rId4" Type="http://schemas.openxmlformats.org/officeDocument/2006/relationships/image" Target="../media/image2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.png"/><Relationship Id="rId18" Type="http://schemas.openxmlformats.org/officeDocument/2006/relationships/image" Target="../media/image20.gif"/><Relationship Id="rId3" Type="http://schemas.microsoft.com/office/2007/relationships/media" Target="../media/media2.wmv"/><Relationship Id="rId21" Type="http://schemas.openxmlformats.org/officeDocument/2006/relationships/image" Target="../media/image23.png"/><Relationship Id="rId7" Type="http://schemas.openxmlformats.org/officeDocument/2006/relationships/image" Target="../media/image11.png"/><Relationship Id="rId12" Type="http://schemas.openxmlformats.org/officeDocument/2006/relationships/image" Target="../media/image3.png"/><Relationship Id="rId17" Type="http://schemas.openxmlformats.org/officeDocument/2006/relationships/image" Target="../media/image19.png"/><Relationship Id="rId2" Type="http://schemas.openxmlformats.org/officeDocument/2006/relationships/video" Target="../media/media1.wmv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microsoft.com/office/2007/relationships/media" Target="../media/media1.wm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png"/><Relationship Id="rId10" Type="http://schemas.openxmlformats.org/officeDocument/2006/relationships/image" Target="../media/image14.png"/><Relationship Id="rId19" Type="http://schemas.openxmlformats.org/officeDocument/2006/relationships/image" Target="../media/image21.png"/><Relationship Id="rId4" Type="http://schemas.openxmlformats.org/officeDocument/2006/relationships/video" Target="../media/media2.wm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28600" y="1257160"/>
            <a:ext cx="8686800" cy="914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0" algn="ctr" eaLnBrk="1" latinLnBrk="1" hangingPunct="1">
              <a:lnSpc>
                <a:spcPts val="4500"/>
              </a:lnSpc>
              <a:spcBef>
                <a:spcPct val="0"/>
              </a:spcBef>
              <a:buNone/>
              <a:defRPr/>
            </a:pPr>
            <a:r>
              <a:rPr kumimoji="1" lang="en-US" altLang="ko-KR" sz="3200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Development </a:t>
            </a:r>
            <a:r>
              <a:rPr kumimoji="1" lang="en-US" altLang="ko-KR" sz="3200" kern="0" dirty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of </a:t>
            </a:r>
            <a:r>
              <a:rPr kumimoji="1" lang="en-US" altLang="ko-KR" sz="3200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Fire-proof </a:t>
            </a:r>
            <a:r>
              <a:rPr kumimoji="1" lang="en-US" altLang="ko-KR" sz="3200" kern="0" dirty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ECO-Mg </a:t>
            </a:r>
            <a:r>
              <a:rPr kumimoji="1" lang="en-US" altLang="ko-KR" sz="3200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alloys</a:t>
            </a:r>
          </a:p>
          <a:p>
            <a:pPr lvl="0" algn="ctr" eaLnBrk="1" latinLnBrk="1" hangingPunct="1">
              <a:lnSpc>
                <a:spcPts val="4500"/>
              </a:lnSpc>
              <a:spcBef>
                <a:spcPct val="0"/>
              </a:spcBef>
              <a:buNone/>
              <a:defRPr/>
            </a:pPr>
            <a:r>
              <a:rPr kumimoji="1" lang="en-US" altLang="ko-KR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with process diversity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266316" y="2592644"/>
            <a:ext cx="8656636" cy="914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R="0" lvl="0" defTabSz="914400" rtl="0" eaLnBrk="1" fontAlgn="base" latinLnBrk="1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[Part1] Key factors for fire-proof</a:t>
            </a:r>
            <a:r>
              <a:rPr kumimoji="1" lang="en-US" altLang="ko-KR" sz="2000" b="0" i="0" u="none" strike="noStrike" kern="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</a:t>
            </a:r>
            <a:r>
              <a:rPr kumimoji="1" lang="en-US" altLang="ko-KR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Mg alloys</a:t>
            </a:r>
          </a:p>
          <a:p>
            <a:pPr marR="0" lvl="0" defTabSz="914400" rtl="0" eaLnBrk="1" fontAlgn="base" latinLnBrk="1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2000" b="0" kern="0" noProof="0" dirty="0" smtClean="0">
                <a:solidFill>
                  <a:schemeClr val="accent1"/>
                </a:solidFill>
                <a:latin typeface="Tahoma" pitchFamily="34" charset="0"/>
                <a:ea typeface="+mj-ea"/>
                <a:cs typeface="+mj-cs"/>
              </a:rPr>
              <a:t>[Part2] F</a:t>
            </a:r>
            <a:r>
              <a:rPr kumimoji="1" lang="en-US" altLang="ko-KR" sz="2000" b="0" i="0" u="none" strike="noStrike" kern="0" cap="none" spc="0" normalizeH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ire-proof ECO-Mg alloys with cost-effectiveness &amp; design-flexibility</a:t>
            </a:r>
            <a:endParaRPr kumimoji="1" lang="en-US" altLang="ko-KR" sz="18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34986" y="4817578"/>
            <a:ext cx="6980237" cy="11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3500"/>
              </a:lnSpc>
              <a:spcBef>
                <a:spcPts val="0"/>
              </a:spcBef>
              <a:buNone/>
            </a:pPr>
            <a:r>
              <a:rPr lang="en-US" altLang="ko-KR" sz="1800" kern="0" dirty="0" smtClean="0">
                <a:latin typeface="Tahoma" pitchFamily="34" charset="0"/>
              </a:rPr>
              <a:t>Presented to: FAA 7</a:t>
            </a:r>
            <a:r>
              <a:rPr lang="en-US" altLang="ko-KR" sz="1800" kern="0" baseline="30000" dirty="0" smtClean="0">
                <a:latin typeface="Tahoma" pitchFamily="34" charset="0"/>
              </a:rPr>
              <a:t>th</a:t>
            </a:r>
            <a:r>
              <a:rPr lang="en-US" altLang="ko-KR" sz="1800" kern="0" dirty="0" smtClean="0">
                <a:latin typeface="Tahoma" pitchFamily="34" charset="0"/>
              </a:rPr>
              <a:t> Triennial Conference, Philadelphia</a:t>
            </a:r>
          </a:p>
          <a:p>
            <a:pPr marL="0" indent="0" eaLnBrk="1" hangingPunct="1">
              <a:lnSpc>
                <a:spcPts val="3500"/>
              </a:lnSpc>
              <a:spcBef>
                <a:spcPts val="0"/>
              </a:spcBef>
              <a:buNone/>
            </a:pPr>
            <a:r>
              <a:rPr lang="en-US" altLang="ko-KR" sz="1800" kern="0" dirty="0" smtClean="0">
                <a:latin typeface="Tahoma" pitchFamily="34" charset="0"/>
              </a:rPr>
              <a:t>By: Shae K. Kim, KITECH, Korea</a:t>
            </a:r>
          </a:p>
          <a:p>
            <a:pPr marL="0" indent="0" eaLnBrk="1" hangingPunct="1">
              <a:lnSpc>
                <a:spcPts val="3500"/>
              </a:lnSpc>
              <a:spcBef>
                <a:spcPts val="0"/>
              </a:spcBef>
              <a:buNone/>
            </a:pPr>
            <a:r>
              <a:rPr lang="en-US" altLang="ko-KR" sz="1800" kern="0" dirty="0" smtClean="0">
                <a:latin typeface="Tahoma" pitchFamily="34" charset="0"/>
              </a:rPr>
              <a:t>Data: December 3, 2013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1328" y="-3002"/>
            <a:ext cx="8153400" cy="430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None/>
              <a:defRPr/>
            </a:pPr>
            <a:r>
              <a:rPr kumimoji="1" lang="en-US" altLang="ko-KR" sz="2200" kern="0" dirty="0" smtClean="0">
                <a:latin typeface="Tahoma" pitchFamily="34" charset="0"/>
              </a:rPr>
              <a:t>FAA 7</a:t>
            </a:r>
            <a:r>
              <a:rPr kumimoji="1" lang="en-US" altLang="ko-KR" sz="2200" kern="0" baseline="30000" dirty="0" smtClean="0">
                <a:latin typeface="Tahoma" pitchFamily="34" charset="0"/>
              </a:rPr>
              <a:t>th</a:t>
            </a:r>
            <a:r>
              <a:rPr kumimoji="1" lang="en-US" altLang="ko-KR" sz="2200" kern="0" dirty="0" smtClean="0">
                <a:latin typeface="Tahoma" pitchFamily="34" charset="0"/>
              </a:rPr>
              <a:t> Triennial Aircraft Fire &amp; Cabin Safety Conference</a:t>
            </a:r>
            <a:endParaRPr kumimoji="1" lang="en-US" altLang="ko-KR" sz="22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84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b="1" dirty="0" smtClean="0">
                <a:solidFill>
                  <a:srgbClr val="FFFF00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Lightened Requirements for Fire-proof Mg Alloys</a:t>
            </a:r>
            <a:endParaRPr lang="ko-KR" altLang="en-US" sz="2400" b="1" dirty="0">
              <a:solidFill>
                <a:srgbClr val="FFFF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7170" name="Picture 2" descr="C:\Users\admin\Desktop\그림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" y="787388"/>
            <a:ext cx="3003007" cy="204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admin\Desktop\그림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854" y="787388"/>
            <a:ext cx="3003007" cy="2033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admin\Desktop\그림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718" y="787388"/>
            <a:ext cx="2799905" cy="189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표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497531"/>
              </p:ext>
            </p:extLst>
          </p:nvPr>
        </p:nvGraphicFramePr>
        <p:xfrm>
          <a:off x="777831" y="3033437"/>
          <a:ext cx="7543800" cy="972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2514600"/>
                <a:gridCol w="1676400"/>
                <a:gridCol w="1676400"/>
                <a:gridCol w="1676400"/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altLang="ko-KR" sz="1300" b="1" baseline="30000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st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version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altLang="ko-KR" sz="1300" b="1" baseline="30000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nd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version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altLang="ko-KR" sz="1300" b="1" baseline="30000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rd</a:t>
                      </a:r>
                      <a:r>
                        <a:rPr lang="en-US" altLang="ko-KR" sz="1300" b="1" baseline="0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version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Time to ignition,</a:t>
                      </a:r>
                      <a:r>
                        <a:rPr lang="en-US" altLang="ko-KR" sz="1300" b="1" baseline="0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min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</a:tr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Delta t, sec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30 + 15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30 +15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06361" y="4151786"/>
            <a:ext cx="8948610" cy="240065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[Summary]</a:t>
            </a:r>
          </a:p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* Various ECO-Mg</a:t>
            </a:r>
            <a:r>
              <a:rPr kumimoji="1" lang="en-US" altLang="ko-KR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alloys with </a:t>
            </a:r>
            <a:r>
              <a:rPr kumimoji="1" lang="en-US" altLang="ko-KR" sz="1600" kern="0" dirty="0" smtClean="0">
                <a:latin typeface="Tahoma" pitchFamily="34" charset="0"/>
                <a:ea typeface="+mj-ea"/>
                <a:cs typeface="+mj-cs"/>
              </a:rPr>
              <a:t>over 0.5 </a:t>
            </a:r>
            <a:r>
              <a:rPr kumimoji="1" lang="en-US" altLang="ko-KR" sz="1600" kern="0" dirty="0" err="1" smtClean="0">
                <a:latin typeface="Tahoma" pitchFamily="34" charset="0"/>
                <a:ea typeface="+mj-ea"/>
                <a:cs typeface="+mj-cs"/>
              </a:rPr>
              <a:t>CaO</a:t>
            </a:r>
            <a:r>
              <a:rPr kumimoji="1" lang="en-US" altLang="ko-KR" sz="1600" kern="0" dirty="0" smtClean="0">
                <a:latin typeface="Tahoma" pitchFamily="34" charset="0"/>
                <a:ea typeface="+mj-ea"/>
                <a:cs typeface="+mj-cs"/>
              </a:rPr>
              <a:t> are enough in terms of ignition resistance.</a:t>
            </a:r>
            <a:endParaRPr kumimoji="1" lang="en-US" altLang="ko-KR" sz="16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kern="0" noProof="0" dirty="0" smtClean="0">
                <a:latin typeface="Tahoma" pitchFamily="34" charset="0"/>
                <a:ea typeface="+mj-ea"/>
                <a:cs typeface="+mj-cs"/>
              </a:rPr>
              <a:t>* Alloy design/</a:t>
            </a:r>
            <a:r>
              <a:rPr kumimoji="1" lang="en-US" altLang="ko-KR" sz="1600" kern="0" noProof="0" dirty="0" err="1" smtClean="0">
                <a:latin typeface="Tahoma" pitchFamily="34" charset="0"/>
                <a:ea typeface="+mj-ea"/>
                <a:cs typeface="+mj-cs"/>
              </a:rPr>
              <a:t>devlopment</a:t>
            </a:r>
            <a:r>
              <a:rPr kumimoji="1" lang="en-US" altLang="ko-KR" sz="1600" kern="0" noProof="0" dirty="0" smtClean="0">
                <a:latin typeface="Tahoma" pitchFamily="34" charset="0"/>
                <a:ea typeface="+mj-ea"/>
                <a:cs typeface="+mj-cs"/>
              </a:rPr>
              <a:t> is essential to meet</a:t>
            </a:r>
          </a:p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kern="0" dirty="0" smtClean="0">
                <a:latin typeface="Tahoma" pitchFamily="34" charset="0"/>
                <a:ea typeface="+mj-ea"/>
                <a:cs typeface="+mj-cs"/>
              </a:rPr>
              <a:t>   -</a:t>
            </a:r>
            <a:r>
              <a:rPr kumimoji="1" lang="en-US" altLang="ko-KR" sz="1600" kern="0" noProof="0" dirty="0" smtClean="0">
                <a:latin typeface="Tahoma" pitchFamily="34" charset="0"/>
                <a:ea typeface="+mj-ea"/>
                <a:cs typeface="+mj-cs"/>
              </a:rPr>
              <a:t> </a:t>
            </a:r>
            <a:r>
              <a:rPr kumimoji="1" lang="en-US" altLang="ko-KR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cost-effectiveness,</a:t>
            </a:r>
          </a:p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  - design-flexibility for </a:t>
            </a:r>
            <a:r>
              <a:rPr kumimoji="1" lang="en-US" altLang="ko-KR" sz="1600" kern="0" dirty="0" smtClean="0">
                <a:latin typeface="Tahoma" pitchFamily="34" charset="0"/>
                <a:ea typeface="+mj-ea"/>
                <a:cs typeface="+mj-cs"/>
              </a:rPr>
              <a:t>cast net-shape, extruded profile, and shaped sheet, and</a:t>
            </a:r>
          </a:p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kern="0" dirty="0">
                <a:latin typeface="Tahoma" pitchFamily="34" charset="0"/>
                <a:ea typeface="+mj-ea"/>
                <a:cs typeface="+mj-cs"/>
              </a:rPr>
              <a:t> </a:t>
            </a:r>
            <a:r>
              <a:rPr kumimoji="1" lang="en-US" altLang="ko-KR" sz="1600" kern="0" dirty="0" smtClean="0">
                <a:latin typeface="Tahoma" pitchFamily="34" charset="0"/>
                <a:ea typeface="+mj-ea"/>
                <a:cs typeface="+mj-cs"/>
              </a:rPr>
              <a:t>  - improved mechanical properties, including fatigue strength.</a:t>
            </a:r>
            <a:r>
              <a:rPr kumimoji="1" lang="en-US" altLang="ko-KR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</a:t>
            </a:r>
            <a:endParaRPr kumimoji="1" lang="en-US" altLang="ko-KR" sz="14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34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1511300" y="3538538"/>
            <a:ext cx="6121400" cy="25558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1511300" y="836613"/>
            <a:ext cx="6121400" cy="2555875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맑은 고딕"/>
              <a:ea typeface="맑은 고딕"/>
              <a:cs typeface="+mn-cs"/>
            </a:endParaRPr>
          </a:p>
        </p:txBody>
      </p:sp>
      <p:cxnSp>
        <p:nvCxnSpPr>
          <p:cNvPr id="4" name="직선 화살표 연결선 3"/>
          <p:cNvCxnSpPr/>
          <p:nvPr/>
        </p:nvCxnSpPr>
        <p:spPr>
          <a:xfrm>
            <a:off x="1943100" y="1233488"/>
            <a:ext cx="0" cy="1763712"/>
          </a:xfrm>
          <a:prstGeom prst="straightConnector1">
            <a:avLst/>
          </a:prstGeom>
          <a:noFill/>
          <a:ln w="28575" cap="flat" cmpd="sng" algn="ctr">
            <a:solidFill>
              <a:srgbClr val="4F81BD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5" name="직선 화살표 연결선 4"/>
          <p:cNvCxnSpPr/>
          <p:nvPr/>
        </p:nvCxnSpPr>
        <p:spPr>
          <a:xfrm>
            <a:off x="1943100" y="3968750"/>
            <a:ext cx="0" cy="1763713"/>
          </a:xfrm>
          <a:prstGeom prst="straightConnector1">
            <a:avLst/>
          </a:prstGeom>
          <a:noFill/>
          <a:ln w="28575" cap="flat" cmpd="sng" algn="ctr">
            <a:solidFill>
              <a:srgbClr val="4F81BD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6" name="직선 화살표 연결선 5"/>
          <p:cNvCxnSpPr/>
          <p:nvPr/>
        </p:nvCxnSpPr>
        <p:spPr>
          <a:xfrm>
            <a:off x="1943100" y="2097088"/>
            <a:ext cx="4608513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7" name="직선 화살표 연결선 6"/>
          <p:cNvCxnSpPr/>
          <p:nvPr/>
        </p:nvCxnSpPr>
        <p:spPr>
          <a:xfrm>
            <a:off x="1943100" y="4868863"/>
            <a:ext cx="3889375" cy="0"/>
          </a:xfrm>
          <a:prstGeom prst="straightConnector1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8" name="직선 화살표 연결선 7"/>
          <p:cNvCxnSpPr/>
          <p:nvPr/>
        </p:nvCxnSpPr>
        <p:spPr>
          <a:xfrm flipV="1">
            <a:off x="1943100" y="1520825"/>
            <a:ext cx="2413000" cy="576263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9" name="직선 화살표 연결선 8"/>
          <p:cNvCxnSpPr/>
          <p:nvPr/>
        </p:nvCxnSpPr>
        <p:spPr>
          <a:xfrm flipV="1">
            <a:off x="1943100" y="1808163"/>
            <a:ext cx="2773363" cy="288925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0" name="직선 화살표 연결선 9"/>
          <p:cNvCxnSpPr/>
          <p:nvPr/>
        </p:nvCxnSpPr>
        <p:spPr>
          <a:xfrm>
            <a:off x="1943100" y="2097088"/>
            <a:ext cx="2916238" cy="144462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ysDash"/>
            <a:headEnd type="none" w="med" len="med"/>
            <a:tailEnd type="triangle" w="med" len="med"/>
          </a:ln>
          <a:effectLst/>
        </p:spPr>
      </p:cxnSp>
      <p:cxnSp>
        <p:nvCxnSpPr>
          <p:cNvPr id="11" name="직선 화살표 연결선 10"/>
          <p:cNvCxnSpPr/>
          <p:nvPr/>
        </p:nvCxnSpPr>
        <p:spPr>
          <a:xfrm>
            <a:off x="1943100" y="2097088"/>
            <a:ext cx="2628900" cy="468312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2" name="직선 화살표 연결선 11"/>
          <p:cNvCxnSpPr/>
          <p:nvPr/>
        </p:nvCxnSpPr>
        <p:spPr>
          <a:xfrm>
            <a:off x="1943100" y="2097088"/>
            <a:ext cx="2413000" cy="792162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3" name="직선 화살표 연결선 12"/>
          <p:cNvCxnSpPr/>
          <p:nvPr/>
        </p:nvCxnSpPr>
        <p:spPr>
          <a:xfrm flipV="1">
            <a:off x="1943100" y="3968750"/>
            <a:ext cx="1908175" cy="900113"/>
          </a:xfrm>
          <a:prstGeom prst="straightConnector1">
            <a:avLst/>
          </a:prstGeom>
          <a:noFill/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4" name="직선 화살표 연결선 13"/>
          <p:cNvCxnSpPr/>
          <p:nvPr/>
        </p:nvCxnSpPr>
        <p:spPr>
          <a:xfrm flipV="1">
            <a:off x="1943100" y="4545013"/>
            <a:ext cx="2449513" cy="323850"/>
          </a:xfrm>
          <a:prstGeom prst="straightConnector1">
            <a:avLst/>
          </a:prstGeom>
          <a:noFill/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5" name="직선 화살표 연결선 14"/>
          <p:cNvCxnSpPr/>
          <p:nvPr/>
        </p:nvCxnSpPr>
        <p:spPr>
          <a:xfrm flipV="1">
            <a:off x="1943100" y="4689475"/>
            <a:ext cx="2700338" cy="179388"/>
          </a:xfrm>
          <a:prstGeom prst="straightConnector1">
            <a:avLst/>
          </a:prstGeom>
          <a:noFill/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6" name="직선 화살표 연결선 15"/>
          <p:cNvCxnSpPr/>
          <p:nvPr/>
        </p:nvCxnSpPr>
        <p:spPr>
          <a:xfrm>
            <a:off x="1943100" y="4868863"/>
            <a:ext cx="2808288" cy="288925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headEnd type="none" w="med" len="med"/>
            <a:tailEnd type="triangle" w="med" len="med"/>
          </a:ln>
          <a:effectLst/>
        </p:spPr>
      </p:cxnSp>
      <p:cxnSp>
        <p:nvCxnSpPr>
          <p:cNvPr id="17" name="직선 화살표 연결선 16"/>
          <p:cNvCxnSpPr/>
          <p:nvPr/>
        </p:nvCxnSpPr>
        <p:spPr>
          <a:xfrm>
            <a:off x="1943100" y="4868863"/>
            <a:ext cx="2628900" cy="647700"/>
          </a:xfrm>
          <a:prstGeom prst="straightConnector1">
            <a:avLst/>
          </a:prstGeom>
          <a:noFill/>
          <a:ln w="19050" cap="flat" cmpd="sng" algn="ctr">
            <a:solidFill>
              <a:srgbClr val="C0504D">
                <a:shade val="95000"/>
                <a:satMod val="105000"/>
              </a:srgbClr>
            </a:solidFill>
            <a:prstDash val="solid"/>
            <a:headEnd type="none" w="med" len="med"/>
            <a:tailEnd type="triangle" w="med" len="med"/>
          </a:ln>
          <a:effectLst/>
        </p:spPr>
      </p:cxnSp>
      <p:sp>
        <p:nvSpPr>
          <p:cNvPr id="18" name="TextBox 42"/>
          <p:cNvSpPr txBox="1">
            <a:spLocks noChangeArrowheads="1"/>
          </p:cNvSpPr>
          <p:nvPr/>
        </p:nvSpPr>
        <p:spPr bwMode="auto">
          <a:xfrm>
            <a:off x="6659563" y="1911350"/>
            <a:ext cx="757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% Al</a:t>
            </a: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TextBox 45"/>
          <p:cNvSpPr txBox="1">
            <a:spLocks noChangeArrowheads="1"/>
          </p:cNvSpPr>
          <p:nvPr/>
        </p:nvSpPr>
        <p:spPr bwMode="auto">
          <a:xfrm>
            <a:off x="5867400" y="4684713"/>
            <a:ext cx="1657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% (</a:t>
            </a:r>
            <a:r>
              <a:rPr kumimoji="0" lang="en-US" altLang="ko-KR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Ca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, </a:t>
            </a:r>
            <a:r>
              <a:rPr kumimoji="0" lang="en-US" altLang="ko-KR" sz="1800" b="1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Sr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, RE</a:t>
            </a:r>
            <a:r>
              <a:rPr kumimoji="0" lang="en-US" altLang="ko-KR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)</a:t>
            </a:r>
            <a:endParaRPr kumimoji="0" lang="ko-KR" altLang="en-US" sz="1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0" name="TextBox 46"/>
          <p:cNvSpPr txBox="1">
            <a:spLocks noChangeArrowheads="1"/>
          </p:cNvSpPr>
          <p:nvPr/>
        </p:nvSpPr>
        <p:spPr bwMode="auto">
          <a:xfrm>
            <a:off x="1565275" y="873125"/>
            <a:ext cx="755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(+)</a:t>
            </a: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1" name="TextBox 48"/>
          <p:cNvSpPr txBox="1">
            <a:spLocks noChangeArrowheads="1"/>
          </p:cNvSpPr>
          <p:nvPr/>
        </p:nvSpPr>
        <p:spPr bwMode="auto">
          <a:xfrm>
            <a:off x="1565275" y="2987675"/>
            <a:ext cx="7556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(-)</a:t>
            </a: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2" name="TextBox 49"/>
          <p:cNvSpPr txBox="1">
            <a:spLocks noChangeArrowheads="1"/>
          </p:cNvSpPr>
          <p:nvPr/>
        </p:nvSpPr>
        <p:spPr bwMode="auto">
          <a:xfrm>
            <a:off x="1566863" y="3608388"/>
            <a:ext cx="7556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(+)</a:t>
            </a: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3" name="TextBox 50"/>
          <p:cNvSpPr txBox="1">
            <a:spLocks noChangeArrowheads="1"/>
          </p:cNvSpPr>
          <p:nvPr/>
        </p:nvSpPr>
        <p:spPr bwMode="auto">
          <a:xfrm>
            <a:off x="1566863" y="5724525"/>
            <a:ext cx="7556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(-)</a:t>
            </a:r>
            <a:endParaRPr kumimoji="0" lang="ko-KR" altLang="en-US" sz="18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43"/>
          <p:cNvSpPr txBox="1">
            <a:spLocks noChangeArrowheads="1"/>
          </p:cNvSpPr>
          <p:nvPr/>
        </p:nvSpPr>
        <p:spPr bwMode="auto">
          <a:xfrm>
            <a:off x="4392613" y="1160463"/>
            <a:ext cx="27003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Ambient tensile, compressive and fatigue strength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5" name="TextBox 52"/>
          <p:cNvSpPr txBox="1">
            <a:spLocks noChangeArrowheads="1"/>
          </p:cNvSpPr>
          <p:nvPr/>
        </p:nvSpPr>
        <p:spPr bwMode="auto">
          <a:xfrm>
            <a:off x="4716463" y="1671638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Castability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TextBox 53"/>
          <p:cNvSpPr txBox="1">
            <a:spLocks noChangeArrowheads="1"/>
          </p:cNvSpPr>
          <p:nvPr/>
        </p:nvSpPr>
        <p:spPr bwMode="auto">
          <a:xfrm>
            <a:off x="4895850" y="2143125"/>
            <a:ext cx="1692275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Cost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7" name="TextBox 54"/>
          <p:cNvSpPr txBox="1">
            <a:spLocks noChangeArrowheads="1"/>
          </p:cNvSpPr>
          <p:nvPr/>
        </p:nvSpPr>
        <p:spPr bwMode="auto">
          <a:xfrm>
            <a:off x="4608513" y="2420938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Creep strength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8" name="TextBox 55"/>
          <p:cNvSpPr txBox="1">
            <a:spLocks noChangeArrowheads="1"/>
          </p:cNvSpPr>
          <p:nvPr/>
        </p:nvSpPr>
        <p:spPr bwMode="auto">
          <a:xfrm>
            <a:off x="4427538" y="2755900"/>
            <a:ext cx="29892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Ductility, impact strength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TextBox 56"/>
          <p:cNvSpPr txBox="1">
            <a:spLocks noChangeArrowheads="1"/>
          </p:cNvSpPr>
          <p:nvPr/>
        </p:nvSpPr>
        <p:spPr bwMode="auto">
          <a:xfrm>
            <a:off x="3924300" y="3789363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Creep strength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0" name="TextBox 57"/>
          <p:cNvSpPr txBox="1">
            <a:spLocks noChangeArrowheads="1"/>
          </p:cNvSpPr>
          <p:nvPr/>
        </p:nvSpPr>
        <p:spPr bwMode="auto">
          <a:xfrm>
            <a:off x="4427538" y="4376738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Cost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1" name="TextBox 58"/>
          <p:cNvSpPr txBox="1">
            <a:spLocks noChangeArrowheads="1"/>
          </p:cNvSpPr>
          <p:nvPr/>
        </p:nvSpPr>
        <p:spPr bwMode="auto">
          <a:xfrm>
            <a:off x="4679950" y="4545013"/>
            <a:ext cx="2700338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Ambient strength</a:t>
            </a:r>
            <a:endParaRPr kumimoji="0" lang="ko-KR" altLang="en-US" sz="1200" b="1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2" name="TextBox 59"/>
          <p:cNvSpPr txBox="1">
            <a:spLocks noChangeArrowheads="1"/>
          </p:cNvSpPr>
          <p:nvPr/>
        </p:nvSpPr>
        <p:spPr bwMode="auto">
          <a:xfrm>
            <a:off x="4787900" y="5013325"/>
            <a:ext cx="1692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Castability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3" name="TextBox 60"/>
          <p:cNvSpPr txBox="1">
            <a:spLocks noChangeArrowheads="1"/>
          </p:cNvSpPr>
          <p:nvPr/>
        </p:nvSpPr>
        <p:spPr bwMode="auto">
          <a:xfrm>
            <a:off x="4572000" y="5384800"/>
            <a:ext cx="29876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itchFamily="50" charset="-127"/>
                <a:ea typeface="맑은 고딕" pitchFamily="50" charset="-127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맑은 고딕" pitchFamily="50" charset="-127"/>
                <a:ea typeface="맑은 고딕" pitchFamily="50" charset="-127"/>
              </a:rPr>
              <a:t>Ductility, impact strength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0" y="6191250"/>
            <a:ext cx="4321175" cy="261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1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rPr>
              <a:t>[Source] Materials Science Forum, 419-422 (2003) 407</a:t>
            </a:r>
            <a:endParaRPr kumimoji="0" lang="ko-KR" altLang="en-US" sz="11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itchFamily="34" charset="0"/>
              <a:ea typeface="맑은 고딕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0" y="0"/>
            <a:ext cx="741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</a:rPr>
              <a:t>Effect </a:t>
            </a: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</a:rPr>
              <a:t>of Alloying Elements in Mg Alloys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0"/>
            <a:ext cx="7542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</a:rPr>
              <a:t>Effect of </a:t>
            </a:r>
            <a:r>
              <a:rPr lang="en-US" altLang="ko-KR" sz="2400" dirty="0" err="1">
                <a:solidFill>
                  <a:srgbClr val="FFFF00"/>
                </a:solidFill>
                <a:latin typeface="Tahoma" pitchFamily="34" charset="0"/>
              </a:rPr>
              <a:t>CaO</a:t>
            </a: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</a:rPr>
              <a:t> on </a:t>
            </a: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</a:rPr>
              <a:t>Spiral Fluidity </a:t>
            </a: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</a:rPr>
              <a:t>of </a:t>
            </a: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</a:rPr>
              <a:t>AZ31 ECO-Mg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</a:endParaRPr>
          </a:p>
        </p:txBody>
      </p:sp>
      <p:graphicFrame>
        <p:nvGraphicFramePr>
          <p:cNvPr id="30" name="표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7823802"/>
              </p:ext>
            </p:extLst>
          </p:nvPr>
        </p:nvGraphicFramePr>
        <p:xfrm>
          <a:off x="852056" y="647015"/>
          <a:ext cx="7388227" cy="2351712"/>
        </p:xfrm>
        <a:graphic>
          <a:graphicData uri="http://schemas.openxmlformats.org/drawingml/2006/table">
            <a:tbl>
              <a:tblPr firstRow="1" bandRow="1"/>
              <a:tblGrid>
                <a:gridCol w="1224082"/>
                <a:gridCol w="719715"/>
                <a:gridCol w="907405"/>
                <a:gridCol w="907405"/>
                <a:gridCol w="907405"/>
                <a:gridCol w="907405"/>
                <a:gridCol w="907405"/>
                <a:gridCol w="907405"/>
              </a:tblGrid>
              <a:tr h="360074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CaO</a:t>
                      </a:r>
                      <a:r>
                        <a:rPr lang="en-US" altLang="ko-KR" sz="1600" b="1" baseline="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contents </a:t>
                      </a:r>
                      <a:r>
                        <a:rPr lang="en-US" altLang="ko-KR" sz="1600" b="1" i="0" kern="1200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 wt.%)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/>
                </a:tc>
              </a:tr>
              <a:tr h="144222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0.1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0.5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0.7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0.9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8170">
                <a:tc rowSpan="2"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AZ31-CaO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1st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2817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2nd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1600" b="1" i="0" kern="1200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marL="91446" marR="91446" marT="45729" marB="45729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1" name="Picture 26" descr="C:\DOCUME~1\ADMINI~1\LOCALS~1\Temp\Hnc\BinData\EMB000009b8046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2879293" y="1393189"/>
            <a:ext cx="76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28" descr="C:\DOCUME~1\ADMINI~1\LOCALS~1\Temp\Hnc\BinData\EMB000009b8046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3784168" y="1393189"/>
            <a:ext cx="76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30" descr="C:\DOCUME~1\ADMINI~1\LOCALS~1\Temp\Hnc\BinData\EMB000009b8046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4693806" y="1393189"/>
            <a:ext cx="76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2" descr="C:\DOCUME~1\ADMINI~1\LOCALS~1\Temp\Hnc\BinData\EMB000009b8046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5595506" y="1393189"/>
            <a:ext cx="76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4" descr="C:\DOCUME~1\ADMINI~1\LOCALS~1\Temp\Hnc\BinData\EMB000009b8046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6509906" y="1393189"/>
            <a:ext cx="76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36" descr="C:\DOCUME~1\ADMINI~1\LOCALS~1\Temp\Hnc\BinData\EMB000009b8046f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7413193" y="1393189"/>
            <a:ext cx="762000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38" descr="C:\DOCUME~1\ADMINI~1\LOCALS~1\Temp\Hnc\BinData\EMB000009b8046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2879293" y="2210751"/>
            <a:ext cx="762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Picture 40" descr="C:\DOCUME~1\ADMINI~1\LOCALS~1\Temp\Hnc\BinData\EMB000009b80465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3784168" y="2210751"/>
            <a:ext cx="762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42" descr="C:\DOCUME~1\ADMINI~1\LOCALS~1\Temp\Hnc\BinData\EMB000009b8046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4693806" y="2210751"/>
            <a:ext cx="762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44" descr="C:\DOCUME~1\ADMINI~1\LOCALS~1\Temp\Hnc\BinData\EMB000009b8046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5595506" y="2210751"/>
            <a:ext cx="762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" name="Picture 46" descr="C:\DOCUME~1\ADMINI~1\LOCALS~1\Temp\Hnc\BinData\EMB000009b8046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6509906" y="2210751"/>
            <a:ext cx="762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Picture 48" descr="C:\DOCUME~1\ADMINI~1\LOCALS~1\Temp\Hnc\BinData\EMB000009b8046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4" r="10184"/>
          <a:stretch>
            <a:fillRect/>
          </a:stretch>
        </p:blipFill>
        <p:spPr bwMode="auto">
          <a:xfrm>
            <a:off x="7413193" y="2210751"/>
            <a:ext cx="7620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" name="TextBox 68"/>
          <p:cNvSpPr txBox="1"/>
          <p:nvPr/>
        </p:nvSpPr>
        <p:spPr>
          <a:xfrm>
            <a:off x="3061856" y="1936114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36.5cm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955618" y="1936114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36.5cm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992256" y="1936114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35cm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901893" y="1936114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42cm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6800418" y="1936114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43cm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7721168" y="1936114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3061856" y="2747326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31.5cm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088968" y="2747326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876368" y="2747326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41.5cm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5897131" y="2747326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39cm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684531" y="2747326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44.5cm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7594168" y="2747326"/>
            <a:ext cx="8300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45.5cm</a:t>
            </a:r>
            <a:endParaRPr kumimoji="0" lang="ko-KR" altLang="en-US" sz="12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" name="그림 80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" t="7136" r="9843" b="2626"/>
          <a:stretch/>
        </p:blipFill>
        <p:spPr>
          <a:xfrm>
            <a:off x="4568013" y="3194917"/>
            <a:ext cx="4215775" cy="3212019"/>
          </a:xfrm>
          <a:prstGeom prst="rect">
            <a:avLst/>
          </a:prstGeom>
        </p:spPr>
      </p:pic>
      <p:pic>
        <p:nvPicPr>
          <p:cNvPr id="82" name="그림 81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16" r="26512"/>
          <a:stretch/>
        </p:blipFill>
        <p:spPr>
          <a:xfrm>
            <a:off x="359788" y="3194917"/>
            <a:ext cx="3925838" cy="321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3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0"/>
            <a:ext cx="635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Cast AM60B </a:t>
            </a:r>
            <a:r>
              <a:rPr lang="en-US" altLang="ko-KR" sz="2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ECO-Mg</a:t>
            </a:r>
            <a:endParaRPr lang="en-US" altLang="ko-KR" sz="24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7498" y="765175"/>
            <a:ext cx="2371341" cy="1591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6627" y="766781"/>
            <a:ext cx="2367421" cy="1588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직사각형 13"/>
          <p:cNvSpPr/>
          <p:nvPr/>
        </p:nvSpPr>
        <p:spPr>
          <a:xfrm>
            <a:off x="1608766" y="1781442"/>
            <a:ext cx="642937" cy="357187"/>
          </a:xfrm>
          <a:prstGeom prst="rect">
            <a:avLst/>
          </a:prstGeom>
          <a:noFill/>
          <a:ln w="25400" cap="flat" cmpd="sng" algn="ctr">
            <a:solidFill>
              <a:srgbClr val="FFFF0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anose="020B0604030504040204" pitchFamily="34" charset="0"/>
              <a:ea typeface="굴림"/>
              <a:cs typeface="Tahoma" panose="020B0604030504040204" pitchFamily="34" charset="0"/>
            </a:endParaRP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477980" y="2566441"/>
            <a:ext cx="435892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None/>
            </a:pPr>
            <a:r>
              <a:rPr lang="en-US" altLang="ko-KR" sz="1400" b="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Mechanical test specimens were obtained directly</a:t>
            </a:r>
          </a:p>
          <a:p>
            <a:pPr marL="342900" indent="-342900" eaLnBrk="0" hangingPunct="0">
              <a:lnSpc>
                <a:spcPct val="140000"/>
              </a:lnSpc>
              <a:spcBef>
                <a:spcPct val="20000"/>
              </a:spcBef>
              <a:buNone/>
            </a:pPr>
            <a:r>
              <a:rPr lang="en-US" altLang="ko-KR" sz="1400" b="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by die casting even at the end of the product.</a:t>
            </a:r>
            <a:endParaRPr lang="en-US" altLang="ko-KR" sz="1400" b="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6" name="직선 화살표 연결선 15"/>
          <p:cNvCxnSpPr>
            <a:endCxn id="14" idx="2"/>
          </p:cNvCxnSpPr>
          <p:nvPr/>
        </p:nvCxnSpPr>
        <p:spPr>
          <a:xfrm rot="16200000" flipV="1">
            <a:off x="1728349" y="2340515"/>
            <a:ext cx="466892" cy="6311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4" t="7134" r="9843" b="2635"/>
          <a:stretch/>
        </p:blipFill>
        <p:spPr>
          <a:xfrm>
            <a:off x="179388" y="4005483"/>
            <a:ext cx="2888528" cy="2160000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27735" y="4005064"/>
            <a:ext cx="2888529" cy="216000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6083" y="4005064"/>
            <a:ext cx="2888531" cy="2160000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13442" y="765175"/>
            <a:ext cx="3851171" cy="2879849"/>
          </a:xfrm>
          <a:prstGeom prst="rect">
            <a:avLst/>
          </a:prstGeom>
        </p:spPr>
      </p:pic>
      <p:sp>
        <p:nvSpPr>
          <p:cNvPr id="21" name="타원 20"/>
          <p:cNvSpPr/>
          <p:nvPr/>
        </p:nvSpPr>
        <p:spPr bwMode="auto">
          <a:xfrm rot="3426182">
            <a:off x="6964208" y="976317"/>
            <a:ext cx="812122" cy="1997904"/>
          </a:xfrm>
          <a:prstGeom prst="ellipse">
            <a:avLst/>
          </a:prstGeom>
          <a:noFill/>
          <a:ln w="28575" cap="flat" cmpd="sng" algn="ctr">
            <a:solidFill>
              <a:srgbClr val="008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2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ext Box 6"/>
          <p:cNvSpPr txBox="1">
            <a:spLocks noChangeArrowheads="1"/>
          </p:cNvSpPr>
          <p:nvPr/>
        </p:nvSpPr>
        <p:spPr bwMode="auto">
          <a:xfrm>
            <a:off x="890232" y="5866374"/>
            <a:ext cx="33845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AZ31B 0.12m/min (3m/min)</a:t>
            </a:r>
          </a:p>
        </p:txBody>
      </p:sp>
      <p:sp>
        <p:nvSpPr>
          <p:cNvPr id="95" name="Text Box 7"/>
          <p:cNvSpPr txBox="1">
            <a:spLocks noChangeArrowheads="1"/>
          </p:cNvSpPr>
          <p:nvPr/>
        </p:nvSpPr>
        <p:spPr bwMode="auto">
          <a:xfrm>
            <a:off x="5066351" y="5866374"/>
            <a:ext cx="367347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ECO-AZ31B 0.12m/min (3m/min)</a:t>
            </a:r>
          </a:p>
        </p:txBody>
      </p:sp>
      <p:pic>
        <p:nvPicPr>
          <p:cNvPr id="96" name="Picture 9" descr="PA04001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5357" y="3949832"/>
            <a:ext cx="2519362" cy="1890712"/>
          </a:xfrm>
          <a:prstGeom prst="rect">
            <a:avLst/>
          </a:prstGeom>
          <a:noFill/>
        </p:spPr>
      </p:pic>
      <p:pic>
        <p:nvPicPr>
          <p:cNvPr id="97" name="Picture 10" descr="PA040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1026" y="3949832"/>
            <a:ext cx="2519362" cy="1889125"/>
          </a:xfrm>
          <a:prstGeom prst="rect">
            <a:avLst/>
          </a:prstGeom>
          <a:noFill/>
        </p:spPr>
      </p:pic>
      <p:pic>
        <p:nvPicPr>
          <p:cNvPr id="98" name="Picture 11" descr="PA04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1026" y="1537572"/>
            <a:ext cx="2519362" cy="1889125"/>
          </a:xfrm>
          <a:prstGeom prst="rect">
            <a:avLst/>
          </a:prstGeom>
          <a:noFill/>
        </p:spPr>
      </p:pic>
      <p:pic>
        <p:nvPicPr>
          <p:cNvPr id="99" name="Picture 12" descr="PA0400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5357" y="1537572"/>
            <a:ext cx="2519362" cy="1889125"/>
          </a:xfrm>
          <a:prstGeom prst="rect">
            <a:avLst/>
          </a:prstGeom>
          <a:noFill/>
        </p:spPr>
      </p:pic>
      <p:sp>
        <p:nvSpPr>
          <p:cNvPr id="100" name="Text Box 13"/>
          <p:cNvSpPr txBox="1">
            <a:spLocks noChangeArrowheads="1"/>
          </p:cNvSpPr>
          <p:nvPr/>
        </p:nvSpPr>
        <p:spPr bwMode="auto">
          <a:xfrm>
            <a:off x="875944" y="3427761"/>
            <a:ext cx="32400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AZ31B 0.04m/min (1m/min)</a:t>
            </a:r>
          </a:p>
        </p:txBody>
      </p:sp>
      <p:sp>
        <p:nvSpPr>
          <p:cNvPr id="101" name="Text Box 14"/>
          <p:cNvSpPr txBox="1">
            <a:spLocks noChangeArrowheads="1"/>
          </p:cNvSpPr>
          <p:nvPr/>
        </p:nvSpPr>
        <p:spPr bwMode="auto">
          <a:xfrm>
            <a:off x="5156838" y="3427761"/>
            <a:ext cx="365283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ECO-AZ31B 0.04m/min (1m/min)</a:t>
            </a:r>
          </a:p>
        </p:txBody>
      </p:sp>
      <p:sp>
        <p:nvSpPr>
          <p:cNvPr id="102" name="Text Box 15"/>
          <p:cNvSpPr txBox="1">
            <a:spLocks noChangeArrowheads="1"/>
          </p:cNvSpPr>
          <p:nvPr/>
        </p:nvSpPr>
        <p:spPr bwMode="auto">
          <a:xfrm>
            <a:off x="7014019" y="6229988"/>
            <a:ext cx="1981199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rIns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cs typeface="Tahoma" pitchFamily="34" charset="0"/>
              </a:rPr>
              <a:t>RAM Speed (Part Speed)</a:t>
            </a:r>
          </a:p>
        </p:txBody>
      </p:sp>
      <p:pic>
        <p:nvPicPr>
          <p:cNvPr id="12" name="Picture 123" descr="bar1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45278" y="715772"/>
            <a:ext cx="25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125"/>
          <p:cNvSpPr txBox="1">
            <a:spLocks noChangeArrowheads="1"/>
          </p:cNvSpPr>
          <p:nvPr/>
        </p:nvSpPr>
        <p:spPr bwMode="auto">
          <a:xfrm>
            <a:off x="1588827" y="843998"/>
            <a:ext cx="169629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292929"/>
            </a:outerShdw>
          </a:effec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kumimoji="1" lang="en-US" altLang="ko-KR" sz="18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Normal AZ31</a:t>
            </a:r>
            <a:endParaRPr kumimoji="1" lang="en-US" altLang="ko-KR" sz="1800" dirty="0">
              <a:solidFill>
                <a:srgbClr val="FFFFFF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14" name="Picture 122" descr="bar5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90681" y="715772"/>
            <a:ext cx="25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 Box 126"/>
          <p:cNvSpPr txBox="1">
            <a:spLocks noChangeArrowheads="1"/>
          </p:cNvSpPr>
          <p:nvPr/>
        </p:nvSpPr>
        <p:spPr bwMode="auto">
          <a:xfrm>
            <a:off x="5776902" y="843468"/>
            <a:ext cx="2364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292929"/>
            </a:outerShdw>
          </a:effectLst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kumimoji="1" lang="en-US" altLang="ko-KR" sz="18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AZ31-0.3wt% </a:t>
            </a:r>
            <a:r>
              <a:rPr kumimoji="1" lang="en-US" altLang="ko-KR" sz="1800" dirty="0" err="1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CaO</a:t>
            </a:r>
            <a:endParaRPr kumimoji="1" lang="en-US" altLang="ko-KR" sz="1800" dirty="0">
              <a:solidFill>
                <a:srgbClr val="FFFFFF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0"/>
            <a:ext cx="635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Extruded AZ31B </a:t>
            </a: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ECO-Mg</a:t>
            </a:r>
            <a:endParaRPr lang="en-US" altLang="ko-KR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61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23" descr="bar14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190" y="741899"/>
            <a:ext cx="25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25"/>
          <p:cNvSpPr txBox="1">
            <a:spLocks noChangeArrowheads="1"/>
          </p:cNvSpPr>
          <p:nvPr/>
        </p:nvSpPr>
        <p:spPr bwMode="auto">
          <a:xfrm>
            <a:off x="1501739" y="870125"/>
            <a:ext cx="18437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292929"/>
            </a:outerShdw>
          </a:effectLst>
        </p:spPr>
        <p:txBody>
          <a:bodyPr wrap="none">
            <a:spAutoFit/>
          </a:bodyPr>
          <a:lstStyle/>
          <a:p>
            <a:pPr>
              <a:buNone/>
              <a:defRPr/>
            </a:pPr>
            <a:r>
              <a:rPr kumimoji="1" lang="en-US" altLang="ko-KR" sz="18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Normal AZ631</a:t>
            </a:r>
            <a:endParaRPr kumimoji="1" lang="en-US" altLang="ko-KR" sz="1800" dirty="0">
              <a:solidFill>
                <a:srgbClr val="FFFFFF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21" name="Picture 122" descr="bar5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33924" y="741899"/>
            <a:ext cx="25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26"/>
          <p:cNvSpPr txBox="1">
            <a:spLocks noChangeArrowheads="1"/>
          </p:cNvSpPr>
          <p:nvPr/>
        </p:nvSpPr>
        <p:spPr bwMode="auto">
          <a:xfrm>
            <a:off x="5620145" y="869595"/>
            <a:ext cx="23647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292929"/>
            </a:outerShdw>
          </a:effectLst>
        </p:spPr>
        <p:txBody>
          <a:bodyPr wrap="none">
            <a:spAutoFit/>
          </a:bodyPr>
          <a:lstStyle/>
          <a:p>
            <a:pPr algn="ctr">
              <a:buNone/>
              <a:defRPr/>
            </a:pPr>
            <a:r>
              <a:rPr kumimoji="1" lang="en-US" altLang="ko-KR" sz="18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AZ61-0.5wt% </a:t>
            </a:r>
            <a:r>
              <a:rPr kumimoji="1" lang="en-US" altLang="ko-KR" sz="1800" dirty="0" err="1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CaO</a:t>
            </a:r>
            <a:endParaRPr kumimoji="1" lang="en-US" altLang="ko-KR" sz="1800" dirty="0">
              <a:solidFill>
                <a:srgbClr val="FFFFFF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0"/>
            <a:ext cx="635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Hot Air Bulged AZ61 </a:t>
            </a: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ECO-Mg</a:t>
            </a:r>
            <a:endParaRPr lang="en-US" altLang="ko-KR" sz="2400" dirty="0">
              <a:solidFill>
                <a:srgbClr val="FFFF00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11" name="그림 10" descr="100_0023.JPG"/>
          <p:cNvPicPr>
            <a:picLocks noChangeAspect="1"/>
          </p:cNvPicPr>
          <p:nvPr/>
        </p:nvPicPr>
        <p:blipFill rotWithShape="1">
          <a:blip r:embed="rId5" cstate="print"/>
          <a:srcRect t="16660" b="24667"/>
          <a:stretch/>
        </p:blipFill>
        <p:spPr>
          <a:xfrm>
            <a:off x="5013697" y="1910020"/>
            <a:ext cx="3600000" cy="1584176"/>
          </a:xfrm>
          <a:prstGeom prst="rect">
            <a:avLst/>
          </a:prstGeom>
        </p:spPr>
      </p:pic>
      <p:pic>
        <p:nvPicPr>
          <p:cNvPr id="12" name="그림 11" descr="100_0030.JPG"/>
          <p:cNvPicPr>
            <a:picLocks noChangeAspect="1"/>
          </p:cNvPicPr>
          <p:nvPr/>
        </p:nvPicPr>
        <p:blipFill rotWithShape="1">
          <a:blip r:embed="rId6" cstate="print"/>
          <a:srcRect t="20174" b="21153"/>
          <a:stretch/>
        </p:blipFill>
        <p:spPr>
          <a:xfrm>
            <a:off x="539975" y="1915412"/>
            <a:ext cx="3600000" cy="1584177"/>
          </a:xfrm>
          <a:prstGeom prst="rect">
            <a:avLst/>
          </a:prstGeom>
        </p:spPr>
      </p:pic>
      <p:pic>
        <p:nvPicPr>
          <p:cNvPr id="14" name="그림 13" descr="100_0029.JPG"/>
          <p:cNvPicPr>
            <a:picLocks/>
          </p:cNvPicPr>
          <p:nvPr/>
        </p:nvPicPr>
        <p:blipFill rotWithShape="1">
          <a:blip r:embed="rId7" cstate="print"/>
          <a:srcRect l="12334" r="33871"/>
          <a:stretch/>
        </p:blipFill>
        <p:spPr>
          <a:xfrm>
            <a:off x="347822" y="3789363"/>
            <a:ext cx="1944216" cy="2231925"/>
          </a:xfrm>
          <a:prstGeom prst="rect">
            <a:avLst/>
          </a:prstGeom>
        </p:spPr>
      </p:pic>
      <p:pic>
        <p:nvPicPr>
          <p:cNvPr id="15" name="그림 14" descr="100_0030.JPG"/>
          <p:cNvPicPr>
            <a:picLocks noChangeAspect="1"/>
          </p:cNvPicPr>
          <p:nvPr/>
        </p:nvPicPr>
        <p:blipFill rotWithShape="1">
          <a:blip r:embed="rId6" cstate="print"/>
          <a:srcRect l="71191" t="33424" b="26749"/>
          <a:stretch/>
        </p:blipFill>
        <p:spPr>
          <a:xfrm>
            <a:off x="2387788" y="3786951"/>
            <a:ext cx="1944216" cy="2232248"/>
          </a:xfrm>
          <a:prstGeom prst="rect">
            <a:avLst/>
          </a:prstGeom>
        </p:spPr>
      </p:pic>
      <p:pic>
        <p:nvPicPr>
          <p:cNvPr id="24" name="그림 23" descr="100_0025.JPG"/>
          <p:cNvPicPr>
            <a:picLocks/>
          </p:cNvPicPr>
          <p:nvPr/>
        </p:nvPicPr>
        <p:blipFill rotWithShape="1">
          <a:blip r:embed="rId8" cstate="print"/>
          <a:srcRect l="9995" r="36000"/>
          <a:stretch/>
        </p:blipFill>
        <p:spPr>
          <a:xfrm>
            <a:off x="4811996" y="3795585"/>
            <a:ext cx="1944217" cy="2223614"/>
          </a:xfrm>
          <a:prstGeom prst="rect">
            <a:avLst/>
          </a:prstGeom>
        </p:spPr>
      </p:pic>
      <p:pic>
        <p:nvPicPr>
          <p:cNvPr id="25" name="그림 24" descr="100_0023.JPG"/>
          <p:cNvPicPr>
            <a:picLocks noChangeAspect="1"/>
          </p:cNvPicPr>
          <p:nvPr/>
        </p:nvPicPr>
        <p:blipFill rotWithShape="1">
          <a:blip r:embed="rId5" cstate="print"/>
          <a:srcRect l="57429" t="30538" b="32720"/>
          <a:stretch/>
        </p:blipFill>
        <p:spPr>
          <a:xfrm>
            <a:off x="6870460" y="3788994"/>
            <a:ext cx="1944217" cy="221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4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0"/>
            <a:ext cx="635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Fatigue Strength of ECO-Mg</a:t>
            </a:r>
            <a:endParaRPr lang="en-US" altLang="ko-KR" sz="2400" dirty="0">
              <a:solidFill>
                <a:srgbClr val="FFFF00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0486604"/>
              </p:ext>
            </p:extLst>
          </p:nvPr>
        </p:nvGraphicFramePr>
        <p:xfrm>
          <a:off x="1828800" y="685800"/>
          <a:ext cx="5343015" cy="426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4" name="Graph" r:id="rId4" imgW="3918240" imgH="3129120" progId="Origin50.Graph">
                  <p:embed/>
                </p:oleObj>
              </mc:Choice>
              <mc:Fallback>
                <p:oleObj name="Graph" r:id="rId4" imgW="3918240" imgH="312912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685800"/>
                        <a:ext cx="5343015" cy="42672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표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9026379"/>
              </p:ext>
            </p:extLst>
          </p:nvPr>
        </p:nvGraphicFramePr>
        <p:xfrm>
          <a:off x="476860" y="5211998"/>
          <a:ext cx="8153400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0200"/>
                <a:gridCol w="1295400"/>
                <a:gridCol w="1295400"/>
                <a:gridCol w="1295400"/>
                <a:gridCol w="2667000"/>
              </a:tblGrid>
              <a:tr h="139040">
                <a:tc>
                  <a:txBody>
                    <a:bodyPr/>
                    <a:lstStyle/>
                    <a:p>
                      <a:pPr algn="ctr" latinLnBrk="1"/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YS [</a:t>
                      </a:r>
                      <a:r>
                        <a:rPr lang="en-US" altLang="ko-KR" b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UTS [</a:t>
                      </a:r>
                      <a:r>
                        <a:rPr lang="en-US" altLang="ko-KR" b="0" dirty="0" err="1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]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 [%]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+mj-ea"/>
                          <a:cs typeface="Tahoma" panose="020B0604030504040204" pitchFamily="34" charset="0"/>
                        </a:rPr>
                        <a:t>Fatigue</a:t>
                      </a:r>
                      <a:r>
                        <a:rPr lang="en-US" altLang="ko-KR" b="0" baseline="0" dirty="0" smtClean="0">
                          <a:latin typeface="Tahoma" panose="020B0604030504040204" pitchFamily="34" charset="0"/>
                          <a:ea typeface="+mj-ea"/>
                          <a:cs typeface="Tahoma" panose="020B0604030504040204" pitchFamily="34" charset="0"/>
                        </a:rPr>
                        <a:t> Strength [</a:t>
                      </a:r>
                      <a:r>
                        <a:rPr lang="en-US" altLang="ko-KR" b="0" baseline="0" dirty="0" err="1" smtClean="0">
                          <a:latin typeface="Tahoma" panose="020B0604030504040204" pitchFamily="34" charset="0"/>
                          <a:ea typeface="+mj-ea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US" altLang="ko-KR" b="0" baseline="0" dirty="0" smtClean="0">
                          <a:latin typeface="Tahoma" panose="020B0604030504040204" pitchFamily="34" charset="0"/>
                          <a:ea typeface="+mj-ea"/>
                          <a:cs typeface="Tahoma" panose="020B0604030504040204" pitchFamily="34" charset="0"/>
                        </a:rPr>
                        <a:t>]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AM30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177.3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310.2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16.5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+mj-ea"/>
                          <a:cs typeface="Tahoma" panose="020B0604030504040204" pitchFamily="34" charset="0"/>
                        </a:rPr>
                        <a:t>130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AM30-0.5CaO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184.3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313.8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21.3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0" dirty="0" smtClean="0">
                          <a:latin typeface="Tahoma" panose="020B0604030504040204" pitchFamily="34" charset="0"/>
                          <a:ea typeface="+mj-ea"/>
                          <a:cs typeface="Tahoma" panose="020B0604030504040204" pitchFamily="34" charset="0"/>
                        </a:rPr>
                        <a:t>168</a:t>
                      </a:r>
                      <a:endParaRPr lang="ko-KR" altLang="en-US" b="0" dirty="0">
                        <a:latin typeface="Tahoma" panose="020B0604030504040204" pitchFamily="34" charset="0"/>
                        <a:ea typeface="+mj-ea"/>
                        <a:cs typeface="Tahoma" panose="020B060403050404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386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0"/>
            <a:ext cx="635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Net-shape Extruded Parts of ECO-Mg</a:t>
            </a:r>
            <a:endParaRPr lang="en-US" altLang="ko-KR" sz="2400" dirty="0">
              <a:solidFill>
                <a:srgbClr val="FFFF00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 rotWithShape="1">
          <a:blip r:embed="rId3"/>
          <a:srcRect l="68112" t="33550" r="22733" b="41950"/>
          <a:stretch/>
        </p:blipFill>
        <p:spPr>
          <a:xfrm>
            <a:off x="848772" y="739615"/>
            <a:ext cx="3111160" cy="23417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614040"/>
            <a:ext cx="17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Parts </a:t>
            </a:r>
          </a:p>
        </p:txBody>
      </p:sp>
      <p:sp>
        <p:nvSpPr>
          <p:cNvPr id="9" name="TextBox 26"/>
          <p:cNvSpPr txBox="1"/>
          <p:nvPr/>
        </p:nvSpPr>
        <p:spPr>
          <a:xfrm>
            <a:off x="4788024" y="291980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buNone/>
            </a:pPr>
            <a:r>
              <a:rPr lang="en-US" altLang="ko-KR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Front</a:t>
            </a:r>
            <a:endParaRPr lang="ko-KR" alt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TextBox 27"/>
          <p:cNvSpPr txBox="1"/>
          <p:nvPr/>
        </p:nvSpPr>
        <p:spPr>
          <a:xfrm>
            <a:off x="6912260" y="291388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1pPr>
            <a:lvl2pPr marL="4572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2pPr>
            <a:lvl3pPr marL="9144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3pPr>
            <a:lvl4pPr marL="1371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4pPr>
            <a:lvl5pPr marL="18288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sz="2800" b="1" kern="1200">
                <a:solidFill>
                  <a:schemeClr val="tx1"/>
                </a:solidFill>
                <a:latin typeface="Arial" pitchFamily="34" charset="0"/>
                <a:ea typeface="굴림" pitchFamily="50" charset="-127"/>
                <a:cs typeface="+mn-cs"/>
              </a:defRPr>
            </a:lvl9pPr>
          </a:lstStyle>
          <a:p>
            <a:pPr algn="ctr">
              <a:buNone/>
            </a:pPr>
            <a:r>
              <a:rPr lang="en-US" altLang="ko-KR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Rear</a:t>
            </a:r>
            <a:endParaRPr lang="ko-KR" altLang="en-US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58797" y="670718"/>
            <a:ext cx="479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Porthole dies for hollow extrusion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26" r="15745"/>
          <a:stretch/>
        </p:blipFill>
        <p:spPr>
          <a:xfrm>
            <a:off x="4976513" y="1216998"/>
            <a:ext cx="1735133" cy="1599223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8" r="17598"/>
          <a:stretch/>
        </p:blipFill>
        <p:spPr>
          <a:xfrm>
            <a:off x="7020272" y="1216998"/>
            <a:ext cx="1656185" cy="1599223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475522"/>
            <a:ext cx="4072339" cy="3054254"/>
          </a:xfrm>
          <a:prstGeom prst="rect">
            <a:avLst/>
          </a:prstGeom>
        </p:spPr>
      </p:pic>
      <p:pic>
        <p:nvPicPr>
          <p:cNvPr id="16" name="그림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957" y="3469021"/>
            <a:ext cx="4072339" cy="305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25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Conclusion</a:t>
            </a:r>
            <a:endParaRPr kumimoji="1" lang="en-US" altLang="ko-KR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160" y="2374492"/>
            <a:ext cx="4114800" cy="4040710"/>
          </a:xfrm>
          <a:prstGeom prst="rect">
            <a:avLst/>
          </a:prstGeom>
        </p:spPr>
      </p:pic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351504" y="477805"/>
            <a:ext cx="7598505" cy="1631216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* To meet safety</a:t>
            </a:r>
            <a:r>
              <a:rPr kumimoji="1" lang="en-US" altLang="ko-KR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issue: fire-proof Mg alloys</a:t>
            </a:r>
          </a:p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* To give beneficial weight</a:t>
            </a:r>
            <a:r>
              <a:rPr kumimoji="1" lang="en-US" altLang="ko-KR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reduction by fire-proof Mg alloys</a:t>
            </a:r>
          </a:p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    - </a:t>
            </a:r>
            <a:r>
              <a:rPr kumimoji="1" lang="en-US" altLang="ko-KR" sz="1600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part stiffness and net-shape by Mg alloys with good formability</a:t>
            </a:r>
          </a:p>
          <a:p>
            <a:pPr marR="0" lvl="0" defTabSz="914400" rtl="0" eaLnBrk="1" fontAlgn="base" latinLnBrk="1" hangingPunct="1">
              <a:lnSpc>
                <a:spcPts val="3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1600" kern="0" dirty="0">
                <a:latin typeface="Tahoma" pitchFamily="34" charset="0"/>
                <a:ea typeface="+mj-ea"/>
                <a:cs typeface="+mj-cs"/>
              </a:rPr>
              <a:t> </a:t>
            </a:r>
            <a:r>
              <a:rPr kumimoji="1" lang="en-US" altLang="ko-KR" sz="1600" kern="0" dirty="0" smtClean="0">
                <a:latin typeface="Tahoma" pitchFamily="34" charset="0"/>
                <a:ea typeface="+mj-ea"/>
                <a:cs typeface="+mj-cs"/>
              </a:rPr>
              <a:t>     [</a:t>
            </a:r>
            <a:r>
              <a:rPr kumimoji="1" lang="en-US" altLang="ko-KR" sz="1600" kern="0" dirty="0" err="1" smtClean="0">
                <a:latin typeface="Tahoma" pitchFamily="34" charset="0"/>
                <a:ea typeface="+mj-ea"/>
                <a:cs typeface="+mj-cs"/>
              </a:rPr>
              <a:t>vs</a:t>
            </a:r>
            <a:r>
              <a:rPr kumimoji="1" lang="en-US" altLang="ko-KR" sz="1600" kern="0" dirty="0" smtClean="0">
                <a:latin typeface="Tahoma" pitchFamily="34" charset="0"/>
                <a:ea typeface="+mj-ea"/>
                <a:cs typeface="+mj-cs"/>
              </a:rPr>
              <a:t>] improved material strength with limited design flexibility</a:t>
            </a:r>
            <a:endParaRPr kumimoji="1" lang="en-US" altLang="ko-KR" sz="1600" i="0" u="none" strike="noStrike" kern="0" cap="none" spc="0" normalizeH="0" noProof="0" dirty="0" smtClean="0">
              <a:ln>
                <a:noFill/>
              </a:ln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3"/>
          <a:srcRect l="59548" t="29000" r="27065" b="30751"/>
          <a:stretch/>
        </p:blipFill>
        <p:spPr>
          <a:xfrm>
            <a:off x="51680" y="2442745"/>
            <a:ext cx="2830666" cy="2393578"/>
          </a:xfrm>
          <a:prstGeom prst="rect">
            <a:avLst/>
          </a:prstGeom>
          <a:noFill/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9" r="7859"/>
          <a:stretch/>
        </p:blipFill>
        <p:spPr>
          <a:xfrm>
            <a:off x="3006216" y="2391348"/>
            <a:ext cx="1402649" cy="124818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9" t="9706" r="16295"/>
          <a:stretch/>
        </p:blipFill>
        <p:spPr>
          <a:xfrm>
            <a:off x="3008674" y="3685892"/>
            <a:ext cx="1400191" cy="1248186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89"/>
          <a:stretch/>
        </p:blipFill>
        <p:spPr>
          <a:xfrm>
            <a:off x="2526528" y="5168906"/>
            <a:ext cx="1631295" cy="12168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53"/>
          <a:stretch/>
        </p:blipFill>
        <p:spPr>
          <a:xfrm>
            <a:off x="630220" y="5168906"/>
            <a:ext cx="1634258" cy="121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50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Rectangle 44"/>
          <p:cNvSpPr>
            <a:spLocks noChangeArrowheads="1"/>
          </p:cNvSpPr>
          <p:nvPr/>
        </p:nvSpPr>
        <p:spPr bwMode="auto">
          <a:xfrm>
            <a:off x="84083" y="4388132"/>
            <a:ext cx="1152525" cy="2186103"/>
          </a:xfrm>
          <a:prstGeom prst="rect">
            <a:avLst/>
          </a:prstGeom>
          <a:noFill/>
          <a:ln w="19050">
            <a:solidFill>
              <a:srgbClr val="CC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 b="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5" name="Rectangle 44"/>
          <p:cNvSpPr>
            <a:spLocks noChangeArrowheads="1"/>
          </p:cNvSpPr>
          <p:nvPr/>
        </p:nvSpPr>
        <p:spPr bwMode="auto">
          <a:xfrm>
            <a:off x="7870607" y="4388132"/>
            <a:ext cx="1152525" cy="2186103"/>
          </a:xfrm>
          <a:prstGeom prst="rect">
            <a:avLst/>
          </a:prstGeom>
          <a:noFill/>
          <a:ln w="19050">
            <a:solidFill>
              <a:srgbClr val="CCFF33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 b="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3" name="Rectangle 44"/>
          <p:cNvSpPr>
            <a:spLocks noChangeArrowheads="1"/>
          </p:cNvSpPr>
          <p:nvPr/>
        </p:nvSpPr>
        <p:spPr bwMode="auto">
          <a:xfrm>
            <a:off x="1379479" y="4388132"/>
            <a:ext cx="1152525" cy="218610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 b="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4" name="AutoShape 45"/>
          <p:cNvSpPr>
            <a:spLocks noChangeArrowheads="1"/>
          </p:cNvSpPr>
          <p:nvPr/>
        </p:nvSpPr>
        <p:spPr bwMode="auto">
          <a:xfrm>
            <a:off x="1379479" y="4251431"/>
            <a:ext cx="1152525" cy="742313"/>
          </a:xfrm>
          <a:prstGeom prst="roundRect">
            <a:avLst>
              <a:gd name="adj" fmla="val 9750"/>
            </a:avLst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tint val="47451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71" name="Rectangle 43"/>
          <p:cNvSpPr>
            <a:spLocks noChangeArrowheads="1"/>
          </p:cNvSpPr>
          <p:nvPr/>
        </p:nvSpPr>
        <p:spPr bwMode="auto">
          <a:xfrm>
            <a:off x="5283477" y="4417484"/>
            <a:ext cx="1152525" cy="215937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 b="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72" name="AutoShape 36"/>
          <p:cNvSpPr>
            <a:spLocks noChangeArrowheads="1"/>
          </p:cNvSpPr>
          <p:nvPr/>
        </p:nvSpPr>
        <p:spPr bwMode="auto">
          <a:xfrm>
            <a:off x="5285065" y="4251432"/>
            <a:ext cx="1152525" cy="742313"/>
          </a:xfrm>
          <a:prstGeom prst="roundRect">
            <a:avLst>
              <a:gd name="adj" fmla="val 9750"/>
            </a:avLst>
          </a:prstGeom>
          <a:gradFill rotWithShape="1">
            <a:gsLst>
              <a:gs pos="0">
                <a:srgbClr val="4582DB"/>
              </a:gs>
              <a:gs pos="100000">
                <a:srgbClr val="4582DB">
                  <a:gamma/>
                  <a:tint val="47451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69" name="AutoShape 41"/>
          <p:cNvSpPr>
            <a:spLocks noChangeArrowheads="1"/>
          </p:cNvSpPr>
          <p:nvPr/>
        </p:nvSpPr>
        <p:spPr bwMode="auto">
          <a:xfrm>
            <a:off x="86712" y="4251429"/>
            <a:ext cx="1152525" cy="742313"/>
          </a:xfrm>
          <a:prstGeom prst="roundRect">
            <a:avLst>
              <a:gd name="adj" fmla="val 9750"/>
            </a:avLst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tint val="47451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pic>
        <p:nvPicPr>
          <p:cNvPr id="12484" name="Picture 138" descr="상승화살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76092" y="537187"/>
            <a:ext cx="730127" cy="71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85" name="Picture 142" descr="bar3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04990" y="624592"/>
            <a:ext cx="234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86" name="Picture 143" descr="bar4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0420" y="624592"/>
            <a:ext cx="258763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487" name="Picture 144" descr="bar7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635" y="624592"/>
            <a:ext cx="199283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488" name="TextBox 14"/>
          <p:cNvSpPr txBox="1">
            <a:spLocks noChangeArrowheads="1"/>
          </p:cNvSpPr>
          <p:nvPr/>
        </p:nvSpPr>
        <p:spPr bwMode="auto">
          <a:xfrm>
            <a:off x="711208" y="600977"/>
            <a:ext cx="1349857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Conventional</a:t>
            </a:r>
          </a:p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all Mg </a:t>
            </a: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alloys</a:t>
            </a:r>
          </a:p>
        </p:txBody>
      </p:sp>
      <p:sp>
        <p:nvSpPr>
          <p:cNvPr id="12489" name="TextBox 14"/>
          <p:cNvSpPr txBox="1">
            <a:spLocks noChangeArrowheads="1"/>
          </p:cNvSpPr>
          <p:nvPr/>
        </p:nvSpPr>
        <p:spPr bwMode="auto">
          <a:xfrm>
            <a:off x="6663728" y="624626"/>
            <a:ext cx="1730666" cy="62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>
              <a:spcBef>
                <a:spcPts val="0"/>
              </a:spcBef>
              <a:buNone/>
            </a:pP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Al</a:t>
            </a:r>
            <a:r>
              <a:rPr lang="en-US" altLang="ko-KR" sz="1600" b="0" baseline="-2500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2</a:t>
            </a: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Ca </a:t>
            </a: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Formation</a:t>
            </a:r>
          </a:p>
          <a:p>
            <a:pPr lvl="0" algn="ctr">
              <a:lnSpc>
                <a:spcPct val="130000"/>
              </a:lnSpc>
              <a:buNone/>
            </a:pPr>
            <a:r>
              <a:rPr lang="en-US" altLang="ko-KR" sz="1400" b="0" dirty="0">
                <a:solidFill>
                  <a:srgbClr val="FFFFFF"/>
                </a:solidFill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(Mg</a:t>
            </a:r>
            <a:r>
              <a:rPr lang="en-US" altLang="ko-KR" sz="1400" b="0" baseline="-25000" dirty="0">
                <a:solidFill>
                  <a:srgbClr val="FFFFFF"/>
                </a:solidFill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2</a:t>
            </a:r>
            <a:r>
              <a:rPr lang="en-US" altLang="ko-KR" sz="1400" b="0" dirty="0">
                <a:solidFill>
                  <a:srgbClr val="FFFFFF"/>
                </a:solidFill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Ca in pure Mg</a:t>
            </a:r>
            <a:r>
              <a:rPr lang="en-US" altLang="ko-KR" sz="1400" b="0" dirty="0" smtClean="0">
                <a:solidFill>
                  <a:srgbClr val="FFFFFF"/>
                </a:solidFill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)</a:t>
            </a:r>
            <a:endParaRPr lang="en-US" altLang="ko-KR" sz="1600" b="0" dirty="0">
              <a:latin typeface="Tahoma" pitchFamily="34" charset="0"/>
              <a:ea typeface="휴먼둥근헤드라인" pitchFamily="18" charset="-127"/>
              <a:cs typeface="Tahoma" pitchFamily="34" charset="0"/>
            </a:endParaRPr>
          </a:p>
        </p:txBody>
      </p:sp>
      <p:sp>
        <p:nvSpPr>
          <p:cNvPr id="12490" name="TextBox 14"/>
          <p:cNvSpPr txBox="1">
            <a:spLocks noChangeArrowheads="1"/>
          </p:cNvSpPr>
          <p:nvPr/>
        </p:nvSpPr>
        <p:spPr bwMode="auto">
          <a:xfrm>
            <a:off x="3217323" y="600977"/>
            <a:ext cx="170790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err="1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CaO</a:t>
            </a:r>
            <a:endParaRPr lang="en-US" altLang="ko-KR" sz="1600" b="0" dirty="0" smtClean="0">
              <a:latin typeface="Tahoma" pitchFamily="34" charset="0"/>
              <a:ea typeface="휴먼둥근헤드라인" pitchFamily="18" charset="-127"/>
              <a:cs typeface="Tahoma" pitchFamily="34" charset="0"/>
            </a:endParaRPr>
          </a:p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(simple </a:t>
            </a: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addition)</a:t>
            </a:r>
          </a:p>
        </p:txBody>
      </p:sp>
      <p:sp>
        <p:nvSpPr>
          <p:cNvPr id="12491" name="TextBox 365"/>
          <p:cNvSpPr txBox="1">
            <a:spLocks noChangeArrowheads="1"/>
          </p:cNvSpPr>
          <p:nvPr/>
        </p:nvSpPr>
        <p:spPr bwMode="auto">
          <a:xfrm>
            <a:off x="2417136" y="669534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>
              <a:spcBef>
                <a:spcPct val="20000"/>
              </a:spcBef>
              <a:buNone/>
            </a:pPr>
            <a:r>
              <a:rPr lang="en-US" altLang="ko-KR" sz="24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+</a:t>
            </a:r>
            <a:endParaRPr lang="ko-KR" altLang="en-US" sz="2400" b="0" dirty="0">
              <a:latin typeface="Tahoma" pitchFamily="34" charset="0"/>
              <a:ea typeface="휴먼둥근헤드라인" pitchFamily="18" charset="-127"/>
              <a:cs typeface="Tahoma" pitchFamily="34" charset="0"/>
            </a:endParaRPr>
          </a:p>
        </p:txBody>
      </p:sp>
      <p:sp>
        <p:nvSpPr>
          <p:cNvPr id="120" name="Rectangle 43"/>
          <p:cNvSpPr>
            <a:spLocks noChangeArrowheads="1"/>
          </p:cNvSpPr>
          <p:nvPr/>
        </p:nvSpPr>
        <p:spPr bwMode="auto">
          <a:xfrm>
            <a:off x="2672481" y="4414858"/>
            <a:ext cx="1152525" cy="2159377"/>
          </a:xfrm>
          <a:prstGeom prst="rect">
            <a:avLst/>
          </a:prstGeom>
          <a:noFill/>
          <a:ln w="19050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 b="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23" name="AutoShape 36"/>
          <p:cNvSpPr>
            <a:spLocks noChangeArrowheads="1"/>
          </p:cNvSpPr>
          <p:nvPr/>
        </p:nvSpPr>
        <p:spPr bwMode="auto">
          <a:xfrm>
            <a:off x="2674069" y="4248806"/>
            <a:ext cx="1152525" cy="742313"/>
          </a:xfrm>
          <a:prstGeom prst="roundRect">
            <a:avLst>
              <a:gd name="adj" fmla="val 9750"/>
            </a:avLst>
          </a:prstGeom>
          <a:gradFill rotWithShape="1">
            <a:gsLst>
              <a:gs pos="0">
                <a:srgbClr val="4582DB"/>
              </a:gs>
              <a:gs pos="100000">
                <a:srgbClr val="4582DB">
                  <a:gamma/>
                  <a:tint val="47451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25" name="AutoShape 38"/>
          <p:cNvSpPr>
            <a:spLocks noChangeArrowheads="1"/>
          </p:cNvSpPr>
          <p:nvPr/>
        </p:nvSpPr>
        <p:spPr bwMode="auto">
          <a:xfrm>
            <a:off x="3979972" y="4248806"/>
            <a:ext cx="1152525" cy="742313"/>
          </a:xfrm>
          <a:prstGeom prst="roundRect">
            <a:avLst>
              <a:gd name="adj" fmla="val 9750"/>
            </a:avLst>
          </a:prstGeom>
          <a:gradFill rotWithShape="1">
            <a:gsLst>
              <a:gs pos="0">
                <a:srgbClr val="C0C0C0"/>
              </a:gs>
              <a:gs pos="100000">
                <a:srgbClr val="C0C0C0">
                  <a:gamma/>
                  <a:tint val="47451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27" name="AutoShape 41"/>
          <p:cNvSpPr>
            <a:spLocks noChangeArrowheads="1"/>
          </p:cNvSpPr>
          <p:nvPr/>
        </p:nvSpPr>
        <p:spPr bwMode="auto">
          <a:xfrm>
            <a:off x="7867759" y="4248806"/>
            <a:ext cx="1152525" cy="742313"/>
          </a:xfrm>
          <a:prstGeom prst="roundRect">
            <a:avLst>
              <a:gd name="adj" fmla="val 9750"/>
            </a:avLst>
          </a:prstGeom>
          <a:gradFill rotWithShape="1">
            <a:gsLst>
              <a:gs pos="0">
                <a:srgbClr val="99CC00"/>
              </a:gs>
              <a:gs pos="100000">
                <a:srgbClr val="99CC00">
                  <a:gamma/>
                  <a:tint val="47451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28" name="Rectangle 44"/>
          <p:cNvSpPr>
            <a:spLocks noChangeArrowheads="1"/>
          </p:cNvSpPr>
          <p:nvPr/>
        </p:nvSpPr>
        <p:spPr bwMode="auto">
          <a:xfrm>
            <a:off x="6572359" y="4388132"/>
            <a:ext cx="1152525" cy="2186103"/>
          </a:xfrm>
          <a:prstGeom prst="rect">
            <a:avLst/>
          </a:prstGeom>
          <a:noFill/>
          <a:ln w="19050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 b="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29" name="AutoShape 45"/>
          <p:cNvSpPr>
            <a:spLocks noChangeArrowheads="1"/>
          </p:cNvSpPr>
          <p:nvPr/>
        </p:nvSpPr>
        <p:spPr bwMode="auto">
          <a:xfrm>
            <a:off x="6572359" y="4248806"/>
            <a:ext cx="1152525" cy="742313"/>
          </a:xfrm>
          <a:prstGeom prst="roundRect">
            <a:avLst>
              <a:gd name="adj" fmla="val 9750"/>
            </a:avLst>
          </a:prstGeom>
          <a:gradFill rotWithShape="1">
            <a:gsLst>
              <a:gs pos="0">
                <a:srgbClr val="FF6600"/>
              </a:gs>
              <a:gs pos="100000">
                <a:srgbClr val="FF6600">
                  <a:gamma/>
                  <a:tint val="47451"/>
                  <a:invGamma/>
                </a:srgbClr>
              </a:gs>
            </a:gsLst>
            <a:lin ang="5400000" scaled="1"/>
          </a:gradFill>
          <a:ln w="25400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39" name="Line 57"/>
          <p:cNvSpPr>
            <a:spLocks noChangeShapeType="1"/>
          </p:cNvSpPr>
          <p:nvPr/>
        </p:nvSpPr>
        <p:spPr bwMode="auto">
          <a:xfrm>
            <a:off x="668447" y="4856128"/>
            <a:ext cx="7920037" cy="0"/>
          </a:xfrm>
          <a:prstGeom prst="line">
            <a:avLst/>
          </a:prstGeom>
          <a:noFill/>
          <a:ln w="25400">
            <a:solidFill>
              <a:srgbClr val="18407B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endParaRPr kumimoji="1" lang="ko-KR" altLang="en-US" sz="1800" b="0">
              <a:solidFill>
                <a:srgbClr val="000000"/>
              </a:solidFill>
              <a:latin typeface="굴림" charset="-127"/>
              <a:ea typeface="굴림" charset="-127"/>
            </a:endParaRPr>
          </a:p>
        </p:txBody>
      </p:sp>
      <p:sp>
        <p:nvSpPr>
          <p:cNvPr id="140" name="Oval 58"/>
          <p:cNvSpPr>
            <a:spLocks noChangeArrowheads="1"/>
          </p:cNvSpPr>
          <p:nvPr/>
        </p:nvSpPr>
        <p:spPr bwMode="auto">
          <a:xfrm>
            <a:off x="595422" y="4775220"/>
            <a:ext cx="144462" cy="144463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tint val="22353"/>
                  <a:invGamma/>
                </a:srgbClr>
              </a:gs>
              <a:gs pos="100000">
                <a:srgbClr val="C0C0C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25400" dir="54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41" name="Oval 59"/>
          <p:cNvSpPr>
            <a:spLocks noChangeArrowheads="1"/>
          </p:cNvSpPr>
          <p:nvPr/>
        </p:nvSpPr>
        <p:spPr bwMode="auto">
          <a:xfrm>
            <a:off x="8444022" y="4775220"/>
            <a:ext cx="144462" cy="144463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tint val="22353"/>
                  <a:invGamma/>
                </a:srgbClr>
              </a:gs>
              <a:gs pos="100000">
                <a:srgbClr val="C0C0C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25400" dir="54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42" name="Oval 60"/>
          <p:cNvSpPr>
            <a:spLocks noChangeArrowheads="1"/>
          </p:cNvSpPr>
          <p:nvPr/>
        </p:nvSpPr>
        <p:spPr bwMode="auto">
          <a:xfrm>
            <a:off x="7077184" y="4775220"/>
            <a:ext cx="144463" cy="144463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tint val="22353"/>
                  <a:invGamma/>
                </a:srgbClr>
              </a:gs>
              <a:gs pos="100000">
                <a:srgbClr val="C0C0C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25400" dir="54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43" name="Oval 61"/>
          <p:cNvSpPr>
            <a:spLocks noChangeArrowheads="1"/>
          </p:cNvSpPr>
          <p:nvPr/>
        </p:nvSpPr>
        <p:spPr bwMode="auto">
          <a:xfrm>
            <a:off x="5780197" y="4775220"/>
            <a:ext cx="144462" cy="144463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tint val="22353"/>
                  <a:invGamma/>
                </a:srgbClr>
              </a:gs>
              <a:gs pos="100000">
                <a:srgbClr val="C0C0C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25400" dir="54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44" name="Oval 62"/>
          <p:cNvSpPr>
            <a:spLocks noChangeArrowheads="1"/>
          </p:cNvSpPr>
          <p:nvPr/>
        </p:nvSpPr>
        <p:spPr bwMode="auto">
          <a:xfrm>
            <a:off x="4484797" y="4775220"/>
            <a:ext cx="144462" cy="144463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tint val="22353"/>
                  <a:invGamma/>
                </a:srgbClr>
              </a:gs>
              <a:gs pos="100000">
                <a:srgbClr val="C0C0C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25400" dir="54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45" name="Oval 63"/>
          <p:cNvSpPr>
            <a:spLocks noChangeArrowheads="1"/>
          </p:cNvSpPr>
          <p:nvPr/>
        </p:nvSpPr>
        <p:spPr bwMode="auto">
          <a:xfrm>
            <a:off x="3187809" y="4775220"/>
            <a:ext cx="144463" cy="144463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tint val="22353"/>
                  <a:invGamma/>
                </a:srgbClr>
              </a:gs>
              <a:gs pos="100000">
                <a:srgbClr val="C0C0C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25400" dir="54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sp>
        <p:nvSpPr>
          <p:cNvPr id="146" name="Oval 64"/>
          <p:cNvSpPr>
            <a:spLocks noChangeArrowheads="1"/>
          </p:cNvSpPr>
          <p:nvPr/>
        </p:nvSpPr>
        <p:spPr bwMode="auto">
          <a:xfrm>
            <a:off x="1892409" y="4775220"/>
            <a:ext cx="144463" cy="144463"/>
          </a:xfrm>
          <a:prstGeom prst="ellipse">
            <a:avLst/>
          </a:prstGeom>
          <a:gradFill rotWithShape="1">
            <a:gsLst>
              <a:gs pos="0">
                <a:srgbClr val="C0C0C0">
                  <a:gamma/>
                  <a:tint val="22353"/>
                  <a:invGamma/>
                </a:srgbClr>
              </a:gs>
              <a:gs pos="100000">
                <a:srgbClr val="C0C0C0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>
            <a:outerShdw dist="25400" dir="5400000" algn="ctr" rotWithShape="0">
              <a:srgbClr val="808080"/>
            </a:outerShdw>
          </a:effectLst>
        </p:spPr>
        <p:txBody>
          <a:bodyPr wrap="none" anchor="ctr"/>
          <a:lstStyle/>
          <a:p>
            <a:pPr marL="0" marR="0" lvl="0" indent="0" defTabSz="91440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굴림" charset="-127"/>
              <a:ea typeface="굴림" charset="-127"/>
            </a:endParaRPr>
          </a:p>
        </p:txBody>
      </p:sp>
      <p:grpSp>
        <p:nvGrpSpPr>
          <p:cNvPr id="4" name="그룹 3"/>
          <p:cNvGrpSpPr/>
          <p:nvPr/>
        </p:nvGrpSpPr>
        <p:grpSpPr>
          <a:xfrm>
            <a:off x="3088837" y="1311163"/>
            <a:ext cx="2925763" cy="2879726"/>
            <a:chOff x="3088837" y="1389993"/>
            <a:chExt cx="2925763" cy="2879726"/>
          </a:xfrm>
        </p:grpSpPr>
        <p:sp>
          <p:nvSpPr>
            <p:cNvPr id="148" name="AutoShape 7"/>
            <p:cNvSpPr>
              <a:spLocks noChangeArrowheads="1"/>
            </p:cNvSpPr>
            <p:nvPr/>
          </p:nvSpPr>
          <p:spPr bwMode="auto">
            <a:xfrm>
              <a:off x="3196787" y="1623356"/>
              <a:ext cx="2713038" cy="2419350"/>
            </a:xfrm>
            <a:custGeom>
              <a:avLst/>
              <a:gdLst>
                <a:gd name="T0" fmla="*/ 42 w 21600"/>
                <a:gd name="T1" fmla="*/ 0 h 21600"/>
                <a:gd name="T2" fmla="*/ 42 w 21600"/>
                <a:gd name="T3" fmla="*/ 19 h 21600"/>
                <a:gd name="T4" fmla="*/ 0 w 21600"/>
                <a:gd name="T5" fmla="*/ 19 h 21600"/>
                <a:gd name="T6" fmla="*/ 42 w 21600"/>
                <a:gd name="T7" fmla="*/ 19 h 21600"/>
                <a:gd name="T8" fmla="*/ 42 w 21600"/>
                <a:gd name="T9" fmla="*/ 19 h 21600"/>
                <a:gd name="T10" fmla="*/ 42 w 21600"/>
                <a:gd name="T11" fmla="*/ 19 h 21600"/>
                <a:gd name="T12" fmla="*/ 42 w 21600"/>
                <a:gd name="T13" fmla="*/ 19 h 21600"/>
                <a:gd name="T14" fmla="*/ 42 w 21600"/>
                <a:gd name="T15" fmla="*/ 19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60 w 21600"/>
                <a:gd name="T25" fmla="*/ 3161 h 21600"/>
                <a:gd name="T26" fmla="*/ 18440 w 21600"/>
                <a:gd name="T27" fmla="*/ 18439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gradFill rotWithShape="0">
              <a:gsLst>
                <a:gs pos="0">
                  <a:srgbClr val="8966B0">
                    <a:alpha val="60001"/>
                  </a:srgbClr>
                </a:gs>
                <a:gs pos="100000">
                  <a:srgbClr val="3F2F51">
                    <a:alpha val="60001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latinLnBrk="1"/>
              <a:endParaRPr lang="ko-KR" altLang="en-US" sz="2800" b="0">
                <a:solidFill>
                  <a:schemeClr val="bg2"/>
                </a:solidFill>
                <a:ea typeface="굴림" charset="-127"/>
              </a:endParaRPr>
            </a:p>
          </p:txBody>
        </p:sp>
        <p:sp>
          <p:nvSpPr>
            <p:cNvPr id="149" name="AutoShape 8"/>
            <p:cNvSpPr>
              <a:spLocks noChangeArrowheads="1"/>
            </p:cNvSpPr>
            <p:nvPr/>
          </p:nvSpPr>
          <p:spPr bwMode="auto">
            <a:xfrm rot="5400000">
              <a:off x="3349187" y="1482068"/>
              <a:ext cx="2408238" cy="2700338"/>
            </a:xfrm>
            <a:custGeom>
              <a:avLst/>
              <a:gdLst>
                <a:gd name="T0" fmla="*/ 18 w 21600"/>
                <a:gd name="T1" fmla="*/ 0 h 21600"/>
                <a:gd name="T2" fmla="*/ 18 w 21600"/>
                <a:gd name="T3" fmla="*/ 40 h 21600"/>
                <a:gd name="T4" fmla="*/ 18 w 21600"/>
                <a:gd name="T5" fmla="*/ 40 h 21600"/>
                <a:gd name="T6" fmla="*/ 18 w 21600"/>
                <a:gd name="T7" fmla="*/ 4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59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5379" y="10822"/>
                  </a:moveTo>
                  <a:cubicBezTo>
                    <a:pt x="5379" y="10814"/>
                    <a:pt x="5379" y="10807"/>
                    <a:pt x="5379" y="10800"/>
                  </a:cubicBezTo>
                  <a:cubicBezTo>
                    <a:pt x="5379" y="7806"/>
                    <a:pt x="7806" y="5379"/>
                    <a:pt x="10800" y="5379"/>
                  </a:cubicBezTo>
                  <a:cubicBezTo>
                    <a:pt x="13793" y="5379"/>
                    <a:pt x="16221" y="7806"/>
                    <a:pt x="16221" y="10800"/>
                  </a:cubicBezTo>
                  <a:cubicBezTo>
                    <a:pt x="16221" y="10807"/>
                    <a:pt x="16220" y="10814"/>
                    <a:pt x="16220" y="10822"/>
                  </a:cubicBezTo>
                  <a:lnTo>
                    <a:pt x="21599" y="10843"/>
                  </a:lnTo>
                  <a:cubicBezTo>
                    <a:pt x="21599" y="10829"/>
                    <a:pt x="21600" y="10814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-1" y="10814"/>
                    <a:pt x="0" y="10829"/>
                    <a:pt x="0" y="10843"/>
                  </a:cubicBezTo>
                  <a:lnTo>
                    <a:pt x="5379" y="10822"/>
                  </a:lnTo>
                  <a:close/>
                </a:path>
              </a:pathLst>
            </a:custGeom>
            <a:gradFill rotWithShape="0">
              <a:gsLst>
                <a:gs pos="0">
                  <a:srgbClr val="99CC00">
                    <a:alpha val="60001"/>
                  </a:srgbClr>
                </a:gs>
                <a:gs pos="100000">
                  <a:srgbClr val="475E00">
                    <a:alpha val="60001"/>
                  </a:srgb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10800000" vert="eaVert" wrap="none" anchor="ctr"/>
            <a:lstStyle/>
            <a:p>
              <a:pPr latinLnBrk="1"/>
              <a:endParaRPr lang="ko-KR" altLang="en-US" sz="2800" b="0">
                <a:solidFill>
                  <a:schemeClr val="bg2"/>
                </a:solidFill>
                <a:ea typeface="굴림" charset="-127"/>
              </a:endParaRPr>
            </a:p>
          </p:txBody>
        </p:sp>
        <p:sp>
          <p:nvSpPr>
            <p:cNvPr id="150" name="Oval 9"/>
            <p:cNvSpPr>
              <a:spLocks noChangeArrowheads="1"/>
            </p:cNvSpPr>
            <p:nvPr/>
          </p:nvSpPr>
          <p:spPr bwMode="auto">
            <a:xfrm>
              <a:off x="4141350" y="1455081"/>
              <a:ext cx="817563" cy="730250"/>
            </a:xfrm>
            <a:prstGeom prst="ellipse">
              <a:avLst/>
            </a:prstGeom>
            <a:gradFill rotWithShape="0">
              <a:gsLst>
                <a:gs pos="0">
                  <a:srgbClr val="99CC00"/>
                </a:gs>
                <a:gs pos="100000">
                  <a:srgbClr val="475E00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endParaRPr lang="ko-KR" altLang="en-US" sz="1400" b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51" name="Oval 10"/>
            <p:cNvSpPr>
              <a:spLocks noChangeArrowheads="1"/>
            </p:cNvSpPr>
            <p:nvPr/>
          </p:nvSpPr>
          <p:spPr bwMode="auto">
            <a:xfrm>
              <a:off x="5162112" y="1983718"/>
              <a:ext cx="820738" cy="730250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endParaRPr lang="ko-KR" altLang="en-US" sz="1400" b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52" name="Oval 11"/>
            <p:cNvSpPr>
              <a:spLocks noChangeArrowheads="1"/>
            </p:cNvSpPr>
            <p:nvPr/>
          </p:nvSpPr>
          <p:spPr bwMode="auto">
            <a:xfrm>
              <a:off x="4138175" y="3485493"/>
              <a:ext cx="819150" cy="730250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endParaRPr lang="en-US" altLang="ko-KR" sz="1400" b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53" name="Oval 12"/>
            <p:cNvSpPr>
              <a:spLocks noChangeArrowheads="1"/>
            </p:cNvSpPr>
            <p:nvPr/>
          </p:nvSpPr>
          <p:spPr bwMode="auto">
            <a:xfrm>
              <a:off x="3161862" y="1969431"/>
              <a:ext cx="817563" cy="730250"/>
            </a:xfrm>
            <a:prstGeom prst="ellipse">
              <a:avLst/>
            </a:prstGeom>
            <a:gradFill rotWithShape="0">
              <a:gsLst>
                <a:gs pos="0">
                  <a:srgbClr val="009999"/>
                </a:gs>
                <a:gs pos="100000">
                  <a:srgbClr val="004747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endParaRPr lang="en-US" altLang="ko-KR" sz="1400" b="0">
                <a:solidFill>
                  <a:schemeClr val="bg2"/>
                </a:solidFill>
                <a:latin typeface="Times New Roman" pitchFamily="18" charset="0"/>
              </a:endParaRPr>
            </a:p>
            <a:p>
              <a:pPr algn="ctr" latinLnBrk="1"/>
              <a:endParaRPr lang="en-US" altLang="ko-KR" sz="1400" b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pic>
          <p:nvPicPr>
            <p:cNvPr id="154" name="Picture 19" descr="볼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9125" y="1389993"/>
              <a:ext cx="88582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5" name="Picture 20" descr="볼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775" y="1947206"/>
              <a:ext cx="884238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6" name="Picture 21" descr="볼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4837" y="3439456"/>
              <a:ext cx="884238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7" name="Oval 57"/>
            <p:cNvSpPr>
              <a:spLocks noChangeArrowheads="1"/>
            </p:cNvSpPr>
            <p:nvPr/>
          </p:nvSpPr>
          <p:spPr bwMode="auto">
            <a:xfrm>
              <a:off x="3161862" y="2975906"/>
              <a:ext cx="817563" cy="731838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endParaRPr lang="ko-KR" altLang="en-US" sz="1400" b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sp>
          <p:nvSpPr>
            <p:cNvPr id="158" name="Oval 59"/>
            <p:cNvSpPr>
              <a:spLocks noChangeArrowheads="1"/>
            </p:cNvSpPr>
            <p:nvPr/>
          </p:nvSpPr>
          <p:spPr bwMode="auto">
            <a:xfrm>
              <a:off x="5168462" y="2934631"/>
              <a:ext cx="819150" cy="73025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65E00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algn="ctr" latinLnBrk="1"/>
              <a:endParaRPr lang="en-US" altLang="ko-KR" sz="1400" b="0">
                <a:solidFill>
                  <a:schemeClr val="bg2"/>
                </a:solidFill>
                <a:latin typeface="Times New Roman" pitchFamily="18" charset="0"/>
              </a:endParaRPr>
            </a:p>
          </p:txBody>
        </p:sp>
        <p:pic>
          <p:nvPicPr>
            <p:cNvPr id="159" name="Picture 58" descr="볼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775" y="2861606"/>
              <a:ext cx="88582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0" name="Picture 22" descr="볼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875" y="2910818"/>
              <a:ext cx="88582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60" descr="볼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34875" y="1899581"/>
              <a:ext cx="885825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2" name="Text Box 83"/>
            <p:cNvSpPr txBox="1">
              <a:spLocks noChangeArrowheads="1"/>
            </p:cNvSpPr>
            <p:nvPr/>
          </p:nvSpPr>
          <p:spPr bwMode="auto">
            <a:xfrm>
              <a:off x="4098487" y="1639231"/>
              <a:ext cx="8540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9pPr>
            </a:lstStyle>
            <a:p>
              <a:pPr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 b="0">
                  <a:solidFill>
                    <a:schemeClr val="bg2"/>
                  </a:solidFill>
                  <a:latin typeface="Times New Roman" pitchFamily="18" charset="0"/>
                  <a:ea typeface="HY견고딕" pitchFamily="18" charset="-127"/>
                </a:rPr>
                <a:t>Non-SF6</a:t>
              </a:r>
            </a:p>
          </p:txBody>
        </p:sp>
        <p:sp>
          <p:nvSpPr>
            <p:cNvPr id="163" name="Text Box 84"/>
            <p:cNvSpPr txBox="1">
              <a:spLocks noChangeArrowheads="1"/>
            </p:cNvSpPr>
            <p:nvPr/>
          </p:nvSpPr>
          <p:spPr bwMode="auto">
            <a:xfrm>
              <a:off x="5215390" y="2192448"/>
              <a:ext cx="74084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 b="0" dirty="0" smtClean="0">
                  <a:solidFill>
                    <a:schemeClr val="bg2"/>
                  </a:solidFill>
                  <a:latin typeface="Times New Roman" pitchFamily="18" charset="0"/>
                  <a:ea typeface="HY견고딕" pitchFamily="18" charset="-127"/>
                </a:rPr>
                <a:t>Be-free</a:t>
              </a:r>
              <a:endParaRPr kumimoji="1" lang="en-US" altLang="ko-KR" sz="1400" b="0" dirty="0">
                <a:solidFill>
                  <a:schemeClr val="bg2"/>
                </a:solidFill>
                <a:latin typeface="Times New Roman" pitchFamily="18" charset="0"/>
                <a:ea typeface="HY견고딕" pitchFamily="18" charset="-127"/>
              </a:endParaRPr>
            </a:p>
          </p:txBody>
        </p:sp>
        <p:sp>
          <p:nvSpPr>
            <p:cNvPr id="164" name="Text Box 85"/>
            <p:cNvSpPr txBox="1">
              <a:spLocks noChangeArrowheads="1"/>
            </p:cNvSpPr>
            <p:nvPr/>
          </p:nvSpPr>
          <p:spPr bwMode="auto">
            <a:xfrm>
              <a:off x="5221357" y="3028293"/>
              <a:ext cx="683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 b="0" dirty="0">
                  <a:solidFill>
                    <a:schemeClr val="bg2"/>
                  </a:solidFill>
                  <a:latin typeface="Times New Roman" pitchFamily="18" charset="0"/>
                  <a:ea typeface="HY견고딕" pitchFamily="18" charset="-127"/>
                </a:rPr>
                <a:t>Melt</a:t>
              </a:r>
            </a:p>
            <a:p>
              <a:pPr algn="ctr"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 b="0" dirty="0">
                  <a:solidFill>
                    <a:schemeClr val="bg2"/>
                  </a:solidFill>
                  <a:latin typeface="Times New Roman" pitchFamily="18" charset="0"/>
                  <a:ea typeface="HY견고딕" pitchFamily="18" charset="-127"/>
                </a:rPr>
                <a:t>quality</a:t>
              </a:r>
            </a:p>
          </p:txBody>
        </p:sp>
        <p:sp>
          <p:nvSpPr>
            <p:cNvPr id="165" name="Text Box 86"/>
            <p:cNvSpPr txBox="1">
              <a:spLocks noChangeArrowheads="1"/>
            </p:cNvSpPr>
            <p:nvPr/>
          </p:nvSpPr>
          <p:spPr bwMode="auto">
            <a:xfrm>
              <a:off x="4213394" y="3590268"/>
              <a:ext cx="6623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 b="0" dirty="0">
                  <a:solidFill>
                    <a:schemeClr val="bg2"/>
                  </a:solidFill>
                  <a:latin typeface="Times New Roman" pitchFamily="18" charset="0"/>
                  <a:ea typeface="HY견고딕" pitchFamily="18" charset="-127"/>
                </a:rPr>
                <a:t>Chip</a:t>
              </a:r>
            </a:p>
            <a:p>
              <a:pPr algn="ctr"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 b="0" dirty="0">
                  <a:solidFill>
                    <a:schemeClr val="bg2"/>
                  </a:solidFill>
                  <a:latin typeface="Times New Roman" pitchFamily="18" charset="0"/>
                  <a:ea typeface="HY견고딕" pitchFamily="18" charset="-127"/>
                </a:rPr>
                <a:t>Safety</a:t>
              </a:r>
            </a:p>
          </p:txBody>
        </p:sp>
        <p:sp>
          <p:nvSpPr>
            <p:cNvPr id="166" name="Text Box 87"/>
            <p:cNvSpPr txBox="1">
              <a:spLocks noChangeArrowheads="1"/>
            </p:cNvSpPr>
            <p:nvPr/>
          </p:nvSpPr>
          <p:spPr bwMode="auto">
            <a:xfrm>
              <a:off x="3230732" y="3075918"/>
              <a:ext cx="662361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9pPr>
            </a:lstStyle>
            <a:p>
              <a:pPr algn="ctr"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 b="0">
                  <a:solidFill>
                    <a:schemeClr val="bg2"/>
                  </a:solidFill>
                  <a:latin typeface="Times New Roman" pitchFamily="18" charset="0"/>
                  <a:ea typeface="HY견고딕" pitchFamily="18" charset="-127"/>
                </a:rPr>
                <a:t>Part</a:t>
              </a:r>
            </a:p>
            <a:p>
              <a:pPr algn="ctr"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 b="0">
                  <a:solidFill>
                    <a:schemeClr val="bg2"/>
                  </a:solidFill>
                  <a:latin typeface="Times New Roman" pitchFamily="18" charset="0"/>
                  <a:ea typeface="HY견고딕" pitchFamily="18" charset="-127"/>
                </a:rPr>
                <a:t>Safety</a:t>
              </a:r>
            </a:p>
          </p:txBody>
        </p:sp>
        <p:sp>
          <p:nvSpPr>
            <p:cNvPr id="167" name="Text Box 88"/>
            <p:cNvSpPr txBox="1">
              <a:spLocks noChangeArrowheads="1"/>
            </p:cNvSpPr>
            <p:nvPr/>
          </p:nvSpPr>
          <p:spPr bwMode="auto">
            <a:xfrm>
              <a:off x="3088837" y="2144056"/>
              <a:ext cx="9255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1pPr>
              <a:lvl2pPr marL="742950" indent="-28575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3pPr>
              <a:lvl4pPr marL="16002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4pPr>
              <a:lvl5pPr marL="2057400" indent="-228600" eaLnBrk="0" hangingPunct="0">
                <a:spcBef>
                  <a:spcPct val="20000"/>
                </a:spcBef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800" b="1">
                  <a:solidFill>
                    <a:schemeClr val="tx1"/>
                  </a:solidFill>
                  <a:latin typeface="Arial" charset="0"/>
                  <a:ea typeface="굴림" charset="-127"/>
                </a:defRPr>
              </a:lvl9pPr>
            </a:lstStyle>
            <a:p>
              <a:pPr eaLnBrk="1" latin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 b="0">
                  <a:solidFill>
                    <a:schemeClr val="bg2"/>
                  </a:solidFill>
                  <a:latin typeface="Times New Roman" pitchFamily="18" charset="0"/>
                  <a:ea typeface="HY견고딕" pitchFamily="18" charset="-127"/>
                </a:rPr>
                <a:t>Recycling</a:t>
              </a:r>
            </a:p>
          </p:txBody>
        </p:sp>
        <p:sp>
          <p:nvSpPr>
            <p:cNvPr id="168" name="Text Box 12"/>
            <p:cNvSpPr txBox="1">
              <a:spLocks noChangeArrowheads="1"/>
            </p:cNvSpPr>
            <p:nvPr/>
          </p:nvSpPr>
          <p:spPr bwMode="auto">
            <a:xfrm>
              <a:off x="3984026" y="2525113"/>
              <a:ext cx="1148071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 latinLnBrk="1">
                <a:spcBef>
                  <a:spcPts val="0"/>
                </a:spcBef>
                <a:buNone/>
                <a:defRPr/>
              </a:pPr>
              <a:r>
                <a:rPr kumimoji="1" lang="en-US" altLang="ko-KR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ECO-Mg</a:t>
              </a:r>
            </a:p>
            <a:p>
              <a:pPr algn="ctr" latinLnBrk="1">
                <a:spcBef>
                  <a:spcPts val="0"/>
                </a:spcBef>
                <a:buNone/>
                <a:defRPr/>
              </a:pPr>
              <a:r>
                <a:rPr kumimoji="1" lang="en-US" altLang="ko-KR" sz="1600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approach</a:t>
              </a:r>
              <a:endParaRPr kumimoji="1" lang="en-US" altLang="ko-KR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203876" y="4292109"/>
            <a:ext cx="9236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Creep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resistant</a:t>
            </a:r>
            <a:endParaRPr lang="ko-KR" altLang="en-US" sz="1300" b="0" dirty="0">
              <a:solidFill>
                <a:schemeClr val="bg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499320" y="4292109"/>
            <a:ext cx="92365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Ignition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resistant</a:t>
            </a:r>
            <a:endParaRPr lang="ko-KR" altLang="en-US" sz="1300" b="0" dirty="0">
              <a:solidFill>
                <a:schemeClr val="bg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2800623" y="4292109"/>
            <a:ext cx="8996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High-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strength</a:t>
            </a:r>
            <a:endParaRPr lang="ko-KR" altLang="en-US" sz="1300" b="0" dirty="0">
              <a:solidFill>
                <a:schemeClr val="bg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5299294" y="4292109"/>
            <a:ext cx="112242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Bio-</a:t>
            </a:r>
          </a:p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degradable</a:t>
            </a:r>
            <a:endParaRPr lang="ko-KR" altLang="en-US" sz="1300" b="0" dirty="0">
              <a:solidFill>
                <a:schemeClr val="bg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0" name="TextBox 179"/>
          <p:cNvSpPr txBox="1"/>
          <p:nvPr/>
        </p:nvSpPr>
        <p:spPr>
          <a:xfrm>
            <a:off x="6689757" y="4292109"/>
            <a:ext cx="9348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Damping</a:t>
            </a:r>
          </a:p>
          <a:p>
            <a:pPr algn="ctr">
              <a:spcBef>
                <a:spcPts val="0"/>
              </a:spcBef>
              <a:buNone/>
            </a:pPr>
            <a:endParaRPr lang="ko-KR" altLang="en-US" sz="1300" b="0" dirty="0">
              <a:solidFill>
                <a:schemeClr val="bg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1" name="TextBox 180"/>
          <p:cNvSpPr txBox="1"/>
          <p:nvPr/>
        </p:nvSpPr>
        <p:spPr>
          <a:xfrm>
            <a:off x="8035782" y="4292109"/>
            <a:ext cx="8210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Powder</a:t>
            </a:r>
          </a:p>
          <a:p>
            <a:pPr algn="ctr">
              <a:spcBef>
                <a:spcPts val="0"/>
              </a:spcBef>
              <a:buNone/>
            </a:pPr>
            <a:endParaRPr lang="ko-KR" altLang="en-US" sz="1300" b="0" dirty="0">
              <a:solidFill>
                <a:schemeClr val="bg2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2" name="Line 21"/>
          <p:cNvSpPr>
            <a:spLocks noChangeShapeType="1"/>
          </p:cNvSpPr>
          <p:nvPr/>
        </p:nvSpPr>
        <p:spPr bwMode="auto">
          <a:xfrm>
            <a:off x="226686" y="3166243"/>
            <a:ext cx="234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183" name="Line 22"/>
          <p:cNvSpPr>
            <a:spLocks noChangeShapeType="1"/>
          </p:cNvSpPr>
          <p:nvPr/>
        </p:nvSpPr>
        <p:spPr bwMode="auto">
          <a:xfrm>
            <a:off x="226686" y="2096929"/>
            <a:ext cx="271417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184" name="Line 21"/>
          <p:cNvSpPr>
            <a:spLocks noChangeShapeType="1"/>
          </p:cNvSpPr>
          <p:nvPr/>
        </p:nvSpPr>
        <p:spPr bwMode="auto">
          <a:xfrm>
            <a:off x="6578030" y="3168866"/>
            <a:ext cx="2340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185" name="Line 22"/>
          <p:cNvSpPr>
            <a:spLocks noChangeShapeType="1"/>
          </p:cNvSpPr>
          <p:nvPr/>
        </p:nvSpPr>
        <p:spPr bwMode="auto">
          <a:xfrm>
            <a:off x="6203858" y="2099552"/>
            <a:ext cx="271417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ko-KR" altLang="en-US"/>
          </a:p>
        </p:txBody>
      </p:sp>
      <p:sp>
        <p:nvSpPr>
          <p:cNvPr id="186" name="TextBox 185"/>
          <p:cNvSpPr txBox="1"/>
          <p:nvPr/>
        </p:nvSpPr>
        <p:spPr>
          <a:xfrm>
            <a:off x="169527" y="1773612"/>
            <a:ext cx="2724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altLang="ko-K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AZ91, AM50/60 casting alloys</a:t>
            </a:r>
            <a:endParaRPr lang="ko-KR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7" name="TextBox 186"/>
          <p:cNvSpPr txBox="1"/>
          <p:nvPr/>
        </p:nvSpPr>
        <p:spPr>
          <a:xfrm>
            <a:off x="6178127" y="1773612"/>
            <a:ext cx="2787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-US" altLang="ko-K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AZ31, AM30, AZ61 wrought alloys</a:t>
            </a:r>
            <a:endParaRPr lang="ko-KR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8" name="TextBox 187"/>
          <p:cNvSpPr txBox="1"/>
          <p:nvPr/>
        </p:nvSpPr>
        <p:spPr>
          <a:xfrm>
            <a:off x="6188633" y="2146733"/>
            <a:ext cx="2787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 burning at higher velocity &amp; temp.</a:t>
            </a:r>
            <a:endParaRPr lang="ko-KR" altLang="en-US" sz="1200" b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164271" y="2138853"/>
            <a:ext cx="2776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improved fluidity &amp; internal soundness</a:t>
            </a:r>
            <a:endParaRPr lang="ko-KR" altLang="en-US" sz="1200" b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164271" y="2856170"/>
            <a:ext cx="2724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altLang="ko-KR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altLang="ko-K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amount for melt quality</a:t>
            </a:r>
            <a:endParaRPr lang="ko-KR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6172867" y="2844575"/>
            <a:ext cx="27872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0"/>
              </a:spcBef>
              <a:buNone/>
            </a:pPr>
            <a:r>
              <a:rPr lang="en-US" altLang="ko-KR" sz="12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altLang="ko-K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amount for DRX &amp; texture</a:t>
            </a:r>
            <a:endParaRPr lang="ko-KR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84083" y="5067171"/>
            <a:ext cx="12153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controlled by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</a:t>
            </a:r>
            <a:r>
              <a:rPr lang="en-US" altLang="ko-K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en-US" altLang="ko-KR" sz="12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casting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gravity casting</a:t>
            </a:r>
            <a:r>
              <a:rPr lang="en-US" altLang="ko-KR" sz="1200" b="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ko-KR" altLang="en-US" sz="1200" b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3" name="TextBox 192"/>
          <p:cNvSpPr txBox="1"/>
          <p:nvPr/>
        </p:nvSpPr>
        <p:spPr>
          <a:xfrm>
            <a:off x="1381897" y="5067171"/>
            <a:ext cx="1167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controlled by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extrusion</a:t>
            </a: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gravity casting</a:t>
            </a:r>
            <a:endParaRPr lang="ko-KR" altLang="en-US" sz="1300" b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4" name="TextBox 193"/>
          <p:cNvSpPr txBox="1"/>
          <p:nvPr/>
        </p:nvSpPr>
        <p:spPr>
          <a:xfrm>
            <a:off x="2682550" y="5067171"/>
            <a:ext cx="115127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controlled by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Icosahedral-</a:t>
            </a: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&amp; LPSO-phase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Extrusion, etc.</a:t>
            </a:r>
            <a:endParaRPr lang="ko-KR" altLang="en-US" sz="1200" b="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5" name="TextBox 194"/>
          <p:cNvSpPr txBox="1"/>
          <p:nvPr/>
        </p:nvSpPr>
        <p:spPr>
          <a:xfrm>
            <a:off x="5291747" y="5067171"/>
            <a:ext cx="116730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controlled by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others</a:t>
            </a: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extrusion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gravity casting</a:t>
            </a:r>
            <a:endParaRPr lang="ko-KR" altLang="en-US" sz="1300" b="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6" name="TextBox 195"/>
          <p:cNvSpPr txBox="1"/>
          <p:nvPr/>
        </p:nvSpPr>
        <p:spPr>
          <a:xfrm>
            <a:off x="6584518" y="5067171"/>
            <a:ext cx="1080296" cy="15004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pure Mg with</a:t>
            </a: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&amp; Si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casting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b="0" dirty="0" smtClea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extrusion</a:t>
            </a:r>
            <a:endParaRPr lang="ko-KR" altLang="en-US" sz="1300" b="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7" name="TextBox 196"/>
          <p:cNvSpPr txBox="1"/>
          <p:nvPr/>
        </p:nvSpPr>
        <p:spPr>
          <a:xfrm>
            <a:off x="7872036" y="5067171"/>
            <a:ext cx="11241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property &amp;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 control</a:t>
            </a: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</a:t>
            </a:r>
            <a:r>
              <a:rPr lang="en-US" altLang="ko-KR" sz="1200" b="0" dirty="0" err="1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endParaRPr lang="en-US" altLang="ko-KR" sz="1200" b="0" dirty="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200" b="0" dirty="0" smtClean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PM</a:t>
            </a:r>
            <a:endParaRPr lang="ko-KR" altLang="en-US" sz="1300" b="0" dirty="0">
              <a:solidFill>
                <a:srgbClr val="FFFF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8" name="Text Box 12"/>
          <p:cNvSpPr txBox="1">
            <a:spLocks noChangeArrowheads="1"/>
          </p:cNvSpPr>
          <p:nvPr/>
        </p:nvSpPr>
        <p:spPr bwMode="auto">
          <a:xfrm>
            <a:off x="4048366" y="4223708"/>
            <a:ext cx="10246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latinLnBrk="1">
              <a:spcBef>
                <a:spcPts val="0"/>
              </a:spcBef>
              <a:buNone/>
              <a:defRPr/>
            </a:pPr>
            <a:r>
              <a:rPr kumimoji="1" lang="en-US" altLang="ko-K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ECO-Mg</a:t>
            </a:r>
          </a:p>
          <a:p>
            <a:pPr algn="ctr" latinLnBrk="1">
              <a:spcBef>
                <a:spcPts val="0"/>
              </a:spcBef>
              <a:buNone/>
              <a:defRPr/>
            </a:pPr>
            <a:r>
              <a:rPr kumimoji="1" lang="en-US" altLang="ko-KR" sz="1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alloys</a:t>
            </a:r>
            <a:endParaRPr kumimoji="1" lang="en-US" altLang="ko-KR" sz="1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9" name="TextBox 198"/>
          <p:cNvSpPr txBox="1"/>
          <p:nvPr/>
        </p:nvSpPr>
        <p:spPr>
          <a:xfrm>
            <a:off x="0" y="0"/>
            <a:ext cx="6781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Overview </a:t>
            </a: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of ECO-Mg Approach &amp; Alloys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94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0" y="0"/>
            <a:ext cx="635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Nature of Explosive Mg Alloys </a:t>
            </a:r>
            <a:endParaRPr lang="en-US" altLang="ko-KR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7" name="Picture 2" descr="C:\Documents and Settings\shae\바탕 화면\ttemp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1722" y="1406265"/>
            <a:ext cx="3960000" cy="1336935"/>
          </a:xfrm>
          <a:prstGeom prst="rect">
            <a:avLst/>
          </a:prstGeom>
          <a:noFill/>
        </p:spPr>
      </p:pic>
      <p:pic>
        <p:nvPicPr>
          <p:cNvPr id="18" name="Picture 3" descr="C:\Documents and Settings\shae\바탕 화면\ttemp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754" y="1408613"/>
            <a:ext cx="3960000" cy="5124389"/>
          </a:xfrm>
          <a:prstGeom prst="rect">
            <a:avLst/>
          </a:prstGeom>
          <a:noFill/>
        </p:spPr>
      </p:pic>
      <p:pic>
        <p:nvPicPr>
          <p:cNvPr id="19" name="Picture 123" descr="bar1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9975" y="607136"/>
            <a:ext cx="25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125"/>
          <p:cNvSpPr txBox="1">
            <a:spLocks noChangeArrowheads="1"/>
          </p:cNvSpPr>
          <p:nvPr/>
        </p:nvSpPr>
        <p:spPr bwMode="auto">
          <a:xfrm>
            <a:off x="5692577" y="590514"/>
            <a:ext cx="181171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292929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buNone/>
              <a:defRPr/>
            </a:pPr>
            <a:r>
              <a:rPr kumimoji="1" lang="en-US" altLang="ko-KR" sz="18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Ignition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kumimoji="1" lang="en-US" altLang="ko-KR" sz="18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In liquid state</a:t>
            </a:r>
            <a:endParaRPr kumimoji="1" lang="en-US" altLang="ko-KR" sz="1800" dirty="0">
              <a:solidFill>
                <a:srgbClr val="FFFFFF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21" name="Picture 122" descr="bar5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63381" y="579977"/>
            <a:ext cx="252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 Box 126"/>
          <p:cNvSpPr txBox="1">
            <a:spLocks noChangeArrowheads="1"/>
          </p:cNvSpPr>
          <p:nvPr/>
        </p:nvSpPr>
        <p:spPr bwMode="auto">
          <a:xfrm>
            <a:off x="1598258" y="571878"/>
            <a:ext cx="16674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292929"/>
            </a:outerShdw>
          </a:effectLst>
        </p:spPr>
        <p:txBody>
          <a:bodyPr wrap="none">
            <a:spAutoFit/>
          </a:bodyPr>
          <a:lstStyle/>
          <a:p>
            <a:pPr algn="ctr">
              <a:spcBef>
                <a:spcPts val="0"/>
              </a:spcBef>
              <a:buNone/>
              <a:defRPr/>
            </a:pPr>
            <a:r>
              <a:rPr kumimoji="1" lang="en-US" altLang="ko-KR" sz="18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Oxidation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kumimoji="1" lang="en-US" altLang="ko-KR" sz="18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in solid state</a:t>
            </a:r>
            <a:endParaRPr kumimoji="1" lang="en-US" altLang="ko-KR" sz="1800" dirty="0">
              <a:solidFill>
                <a:srgbClr val="FFFFFF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96858" y="2786964"/>
            <a:ext cx="4166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Flame </a:t>
            </a:r>
            <a:r>
              <a:rPr lang="en-US" altLang="ko-K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temperatures of magnesium and magnesium alloys can reach </a:t>
            </a: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3,100°C </a:t>
            </a:r>
            <a:r>
              <a:rPr lang="en-US" altLang="ko-K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(3,370 K; </a:t>
            </a:r>
            <a:r>
              <a:rPr lang="en-US" altLang="ko-KR" sz="1200" b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5,610°F)</a:t>
            </a:r>
            <a:r>
              <a:rPr lang="en-US" altLang="ko-KR" sz="12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ko-KR" altLang="en-US" sz="1200" b="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Mg_0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01630" y="3559518"/>
            <a:ext cx="2160000" cy="16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" descr="AM50-30sec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76491" y="5428400"/>
            <a:ext cx="1440000" cy="1080000"/>
          </a:xfrm>
          <a:prstGeom prst="rect">
            <a:avLst/>
          </a:prstGeom>
          <a:noFill/>
        </p:spPr>
      </p:pic>
      <p:pic>
        <p:nvPicPr>
          <p:cNvPr id="28" name="Picture 4" descr="AM50-30sec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06491" y="5428400"/>
            <a:ext cx="1440000" cy="1080000"/>
          </a:xfrm>
          <a:prstGeom prst="rect">
            <a:avLst/>
          </a:prstGeom>
          <a:noFill/>
        </p:spPr>
      </p:pic>
      <p:pic>
        <p:nvPicPr>
          <p:cNvPr id="29" name="Picture 15" descr="AM5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46491" y="5428400"/>
            <a:ext cx="1440000" cy="108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79005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6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"/>
          <p:cNvSpPr txBox="1">
            <a:spLocks noChangeArrowheads="1"/>
          </p:cNvSpPr>
          <p:nvPr/>
        </p:nvSpPr>
        <p:spPr bwMode="auto">
          <a:xfrm>
            <a:off x="228600" y="895040"/>
            <a:ext cx="8686800" cy="914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lvl="0" algn="ctr" eaLnBrk="1" latinLnBrk="1" hangingPunct="1">
              <a:lnSpc>
                <a:spcPts val="4500"/>
              </a:lnSpc>
              <a:spcBef>
                <a:spcPct val="0"/>
              </a:spcBef>
              <a:buNone/>
              <a:defRPr/>
            </a:pPr>
            <a:r>
              <a:rPr kumimoji="1" lang="en-US" altLang="ko-KR" sz="2400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Development </a:t>
            </a:r>
            <a:r>
              <a:rPr kumimoji="1" lang="en-US" altLang="ko-KR" sz="2400" kern="0" dirty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of </a:t>
            </a:r>
            <a:r>
              <a:rPr kumimoji="1" lang="en-US" altLang="ko-KR" sz="2400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Fire-proof </a:t>
            </a:r>
            <a:r>
              <a:rPr kumimoji="1" lang="en-US" altLang="ko-KR" sz="2400" kern="0" dirty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ECO-Mg </a:t>
            </a:r>
            <a:r>
              <a:rPr kumimoji="1" lang="en-US" altLang="ko-KR" sz="2400" kern="0" dirty="0" smtClean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alloys</a:t>
            </a:r>
          </a:p>
          <a:p>
            <a:pPr lvl="0" algn="ctr" eaLnBrk="1" latinLnBrk="1" hangingPunct="1">
              <a:lnSpc>
                <a:spcPts val="4500"/>
              </a:lnSpc>
              <a:spcBef>
                <a:spcPct val="0"/>
              </a:spcBef>
              <a:buNone/>
              <a:defRPr/>
            </a:pPr>
            <a:r>
              <a:rPr kumimoji="1" lang="en-US" altLang="ko-KR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with process diversity</a:t>
            </a:r>
          </a:p>
        </p:txBody>
      </p:sp>
      <p:sp>
        <p:nvSpPr>
          <p:cNvPr id="38" name="Rectangle 2"/>
          <p:cNvSpPr txBox="1">
            <a:spLocks noChangeArrowheads="1"/>
          </p:cNvSpPr>
          <p:nvPr/>
        </p:nvSpPr>
        <p:spPr bwMode="auto">
          <a:xfrm>
            <a:off x="266316" y="2583591"/>
            <a:ext cx="8656636" cy="9144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R="0" lvl="0" algn="ctr" defTabSz="914400" rtl="0" eaLnBrk="1" fontAlgn="base" latinLnBrk="1" hangingPunct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4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Tahoma" pitchFamily="34" charset="0"/>
                <a:ea typeface="+mj-ea"/>
                <a:cs typeface="+mj-cs"/>
              </a:rPr>
              <a:t>REFERENCE</a:t>
            </a:r>
            <a:endParaRPr kumimoji="1" lang="en-US" altLang="ko-KR" sz="44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1234986" y="4817578"/>
            <a:ext cx="6980237" cy="114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32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800" b="1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•"/>
              <a:defRPr kumimoji="1" sz="2400" b="1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–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 latinLnBrk="1">
              <a:spcBef>
                <a:spcPct val="20000"/>
              </a:spcBef>
              <a:spcAft>
                <a:spcPct val="0"/>
              </a:spcAft>
              <a:buChar char="»"/>
              <a:defRPr kumimoji="1" sz="2000" b="1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eaLnBrk="1" hangingPunct="1">
              <a:lnSpc>
                <a:spcPts val="3500"/>
              </a:lnSpc>
              <a:spcBef>
                <a:spcPts val="0"/>
              </a:spcBef>
              <a:buNone/>
            </a:pPr>
            <a:r>
              <a:rPr lang="en-US" altLang="ko-KR" sz="1800" kern="0" dirty="0" smtClean="0">
                <a:latin typeface="Tahoma" pitchFamily="34" charset="0"/>
              </a:rPr>
              <a:t>Presented to: FAA 7</a:t>
            </a:r>
            <a:r>
              <a:rPr lang="en-US" altLang="ko-KR" sz="1800" kern="0" baseline="30000" dirty="0" smtClean="0">
                <a:latin typeface="Tahoma" pitchFamily="34" charset="0"/>
              </a:rPr>
              <a:t>th</a:t>
            </a:r>
            <a:r>
              <a:rPr lang="en-US" altLang="ko-KR" sz="1800" kern="0" dirty="0" smtClean="0">
                <a:latin typeface="Tahoma" pitchFamily="34" charset="0"/>
              </a:rPr>
              <a:t> Triennial Conference, Philadelphia</a:t>
            </a:r>
          </a:p>
          <a:p>
            <a:pPr marL="0" indent="0" eaLnBrk="1" hangingPunct="1">
              <a:lnSpc>
                <a:spcPts val="3500"/>
              </a:lnSpc>
              <a:spcBef>
                <a:spcPts val="0"/>
              </a:spcBef>
              <a:buNone/>
            </a:pPr>
            <a:r>
              <a:rPr lang="en-US" altLang="ko-KR" sz="1800" kern="0" dirty="0" smtClean="0">
                <a:latin typeface="Tahoma" pitchFamily="34" charset="0"/>
              </a:rPr>
              <a:t>By: Shae K. Kim, KITECH, Korea</a:t>
            </a:r>
          </a:p>
          <a:p>
            <a:pPr marL="0" indent="0" eaLnBrk="1" hangingPunct="1">
              <a:lnSpc>
                <a:spcPts val="3500"/>
              </a:lnSpc>
              <a:spcBef>
                <a:spcPts val="0"/>
              </a:spcBef>
              <a:buNone/>
            </a:pPr>
            <a:r>
              <a:rPr lang="en-US" altLang="ko-KR" sz="1800" kern="0" dirty="0" smtClean="0">
                <a:latin typeface="Tahoma" pitchFamily="34" charset="0"/>
              </a:rPr>
              <a:t>Data: December 3, 2013</a:t>
            </a: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11328" y="-3002"/>
            <a:ext cx="8153400" cy="43088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None/>
              <a:defRPr/>
            </a:pPr>
            <a:r>
              <a:rPr kumimoji="1" lang="en-US" altLang="ko-KR" sz="2200" kern="0" dirty="0" smtClean="0">
                <a:latin typeface="Tahoma" pitchFamily="34" charset="0"/>
              </a:rPr>
              <a:t>FAA 7</a:t>
            </a:r>
            <a:r>
              <a:rPr kumimoji="1" lang="en-US" altLang="ko-KR" sz="2200" kern="0" baseline="30000" dirty="0" smtClean="0">
                <a:latin typeface="Tahoma" pitchFamily="34" charset="0"/>
              </a:rPr>
              <a:t>th</a:t>
            </a:r>
            <a:r>
              <a:rPr kumimoji="1" lang="en-US" altLang="ko-KR" sz="2200" kern="0" dirty="0" smtClean="0">
                <a:latin typeface="Tahoma" pitchFamily="34" charset="0"/>
              </a:rPr>
              <a:t> Triennial Aircraft Fire &amp; Cabin Safety Conference</a:t>
            </a:r>
            <a:endParaRPr kumimoji="1" lang="en-US" altLang="ko-KR" sz="220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251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As-extruded Mechanical Properties of ECO-Mg</a:t>
            </a:r>
            <a:endParaRPr kumimoji="1" lang="en-US" altLang="ko-KR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/>
          </p:nvPr>
        </p:nvGraphicFramePr>
        <p:xfrm>
          <a:off x="657325" y="1036760"/>
          <a:ext cx="7920000" cy="1440000"/>
        </p:xfrm>
        <a:graphic>
          <a:graphicData uri="http://schemas.openxmlformats.org/drawingml/2006/table">
            <a:tbl>
              <a:tblPr/>
              <a:tblGrid>
                <a:gridCol w="1260000"/>
                <a:gridCol w="1260000"/>
                <a:gridCol w="1260000"/>
                <a:gridCol w="1260000"/>
                <a:gridCol w="2880000"/>
              </a:tblGrid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YS(</a:t>
                      </a:r>
                      <a:r>
                        <a:rPr lang="en-US" sz="11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UTS(</a:t>
                      </a:r>
                      <a:r>
                        <a:rPr lang="en-US" sz="11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El(%)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AZ31-F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260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15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www.matweb.com</a:t>
                      </a:r>
                      <a:endParaRPr lang="ko-KR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AZ31-F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135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235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MEL</a:t>
                      </a:r>
                      <a:endParaRPr lang="ko-KR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AZ61-F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230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310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16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www.matweb.com</a:t>
                      </a:r>
                      <a:endParaRPr lang="ko-KR" altLang="en-US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14982" y="688001"/>
            <a:ext cx="8577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ko-KR" sz="1400" dirty="0" smtClean="0">
                <a:solidFill>
                  <a:prstClr val="white"/>
                </a:solidFill>
                <a:latin typeface="Tahoma" pitchFamily="34" charset="0"/>
                <a:ea typeface="굴림" charset="-127"/>
                <a:cs typeface="Tahoma" pitchFamily="34" charset="0"/>
              </a:rPr>
              <a:t>1. Conventional extruded Mg alloys</a:t>
            </a:r>
            <a:endParaRPr lang="ko-KR" altLang="en-US" sz="1400" dirty="0">
              <a:solidFill>
                <a:prstClr val="white"/>
              </a:solidFill>
              <a:latin typeface="Tahoma" pitchFamily="34" charset="0"/>
              <a:ea typeface="굴림" charset="-127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982" y="2764808"/>
            <a:ext cx="8217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ko-KR" sz="1400" dirty="0" smtClean="0">
                <a:solidFill>
                  <a:prstClr val="white"/>
                </a:solidFill>
                <a:latin typeface="Tahoma" pitchFamily="34" charset="0"/>
                <a:ea typeface="굴림" charset="-127"/>
                <a:cs typeface="Tahoma" pitchFamily="34" charset="0"/>
              </a:rPr>
              <a:t>2. MEL extruded Mg alloys</a:t>
            </a:r>
            <a:endParaRPr lang="ko-KR" altLang="en-US" sz="1400" dirty="0">
              <a:solidFill>
                <a:prstClr val="white"/>
              </a:solidFill>
              <a:latin typeface="Tahoma" pitchFamily="34" charset="0"/>
              <a:ea typeface="굴림" charset="-127"/>
              <a:cs typeface="Tahom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982" y="4496658"/>
            <a:ext cx="85774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latinLnBrk="1" hangingPunct="1">
              <a:spcBef>
                <a:spcPct val="0"/>
              </a:spcBef>
              <a:buFontTx/>
              <a:buNone/>
            </a:pPr>
            <a:r>
              <a:rPr lang="en-US" altLang="ko-KR" sz="1400" dirty="0" smtClean="0">
                <a:solidFill>
                  <a:prstClr val="white"/>
                </a:solidFill>
                <a:latin typeface="Tahoma" pitchFamily="34" charset="0"/>
                <a:ea typeface="굴림" charset="-127"/>
                <a:cs typeface="Tahoma" pitchFamily="34" charset="0"/>
              </a:rPr>
              <a:t>3. Extruded ECO-Mg alloys</a:t>
            </a:r>
            <a:endParaRPr lang="ko-KR" altLang="en-US" sz="1400" dirty="0">
              <a:solidFill>
                <a:prstClr val="white"/>
              </a:solidFill>
              <a:latin typeface="Tahoma" pitchFamily="34" charset="0"/>
              <a:ea typeface="굴림" charset="-127"/>
              <a:cs typeface="Tahoma" pitchFamily="34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>
            <p:extLst/>
          </p:nvPr>
        </p:nvGraphicFramePr>
        <p:xfrm>
          <a:off x="657325" y="3105001"/>
          <a:ext cx="7920000" cy="1080000"/>
        </p:xfrm>
        <a:graphic>
          <a:graphicData uri="http://schemas.openxmlformats.org/drawingml/2006/table">
            <a:tbl>
              <a:tblPr/>
              <a:tblGrid>
                <a:gridCol w="1260000"/>
                <a:gridCol w="1260000"/>
                <a:gridCol w="1260000"/>
                <a:gridCol w="1260000"/>
                <a:gridCol w="2880000"/>
              </a:tblGrid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YS(</a:t>
                      </a:r>
                      <a:r>
                        <a:rPr lang="en-US" sz="11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UTS(</a:t>
                      </a:r>
                      <a:r>
                        <a:rPr lang="en-US" sz="11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El(%)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WE43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160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245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Yttrium 3.7-4.3; Rare Earths 2.4-4.4</a:t>
                      </a:r>
                      <a:r>
                        <a:rPr lang="en-US" altLang="ko-KR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 </a:t>
                      </a:r>
                      <a:endParaRPr lang="ko-KR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Electron</a:t>
                      </a:r>
                      <a:r>
                        <a:rPr lang="en-US" altLang="ko-KR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43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215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330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Yttrium 3.7-4.3; Rare Earths 2.3-3.5</a:t>
                      </a:r>
                      <a:r>
                        <a:rPr lang="en-US" altLang="ko-KR" sz="1100" b="1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 </a:t>
                      </a:r>
                      <a:endParaRPr lang="ko-KR" altLang="en-US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8" name="표 7"/>
          <p:cNvGraphicFramePr>
            <a:graphicFrameLocks noGrp="1"/>
          </p:cNvGraphicFramePr>
          <p:nvPr>
            <p:extLst/>
          </p:nvPr>
        </p:nvGraphicFramePr>
        <p:xfrm>
          <a:off x="657325" y="4862311"/>
          <a:ext cx="7920000" cy="1440000"/>
        </p:xfrm>
        <a:graphic>
          <a:graphicData uri="http://schemas.openxmlformats.org/drawingml/2006/table">
            <a:tbl>
              <a:tblPr/>
              <a:tblGrid>
                <a:gridCol w="1260000"/>
                <a:gridCol w="1260000"/>
                <a:gridCol w="1260000"/>
                <a:gridCol w="1260000"/>
                <a:gridCol w="2880000"/>
              </a:tblGrid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YS(</a:t>
                      </a:r>
                      <a:r>
                        <a:rPr lang="en-US" sz="11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UTS(</a:t>
                      </a:r>
                      <a:r>
                        <a:rPr lang="en-US" sz="1100" b="1" i="0" u="none" strike="noStrike" dirty="0" err="1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MPa</a:t>
                      </a:r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El(%)</a:t>
                      </a:r>
                      <a:endParaRPr 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Ref</a:t>
                      </a:r>
                      <a:endParaRPr 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AZO3105-F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234.4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293.6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18.4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AZ31 + 0.5CaO. Extruded Bar</a:t>
                      </a:r>
                      <a:endParaRPr lang="ko-KR" altLang="en-US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AZO3105-T5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254.4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314.6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16.3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AZ31 + 0.5CaO. Extruded Bar</a:t>
                      </a:r>
                      <a:endParaRPr lang="ko-KR" altLang="en-US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000"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AZO3110-F</a:t>
                      </a:r>
                      <a:endParaRPr lang="en-US" altLang="ko-KR" sz="1100" b="1" i="0" u="none" strike="noStrike" dirty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266.3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305.6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1100" b="1" i="0" u="none" strike="noStrike" dirty="0" smtClean="0">
                          <a:solidFill>
                            <a:srgbClr val="002060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11.6</a:t>
                      </a:r>
                      <a:endParaRPr lang="ko-KR" altLang="en-US" sz="1100" b="1" i="0" u="none" strike="noStrike" dirty="0">
                        <a:solidFill>
                          <a:srgbClr val="002060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064A2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굴림"/>
                          <a:ea typeface="굴림"/>
                          <a:cs typeface=""/>
                        </a:defRPr>
                      </a:lvl9pPr>
                    </a:lstStyle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1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휴먼명조" pitchFamily="2" charset="-127"/>
                          <a:cs typeface="Tahoma" pitchFamily="34" charset="0"/>
                        </a:rPr>
                        <a:t>AZ31 + 1.0CaO. Extruded Bar</a:t>
                      </a:r>
                      <a:endParaRPr lang="ko-KR" altLang="en-US" sz="1100" b="1" i="0" u="none" strike="noStrike" dirty="0" smtClean="0"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휴먼명조" pitchFamily="2" charset="-127"/>
                        <a:cs typeface="Tahoma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90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High Strength ECO-Mg </a:t>
            </a:r>
            <a:r>
              <a:rPr kumimoji="1"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for Aerospace</a:t>
            </a: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7" y="620651"/>
            <a:ext cx="3277274" cy="2316961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7966" y="1582333"/>
            <a:ext cx="6608536" cy="496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ggg1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373" y="2546105"/>
            <a:ext cx="2998787" cy="914400"/>
          </a:xfrm>
          <a:prstGeom prst="rect">
            <a:avLst/>
          </a:prstGeom>
          <a:noFill/>
        </p:spPr>
      </p:pic>
      <p:pic>
        <p:nvPicPr>
          <p:cNvPr id="3" name="Picture 4" descr="ggg3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22723" y="2274643"/>
            <a:ext cx="3071812" cy="814387"/>
          </a:xfrm>
          <a:prstGeom prst="rect">
            <a:avLst/>
          </a:prstGeom>
          <a:noFill/>
        </p:spPr>
      </p:pic>
      <p:pic>
        <p:nvPicPr>
          <p:cNvPr id="4" name="Picture 6" descr="ggg2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685" y="1988893"/>
            <a:ext cx="3209925" cy="749300"/>
          </a:xfrm>
          <a:prstGeom prst="rect">
            <a:avLst/>
          </a:prstGeom>
          <a:noFill/>
        </p:spPr>
      </p:pic>
      <p:pic>
        <p:nvPicPr>
          <p:cNvPr id="5" name="Picture 7" descr="ggg5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5648" y="756993"/>
            <a:ext cx="1884362" cy="2066925"/>
          </a:xfrm>
          <a:prstGeom prst="rect">
            <a:avLst/>
          </a:prstGeom>
          <a:noFill/>
        </p:spPr>
      </p:pic>
      <p:pic>
        <p:nvPicPr>
          <p:cNvPr id="6" name="Picture 10" descr="ggg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46923" y="447430"/>
            <a:ext cx="2066925" cy="2084388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953370" y="1149388"/>
            <a:ext cx="2384903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600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Safety for</a:t>
            </a:r>
          </a:p>
          <a:p>
            <a:pPr algn="ctr">
              <a:buNone/>
            </a:pPr>
            <a:r>
              <a:rPr lang="en-US" altLang="ko-KR" sz="1600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 product</a:t>
            </a:r>
            <a:endParaRPr lang="ko-KR" altLang="en-US" sz="1600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35002" y="2344451"/>
            <a:ext cx="1428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ko-KR" sz="2000" dirty="0">
                <a:latin typeface="Tahoma" pitchFamily="34" charset="0"/>
                <a:cs typeface="Tahoma" pitchFamily="34" charset="0"/>
              </a:rPr>
              <a:t>t</a:t>
            </a:r>
            <a:r>
              <a:rPr lang="en-US" altLang="ko-KR" sz="2000" dirty="0" smtClean="0">
                <a:latin typeface="Tahoma" pitchFamily="34" charset="0"/>
                <a:cs typeface="Tahoma" pitchFamily="34" charset="0"/>
              </a:rPr>
              <a:t>orch test</a:t>
            </a:r>
            <a:endParaRPr lang="ko-KR" altLang="en-US" sz="20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9" name="Picture 39" descr="화살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78238">
            <a:off x="2892043" y="1562415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9" descr="화살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978238">
            <a:off x="5576398" y="1254526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1552075" y="3799270"/>
            <a:ext cx="476250" cy="1676400"/>
            <a:chOff x="768" y="2158"/>
            <a:chExt cx="300" cy="1222"/>
          </a:xfrm>
        </p:grpSpPr>
        <p:sp>
          <p:nvSpPr>
            <p:cNvPr id="12" name="Rectangle 10"/>
            <p:cNvSpPr>
              <a:spLocks noChangeArrowheads="1"/>
            </p:cNvSpPr>
            <p:nvPr/>
          </p:nvSpPr>
          <p:spPr bwMode="auto">
            <a:xfrm>
              <a:off x="780" y="2175"/>
              <a:ext cx="288" cy="12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3" name="Rectangle 11"/>
            <p:cNvSpPr>
              <a:spLocks noChangeArrowheads="1"/>
            </p:cNvSpPr>
            <p:nvPr/>
          </p:nvSpPr>
          <p:spPr bwMode="auto">
            <a:xfrm>
              <a:off x="768" y="2160"/>
              <a:ext cx="288" cy="1200"/>
            </a:xfrm>
            <a:prstGeom prst="rect">
              <a:avLst/>
            </a:prstGeom>
            <a:solidFill>
              <a:srgbClr val="000099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rot="2700000">
              <a:off x="1052" y="2170"/>
              <a:ext cx="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rot="2700000">
              <a:off x="1048" y="3366"/>
              <a:ext cx="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rot="2700000">
              <a:off x="762" y="3369"/>
              <a:ext cx="2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7" name="Text Box 16"/>
          <p:cNvSpPr txBox="1">
            <a:spLocks noChangeArrowheads="1"/>
          </p:cNvSpPr>
          <p:nvPr/>
        </p:nvSpPr>
        <p:spPr bwMode="auto">
          <a:xfrm>
            <a:off x="1399675" y="5493250"/>
            <a:ext cx="6447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Chip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3308684" y="5513649"/>
            <a:ext cx="13837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bulk - cubic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>
            <a:off x="4757155" y="5515237"/>
            <a:ext cx="154241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bulk - sphere</a:t>
            </a:r>
          </a:p>
        </p:txBody>
      </p:sp>
      <p:sp>
        <p:nvSpPr>
          <p:cNvPr id="20" name="AutoShape 19"/>
          <p:cNvSpPr>
            <a:spLocks noChangeArrowheads="1"/>
          </p:cNvSpPr>
          <p:nvPr/>
        </p:nvSpPr>
        <p:spPr bwMode="auto">
          <a:xfrm>
            <a:off x="3584909" y="4543569"/>
            <a:ext cx="914400" cy="914400"/>
          </a:xfrm>
          <a:prstGeom prst="cube">
            <a:avLst>
              <a:gd name="adj" fmla="val 25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4995280" y="4448319"/>
            <a:ext cx="1066800" cy="1066800"/>
          </a:xfrm>
          <a:prstGeom prst="ellips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ko-KR" alt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2207713" y="3799270"/>
            <a:ext cx="6880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 i="1">
                <a:latin typeface="Tahoma" pitchFamily="34" charset="0"/>
                <a:cs typeface="Tahoma" pitchFamily="34" charset="0"/>
              </a:rPr>
              <a:t>edge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>
            <a:off x="2009275" y="4104070"/>
            <a:ext cx="304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>
              <a:latin typeface="Tahoma" pitchFamily="34" charset="0"/>
              <a:cs typeface="Tahoma" pitchFamily="34" charset="0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4417012" y="3866793"/>
            <a:ext cx="6880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 i="1" dirty="0">
                <a:latin typeface="Tahoma" pitchFamily="34" charset="0"/>
                <a:cs typeface="Tahoma" pitchFamily="34" charset="0"/>
              </a:rPr>
              <a:t>edge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H="1">
            <a:off x="4499309" y="4159708"/>
            <a:ext cx="131509" cy="36481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ko-KR" altLang="en-US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26" name="Group 32"/>
          <p:cNvGrpSpPr>
            <a:grpSpLocks/>
          </p:cNvGrpSpPr>
          <p:nvPr/>
        </p:nvGrpSpPr>
        <p:grpSpPr bwMode="auto">
          <a:xfrm rot="-1942841">
            <a:off x="1872750" y="4216783"/>
            <a:ext cx="242888" cy="182562"/>
            <a:chOff x="1632" y="2544"/>
            <a:chExt cx="288" cy="288"/>
          </a:xfrm>
        </p:grpSpPr>
        <p:sp>
          <p:nvSpPr>
            <p:cNvPr id="27" name="Line 33"/>
            <p:cNvSpPr>
              <a:spLocks noChangeShapeType="1"/>
            </p:cNvSpPr>
            <p:nvPr/>
          </p:nvSpPr>
          <p:spPr bwMode="auto">
            <a:xfrm>
              <a:off x="1632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8" name="Line 34"/>
            <p:cNvSpPr>
              <a:spLocks noChangeShapeType="1"/>
            </p:cNvSpPr>
            <p:nvPr/>
          </p:nvSpPr>
          <p:spPr bwMode="auto">
            <a:xfrm flipH="1">
              <a:off x="1776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1632" y="2544"/>
              <a:ext cx="288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96" y="192"/>
                </a:cxn>
                <a:cxn ang="0">
                  <a:pos x="144" y="0"/>
                </a:cxn>
                <a:cxn ang="0">
                  <a:pos x="192" y="192"/>
                </a:cxn>
                <a:cxn ang="0">
                  <a:pos x="240" y="96"/>
                </a:cxn>
                <a:cxn ang="0">
                  <a:pos x="288" y="144"/>
                </a:cxn>
              </a:cxnLst>
              <a:rect l="0" t="0" r="r" b="b"/>
              <a:pathLst>
                <a:path w="288" h="208">
                  <a:moveTo>
                    <a:pt x="0" y="144"/>
                  </a:moveTo>
                  <a:cubicBezTo>
                    <a:pt x="16" y="116"/>
                    <a:pt x="32" y="88"/>
                    <a:pt x="48" y="96"/>
                  </a:cubicBezTo>
                  <a:cubicBezTo>
                    <a:pt x="64" y="104"/>
                    <a:pt x="80" y="208"/>
                    <a:pt x="96" y="192"/>
                  </a:cubicBezTo>
                  <a:cubicBezTo>
                    <a:pt x="112" y="176"/>
                    <a:pt x="128" y="0"/>
                    <a:pt x="144" y="0"/>
                  </a:cubicBezTo>
                  <a:cubicBezTo>
                    <a:pt x="160" y="0"/>
                    <a:pt x="176" y="176"/>
                    <a:pt x="192" y="192"/>
                  </a:cubicBezTo>
                  <a:cubicBezTo>
                    <a:pt x="208" y="208"/>
                    <a:pt x="224" y="104"/>
                    <a:pt x="240" y="96"/>
                  </a:cubicBezTo>
                  <a:cubicBezTo>
                    <a:pt x="256" y="88"/>
                    <a:pt x="272" y="116"/>
                    <a:pt x="288" y="144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0" name="Group 40"/>
          <p:cNvGrpSpPr>
            <a:grpSpLocks/>
          </p:cNvGrpSpPr>
          <p:nvPr/>
        </p:nvGrpSpPr>
        <p:grpSpPr bwMode="auto">
          <a:xfrm rot="-1942841">
            <a:off x="4313572" y="4410219"/>
            <a:ext cx="242887" cy="182563"/>
            <a:chOff x="1632" y="2544"/>
            <a:chExt cx="288" cy="288"/>
          </a:xfrm>
        </p:grpSpPr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1632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2" name="Line 42"/>
            <p:cNvSpPr>
              <a:spLocks noChangeShapeType="1"/>
            </p:cNvSpPr>
            <p:nvPr/>
          </p:nvSpPr>
          <p:spPr bwMode="auto">
            <a:xfrm flipH="1">
              <a:off x="1776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3" name="Freeform 43"/>
            <p:cNvSpPr>
              <a:spLocks/>
            </p:cNvSpPr>
            <p:nvPr/>
          </p:nvSpPr>
          <p:spPr bwMode="auto">
            <a:xfrm>
              <a:off x="1632" y="2544"/>
              <a:ext cx="288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96" y="192"/>
                </a:cxn>
                <a:cxn ang="0">
                  <a:pos x="144" y="0"/>
                </a:cxn>
                <a:cxn ang="0">
                  <a:pos x="192" y="192"/>
                </a:cxn>
                <a:cxn ang="0">
                  <a:pos x="240" y="96"/>
                </a:cxn>
                <a:cxn ang="0">
                  <a:pos x="288" y="144"/>
                </a:cxn>
              </a:cxnLst>
              <a:rect l="0" t="0" r="r" b="b"/>
              <a:pathLst>
                <a:path w="288" h="208">
                  <a:moveTo>
                    <a:pt x="0" y="144"/>
                  </a:moveTo>
                  <a:cubicBezTo>
                    <a:pt x="16" y="116"/>
                    <a:pt x="32" y="88"/>
                    <a:pt x="48" y="96"/>
                  </a:cubicBezTo>
                  <a:cubicBezTo>
                    <a:pt x="64" y="104"/>
                    <a:pt x="80" y="208"/>
                    <a:pt x="96" y="192"/>
                  </a:cubicBezTo>
                  <a:cubicBezTo>
                    <a:pt x="112" y="176"/>
                    <a:pt x="128" y="0"/>
                    <a:pt x="144" y="0"/>
                  </a:cubicBezTo>
                  <a:cubicBezTo>
                    <a:pt x="160" y="0"/>
                    <a:pt x="176" y="176"/>
                    <a:pt x="192" y="192"/>
                  </a:cubicBezTo>
                  <a:cubicBezTo>
                    <a:pt x="208" y="208"/>
                    <a:pt x="224" y="104"/>
                    <a:pt x="240" y="96"/>
                  </a:cubicBezTo>
                  <a:cubicBezTo>
                    <a:pt x="256" y="88"/>
                    <a:pt x="272" y="116"/>
                    <a:pt x="288" y="144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34" name="Text Box 44"/>
          <p:cNvSpPr txBox="1">
            <a:spLocks noChangeArrowheads="1"/>
          </p:cNvSpPr>
          <p:nvPr/>
        </p:nvSpPr>
        <p:spPr bwMode="auto">
          <a:xfrm rot="-1929543">
            <a:off x="1242521" y="3912261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8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Ignition</a:t>
            </a:r>
          </a:p>
        </p:txBody>
      </p:sp>
      <p:sp>
        <p:nvSpPr>
          <p:cNvPr id="35" name="Text Box 45"/>
          <p:cNvSpPr txBox="1">
            <a:spLocks noChangeArrowheads="1"/>
          </p:cNvSpPr>
          <p:nvPr/>
        </p:nvSpPr>
        <p:spPr bwMode="auto">
          <a:xfrm rot="-1929543">
            <a:off x="3456330" y="4123160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8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Ignition</a:t>
            </a:r>
          </a:p>
        </p:txBody>
      </p:sp>
      <p:sp>
        <p:nvSpPr>
          <p:cNvPr id="36" name="Text Box 47"/>
          <p:cNvSpPr txBox="1">
            <a:spLocks noChangeArrowheads="1"/>
          </p:cNvSpPr>
          <p:nvPr/>
        </p:nvSpPr>
        <p:spPr bwMode="auto">
          <a:xfrm>
            <a:off x="6160170" y="5884363"/>
            <a:ext cx="24176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Deflection of data </a:t>
            </a:r>
            <a:r>
              <a:rPr lang="en-US" altLang="ko-KR" sz="1600" dirty="0" smtClean="0">
                <a:latin typeface="Tahoma" pitchFamily="34" charset="0"/>
                <a:cs typeface="Tahoma" pitchFamily="34" charset="0"/>
              </a:rPr>
              <a:t>(K)</a:t>
            </a:r>
            <a:endParaRPr lang="en-US" altLang="ko-KR" sz="1600" dirty="0">
              <a:latin typeface="Tahoma" pitchFamily="34" charset="0"/>
              <a:cs typeface="Tahoma" pitchFamily="34" charset="0"/>
            </a:endParaRPr>
          </a:p>
        </p:txBody>
      </p:sp>
      <p:grpSp>
        <p:nvGrpSpPr>
          <p:cNvPr id="37" name="Group 50"/>
          <p:cNvGrpSpPr>
            <a:grpSpLocks/>
          </p:cNvGrpSpPr>
          <p:nvPr/>
        </p:nvGrpSpPr>
        <p:grpSpPr bwMode="auto">
          <a:xfrm rot="-1942841">
            <a:off x="5376280" y="4810269"/>
            <a:ext cx="242888" cy="182563"/>
            <a:chOff x="1632" y="2544"/>
            <a:chExt cx="288" cy="288"/>
          </a:xfrm>
        </p:grpSpPr>
        <p:sp>
          <p:nvSpPr>
            <p:cNvPr id="38" name="Line 51"/>
            <p:cNvSpPr>
              <a:spLocks noChangeShapeType="1"/>
            </p:cNvSpPr>
            <p:nvPr/>
          </p:nvSpPr>
          <p:spPr bwMode="auto">
            <a:xfrm>
              <a:off x="1632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39" name="Line 52"/>
            <p:cNvSpPr>
              <a:spLocks noChangeShapeType="1"/>
            </p:cNvSpPr>
            <p:nvPr/>
          </p:nvSpPr>
          <p:spPr bwMode="auto">
            <a:xfrm flipH="1">
              <a:off x="1776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0" name="Freeform 53"/>
            <p:cNvSpPr>
              <a:spLocks/>
            </p:cNvSpPr>
            <p:nvPr/>
          </p:nvSpPr>
          <p:spPr bwMode="auto">
            <a:xfrm>
              <a:off x="1632" y="2544"/>
              <a:ext cx="288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96" y="192"/>
                </a:cxn>
                <a:cxn ang="0">
                  <a:pos x="144" y="0"/>
                </a:cxn>
                <a:cxn ang="0">
                  <a:pos x="192" y="192"/>
                </a:cxn>
                <a:cxn ang="0">
                  <a:pos x="240" y="96"/>
                </a:cxn>
                <a:cxn ang="0">
                  <a:pos x="288" y="144"/>
                </a:cxn>
              </a:cxnLst>
              <a:rect l="0" t="0" r="r" b="b"/>
              <a:pathLst>
                <a:path w="288" h="208">
                  <a:moveTo>
                    <a:pt x="0" y="144"/>
                  </a:moveTo>
                  <a:cubicBezTo>
                    <a:pt x="16" y="116"/>
                    <a:pt x="32" y="88"/>
                    <a:pt x="48" y="96"/>
                  </a:cubicBezTo>
                  <a:cubicBezTo>
                    <a:pt x="64" y="104"/>
                    <a:pt x="80" y="208"/>
                    <a:pt x="96" y="192"/>
                  </a:cubicBezTo>
                  <a:cubicBezTo>
                    <a:pt x="112" y="176"/>
                    <a:pt x="128" y="0"/>
                    <a:pt x="144" y="0"/>
                  </a:cubicBezTo>
                  <a:cubicBezTo>
                    <a:pt x="160" y="0"/>
                    <a:pt x="176" y="176"/>
                    <a:pt x="192" y="192"/>
                  </a:cubicBezTo>
                  <a:cubicBezTo>
                    <a:pt x="208" y="208"/>
                    <a:pt x="224" y="104"/>
                    <a:pt x="240" y="96"/>
                  </a:cubicBezTo>
                  <a:cubicBezTo>
                    <a:pt x="256" y="88"/>
                    <a:pt x="272" y="116"/>
                    <a:pt x="288" y="144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1" name="Group 54"/>
          <p:cNvGrpSpPr>
            <a:grpSpLocks/>
          </p:cNvGrpSpPr>
          <p:nvPr/>
        </p:nvGrpSpPr>
        <p:grpSpPr bwMode="auto">
          <a:xfrm rot="-1942841">
            <a:off x="3432509" y="4657869"/>
            <a:ext cx="242888" cy="182563"/>
            <a:chOff x="1632" y="2544"/>
            <a:chExt cx="288" cy="288"/>
          </a:xfrm>
        </p:grpSpPr>
        <p:sp>
          <p:nvSpPr>
            <p:cNvPr id="42" name="Line 55"/>
            <p:cNvSpPr>
              <a:spLocks noChangeShapeType="1"/>
            </p:cNvSpPr>
            <p:nvPr/>
          </p:nvSpPr>
          <p:spPr bwMode="auto">
            <a:xfrm>
              <a:off x="1632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3" name="Line 56"/>
            <p:cNvSpPr>
              <a:spLocks noChangeShapeType="1"/>
            </p:cNvSpPr>
            <p:nvPr/>
          </p:nvSpPr>
          <p:spPr bwMode="auto">
            <a:xfrm flipH="1">
              <a:off x="1776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4" name="Freeform 57"/>
            <p:cNvSpPr>
              <a:spLocks/>
            </p:cNvSpPr>
            <p:nvPr/>
          </p:nvSpPr>
          <p:spPr bwMode="auto">
            <a:xfrm>
              <a:off x="1632" y="2544"/>
              <a:ext cx="288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96" y="192"/>
                </a:cxn>
                <a:cxn ang="0">
                  <a:pos x="144" y="0"/>
                </a:cxn>
                <a:cxn ang="0">
                  <a:pos x="192" y="192"/>
                </a:cxn>
                <a:cxn ang="0">
                  <a:pos x="240" y="96"/>
                </a:cxn>
                <a:cxn ang="0">
                  <a:pos x="288" y="144"/>
                </a:cxn>
              </a:cxnLst>
              <a:rect l="0" t="0" r="r" b="b"/>
              <a:pathLst>
                <a:path w="288" h="208">
                  <a:moveTo>
                    <a:pt x="0" y="144"/>
                  </a:moveTo>
                  <a:cubicBezTo>
                    <a:pt x="16" y="116"/>
                    <a:pt x="32" y="88"/>
                    <a:pt x="48" y="96"/>
                  </a:cubicBezTo>
                  <a:cubicBezTo>
                    <a:pt x="64" y="104"/>
                    <a:pt x="80" y="208"/>
                    <a:pt x="96" y="192"/>
                  </a:cubicBezTo>
                  <a:cubicBezTo>
                    <a:pt x="112" y="176"/>
                    <a:pt x="128" y="0"/>
                    <a:pt x="144" y="0"/>
                  </a:cubicBezTo>
                  <a:cubicBezTo>
                    <a:pt x="160" y="0"/>
                    <a:pt x="176" y="176"/>
                    <a:pt x="192" y="192"/>
                  </a:cubicBezTo>
                  <a:cubicBezTo>
                    <a:pt x="208" y="208"/>
                    <a:pt x="224" y="104"/>
                    <a:pt x="240" y="96"/>
                  </a:cubicBezTo>
                  <a:cubicBezTo>
                    <a:pt x="256" y="88"/>
                    <a:pt x="272" y="116"/>
                    <a:pt x="288" y="144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5" name="Group 58"/>
          <p:cNvGrpSpPr>
            <a:grpSpLocks/>
          </p:cNvGrpSpPr>
          <p:nvPr/>
        </p:nvGrpSpPr>
        <p:grpSpPr bwMode="auto">
          <a:xfrm rot="-1942841">
            <a:off x="1885450" y="5294695"/>
            <a:ext cx="242888" cy="182563"/>
            <a:chOff x="1632" y="2544"/>
            <a:chExt cx="288" cy="288"/>
          </a:xfrm>
        </p:grpSpPr>
        <p:sp>
          <p:nvSpPr>
            <p:cNvPr id="46" name="Line 59"/>
            <p:cNvSpPr>
              <a:spLocks noChangeShapeType="1"/>
            </p:cNvSpPr>
            <p:nvPr/>
          </p:nvSpPr>
          <p:spPr bwMode="auto">
            <a:xfrm>
              <a:off x="1632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7" name="Line 60"/>
            <p:cNvSpPr>
              <a:spLocks noChangeShapeType="1"/>
            </p:cNvSpPr>
            <p:nvPr/>
          </p:nvSpPr>
          <p:spPr bwMode="auto">
            <a:xfrm flipH="1">
              <a:off x="1776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48" name="Freeform 61"/>
            <p:cNvSpPr>
              <a:spLocks/>
            </p:cNvSpPr>
            <p:nvPr/>
          </p:nvSpPr>
          <p:spPr bwMode="auto">
            <a:xfrm>
              <a:off x="1632" y="2544"/>
              <a:ext cx="288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96" y="192"/>
                </a:cxn>
                <a:cxn ang="0">
                  <a:pos x="144" y="0"/>
                </a:cxn>
                <a:cxn ang="0">
                  <a:pos x="192" y="192"/>
                </a:cxn>
                <a:cxn ang="0">
                  <a:pos x="240" y="96"/>
                </a:cxn>
                <a:cxn ang="0">
                  <a:pos x="288" y="144"/>
                </a:cxn>
              </a:cxnLst>
              <a:rect l="0" t="0" r="r" b="b"/>
              <a:pathLst>
                <a:path w="288" h="208">
                  <a:moveTo>
                    <a:pt x="0" y="144"/>
                  </a:moveTo>
                  <a:cubicBezTo>
                    <a:pt x="16" y="116"/>
                    <a:pt x="32" y="88"/>
                    <a:pt x="48" y="96"/>
                  </a:cubicBezTo>
                  <a:cubicBezTo>
                    <a:pt x="64" y="104"/>
                    <a:pt x="80" y="208"/>
                    <a:pt x="96" y="192"/>
                  </a:cubicBezTo>
                  <a:cubicBezTo>
                    <a:pt x="112" y="176"/>
                    <a:pt x="128" y="0"/>
                    <a:pt x="144" y="0"/>
                  </a:cubicBezTo>
                  <a:cubicBezTo>
                    <a:pt x="160" y="0"/>
                    <a:pt x="176" y="176"/>
                    <a:pt x="192" y="192"/>
                  </a:cubicBezTo>
                  <a:cubicBezTo>
                    <a:pt x="208" y="208"/>
                    <a:pt x="224" y="104"/>
                    <a:pt x="240" y="96"/>
                  </a:cubicBezTo>
                  <a:cubicBezTo>
                    <a:pt x="256" y="88"/>
                    <a:pt x="272" y="116"/>
                    <a:pt x="288" y="144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49" name="Group 62"/>
          <p:cNvGrpSpPr>
            <a:grpSpLocks/>
          </p:cNvGrpSpPr>
          <p:nvPr/>
        </p:nvGrpSpPr>
        <p:grpSpPr bwMode="auto">
          <a:xfrm rot="-1942841">
            <a:off x="1399675" y="4847020"/>
            <a:ext cx="242888" cy="182563"/>
            <a:chOff x="1632" y="2544"/>
            <a:chExt cx="288" cy="288"/>
          </a:xfrm>
        </p:grpSpPr>
        <p:sp>
          <p:nvSpPr>
            <p:cNvPr id="50" name="Line 63"/>
            <p:cNvSpPr>
              <a:spLocks noChangeShapeType="1"/>
            </p:cNvSpPr>
            <p:nvPr/>
          </p:nvSpPr>
          <p:spPr bwMode="auto">
            <a:xfrm>
              <a:off x="1632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1" name="Line 64"/>
            <p:cNvSpPr>
              <a:spLocks noChangeShapeType="1"/>
            </p:cNvSpPr>
            <p:nvPr/>
          </p:nvSpPr>
          <p:spPr bwMode="auto">
            <a:xfrm flipH="1">
              <a:off x="1776" y="2640"/>
              <a:ext cx="144" cy="192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52" name="Freeform 65"/>
            <p:cNvSpPr>
              <a:spLocks/>
            </p:cNvSpPr>
            <p:nvPr/>
          </p:nvSpPr>
          <p:spPr bwMode="auto">
            <a:xfrm>
              <a:off x="1632" y="2544"/>
              <a:ext cx="288" cy="144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48" y="96"/>
                </a:cxn>
                <a:cxn ang="0">
                  <a:pos x="96" y="192"/>
                </a:cxn>
                <a:cxn ang="0">
                  <a:pos x="144" y="0"/>
                </a:cxn>
                <a:cxn ang="0">
                  <a:pos x="192" y="192"/>
                </a:cxn>
                <a:cxn ang="0">
                  <a:pos x="240" y="96"/>
                </a:cxn>
                <a:cxn ang="0">
                  <a:pos x="288" y="144"/>
                </a:cxn>
              </a:cxnLst>
              <a:rect l="0" t="0" r="r" b="b"/>
              <a:pathLst>
                <a:path w="288" h="208">
                  <a:moveTo>
                    <a:pt x="0" y="144"/>
                  </a:moveTo>
                  <a:cubicBezTo>
                    <a:pt x="16" y="116"/>
                    <a:pt x="32" y="88"/>
                    <a:pt x="48" y="96"/>
                  </a:cubicBezTo>
                  <a:cubicBezTo>
                    <a:pt x="64" y="104"/>
                    <a:pt x="80" y="208"/>
                    <a:pt x="96" y="192"/>
                  </a:cubicBezTo>
                  <a:cubicBezTo>
                    <a:pt x="112" y="176"/>
                    <a:pt x="128" y="0"/>
                    <a:pt x="144" y="0"/>
                  </a:cubicBezTo>
                  <a:cubicBezTo>
                    <a:pt x="160" y="0"/>
                    <a:pt x="176" y="176"/>
                    <a:pt x="192" y="192"/>
                  </a:cubicBezTo>
                  <a:cubicBezTo>
                    <a:pt x="208" y="208"/>
                    <a:pt x="224" y="104"/>
                    <a:pt x="240" y="96"/>
                  </a:cubicBezTo>
                  <a:cubicBezTo>
                    <a:pt x="256" y="88"/>
                    <a:pt x="272" y="116"/>
                    <a:pt x="288" y="144"/>
                  </a:cubicBezTo>
                </a:path>
              </a:pathLst>
            </a:custGeom>
            <a:noFill/>
            <a:ln w="12700" cap="flat" cmpd="sng">
              <a:solidFill>
                <a:srgbClr val="FF0000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>
                <a:latin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53" name="Text Box 67"/>
          <p:cNvSpPr txBox="1">
            <a:spLocks noChangeArrowheads="1"/>
          </p:cNvSpPr>
          <p:nvPr/>
        </p:nvSpPr>
        <p:spPr bwMode="auto">
          <a:xfrm>
            <a:off x="1139661" y="5842010"/>
            <a:ext cx="11288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 dirty="0" smtClean="0">
                <a:latin typeface="Tahoma" pitchFamily="34" charset="0"/>
                <a:cs typeface="Tahoma" pitchFamily="34" charset="0"/>
              </a:rPr>
              <a:t>Over 200</a:t>
            </a:r>
            <a:endParaRPr lang="en-US" altLang="ko-KR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4" name="Text Box 68"/>
          <p:cNvSpPr txBox="1">
            <a:spLocks noChangeArrowheads="1"/>
          </p:cNvSpPr>
          <p:nvPr/>
        </p:nvSpPr>
        <p:spPr bwMode="auto">
          <a:xfrm>
            <a:off x="3683334" y="5862409"/>
            <a:ext cx="79861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10-40</a:t>
            </a:r>
          </a:p>
        </p:txBody>
      </p:sp>
      <p:sp>
        <p:nvSpPr>
          <p:cNvPr id="55" name="Text Box 69"/>
          <p:cNvSpPr txBox="1">
            <a:spLocks noChangeArrowheads="1"/>
          </p:cNvSpPr>
          <p:nvPr/>
        </p:nvSpPr>
        <p:spPr bwMode="auto">
          <a:xfrm>
            <a:off x="5181018" y="5862409"/>
            <a:ext cx="6671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5-30</a:t>
            </a:r>
          </a:p>
        </p:txBody>
      </p:sp>
      <p:sp>
        <p:nvSpPr>
          <p:cNvPr id="56" name="Text Box 70"/>
          <p:cNvSpPr txBox="1">
            <a:spLocks noChangeArrowheads="1"/>
          </p:cNvSpPr>
          <p:nvPr/>
        </p:nvSpPr>
        <p:spPr bwMode="auto">
          <a:xfrm>
            <a:off x="6172870" y="6161318"/>
            <a:ext cx="23759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Frequency of ignition</a:t>
            </a:r>
          </a:p>
        </p:txBody>
      </p:sp>
      <p:sp>
        <p:nvSpPr>
          <p:cNvPr id="57" name="Text Box 71"/>
          <p:cNvSpPr txBox="1">
            <a:spLocks noChangeArrowheads="1"/>
          </p:cNvSpPr>
          <p:nvPr/>
        </p:nvSpPr>
        <p:spPr bwMode="auto">
          <a:xfrm>
            <a:off x="990602" y="6128490"/>
            <a:ext cx="138531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 dirty="0">
                <a:latin typeface="Tahoma" pitchFamily="34" charset="0"/>
                <a:cs typeface="Tahoma" pitchFamily="34" charset="0"/>
              </a:rPr>
              <a:t>m</a:t>
            </a:r>
            <a:r>
              <a:rPr lang="en-US" altLang="ko-KR" sz="1600" dirty="0" smtClean="0">
                <a:latin typeface="Tahoma" pitchFamily="34" charset="0"/>
                <a:cs typeface="Tahoma" pitchFamily="34" charset="0"/>
              </a:rPr>
              <a:t>any </a:t>
            </a:r>
            <a:r>
              <a:rPr lang="en-US" altLang="ko-KR" sz="1600" dirty="0">
                <a:latin typeface="Tahoma" pitchFamily="34" charset="0"/>
                <a:cs typeface="Tahoma" pitchFamily="34" charset="0"/>
              </a:rPr>
              <a:t>times</a:t>
            </a:r>
          </a:p>
        </p:txBody>
      </p:sp>
      <p:sp>
        <p:nvSpPr>
          <p:cNvPr id="58" name="Text Box 72"/>
          <p:cNvSpPr txBox="1">
            <a:spLocks noChangeArrowheads="1"/>
          </p:cNvSpPr>
          <p:nvPr/>
        </p:nvSpPr>
        <p:spPr bwMode="auto">
          <a:xfrm>
            <a:off x="3762709" y="6150477"/>
            <a:ext cx="615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1~5</a:t>
            </a:r>
          </a:p>
        </p:txBody>
      </p:sp>
      <p:sp>
        <p:nvSpPr>
          <p:cNvPr id="59" name="Text Box 73"/>
          <p:cNvSpPr txBox="1">
            <a:spLocks noChangeArrowheads="1"/>
          </p:cNvSpPr>
          <p:nvPr/>
        </p:nvSpPr>
        <p:spPr bwMode="auto">
          <a:xfrm>
            <a:off x="5195305" y="6150477"/>
            <a:ext cx="61587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600">
                <a:latin typeface="Tahoma" pitchFamily="34" charset="0"/>
                <a:cs typeface="Tahoma" pitchFamily="34" charset="0"/>
              </a:rPr>
              <a:t>1~2</a:t>
            </a:r>
          </a:p>
        </p:txBody>
      </p:sp>
      <p:sp>
        <p:nvSpPr>
          <p:cNvPr id="60" name="Text Box 74"/>
          <p:cNvSpPr txBox="1">
            <a:spLocks noChangeArrowheads="1"/>
          </p:cNvSpPr>
          <p:nvPr/>
        </p:nvSpPr>
        <p:spPr bwMode="auto">
          <a:xfrm rot="-1929543">
            <a:off x="4790501" y="4427960"/>
            <a:ext cx="11144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Tx/>
              <a:buNone/>
            </a:pPr>
            <a:r>
              <a:rPr lang="en-US" altLang="ko-KR" sz="180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Ignition</a:t>
            </a:r>
          </a:p>
        </p:txBody>
      </p:sp>
      <p:sp>
        <p:nvSpPr>
          <p:cNvPr id="61" name="Text Box 8"/>
          <p:cNvSpPr txBox="1">
            <a:spLocks noChangeArrowheads="1"/>
          </p:cNvSpPr>
          <p:nvPr/>
        </p:nvSpPr>
        <p:spPr bwMode="auto">
          <a:xfrm>
            <a:off x="6088911" y="2780024"/>
            <a:ext cx="264848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0"/>
              </a:spcBef>
              <a:buNone/>
            </a:pPr>
            <a:r>
              <a:rPr lang="en-US" altLang="ko-KR" sz="1600" dirty="0" smtClean="0">
                <a:solidFill>
                  <a:schemeClr val="accent2"/>
                </a:solidFill>
                <a:latin typeface="Tahoma" pitchFamily="34" charset="0"/>
              </a:rPr>
              <a:t>* Thermal Conductivity,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ko-KR" sz="1600" dirty="0">
                <a:solidFill>
                  <a:schemeClr val="accent2"/>
                </a:solidFill>
                <a:latin typeface="Tahoma" pitchFamily="34" charset="0"/>
              </a:rPr>
              <a:t> </a:t>
            </a:r>
            <a:r>
              <a:rPr lang="en-US" altLang="ko-KR" sz="1600" dirty="0" smtClean="0">
                <a:solidFill>
                  <a:schemeClr val="accent2"/>
                </a:solidFill>
                <a:latin typeface="Tahoma" pitchFamily="34" charset="0"/>
              </a:rPr>
              <a:t>  Emissivity &amp; ?</a:t>
            </a:r>
            <a:endParaRPr lang="en-US" altLang="ko-KR" sz="1600" dirty="0">
              <a:solidFill>
                <a:schemeClr val="accent2"/>
              </a:solidFill>
              <a:latin typeface="Tahoma" pitchFamily="34" charset="0"/>
            </a:endParaRPr>
          </a:p>
        </p:txBody>
      </p:sp>
      <p:pic>
        <p:nvPicPr>
          <p:cNvPr id="62" name="Picture 9" descr="ggg4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025" y="1168410"/>
            <a:ext cx="1884363" cy="2066925"/>
          </a:xfrm>
          <a:prstGeom prst="rect">
            <a:avLst/>
          </a:prstGeom>
          <a:noFill/>
        </p:spPr>
      </p:pic>
      <p:sp>
        <p:nvSpPr>
          <p:cNvPr id="63" name="TextBox 62"/>
          <p:cNvSpPr txBox="1"/>
          <p:nvPr/>
        </p:nvSpPr>
        <p:spPr>
          <a:xfrm>
            <a:off x="1017595" y="1808295"/>
            <a:ext cx="1564851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altLang="ko-KR" sz="1600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Safety for </a:t>
            </a:r>
          </a:p>
          <a:p>
            <a:pPr algn="ctr">
              <a:buNone/>
            </a:pPr>
            <a:r>
              <a:rPr lang="en-US" altLang="ko-KR" sz="1600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burr and chip</a:t>
            </a:r>
            <a:endParaRPr lang="ko-KR" altLang="en-US" sz="1600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62355" y="3077745"/>
            <a:ext cx="23952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ko-KR" sz="2000" dirty="0" smtClean="0">
                <a:latin typeface="Tahoma" pitchFamily="34" charset="0"/>
                <a:cs typeface="Tahoma" pitchFamily="34" charset="0"/>
              </a:rPr>
              <a:t>furnace chip test</a:t>
            </a:r>
            <a:endParaRPr lang="ko-KR" altLang="en-US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08106" y="2782947"/>
            <a:ext cx="2576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altLang="ko-KR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</a:t>
            </a:r>
            <a:r>
              <a:rPr lang="en-US" altLang="ko-KR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ool shape/compaction</a:t>
            </a:r>
            <a:endParaRPr lang="ko-KR" alt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27622" y="2710449"/>
            <a:ext cx="7090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ko-KR" sz="2000" dirty="0" smtClean="0">
                <a:latin typeface="Tahoma" pitchFamily="34" charset="0"/>
                <a:cs typeface="Tahoma" pitchFamily="34" charset="0"/>
              </a:rPr>
              <a:t>DTA</a:t>
            </a:r>
            <a:endParaRPr lang="ko-KR" altLang="en-US" sz="20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755489" y="1419726"/>
            <a:ext cx="1534395" cy="634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altLang="ko-KR" sz="1600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Quantitative </a:t>
            </a:r>
          </a:p>
          <a:p>
            <a:pPr algn="ctr">
              <a:buNone/>
            </a:pPr>
            <a:r>
              <a:rPr lang="en-US" altLang="ko-KR" sz="1600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Data</a:t>
            </a:r>
            <a:endParaRPr lang="ko-KR" altLang="en-US" sz="1600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90104" y="2438400"/>
            <a:ext cx="2874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altLang="ko-KR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en-US" altLang="ko-KR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pecimen shape &amp; volume</a:t>
            </a:r>
            <a:endParaRPr lang="ko-KR" alt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6242209" y="2073030"/>
            <a:ext cx="2053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None/>
            </a:pPr>
            <a:r>
              <a:rPr lang="en-US" altLang="ko-KR" sz="16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</a:t>
            </a:r>
            <a:r>
              <a:rPr lang="en-US" altLang="ko-KR" sz="16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pecimen position</a:t>
            </a:r>
            <a:endParaRPr lang="ko-KR" alt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0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919" y="3539610"/>
            <a:ext cx="1871697" cy="2176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" name="TextBox 70"/>
          <p:cNvSpPr txBox="1"/>
          <p:nvPr/>
        </p:nvSpPr>
        <p:spPr>
          <a:xfrm>
            <a:off x="0" y="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Method </a:t>
            </a: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&amp; </a:t>
            </a: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Specimen </a:t>
            </a: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for Ignition </a:t>
            </a: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Test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DTA Ignition Results of ECO-Mg</a:t>
            </a:r>
            <a:endParaRPr kumimoji="1" lang="en-US" altLang="ko-KR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graphicFrame>
        <p:nvGraphicFramePr>
          <p:cNvPr id="3" name="개체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6310929"/>
              </p:ext>
            </p:extLst>
          </p:nvPr>
        </p:nvGraphicFramePr>
        <p:xfrm>
          <a:off x="496800" y="681410"/>
          <a:ext cx="8154551" cy="570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4" name="Graph" r:id="rId3" imgW="4145040" imgH="2900160" progId="Origin50.Graph">
                  <p:embed/>
                </p:oleObj>
              </mc:Choice>
              <mc:Fallback>
                <p:oleObj name="Graph" r:id="rId3" imgW="4145040" imgH="29001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800" y="681410"/>
                        <a:ext cx="8154551" cy="57060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667000" y="548201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altLang="ko-KR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ko-KR" altLang="en-US" sz="1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3800" y="549367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0.5 </a:t>
            </a:r>
            <a:r>
              <a:rPr lang="en-US" altLang="ko-KR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ko-KR" altLang="en-US" sz="1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48201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1.0 </a:t>
            </a:r>
            <a:r>
              <a:rPr lang="en-US" altLang="ko-KR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ko-KR" altLang="en-US" sz="1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19800" y="5482010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1800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1.5 </a:t>
            </a:r>
            <a:r>
              <a:rPr lang="en-US" altLang="ko-KR" sz="1800" dirty="0" err="1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endParaRPr lang="ko-KR" altLang="en-US" sz="1800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06600" y="1374413"/>
            <a:ext cx="1422400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ko-KR" altLang="en-US" sz="1600" dirty="0" smtClean="0">
                <a:solidFill>
                  <a:schemeClr val="bg2"/>
                </a:solidFill>
                <a:latin typeface="Tahoma" pitchFamily="34" charset="0"/>
                <a:ea typeface="맑은 고딕"/>
                <a:cs typeface="Tahoma" pitchFamily="34" charset="0"/>
              </a:rPr>
              <a:t>■ </a:t>
            </a:r>
            <a:r>
              <a:rPr lang="en-US" altLang="ko-KR" sz="1600" dirty="0" smtClean="0">
                <a:solidFill>
                  <a:schemeClr val="bg2"/>
                </a:solidFill>
                <a:latin typeface="Tahoma" pitchFamily="34" charset="0"/>
                <a:ea typeface="맑은 고딕"/>
                <a:cs typeface="Tahoma" pitchFamily="34" charset="0"/>
              </a:rPr>
              <a:t>AZ31</a:t>
            </a:r>
          </a:p>
          <a:p>
            <a:pPr>
              <a:buNone/>
            </a:pPr>
            <a:r>
              <a:rPr lang="en-US" altLang="ko-KR" sz="1600" dirty="0" smtClean="0">
                <a:solidFill>
                  <a:srgbClr val="FF0000"/>
                </a:solidFill>
                <a:latin typeface="Tahoma" pitchFamily="34" charset="0"/>
                <a:ea typeface="맑은 고딕"/>
                <a:cs typeface="Tahoma" pitchFamily="34" charset="0"/>
              </a:rPr>
              <a:t>● AM30</a:t>
            </a:r>
            <a:endParaRPr lang="ko-KR" altLang="en-US" sz="1600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96806" y="3859590"/>
            <a:ext cx="8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dirty="0" smtClean="0">
                <a:solidFill>
                  <a:schemeClr val="bg2"/>
                </a:solidFill>
                <a:latin typeface="Tahoma" pitchFamily="34" charset="0"/>
                <a:cs typeface="Tahoma" pitchFamily="34" charset="0"/>
              </a:rPr>
              <a:t>592.32</a:t>
            </a:r>
            <a:r>
              <a:rPr lang="en-US" altLang="ko-KR" sz="1100" dirty="0" smtClean="0">
                <a:solidFill>
                  <a:schemeClr val="bg2"/>
                </a:solidFill>
                <a:latin typeface="Tahoma" pitchFamily="34" charset="0"/>
                <a:ea typeface="맑은 고딕"/>
                <a:cs typeface="Tahoma" pitchFamily="34" charset="0"/>
              </a:rPr>
              <a:t>℃</a:t>
            </a:r>
            <a:endParaRPr lang="ko-KR" altLang="en-US" sz="1100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77668" y="3062958"/>
            <a:ext cx="8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dirty="0" smtClean="0">
                <a:solidFill>
                  <a:schemeClr val="bg2"/>
                </a:solidFill>
                <a:latin typeface="Tahoma" pitchFamily="34" charset="0"/>
                <a:ea typeface="맑은 고딕"/>
                <a:cs typeface="Tahoma" pitchFamily="34" charset="0"/>
              </a:rPr>
              <a:t>740.41℃</a:t>
            </a:r>
            <a:endParaRPr lang="ko-KR" altLang="en-US" sz="1100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88348" y="2815886"/>
            <a:ext cx="8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dirty="0" smtClean="0">
                <a:solidFill>
                  <a:schemeClr val="bg2"/>
                </a:solidFill>
                <a:latin typeface="Tahoma" pitchFamily="34" charset="0"/>
                <a:ea typeface="맑은 고딕"/>
                <a:cs typeface="Tahoma" pitchFamily="34" charset="0"/>
              </a:rPr>
              <a:t>778.28℃</a:t>
            </a:r>
            <a:endParaRPr lang="ko-KR" altLang="en-US" sz="1100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15188" y="2541106"/>
            <a:ext cx="8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dirty="0" smtClean="0">
                <a:solidFill>
                  <a:schemeClr val="bg2"/>
                </a:solidFill>
                <a:latin typeface="Tahoma" pitchFamily="34" charset="0"/>
                <a:ea typeface="맑은 고딕"/>
                <a:cs typeface="Tahoma" pitchFamily="34" charset="0"/>
              </a:rPr>
              <a:t>825.54℃</a:t>
            </a:r>
            <a:endParaRPr lang="ko-KR" altLang="en-US" sz="1100" dirty="0">
              <a:solidFill>
                <a:schemeClr val="bg2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1632" y="4099738"/>
            <a:ext cx="8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dirty="0" smtClean="0">
                <a:solidFill>
                  <a:srgbClr val="FF0000"/>
                </a:solidFill>
                <a:latin typeface="Tahoma" pitchFamily="34" charset="0"/>
                <a:ea typeface="맑은 고딕"/>
                <a:cs typeface="Tahoma" pitchFamily="34" charset="0"/>
              </a:rPr>
              <a:t>576.34℃</a:t>
            </a:r>
            <a:endParaRPr lang="ko-KR" altLang="en-US" sz="11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97312" y="2411883"/>
            <a:ext cx="8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dirty="0" smtClean="0">
                <a:solidFill>
                  <a:srgbClr val="FF0000"/>
                </a:solidFill>
                <a:latin typeface="Tahoma" pitchFamily="34" charset="0"/>
                <a:ea typeface="맑은 고딕"/>
                <a:cs typeface="Tahoma" pitchFamily="34" charset="0"/>
              </a:rPr>
              <a:t>842.25℃</a:t>
            </a:r>
            <a:endParaRPr lang="ko-KR" altLang="en-US" sz="11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16040" y="2305663"/>
            <a:ext cx="8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dirty="0" smtClean="0">
                <a:solidFill>
                  <a:srgbClr val="FF0000"/>
                </a:solidFill>
                <a:latin typeface="Tahoma" pitchFamily="34" charset="0"/>
                <a:ea typeface="맑은 고딕"/>
                <a:cs typeface="Tahoma" pitchFamily="34" charset="0"/>
              </a:rPr>
              <a:t>857.35℃</a:t>
            </a:r>
            <a:endParaRPr lang="ko-KR" altLang="en-US" sz="11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7370" y="2021554"/>
            <a:ext cx="81249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dirty="0" smtClean="0">
                <a:solidFill>
                  <a:srgbClr val="FF0000"/>
                </a:solidFill>
                <a:latin typeface="Tahoma" pitchFamily="34" charset="0"/>
                <a:ea typeface="맑은 고딕"/>
                <a:cs typeface="Tahoma" pitchFamily="34" charset="0"/>
              </a:rPr>
              <a:t>904.08℃</a:t>
            </a:r>
            <a:endParaRPr lang="ko-KR" altLang="en-US" sz="11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29352" y="682286"/>
            <a:ext cx="46073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ko-KR" sz="1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* machined spherical specimens of 8</a:t>
            </a:r>
            <a:r>
              <a:rPr lang="en-US" altLang="ko-KR" sz="1600" dirty="0" smtClean="0">
                <a:solidFill>
                  <a:srgbClr val="FF0000"/>
                </a:solidFill>
                <a:latin typeface="Tahoma" pitchFamily="34" charset="0"/>
                <a:ea typeface="HY견고딕" pitchFamily="18" charset="-127"/>
                <a:cs typeface="Tahoma" pitchFamily="34" charset="0"/>
              </a:rPr>
              <a:t>~</a:t>
            </a:r>
            <a:r>
              <a:rPr lang="en-US" altLang="ko-KR" sz="1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9mg</a:t>
            </a:r>
            <a:endParaRPr lang="ko-KR" altLang="en-US" sz="16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172603" y="3920054"/>
            <a:ext cx="3632200" cy="2223434"/>
            <a:chOff x="113" y="2438"/>
            <a:chExt cx="2288" cy="1450"/>
          </a:xfrm>
        </p:grpSpPr>
        <p:sp>
          <p:nvSpPr>
            <p:cNvPr id="3" name="AutoShape 4"/>
            <p:cNvSpPr>
              <a:spLocks noChangeAspect="1" noChangeArrowheads="1"/>
            </p:cNvSpPr>
            <p:nvPr/>
          </p:nvSpPr>
          <p:spPr bwMode="auto">
            <a:xfrm>
              <a:off x="113" y="2438"/>
              <a:ext cx="2288" cy="1450"/>
            </a:xfrm>
            <a:prstGeom prst="roundRect">
              <a:avLst>
                <a:gd name="adj" fmla="val 12495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/>
            </a:p>
          </p:txBody>
        </p:sp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CC"/>
                </a:clrFrom>
                <a:clrTo>
                  <a:srgbClr val="FFFFC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3" y="3245"/>
              <a:ext cx="747" cy="590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CC"/>
                </a:clrFrom>
                <a:clrTo>
                  <a:srgbClr val="FFFFC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801" y="2871"/>
              <a:ext cx="770" cy="62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CC"/>
                </a:clrFrom>
                <a:clrTo>
                  <a:srgbClr val="FFFFC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92" y="2468"/>
              <a:ext cx="726" cy="819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8"/>
            <p:cNvSpPr>
              <a:spLocks noChangeAspect="1" noChangeArrowheads="1"/>
            </p:cNvSpPr>
            <p:nvPr/>
          </p:nvSpPr>
          <p:spPr bwMode="auto">
            <a:xfrm>
              <a:off x="171" y="3029"/>
              <a:ext cx="64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200">
                  <a:solidFill>
                    <a:schemeClr val="bg2"/>
                  </a:solidFill>
                  <a:ea typeface="바탕" pitchFamily="18" charset="-127"/>
                </a:rPr>
                <a:t>Steel</a:t>
              </a:r>
            </a:p>
            <a:p>
              <a:pPr algn="ctr" defTabSz="76200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200">
                  <a:solidFill>
                    <a:schemeClr val="bg2"/>
                  </a:solidFill>
                  <a:ea typeface="바탕" pitchFamily="18" charset="-127"/>
                </a:rPr>
                <a:t>Automobile</a:t>
              </a:r>
              <a:endParaRPr kumimoji="1" lang="ko-KR" altLang="en-US" sz="1200">
                <a:solidFill>
                  <a:schemeClr val="bg2"/>
                </a:solidFill>
                <a:ea typeface="바탕" pitchFamily="18" charset="-127"/>
              </a:endParaRPr>
            </a:p>
          </p:txBody>
        </p:sp>
        <p:sp>
          <p:nvSpPr>
            <p:cNvPr id="8" name="Rectangle 9"/>
            <p:cNvSpPr>
              <a:spLocks noChangeAspect="1" noChangeArrowheads="1"/>
            </p:cNvSpPr>
            <p:nvPr/>
          </p:nvSpPr>
          <p:spPr bwMode="auto">
            <a:xfrm>
              <a:off x="893" y="2639"/>
              <a:ext cx="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200">
                  <a:solidFill>
                    <a:schemeClr val="bg2"/>
                  </a:solidFill>
                  <a:ea typeface="바탕" pitchFamily="18" charset="-127"/>
                </a:rPr>
                <a:t>Aluminum</a:t>
              </a:r>
            </a:p>
            <a:p>
              <a:pPr algn="ctr" defTabSz="76200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200">
                  <a:solidFill>
                    <a:schemeClr val="bg2"/>
                  </a:solidFill>
                  <a:ea typeface="바탕" pitchFamily="18" charset="-127"/>
                </a:rPr>
                <a:t> Automobile</a:t>
              </a:r>
            </a:p>
          </p:txBody>
        </p:sp>
        <p:sp>
          <p:nvSpPr>
            <p:cNvPr id="9" name="Rectangle 10"/>
            <p:cNvSpPr>
              <a:spLocks noChangeAspect="1" noChangeArrowheads="1"/>
            </p:cNvSpPr>
            <p:nvPr/>
          </p:nvSpPr>
          <p:spPr bwMode="auto">
            <a:xfrm>
              <a:off x="1601" y="3241"/>
              <a:ext cx="730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spAutoFit/>
            </a:bodyPr>
            <a:lstStyle/>
            <a:p>
              <a:pPr algn="ctr" defTabSz="76200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>
                  <a:solidFill>
                    <a:schemeClr val="hlink"/>
                  </a:solidFill>
                  <a:ea typeface="바탕" pitchFamily="18" charset="-127"/>
                </a:rPr>
                <a:t>Magnesium</a:t>
              </a:r>
            </a:p>
            <a:p>
              <a:pPr algn="ctr" defTabSz="762000" eaLnBrk="1" hangingPunct="1">
                <a:spcBef>
                  <a:spcPct val="0"/>
                </a:spcBef>
                <a:buFontTx/>
                <a:buNone/>
              </a:pPr>
              <a:r>
                <a:rPr kumimoji="1" lang="en-US" altLang="ko-KR" sz="1400">
                  <a:solidFill>
                    <a:schemeClr val="hlink"/>
                  </a:solidFill>
                  <a:ea typeface="바탕" pitchFamily="18" charset="-127"/>
                </a:rPr>
                <a:t>Automobile</a:t>
              </a:r>
            </a:p>
          </p:txBody>
        </p:sp>
      </p:grpSp>
      <p:pic>
        <p:nvPicPr>
          <p:cNvPr id="10" name="Picture 13" descr="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728" y="1580196"/>
            <a:ext cx="3640137" cy="220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5"/>
          <p:cNvGrpSpPr>
            <a:grpSpLocks/>
          </p:cNvGrpSpPr>
          <p:nvPr/>
        </p:nvGrpSpPr>
        <p:grpSpPr bwMode="auto">
          <a:xfrm>
            <a:off x="6830489" y="822247"/>
            <a:ext cx="2035175" cy="534988"/>
            <a:chOff x="4025" y="847"/>
            <a:chExt cx="1282" cy="337"/>
          </a:xfrm>
        </p:grpSpPr>
        <p:pic>
          <p:nvPicPr>
            <p:cNvPr id="12" name="Picture 14" descr="11"/>
            <p:cNvPicPr>
              <a:picLocks noChangeAspect="1" noChangeArrowheads="1"/>
            </p:cNvPicPr>
            <p:nvPr/>
          </p:nvPicPr>
          <p:blipFill>
            <a:blip r:embed="rId6" cstate="print"/>
            <a:srcRect b="13188"/>
            <a:stretch>
              <a:fillRect/>
            </a:stretch>
          </p:blipFill>
          <p:spPr bwMode="auto">
            <a:xfrm>
              <a:off x="4025" y="847"/>
              <a:ext cx="1282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>
              <a:off x="4202" y="904"/>
              <a:ext cx="913" cy="2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outerShdw dist="17961" dir="2700000" algn="ctr" rotWithShape="0">
                <a:schemeClr val="bg1"/>
              </a:outerShdw>
            </a:effectLst>
          </p:spPr>
          <p:txBody>
            <a:bodyPr anchor="ctr"/>
            <a:lstStyle/>
            <a:p>
              <a:pPr algn="ctr" eaLnBrk="1" latinLnBrk="1" hangingPunct="1">
                <a:spcBef>
                  <a:spcPct val="0"/>
                </a:spcBef>
                <a:buFontTx/>
                <a:buNone/>
                <a:defRPr/>
              </a:pPr>
              <a:r>
                <a:rPr kumimoji="1" lang="en-US" altLang="ko-KR" sz="1800" b="0" dirty="0" smtClean="0">
                  <a:solidFill>
                    <a:schemeClr val="bg2"/>
                  </a:solidFill>
                  <a:latin typeface="Tahoma" pitchFamily="34" charset="0"/>
                  <a:ea typeface="HY견고딕" pitchFamily="18" charset="-127"/>
                </a:rPr>
                <a:t>Impacts</a:t>
              </a:r>
              <a:endParaRPr kumimoji="1" lang="en-US" altLang="ko-KR" sz="1800" b="0" dirty="0">
                <a:solidFill>
                  <a:schemeClr val="bg2"/>
                </a:solidFill>
                <a:latin typeface="Tahoma" pitchFamily="34" charset="0"/>
                <a:ea typeface="바탕" pitchFamily="18" charset="-127"/>
              </a:endParaRPr>
            </a:p>
          </p:txBody>
        </p:sp>
      </p:grpSp>
      <p:pic>
        <p:nvPicPr>
          <p:cNvPr id="14" name="Picture 10" descr="11"/>
          <p:cNvPicPr>
            <a:picLocks noChangeAspect="1" noChangeArrowheads="1"/>
          </p:cNvPicPr>
          <p:nvPr/>
        </p:nvPicPr>
        <p:blipFill>
          <a:blip r:embed="rId6" cstate="print"/>
          <a:srcRect b="13188"/>
          <a:stretch>
            <a:fillRect/>
          </a:stretch>
        </p:blipFill>
        <p:spPr bwMode="auto">
          <a:xfrm>
            <a:off x="1009215" y="822247"/>
            <a:ext cx="20351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1266390" y="904797"/>
            <a:ext cx="14493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latinLnBrk="1" hangingPunct="1">
              <a:spcBef>
                <a:spcPct val="0"/>
              </a:spcBef>
              <a:buFontTx/>
              <a:buNone/>
              <a:defRPr/>
            </a:pPr>
            <a:r>
              <a:rPr kumimoji="1" lang="en-US" altLang="ko-KR" sz="1800" b="0" dirty="0" smtClean="0">
                <a:solidFill>
                  <a:schemeClr val="bg2"/>
                </a:solidFill>
                <a:latin typeface="Tahoma" pitchFamily="34" charset="0"/>
                <a:ea typeface="바탕" pitchFamily="18" charset="-127"/>
              </a:rPr>
              <a:t>Mg Benefit</a:t>
            </a:r>
            <a:endParaRPr kumimoji="1" lang="en-US" altLang="ko-KR" sz="1800" b="0" dirty="0">
              <a:solidFill>
                <a:schemeClr val="bg2"/>
              </a:solidFill>
              <a:latin typeface="Tahoma" pitchFamily="34" charset="0"/>
              <a:ea typeface="바탕" pitchFamily="18" charset="-127"/>
            </a:endParaRPr>
          </a:p>
        </p:txBody>
      </p:sp>
      <p:pic>
        <p:nvPicPr>
          <p:cNvPr id="16" name="Picture 12" descr="11"/>
          <p:cNvPicPr>
            <a:picLocks noChangeAspect="1" noChangeArrowheads="1"/>
          </p:cNvPicPr>
          <p:nvPr/>
        </p:nvPicPr>
        <p:blipFill>
          <a:blip r:embed="rId6" cstate="print"/>
          <a:srcRect b="13188"/>
          <a:stretch>
            <a:fillRect/>
          </a:stretch>
        </p:blipFill>
        <p:spPr bwMode="auto">
          <a:xfrm>
            <a:off x="4210743" y="822247"/>
            <a:ext cx="2035175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4474268" y="928610"/>
            <a:ext cx="1449388" cy="3238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anchor="ctr"/>
          <a:lstStyle/>
          <a:p>
            <a:pPr algn="ctr" eaLnBrk="1" latinLnBrk="1" hangingPunct="1">
              <a:spcBef>
                <a:spcPct val="0"/>
              </a:spcBef>
              <a:buFontTx/>
              <a:buNone/>
              <a:defRPr/>
            </a:pPr>
            <a:r>
              <a:rPr kumimoji="1" lang="en-US" altLang="ko-KR" sz="1800" b="0" dirty="0" smtClean="0">
                <a:solidFill>
                  <a:schemeClr val="bg2"/>
                </a:solidFill>
                <a:latin typeface="Tahoma" pitchFamily="34" charset="0"/>
                <a:ea typeface="HY견고딕" pitchFamily="18" charset="-127"/>
              </a:rPr>
              <a:t>Mg Problem</a:t>
            </a:r>
            <a:endParaRPr kumimoji="1" lang="en-US" altLang="ko-KR" sz="1800" b="0" dirty="0">
              <a:solidFill>
                <a:schemeClr val="bg2"/>
              </a:solidFill>
              <a:latin typeface="Tahoma" pitchFamily="34" charset="0"/>
              <a:ea typeface="바탕" pitchFamily="18" charset="-127"/>
            </a:endParaRPr>
          </a:p>
        </p:txBody>
      </p:sp>
      <p:sp>
        <p:nvSpPr>
          <p:cNvPr id="18" name="AutoShape 24"/>
          <p:cNvSpPr>
            <a:spLocks noChangeArrowheads="1"/>
          </p:cNvSpPr>
          <p:nvPr/>
        </p:nvSpPr>
        <p:spPr bwMode="auto">
          <a:xfrm>
            <a:off x="6763814" y="1589603"/>
            <a:ext cx="2232025" cy="431800"/>
          </a:xfrm>
          <a:prstGeom prst="bevel">
            <a:avLst>
              <a:gd name="adj" fmla="val 12500"/>
            </a:avLst>
          </a:prstGeom>
          <a:solidFill>
            <a:srgbClr val="E1E1B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GWP (CO</a:t>
            </a:r>
            <a:r>
              <a:rPr lang="en-US" altLang="ko-KR" sz="1200" b="0" dirty="0">
                <a:solidFill>
                  <a:schemeClr val="bg2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2 </a:t>
            </a: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x </a:t>
            </a:r>
            <a:r>
              <a:rPr lang="en-US" altLang="ko-KR" sz="1600" b="0" dirty="0" smtClean="0">
                <a:solidFill>
                  <a:schemeClr val="bg2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23,900</a:t>
            </a: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ko-KR" altLang="en-US" sz="16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19" name="AutoShape 25"/>
          <p:cNvSpPr>
            <a:spLocks noChangeArrowheads="1"/>
          </p:cNvSpPr>
          <p:nvPr/>
        </p:nvSpPr>
        <p:spPr bwMode="auto">
          <a:xfrm>
            <a:off x="6763814" y="2599253"/>
            <a:ext cx="2232025" cy="431800"/>
          </a:xfrm>
          <a:prstGeom prst="bevel">
            <a:avLst>
              <a:gd name="adj" fmla="val 12500"/>
            </a:avLst>
          </a:prstGeom>
          <a:solidFill>
            <a:srgbClr val="E1E1B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Toxicity</a:t>
            </a:r>
          </a:p>
        </p:txBody>
      </p:sp>
      <p:sp>
        <p:nvSpPr>
          <p:cNvPr id="20" name="AutoShape 26"/>
          <p:cNvSpPr>
            <a:spLocks noChangeArrowheads="1"/>
          </p:cNvSpPr>
          <p:nvPr/>
        </p:nvSpPr>
        <p:spPr bwMode="auto">
          <a:xfrm>
            <a:off x="6763814" y="3610491"/>
            <a:ext cx="2232025" cy="431800"/>
          </a:xfrm>
          <a:prstGeom prst="bevel">
            <a:avLst>
              <a:gd name="adj" fmla="val 12500"/>
            </a:avLst>
          </a:prstGeom>
          <a:solidFill>
            <a:srgbClr val="E1E1B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Property</a:t>
            </a:r>
            <a:endParaRPr lang="en-US" altLang="ko-KR" sz="1600" b="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AutoShape 27"/>
          <p:cNvSpPr>
            <a:spLocks noChangeArrowheads="1"/>
          </p:cNvSpPr>
          <p:nvPr/>
        </p:nvSpPr>
        <p:spPr bwMode="auto">
          <a:xfrm>
            <a:off x="6763814" y="3135828"/>
            <a:ext cx="2232025" cy="431800"/>
          </a:xfrm>
          <a:prstGeom prst="bevel">
            <a:avLst>
              <a:gd name="adj" fmla="val 12500"/>
            </a:avLst>
          </a:prstGeom>
          <a:solidFill>
            <a:srgbClr val="E1E1B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Process-ability</a:t>
            </a:r>
            <a:endParaRPr lang="en-US" altLang="ko-KR" sz="1600" b="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AutoShape 28"/>
          <p:cNvSpPr>
            <a:spLocks noChangeArrowheads="1"/>
          </p:cNvSpPr>
          <p:nvPr/>
        </p:nvSpPr>
        <p:spPr bwMode="auto">
          <a:xfrm>
            <a:off x="6763814" y="4155003"/>
            <a:ext cx="2232025" cy="431800"/>
          </a:xfrm>
          <a:prstGeom prst="bevel">
            <a:avLst>
              <a:gd name="adj" fmla="val 12500"/>
            </a:avLst>
          </a:prstGeom>
          <a:solidFill>
            <a:srgbClr val="E1E1B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</a:p>
        </p:txBody>
      </p:sp>
      <p:sp>
        <p:nvSpPr>
          <p:cNvPr id="23" name="AutoShape 29"/>
          <p:cNvSpPr>
            <a:spLocks noChangeArrowheads="1"/>
          </p:cNvSpPr>
          <p:nvPr/>
        </p:nvSpPr>
        <p:spPr bwMode="auto">
          <a:xfrm>
            <a:off x="6763814" y="2062678"/>
            <a:ext cx="2232025" cy="431800"/>
          </a:xfrm>
          <a:prstGeom prst="bevel">
            <a:avLst>
              <a:gd name="adj" fmla="val 12500"/>
            </a:avLst>
          </a:prstGeom>
          <a:solidFill>
            <a:srgbClr val="E1E1B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 smtClean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Lifetime (3,200 y)</a:t>
            </a:r>
            <a:endParaRPr lang="en-US" altLang="ko-KR" sz="1600" b="0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AutoShape 30"/>
          <p:cNvSpPr>
            <a:spLocks noChangeArrowheads="1"/>
          </p:cNvSpPr>
          <p:nvPr/>
        </p:nvSpPr>
        <p:spPr bwMode="auto">
          <a:xfrm>
            <a:off x="4034530" y="1589603"/>
            <a:ext cx="2232025" cy="881063"/>
          </a:xfrm>
          <a:prstGeom prst="bevel">
            <a:avLst>
              <a:gd name="adj" fmla="val 12500"/>
            </a:avLst>
          </a:prstGeom>
          <a:solidFill>
            <a:srgbClr val="FF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SF</a:t>
            </a:r>
            <a:r>
              <a:rPr lang="en-US" altLang="ko-KR" sz="12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6</a:t>
            </a: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 </a:t>
            </a:r>
            <a:r>
              <a:rPr lang="en-US" altLang="ko-KR" sz="16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Gas Usage</a:t>
            </a:r>
            <a:endParaRPr lang="en-US" altLang="ko-KR" sz="1600" b="0" dirty="0">
              <a:solidFill>
                <a:schemeClr val="bg2"/>
              </a:solidFill>
              <a:latin typeface="Tahoma" pitchFamily="34" charset="0"/>
              <a:ea typeface="HY헤드라인M" pitchFamily="18" charset="-127"/>
            </a:endParaRPr>
          </a:p>
        </p:txBody>
      </p:sp>
      <p:sp>
        <p:nvSpPr>
          <p:cNvPr id="25" name="AutoShape 31"/>
          <p:cNvSpPr>
            <a:spLocks noChangeArrowheads="1"/>
          </p:cNvSpPr>
          <p:nvPr/>
        </p:nvSpPr>
        <p:spPr bwMode="auto">
          <a:xfrm>
            <a:off x="4034530" y="3170753"/>
            <a:ext cx="2232025" cy="871538"/>
          </a:xfrm>
          <a:prstGeom prst="bevel">
            <a:avLst>
              <a:gd name="adj" fmla="val 12500"/>
            </a:avLst>
          </a:prstGeom>
          <a:solidFill>
            <a:schemeClr val="tx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Melt </a:t>
            </a:r>
            <a:r>
              <a:rPr lang="en-US" altLang="ko-KR" sz="16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Quality</a:t>
            </a:r>
            <a:endParaRPr lang="en-US" altLang="ko-KR" sz="1600" b="0" dirty="0">
              <a:solidFill>
                <a:schemeClr val="bg2"/>
              </a:solidFill>
              <a:latin typeface="Tahoma" pitchFamily="34" charset="0"/>
              <a:ea typeface="HY헤드라인M" pitchFamily="18" charset="-127"/>
            </a:endParaRPr>
          </a:p>
        </p:txBody>
      </p:sp>
      <p:sp>
        <p:nvSpPr>
          <p:cNvPr id="26" name="AutoShape 32"/>
          <p:cNvSpPr>
            <a:spLocks noChangeArrowheads="1"/>
          </p:cNvSpPr>
          <p:nvPr/>
        </p:nvSpPr>
        <p:spPr bwMode="auto">
          <a:xfrm>
            <a:off x="4034530" y="5263078"/>
            <a:ext cx="2232025" cy="871538"/>
          </a:xfrm>
          <a:prstGeom prst="bevel">
            <a:avLst>
              <a:gd name="adj" fmla="val 12500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Oxidation &amp; </a:t>
            </a:r>
            <a:r>
              <a:rPr lang="en-US" altLang="ko-KR" sz="16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Burning</a:t>
            </a:r>
            <a:endParaRPr lang="en-US" altLang="ko-KR" sz="1600" b="0" dirty="0">
              <a:solidFill>
                <a:schemeClr val="bg2"/>
              </a:solidFill>
              <a:latin typeface="Tahoma" pitchFamily="34" charset="0"/>
              <a:ea typeface="HY헤드라인M" pitchFamily="18" charset="-127"/>
            </a:endParaRP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of </a:t>
            </a:r>
            <a:r>
              <a:rPr lang="en-US" altLang="ko-KR" sz="16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Components</a:t>
            </a:r>
            <a:endParaRPr lang="en-US" altLang="ko-KR" sz="1600" b="0" dirty="0">
              <a:solidFill>
                <a:schemeClr val="bg2"/>
              </a:solidFill>
              <a:latin typeface="Tahoma" pitchFamily="34" charset="0"/>
              <a:ea typeface="HY헤드라인M" pitchFamily="18" charset="-127"/>
            </a:endParaRPr>
          </a:p>
        </p:txBody>
      </p:sp>
      <p:sp>
        <p:nvSpPr>
          <p:cNvPr id="27" name="AutoShape 33"/>
          <p:cNvSpPr>
            <a:spLocks noChangeArrowheads="1"/>
          </p:cNvSpPr>
          <p:nvPr/>
        </p:nvSpPr>
        <p:spPr bwMode="auto">
          <a:xfrm>
            <a:off x="4034530" y="4196278"/>
            <a:ext cx="2232025" cy="863600"/>
          </a:xfrm>
          <a:prstGeom prst="bevel">
            <a:avLst>
              <a:gd name="adj" fmla="val 12500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Burning of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Machined Chips</a:t>
            </a:r>
            <a:endParaRPr lang="en-US" altLang="ko-KR" sz="1600" b="0" dirty="0">
              <a:solidFill>
                <a:schemeClr val="bg2"/>
              </a:solidFill>
              <a:latin typeface="Tahoma" pitchFamily="34" charset="0"/>
              <a:ea typeface="HY헤드라인M" pitchFamily="18" charset="-127"/>
            </a:endParaRPr>
          </a:p>
        </p:txBody>
      </p:sp>
      <p:sp>
        <p:nvSpPr>
          <p:cNvPr id="28" name="AutoShape 34"/>
          <p:cNvSpPr>
            <a:spLocks noChangeArrowheads="1"/>
          </p:cNvSpPr>
          <p:nvPr/>
        </p:nvSpPr>
        <p:spPr bwMode="auto">
          <a:xfrm>
            <a:off x="4034530" y="2599253"/>
            <a:ext cx="2232025" cy="431800"/>
          </a:xfrm>
          <a:prstGeom prst="bevel">
            <a:avLst>
              <a:gd name="adj" fmla="val 12500"/>
            </a:avLst>
          </a:prstGeom>
          <a:solidFill>
            <a:srgbClr val="FFCCCC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Be </a:t>
            </a:r>
            <a:r>
              <a:rPr lang="en-US" altLang="ko-KR" sz="16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</a:rPr>
              <a:t>Addition</a:t>
            </a:r>
            <a:endParaRPr lang="en-US" altLang="ko-KR" sz="1600" b="0" dirty="0">
              <a:solidFill>
                <a:schemeClr val="bg2"/>
              </a:solidFill>
              <a:latin typeface="Tahoma" pitchFamily="34" charset="0"/>
              <a:ea typeface="HY헤드라인M" pitchFamily="18" charset="-127"/>
            </a:endParaRPr>
          </a:p>
        </p:txBody>
      </p:sp>
      <p:sp>
        <p:nvSpPr>
          <p:cNvPr id="29" name="AutoShape 35"/>
          <p:cNvSpPr>
            <a:spLocks noChangeArrowheads="1"/>
          </p:cNvSpPr>
          <p:nvPr/>
        </p:nvSpPr>
        <p:spPr bwMode="auto">
          <a:xfrm>
            <a:off x="6763814" y="4628078"/>
            <a:ext cx="2232025" cy="431800"/>
          </a:xfrm>
          <a:prstGeom prst="bevel">
            <a:avLst>
              <a:gd name="adj" fmla="val 12500"/>
            </a:avLst>
          </a:prstGeom>
          <a:solidFill>
            <a:srgbClr val="E1E1B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Special Storage</a:t>
            </a:r>
          </a:p>
        </p:txBody>
      </p:sp>
      <p:sp>
        <p:nvSpPr>
          <p:cNvPr id="30" name="AutoShape 36"/>
          <p:cNvSpPr>
            <a:spLocks noChangeArrowheads="1"/>
          </p:cNvSpPr>
          <p:nvPr/>
        </p:nvSpPr>
        <p:spPr bwMode="auto">
          <a:xfrm>
            <a:off x="6763814" y="5228153"/>
            <a:ext cx="2232025" cy="431800"/>
          </a:xfrm>
          <a:prstGeom prst="bevel">
            <a:avLst>
              <a:gd name="adj" fmla="val 12500"/>
            </a:avLst>
          </a:prstGeom>
          <a:solidFill>
            <a:srgbClr val="E1E1B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</a:t>
            </a:r>
          </a:p>
        </p:txBody>
      </p:sp>
      <p:sp>
        <p:nvSpPr>
          <p:cNvPr id="31" name="AutoShape 37"/>
          <p:cNvSpPr>
            <a:spLocks noChangeArrowheads="1"/>
          </p:cNvSpPr>
          <p:nvPr/>
        </p:nvSpPr>
        <p:spPr bwMode="auto">
          <a:xfrm>
            <a:off x="6763814" y="5702816"/>
            <a:ext cx="2232025" cy="431800"/>
          </a:xfrm>
          <a:prstGeom prst="bevel">
            <a:avLst>
              <a:gd name="adj" fmla="val 12500"/>
            </a:avLst>
          </a:prstGeom>
          <a:solidFill>
            <a:srgbClr val="E1E1B7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3600" tIns="46800" rIns="93600" bIns="46800" anchor="ctr"/>
          <a:lstStyle/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ko-KR" sz="1600" b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Recyclability</a:t>
            </a:r>
          </a:p>
        </p:txBody>
      </p:sp>
      <p:pic>
        <p:nvPicPr>
          <p:cNvPr id="32" name="Picture 38" descr="화살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3706" y="1816616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9" descr="화살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03706" y="2592903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0" descr="화살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11643" y="3367603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41" descr="화살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11643" y="4399478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2" descr="화살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3706" y="5431353"/>
            <a:ext cx="419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/>
          <p:nvPr/>
        </p:nvSpPr>
        <p:spPr>
          <a:xfrm>
            <a:off x="0" y="0"/>
            <a:ext cx="635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</a:rPr>
              <a:t>Challenge for ECO-Mg Alloy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82"/>
          <p:cNvGraphicFramePr>
            <a:graphicFrameLocks noGrp="1"/>
          </p:cNvGraphicFramePr>
          <p:nvPr>
            <p:extLst/>
          </p:nvPr>
        </p:nvGraphicFramePr>
        <p:xfrm>
          <a:off x="374650" y="4531764"/>
          <a:ext cx="8382000" cy="1958976"/>
        </p:xfrm>
        <a:graphic>
          <a:graphicData uri="http://schemas.openxmlformats.org/drawingml/2006/table">
            <a:tbl>
              <a:tblPr/>
              <a:tblGrid>
                <a:gridCol w="1350962"/>
                <a:gridCol w="1524000"/>
                <a:gridCol w="1447800"/>
                <a:gridCol w="1371600"/>
                <a:gridCol w="1447800"/>
                <a:gridCol w="1239838"/>
              </a:tblGrid>
              <a:tr h="489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HY견고딕" pitchFamily="18" charset="-127"/>
                        <a:cs typeface="Tahoma" pitchFamily="34" charset="0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GWP (CO</a:t>
                      </a:r>
                      <a:r>
                        <a:rPr kumimoji="1" lang="en-US" altLang="ko-KR" sz="1200" b="1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2</a:t>
                      </a: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=1)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Lifetime (year)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Cost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Toxicity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Corrosion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SF</a:t>
                      </a:r>
                      <a:r>
                        <a:rPr kumimoji="1" lang="en-US" altLang="ko-KR" sz="1200" b="1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6</a:t>
                      </a:r>
                      <a:endParaRPr kumimoji="1" lang="en-US" altLang="ko-KR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HY견고딕" pitchFamily="18" charset="-127"/>
                        <a:cs typeface="Tahoma" pitchFamily="34" charset="0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23,900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3,200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16US$/kg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Non (reaction)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Corrosive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HFC-134a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1,300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14.6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5.6US$/kg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Non (reaction)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Corrosive</a:t>
                      </a:r>
                      <a:endParaRPr kumimoji="1" lang="ko-KR" alt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  <a:ea typeface="HY견고딕" pitchFamily="18" charset="-127"/>
                        <a:cs typeface="Tahoma" pitchFamily="34" charset="0"/>
                      </a:endParaRP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897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Novec-612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1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days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90US$/kg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Non (reaction)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ea typeface="HY견고딕" pitchFamily="18" charset="-127"/>
                          <a:cs typeface="Tahoma" pitchFamily="34" charset="0"/>
                        </a:rPr>
                        <a:t>Corrosive</a:t>
                      </a:r>
                    </a:p>
                  </a:txBody>
                  <a:tcPr marL="90000" marR="90000" marT="46791" marB="46791" anchor="ctr" anchorCtr="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" name="Picture 1" descr="C:\Documents and Settings\shae\바탕 화면\ttemp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657492"/>
            <a:ext cx="5538787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0"/>
            <a:ext cx="635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</a:rPr>
              <a:t>Non-SF</a:t>
            </a:r>
            <a:r>
              <a:rPr lang="en-US" altLang="ko-KR" sz="1800" dirty="0">
                <a:solidFill>
                  <a:srgbClr val="FFFF00"/>
                </a:solidFill>
                <a:latin typeface="Tahoma" pitchFamily="34" charset="0"/>
              </a:rPr>
              <a:t>6</a:t>
            </a: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</a:rPr>
              <a:t> Issue of Mg Alloy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/>
          </p:nvPr>
        </p:nvGraphicFramePr>
        <p:xfrm>
          <a:off x="132670" y="1110969"/>
          <a:ext cx="8858926" cy="54168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66895"/>
                <a:gridCol w="986503"/>
                <a:gridCol w="986504"/>
                <a:gridCol w="986504"/>
                <a:gridCol w="986504"/>
                <a:gridCol w="986504"/>
                <a:gridCol w="986504"/>
                <a:gridCol w="986504"/>
                <a:gridCol w="986504"/>
              </a:tblGrid>
              <a:tr h="413073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SF</a:t>
                      </a:r>
                      <a:r>
                        <a:rPr lang="en-US" altLang="ko-KR" sz="1200" b="1" baseline="-25000" dirty="0" smtClean="0">
                          <a:latin typeface="Tahoma" pitchFamily="34" charset="0"/>
                          <a:cs typeface="Tahoma" pitchFamily="34" charset="0"/>
                        </a:rPr>
                        <a:t>6</a:t>
                      </a:r>
                      <a:r>
                        <a:rPr lang="en-US" altLang="ko-KR" sz="1200" b="1" baseline="0" dirty="0" smtClean="0">
                          <a:latin typeface="Tahoma" pitchFamily="34" charset="0"/>
                          <a:cs typeface="Tahoma" pitchFamily="34" charset="0"/>
                        </a:rPr>
                        <a:t>(%)</a:t>
                      </a:r>
                      <a:endParaRPr lang="ko-KR" altLang="en-US" sz="1200" b="1" baseline="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Mg-0.45Al-XppmBe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ko-KR" altLang="en-US" sz="12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Mg-0.45Al-xwt%CaO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625554">
                <a:tc vMerge="1">
                  <a:txBody>
                    <a:bodyPr/>
                    <a:lstStyle/>
                    <a:p>
                      <a:pPr algn="ctr"/>
                      <a:endParaRPr lang="ko-KR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200" b="1" dirty="0" smtClean="0">
                          <a:latin typeface="Tahoma" pitchFamily="34" charset="0"/>
                          <a:cs typeface="Tahoma" pitchFamily="34" charset="0"/>
                        </a:rPr>
                        <a:t>5</a:t>
                      </a:r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10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20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0.01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0.05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0.1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1" dirty="0" smtClean="0">
                          <a:solidFill>
                            <a:schemeClr val="tx1"/>
                          </a:solidFill>
                          <a:latin typeface="Tahoma" pitchFamily="34" charset="0"/>
                          <a:cs typeface="Tahoma" pitchFamily="34" charset="0"/>
                        </a:rPr>
                        <a:t>0.3</a:t>
                      </a:r>
                      <a:endParaRPr lang="ko-KR" altLang="en-US" sz="1200" b="1" dirty="0">
                        <a:solidFill>
                          <a:schemeClr val="tx1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8692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cs typeface="Tahoma" pitchFamily="34" charset="0"/>
                        </a:rPr>
                        <a:t>0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cs typeface="Tahoma" pitchFamily="34" charset="0"/>
                        </a:rPr>
                        <a:t>(CO</a:t>
                      </a:r>
                      <a:r>
                        <a:rPr lang="en-US" altLang="ko-KR" sz="1200" baseline="-25000" dirty="0" smtClean="0"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</a:p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cs typeface="Tahoma" pitchFamily="34" charset="0"/>
                        </a:rPr>
                        <a:t>100%)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8692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dirty="0" smtClean="0">
                          <a:latin typeface="Tahoma" pitchFamily="34" charset="0"/>
                          <a:cs typeface="Tahoma" pitchFamily="34" charset="0"/>
                        </a:rPr>
                        <a:t>0.06</a:t>
                      </a:r>
                      <a:endParaRPr lang="ko-KR" altLang="en-US" sz="1200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86929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Tahoma" pitchFamily="34" charset="0"/>
                          <a:cs typeface="Tahoma" pitchFamily="34" charset="0"/>
                        </a:rPr>
                        <a:t>0.12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8851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Tahoma" pitchFamily="34" charset="0"/>
                          <a:cs typeface="Tahoma" pitchFamily="34" charset="0"/>
                        </a:rPr>
                        <a:t>0.24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  <a:tr h="885156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latin typeface="Tahoma" pitchFamily="34" charset="0"/>
                          <a:cs typeface="Tahoma" pitchFamily="34" charset="0"/>
                        </a:rPr>
                        <a:t>0.6</a:t>
                      </a:r>
                      <a:endParaRPr lang="ko-KR" altLang="en-US" sz="1200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400800" y="584196"/>
            <a:ext cx="25908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altLang="ko-KR" sz="1200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Melt Temperature: 680</a:t>
            </a:r>
            <a:r>
              <a:rPr lang="en-US" altLang="ko-KR" sz="1200" dirty="0" smtClean="0">
                <a:solidFill>
                  <a:schemeClr val="bg2"/>
                </a:solidFill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ko-KR" sz="1200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℃</a:t>
            </a:r>
          </a:p>
          <a:p>
            <a:pPr algn="r">
              <a:buNone/>
            </a:pPr>
            <a:r>
              <a:rPr lang="en-US" altLang="ko-KR" sz="1200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n-US" altLang="ko-KR" sz="1200" baseline="-25000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altLang="ko-KR" sz="1200" dirty="0" smtClean="0">
                <a:latin typeface="Tahoma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16.8 l/min</a:t>
            </a:r>
            <a:endParaRPr lang="ko-KR" altLang="en-US" sz="12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그림 3" descr="c_110311_Mg-0.01CaO_0.1%SF6.avi_0000479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67300" y="3996082"/>
            <a:ext cx="936000" cy="702000"/>
          </a:xfrm>
          <a:prstGeom prst="rect">
            <a:avLst/>
          </a:prstGeom>
        </p:spPr>
      </p:pic>
      <p:pic>
        <p:nvPicPr>
          <p:cNvPr id="5" name="그림 4" descr="c_110311_Mg-0.01CaO_0.2%SF6.avi_000056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67300" y="4867635"/>
            <a:ext cx="936000" cy="702000"/>
          </a:xfrm>
          <a:prstGeom prst="rect">
            <a:avLst/>
          </a:prstGeom>
        </p:spPr>
      </p:pic>
      <p:pic>
        <p:nvPicPr>
          <p:cNvPr id="6" name="그림 5" descr="c_110311_Mg-0.01CaO_0.05%SF6-1.avi_0000390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67300" y="3124529"/>
            <a:ext cx="936000" cy="702000"/>
          </a:xfrm>
          <a:prstGeom prst="rect">
            <a:avLst/>
          </a:prstGeom>
        </p:spPr>
      </p:pic>
      <p:pic>
        <p:nvPicPr>
          <p:cNvPr id="7" name="그림 6" descr="c_110311_Mg-0.01CaO_0.5%SF6.avi_0000418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67300" y="5739187"/>
            <a:ext cx="936000" cy="702000"/>
          </a:xfrm>
          <a:prstGeom prst="rect">
            <a:avLst/>
          </a:prstGeom>
        </p:spPr>
      </p:pic>
      <p:pic>
        <p:nvPicPr>
          <p:cNvPr id="8" name="그림 7" descr="c_110311_Mg-0.05CaO_0.05%SF6.avi_00003604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56809" y="3124529"/>
            <a:ext cx="936000" cy="702000"/>
          </a:xfrm>
          <a:prstGeom prst="rect">
            <a:avLst/>
          </a:prstGeom>
        </p:spPr>
      </p:pic>
      <p:pic>
        <p:nvPicPr>
          <p:cNvPr id="9" name="그림 8" descr="c_110311_Mg-0.05CaO_0.1%SF6.avi_00003804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56809" y="3996083"/>
            <a:ext cx="936000" cy="702000"/>
          </a:xfrm>
          <a:prstGeom prst="rect">
            <a:avLst/>
          </a:prstGeom>
        </p:spPr>
      </p:pic>
      <p:pic>
        <p:nvPicPr>
          <p:cNvPr id="10" name="그림 9" descr="c_110311_Mg-0.05CaO_0.2%SF6.avi_00004079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56809" y="4867636"/>
            <a:ext cx="936000" cy="702000"/>
          </a:xfrm>
          <a:prstGeom prst="rect">
            <a:avLst/>
          </a:prstGeom>
        </p:spPr>
      </p:pic>
      <p:pic>
        <p:nvPicPr>
          <p:cNvPr id="11" name="그림 10" descr="c_110311_Mg-0.05CaO_0.5%SF6.avi_00004204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56809" y="5739187"/>
            <a:ext cx="936000" cy="702000"/>
          </a:xfrm>
          <a:prstGeom prst="rect">
            <a:avLst/>
          </a:prstGeom>
        </p:spPr>
      </p:pic>
      <p:pic>
        <p:nvPicPr>
          <p:cNvPr id="12" name="그림 11" descr="c_110311_Mg-0.05CaO_CO2.avi_00005400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056809" y="2252977"/>
            <a:ext cx="936000" cy="702000"/>
          </a:xfrm>
          <a:prstGeom prst="rect">
            <a:avLst/>
          </a:prstGeom>
        </p:spPr>
      </p:pic>
      <p:pic>
        <p:nvPicPr>
          <p:cNvPr id="13" name="그림 12" descr="c_110311_Mg-0.01CaO_CO2.avi_000037958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067300" y="2252977"/>
            <a:ext cx="936000" cy="702000"/>
          </a:xfrm>
          <a:prstGeom prst="rect">
            <a:avLst/>
          </a:prstGeom>
        </p:spPr>
      </p:pic>
      <p:pic>
        <p:nvPicPr>
          <p:cNvPr id="14" name="그림 13" descr="c_110311_Mg-Be (5ppm)_CO2.avi_000051875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116182" y="2252977"/>
            <a:ext cx="936000" cy="702000"/>
          </a:xfrm>
          <a:prstGeom prst="rect">
            <a:avLst/>
          </a:prstGeom>
        </p:spPr>
      </p:pic>
      <p:pic>
        <p:nvPicPr>
          <p:cNvPr id="15" name="그림 14" descr="c_110311_Mg-Be (5ppm)_0.05%SF6.avi_00004404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16182" y="3124529"/>
            <a:ext cx="936000" cy="702000"/>
          </a:xfrm>
          <a:prstGeom prst="rect">
            <a:avLst/>
          </a:prstGeom>
        </p:spPr>
      </p:pic>
      <p:pic>
        <p:nvPicPr>
          <p:cNvPr id="16" name="그림 15" descr="c_110311_Mg-Be (5ppm)_0.1%SF6.avi_000050291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2116182" y="3996082"/>
            <a:ext cx="936000" cy="702000"/>
          </a:xfrm>
          <a:prstGeom prst="rect">
            <a:avLst/>
          </a:prstGeom>
        </p:spPr>
      </p:pic>
      <p:pic>
        <p:nvPicPr>
          <p:cNvPr id="17" name="그림 16" descr="c_110311_Mg-Be (5ppm)_0.2%SF6.avi_000042041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2116182" y="4867635"/>
            <a:ext cx="936000" cy="702000"/>
          </a:xfrm>
          <a:prstGeom prst="rect">
            <a:avLst/>
          </a:prstGeom>
        </p:spPr>
      </p:pic>
      <p:pic>
        <p:nvPicPr>
          <p:cNvPr id="18" name="그림 17" descr="c_110311_Mg-Be (5ppm)_0.5%SF6.avi_00004204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2116182" y="5739187"/>
            <a:ext cx="936000" cy="702000"/>
          </a:xfrm>
          <a:prstGeom prst="rect">
            <a:avLst/>
          </a:prstGeom>
        </p:spPr>
      </p:pic>
      <p:pic>
        <p:nvPicPr>
          <p:cNvPr id="19" name="그림 18" descr="c_110311_Mg-Be (10ppm)_0.05%SF6.avi_00002979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3106782" y="3124529"/>
            <a:ext cx="936000" cy="702000"/>
          </a:xfrm>
          <a:prstGeom prst="rect">
            <a:avLst/>
          </a:prstGeom>
        </p:spPr>
      </p:pic>
      <p:pic>
        <p:nvPicPr>
          <p:cNvPr id="20" name="그림 19" descr="c_110311_Mg-Be (10ppm)_0.1%SF6.avi_000036041.jp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3106782" y="3996082"/>
            <a:ext cx="936000" cy="702000"/>
          </a:xfrm>
          <a:prstGeom prst="rect">
            <a:avLst/>
          </a:prstGeom>
        </p:spPr>
      </p:pic>
      <p:pic>
        <p:nvPicPr>
          <p:cNvPr id="21" name="그림 20" descr="c_110311_Mg-Be (10ppm)_0.2%SF6.avi_000016083.jp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3106782" y="4867635"/>
            <a:ext cx="936000" cy="702000"/>
          </a:xfrm>
          <a:prstGeom prst="rect">
            <a:avLst/>
          </a:prstGeom>
        </p:spPr>
      </p:pic>
      <p:pic>
        <p:nvPicPr>
          <p:cNvPr id="22" name="그림 21" descr="c_110311_Mg-Be (10ppm)_0.5%SF6 (2).avi_000037041.jp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3106782" y="5739187"/>
            <a:ext cx="936000" cy="702000"/>
          </a:xfrm>
          <a:prstGeom prst="rect">
            <a:avLst/>
          </a:prstGeom>
        </p:spPr>
      </p:pic>
      <p:pic>
        <p:nvPicPr>
          <p:cNvPr id="23" name="그림 22" descr="c_110311_Mg-Be (20ppm)2_0.05%SF6.avi_000059833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4085409" y="3124529"/>
            <a:ext cx="936000" cy="702000"/>
          </a:xfrm>
          <a:prstGeom prst="rect">
            <a:avLst/>
          </a:prstGeom>
        </p:spPr>
      </p:pic>
      <p:pic>
        <p:nvPicPr>
          <p:cNvPr id="24" name="그림 23" descr="c_110311_Mg-Be (20ppm)2_0.1%SF6.avi_000047833.jp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4085409" y="3996081"/>
            <a:ext cx="936000" cy="702000"/>
          </a:xfrm>
          <a:prstGeom prst="rect">
            <a:avLst/>
          </a:prstGeom>
        </p:spPr>
      </p:pic>
      <p:pic>
        <p:nvPicPr>
          <p:cNvPr id="25" name="그림 24" descr="c_110311_Mg-Be (20ppm)2_0.2%SF6.avi_000036625.jpg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4085409" y="4867634"/>
            <a:ext cx="936000" cy="702000"/>
          </a:xfrm>
          <a:prstGeom prst="rect">
            <a:avLst/>
          </a:prstGeom>
        </p:spPr>
      </p:pic>
      <p:pic>
        <p:nvPicPr>
          <p:cNvPr id="26" name="그림 25" descr="c_110311_Mg-Be (20ppm)2_0.5%SF6.avi_000036041.jpg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4085409" y="5739187"/>
            <a:ext cx="936000" cy="702000"/>
          </a:xfrm>
          <a:prstGeom prst="rect">
            <a:avLst/>
          </a:prstGeom>
        </p:spPr>
      </p:pic>
      <p:pic>
        <p:nvPicPr>
          <p:cNvPr id="27" name="그림 26" descr="c_110314_Mg-0.1CaO_CO2.avi_000042958.jpg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7048500" y="2252977"/>
            <a:ext cx="936000" cy="702000"/>
          </a:xfrm>
          <a:prstGeom prst="rect">
            <a:avLst/>
          </a:prstGeom>
        </p:spPr>
      </p:pic>
      <p:pic>
        <p:nvPicPr>
          <p:cNvPr id="28" name="그림 27" descr="c_110314_Mg-0.1CaO_0.05%SF6.avi_000037041.jpg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7048500" y="3124529"/>
            <a:ext cx="936000" cy="702000"/>
          </a:xfrm>
          <a:prstGeom prst="rect">
            <a:avLst/>
          </a:prstGeom>
        </p:spPr>
      </p:pic>
      <p:pic>
        <p:nvPicPr>
          <p:cNvPr id="29" name="그림 28" descr="c_110314_Mg-0.1CaO_0.1%SF6.avi_000042041.jp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048500" y="3996081"/>
            <a:ext cx="936000" cy="702000"/>
          </a:xfrm>
          <a:prstGeom prst="rect">
            <a:avLst/>
          </a:prstGeom>
        </p:spPr>
      </p:pic>
      <p:pic>
        <p:nvPicPr>
          <p:cNvPr id="30" name="그림 29" descr="c_110314_Mg-0.1CaO_0.2%SF6.avi_000043041.jpg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048500" y="4867634"/>
            <a:ext cx="936000" cy="702000"/>
          </a:xfrm>
          <a:prstGeom prst="rect">
            <a:avLst/>
          </a:prstGeom>
        </p:spPr>
      </p:pic>
      <p:pic>
        <p:nvPicPr>
          <p:cNvPr id="31" name="그림 30" descr="c_110314_Mg-0.1CaO_0.5%SF6.avi_000038041.jpg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048500" y="5739187"/>
            <a:ext cx="936000" cy="702000"/>
          </a:xfrm>
          <a:prstGeom prst="rect">
            <a:avLst/>
          </a:prstGeom>
        </p:spPr>
      </p:pic>
      <p:pic>
        <p:nvPicPr>
          <p:cNvPr id="32" name="그림 31" descr="c_110314_Mg-0.3CaO_CO2.avi_000047041.jpg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8030391" y="2252977"/>
            <a:ext cx="936000" cy="702000"/>
          </a:xfrm>
          <a:prstGeom prst="rect">
            <a:avLst/>
          </a:prstGeom>
        </p:spPr>
      </p:pic>
      <p:pic>
        <p:nvPicPr>
          <p:cNvPr id="33" name="그림 32" descr="c_110314_Mg-0.3CaO_0.05%SF6.avi_000042041.jpg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8030391" y="3124529"/>
            <a:ext cx="936000" cy="702000"/>
          </a:xfrm>
          <a:prstGeom prst="rect">
            <a:avLst/>
          </a:prstGeom>
        </p:spPr>
      </p:pic>
      <p:pic>
        <p:nvPicPr>
          <p:cNvPr id="34" name="그림 33" descr="c_110314_Mg-0.3CaO_0.1%SF6.avi_000042041.jpg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8030391" y="3996081"/>
            <a:ext cx="936000" cy="702000"/>
          </a:xfrm>
          <a:prstGeom prst="rect">
            <a:avLst/>
          </a:prstGeom>
        </p:spPr>
      </p:pic>
      <p:pic>
        <p:nvPicPr>
          <p:cNvPr id="35" name="그림 34" descr="c_110314_Mg-0.3CaO_0.2%SF6.avi_000041041.jpg"/>
          <p:cNvPicPr>
            <a:picLocks noChangeAspect="1"/>
          </p:cNvPicPr>
          <p:nvPr/>
        </p:nvPicPr>
        <p:blipFill>
          <a:blip r:embed="rId33" cstate="print"/>
          <a:stretch>
            <a:fillRect/>
          </a:stretch>
        </p:blipFill>
        <p:spPr>
          <a:xfrm>
            <a:off x="8030391" y="4867634"/>
            <a:ext cx="936000" cy="702000"/>
          </a:xfrm>
          <a:prstGeom prst="rect">
            <a:avLst/>
          </a:prstGeom>
        </p:spPr>
      </p:pic>
      <p:pic>
        <p:nvPicPr>
          <p:cNvPr id="36" name="그림 35" descr="c_110314_Mg-0.3CaO_0.5%SF6.avi_000036041.jpg"/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8030391" y="5739187"/>
            <a:ext cx="936000" cy="702000"/>
          </a:xfrm>
          <a:prstGeom prst="rect">
            <a:avLst/>
          </a:prstGeom>
        </p:spPr>
      </p:pic>
      <p:pic>
        <p:nvPicPr>
          <p:cNvPr id="37" name="그림 36" descr="c_110311_Mg-Be (20ppm)2_CO2.avi_000045125.jpg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4085409" y="2252977"/>
            <a:ext cx="936000" cy="702000"/>
          </a:xfrm>
          <a:prstGeom prst="rect">
            <a:avLst/>
          </a:prstGeom>
        </p:spPr>
      </p:pic>
      <p:sp>
        <p:nvSpPr>
          <p:cNvPr id="38" name="직사각형 37"/>
          <p:cNvSpPr/>
          <p:nvPr/>
        </p:nvSpPr>
        <p:spPr bwMode="auto">
          <a:xfrm>
            <a:off x="2091776" y="2149560"/>
            <a:ext cx="971461" cy="8706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직사각형 38"/>
          <p:cNvSpPr/>
          <p:nvPr/>
        </p:nvSpPr>
        <p:spPr bwMode="auto">
          <a:xfrm>
            <a:off x="8020139" y="2158269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직사각형 39"/>
          <p:cNvSpPr/>
          <p:nvPr/>
        </p:nvSpPr>
        <p:spPr bwMode="auto">
          <a:xfrm>
            <a:off x="8009709" y="3040192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직사각형 40"/>
          <p:cNvSpPr/>
          <p:nvPr/>
        </p:nvSpPr>
        <p:spPr bwMode="auto">
          <a:xfrm>
            <a:off x="8011430" y="3886923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직사각형 41"/>
          <p:cNvSpPr/>
          <p:nvPr/>
        </p:nvSpPr>
        <p:spPr bwMode="auto">
          <a:xfrm>
            <a:off x="8001000" y="4768846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직사각형 42"/>
          <p:cNvSpPr/>
          <p:nvPr/>
        </p:nvSpPr>
        <p:spPr bwMode="auto">
          <a:xfrm>
            <a:off x="8011430" y="5639523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직사각형 43"/>
          <p:cNvSpPr/>
          <p:nvPr/>
        </p:nvSpPr>
        <p:spPr bwMode="auto">
          <a:xfrm>
            <a:off x="7019109" y="5648232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직사각형 44"/>
          <p:cNvSpPr/>
          <p:nvPr/>
        </p:nvSpPr>
        <p:spPr bwMode="auto">
          <a:xfrm>
            <a:off x="7020830" y="3902160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6" name="직사각형 45"/>
          <p:cNvSpPr/>
          <p:nvPr/>
        </p:nvSpPr>
        <p:spPr bwMode="auto">
          <a:xfrm>
            <a:off x="7010400" y="4784083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직사각형 46"/>
          <p:cNvSpPr/>
          <p:nvPr/>
        </p:nvSpPr>
        <p:spPr bwMode="auto">
          <a:xfrm>
            <a:off x="6030230" y="4766487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직사각형 47"/>
          <p:cNvSpPr/>
          <p:nvPr/>
        </p:nvSpPr>
        <p:spPr bwMode="auto">
          <a:xfrm>
            <a:off x="6019800" y="5648410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직사각형 48"/>
          <p:cNvSpPr/>
          <p:nvPr/>
        </p:nvSpPr>
        <p:spPr bwMode="auto">
          <a:xfrm>
            <a:off x="7034346" y="2158269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직사각형 49"/>
          <p:cNvSpPr/>
          <p:nvPr/>
        </p:nvSpPr>
        <p:spPr bwMode="auto">
          <a:xfrm>
            <a:off x="5053146" y="5654760"/>
            <a:ext cx="971461" cy="8706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직사각형 50"/>
          <p:cNvSpPr/>
          <p:nvPr/>
        </p:nvSpPr>
        <p:spPr bwMode="auto">
          <a:xfrm>
            <a:off x="7019109" y="3031483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직사각형 51"/>
          <p:cNvSpPr/>
          <p:nvPr/>
        </p:nvSpPr>
        <p:spPr bwMode="auto">
          <a:xfrm>
            <a:off x="2102666" y="3013887"/>
            <a:ext cx="971461" cy="8706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직사각형 52"/>
          <p:cNvSpPr/>
          <p:nvPr/>
        </p:nvSpPr>
        <p:spPr bwMode="auto">
          <a:xfrm>
            <a:off x="4057739" y="2151741"/>
            <a:ext cx="971461" cy="8706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직사각형 53"/>
          <p:cNvSpPr/>
          <p:nvPr/>
        </p:nvSpPr>
        <p:spPr bwMode="auto">
          <a:xfrm>
            <a:off x="5057048" y="2158269"/>
            <a:ext cx="971461" cy="8706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직사각형 54"/>
          <p:cNvSpPr/>
          <p:nvPr/>
        </p:nvSpPr>
        <p:spPr bwMode="auto">
          <a:xfrm>
            <a:off x="3084557" y="3024955"/>
            <a:ext cx="971461" cy="8706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직사각형 55"/>
          <p:cNvSpPr/>
          <p:nvPr/>
        </p:nvSpPr>
        <p:spPr bwMode="auto">
          <a:xfrm>
            <a:off x="6037218" y="3895810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7" name="직사각형 56"/>
          <p:cNvSpPr/>
          <p:nvPr/>
        </p:nvSpPr>
        <p:spPr bwMode="auto">
          <a:xfrm>
            <a:off x="5037909" y="4760137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8" name="직사각형 57"/>
          <p:cNvSpPr/>
          <p:nvPr/>
        </p:nvSpPr>
        <p:spPr bwMode="auto">
          <a:xfrm>
            <a:off x="4064727" y="5657119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직사각형 58"/>
          <p:cNvSpPr/>
          <p:nvPr/>
        </p:nvSpPr>
        <p:spPr bwMode="auto">
          <a:xfrm>
            <a:off x="3074127" y="5639523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직사각형 59"/>
          <p:cNvSpPr/>
          <p:nvPr/>
        </p:nvSpPr>
        <p:spPr bwMode="auto">
          <a:xfrm>
            <a:off x="4066448" y="4768846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직사각형 60"/>
          <p:cNvSpPr/>
          <p:nvPr/>
        </p:nvSpPr>
        <p:spPr bwMode="auto">
          <a:xfrm>
            <a:off x="2092236" y="5657119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직사각형 61"/>
          <p:cNvSpPr/>
          <p:nvPr/>
        </p:nvSpPr>
        <p:spPr bwMode="auto">
          <a:xfrm>
            <a:off x="2098764" y="3893451"/>
            <a:ext cx="971461" cy="870677"/>
          </a:xfrm>
          <a:prstGeom prst="rect">
            <a:avLst/>
          </a:prstGeom>
          <a:solidFill>
            <a:schemeClr val="tx2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직사각형 62"/>
          <p:cNvSpPr/>
          <p:nvPr/>
        </p:nvSpPr>
        <p:spPr bwMode="auto">
          <a:xfrm>
            <a:off x="3086738" y="3886923"/>
            <a:ext cx="971461" cy="870677"/>
          </a:xfrm>
          <a:prstGeom prst="rect">
            <a:avLst/>
          </a:prstGeom>
          <a:solidFill>
            <a:schemeClr val="tx2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직사각형 63"/>
          <p:cNvSpPr/>
          <p:nvPr/>
        </p:nvSpPr>
        <p:spPr bwMode="auto">
          <a:xfrm>
            <a:off x="5059674" y="3902160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5" name="직사각형 64"/>
          <p:cNvSpPr/>
          <p:nvPr/>
        </p:nvSpPr>
        <p:spPr bwMode="auto">
          <a:xfrm>
            <a:off x="6047648" y="2160628"/>
            <a:ext cx="971461" cy="8706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직사각형 65"/>
          <p:cNvSpPr/>
          <p:nvPr/>
        </p:nvSpPr>
        <p:spPr bwMode="auto">
          <a:xfrm>
            <a:off x="6052455" y="3040014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직사각형 66"/>
          <p:cNvSpPr/>
          <p:nvPr/>
        </p:nvSpPr>
        <p:spPr bwMode="auto">
          <a:xfrm>
            <a:off x="4066448" y="3031305"/>
            <a:ext cx="971461" cy="870677"/>
          </a:xfrm>
          <a:prstGeom prst="rect">
            <a:avLst/>
          </a:prstGeom>
          <a:solidFill>
            <a:schemeClr val="tx2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직사각형 67"/>
          <p:cNvSpPr/>
          <p:nvPr/>
        </p:nvSpPr>
        <p:spPr bwMode="auto">
          <a:xfrm>
            <a:off x="5057048" y="3022596"/>
            <a:ext cx="971461" cy="870677"/>
          </a:xfrm>
          <a:prstGeom prst="rect">
            <a:avLst/>
          </a:prstGeom>
          <a:solidFill>
            <a:schemeClr val="tx2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직사각형 68"/>
          <p:cNvSpPr/>
          <p:nvPr/>
        </p:nvSpPr>
        <p:spPr bwMode="auto">
          <a:xfrm>
            <a:off x="4073436" y="3910869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직사각형 69"/>
          <p:cNvSpPr/>
          <p:nvPr/>
        </p:nvSpPr>
        <p:spPr bwMode="auto">
          <a:xfrm>
            <a:off x="2098764" y="4775196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직사각형 70"/>
          <p:cNvSpPr/>
          <p:nvPr/>
        </p:nvSpPr>
        <p:spPr bwMode="auto">
          <a:xfrm>
            <a:off x="3091085" y="4775196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직사각형 71"/>
          <p:cNvSpPr/>
          <p:nvPr/>
        </p:nvSpPr>
        <p:spPr bwMode="auto">
          <a:xfrm>
            <a:off x="3119808" y="821505"/>
            <a:ext cx="533400" cy="261077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직사각형 72"/>
          <p:cNvSpPr/>
          <p:nvPr/>
        </p:nvSpPr>
        <p:spPr bwMode="auto">
          <a:xfrm>
            <a:off x="3691308" y="821505"/>
            <a:ext cx="533400" cy="2610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직사각형 73"/>
          <p:cNvSpPr/>
          <p:nvPr/>
        </p:nvSpPr>
        <p:spPr bwMode="auto">
          <a:xfrm>
            <a:off x="4262808" y="821505"/>
            <a:ext cx="533400" cy="261077"/>
          </a:xfrm>
          <a:prstGeom prst="rect">
            <a:avLst/>
          </a:prstGeom>
          <a:solidFill>
            <a:schemeClr val="tx2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직사각형 74"/>
          <p:cNvSpPr/>
          <p:nvPr/>
        </p:nvSpPr>
        <p:spPr bwMode="auto">
          <a:xfrm>
            <a:off x="4834308" y="821505"/>
            <a:ext cx="533400" cy="2610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직사각형 75"/>
          <p:cNvSpPr/>
          <p:nvPr/>
        </p:nvSpPr>
        <p:spPr bwMode="auto">
          <a:xfrm>
            <a:off x="5405807" y="821505"/>
            <a:ext cx="533400" cy="261077"/>
          </a:xfrm>
          <a:prstGeom prst="rect">
            <a:avLst/>
          </a:prstGeom>
          <a:solidFill>
            <a:schemeClr val="bg1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043608" y="568959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ko-KR" sz="12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Ignition</a:t>
            </a:r>
            <a:endParaRPr lang="ko-KR" altLang="en-US" sz="1200" dirty="0">
              <a:solidFill>
                <a:srgbClr val="FF00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오른쪽 화살표 77"/>
          <p:cNvSpPr/>
          <p:nvPr/>
        </p:nvSpPr>
        <p:spPr bwMode="auto">
          <a:xfrm rot="10800000">
            <a:off x="3788190" y="622549"/>
            <a:ext cx="1558836" cy="181538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330076" y="575487"/>
            <a:ext cx="6142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altLang="ko-KR" sz="12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Clean</a:t>
            </a:r>
            <a:endParaRPr lang="ko-KR" altLang="en-US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0" name="그림 79" descr="c_110321_Mg-0.45Al_CO2.avi_000018958.jpg"/>
          <p:cNvPicPr>
            <a:picLocks noChangeAspect="1"/>
          </p:cNvPicPr>
          <p:nvPr/>
        </p:nvPicPr>
        <p:blipFill>
          <a:blip r:embed="rId36" cstate="print"/>
          <a:stretch>
            <a:fillRect/>
          </a:stretch>
        </p:blipFill>
        <p:spPr>
          <a:xfrm>
            <a:off x="1123950" y="2252977"/>
            <a:ext cx="936000" cy="702000"/>
          </a:xfrm>
          <a:prstGeom prst="rect">
            <a:avLst/>
          </a:prstGeom>
        </p:spPr>
      </p:pic>
      <p:pic>
        <p:nvPicPr>
          <p:cNvPr id="81" name="그림 80" descr="c_110321_Mg-0.45Al_0.05SF6(2).avi_000040750.jpg"/>
          <p:cNvPicPr>
            <a:picLocks noChangeAspect="1"/>
          </p:cNvPicPr>
          <p:nvPr/>
        </p:nvPicPr>
        <p:blipFill>
          <a:blip r:embed="rId37" cstate="print"/>
          <a:stretch>
            <a:fillRect/>
          </a:stretch>
        </p:blipFill>
        <p:spPr>
          <a:xfrm>
            <a:off x="1123950" y="3124529"/>
            <a:ext cx="936000" cy="702000"/>
          </a:xfrm>
          <a:prstGeom prst="rect">
            <a:avLst/>
          </a:prstGeom>
        </p:spPr>
      </p:pic>
      <p:pic>
        <p:nvPicPr>
          <p:cNvPr id="82" name="그림 81" descr="c_110321_Mg-0.45Al_0.1SF6(1).avi_000055833.jpg"/>
          <p:cNvPicPr>
            <a:picLocks noChangeAspect="1"/>
          </p:cNvPicPr>
          <p:nvPr/>
        </p:nvPicPr>
        <p:blipFill>
          <a:blip r:embed="rId38" cstate="print"/>
          <a:stretch>
            <a:fillRect/>
          </a:stretch>
        </p:blipFill>
        <p:spPr>
          <a:xfrm>
            <a:off x="1123950" y="3996082"/>
            <a:ext cx="936000" cy="702000"/>
          </a:xfrm>
          <a:prstGeom prst="rect">
            <a:avLst/>
          </a:prstGeom>
        </p:spPr>
      </p:pic>
      <p:pic>
        <p:nvPicPr>
          <p:cNvPr id="83" name="그림 82" descr="c_110321_Mg-0.45Al_0.2SF6.avi_000050041.jpg"/>
          <p:cNvPicPr>
            <a:picLocks noChangeAspect="1"/>
          </p:cNvPicPr>
          <p:nvPr/>
        </p:nvPicPr>
        <p:blipFill>
          <a:blip r:embed="rId39" cstate="print"/>
          <a:stretch>
            <a:fillRect/>
          </a:stretch>
        </p:blipFill>
        <p:spPr>
          <a:xfrm>
            <a:off x="1123950" y="4867635"/>
            <a:ext cx="936000" cy="702000"/>
          </a:xfrm>
          <a:prstGeom prst="rect">
            <a:avLst/>
          </a:prstGeom>
        </p:spPr>
      </p:pic>
      <p:pic>
        <p:nvPicPr>
          <p:cNvPr id="84" name="그림 83" descr="c_110321_Mg-0.45Al_0.5SF6.avi_000048041.jpg"/>
          <p:cNvPicPr>
            <a:picLocks noChangeAspect="1"/>
          </p:cNvPicPr>
          <p:nvPr/>
        </p:nvPicPr>
        <p:blipFill>
          <a:blip r:embed="rId40" cstate="print"/>
          <a:stretch>
            <a:fillRect/>
          </a:stretch>
        </p:blipFill>
        <p:spPr>
          <a:xfrm>
            <a:off x="1123950" y="5739187"/>
            <a:ext cx="936000" cy="702000"/>
          </a:xfrm>
          <a:prstGeom prst="rect">
            <a:avLst/>
          </a:prstGeom>
        </p:spPr>
      </p:pic>
      <p:sp>
        <p:nvSpPr>
          <p:cNvPr id="85" name="직사각형 84"/>
          <p:cNvSpPr/>
          <p:nvPr/>
        </p:nvSpPr>
        <p:spPr bwMode="auto">
          <a:xfrm>
            <a:off x="1110433" y="2154455"/>
            <a:ext cx="971461" cy="870677"/>
          </a:xfrm>
          <a:prstGeom prst="rect">
            <a:avLst/>
          </a:prstGeom>
          <a:solidFill>
            <a:srgbClr val="FF0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직사각형 85"/>
          <p:cNvSpPr/>
          <p:nvPr/>
        </p:nvSpPr>
        <p:spPr bwMode="auto">
          <a:xfrm>
            <a:off x="1118787" y="3895810"/>
            <a:ext cx="971461" cy="8706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직사각형 86"/>
          <p:cNvSpPr/>
          <p:nvPr/>
        </p:nvSpPr>
        <p:spPr bwMode="auto">
          <a:xfrm>
            <a:off x="1104900" y="5657119"/>
            <a:ext cx="971461" cy="870677"/>
          </a:xfrm>
          <a:prstGeom prst="rect">
            <a:avLst/>
          </a:prstGeom>
          <a:solidFill>
            <a:srgbClr val="008000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직사각형 87"/>
          <p:cNvSpPr/>
          <p:nvPr/>
        </p:nvSpPr>
        <p:spPr bwMode="auto">
          <a:xfrm>
            <a:off x="1113609" y="4775374"/>
            <a:ext cx="971461" cy="870677"/>
          </a:xfrm>
          <a:prstGeom prst="rect">
            <a:avLst/>
          </a:prstGeom>
          <a:solidFill>
            <a:schemeClr val="tx2">
              <a:alpha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직사각형 88"/>
          <p:cNvSpPr/>
          <p:nvPr/>
        </p:nvSpPr>
        <p:spPr bwMode="auto">
          <a:xfrm>
            <a:off x="1104900" y="3022596"/>
            <a:ext cx="971461" cy="8706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0" name="그림 89" descr="c_110322_Mg-Be(10ppm)_CO2.avi_000016041.jpg"/>
          <p:cNvPicPr>
            <a:picLocks noChangeAspect="1"/>
          </p:cNvPicPr>
          <p:nvPr/>
        </p:nvPicPr>
        <p:blipFill>
          <a:blip r:embed="rId41" cstate="print"/>
          <a:stretch>
            <a:fillRect/>
          </a:stretch>
        </p:blipFill>
        <p:spPr>
          <a:xfrm>
            <a:off x="3115491" y="2252977"/>
            <a:ext cx="936000" cy="702000"/>
          </a:xfrm>
          <a:prstGeom prst="rect">
            <a:avLst/>
          </a:prstGeom>
        </p:spPr>
      </p:pic>
      <p:sp>
        <p:nvSpPr>
          <p:cNvPr id="91" name="직사각형 90"/>
          <p:cNvSpPr/>
          <p:nvPr/>
        </p:nvSpPr>
        <p:spPr bwMode="auto">
          <a:xfrm>
            <a:off x="3076575" y="2161444"/>
            <a:ext cx="971461" cy="870677"/>
          </a:xfrm>
          <a:prstGeom prst="rect">
            <a:avLst/>
          </a:prstGeom>
          <a:solidFill>
            <a:srgbClr val="FF9933">
              <a:alpha val="6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0" y="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FontTx/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Mg-0.45Al-xBe </a:t>
            </a:r>
            <a:r>
              <a:rPr lang="en-US" altLang="ko-KR" sz="2400" dirty="0" err="1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vs</a:t>
            </a:r>
            <a:r>
              <a:rPr lang="en-US" altLang="ko-KR" sz="24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Mg-0.45Al ECO-Mg; </a:t>
            </a:r>
            <a:r>
              <a:rPr lang="en-US" altLang="ko-KR" sz="2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Melt protection</a:t>
            </a:r>
            <a:endParaRPr lang="en-US" altLang="ko-KR" sz="18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8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5113824"/>
              </p:ext>
            </p:extLst>
          </p:nvPr>
        </p:nvGraphicFramePr>
        <p:xfrm>
          <a:off x="5260732" y="2440858"/>
          <a:ext cx="3456000" cy="3129600"/>
        </p:xfrm>
        <a:graphic>
          <a:graphicData uri="http://schemas.openxmlformats.org/drawingml/2006/table">
            <a:tbl>
              <a:tblPr firstRow="1" bandRow="1"/>
              <a:tblGrid>
                <a:gridCol w="1728000"/>
                <a:gridCol w="1728000"/>
              </a:tblGrid>
              <a:tr h="28800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 smtClean="0">
                          <a:latin typeface="Tahoma" pitchFamily="34" charset="0"/>
                          <a:cs typeface="Tahoma" pitchFamily="34" charset="0"/>
                        </a:rPr>
                        <a:t>Al</a:t>
                      </a:r>
                      <a:r>
                        <a:rPr lang="en-US" altLang="ko-KR" sz="1400" b="1" baseline="-14000" dirty="0" smtClean="0"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r>
                        <a:rPr lang="en-US" altLang="ko-KR" sz="1400" b="1" dirty="0" smtClean="0">
                          <a:latin typeface="Tahoma" pitchFamily="34" charset="0"/>
                          <a:cs typeface="Tahoma" pitchFamily="34" charset="0"/>
                        </a:rPr>
                        <a:t>O</a:t>
                      </a:r>
                      <a:r>
                        <a:rPr lang="en-US" altLang="ko-KR" sz="1400" b="1" baseline="-14000" dirty="0" smtClean="0">
                          <a:latin typeface="Tahoma" pitchFamily="34" charset="0"/>
                          <a:cs typeface="Tahoma" pitchFamily="34" charset="0"/>
                        </a:rPr>
                        <a:t>3</a:t>
                      </a:r>
                      <a:r>
                        <a:rPr lang="en-US" altLang="ko-KR" sz="1400" b="1" dirty="0" smtClean="0">
                          <a:latin typeface="Tahoma" pitchFamily="34" charset="0"/>
                          <a:cs typeface="Tahoma" pitchFamily="34" charset="0"/>
                        </a:rPr>
                        <a:t>,</a:t>
                      </a:r>
                      <a:r>
                        <a:rPr lang="en-US" altLang="ko-KR" sz="1400" b="1" baseline="0" dirty="0" smtClean="0">
                          <a:latin typeface="Tahoma" pitchFamily="34" charset="0"/>
                          <a:cs typeface="Tahoma" pitchFamily="34" charset="0"/>
                        </a:rPr>
                        <a:t> 400</a:t>
                      </a:r>
                      <a:r>
                        <a:rPr lang="en-US" altLang="ko-KR" sz="1400" b="1" baseline="0" dirty="0" smtClean="0">
                          <a:latin typeface="맑은 고딕"/>
                          <a:ea typeface="맑은 고딕"/>
                          <a:cs typeface="Tahoma" pitchFamily="34" charset="0"/>
                        </a:rPr>
                        <a:t>℃</a:t>
                      </a:r>
                      <a:endParaRPr lang="ko-KR" altLang="en-US" sz="14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AAAAE2"/>
                      </a:solidFill>
                    </a:lnL>
                    <a:lnR w="12700" cmpd="sng">
                      <a:solidFill>
                        <a:srgbClr val="AAAAE2"/>
                      </a:solidFill>
                    </a:lnR>
                    <a:lnT w="12700" cmpd="sng">
                      <a:solidFill>
                        <a:srgbClr val="AAAAE2"/>
                      </a:solidFill>
                    </a:lnT>
                    <a:lnB w="25400" cmpd="sng">
                      <a:solidFill>
                        <a:srgbClr val="AAAAE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latin typeface="Tahoma" pitchFamily="34" charset="0"/>
                          <a:cs typeface="Tahoma" pitchFamily="34" charset="0"/>
                        </a:rPr>
                        <a:t>ZrSiO</a:t>
                      </a:r>
                      <a:r>
                        <a:rPr lang="en-US" altLang="ko-KR" sz="1400" b="1" baseline="-14000" dirty="0" smtClean="0">
                          <a:latin typeface="Tahoma" pitchFamily="34" charset="0"/>
                          <a:cs typeface="Tahoma" pitchFamily="34" charset="0"/>
                        </a:rPr>
                        <a:t>4</a:t>
                      </a:r>
                      <a:r>
                        <a:rPr lang="en-US" altLang="ko-KR" sz="1400" b="1" dirty="0" smtClean="0"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en-US" altLang="ko-KR" sz="1400" b="1" baseline="0" dirty="0" smtClean="0">
                          <a:latin typeface="Tahoma" pitchFamily="34" charset="0"/>
                          <a:cs typeface="Tahoma" pitchFamily="34" charset="0"/>
                        </a:rPr>
                        <a:t>400</a:t>
                      </a:r>
                      <a:r>
                        <a:rPr lang="en-US" altLang="ko-KR" sz="1400" b="1" baseline="0" dirty="0" smtClean="0">
                          <a:latin typeface="맑은 고딕"/>
                          <a:ea typeface="맑은 고딕"/>
                          <a:cs typeface="Tahoma" pitchFamily="34" charset="0"/>
                        </a:rPr>
                        <a:t>℃</a:t>
                      </a:r>
                      <a:endParaRPr lang="ko-KR" altLang="en-US" sz="1400" b="1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AAAAE2"/>
                      </a:solidFill>
                    </a:lnL>
                    <a:lnR w="12700" cmpd="sng">
                      <a:solidFill>
                        <a:srgbClr val="AAAAE2"/>
                      </a:solidFill>
                    </a:lnR>
                    <a:lnT w="12700" cmpd="sng">
                      <a:solidFill>
                        <a:srgbClr val="AAAAE2"/>
                      </a:solidFill>
                    </a:lnT>
                    <a:lnB w="25400" cmpd="sng">
                      <a:solidFill>
                        <a:srgbClr val="AAAAE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6000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4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AAAAE2"/>
                      </a:solidFill>
                    </a:lnL>
                    <a:lnR w="12700" cmpd="sng">
                      <a:solidFill>
                        <a:srgbClr val="AAAAE2"/>
                      </a:solidFill>
                    </a:lnR>
                    <a:lnT w="25400" cmpd="sng">
                      <a:solidFill>
                        <a:srgbClr val="AAAAE2"/>
                      </a:solidFill>
                    </a:lnT>
                    <a:lnB w="12700" cmpd="sng">
                      <a:solidFill>
                        <a:srgbClr val="AAAAE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AAE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4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AAAAE2"/>
                      </a:solidFill>
                    </a:lnL>
                    <a:lnR w="12700" cmpd="sng">
                      <a:solidFill>
                        <a:srgbClr val="AAAAE2"/>
                      </a:solidFill>
                    </a:lnR>
                    <a:lnT w="25400" cmpd="sng">
                      <a:solidFill>
                        <a:srgbClr val="AAAAE2"/>
                      </a:solidFill>
                    </a:lnT>
                    <a:lnB w="12700" cmpd="sng">
                      <a:solidFill>
                        <a:srgbClr val="AAAAE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AAE2">
                        <a:alpha val="20000"/>
                      </a:srgbClr>
                    </a:solidFill>
                  </a:tcPr>
                </a:tc>
              </a:tr>
              <a:tr h="28800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err="1" smtClean="0">
                          <a:latin typeface="Tahoma" pitchFamily="34" charset="0"/>
                          <a:cs typeface="Tahoma" pitchFamily="34" charset="0"/>
                        </a:rPr>
                        <a:t>CaO</a:t>
                      </a:r>
                      <a:r>
                        <a:rPr lang="en-US" altLang="ko-KR" sz="1400" b="1" dirty="0" smtClean="0">
                          <a:latin typeface="Tahoma" pitchFamily="34" charset="0"/>
                          <a:cs typeface="Tahoma" pitchFamily="34" charset="0"/>
                        </a:rPr>
                        <a:t>, </a:t>
                      </a:r>
                      <a:r>
                        <a:rPr lang="en-US" altLang="ko-KR" sz="1400" b="1" baseline="0" dirty="0" smtClean="0">
                          <a:latin typeface="Tahoma" pitchFamily="34" charset="0"/>
                          <a:cs typeface="Tahoma" pitchFamily="34" charset="0"/>
                        </a:rPr>
                        <a:t>400</a:t>
                      </a:r>
                      <a:r>
                        <a:rPr lang="en-US" altLang="ko-KR" sz="1400" b="1" baseline="0" dirty="0" smtClean="0">
                          <a:latin typeface="맑은 고딕"/>
                          <a:ea typeface="맑은 고딕"/>
                          <a:cs typeface="Tahoma" pitchFamily="34" charset="0"/>
                        </a:rPr>
                        <a:t>℃</a:t>
                      </a:r>
                      <a:endParaRPr lang="ko-KR" altLang="en-US" sz="1400" b="1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AAAAE2"/>
                      </a:solidFill>
                    </a:lnL>
                    <a:lnR w="12700" cmpd="sng">
                      <a:solidFill>
                        <a:srgbClr val="AAAAE2"/>
                      </a:solidFill>
                    </a:lnR>
                    <a:lnT w="12700" cmpd="sng">
                      <a:solidFill>
                        <a:srgbClr val="AAAAE2"/>
                      </a:solidFill>
                    </a:lnT>
                    <a:lnB w="12700" cmpd="sng">
                      <a:solidFill>
                        <a:srgbClr val="AAAAE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400" b="1" dirty="0" err="1" smtClean="0">
                          <a:latin typeface="Tahoma" pitchFamily="34" charset="0"/>
                          <a:cs typeface="Tahoma" pitchFamily="34" charset="0"/>
                        </a:rPr>
                        <a:t>CaO</a:t>
                      </a:r>
                      <a:r>
                        <a:rPr lang="en-US" altLang="ko-KR" sz="1400" b="1" dirty="0" smtClean="0">
                          <a:latin typeface="Tahoma" pitchFamily="34" charset="0"/>
                          <a:cs typeface="Tahoma" pitchFamily="34" charset="0"/>
                        </a:rPr>
                        <a:t>, Room</a:t>
                      </a:r>
                      <a:r>
                        <a:rPr lang="en-US" altLang="ko-KR" sz="1400" b="1" baseline="0" dirty="0" smtClean="0">
                          <a:latin typeface="Tahoma" pitchFamily="34" charset="0"/>
                          <a:cs typeface="Tahoma" pitchFamily="34" charset="0"/>
                        </a:rPr>
                        <a:t> Temp.</a:t>
                      </a:r>
                      <a:endParaRPr lang="ko-KR" altLang="en-US" sz="14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AAAAE2"/>
                      </a:solidFill>
                    </a:lnL>
                    <a:lnR w="12700" cmpd="sng">
                      <a:solidFill>
                        <a:srgbClr val="AAAAE2"/>
                      </a:solidFill>
                    </a:lnR>
                    <a:lnT w="12700" cmpd="sng">
                      <a:solidFill>
                        <a:srgbClr val="AAAAE2"/>
                      </a:solidFill>
                    </a:lnT>
                    <a:lnB w="12700" cmpd="sng">
                      <a:solidFill>
                        <a:srgbClr val="AAAAE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6000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4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AAAAE2"/>
                      </a:solidFill>
                    </a:lnL>
                    <a:lnR w="12700" cmpd="sng">
                      <a:solidFill>
                        <a:srgbClr val="AAAAE2"/>
                      </a:solidFill>
                    </a:lnR>
                    <a:lnT w="12700" cmpd="sng">
                      <a:solidFill>
                        <a:srgbClr val="AAAAE2"/>
                      </a:solidFill>
                    </a:lnT>
                    <a:lnB w="12700" cmpd="sng">
                      <a:solidFill>
                        <a:srgbClr val="AAAAE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AAE2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latinLnBrk="1"/>
                      <a:endParaRPr lang="ko-KR" altLang="en-US" sz="14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rgbClr val="AAAAE2"/>
                      </a:solidFill>
                    </a:lnL>
                    <a:lnR w="12700" cmpd="sng">
                      <a:solidFill>
                        <a:srgbClr val="AAAAE2"/>
                      </a:solidFill>
                    </a:lnR>
                    <a:lnT w="12700" cmpd="sng">
                      <a:solidFill>
                        <a:srgbClr val="AAAAE2"/>
                      </a:solidFill>
                    </a:lnT>
                    <a:lnB w="12700" cmpd="sng">
                      <a:solidFill>
                        <a:srgbClr val="AAAAE2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AAAE2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3" name="Picture 4" descr="E:\정일\rescanbywony-3.PCX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8132" y="2821859"/>
            <a:ext cx="1057143" cy="11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E:\정일\rescanbywony-6.PC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7065" y="2821859"/>
            <a:ext cx="1057143" cy="11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E:\정일\rescanbywony-7.PCX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57065" y="4371257"/>
            <a:ext cx="1057143" cy="11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E:\정일\rescanbywony-4.PC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8132" y="4371257"/>
            <a:ext cx="1057143" cy="11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942499" y="5683037"/>
            <a:ext cx="41067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Shae</a:t>
            </a:r>
            <a:r>
              <a:rPr kumimoji="0" lang="en-US" altLang="ko-KR" sz="105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ahoma" pitchFamily="34" charset="0"/>
                <a:cs typeface="Tahoma" pitchFamily="34" charset="0"/>
              </a:rPr>
              <a:t> K. Kim, et al. : Mater. Trans. JIM 42 (2001) 539-542 </a:t>
            </a:r>
            <a:endParaRPr kumimoji="0" lang="ko-KR" altLang="en-US" sz="105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ahoma" pitchFamily="34" charset="0"/>
              <a:cs typeface="Tahoma" pitchFamily="34" charset="0"/>
            </a:endParaRPr>
          </a:p>
        </p:txBody>
      </p:sp>
      <p:pic>
        <p:nvPicPr>
          <p:cNvPr id="8" name="Picture 2" descr="C:\Users\admin\Desktop\DOCUMENT\Shae_REASEARCH\Eco-Metals\Eco_120427\Temp\Ellingham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68" y="2158422"/>
            <a:ext cx="4487595" cy="399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0" y="0"/>
            <a:ext cx="769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Thermodynamic Consideration of ECO-Mg Alloys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10" name="Picture 138" descr="상승화살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76092" y="754357"/>
            <a:ext cx="730127" cy="71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42" descr="bar3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04990" y="841762"/>
            <a:ext cx="234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43" descr="bar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0420" y="841762"/>
            <a:ext cx="2587631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4" descr="bar7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97635" y="841762"/>
            <a:ext cx="1992837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711208" y="818147"/>
            <a:ext cx="1349857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Conventional</a:t>
            </a:r>
          </a:p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all Mg </a:t>
            </a: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alloys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663728" y="841796"/>
            <a:ext cx="1730666" cy="62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>
              <a:spcBef>
                <a:spcPts val="0"/>
              </a:spcBef>
              <a:buNone/>
            </a:pP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Al</a:t>
            </a:r>
            <a:r>
              <a:rPr lang="en-US" altLang="ko-KR" sz="1600" b="0" baseline="-2500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2</a:t>
            </a: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Ca </a:t>
            </a: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Formation</a:t>
            </a:r>
          </a:p>
          <a:p>
            <a:pPr lvl="0" algn="ctr">
              <a:lnSpc>
                <a:spcPct val="130000"/>
              </a:lnSpc>
              <a:buNone/>
            </a:pPr>
            <a:r>
              <a:rPr lang="en-US" altLang="ko-KR" sz="1400" b="0" dirty="0">
                <a:solidFill>
                  <a:srgbClr val="FFFFFF"/>
                </a:solidFill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(Mg</a:t>
            </a:r>
            <a:r>
              <a:rPr lang="en-US" altLang="ko-KR" sz="1400" b="0" baseline="-25000" dirty="0">
                <a:solidFill>
                  <a:srgbClr val="FFFFFF"/>
                </a:solidFill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2</a:t>
            </a:r>
            <a:r>
              <a:rPr lang="en-US" altLang="ko-KR" sz="1400" b="0" dirty="0">
                <a:solidFill>
                  <a:srgbClr val="FFFFFF"/>
                </a:solidFill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Ca in pure Mg</a:t>
            </a:r>
            <a:r>
              <a:rPr lang="en-US" altLang="ko-KR" sz="1400" b="0" dirty="0" smtClean="0">
                <a:solidFill>
                  <a:srgbClr val="FFFFFF"/>
                </a:solidFill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)</a:t>
            </a:r>
            <a:endParaRPr lang="en-US" altLang="ko-KR" sz="1600" b="0" dirty="0">
              <a:latin typeface="Tahoma" pitchFamily="34" charset="0"/>
              <a:ea typeface="휴먼둥근헤드라인" pitchFamily="18" charset="-127"/>
              <a:cs typeface="Tahoma" pitchFamily="34" charset="0"/>
            </a:endParaRP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3217323" y="818147"/>
            <a:ext cx="1707903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err="1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CaO</a:t>
            </a:r>
            <a:endParaRPr lang="en-US" altLang="ko-KR" sz="1600" b="0" dirty="0" smtClean="0">
              <a:latin typeface="Tahoma" pitchFamily="34" charset="0"/>
              <a:ea typeface="휴먼둥근헤드라인" pitchFamily="18" charset="-127"/>
              <a:cs typeface="Tahoma" pitchFamily="34" charset="0"/>
            </a:endParaRPr>
          </a:p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(simple </a:t>
            </a: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addition)</a:t>
            </a:r>
          </a:p>
        </p:txBody>
      </p:sp>
      <p:sp>
        <p:nvSpPr>
          <p:cNvPr id="17" name="TextBox 365"/>
          <p:cNvSpPr txBox="1">
            <a:spLocks noChangeArrowheads="1"/>
          </p:cNvSpPr>
          <p:nvPr/>
        </p:nvSpPr>
        <p:spPr bwMode="auto">
          <a:xfrm>
            <a:off x="2417136" y="886704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>
              <a:spcBef>
                <a:spcPct val="20000"/>
              </a:spcBef>
              <a:buNone/>
            </a:pPr>
            <a:r>
              <a:rPr lang="en-US" altLang="ko-KR" sz="24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+</a:t>
            </a:r>
            <a:endParaRPr lang="ko-KR" altLang="en-US" sz="2400" b="0" dirty="0">
              <a:latin typeface="Tahoma" pitchFamily="34" charset="0"/>
              <a:ea typeface="휴먼둥근헤드라인" pitchFamily="18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Documents and Settings\admin\바탕 화면\20120321_1044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6917" y="2216307"/>
            <a:ext cx="5062772" cy="402907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13836" y="6063579"/>
            <a:ext cx="382508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105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K. </a:t>
            </a:r>
            <a:r>
              <a:rPr lang="en-US" altLang="ko-KR" sz="1050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Kondoh</a:t>
            </a:r>
            <a:r>
              <a:rPr lang="en-US" altLang="ko-KR" sz="105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et al., Mater. Chem. &amp; </a:t>
            </a:r>
            <a:r>
              <a:rPr lang="en-US" altLang="ko-KR" sz="1050" dirty="0" err="1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Phy</a:t>
            </a:r>
            <a:r>
              <a:rPr lang="en-US" altLang="ko-KR" sz="1050" dirty="0" smtClean="0">
                <a:solidFill>
                  <a:schemeClr val="tx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129 (2011) 631</a:t>
            </a:r>
            <a:endParaRPr lang="ko-KR" altLang="en-US" sz="1050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376" y="1403553"/>
            <a:ext cx="2996597" cy="465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83076" y="780510"/>
            <a:ext cx="353013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B2B2B2"/>
            </a:outerShdw>
          </a:effectLst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</a:rPr>
              <a:t>Mg-</a:t>
            </a:r>
            <a:r>
              <a:rPr kumimoji="0" lang="en-US" altLang="ko-KR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</a:rPr>
              <a:t>CaO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</a:rPr>
              <a:t> </a:t>
            </a:r>
            <a:r>
              <a: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</a:rPr>
              <a:t>⇒ </a:t>
            </a: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</a:rPr>
              <a:t>Mg-Al-</a:t>
            </a:r>
            <a:r>
              <a:rPr kumimoji="0" lang="en-US" altLang="ko-KR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</a:rPr>
              <a:t>CaO</a:t>
            </a:r>
            <a:endParaRPr kumimoji="0" lang="en-US" altLang="ko-KR" sz="16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itchFamily="34" charset="0"/>
              <a:ea typeface="HY헤드라인M" pitchFamily="18" charset="-127"/>
              <a:cs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b="0" kern="0" dirty="0" smtClean="0">
                <a:latin typeface="Tahoma" pitchFamily="34" charset="0"/>
                <a:ea typeface="HY헤드라인M" pitchFamily="18" charset="-127"/>
                <a:cs typeface="Tahoma" pitchFamily="34" charset="0"/>
              </a:rPr>
              <a:t>based on standard Gibbs free energy</a:t>
            </a: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sp>
        <p:nvSpPr>
          <p:cNvPr id="6" name="Text Box 13"/>
          <p:cNvSpPr txBox="1">
            <a:spLocks noChangeArrowheads="1"/>
          </p:cNvSpPr>
          <p:nvPr/>
        </p:nvSpPr>
        <p:spPr bwMode="auto">
          <a:xfrm>
            <a:off x="5249310" y="780510"/>
            <a:ext cx="251863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B2B2B2"/>
            </a:outerShdw>
          </a:effectLst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600" b="0" kern="0" dirty="0">
                <a:latin typeface="Tahoma" pitchFamily="34" charset="0"/>
                <a:ea typeface="HY헤드라인M" pitchFamily="18" charset="-127"/>
                <a:cs typeface="Tahoma" pitchFamily="34" charset="0"/>
              </a:rPr>
              <a:t>∆G </a:t>
            </a:r>
            <a:r>
              <a:rPr lang="en-US" altLang="ko-KR" sz="1600" b="0" kern="0" dirty="0" smtClean="0">
                <a:latin typeface="Tahoma" pitchFamily="34" charset="0"/>
                <a:ea typeface="HY헤드라인M" pitchFamily="18" charset="-127"/>
                <a:cs typeface="Tahoma" pitchFamily="34" charset="0"/>
              </a:rPr>
              <a:t>̊ </a:t>
            </a:r>
            <a:r>
              <a:rPr kumimoji="0" lang="ko-KR" altLang="en-U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</a:rPr>
              <a:t>⇒ </a:t>
            </a:r>
            <a:r>
              <a:rPr lang="en-US" altLang="ko-KR" sz="1600" b="0" kern="0" dirty="0">
                <a:latin typeface="Tahoma" pitchFamily="34" charset="0"/>
                <a:ea typeface="HY헤드라인M" pitchFamily="18" charset="-127"/>
                <a:cs typeface="Tahoma" pitchFamily="34" charset="0"/>
              </a:rPr>
              <a:t>∆G </a:t>
            </a:r>
            <a:endParaRPr lang="en-US" altLang="ko-KR" sz="1600" b="0" kern="0" dirty="0" smtClean="0">
              <a:latin typeface="Tahoma" pitchFamily="34" charset="0"/>
              <a:ea typeface="HY헤드라인M" pitchFamily="18" charset="-127"/>
              <a:cs typeface="Tahoma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altLang="ko-KR" sz="1600" b="0" kern="0" dirty="0" smtClean="0">
                <a:latin typeface="Tahoma" pitchFamily="34" charset="0"/>
                <a:ea typeface="HY헤드라인M" pitchFamily="18" charset="-127"/>
                <a:cs typeface="Tahoma" pitchFamily="34" charset="0"/>
              </a:rPr>
              <a:t>based on Mg-</a:t>
            </a:r>
            <a:r>
              <a:rPr lang="en-US" altLang="ko-KR" sz="1600" b="0" kern="0" dirty="0" err="1" smtClean="0">
                <a:latin typeface="Tahoma" pitchFamily="34" charset="0"/>
                <a:ea typeface="HY헤드라인M" pitchFamily="18" charset="-127"/>
                <a:cs typeface="Tahoma" pitchFamily="34" charset="0"/>
              </a:rPr>
              <a:t>CaO</a:t>
            </a:r>
            <a:r>
              <a:rPr lang="en-US" altLang="ko-KR" sz="1600" b="0" kern="0" dirty="0" smtClean="0">
                <a:latin typeface="Tahoma" pitchFamily="34" charset="0"/>
                <a:ea typeface="HY헤드라인M" pitchFamily="18" charset="-127"/>
                <a:cs typeface="Tahoma" pitchFamily="34" charset="0"/>
              </a:rPr>
              <a:t> System</a:t>
            </a:r>
            <a:endParaRPr kumimoji="0" lang="en-US" altLang="ko-KR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06" y="1403603"/>
            <a:ext cx="4542829" cy="730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0" y="0"/>
            <a:ext cx="7833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Thermodynamic Consideration of ECO-Mg Alloys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01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b="1" dirty="0" smtClean="0">
                <a:solidFill>
                  <a:srgbClr val="FFFF00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Requirements for Fire-proof Mg Alloys</a:t>
            </a:r>
            <a:endParaRPr lang="ko-KR" altLang="en-US" sz="2400" b="1" dirty="0">
              <a:solidFill>
                <a:srgbClr val="FFFF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5122" name="Picture 2" descr="C:\Users\admin\Desktop\그림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04" y="755132"/>
            <a:ext cx="6019800" cy="407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꺾인 연결선 4"/>
          <p:cNvCxnSpPr/>
          <p:nvPr/>
        </p:nvCxnSpPr>
        <p:spPr bwMode="auto">
          <a:xfrm flipV="1">
            <a:off x="4728176" y="1456848"/>
            <a:ext cx="2209800" cy="1143000"/>
          </a:xfrm>
          <a:prstGeom prst="bentConnector3">
            <a:avLst>
              <a:gd name="adj1" fmla="val 50000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꺾인 연결선 9"/>
          <p:cNvCxnSpPr/>
          <p:nvPr/>
        </p:nvCxnSpPr>
        <p:spPr bwMode="auto">
          <a:xfrm flipV="1">
            <a:off x="4728176" y="3075154"/>
            <a:ext cx="2209800" cy="1143000"/>
          </a:xfrm>
          <a:prstGeom prst="bentConnector3">
            <a:avLst>
              <a:gd name="adj1" fmla="val 7908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833076" y="1560015"/>
            <a:ext cx="30823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  <a:buNone/>
            </a:pPr>
            <a:r>
              <a:rPr lang="en-US" altLang="ko-K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Increasing ignition resistance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77000" y="3215524"/>
            <a:ext cx="259080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Improving the behavior of self-extinguishment</a:t>
            </a:r>
            <a:endParaRPr lang="ko-KR" altLang="en-US" sz="14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689" y="5017049"/>
            <a:ext cx="8803428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5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- alloying element having lower oxide formation energy than </a:t>
            </a:r>
            <a:r>
              <a:rPr lang="en-US" altLang="ko-KR" sz="1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MgO</a:t>
            </a:r>
            <a:endParaRPr lang="en-US" altLang="ko-KR" sz="14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- alloying </a:t>
            </a:r>
            <a:r>
              <a:rPr lang="en-US" altLang="ko-KR" sz="1400" dirty="0">
                <a:latin typeface="Tahoma" panose="020B0604030504040204" pitchFamily="34" charset="0"/>
                <a:cs typeface="Tahoma" panose="020B0604030504040204" pitchFamily="34" charset="0"/>
              </a:rPr>
              <a:t>element having higher surface segregated tendency (larger Wigner-Seitz radius)</a:t>
            </a:r>
            <a:endParaRPr lang="en-US" altLang="ko-KR" sz="14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- alloying element to form the stable oxide layer of PBR≈1 (Pilling-</a:t>
            </a:r>
            <a:r>
              <a:rPr lang="en-US" altLang="ko-KR" sz="1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Bedworth</a:t>
            </a:r>
            <a:r>
              <a:rPr lang="en-US" altLang="ko-KR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Ratio)</a:t>
            </a:r>
          </a:p>
          <a:p>
            <a:pPr>
              <a:lnSpc>
                <a:spcPts val="2500"/>
              </a:lnSpc>
              <a:spcBef>
                <a:spcPts val="0"/>
              </a:spcBef>
              <a:buNone/>
            </a:pPr>
            <a:r>
              <a:rPr lang="en-US" altLang="ko-KR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- alloying elements having higher melting point of each oxide and oxide mixtures</a:t>
            </a:r>
            <a:endParaRPr lang="en-US" altLang="ko-KR" sz="140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943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7833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TEM Results of AZ31 ECO-Mg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23052" y="805588"/>
            <a:ext cx="3939348" cy="2525139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500"/>
          </a:p>
        </p:txBody>
      </p:sp>
      <p:graphicFrame>
        <p:nvGraphicFramePr>
          <p:cNvPr id="4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722422"/>
              </p:ext>
            </p:extLst>
          </p:nvPr>
        </p:nvGraphicFramePr>
        <p:xfrm>
          <a:off x="76198" y="942604"/>
          <a:ext cx="3813811" cy="2023126"/>
        </p:xfrm>
        <a:graphic>
          <a:graphicData uri="http://schemas.openxmlformats.org/drawingml/2006/table">
            <a:tbl>
              <a:tblPr/>
              <a:tblGrid>
                <a:gridCol w="298827"/>
                <a:gridCol w="878746"/>
                <a:gridCol w="878746"/>
                <a:gridCol w="878746"/>
                <a:gridCol w="878746"/>
              </a:tblGrid>
              <a:tr h="25443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0 wt.%</a:t>
                      </a:r>
                      <a:endParaRPr lang="ko-KR" altLang="en-US" sz="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0.5 wt.%</a:t>
                      </a:r>
                      <a:endParaRPr lang="ko-KR" altLang="en-US" sz="7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1.0 wt.%</a:t>
                      </a:r>
                      <a:endParaRPr lang="ko-KR" altLang="en-US" sz="7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1.5 wt.%</a:t>
                      </a:r>
                      <a:endParaRPr lang="ko-KR" altLang="en-US" sz="7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1936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AZ31 </a:t>
                      </a:r>
                      <a:r>
                        <a:rPr kumimoji="1" lang="ko-KR" altLang="en-US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계열</a:t>
                      </a:r>
                      <a:endParaRPr kumimoji="1" lang="en-US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0" marR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7675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AM30 </a:t>
                      </a:r>
                      <a:r>
                        <a:rPr kumimoji="1" lang="ko-KR" altLang="en-US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계열</a:t>
                      </a:r>
                      <a:endParaRPr kumimoji="1" lang="en-US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marL="0" marR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4" descr="D:\ 프로젝트 및 공부\산업원천(mg)\3차년도\Mg 포토샵\AZ03115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9485" y="1218603"/>
            <a:ext cx="841475" cy="846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6" name="Picture 2" descr="D:\ 프로젝트 및 공부\산업원천(mg)\3차년도\Mg 포토샵\AZ0310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2587" y="1218603"/>
            <a:ext cx="841475" cy="846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7" name="Picture 3" descr="D:\ 프로젝트 및 공부\산업원천(mg)\3차년도\Mg 포토샵\AZ03110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036" y="1218603"/>
            <a:ext cx="841475" cy="846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8" name="Picture 5" descr="D:\ 프로젝트 및 공부\산업원천(mg)\3차년도\Mg 포토샵\AZ3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3699" y="1218603"/>
            <a:ext cx="841914" cy="846442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9" name="Picture 6" descr="D:\ 프로젝트 및 공부\산업원천(mg)\3차년도\Mg 포토샵\AM30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699" y="2103219"/>
            <a:ext cx="841473" cy="846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0" name="Picture 8" descr="D:\ 프로젝트 및 공부\산업원천(mg)\3차년도\Mg 포토샵\AM03005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1036" y="2103219"/>
            <a:ext cx="841473" cy="846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1" name="Picture 9" descr="D:\ 프로젝트 및 공부\산업원천(mg)\3차년도\Mg 포토샵\AZ03015.ti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29485" y="2103219"/>
            <a:ext cx="841473" cy="846000"/>
          </a:xfrm>
          <a:prstGeom prst="rect">
            <a:avLst/>
          </a:prstGeom>
          <a:noFill/>
          <a:ln w="12700">
            <a:noFill/>
          </a:ln>
        </p:spPr>
      </p:pic>
      <p:pic>
        <p:nvPicPr>
          <p:cNvPr id="12" name="Picture 10" descr="D:\ 프로젝트 및 공부\산업원천(mg)\3차년도\Mg 포토샵\AM03005 사본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272587" y="2103219"/>
            <a:ext cx="841473" cy="846000"/>
          </a:xfrm>
          <a:prstGeom prst="rect">
            <a:avLst/>
          </a:prstGeom>
          <a:noFill/>
          <a:ln w="12700"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11628" y="703068"/>
            <a:ext cx="1717172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rtlCol="0">
            <a:spAutoFit/>
          </a:bodyPr>
          <a:lstStyle/>
          <a:p>
            <a:pPr marL="203200" lvl="0" indent="-203200">
              <a:spcBef>
                <a:spcPts val="400"/>
              </a:spcBef>
              <a:spcAft>
                <a:spcPts val="400"/>
              </a:spcAft>
              <a:buSzPct val="80000"/>
              <a:buNone/>
            </a:pPr>
            <a:r>
              <a:rPr lang="en-US" altLang="ko-KR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1. Eco-Mg ingot</a:t>
            </a:r>
            <a:r>
              <a:rPr lang="ko-KR" altLang="en-US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 시편 종류 및 성분</a:t>
            </a:r>
            <a:endParaRPr lang="ko-KR" altLang="en-US" sz="7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1487739" y="2476144"/>
            <a:ext cx="70551" cy="45719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487739" y="2630449"/>
            <a:ext cx="70551" cy="45719"/>
          </a:xfrm>
          <a:prstGeom prst="rect">
            <a:avLst/>
          </a:prstGeom>
          <a:noFill/>
          <a:ln w="6350" cap="flat" cmpd="sng" algn="ctr">
            <a:solidFill>
              <a:sysClr val="windowText" lastClr="000000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1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478279" y="236755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Near-surface are 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7805" y="2533929"/>
            <a:ext cx="659130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Internal area 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211" y="3007110"/>
            <a:ext cx="3830149" cy="2928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" tIns="18000" rIns="18000" bIns="18000" rtlCol="0">
            <a:spAutoFit/>
          </a:bodyPr>
          <a:lstStyle/>
          <a:p>
            <a:pPr marL="88900" indent="-889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800" dirty="0" smtClean="0"/>
              <a:t>AZ31, AM30 </a:t>
            </a:r>
            <a:r>
              <a:rPr lang="ko-KR" altLang="en-US" sz="800" dirty="0" smtClean="0"/>
              <a:t>계열 시편에 </a:t>
            </a:r>
            <a:r>
              <a:rPr lang="en-US" altLang="ko-KR" sz="800" dirty="0" err="1" smtClean="0"/>
              <a:t>CaO</a:t>
            </a:r>
            <a:r>
              <a:rPr lang="ko-KR" altLang="en-US" sz="800" dirty="0" smtClean="0"/>
              <a:t>를 각각 </a:t>
            </a:r>
            <a:r>
              <a:rPr lang="en-US" altLang="ko-KR" sz="800" dirty="0" smtClean="0"/>
              <a:t>0, 0.5, 1.0 </a:t>
            </a:r>
            <a:r>
              <a:rPr lang="ko-KR" altLang="en-US" sz="800" dirty="0" smtClean="0"/>
              <a:t>그리고 </a:t>
            </a:r>
            <a:r>
              <a:rPr lang="en-US" altLang="ko-KR" sz="800" dirty="0" smtClean="0"/>
              <a:t>1.5 wt.% </a:t>
            </a:r>
            <a:r>
              <a:rPr lang="ko-KR" altLang="en-US" sz="800" dirty="0" smtClean="0"/>
              <a:t>로 첨가하였고</a:t>
            </a:r>
            <a:r>
              <a:rPr lang="en-US" altLang="ko-KR" sz="800" dirty="0" smtClean="0"/>
              <a:t>, </a:t>
            </a:r>
            <a:r>
              <a:rPr lang="ko-KR" altLang="en-US" sz="800" dirty="0" smtClean="0"/>
              <a:t>관찰 영역을 </a:t>
            </a:r>
            <a:r>
              <a:rPr lang="en-US" altLang="ko-KR" sz="800" dirty="0" smtClean="0"/>
              <a:t>internal, near-surface area </a:t>
            </a:r>
            <a:r>
              <a:rPr lang="ko-KR" altLang="en-US" sz="800" dirty="0" smtClean="0"/>
              <a:t>로 나누어 </a:t>
            </a:r>
            <a:r>
              <a:rPr lang="en-US" altLang="ko-KR" sz="800" dirty="0" smtClean="0"/>
              <a:t>TEM </a:t>
            </a:r>
            <a:r>
              <a:rPr lang="ko-KR" altLang="en-US" sz="800" dirty="0" smtClean="0"/>
              <a:t>분석 실시</a:t>
            </a:r>
            <a:endParaRPr lang="en-US" altLang="ko-KR" sz="800" dirty="0" smtClean="0"/>
          </a:p>
        </p:txBody>
      </p:sp>
      <p:sp>
        <p:nvSpPr>
          <p:cNvPr id="19" name="직사각형 18"/>
          <p:cNvSpPr/>
          <p:nvPr/>
        </p:nvSpPr>
        <p:spPr>
          <a:xfrm>
            <a:off x="23052" y="3496239"/>
            <a:ext cx="3939348" cy="2957545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500"/>
          </a:p>
        </p:txBody>
      </p:sp>
      <p:graphicFrame>
        <p:nvGraphicFramePr>
          <p:cNvPr id="20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0127319"/>
              </p:ext>
            </p:extLst>
          </p:nvPr>
        </p:nvGraphicFramePr>
        <p:xfrm>
          <a:off x="72390" y="3659133"/>
          <a:ext cx="3813810" cy="2442225"/>
        </p:xfrm>
        <a:graphic>
          <a:graphicData uri="http://schemas.openxmlformats.org/drawingml/2006/table">
            <a:tbl>
              <a:tblPr/>
              <a:tblGrid>
                <a:gridCol w="381002"/>
                <a:gridCol w="858202"/>
                <a:gridCol w="858202"/>
                <a:gridCol w="858202"/>
                <a:gridCol w="858202"/>
              </a:tblGrid>
              <a:tr h="261101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0 wt.%</a:t>
                      </a:r>
                      <a:endParaRPr lang="ko-KR" altLang="en-US" sz="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0.5 wt.%</a:t>
                      </a:r>
                      <a:endParaRPr lang="ko-KR" altLang="en-US" sz="7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1.0 wt.%</a:t>
                      </a:r>
                      <a:endParaRPr lang="ko-KR" altLang="en-US" sz="7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1.5 wt.%</a:t>
                      </a:r>
                      <a:endParaRPr lang="ko-KR" altLang="en-US" sz="7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281">
                <a:tc rowSpan="2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Internal area</a:t>
                      </a:r>
                    </a:p>
                  </a:txBody>
                  <a:tcPr marL="0" marR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2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281"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Near-surface area</a:t>
                      </a:r>
                    </a:p>
                  </a:txBody>
                  <a:tcPr marL="0" marR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528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111627" y="3393719"/>
            <a:ext cx="1673281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rtlCol="0">
            <a:spAutoFit/>
          </a:bodyPr>
          <a:lstStyle/>
          <a:p>
            <a:pPr marL="203200" lvl="0" indent="-203200">
              <a:spcBef>
                <a:spcPts val="400"/>
              </a:spcBef>
              <a:spcAft>
                <a:spcPts val="400"/>
              </a:spcAft>
              <a:buSzPct val="80000"/>
              <a:buNone/>
            </a:pPr>
            <a:r>
              <a:rPr lang="en-US" altLang="ko-KR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2. AZ31 </a:t>
            </a:r>
            <a:r>
              <a:rPr lang="ko-KR" altLang="en-US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계열 시편 미세구조 관찰</a:t>
            </a:r>
            <a:endParaRPr lang="ko-KR" altLang="en-US" sz="7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2" name="Picture 2" descr="D:\ 프로젝트 및 공부\산업원천(mg)\3차년도\TEM data\thin foil\az31\AZ31_i\편집\1\1.jpg"/>
          <p:cNvPicPr>
            <a:picLocks noChangeAspect="1" noChangeArrowheads="1"/>
          </p:cNvPicPr>
          <p:nvPr/>
        </p:nvPicPr>
        <p:blipFill>
          <a:blip r:embed="rId10" cstate="print"/>
          <a:srcRect l="7790" t="18753"/>
          <a:stretch>
            <a:fillRect/>
          </a:stretch>
        </p:blipFill>
        <p:spPr bwMode="auto">
          <a:xfrm>
            <a:off x="466725" y="3933469"/>
            <a:ext cx="834390" cy="519929"/>
          </a:xfrm>
          <a:prstGeom prst="rect">
            <a:avLst/>
          </a:prstGeom>
          <a:noFill/>
        </p:spPr>
      </p:pic>
      <p:pic>
        <p:nvPicPr>
          <p:cNvPr id="23" name="Picture 2" descr="D:\ 프로젝트 및 공부\산업원천(mg)\3차년도\TEM data\thin foil\az31\AZ31_i\편집\2\2.jpg"/>
          <p:cNvPicPr>
            <a:picLocks noChangeAspect="1" noChangeArrowheads="1"/>
          </p:cNvPicPr>
          <p:nvPr/>
        </p:nvPicPr>
        <p:blipFill>
          <a:blip r:embed="rId11" cstate="print"/>
          <a:srcRect t="16509"/>
          <a:stretch>
            <a:fillRect/>
          </a:stretch>
        </p:blipFill>
        <p:spPr bwMode="auto">
          <a:xfrm>
            <a:off x="466725" y="4478299"/>
            <a:ext cx="835200" cy="520260"/>
          </a:xfrm>
          <a:prstGeom prst="rect">
            <a:avLst/>
          </a:prstGeom>
          <a:noFill/>
        </p:spPr>
      </p:pic>
      <p:pic>
        <p:nvPicPr>
          <p:cNvPr id="24" name="Picture 3" descr="D:\ 프로젝트 및 공부\산업원천(mg)\3차년도\TEM data\thin foil\az31\AZ31_s\편집\1\2.jpg"/>
          <p:cNvPicPr>
            <a:picLocks noChangeAspect="1" noChangeArrowheads="1"/>
          </p:cNvPicPr>
          <p:nvPr/>
        </p:nvPicPr>
        <p:blipFill>
          <a:blip r:embed="rId12" cstate="print"/>
          <a:srcRect t="12311"/>
          <a:stretch>
            <a:fillRect/>
          </a:stretch>
        </p:blipFill>
        <p:spPr bwMode="auto">
          <a:xfrm>
            <a:off x="466725" y="5025034"/>
            <a:ext cx="835200" cy="518024"/>
          </a:xfrm>
          <a:prstGeom prst="rect">
            <a:avLst/>
          </a:prstGeom>
          <a:noFill/>
        </p:spPr>
      </p:pic>
      <p:pic>
        <p:nvPicPr>
          <p:cNvPr id="25" name="Picture 3" descr="D:\ 프로젝트 및 공부\산업원천(mg)\3차년도\TEM data\thin foil\az31\AZ31_s\편집\2\1.jpg"/>
          <p:cNvPicPr>
            <a:picLocks noChangeAspect="1" noChangeArrowheads="1"/>
          </p:cNvPicPr>
          <p:nvPr/>
        </p:nvPicPr>
        <p:blipFill>
          <a:blip r:embed="rId13" cstate="print"/>
          <a:srcRect t="11472"/>
          <a:stretch>
            <a:fillRect/>
          </a:stretch>
        </p:blipFill>
        <p:spPr bwMode="auto">
          <a:xfrm>
            <a:off x="466725" y="5567959"/>
            <a:ext cx="835200" cy="522976"/>
          </a:xfrm>
          <a:prstGeom prst="rect">
            <a:avLst/>
          </a:prstGeom>
          <a:noFill/>
        </p:spPr>
      </p:pic>
      <p:pic>
        <p:nvPicPr>
          <p:cNvPr id="26" name="Picture 4" descr="D:\ 프로젝트 및 공부\산업원천(mg)\3차년도\TEM data\120307_TEM\z05_i\편집\4.jpg"/>
          <p:cNvPicPr>
            <a:picLocks noChangeAspect="1" noChangeArrowheads="1"/>
          </p:cNvPicPr>
          <p:nvPr/>
        </p:nvPicPr>
        <p:blipFill>
          <a:blip r:embed="rId14" cstate="print"/>
          <a:srcRect l="2511"/>
          <a:stretch>
            <a:fillRect/>
          </a:stretch>
        </p:blipFill>
        <p:spPr bwMode="auto">
          <a:xfrm>
            <a:off x="1325352" y="4478299"/>
            <a:ext cx="828465" cy="518400"/>
          </a:xfrm>
          <a:prstGeom prst="rect">
            <a:avLst/>
          </a:prstGeom>
          <a:noFill/>
        </p:spPr>
      </p:pic>
      <p:pic>
        <p:nvPicPr>
          <p:cNvPr id="27" name="Picture 3" descr="D:\ 프로젝트 및 공부\산업원천(mg)\3차년도\TEM data\120307_TEM\z05_i\편집\2.jpg"/>
          <p:cNvPicPr>
            <a:picLocks noChangeAspect="1" noChangeArrowheads="1"/>
          </p:cNvPicPr>
          <p:nvPr/>
        </p:nvPicPr>
        <p:blipFill>
          <a:blip r:embed="rId15" cstate="print"/>
          <a:srcRect l="1674"/>
          <a:stretch>
            <a:fillRect/>
          </a:stretch>
        </p:blipFill>
        <p:spPr bwMode="auto">
          <a:xfrm>
            <a:off x="1323975" y="3934998"/>
            <a:ext cx="835557" cy="518400"/>
          </a:xfrm>
          <a:prstGeom prst="rect">
            <a:avLst/>
          </a:prstGeom>
          <a:noFill/>
        </p:spPr>
      </p:pic>
      <p:pic>
        <p:nvPicPr>
          <p:cNvPr id="28" name="Picture 6" descr="D:\ 프로젝트 및 공부\산업원천(mg)\3차년도\TEM data\AZ05_S\120316\Z05_S\새 폴더\2.jpg"/>
          <p:cNvPicPr>
            <a:picLocks noChangeAspect="1" noChangeArrowheads="1"/>
          </p:cNvPicPr>
          <p:nvPr/>
        </p:nvPicPr>
        <p:blipFill>
          <a:blip r:embed="rId16" cstate="print"/>
          <a:srcRect t="14296"/>
          <a:stretch>
            <a:fillRect/>
          </a:stretch>
        </p:blipFill>
        <p:spPr bwMode="auto">
          <a:xfrm>
            <a:off x="1322427" y="5570842"/>
            <a:ext cx="835200" cy="520093"/>
          </a:xfrm>
          <a:prstGeom prst="rect">
            <a:avLst/>
          </a:prstGeom>
          <a:noFill/>
        </p:spPr>
      </p:pic>
      <p:pic>
        <p:nvPicPr>
          <p:cNvPr id="29" name="Picture 8" descr="D:\ 프로젝트 및 공부\산업원천(mg)\3차년도\TEM data\AZ05_S\120316\Z05_S\새 폴더\1.jpg"/>
          <p:cNvPicPr>
            <a:picLocks noChangeAspect="1" noChangeArrowheads="1"/>
          </p:cNvPicPr>
          <p:nvPr/>
        </p:nvPicPr>
        <p:blipFill>
          <a:blip r:embed="rId17" cstate="print"/>
          <a:srcRect t="15136"/>
          <a:stretch>
            <a:fillRect/>
          </a:stretch>
        </p:blipFill>
        <p:spPr bwMode="auto">
          <a:xfrm>
            <a:off x="1323447" y="5025034"/>
            <a:ext cx="835200" cy="514153"/>
          </a:xfrm>
          <a:prstGeom prst="rect">
            <a:avLst/>
          </a:prstGeom>
          <a:noFill/>
        </p:spPr>
      </p:pic>
      <p:pic>
        <p:nvPicPr>
          <p:cNvPr id="30" name="Picture 3" descr="D:\ 프로젝트 및 공부\산업원천(mg)\3차년도\TEM data\120321\120321\z10_i\편집\2.jpg"/>
          <p:cNvPicPr>
            <a:picLocks noChangeAspect="1" noChangeArrowheads="1"/>
          </p:cNvPicPr>
          <p:nvPr/>
        </p:nvPicPr>
        <p:blipFill>
          <a:blip r:embed="rId18" cstate="print"/>
          <a:srcRect t="14296"/>
          <a:stretch>
            <a:fillRect/>
          </a:stretch>
        </p:blipFill>
        <p:spPr bwMode="auto">
          <a:xfrm>
            <a:off x="2179320" y="3934011"/>
            <a:ext cx="835200" cy="51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4" descr="D:\ 프로젝트 및 공부\산업원천(mg)\3차년도\TEM data\120321\120321\z10_i\편집\3.jpg"/>
          <p:cNvPicPr>
            <a:picLocks noChangeAspect="1" noChangeArrowheads="1"/>
          </p:cNvPicPr>
          <p:nvPr/>
        </p:nvPicPr>
        <p:blipFill>
          <a:blip r:embed="rId19" cstate="print"/>
          <a:srcRect t="14296"/>
          <a:stretch>
            <a:fillRect/>
          </a:stretch>
        </p:blipFill>
        <p:spPr bwMode="auto">
          <a:xfrm>
            <a:off x="2179320" y="4477313"/>
            <a:ext cx="835200" cy="519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22" descr="D:\ 프로젝트 및 공부\산업원천(mg)\3차년도\TEM data\120321\120321\z10_s\편집\hr\3\1.jpg"/>
          <p:cNvPicPr>
            <a:picLocks noChangeAspect="1" noChangeArrowheads="1"/>
          </p:cNvPicPr>
          <p:nvPr/>
        </p:nvPicPr>
        <p:blipFill>
          <a:blip r:embed="rId20" cstate="print"/>
          <a:srcRect t="29478"/>
          <a:stretch>
            <a:fillRect/>
          </a:stretch>
        </p:blipFill>
        <p:spPr bwMode="auto">
          <a:xfrm>
            <a:off x="2182725" y="5023379"/>
            <a:ext cx="835200" cy="52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Picture 14" descr="D:\ 프로젝트 및 공부\산업원천(mg)\3차년도\TEM data\120321\120321\z10_s\편집\hr\2\1.jpg"/>
          <p:cNvPicPr>
            <a:picLocks noChangeAspect="1" noChangeArrowheads="1"/>
          </p:cNvPicPr>
          <p:nvPr/>
        </p:nvPicPr>
        <p:blipFill>
          <a:blip r:embed="rId21" cstate="print"/>
          <a:srcRect t="13640"/>
          <a:stretch>
            <a:fillRect/>
          </a:stretch>
        </p:blipFill>
        <p:spPr bwMode="auto">
          <a:xfrm>
            <a:off x="2182725" y="5567303"/>
            <a:ext cx="835200" cy="523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9" descr="D:\ 프로젝트 및 공부\산업원천(mg)\3차년도\TEM data\thin foil\az31\AZO3115_i\편집\1.jpg"/>
          <p:cNvPicPr>
            <a:picLocks noChangeAspect="1" noChangeArrowheads="1"/>
          </p:cNvPicPr>
          <p:nvPr/>
        </p:nvPicPr>
        <p:blipFill>
          <a:blip r:embed="rId22" cstate="print"/>
          <a:srcRect t="14094"/>
          <a:stretch>
            <a:fillRect/>
          </a:stretch>
        </p:blipFill>
        <p:spPr bwMode="auto">
          <a:xfrm>
            <a:off x="3040380" y="3932655"/>
            <a:ext cx="835200" cy="520743"/>
          </a:xfrm>
          <a:prstGeom prst="rect">
            <a:avLst/>
          </a:prstGeom>
          <a:noFill/>
        </p:spPr>
      </p:pic>
      <p:pic>
        <p:nvPicPr>
          <p:cNvPr id="35" name="Picture 2" descr="D:\ 프로젝트 및 공부\산업원천(mg)\3차년도\TEM data\thin foil\az31\AZO3115_i\편집\2\1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3041008" y="4479218"/>
            <a:ext cx="828857" cy="518400"/>
          </a:xfrm>
          <a:prstGeom prst="rect">
            <a:avLst/>
          </a:prstGeom>
          <a:noFill/>
        </p:spPr>
      </p:pic>
      <p:pic>
        <p:nvPicPr>
          <p:cNvPr id="36" name="Picture 5" descr="D:\ 프로젝트 및 공부\산업원천(mg)\3차년도\TEM data\120321\120321\z15_s\편집\3\2.jpg"/>
          <p:cNvPicPr>
            <a:picLocks noChangeAspect="1" noChangeArrowheads="1"/>
          </p:cNvPicPr>
          <p:nvPr/>
        </p:nvPicPr>
        <p:blipFill>
          <a:blip r:embed="rId24" cstate="print"/>
          <a:srcRect t="13394"/>
          <a:stretch>
            <a:fillRect/>
          </a:stretch>
        </p:blipFill>
        <p:spPr bwMode="auto">
          <a:xfrm>
            <a:off x="3040379" y="5027189"/>
            <a:ext cx="838800" cy="5135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Picture 3" descr="D:\ 프로젝트 및 공부\산업원천(mg)\3차년도\TEM data\thin foil\az31\AZO3115_s\편집\4\1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3040379" y="5569864"/>
            <a:ext cx="835107" cy="518400"/>
          </a:xfrm>
          <a:prstGeom prst="rect">
            <a:avLst/>
          </a:prstGeom>
          <a:noFill/>
        </p:spPr>
      </p:pic>
      <p:sp>
        <p:nvSpPr>
          <p:cNvPr id="38" name="TextBox 37"/>
          <p:cNvSpPr txBox="1"/>
          <p:nvPr/>
        </p:nvSpPr>
        <p:spPr>
          <a:xfrm>
            <a:off x="1263015" y="5404397"/>
            <a:ext cx="81470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Needle type 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6211" y="6134282"/>
            <a:ext cx="3830149" cy="2928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" tIns="18000" rIns="18000" bIns="18000" rtlCol="0">
            <a:spAutoFit/>
          </a:bodyPr>
          <a:lstStyle/>
          <a:p>
            <a:pPr marL="88900" indent="-889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800" dirty="0" err="1" smtClean="0"/>
              <a:t>CaO</a:t>
            </a:r>
            <a:r>
              <a:rPr lang="en-US" altLang="ko-KR" sz="800" dirty="0" smtClean="0"/>
              <a:t> </a:t>
            </a:r>
            <a:r>
              <a:rPr lang="ko-KR" altLang="en-US" sz="800" dirty="0" smtClean="0"/>
              <a:t>함량 증가에 따라</a:t>
            </a:r>
            <a:r>
              <a:rPr lang="en-US" altLang="ko-KR" sz="800" dirty="0" smtClean="0"/>
              <a:t> </a:t>
            </a:r>
            <a:r>
              <a:rPr lang="ko-KR" altLang="en-US" sz="800" dirty="0" smtClean="0"/>
              <a:t>조대한 크기 이차상은 </a:t>
            </a:r>
            <a:r>
              <a:rPr lang="en-US" altLang="ko-KR" sz="800" dirty="0" smtClean="0"/>
              <a:t>Al</a:t>
            </a:r>
            <a:r>
              <a:rPr lang="en-US" altLang="ko-KR" sz="800" baseline="-25000" dirty="0" smtClean="0"/>
              <a:t>2</a:t>
            </a:r>
            <a:r>
              <a:rPr lang="en-US" altLang="ko-KR" sz="800" dirty="0" smtClean="0"/>
              <a:t>Ca</a:t>
            </a:r>
            <a:r>
              <a:rPr lang="ko-KR" altLang="en-US" sz="800" dirty="0" smtClean="0"/>
              <a:t>로 관찰되었고</a:t>
            </a:r>
            <a:r>
              <a:rPr lang="en-US" altLang="ko-KR" sz="800" dirty="0" smtClean="0"/>
              <a:t>, 1.5 wt.% </a:t>
            </a:r>
            <a:r>
              <a:rPr lang="ko-KR" altLang="en-US" sz="800" dirty="0" smtClean="0"/>
              <a:t>첨가 시편에서는 </a:t>
            </a:r>
            <a:r>
              <a:rPr lang="en-US" altLang="ko-KR" sz="800" dirty="0" smtClean="0"/>
              <a:t>internal area </a:t>
            </a:r>
            <a:r>
              <a:rPr lang="ko-KR" altLang="en-US" sz="800" dirty="0" smtClean="0"/>
              <a:t>에서 </a:t>
            </a:r>
            <a:r>
              <a:rPr lang="en-US" altLang="ko-KR" sz="800" dirty="0" smtClean="0"/>
              <a:t>needle </a:t>
            </a:r>
            <a:r>
              <a:rPr lang="ko-KR" altLang="en-US" sz="800" dirty="0" smtClean="0"/>
              <a:t>형태의 </a:t>
            </a:r>
            <a:r>
              <a:rPr lang="en-US" altLang="ko-KR" sz="800" dirty="0" smtClean="0"/>
              <a:t>Al</a:t>
            </a:r>
            <a:r>
              <a:rPr lang="en-US" altLang="ko-KR" sz="800" baseline="-25000" dirty="0" smtClean="0"/>
              <a:t>2</a:t>
            </a:r>
            <a:r>
              <a:rPr lang="en-US" altLang="ko-KR" sz="800" dirty="0" smtClean="0"/>
              <a:t>Ca</a:t>
            </a:r>
            <a:r>
              <a:rPr lang="ko-KR" altLang="en-US" sz="800" dirty="0" smtClean="0"/>
              <a:t> 이차상이 관찰됨</a:t>
            </a:r>
            <a:r>
              <a:rPr lang="en-US" altLang="ko-KR" sz="800" dirty="0" smtClean="0"/>
              <a:t> </a:t>
            </a:r>
          </a:p>
        </p:txBody>
      </p:sp>
      <p:sp>
        <p:nvSpPr>
          <p:cNvPr id="40" name="직사각형 39"/>
          <p:cNvSpPr/>
          <p:nvPr/>
        </p:nvSpPr>
        <p:spPr>
          <a:xfrm>
            <a:off x="4021960" y="807998"/>
            <a:ext cx="5100094" cy="5643881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500"/>
          </a:p>
        </p:txBody>
      </p:sp>
      <p:sp>
        <p:nvSpPr>
          <p:cNvPr id="41" name="TextBox 40"/>
          <p:cNvSpPr txBox="1"/>
          <p:nvPr/>
        </p:nvSpPr>
        <p:spPr>
          <a:xfrm>
            <a:off x="4110535" y="691665"/>
            <a:ext cx="1580691" cy="19954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rtlCol="0">
            <a:spAutoFit/>
          </a:bodyPr>
          <a:lstStyle/>
          <a:p>
            <a:pPr marL="203200" lvl="0" indent="-203200">
              <a:spcBef>
                <a:spcPts val="400"/>
              </a:spcBef>
              <a:spcAft>
                <a:spcPts val="400"/>
              </a:spcAft>
              <a:buSzPct val="80000"/>
              <a:buNone/>
            </a:pPr>
            <a:r>
              <a:rPr lang="en-US" altLang="ko-KR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3. AZ31 </a:t>
            </a:r>
            <a:r>
              <a:rPr lang="ko-KR" altLang="en-US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계열 시편 이차상 분석</a:t>
            </a:r>
            <a:endParaRPr lang="ko-KR" altLang="en-US" sz="7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4053230" y="2388771"/>
            <a:ext cx="5015065" cy="1733093"/>
            <a:chOff x="4053230" y="1317345"/>
            <a:chExt cx="3635655" cy="1256400"/>
          </a:xfrm>
        </p:grpSpPr>
        <p:pic>
          <p:nvPicPr>
            <p:cNvPr id="43" name="Picture 2" descr="D:\ 프로젝트 및 공부\산업원천(mg)\3차년도\TEM data\AZ05_S\120316\Z05_S\새 폴더\1.jpg"/>
            <p:cNvPicPr>
              <a:picLocks noChangeAspect="1" noChangeArrowheads="1"/>
            </p:cNvPicPr>
            <p:nvPr/>
          </p:nvPicPr>
          <p:blipFill>
            <a:blip r:embed="rId26" cstate="print"/>
            <a:srcRect/>
            <a:stretch>
              <a:fillRect/>
            </a:stretch>
          </p:blipFill>
          <p:spPr bwMode="auto">
            <a:xfrm>
              <a:off x="4053230" y="1317346"/>
              <a:ext cx="1730045" cy="12549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" name="Picture 9" descr="D:\ 프로젝트 및 공부\산업원천(mg)\3차년도\TEM data\AZ05_S\120316\Z05_S\새 폴더\ㅗㄱ\1.jpg"/>
            <p:cNvPicPr>
              <a:picLocks noChangeAspect="1" noChangeArrowheads="1"/>
            </p:cNvPicPr>
            <p:nvPr/>
          </p:nvPicPr>
          <p:blipFill>
            <a:blip r:embed="rId27" cstate="print">
              <a:lum bright="10000" contrast="10000"/>
            </a:blip>
            <a:srcRect l="19995"/>
            <a:stretch>
              <a:fillRect/>
            </a:stretch>
          </p:blipFill>
          <p:spPr bwMode="auto">
            <a:xfrm>
              <a:off x="5800991" y="1317345"/>
              <a:ext cx="1887894" cy="12564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5" name="Picture 3" descr="D:\ 프로젝트 및 공부\산업원천(mg)\3차년도\TEM data\AZ05_S\120316\120316_eds\120316\Z05_S\View000 IMG1.jpg"/>
          <p:cNvPicPr>
            <a:picLocks noChangeAspect="1" noChangeArrowheads="1"/>
          </p:cNvPicPr>
          <p:nvPr/>
        </p:nvPicPr>
        <p:blipFill>
          <a:blip r:embed="rId28" cstate="print"/>
          <a:srcRect l="5308" b="6872"/>
          <a:stretch>
            <a:fillRect/>
          </a:stretch>
        </p:blipFill>
        <p:spPr bwMode="auto">
          <a:xfrm>
            <a:off x="4077614" y="5284705"/>
            <a:ext cx="812394" cy="8229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46" name="Picture 4" descr="D:\ 프로젝트 및 공부\산업원천(mg)\3차년도\TEM data\AZ05_S\120316\120316_eds\120316\Z05_S\View000 Mg K.jpg"/>
          <p:cNvPicPr>
            <a:picLocks noChangeAspect="1" noChangeArrowheads="1"/>
          </p:cNvPicPr>
          <p:nvPr/>
        </p:nvPicPr>
        <p:blipFill>
          <a:blip r:embed="rId29" cstate="print"/>
          <a:srcRect l="5308" b="6872"/>
          <a:stretch>
            <a:fillRect/>
          </a:stretch>
        </p:blipFill>
        <p:spPr bwMode="auto">
          <a:xfrm>
            <a:off x="4914026" y="5284705"/>
            <a:ext cx="812394" cy="8229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47" name="Picture 5" descr="D:\ 프로젝트 및 공부\산업원천(mg)\3차년도\TEM data\AZ05_S\120316\120316_eds\120316\Z05_S\View000 Mn K.jpg"/>
          <p:cNvPicPr>
            <a:picLocks noChangeAspect="1" noChangeArrowheads="1"/>
          </p:cNvPicPr>
          <p:nvPr/>
        </p:nvPicPr>
        <p:blipFill>
          <a:blip r:embed="rId30" cstate="print"/>
          <a:srcRect l="5308" b="6872"/>
          <a:stretch>
            <a:fillRect/>
          </a:stretch>
        </p:blipFill>
        <p:spPr bwMode="auto">
          <a:xfrm>
            <a:off x="8259676" y="5284705"/>
            <a:ext cx="812394" cy="8229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48" name="Picture 6" descr="D:\ 프로젝트 및 공부\산업원천(mg)\3차년도\TEM data\AZ05_S\120316\120316_eds\120316\Z05_S\View000 Zn K.jpg"/>
          <p:cNvPicPr>
            <a:picLocks noChangeAspect="1" noChangeArrowheads="1"/>
          </p:cNvPicPr>
          <p:nvPr/>
        </p:nvPicPr>
        <p:blipFill>
          <a:blip r:embed="rId31" cstate="print"/>
          <a:srcRect l="5308" b="6872"/>
          <a:stretch>
            <a:fillRect/>
          </a:stretch>
        </p:blipFill>
        <p:spPr bwMode="auto">
          <a:xfrm>
            <a:off x="5750438" y="5284705"/>
            <a:ext cx="812394" cy="8229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49" name="Picture 7" descr="D:\ 프로젝트 및 공부\산업원천(mg)\3차년도\TEM data\AZ05_S\120316\120316_eds\120316\Z05_S\View000 Al K.jpg"/>
          <p:cNvPicPr>
            <a:picLocks noChangeAspect="1" noChangeArrowheads="1"/>
          </p:cNvPicPr>
          <p:nvPr/>
        </p:nvPicPr>
        <p:blipFill>
          <a:blip r:embed="rId32" cstate="print"/>
          <a:srcRect l="5308" b="6872"/>
          <a:stretch>
            <a:fillRect/>
          </a:stretch>
        </p:blipFill>
        <p:spPr bwMode="auto">
          <a:xfrm>
            <a:off x="6586850" y="5284705"/>
            <a:ext cx="812394" cy="8229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50" name="Picture 8" descr="D:\ 프로젝트 및 공부\산업원천(mg)\3차년도\TEM data\AZ05_S\120316\120316_eds\120316\Z05_S\View000 Ca K.jpg"/>
          <p:cNvPicPr>
            <a:picLocks noChangeAspect="1" noChangeArrowheads="1"/>
          </p:cNvPicPr>
          <p:nvPr/>
        </p:nvPicPr>
        <p:blipFill>
          <a:blip r:embed="rId33" cstate="print"/>
          <a:srcRect l="5308" b="6872"/>
          <a:stretch>
            <a:fillRect/>
          </a:stretch>
        </p:blipFill>
        <p:spPr bwMode="auto">
          <a:xfrm>
            <a:off x="7423262" y="5284705"/>
            <a:ext cx="812394" cy="822932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51" name="TextBox 50"/>
          <p:cNvSpPr txBox="1"/>
          <p:nvPr/>
        </p:nvSpPr>
        <p:spPr>
          <a:xfrm>
            <a:off x="7297892" y="5994222"/>
            <a:ext cx="107639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endParaRPr kumimoji="0" lang="ko-KR" altLang="en-US" sz="7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05931" y="5996323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Ca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938238" y="5998551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err="1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Mn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30214" y="5993107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Zn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69696" y="5987061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56" name="Picture 10" descr="D:\ 프로젝트 및 공부\산업원천(mg)\3차년도\TEM data\AZ05_S\120316\Z05_S\새 폴더\ㅗㄱ\mg_diff.jpg"/>
          <p:cNvPicPr>
            <a:picLocks noChangeAspect="1" noChangeArrowheads="1"/>
          </p:cNvPicPr>
          <p:nvPr/>
        </p:nvPicPr>
        <p:blipFill>
          <a:blip r:embed="rId34" cstate="print">
            <a:lum bright="10000" contrast="10000"/>
          </a:blip>
          <a:srcRect t="15532" b="15532"/>
          <a:stretch>
            <a:fillRect/>
          </a:stretch>
        </p:blipFill>
        <p:spPr bwMode="auto">
          <a:xfrm>
            <a:off x="5753114" y="4146680"/>
            <a:ext cx="1644279" cy="1103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7" name="Picture 11" descr="D:\ 프로젝트 및 공부\산업원천(mg)\3차년도\TEM data\AZ05_S\120316\Z05_S\새 폴더\ㅗㄱ\al2ca_diff.jpg"/>
          <p:cNvPicPr>
            <a:picLocks noChangeAspect="1" noChangeArrowheads="1"/>
          </p:cNvPicPr>
          <p:nvPr/>
        </p:nvPicPr>
        <p:blipFill>
          <a:blip r:embed="rId35" cstate="print">
            <a:lum bright="10000" contrast="10000"/>
          </a:blip>
          <a:srcRect t="15532" b="15532"/>
          <a:stretch>
            <a:fillRect/>
          </a:stretch>
        </p:blipFill>
        <p:spPr bwMode="auto">
          <a:xfrm>
            <a:off x="4078270" y="4146680"/>
            <a:ext cx="1644279" cy="11032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8" name="직사각형 57"/>
          <p:cNvSpPr/>
          <p:nvPr/>
        </p:nvSpPr>
        <p:spPr bwMode="auto">
          <a:xfrm>
            <a:off x="7427957" y="4143972"/>
            <a:ext cx="1643396" cy="11052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5048394" y="5048002"/>
            <a:ext cx="7698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r>
              <a:rPr kumimoji="0" lang="en-US" altLang="ko-KR" sz="8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</a:t>
            </a:r>
            <a:r>
              <a:rPr kumimoji="0" lang="en-US" altLang="ko-KR" sz="8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(FCC) </a:t>
            </a:r>
            <a:endParaRPr kumimoji="0" lang="ko-KR" altLang="en-US" sz="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316444" y="4257197"/>
            <a:ext cx="398555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220</a:t>
            </a:r>
            <a:endParaRPr kumimoji="0" lang="ko-KR" altLang="en-US" sz="7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49115" y="4247642"/>
            <a:ext cx="34324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111</a:t>
            </a:r>
            <a:endParaRPr kumimoji="0" lang="ko-KR" altLang="en-US" sz="7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5785" y="4154327"/>
            <a:ext cx="137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473695" y="4154327"/>
            <a:ext cx="137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타원 63"/>
          <p:cNvSpPr/>
          <p:nvPr/>
        </p:nvSpPr>
        <p:spPr>
          <a:xfrm>
            <a:off x="4817757" y="4456497"/>
            <a:ext cx="88082" cy="88081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/>
          </a:p>
        </p:txBody>
      </p:sp>
      <p:cxnSp>
        <p:nvCxnSpPr>
          <p:cNvPr id="65" name="직선 연결선 64"/>
          <p:cNvCxnSpPr/>
          <p:nvPr/>
        </p:nvCxnSpPr>
        <p:spPr>
          <a:xfrm>
            <a:off x="4604538" y="4386473"/>
            <a:ext cx="213207" cy="101229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/>
          <p:cNvCxnSpPr/>
          <p:nvPr/>
        </p:nvCxnSpPr>
        <p:spPr>
          <a:xfrm flipH="1">
            <a:off x="5253506" y="4427424"/>
            <a:ext cx="156011" cy="165426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타원 66"/>
          <p:cNvSpPr/>
          <p:nvPr/>
        </p:nvSpPr>
        <p:spPr>
          <a:xfrm>
            <a:off x="5178337" y="4579230"/>
            <a:ext cx="88082" cy="88081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/>
          </a:p>
        </p:txBody>
      </p:sp>
      <p:sp>
        <p:nvSpPr>
          <p:cNvPr id="68" name="TextBox 67"/>
          <p:cNvSpPr txBox="1"/>
          <p:nvPr/>
        </p:nvSpPr>
        <p:spPr>
          <a:xfrm>
            <a:off x="6839234" y="5049907"/>
            <a:ext cx="6415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Mg</a:t>
            </a:r>
            <a:r>
              <a:rPr kumimoji="0" lang="en-US" altLang="ko-KR" sz="8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(HCP) </a:t>
            </a:r>
            <a:endParaRPr kumimoji="0" lang="ko-KR" altLang="en-US" sz="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9" name="직선 연결선 68"/>
          <p:cNvCxnSpPr/>
          <p:nvPr/>
        </p:nvCxnSpPr>
        <p:spPr>
          <a:xfrm flipH="1">
            <a:off x="6929640" y="4425609"/>
            <a:ext cx="156011" cy="165426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타원 69"/>
          <p:cNvSpPr/>
          <p:nvPr/>
        </p:nvSpPr>
        <p:spPr>
          <a:xfrm>
            <a:off x="6860186" y="4571701"/>
            <a:ext cx="88082" cy="88081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/>
          </a:p>
        </p:txBody>
      </p:sp>
      <p:sp>
        <p:nvSpPr>
          <p:cNvPr id="71" name="TextBox 70"/>
          <p:cNvSpPr txBox="1"/>
          <p:nvPr/>
        </p:nvSpPr>
        <p:spPr>
          <a:xfrm>
            <a:off x="6972300" y="4268950"/>
            <a:ext cx="38258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0110</a:t>
            </a:r>
            <a:endParaRPr kumimoji="0" lang="ko-KR" altLang="en-US" sz="7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타원 71"/>
          <p:cNvSpPr/>
          <p:nvPr/>
        </p:nvSpPr>
        <p:spPr>
          <a:xfrm>
            <a:off x="6493164" y="4489970"/>
            <a:ext cx="88082" cy="88081"/>
          </a:xfrm>
          <a:prstGeom prst="ellipse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/>
          </a:p>
        </p:txBody>
      </p:sp>
      <p:cxnSp>
        <p:nvCxnSpPr>
          <p:cNvPr id="73" name="직선 연결선 72"/>
          <p:cNvCxnSpPr/>
          <p:nvPr/>
        </p:nvCxnSpPr>
        <p:spPr>
          <a:xfrm>
            <a:off x="6268516" y="4343746"/>
            <a:ext cx="231344" cy="172531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6066182" y="4180997"/>
            <a:ext cx="410818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0001</a:t>
            </a:r>
            <a:endParaRPr kumimoji="0" lang="ko-KR" altLang="en-US" sz="7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7099970" y="4167335"/>
            <a:ext cx="13748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</a:t>
            </a:r>
            <a:endParaRPr kumimoji="0" lang="ko-KR" altLang="en-US" sz="9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6" name="그룹 75"/>
          <p:cNvGrpSpPr/>
          <p:nvPr/>
        </p:nvGrpSpPr>
        <p:grpSpPr>
          <a:xfrm>
            <a:off x="7847220" y="4381724"/>
            <a:ext cx="804869" cy="644944"/>
            <a:chOff x="4400550" y="4269450"/>
            <a:chExt cx="824520" cy="660690"/>
          </a:xfrm>
          <a:solidFill>
            <a:schemeClr val="bg1">
              <a:lumMod val="40000"/>
              <a:lumOff val="60000"/>
            </a:schemeClr>
          </a:solidFill>
        </p:grpSpPr>
        <p:sp>
          <p:nvSpPr>
            <p:cNvPr id="77" name="타원 76"/>
            <p:cNvSpPr/>
            <p:nvPr/>
          </p:nvSpPr>
          <p:spPr>
            <a:xfrm>
              <a:off x="4775853" y="4564461"/>
              <a:ext cx="70140" cy="701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78" name="타원 77"/>
            <p:cNvSpPr/>
            <p:nvPr/>
          </p:nvSpPr>
          <p:spPr>
            <a:xfrm>
              <a:off x="4730133" y="4354911"/>
              <a:ext cx="70140" cy="701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79" name="타원 78"/>
            <p:cNvSpPr/>
            <p:nvPr/>
          </p:nvSpPr>
          <p:spPr>
            <a:xfrm>
              <a:off x="4825383" y="4775916"/>
              <a:ext cx="70140" cy="701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80" name="타원 79"/>
            <p:cNvSpPr/>
            <p:nvPr/>
          </p:nvSpPr>
          <p:spPr>
            <a:xfrm>
              <a:off x="5105400" y="4479000"/>
              <a:ext cx="70140" cy="701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81" name="타원 80"/>
            <p:cNvSpPr/>
            <p:nvPr/>
          </p:nvSpPr>
          <p:spPr>
            <a:xfrm>
              <a:off x="5059680" y="4269450"/>
              <a:ext cx="70140" cy="701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82" name="타원 81"/>
            <p:cNvSpPr/>
            <p:nvPr/>
          </p:nvSpPr>
          <p:spPr>
            <a:xfrm>
              <a:off x="5154930" y="4690455"/>
              <a:ext cx="70140" cy="701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83" name="타원 82"/>
            <p:cNvSpPr/>
            <p:nvPr/>
          </p:nvSpPr>
          <p:spPr>
            <a:xfrm>
              <a:off x="4446270" y="4648545"/>
              <a:ext cx="70140" cy="701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84" name="타원 83"/>
            <p:cNvSpPr/>
            <p:nvPr/>
          </p:nvSpPr>
          <p:spPr>
            <a:xfrm>
              <a:off x="4400550" y="4438995"/>
              <a:ext cx="70140" cy="701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85" name="타원 84"/>
            <p:cNvSpPr/>
            <p:nvPr/>
          </p:nvSpPr>
          <p:spPr>
            <a:xfrm>
              <a:off x="4495800" y="4860000"/>
              <a:ext cx="70140" cy="70140"/>
            </a:xfrm>
            <a:prstGeom prst="ellipse">
              <a:avLst/>
            </a:prstGeom>
            <a:grpFill/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</p:grpSp>
      <p:grpSp>
        <p:nvGrpSpPr>
          <p:cNvPr id="86" name="그룹 85"/>
          <p:cNvGrpSpPr/>
          <p:nvPr/>
        </p:nvGrpSpPr>
        <p:grpSpPr>
          <a:xfrm>
            <a:off x="7839010" y="4403753"/>
            <a:ext cx="813875" cy="611484"/>
            <a:chOff x="6111240" y="4292017"/>
            <a:chExt cx="833745" cy="626413"/>
          </a:xfrm>
        </p:grpSpPr>
        <p:sp>
          <p:nvSpPr>
            <p:cNvPr id="87" name="타원 86"/>
            <p:cNvSpPr/>
            <p:nvPr/>
          </p:nvSpPr>
          <p:spPr>
            <a:xfrm>
              <a:off x="6814735" y="4465320"/>
              <a:ext cx="89091" cy="8909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88" name="타원 87"/>
            <p:cNvSpPr/>
            <p:nvPr/>
          </p:nvSpPr>
          <p:spPr>
            <a:xfrm>
              <a:off x="6776920" y="4292017"/>
              <a:ext cx="89091" cy="8909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89" name="타원 88"/>
            <p:cNvSpPr/>
            <p:nvPr/>
          </p:nvSpPr>
          <p:spPr>
            <a:xfrm>
              <a:off x="6855894" y="4655784"/>
              <a:ext cx="89091" cy="8909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90" name="타원 89"/>
            <p:cNvSpPr/>
            <p:nvPr/>
          </p:nvSpPr>
          <p:spPr>
            <a:xfrm>
              <a:off x="6528997" y="4748167"/>
              <a:ext cx="89091" cy="8909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91" name="타원 90"/>
            <p:cNvSpPr/>
            <p:nvPr/>
          </p:nvSpPr>
          <p:spPr>
            <a:xfrm>
              <a:off x="6151127" y="4652174"/>
              <a:ext cx="89091" cy="8909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92" name="타원 91"/>
            <p:cNvSpPr/>
            <p:nvPr/>
          </p:nvSpPr>
          <p:spPr>
            <a:xfrm>
              <a:off x="6438405" y="4376186"/>
              <a:ext cx="89091" cy="8909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93" name="타원 92"/>
            <p:cNvSpPr/>
            <p:nvPr/>
          </p:nvSpPr>
          <p:spPr>
            <a:xfrm>
              <a:off x="6485934" y="4559756"/>
              <a:ext cx="89091" cy="8909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94" name="타원 93"/>
            <p:cNvSpPr/>
            <p:nvPr/>
          </p:nvSpPr>
          <p:spPr>
            <a:xfrm>
              <a:off x="6194942" y="4829339"/>
              <a:ext cx="89091" cy="8909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95" name="타원 94"/>
            <p:cNvSpPr/>
            <p:nvPr/>
          </p:nvSpPr>
          <p:spPr>
            <a:xfrm>
              <a:off x="6111240" y="4462832"/>
              <a:ext cx="89091" cy="89091"/>
            </a:xfrm>
            <a:prstGeom prst="ellipse">
              <a:avLst/>
            </a:prstGeom>
            <a:noFill/>
            <a:ln w="9525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7475138" y="4210236"/>
            <a:ext cx="111138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700" kern="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111</a:t>
            </a:r>
            <a:r>
              <a:rPr kumimoji="0" lang="en-US" altLang="ko-KR" sz="700" b="1" kern="0" baseline="-2500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altLang="ko-KR" sz="700" kern="0" baseline="-5000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lang="en-US" altLang="ko-KR" sz="700" b="1" kern="0" baseline="-2500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kumimoji="0" lang="en-US" altLang="ko-KR" sz="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// </a:t>
            </a:r>
            <a:r>
              <a:rPr lang="en-US" altLang="ko-KR" sz="700" kern="0" noProof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00</a:t>
            </a:r>
            <a:r>
              <a:rPr lang="en-US" altLang="ko-KR" sz="7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altLang="ko-KR" sz="700" kern="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en-US" altLang="ko-KR" sz="700" b="1" i="0" u="none" strike="noStrike" kern="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97" name="직선 연결선 96"/>
          <p:cNvCxnSpPr/>
          <p:nvPr/>
        </p:nvCxnSpPr>
        <p:spPr>
          <a:xfrm>
            <a:off x="7985760" y="4390547"/>
            <a:ext cx="176190" cy="63364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직선 연결선 97"/>
          <p:cNvCxnSpPr/>
          <p:nvPr/>
        </p:nvCxnSpPr>
        <p:spPr>
          <a:xfrm flipH="1">
            <a:off x="8600816" y="4316301"/>
            <a:ext cx="89261" cy="252905"/>
          </a:xfrm>
          <a:prstGeom prst="line">
            <a:avLst/>
          </a:prstGeom>
          <a:ln w="95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7501296" y="4127657"/>
            <a:ext cx="137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</a:t>
            </a:r>
            <a:endParaRPr kumimoji="0" lang="ko-KR" altLang="en-US" sz="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40000"/>
                  <a:lumOff val="6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7604252" y="4127657"/>
            <a:ext cx="13748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40000"/>
                    <a:lumOff val="60000"/>
                  </a:schemeClr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-</a:t>
            </a:r>
            <a:endParaRPr kumimoji="0" lang="ko-KR" altLang="en-US" sz="800" b="1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40000"/>
                  <a:lumOff val="60000"/>
                </a:schemeClr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894306" y="5023007"/>
            <a:ext cx="13258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800" b="1" kern="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[-112]</a:t>
            </a:r>
            <a:r>
              <a:rPr kumimoji="0" lang="en-US" altLang="ko-KR" sz="800" b="1" kern="0" baseline="-2500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altLang="ko-KR" sz="800" kern="0" baseline="-5000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lang="en-US" altLang="ko-KR" sz="800" b="1" kern="0" baseline="-2500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// 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[</a:t>
            </a:r>
            <a:r>
              <a:rPr lang="en-US" altLang="ko-KR" sz="800" kern="0" noProof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2-1-10</a:t>
            </a:r>
            <a:r>
              <a:rPr kumimoji="0" lang="en-US" altLang="ko-KR" sz="800" b="1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]</a:t>
            </a:r>
            <a:r>
              <a:rPr lang="en-US" altLang="ko-KR" sz="800" kern="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en-US" altLang="ko-KR" sz="800" b="1" i="0" u="none" strike="noStrike" kern="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4038600" y="4089557"/>
            <a:ext cx="267782" cy="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a)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5733701" y="4089557"/>
            <a:ext cx="267782" cy="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00" kern="0" dirty="0" smtClean="0">
                <a:latin typeface="Arial" pitchFamily="34" charset="0"/>
                <a:cs typeface="Arial" pitchFamily="34" charset="0"/>
              </a:rPr>
              <a:t>b</a:t>
            </a:r>
            <a:r>
              <a:rPr kumimoji="0" lang="en-US" altLang="ko-KR" sz="10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ko-KR" altLang="en-US" sz="10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8282940" y="4123847"/>
            <a:ext cx="113851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700" kern="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220</a:t>
            </a:r>
            <a:r>
              <a:rPr kumimoji="0" lang="en-US" altLang="ko-KR" sz="700" b="1" kern="0" baseline="-2500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Al</a:t>
            </a:r>
            <a:r>
              <a:rPr lang="en-US" altLang="ko-KR" sz="700" kern="0" baseline="-5000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lang="en-US" altLang="ko-KR" sz="700" b="1" kern="0" baseline="-25000" dirty="0" smtClean="0">
                <a:solidFill>
                  <a:srgbClr val="0099FF"/>
                </a:solidFill>
                <a:latin typeface="Arial" pitchFamily="34" charset="0"/>
                <a:cs typeface="Arial" pitchFamily="34" charset="0"/>
              </a:rPr>
              <a:t>Ca</a:t>
            </a:r>
            <a:r>
              <a:rPr kumimoji="0" lang="en-US" altLang="ko-KR" sz="7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// </a:t>
            </a:r>
            <a:r>
              <a:rPr lang="en-US" altLang="ko-KR" sz="700" kern="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010</a:t>
            </a:r>
            <a:r>
              <a:rPr lang="en-US" altLang="ko-KR" sz="700" kern="0" baseline="-25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en-US" altLang="ko-KR" sz="700" b="1" i="0" u="none" strike="noStrike" kern="0" cap="none" spc="0" normalizeH="0" baseline="-2500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직사각형 104"/>
          <p:cNvSpPr/>
          <p:nvPr/>
        </p:nvSpPr>
        <p:spPr>
          <a:xfrm>
            <a:off x="6648450" y="2477317"/>
            <a:ext cx="399882" cy="399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549390" y="3201238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a)</a:t>
            </a:r>
            <a:endParaRPr kumimoji="0" lang="ko-KR" altLang="en-US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직사각형 106"/>
          <p:cNvSpPr/>
          <p:nvPr/>
        </p:nvSpPr>
        <p:spPr>
          <a:xfrm>
            <a:off x="6785610" y="3365047"/>
            <a:ext cx="399882" cy="399000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ys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0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6412230" y="2359228"/>
            <a:ext cx="2743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050" kern="0" dirty="0" smtClean="0">
                <a:latin typeface="Arial" pitchFamily="34" charset="0"/>
                <a:cs typeface="Arial" pitchFamily="34" charset="0"/>
              </a:rPr>
              <a:t>b</a:t>
            </a:r>
            <a:r>
              <a:rPr kumimoji="0" lang="en-US" altLang="ko-KR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ko-KR" altLang="en-US" sz="105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4074160" y="6136187"/>
            <a:ext cx="5005070" cy="2928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" tIns="18000" rIns="18000" bIns="18000" rtlCol="0">
            <a:spAutoFit/>
          </a:bodyPr>
          <a:lstStyle/>
          <a:p>
            <a:pPr marL="88900" indent="-88900">
              <a:lnSpc>
                <a:spcPts val="1000"/>
              </a:lnSpc>
              <a:buFont typeface="Wingdings" pitchFamily="2" charset="2"/>
              <a:buChar char="§"/>
            </a:pPr>
            <a:r>
              <a:rPr lang="en-US" altLang="ko-KR" sz="800" dirty="0" smtClean="0"/>
              <a:t>Needle </a:t>
            </a:r>
            <a:r>
              <a:rPr lang="ko-KR" altLang="en-US" sz="800" dirty="0" smtClean="0"/>
              <a:t>형태의 이차상 입자는 </a:t>
            </a:r>
            <a:r>
              <a:rPr lang="en-US" altLang="ko-KR" sz="800" dirty="0" smtClean="0"/>
              <a:t>Al</a:t>
            </a:r>
            <a:r>
              <a:rPr lang="en-US" altLang="ko-KR" sz="800" baseline="-25000" dirty="0" smtClean="0"/>
              <a:t>2</a:t>
            </a:r>
            <a:r>
              <a:rPr lang="en-US" altLang="ko-KR" sz="800" dirty="0" smtClean="0"/>
              <a:t>Ca </a:t>
            </a:r>
            <a:r>
              <a:rPr lang="ko-KR" altLang="en-US" sz="800" dirty="0" smtClean="0"/>
              <a:t>로 </a:t>
            </a:r>
            <a:r>
              <a:rPr lang="en-US" altLang="ko-KR" sz="800" dirty="0" smtClean="0"/>
              <a:t>matrix </a:t>
            </a:r>
            <a:r>
              <a:rPr lang="ko-KR" altLang="en-US" sz="800" dirty="0" smtClean="0"/>
              <a:t>와 특정 방위관계를 형성하고 있는 것이 관찰되었고</a:t>
            </a:r>
            <a:r>
              <a:rPr lang="en-US" altLang="ko-KR" sz="800" dirty="0" smtClean="0"/>
              <a:t>, </a:t>
            </a:r>
            <a:r>
              <a:rPr lang="ko-KR" altLang="en-US" sz="800" dirty="0" smtClean="0"/>
              <a:t>상대적으로 낮은 계면에너지를 가지는 방향인</a:t>
            </a:r>
            <a:r>
              <a:rPr lang="en-US" altLang="ko-KR" sz="800" dirty="0" smtClean="0"/>
              <a:t>-11-1</a:t>
            </a:r>
            <a:r>
              <a:rPr lang="en-US" altLang="ko-KR" sz="800" baseline="-25000" dirty="0" smtClean="0"/>
              <a:t>Al</a:t>
            </a:r>
            <a:r>
              <a:rPr lang="en-US" altLang="ko-KR" sz="800" baseline="-50000" dirty="0" smtClean="0"/>
              <a:t>2</a:t>
            </a:r>
            <a:r>
              <a:rPr lang="en-US" altLang="ko-KR" sz="800" baseline="-25000" dirty="0" smtClean="0"/>
              <a:t>Ca</a:t>
            </a:r>
            <a:r>
              <a:rPr lang="en-US" altLang="ko-KR" sz="800" dirty="0" smtClean="0"/>
              <a:t> // 001</a:t>
            </a:r>
            <a:r>
              <a:rPr lang="en-US" altLang="ko-KR" sz="800" baseline="-25000" dirty="0" smtClean="0"/>
              <a:t>Mg </a:t>
            </a:r>
            <a:r>
              <a:rPr lang="ko-KR" altLang="en-US" sz="800" dirty="0" smtClean="0"/>
              <a:t>으로 선택적 성장하는 것으로 판단됨</a:t>
            </a:r>
            <a:r>
              <a:rPr lang="en-US" altLang="ko-KR" sz="800" dirty="0" smtClean="0"/>
              <a:t> </a:t>
            </a:r>
          </a:p>
        </p:txBody>
      </p:sp>
      <p:pic>
        <p:nvPicPr>
          <p:cNvPr id="110" name="Picture 4" descr="D:\ 프로젝트 및 공부\산업원천(mg)\3차년도\TEM data\thin foil\az31\AZ31_s\eds\AZ31_S\View004 IMG1.jpg"/>
          <p:cNvPicPr>
            <a:picLocks noChangeAspect="1" noChangeArrowheads="1"/>
          </p:cNvPicPr>
          <p:nvPr/>
        </p:nvPicPr>
        <p:blipFill>
          <a:blip r:embed="rId36" cstate="print"/>
          <a:srcRect l="5308" b="6872"/>
          <a:stretch>
            <a:fillRect/>
          </a:stretch>
        </p:blipFill>
        <p:spPr bwMode="auto">
          <a:xfrm>
            <a:off x="4063452" y="947191"/>
            <a:ext cx="692848" cy="7018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1" name="Picture 5" descr="D:\ 프로젝트 및 공부\산업원천(mg)\3차년도\TEM data\thin foil\az31\AZ31_s\eds\AZ31_S\View004 Mg K.jpg"/>
          <p:cNvPicPr>
            <a:picLocks noChangeAspect="1" noChangeArrowheads="1"/>
          </p:cNvPicPr>
          <p:nvPr/>
        </p:nvPicPr>
        <p:blipFill>
          <a:blip r:embed="rId37" cstate="print"/>
          <a:srcRect l="5308" b="6872"/>
          <a:stretch>
            <a:fillRect/>
          </a:stretch>
        </p:blipFill>
        <p:spPr bwMode="auto">
          <a:xfrm>
            <a:off x="4775751" y="947191"/>
            <a:ext cx="692848" cy="7018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2" name="Picture 6" descr="D:\ 프로젝트 및 공부\산업원천(mg)\3차년도\TEM data\thin foil\az31\AZ31_s\eds\AZ31_S\View004 Mn K.jpg"/>
          <p:cNvPicPr>
            <a:picLocks noChangeAspect="1" noChangeArrowheads="1"/>
          </p:cNvPicPr>
          <p:nvPr/>
        </p:nvPicPr>
        <p:blipFill>
          <a:blip r:embed="rId38" cstate="print"/>
          <a:srcRect l="5308" b="6872"/>
          <a:stretch>
            <a:fillRect/>
          </a:stretch>
        </p:blipFill>
        <p:spPr bwMode="auto">
          <a:xfrm>
            <a:off x="7624948" y="947191"/>
            <a:ext cx="692848" cy="7018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3" name="Picture 8" descr="D:\ 프로젝트 및 공부\산업원천(mg)\3차년도\TEM data\thin foil\az31\AZ31_s\eds\AZ31_S\View004 Zn K.jpg"/>
          <p:cNvPicPr>
            <a:picLocks noChangeAspect="1" noChangeArrowheads="1"/>
          </p:cNvPicPr>
          <p:nvPr/>
        </p:nvPicPr>
        <p:blipFill>
          <a:blip r:embed="rId39" cstate="print"/>
          <a:srcRect l="5308" b="6872"/>
          <a:stretch>
            <a:fillRect/>
          </a:stretch>
        </p:blipFill>
        <p:spPr bwMode="auto">
          <a:xfrm>
            <a:off x="5488051" y="947191"/>
            <a:ext cx="692848" cy="7018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4" name="Picture 9" descr="D:\ 프로젝트 및 공부\산업원천(mg)\3차년도\TEM data\thin foil\az31\AZ31_s\eds\AZ31_S\View004 Al K.jpg"/>
          <p:cNvPicPr>
            <a:picLocks noChangeAspect="1" noChangeArrowheads="1"/>
          </p:cNvPicPr>
          <p:nvPr/>
        </p:nvPicPr>
        <p:blipFill>
          <a:blip r:embed="rId40" cstate="print"/>
          <a:srcRect l="5308" b="6872"/>
          <a:stretch>
            <a:fillRect/>
          </a:stretch>
        </p:blipFill>
        <p:spPr bwMode="auto">
          <a:xfrm>
            <a:off x="6200350" y="947191"/>
            <a:ext cx="692848" cy="7018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5" name="Picture 10" descr="D:\ 프로젝트 및 공부\산업원천(mg)\3차년도\TEM data\thin foil\az31\AZ31_s\eds\AZ31_S\View004 Ca K.jpg"/>
          <p:cNvPicPr>
            <a:picLocks noChangeAspect="1" noChangeArrowheads="1"/>
          </p:cNvPicPr>
          <p:nvPr/>
        </p:nvPicPr>
        <p:blipFill>
          <a:blip r:embed="rId41" cstate="print"/>
          <a:srcRect l="5308" b="6872"/>
          <a:stretch>
            <a:fillRect/>
          </a:stretch>
        </p:blipFill>
        <p:spPr bwMode="auto">
          <a:xfrm>
            <a:off x="6912650" y="947191"/>
            <a:ext cx="692848" cy="70182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116" name="Picture 16" descr="D:\ 프로젝트 및 공부\산업원천(mg)\3차년도\TEM data\120321\120321_eds\120321_eds\z3110_s\View007 Al K.jpg"/>
          <p:cNvPicPr>
            <a:picLocks noChangeAspect="1" noChangeArrowheads="1"/>
          </p:cNvPicPr>
          <p:nvPr/>
        </p:nvPicPr>
        <p:blipFill>
          <a:blip r:embed="rId42" cstate="print"/>
          <a:srcRect l="14764" b="19141"/>
          <a:stretch>
            <a:fillRect/>
          </a:stretch>
        </p:blipFill>
        <p:spPr bwMode="auto">
          <a:xfrm>
            <a:off x="6200321" y="1676332"/>
            <a:ext cx="692898" cy="67598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17" name="Picture 17" descr="D:\ 프로젝트 및 공부\산업원천(mg)\3차년도\TEM data\120321\120321_eds\120321_eds\z3110_s\View007 Ca K.jpg"/>
          <p:cNvPicPr>
            <a:picLocks noChangeAspect="1" noChangeArrowheads="1"/>
          </p:cNvPicPr>
          <p:nvPr/>
        </p:nvPicPr>
        <p:blipFill>
          <a:blip r:embed="rId43" cstate="print"/>
          <a:srcRect l="14764" b="19141"/>
          <a:stretch>
            <a:fillRect/>
          </a:stretch>
        </p:blipFill>
        <p:spPr bwMode="auto">
          <a:xfrm>
            <a:off x="6912610" y="1676332"/>
            <a:ext cx="692898" cy="67598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18" name="Picture 18" descr="D:\ 프로젝트 및 공부\산업원천(mg)\3차년도\TEM data\120321\120321_eds\120321_eds\z3110_s\View007 IMG1.jpg"/>
          <p:cNvPicPr>
            <a:picLocks noChangeAspect="1" noChangeArrowheads="1"/>
          </p:cNvPicPr>
          <p:nvPr/>
        </p:nvPicPr>
        <p:blipFill>
          <a:blip r:embed="rId44" cstate="print"/>
          <a:srcRect l="14764" b="19141"/>
          <a:stretch>
            <a:fillRect/>
          </a:stretch>
        </p:blipFill>
        <p:spPr bwMode="auto">
          <a:xfrm>
            <a:off x="4063452" y="1676332"/>
            <a:ext cx="692898" cy="67598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19" name="Picture 19" descr="D:\ 프로젝트 및 공부\산업원천(mg)\3차년도\TEM data\120321\120321_eds\120321_eds\z3110_s\View007 Mg K.jpg"/>
          <p:cNvPicPr>
            <a:picLocks noChangeAspect="1" noChangeArrowheads="1"/>
          </p:cNvPicPr>
          <p:nvPr/>
        </p:nvPicPr>
        <p:blipFill>
          <a:blip r:embed="rId45" cstate="print"/>
          <a:srcRect l="14764" b="19141"/>
          <a:stretch>
            <a:fillRect/>
          </a:stretch>
        </p:blipFill>
        <p:spPr bwMode="auto">
          <a:xfrm>
            <a:off x="4775742" y="1676332"/>
            <a:ext cx="692898" cy="67598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20" name="Picture 20" descr="D:\ 프로젝트 및 공부\산업원천(mg)\3차년도\TEM data\120321\120321_eds\120321_eds\z3110_s\View007 Mn K.jpg"/>
          <p:cNvPicPr>
            <a:picLocks noChangeAspect="1" noChangeArrowheads="1"/>
          </p:cNvPicPr>
          <p:nvPr/>
        </p:nvPicPr>
        <p:blipFill>
          <a:blip r:embed="rId46" cstate="print"/>
          <a:srcRect l="14764" b="19141"/>
          <a:stretch>
            <a:fillRect/>
          </a:stretch>
        </p:blipFill>
        <p:spPr bwMode="auto">
          <a:xfrm>
            <a:off x="7624898" y="1676332"/>
            <a:ext cx="692898" cy="67598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121" name="Picture 21" descr="D:\ 프로젝트 및 공부\산업원천(mg)\3차년도\TEM data\120321\120321_eds\120321_eds\z3110_s\View007 Zn K.jpg"/>
          <p:cNvPicPr>
            <a:picLocks noChangeAspect="1" noChangeArrowheads="1"/>
          </p:cNvPicPr>
          <p:nvPr/>
        </p:nvPicPr>
        <p:blipFill>
          <a:blip r:embed="rId47" cstate="print"/>
          <a:srcRect l="14764" b="19141"/>
          <a:stretch>
            <a:fillRect/>
          </a:stretch>
        </p:blipFill>
        <p:spPr bwMode="auto">
          <a:xfrm>
            <a:off x="5488031" y="1676332"/>
            <a:ext cx="692898" cy="675987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122" name="TextBox 121"/>
          <p:cNvSpPr txBox="1"/>
          <p:nvPr/>
        </p:nvSpPr>
        <p:spPr>
          <a:xfrm>
            <a:off x="6785610" y="1540270"/>
            <a:ext cx="107639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endParaRPr kumimoji="0" lang="ko-KR" altLang="en-US" sz="7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7456170" y="1542371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Ca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164830" y="1544599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err="1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Mn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6031230" y="1539155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Zn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5307330" y="1533109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6785610" y="2241370"/>
            <a:ext cx="107639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endParaRPr kumimoji="0" lang="ko-KR" altLang="en-US" sz="7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7456170" y="2243471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Ca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164830" y="2245699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err="1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Mn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6031230" y="2240255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Zn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5307330" y="2234209"/>
            <a:ext cx="149882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ko-KR" altLang="en-US" sz="7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8321458" y="820399"/>
            <a:ext cx="8518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CaO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0 wt. 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near-surface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micro size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Al-Mg-Zn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second- phase  </a:t>
            </a:r>
            <a:endParaRPr kumimoji="0" lang="ko-KR" altLang="en-US" sz="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8321459" y="1583614"/>
            <a:ext cx="881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CaO</a:t>
            </a: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1.0 wt. %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near-surface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8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micro size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Al-Ca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second- phase  </a:t>
            </a:r>
            <a:endParaRPr kumimoji="0" lang="ko-KR" altLang="en-US" sz="8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409575" y="431446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8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Mn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5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409575" y="486691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12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Mg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17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409575" y="540031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5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Mg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11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Zn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4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409575" y="595276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12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Mg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17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1257300" y="431446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8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Mn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5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1257300" y="4865282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2110105" y="431446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1" name="TextBox 140"/>
          <p:cNvSpPr txBox="1"/>
          <p:nvPr/>
        </p:nvSpPr>
        <p:spPr>
          <a:xfrm>
            <a:off x="2110105" y="4865282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CaZn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13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252220" y="595276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smtClean="0">
                <a:solidFill>
                  <a:sysClr val="windowText" lastClr="000000"/>
                </a:solidFill>
              </a:rPr>
              <a:t>Al-</a:t>
            </a:r>
            <a:r>
              <a:rPr lang="en-US" altLang="ko-KR" sz="500" kern="0" dirty="0" err="1" smtClean="0">
                <a:solidFill>
                  <a:sysClr val="windowText" lastClr="000000"/>
                </a:solidFill>
              </a:rPr>
              <a:t>Mn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 </a:t>
            </a:r>
            <a:r>
              <a:rPr lang="ko-KR" altLang="en-US" sz="500" kern="0" dirty="0" smtClean="0">
                <a:solidFill>
                  <a:sysClr val="windowText" lastClr="000000"/>
                </a:solidFill>
              </a:rPr>
              <a:t>계열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2120265" y="595276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2981960" y="5952769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2981960" y="4855122"/>
            <a:ext cx="68389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</a:t>
            </a:r>
            <a:endParaRPr kumimoji="0" lang="ko-KR" altLang="en-US" sz="500" b="1" i="0" u="none" strike="noStrike" kern="0" cap="none" spc="0" normalizeH="0" baseline="-2500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106295" y="5404397"/>
            <a:ext cx="81470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Needle type 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2971800" y="5404397"/>
            <a:ext cx="81470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Needle type 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971800" y="4311562"/>
            <a:ext cx="814705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Needle type Al</a:t>
            </a:r>
            <a:r>
              <a:rPr lang="en-US" altLang="ko-KR" sz="500" kern="0" baseline="-25000" dirty="0" smtClean="0">
                <a:solidFill>
                  <a:sysClr val="windowText" lastClr="000000"/>
                </a:solidFill>
              </a:rPr>
              <a:t>2</a:t>
            </a:r>
            <a:r>
              <a:rPr lang="en-US" altLang="ko-KR" sz="500" kern="0" dirty="0" smtClean="0">
                <a:solidFill>
                  <a:sysClr val="windowText" lastClr="000000"/>
                </a:solidFill>
              </a:rPr>
              <a:t>Ca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08807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0"/>
            <a:ext cx="7833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TEM Results of AM30 ECO-Mg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23052" y="774094"/>
            <a:ext cx="3537012" cy="5648197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500"/>
          </a:p>
        </p:txBody>
      </p:sp>
      <p:graphicFrame>
        <p:nvGraphicFramePr>
          <p:cNvPr id="7" name="Group 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83660"/>
              </p:ext>
            </p:extLst>
          </p:nvPr>
        </p:nvGraphicFramePr>
        <p:xfrm>
          <a:off x="76199" y="911110"/>
          <a:ext cx="3429000" cy="5158754"/>
        </p:xfrm>
        <a:graphic>
          <a:graphicData uri="http://schemas.openxmlformats.org/drawingml/2006/table">
            <a:tbl>
              <a:tblPr/>
              <a:tblGrid>
                <a:gridCol w="498306"/>
                <a:gridCol w="1465347"/>
                <a:gridCol w="1465347"/>
              </a:tblGrid>
              <a:tr h="648788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0 wt.%</a:t>
                      </a:r>
                      <a:endParaRPr lang="ko-KR" altLang="en-US" sz="7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700" b="1" dirty="0" err="1" smtClean="0">
                          <a:latin typeface="Arial" pitchFamily="34" charset="0"/>
                          <a:cs typeface="Arial" pitchFamily="34" charset="0"/>
                        </a:rPr>
                        <a:t>CaO</a:t>
                      </a:r>
                      <a:r>
                        <a:rPr lang="en-US" altLang="ko-KR" sz="700" b="1" baseline="0" dirty="0" smtClean="0">
                          <a:latin typeface="Arial" pitchFamily="34" charset="0"/>
                          <a:cs typeface="Arial" pitchFamily="34" charset="0"/>
                        </a:rPr>
                        <a:t> 0.5 wt.%</a:t>
                      </a:r>
                      <a:endParaRPr lang="ko-KR" altLang="en-US" sz="700" b="1" dirty="0" smtClean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1661">
                <a:tc rowSpan="3"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Internal area</a:t>
                      </a:r>
                    </a:p>
                  </a:txBody>
                  <a:tcPr marL="0" marR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16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16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1661">
                <a:tc rowSpan="3"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ko-KR" sz="7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맑은 고딕" pitchFamily="50" charset="-127"/>
                          <a:cs typeface="Arial" pitchFamily="34" charset="0"/>
                        </a:rPr>
                        <a:t>Near-surface area</a:t>
                      </a:r>
                    </a:p>
                  </a:txBody>
                  <a:tcPr marL="0" marR="0"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16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1661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1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ko-KR" altLang="ko-KR" sz="7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맑은 고딕" pitchFamily="50" charset="-127"/>
                        <a:cs typeface="Arial" pitchFamily="34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11628" y="671575"/>
            <a:ext cx="1673281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rtlCol="0">
            <a:spAutoFit/>
          </a:bodyPr>
          <a:lstStyle/>
          <a:p>
            <a:pPr marL="203200" lvl="0" indent="-203200">
              <a:spcBef>
                <a:spcPts val="400"/>
              </a:spcBef>
              <a:spcAft>
                <a:spcPts val="400"/>
              </a:spcAft>
              <a:buSzPct val="80000"/>
              <a:buNone/>
            </a:pPr>
            <a:r>
              <a:rPr lang="en-US" altLang="ko-KR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4. AM30 </a:t>
            </a:r>
            <a:r>
              <a:rPr lang="ko-KR" altLang="en-US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계열 시편 미세구조 관찰 </a:t>
            </a:r>
            <a:endParaRPr lang="ko-KR" altLang="en-US" sz="7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391" y="6102719"/>
            <a:ext cx="3442334" cy="29283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" tIns="18000" rIns="18000" bIns="18000" rtlCol="0">
            <a:spAutoFit/>
          </a:bodyPr>
          <a:lstStyle/>
          <a:p>
            <a:pPr marL="88900" indent="-88900">
              <a:lnSpc>
                <a:spcPts val="1000"/>
              </a:lnSpc>
              <a:buFont typeface="Wingdings" pitchFamily="2" charset="2"/>
              <a:buChar char="§"/>
            </a:pPr>
            <a:r>
              <a:rPr lang="ko-KR" altLang="en-US" sz="800" dirty="0" smtClean="0"/>
              <a:t>조대한 이차상은 </a:t>
            </a:r>
            <a:r>
              <a:rPr lang="en-US" altLang="ko-KR" sz="800" dirty="0" err="1" smtClean="0"/>
              <a:t>CaO</a:t>
            </a:r>
            <a:r>
              <a:rPr lang="en-US" altLang="ko-KR" sz="800" dirty="0" smtClean="0"/>
              <a:t> </a:t>
            </a:r>
            <a:r>
              <a:rPr lang="ko-KR" altLang="en-US" sz="800" dirty="0" smtClean="0"/>
              <a:t>첨가 전 </a:t>
            </a:r>
            <a:r>
              <a:rPr lang="en-US" altLang="ko-KR" sz="800" dirty="0" smtClean="0"/>
              <a:t>Al-</a:t>
            </a:r>
            <a:r>
              <a:rPr lang="en-US" altLang="ko-KR" sz="800" dirty="0" err="1" smtClean="0"/>
              <a:t>Mn</a:t>
            </a:r>
            <a:r>
              <a:rPr lang="en-US" altLang="ko-KR" sz="800" dirty="0" smtClean="0"/>
              <a:t> </a:t>
            </a:r>
            <a:r>
              <a:rPr lang="ko-KR" altLang="en-US" sz="800" dirty="0" smtClean="0"/>
              <a:t>에서 첨가 후</a:t>
            </a:r>
            <a:r>
              <a:rPr lang="en-US" altLang="ko-KR" sz="800" dirty="0" smtClean="0"/>
              <a:t>, Al</a:t>
            </a:r>
            <a:r>
              <a:rPr lang="en-US" altLang="ko-KR" sz="800" baseline="-25000" dirty="0" smtClean="0"/>
              <a:t>2</a:t>
            </a:r>
            <a:r>
              <a:rPr lang="en-US" altLang="ko-KR" sz="800" dirty="0" smtClean="0"/>
              <a:t>Ca </a:t>
            </a:r>
            <a:r>
              <a:rPr lang="ko-KR" altLang="en-US" sz="800" dirty="0" smtClean="0"/>
              <a:t>로 관찰되었고 </a:t>
            </a:r>
            <a:r>
              <a:rPr lang="ko-KR" altLang="en-US" sz="800" dirty="0" err="1" smtClean="0"/>
              <a:t>나노</a:t>
            </a:r>
            <a:r>
              <a:rPr lang="ko-KR" altLang="en-US" sz="800" dirty="0" smtClean="0"/>
              <a:t> 크기 </a:t>
            </a:r>
            <a:r>
              <a:rPr lang="en-US" altLang="ko-KR" sz="800" dirty="0" smtClean="0"/>
              <a:t>Al</a:t>
            </a:r>
            <a:r>
              <a:rPr lang="en-US" altLang="ko-KR" sz="800" baseline="-25000" dirty="0" smtClean="0"/>
              <a:t>2</a:t>
            </a:r>
            <a:r>
              <a:rPr lang="en-US" altLang="ko-KR" sz="800" dirty="0" smtClean="0"/>
              <a:t>Ca</a:t>
            </a:r>
            <a:r>
              <a:rPr lang="ko-KR" altLang="en-US" sz="800" dirty="0" smtClean="0"/>
              <a:t> 이차상은 </a:t>
            </a:r>
            <a:r>
              <a:rPr lang="en-US" altLang="ko-KR" sz="800" dirty="0" smtClean="0"/>
              <a:t>needle </a:t>
            </a:r>
            <a:r>
              <a:rPr lang="ko-KR" altLang="en-US" sz="800" dirty="0" smtClean="0"/>
              <a:t>형으로 관찰됨</a:t>
            </a:r>
            <a:endParaRPr lang="en-US" altLang="ko-KR" sz="800" dirty="0" smtClean="0"/>
          </a:p>
        </p:txBody>
      </p:sp>
      <p:pic>
        <p:nvPicPr>
          <p:cNvPr id="10" name="Picture 3" descr="D:\ 프로젝트 및 공부\산업원천(mg)\3차년도\TEM data\thin foil\am30\am30_i\편집\2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9243" y="3075206"/>
            <a:ext cx="1435772" cy="727200"/>
          </a:xfrm>
          <a:prstGeom prst="rect">
            <a:avLst/>
          </a:prstGeom>
          <a:noFill/>
        </p:spPr>
      </p:pic>
      <p:pic>
        <p:nvPicPr>
          <p:cNvPr id="11" name="Picture 4" descr="D:\ 프로젝트 및 공부\산업원천(mg)\3차년도\TEM data\thin foil\am30\am30_i\편집\3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243" y="2325398"/>
            <a:ext cx="1435772" cy="727200"/>
          </a:xfrm>
          <a:prstGeom prst="rect">
            <a:avLst/>
          </a:prstGeom>
          <a:noFill/>
        </p:spPr>
      </p:pic>
      <p:pic>
        <p:nvPicPr>
          <p:cNvPr id="12" name="Picture 5" descr="D:\ 프로젝트 및 공부\산업원천(mg)\3차년도\TEM data\thin foil\am30\am30_i\편집\4\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243" y="1574066"/>
            <a:ext cx="1435772" cy="727200"/>
          </a:xfrm>
          <a:prstGeom prst="rect">
            <a:avLst/>
          </a:prstGeom>
          <a:noFill/>
        </p:spPr>
      </p:pic>
      <p:pic>
        <p:nvPicPr>
          <p:cNvPr id="13" name="Picture 6" descr="D:\ 프로젝트 및 공부\산업원천(mg)\3차년도\TEM data\thin foil\am30\am30_s\편집\1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243" y="3825776"/>
            <a:ext cx="1435772" cy="727200"/>
          </a:xfrm>
          <a:prstGeom prst="rect">
            <a:avLst/>
          </a:prstGeom>
          <a:noFill/>
        </p:spPr>
      </p:pic>
      <p:pic>
        <p:nvPicPr>
          <p:cNvPr id="14" name="Picture 8" descr="D:\ 프로젝트 및 공부\산업원천(mg)\3차년도\TEM data\thin foil\am30\am30_s\편집\3\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243" y="4578126"/>
            <a:ext cx="1435772" cy="727200"/>
          </a:xfrm>
          <a:prstGeom prst="rect">
            <a:avLst/>
          </a:prstGeom>
          <a:noFill/>
        </p:spPr>
      </p:pic>
      <p:pic>
        <p:nvPicPr>
          <p:cNvPr id="15" name="Picture 7" descr="D:\ 프로젝트 및 공부\산업원천(mg)\3차년도\TEM data\thin foil\am30\am30_s\편집\2\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243" y="5331236"/>
            <a:ext cx="1435772" cy="727200"/>
          </a:xfrm>
          <a:prstGeom prst="rect">
            <a:avLst/>
          </a:prstGeom>
          <a:noFill/>
        </p:spPr>
      </p:pic>
      <p:pic>
        <p:nvPicPr>
          <p:cNvPr id="16" name="Picture 9" descr="D:\ 프로젝트 및 공부\산업원천(mg)\3차년도\TEM data\thin foil\am30\AMO3005_I\편집\1\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1385" y="3075206"/>
            <a:ext cx="1426458" cy="727200"/>
          </a:xfrm>
          <a:prstGeom prst="rect">
            <a:avLst/>
          </a:prstGeom>
          <a:noFill/>
        </p:spPr>
      </p:pic>
      <p:pic>
        <p:nvPicPr>
          <p:cNvPr id="17" name="Picture 10" descr="D:\ 프로젝트 및 공부\산업원천(mg)\3차년도\TEM data\thin foil\am30\AMO3005_I\편집\2\1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6728" y="2325398"/>
            <a:ext cx="1435772" cy="727200"/>
          </a:xfrm>
          <a:prstGeom prst="rect">
            <a:avLst/>
          </a:prstGeom>
          <a:noFill/>
        </p:spPr>
      </p:pic>
      <p:pic>
        <p:nvPicPr>
          <p:cNvPr id="18" name="Picture 11" descr="D:\ 프로젝트 및 공부\산업원천(mg)\3차년도\TEM data\thin foil\am30\AMO3005_I\편집\3\1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056728" y="1574066"/>
            <a:ext cx="1435772" cy="727200"/>
          </a:xfrm>
          <a:prstGeom prst="rect">
            <a:avLst/>
          </a:prstGeom>
          <a:noFill/>
        </p:spPr>
      </p:pic>
      <p:pic>
        <p:nvPicPr>
          <p:cNvPr id="19" name="Picture 12" descr="D:\ 프로젝트 및 공부\산업원천(mg)\3차년도\TEM data\thin foil\am30\amo3005_s\편집\1\1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52071" y="5331236"/>
            <a:ext cx="1435772" cy="727200"/>
          </a:xfrm>
          <a:prstGeom prst="rect">
            <a:avLst/>
          </a:prstGeom>
          <a:noFill/>
        </p:spPr>
      </p:pic>
      <p:pic>
        <p:nvPicPr>
          <p:cNvPr id="20" name="Picture 13" descr="D:\ 프로젝트 및 공부\산업원천(mg)\3차년도\TEM data\thin foil\am30\amo3005_s\편집\2\1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52071" y="4578126"/>
            <a:ext cx="1435772" cy="727200"/>
          </a:xfrm>
          <a:prstGeom prst="rect">
            <a:avLst/>
          </a:prstGeom>
          <a:noFill/>
        </p:spPr>
      </p:pic>
      <p:pic>
        <p:nvPicPr>
          <p:cNvPr id="21" name="Picture 14" descr="D:\ 프로젝트 및 공부\산업원천(mg)\3차년도\TEM data\thin foil\am30\amo3005_s\편집\3\1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52071" y="3825776"/>
            <a:ext cx="1435772" cy="727200"/>
          </a:xfrm>
          <a:prstGeom prst="rect">
            <a:avLst/>
          </a:prstGeom>
          <a:noFill/>
        </p:spPr>
      </p:pic>
      <p:sp>
        <p:nvSpPr>
          <p:cNvPr id="22" name="직사각형 21"/>
          <p:cNvSpPr/>
          <p:nvPr/>
        </p:nvSpPr>
        <p:spPr>
          <a:xfrm>
            <a:off x="3639469" y="775491"/>
            <a:ext cx="5504531" cy="5675376"/>
          </a:xfrm>
          <a:prstGeom prst="rect">
            <a:avLst/>
          </a:prstGeom>
          <a:solidFill>
            <a:schemeClr val="bg2"/>
          </a:solidFill>
          <a:ln w="127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500"/>
          </a:p>
        </p:txBody>
      </p:sp>
      <p:sp>
        <p:nvSpPr>
          <p:cNvPr id="23" name="TextBox 22"/>
          <p:cNvSpPr txBox="1"/>
          <p:nvPr/>
        </p:nvSpPr>
        <p:spPr>
          <a:xfrm>
            <a:off x="3698784" y="671575"/>
            <a:ext cx="1673281" cy="20005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180000" rtlCol="0">
            <a:spAutoFit/>
          </a:bodyPr>
          <a:lstStyle/>
          <a:p>
            <a:pPr marL="203200" lvl="0" indent="-203200">
              <a:spcBef>
                <a:spcPts val="400"/>
              </a:spcBef>
              <a:spcAft>
                <a:spcPts val="400"/>
              </a:spcAft>
              <a:buSzPct val="80000"/>
              <a:buNone/>
            </a:pPr>
            <a:r>
              <a:rPr lang="en-US" altLang="ko-KR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5. AM30 </a:t>
            </a:r>
            <a:r>
              <a:rPr lang="ko-KR" altLang="en-US" sz="700" dirty="0" smtClean="0">
                <a:solidFill>
                  <a:srgbClr val="000000"/>
                </a:solidFill>
                <a:latin typeface="맑은 고딕" pitchFamily="50" charset="-127"/>
                <a:ea typeface="맑은 고딕" pitchFamily="50" charset="-127"/>
                <a:sym typeface="Wingdings" pitchFamily="2" charset="2"/>
              </a:rPr>
              <a:t>계열 시편 이차상 분석</a:t>
            </a:r>
            <a:endParaRPr lang="ko-KR" altLang="en-US" sz="700" dirty="0" smtClean="0">
              <a:solidFill>
                <a:srgbClr val="00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675888" y="2751102"/>
            <a:ext cx="5402580" cy="1645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" tIns="18000" rIns="18000" bIns="18000" rtlCol="0">
            <a:spAutoFit/>
          </a:bodyPr>
          <a:lstStyle/>
          <a:p>
            <a:pPr marL="88900" indent="-88900">
              <a:lnSpc>
                <a:spcPts val="1000"/>
              </a:lnSpc>
              <a:buFont typeface="Wingdings" pitchFamily="2" charset="2"/>
              <a:buChar char="§"/>
            </a:pPr>
            <a:r>
              <a:rPr lang="ko-KR" altLang="en-US" sz="800" dirty="0" smtClean="0"/>
              <a:t>조대한 이차상은 주로 </a:t>
            </a:r>
            <a:r>
              <a:rPr lang="en-US" altLang="ko-KR" sz="800" dirty="0" err="1" smtClean="0"/>
              <a:t>CaO</a:t>
            </a:r>
            <a:r>
              <a:rPr lang="en-US" altLang="ko-KR" sz="800" dirty="0" smtClean="0"/>
              <a:t> </a:t>
            </a:r>
            <a:r>
              <a:rPr lang="ko-KR" altLang="en-US" sz="800" dirty="0" smtClean="0"/>
              <a:t>첨가 전 </a:t>
            </a:r>
            <a:r>
              <a:rPr lang="en-US" altLang="ko-KR" sz="800" dirty="0" smtClean="0"/>
              <a:t>Al-</a:t>
            </a:r>
            <a:r>
              <a:rPr lang="en-US" altLang="ko-KR" sz="800" dirty="0" err="1" smtClean="0"/>
              <a:t>Mn</a:t>
            </a:r>
            <a:r>
              <a:rPr lang="en-US" altLang="ko-KR" sz="800" dirty="0" smtClean="0"/>
              <a:t> </a:t>
            </a:r>
            <a:r>
              <a:rPr lang="ko-KR" altLang="en-US" sz="800" dirty="0" smtClean="0"/>
              <a:t>계열이</a:t>
            </a:r>
            <a:r>
              <a:rPr lang="en-US" altLang="ko-KR" sz="800" dirty="0" smtClean="0"/>
              <a:t>,</a:t>
            </a:r>
            <a:r>
              <a:rPr lang="ko-KR" altLang="en-US" sz="800" dirty="0" smtClean="0"/>
              <a:t> 첨가 후에는 </a:t>
            </a:r>
            <a:r>
              <a:rPr lang="en-US" altLang="ko-KR" sz="800" dirty="0" smtClean="0"/>
              <a:t>Al-Ca </a:t>
            </a:r>
            <a:r>
              <a:rPr lang="ko-KR" altLang="en-US" sz="800" dirty="0" smtClean="0"/>
              <a:t>계열이 관찰됨  </a:t>
            </a:r>
            <a:endParaRPr lang="en-US" altLang="ko-KR" sz="800" dirty="0" smtClean="0"/>
          </a:p>
        </p:txBody>
      </p:sp>
      <p:pic>
        <p:nvPicPr>
          <p:cNvPr id="25" name="Picture 16" descr="D:\ 프로젝트 및 공부\산업원천(mg)\3차년도\TEM data\thin foil\am30\am30_i\am30_i\View001 Ca K.jpg"/>
          <p:cNvPicPr>
            <a:picLocks noChangeAspect="1" noChangeArrowheads="1"/>
          </p:cNvPicPr>
          <p:nvPr/>
        </p:nvPicPr>
        <p:blipFill>
          <a:blip r:embed="rId14" cstate="print"/>
          <a:srcRect l="5308" b="6872"/>
          <a:stretch>
            <a:fillRect/>
          </a:stretch>
        </p:blipFill>
        <p:spPr bwMode="auto">
          <a:xfrm>
            <a:off x="7270043" y="911109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26" name="Picture 17" descr="D:\ 프로젝트 및 공부\산업원천(mg)\3차년도\TEM data\thin foil\am30\am30_i\am30_i\View001 IMG1.jpg"/>
          <p:cNvPicPr>
            <a:picLocks noChangeAspect="1" noChangeArrowheads="1"/>
          </p:cNvPicPr>
          <p:nvPr/>
        </p:nvPicPr>
        <p:blipFill>
          <a:blip r:embed="rId15" cstate="print"/>
          <a:srcRect l="5308" b="6872"/>
          <a:stretch>
            <a:fillRect/>
          </a:stretch>
        </p:blipFill>
        <p:spPr bwMode="auto">
          <a:xfrm>
            <a:off x="3669974" y="911109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27" name="Picture 18" descr="D:\ 프로젝트 및 공부\산업원천(mg)\3차년도\TEM data\thin foil\am30\am30_i\am30_i\View001 Mg K.jpg"/>
          <p:cNvPicPr>
            <a:picLocks noChangeAspect="1" noChangeArrowheads="1"/>
          </p:cNvPicPr>
          <p:nvPr/>
        </p:nvPicPr>
        <p:blipFill>
          <a:blip r:embed="rId16" cstate="print"/>
          <a:srcRect l="5308" b="6872"/>
          <a:stretch>
            <a:fillRect/>
          </a:stretch>
        </p:blipFill>
        <p:spPr bwMode="auto">
          <a:xfrm>
            <a:off x="4570228" y="911109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28" name="Picture 19" descr="D:\ 프로젝트 및 공부\산업원천(mg)\3차년도\TEM data\thin foil\am30\am30_i\am30_i\View001 Mn K.jpg"/>
          <p:cNvPicPr>
            <a:picLocks noChangeAspect="1" noChangeArrowheads="1"/>
          </p:cNvPicPr>
          <p:nvPr/>
        </p:nvPicPr>
        <p:blipFill>
          <a:blip r:embed="rId17" cstate="print"/>
          <a:srcRect l="5308" b="6872"/>
          <a:stretch>
            <a:fillRect/>
          </a:stretch>
        </p:blipFill>
        <p:spPr bwMode="auto">
          <a:xfrm>
            <a:off x="8170295" y="911109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7970839" y="1661939"/>
            <a:ext cx="198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Ca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864106" y="1664167"/>
            <a:ext cx="198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kern="0" noProof="0" dirty="0" err="1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Mn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265420" y="1652677"/>
            <a:ext cx="198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2" name="Picture 20" descr="D:\ 프로젝트 및 공부\산업원천(mg)\3차년도\TEM data\thin foil\am30\am30_i\am30_i\View001 Zn K.jpg"/>
          <p:cNvPicPr>
            <a:picLocks noChangeAspect="1" noChangeArrowheads="1"/>
          </p:cNvPicPr>
          <p:nvPr/>
        </p:nvPicPr>
        <p:blipFill>
          <a:blip r:embed="rId18" cstate="print"/>
          <a:srcRect l="5308" b="6872"/>
          <a:stretch>
            <a:fillRect/>
          </a:stretch>
        </p:blipFill>
        <p:spPr bwMode="auto">
          <a:xfrm>
            <a:off x="5470481" y="911109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33" name="Picture 15" descr="D:\ 프로젝트 및 공부\산업원천(mg)\3차년도\TEM data\thin foil\am30\am30_i\am30_i\View001 Al K.jpg"/>
          <p:cNvPicPr>
            <a:picLocks noChangeAspect="1" noChangeArrowheads="1"/>
          </p:cNvPicPr>
          <p:nvPr/>
        </p:nvPicPr>
        <p:blipFill>
          <a:blip r:embed="rId19" cstate="print"/>
          <a:srcRect l="5308" b="6872"/>
          <a:stretch>
            <a:fillRect/>
          </a:stretch>
        </p:blipFill>
        <p:spPr bwMode="auto">
          <a:xfrm>
            <a:off x="6370735" y="911109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34" name="TextBox 33"/>
          <p:cNvSpPr txBox="1"/>
          <p:nvPr/>
        </p:nvSpPr>
        <p:spPr>
          <a:xfrm>
            <a:off x="7120890" y="1659838"/>
            <a:ext cx="1422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endParaRPr kumimoji="0" lang="ko-KR" altLang="en-US" sz="9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90708" y="1658723"/>
            <a:ext cx="198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Zn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Picture 27" descr="D:\ 프로젝트 및 공부\산업원천(mg)\3차년도\TEM data\thin foil\am30\amo3005_s\AMO3005_S\View000 Ca K.jpg"/>
          <p:cNvPicPr>
            <a:picLocks noChangeAspect="1" noChangeArrowheads="1"/>
          </p:cNvPicPr>
          <p:nvPr/>
        </p:nvPicPr>
        <p:blipFill>
          <a:blip r:embed="rId20" cstate="print"/>
          <a:srcRect l="5308" b="6872"/>
          <a:stretch>
            <a:fillRect/>
          </a:stretch>
        </p:blipFill>
        <p:spPr bwMode="auto">
          <a:xfrm>
            <a:off x="7270043" y="1826034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37" name="Picture 28" descr="D:\ 프로젝트 및 공부\산업원천(mg)\3차년도\TEM data\thin foil\am30\amo3005_s\AMO3005_S\View000 IMG1.jpg"/>
          <p:cNvPicPr>
            <a:picLocks noChangeAspect="1" noChangeArrowheads="1"/>
          </p:cNvPicPr>
          <p:nvPr/>
        </p:nvPicPr>
        <p:blipFill>
          <a:blip r:embed="rId21" cstate="print"/>
          <a:srcRect l="5308" b="6872"/>
          <a:stretch>
            <a:fillRect/>
          </a:stretch>
        </p:blipFill>
        <p:spPr bwMode="auto">
          <a:xfrm>
            <a:off x="3669974" y="1826034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38" name="Picture 29" descr="D:\ 프로젝트 및 공부\산업원천(mg)\3차년도\TEM data\thin foil\am30\amo3005_s\AMO3005_S\View000 Mg K.jpg"/>
          <p:cNvPicPr>
            <a:picLocks noChangeAspect="1" noChangeArrowheads="1"/>
          </p:cNvPicPr>
          <p:nvPr/>
        </p:nvPicPr>
        <p:blipFill>
          <a:blip r:embed="rId22" cstate="print"/>
          <a:srcRect l="5308" b="6872"/>
          <a:stretch>
            <a:fillRect/>
          </a:stretch>
        </p:blipFill>
        <p:spPr bwMode="auto">
          <a:xfrm>
            <a:off x="4570228" y="1826034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39" name="Picture 30" descr="D:\ 프로젝트 및 공부\산업원천(mg)\3차년도\TEM data\thin foil\am30\amo3005_s\AMO3005_S\View000 Mn K.jpg"/>
          <p:cNvPicPr>
            <a:picLocks noChangeAspect="1" noChangeArrowheads="1"/>
          </p:cNvPicPr>
          <p:nvPr/>
        </p:nvPicPr>
        <p:blipFill>
          <a:blip r:embed="rId23" cstate="print"/>
          <a:srcRect l="5308" b="6872"/>
          <a:stretch>
            <a:fillRect/>
          </a:stretch>
        </p:blipFill>
        <p:spPr bwMode="auto">
          <a:xfrm>
            <a:off x="8170295" y="1826034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40" name="Picture 31" descr="D:\ 프로젝트 및 공부\산업원천(mg)\3차년도\TEM data\thin foil\am30\amo3005_s\AMO3005_S\View000 Zn K.jpg"/>
          <p:cNvPicPr>
            <a:picLocks noChangeAspect="1" noChangeArrowheads="1"/>
          </p:cNvPicPr>
          <p:nvPr/>
        </p:nvPicPr>
        <p:blipFill>
          <a:blip r:embed="rId24" cstate="print"/>
          <a:srcRect l="5308" b="6872"/>
          <a:stretch>
            <a:fillRect/>
          </a:stretch>
        </p:blipFill>
        <p:spPr bwMode="auto">
          <a:xfrm>
            <a:off x="5470481" y="1826034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pic>
        <p:nvPicPr>
          <p:cNvPr id="41" name="Picture 32" descr="D:\ 프로젝트 및 공부\산업원천(mg)\3차년도\TEM data\thin foil\am30\amo3005_s\AMO3005_S\View000 Al K.jpg"/>
          <p:cNvPicPr>
            <a:picLocks noChangeAspect="1" noChangeArrowheads="1"/>
          </p:cNvPicPr>
          <p:nvPr/>
        </p:nvPicPr>
        <p:blipFill>
          <a:blip r:embed="rId25" cstate="print"/>
          <a:srcRect l="5308" b="6872"/>
          <a:stretch>
            <a:fillRect/>
          </a:stretch>
        </p:blipFill>
        <p:spPr bwMode="auto">
          <a:xfrm>
            <a:off x="6370735" y="1826034"/>
            <a:ext cx="874800" cy="886134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</p:pic>
      <p:sp>
        <p:nvSpPr>
          <p:cNvPr id="42" name="TextBox 41"/>
          <p:cNvSpPr txBox="1"/>
          <p:nvPr/>
        </p:nvSpPr>
        <p:spPr>
          <a:xfrm>
            <a:off x="7970839" y="2573928"/>
            <a:ext cx="198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Ca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864106" y="2576156"/>
            <a:ext cx="198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kern="0" noProof="0" dirty="0" err="1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Mn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265420" y="2559586"/>
            <a:ext cx="198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20890" y="2571827"/>
            <a:ext cx="14228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endParaRPr kumimoji="0" lang="ko-KR" altLang="en-US" sz="9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190708" y="2570712"/>
            <a:ext cx="1981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9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Zn</a:t>
            </a:r>
            <a:endParaRPr kumimoji="0" lang="ko-KR" altLang="en-US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678555" y="1669316"/>
            <a:ext cx="615696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altLang="ko-KR" sz="800" kern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0 wt.%</a:t>
            </a:r>
            <a:endParaRPr kumimoji="0" lang="ko-KR" altLang="en-US" sz="80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678554" y="2595146"/>
            <a:ext cx="676275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800" kern="0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CaO</a:t>
            </a:r>
            <a:r>
              <a:rPr lang="en-US" altLang="ko-KR" sz="800" kern="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0.5 wt.%</a:t>
            </a:r>
            <a:endParaRPr kumimoji="0" lang="ko-KR" altLang="en-US" sz="80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675888" y="6250130"/>
            <a:ext cx="5402580" cy="16459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000" tIns="18000" rIns="18000" bIns="18000" rtlCol="0">
            <a:spAutoFit/>
          </a:bodyPr>
          <a:lstStyle/>
          <a:p>
            <a:pPr marL="88900" indent="-88900">
              <a:lnSpc>
                <a:spcPts val="1000"/>
              </a:lnSpc>
              <a:buFont typeface="Wingdings" pitchFamily="2" charset="2"/>
              <a:buChar char="§"/>
            </a:pPr>
            <a:r>
              <a:rPr lang="ko-KR" altLang="en-US" sz="800" dirty="0" err="1" smtClean="0"/>
              <a:t>나노</a:t>
            </a:r>
            <a:r>
              <a:rPr lang="ko-KR" altLang="en-US" sz="800" dirty="0" smtClean="0"/>
              <a:t> 크기 이차상은 </a:t>
            </a:r>
            <a:r>
              <a:rPr lang="en-US" altLang="ko-KR" sz="800" dirty="0" err="1" smtClean="0"/>
              <a:t>CaO</a:t>
            </a:r>
            <a:r>
              <a:rPr lang="en-US" altLang="ko-KR" sz="800" dirty="0" smtClean="0"/>
              <a:t> </a:t>
            </a:r>
            <a:r>
              <a:rPr lang="ko-KR" altLang="en-US" sz="800" dirty="0" smtClean="0"/>
              <a:t>첨가 전 구형과 </a:t>
            </a:r>
            <a:r>
              <a:rPr lang="en-US" altLang="ko-KR" sz="800" dirty="0" smtClean="0"/>
              <a:t>rod </a:t>
            </a:r>
            <a:r>
              <a:rPr lang="ko-KR" altLang="en-US" sz="800" dirty="0" smtClean="0"/>
              <a:t>형 모두 </a:t>
            </a:r>
            <a:r>
              <a:rPr lang="en-US" altLang="ko-KR" sz="800" dirty="0" smtClean="0"/>
              <a:t>Al</a:t>
            </a:r>
            <a:r>
              <a:rPr lang="en-US" altLang="ko-KR" sz="800" baseline="-25000" dirty="0" smtClean="0"/>
              <a:t>8</a:t>
            </a:r>
            <a:r>
              <a:rPr lang="en-US" altLang="ko-KR" sz="800" dirty="0" smtClean="0"/>
              <a:t>Mn</a:t>
            </a:r>
            <a:r>
              <a:rPr lang="en-US" altLang="ko-KR" sz="800" baseline="-25000" dirty="0" smtClean="0"/>
              <a:t>5</a:t>
            </a:r>
            <a:r>
              <a:rPr lang="en-US" altLang="ko-KR" sz="800" dirty="0" smtClean="0"/>
              <a:t> </a:t>
            </a:r>
            <a:r>
              <a:rPr lang="ko-KR" altLang="en-US" sz="800" dirty="0" smtClean="0"/>
              <a:t>로</a:t>
            </a:r>
            <a:r>
              <a:rPr lang="en-US" altLang="ko-KR" sz="800" dirty="0" smtClean="0"/>
              <a:t>, </a:t>
            </a:r>
            <a:r>
              <a:rPr lang="ko-KR" altLang="en-US" sz="800" dirty="0" smtClean="0"/>
              <a:t>첨가 후 구형은 </a:t>
            </a:r>
            <a:r>
              <a:rPr lang="en-US" altLang="ko-KR" sz="800" dirty="0" smtClean="0"/>
              <a:t>Al</a:t>
            </a:r>
            <a:r>
              <a:rPr lang="en-US" altLang="ko-KR" sz="800" baseline="-25000" dirty="0" smtClean="0"/>
              <a:t>8</a:t>
            </a:r>
            <a:r>
              <a:rPr lang="en-US" altLang="ko-KR" sz="800" dirty="0" smtClean="0"/>
              <a:t>Mn</a:t>
            </a:r>
            <a:r>
              <a:rPr lang="en-US" altLang="ko-KR" sz="800" baseline="-25000" dirty="0" smtClean="0"/>
              <a:t>5</a:t>
            </a:r>
            <a:r>
              <a:rPr lang="en-US" altLang="ko-KR" sz="800" dirty="0" smtClean="0"/>
              <a:t>, needle </a:t>
            </a:r>
            <a:r>
              <a:rPr lang="ko-KR" altLang="en-US" sz="800" dirty="0" smtClean="0"/>
              <a:t>형은 </a:t>
            </a:r>
            <a:r>
              <a:rPr lang="en-US" altLang="ko-KR" sz="800" dirty="0" smtClean="0"/>
              <a:t>Al</a:t>
            </a:r>
            <a:r>
              <a:rPr lang="en-US" altLang="ko-KR" sz="800" baseline="-25000" dirty="0" smtClean="0"/>
              <a:t>2</a:t>
            </a:r>
            <a:r>
              <a:rPr lang="en-US" altLang="ko-KR" sz="800" dirty="0" smtClean="0"/>
              <a:t>Ca</a:t>
            </a:r>
            <a:r>
              <a:rPr lang="ko-KR" altLang="en-US" sz="800" dirty="0" smtClean="0"/>
              <a:t>로 관찰됨</a:t>
            </a:r>
            <a:endParaRPr lang="en-US" altLang="ko-KR" sz="800" dirty="0" smtClean="0"/>
          </a:p>
        </p:txBody>
      </p:sp>
      <p:grpSp>
        <p:nvGrpSpPr>
          <p:cNvPr id="50" name="그룹 49"/>
          <p:cNvGrpSpPr/>
          <p:nvPr/>
        </p:nvGrpSpPr>
        <p:grpSpPr>
          <a:xfrm>
            <a:off x="6403035" y="5332250"/>
            <a:ext cx="1292352" cy="870537"/>
            <a:chOff x="3663696" y="4114800"/>
            <a:chExt cx="1681752" cy="1132840"/>
          </a:xfrm>
        </p:grpSpPr>
        <p:pic>
          <p:nvPicPr>
            <p:cNvPr id="51" name="Picture 33" descr="D:\ 프로젝트 및 공부\산업원천(mg)\3차년도\TEM data\thin foil\am30\amo3005_s\AMO3005_S\View002 IMG1.jpg"/>
            <p:cNvPicPr>
              <a:picLocks noChangeAspect="1" noChangeArrowheads="1"/>
            </p:cNvPicPr>
            <p:nvPr/>
          </p:nvPicPr>
          <p:blipFill>
            <a:blip r:embed="rId26" cstate="print"/>
            <a:srcRect l="5308" b="6872"/>
            <a:stretch>
              <a:fillRect/>
            </a:stretch>
          </p:blipFill>
          <p:spPr bwMode="auto">
            <a:xfrm>
              <a:off x="3663696" y="4114800"/>
              <a:ext cx="557390" cy="56461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52" name="Picture 34" descr="D:\ 프로젝트 및 공부\산업원천(mg)\3차년도\TEM data\thin foil\am30\amo3005_s\AMO3005_S\View002 Mg K.jpg"/>
            <p:cNvPicPr>
              <a:picLocks noChangeAspect="1" noChangeArrowheads="1"/>
            </p:cNvPicPr>
            <p:nvPr/>
          </p:nvPicPr>
          <p:blipFill>
            <a:blip r:embed="rId27" cstate="print"/>
            <a:srcRect l="5308" b="6872"/>
            <a:stretch>
              <a:fillRect/>
            </a:stretch>
          </p:blipFill>
          <p:spPr bwMode="auto">
            <a:xfrm>
              <a:off x="4225877" y="4114800"/>
              <a:ext cx="557390" cy="56461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53" name="Picture 36" descr="D:\ 프로젝트 및 공부\산업원천(mg)\3차년도\TEM data\thin foil\am30\amo3005_s\AMO3005_S\View002 Zn K.jpg"/>
            <p:cNvPicPr>
              <a:picLocks noChangeAspect="1" noChangeArrowheads="1"/>
            </p:cNvPicPr>
            <p:nvPr/>
          </p:nvPicPr>
          <p:blipFill>
            <a:blip r:embed="rId28" cstate="print"/>
            <a:srcRect l="5308" b="6872"/>
            <a:stretch>
              <a:fillRect/>
            </a:stretch>
          </p:blipFill>
          <p:spPr bwMode="auto">
            <a:xfrm>
              <a:off x="4788058" y="4114800"/>
              <a:ext cx="557390" cy="56461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54" name="Picture 35" descr="D:\ 프로젝트 및 공부\산업원천(mg)\3차년도\TEM data\thin foil\am30\amo3005_s\AMO3005_S\View002 Mn K.jpg"/>
            <p:cNvPicPr>
              <a:picLocks noChangeAspect="1" noChangeArrowheads="1"/>
            </p:cNvPicPr>
            <p:nvPr/>
          </p:nvPicPr>
          <p:blipFill>
            <a:blip r:embed="rId29" cstate="print"/>
            <a:srcRect l="5308" b="6872"/>
            <a:stretch>
              <a:fillRect/>
            </a:stretch>
          </p:blipFill>
          <p:spPr bwMode="auto">
            <a:xfrm>
              <a:off x="4788058" y="4683029"/>
              <a:ext cx="557390" cy="56461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55" name="Picture 37" descr="D:\ 프로젝트 및 공부\산업원천(mg)\3차년도\TEM data\thin foil\am30\amo3005_s\AMO3005_S\View002 Al K.jpg"/>
            <p:cNvPicPr>
              <a:picLocks noChangeAspect="1" noChangeArrowheads="1"/>
            </p:cNvPicPr>
            <p:nvPr/>
          </p:nvPicPr>
          <p:blipFill>
            <a:blip r:embed="rId30" cstate="print"/>
            <a:srcRect l="5308" b="6872"/>
            <a:stretch>
              <a:fillRect/>
            </a:stretch>
          </p:blipFill>
          <p:spPr bwMode="auto">
            <a:xfrm>
              <a:off x="3663696" y="4683029"/>
              <a:ext cx="557390" cy="56461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56" name="Picture 38" descr="D:\ 프로젝트 및 공부\산업원천(mg)\3차년도\TEM data\thin foil\am30\amo3005_s\AMO3005_S\View002 Ca K.jpg"/>
            <p:cNvPicPr>
              <a:picLocks noChangeAspect="1" noChangeArrowheads="1"/>
            </p:cNvPicPr>
            <p:nvPr/>
          </p:nvPicPr>
          <p:blipFill>
            <a:blip r:embed="rId31" cstate="print"/>
            <a:srcRect l="5308" b="6872"/>
            <a:stretch>
              <a:fillRect/>
            </a:stretch>
          </p:blipFill>
          <p:spPr bwMode="auto">
            <a:xfrm>
              <a:off x="4225877" y="4683029"/>
              <a:ext cx="557390" cy="564611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</p:grpSp>
      <p:pic>
        <p:nvPicPr>
          <p:cNvPr id="57" name="Picture 10" descr="D:\ 프로젝트 및 공부\산업원천(mg)\3차년도\TEM data\thin foil\am30\AMO3005_I\편집\2\1.jpg"/>
          <p:cNvPicPr>
            <a:picLocks noChangeAspect="1" noChangeArrowheads="1"/>
          </p:cNvPicPr>
          <p:nvPr/>
        </p:nvPicPr>
        <p:blipFill>
          <a:blip r:embed="rId9" cstate="print"/>
          <a:srcRect l="8787" t="495"/>
          <a:stretch>
            <a:fillRect/>
          </a:stretch>
        </p:blipFill>
        <p:spPr bwMode="auto">
          <a:xfrm>
            <a:off x="6390222" y="2940790"/>
            <a:ext cx="1309610" cy="723598"/>
          </a:xfrm>
          <a:prstGeom prst="rect">
            <a:avLst/>
          </a:prstGeom>
          <a:noFill/>
        </p:spPr>
      </p:pic>
      <p:pic>
        <p:nvPicPr>
          <p:cNvPr id="58" name="Picture 14" descr="D:\ 프로젝트 및 공부\산업원천(mg)\3차년도\TEM data\thin foil\am30\amo3005_s\편집\3\1.jpg"/>
          <p:cNvPicPr>
            <a:picLocks noChangeAspect="1" noChangeArrowheads="1"/>
          </p:cNvPicPr>
          <p:nvPr/>
        </p:nvPicPr>
        <p:blipFill>
          <a:blip r:embed="rId13" cstate="print"/>
          <a:srcRect l="8787" t="495"/>
          <a:stretch>
            <a:fillRect/>
          </a:stretch>
        </p:blipFill>
        <p:spPr bwMode="auto">
          <a:xfrm>
            <a:off x="6390209" y="4585504"/>
            <a:ext cx="1309623" cy="723601"/>
          </a:xfrm>
          <a:prstGeom prst="rect">
            <a:avLst/>
          </a:prstGeom>
          <a:noFill/>
        </p:spPr>
      </p:pic>
      <p:pic>
        <p:nvPicPr>
          <p:cNvPr id="59" name="Picture 4" descr="D:\ 프로젝트 및 공부\산업원천(mg)\3차년도\TEM data\thin foil\am30\am30_i\편집\3\1.jpg"/>
          <p:cNvPicPr>
            <a:picLocks noChangeAspect="1" noChangeArrowheads="1"/>
          </p:cNvPicPr>
          <p:nvPr/>
        </p:nvPicPr>
        <p:blipFill>
          <a:blip r:embed="rId3" cstate="print"/>
          <a:srcRect l="8787" t="495"/>
          <a:stretch>
            <a:fillRect/>
          </a:stretch>
        </p:blipFill>
        <p:spPr bwMode="auto">
          <a:xfrm>
            <a:off x="3666632" y="2940790"/>
            <a:ext cx="1309608" cy="723601"/>
          </a:xfrm>
          <a:prstGeom prst="rect">
            <a:avLst/>
          </a:prstGeom>
          <a:noFill/>
        </p:spPr>
      </p:pic>
      <p:sp>
        <p:nvSpPr>
          <p:cNvPr id="60" name="TextBox 59"/>
          <p:cNvSpPr txBox="1"/>
          <p:nvPr/>
        </p:nvSpPr>
        <p:spPr>
          <a:xfrm>
            <a:off x="7173338" y="6128736"/>
            <a:ext cx="19812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Ca</a:t>
            </a: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592438" y="6125249"/>
            <a:ext cx="19812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kern="0" noProof="0" dirty="0" err="1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Mn</a:t>
            </a: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7150337" y="5671721"/>
            <a:ext cx="19812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754238" y="6128540"/>
            <a:ext cx="142282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endParaRPr kumimoji="0" lang="ko-KR" altLang="en-US" sz="5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603185" y="5677767"/>
            <a:ext cx="19812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Zn</a:t>
            </a: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65" name="Picture 5" descr="D:\ 프로젝트 및 공부\산업원천(mg)\3차년도\TEM data\thin foil\am30\am30_i\편집\4\1.jpg"/>
          <p:cNvPicPr>
            <a:picLocks noChangeAspect="1" noChangeArrowheads="1"/>
          </p:cNvPicPr>
          <p:nvPr/>
        </p:nvPicPr>
        <p:blipFill>
          <a:blip r:embed="rId4" cstate="print"/>
          <a:srcRect l="8787" t="495"/>
          <a:stretch>
            <a:fillRect/>
          </a:stretch>
        </p:blipFill>
        <p:spPr bwMode="auto">
          <a:xfrm>
            <a:off x="3666632" y="4585504"/>
            <a:ext cx="1309612" cy="723601"/>
          </a:xfrm>
          <a:prstGeom prst="rect">
            <a:avLst/>
          </a:prstGeom>
          <a:noFill/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32" cstate="print"/>
          <a:srcRect l="53733" t="47414" r="24357" b="26892"/>
          <a:stretch>
            <a:fillRect/>
          </a:stretch>
        </p:blipFill>
        <p:spPr bwMode="auto">
          <a:xfrm>
            <a:off x="3665580" y="3676805"/>
            <a:ext cx="733539" cy="897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7" name="Picture 4"/>
          <p:cNvPicPr>
            <a:picLocks noChangeAspect="1" noChangeArrowheads="1"/>
          </p:cNvPicPr>
          <p:nvPr/>
        </p:nvPicPr>
        <p:blipFill>
          <a:blip r:embed="rId32" cstate="print"/>
          <a:srcRect l="25095" t="63265" r="58309" b="17260"/>
          <a:stretch>
            <a:fillRect/>
          </a:stretch>
        </p:blipFill>
        <p:spPr bwMode="auto">
          <a:xfrm>
            <a:off x="3666632" y="5330604"/>
            <a:ext cx="732487" cy="89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8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94286"/>
              </p:ext>
            </p:extLst>
          </p:nvPr>
        </p:nvGraphicFramePr>
        <p:xfrm>
          <a:off x="4423410" y="5474490"/>
          <a:ext cx="547119" cy="751842"/>
        </p:xfrm>
        <a:graphic>
          <a:graphicData uri="http://schemas.openxmlformats.org/drawingml/2006/table">
            <a:tbl>
              <a:tblPr/>
              <a:tblGrid>
                <a:gridCol w="245745"/>
                <a:gridCol w="301374"/>
              </a:tblGrid>
              <a:tr h="12530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Elem.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en-US" sz="500" b="1" i="0" u="none" strike="noStrike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Atom.</a:t>
                      </a:r>
                      <a:r>
                        <a:rPr lang="en-US" sz="500" b="1" i="0" u="none" strike="noStrike" baseline="0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 %</a:t>
                      </a:r>
                      <a:endParaRPr lang="en-US" sz="500" b="1" i="0" u="none" strike="noStrike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2530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Mg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80.55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Al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12.84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Ca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Mn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6.60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Zn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" name="TextBox 54"/>
          <p:cNvSpPr txBox="1">
            <a:spLocks noChangeArrowheads="1"/>
          </p:cNvSpPr>
          <p:nvPr/>
        </p:nvSpPr>
        <p:spPr bwMode="auto">
          <a:xfrm>
            <a:off x="4329259" y="5298079"/>
            <a:ext cx="72280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EDS data</a:t>
            </a:r>
            <a:endParaRPr kumimoji="0" lang="ko-KR" altLang="ko-KR" sz="7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70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9256378"/>
              </p:ext>
            </p:extLst>
          </p:nvPr>
        </p:nvGraphicFramePr>
        <p:xfrm>
          <a:off x="4423410" y="3817021"/>
          <a:ext cx="547119" cy="751842"/>
        </p:xfrm>
        <a:graphic>
          <a:graphicData uri="http://schemas.openxmlformats.org/drawingml/2006/table">
            <a:tbl>
              <a:tblPr/>
              <a:tblGrid>
                <a:gridCol w="245745"/>
                <a:gridCol w="301374"/>
              </a:tblGrid>
              <a:tr h="12530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Elem.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2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en-US" sz="500" b="1" i="0" u="none" strike="noStrike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Atom.</a:t>
                      </a:r>
                      <a:r>
                        <a:rPr lang="en-US" sz="500" b="1" i="0" u="none" strike="noStrike" baseline="0" dirty="0" smtClean="0">
                          <a:solidFill>
                            <a:schemeClr val="bg2"/>
                          </a:solidFill>
                          <a:latin typeface="Arial" pitchFamily="34" charset="0"/>
                          <a:cs typeface="Arial" pitchFamily="34" charset="0"/>
                        </a:rPr>
                        <a:t> %</a:t>
                      </a:r>
                      <a:endParaRPr lang="en-US" sz="500" b="1" i="0" u="none" strike="noStrike" dirty="0">
                        <a:solidFill>
                          <a:schemeClr val="bg2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125307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Mg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tx1"/>
                          </a:solidFill>
                          <a:latin typeface="굴림"/>
                          <a:ea typeface="굴림"/>
                        </a:defRPr>
                      </a:lvl9pPr>
                    </a:lstStyle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53.57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Al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12.84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Ca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Mn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6.60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530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ko-KR" sz="5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굴림" pitchFamily="50" charset="-127"/>
                          <a:cs typeface="+mn-cs"/>
                        </a:rPr>
                        <a:t>Zn</a:t>
                      </a:r>
                      <a:endParaRPr kumimoji="1" lang="ko-KR" altLang="ko-KR" sz="5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ea typeface="굴림" pitchFamily="50" charset="-127"/>
                        <a:cs typeface="+mn-cs"/>
                      </a:endParaRPr>
                    </a:p>
                  </a:txBody>
                  <a:tcPr marL="0" marR="0" marT="0" marB="0" anchor="ctr" horzOverflow="overflow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500" b="1" i="0" u="none" strike="noStrike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-</a:t>
                      </a:r>
                    </a:p>
                  </a:txBody>
                  <a:tcPr marL="22842" marR="22842" marT="2284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1" name="TextBox 54"/>
          <p:cNvSpPr txBox="1">
            <a:spLocks noChangeArrowheads="1"/>
          </p:cNvSpPr>
          <p:nvPr/>
        </p:nvSpPr>
        <p:spPr bwMode="auto">
          <a:xfrm>
            <a:off x="4329259" y="3640610"/>
            <a:ext cx="722801" cy="20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</a:rPr>
              <a:t>EDS data</a:t>
            </a:r>
            <a:endParaRPr kumimoji="0" lang="ko-KR" altLang="ko-KR" sz="7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72" name="Picture 39" descr="D:\ 프로젝트 및 공부\산업원천(mg)\3차년도\TEM data\thin foil\am30\am30_i\편집\3\2.jpg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989575" y="2940790"/>
            <a:ext cx="1338961" cy="723600"/>
          </a:xfrm>
          <a:prstGeom prst="rect">
            <a:avLst/>
          </a:prstGeom>
          <a:noFill/>
        </p:spPr>
      </p:pic>
      <p:pic>
        <p:nvPicPr>
          <p:cNvPr id="73" name="Picture 40" descr="D:\ 프로젝트 및 공부\산업원천(mg)\3차년도\TEM data\thin foil\am30\am30_i\편집\3\diff.jpg"/>
          <p:cNvPicPr>
            <a:picLocks noChangeAspect="1" noChangeArrowheads="1"/>
          </p:cNvPicPr>
          <p:nvPr/>
        </p:nvPicPr>
        <p:blipFill>
          <a:blip r:embed="rId34" cstate="print"/>
          <a:srcRect l="10866" r="13033"/>
          <a:stretch>
            <a:fillRect/>
          </a:stretch>
        </p:blipFill>
        <p:spPr bwMode="auto">
          <a:xfrm>
            <a:off x="4999735" y="3695856"/>
            <a:ext cx="652037" cy="85679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74" name="Picture 41" descr="D:\ 프로젝트 및 공부\산업원천(mg)\3차년도\TEM data\thin foil\am30\am30_i\편집\3\inversed.jpg"/>
          <p:cNvPicPr>
            <a:picLocks noChangeAspect="1" noChangeArrowheads="1"/>
          </p:cNvPicPr>
          <p:nvPr/>
        </p:nvPicPr>
        <p:blipFill>
          <a:blip r:embed="rId35" cstate="print"/>
          <a:srcRect r="22146"/>
          <a:stretch>
            <a:fillRect/>
          </a:stretch>
        </p:blipFill>
        <p:spPr bwMode="auto">
          <a:xfrm>
            <a:off x="5675752" y="3695856"/>
            <a:ext cx="667043" cy="856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75" name="TextBox 74"/>
          <p:cNvSpPr txBox="1"/>
          <p:nvPr/>
        </p:nvSpPr>
        <p:spPr>
          <a:xfrm>
            <a:off x="5411634" y="3825395"/>
            <a:ext cx="3738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" dirty="0" smtClean="0">
                <a:latin typeface="Arial" pitchFamily="34" charset="0"/>
                <a:cs typeface="Arial" pitchFamily="34" charset="0"/>
              </a:rPr>
              <a:t>330</a:t>
            </a:r>
            <a:endParaRPr lang="ko-KR" altLang="en-US" sz="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976495" y="3854387"/>
            <a:ext cx="3738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" dirty="0" smtClean="0">
                <a:latin typeface="Arial" pitchFamily="34" charset="0"/>
                <a:cs typeface="Arial" pitchFamily="34" charset="0"/>
              </a:rPr>
              <a:t>336</a:t>
            </a:r>
            <a:endParaRPr lang="ko-KR" altLang="en-US" sz="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002530" y="3779675"/>
            <a:ext cx="37385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 smtClean="0">
                <a:latin typeface="Arial" pitchFamily="34" charset="0"/>
                <a:cs typeface="Arial" pitchFamily="34" charset="0"/>
              </a:rPr>
              <a:t>-</a:t>
            </a:r>
            <a:endParaRPr lang="ko-KR" altLang="en-US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942059" y="4341650"/>
            <a:ext cx="715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r>
              <a:rPr kumimoji="0" lang="en-US" altLang="ko-KR" sz="5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8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Mn</a:t>
            </a:r>
            <a:r>
              <a:rPr kumimoji="0" lang="en-US" altLang="ko-KR" sz="5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kumimoji="0" lang="en-US" altLang="ko-KR" sz="5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Rhombohedral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5681200" y="3701570"/>
            <a:ext cx="405275" cy="7694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Inversed FFT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0" name="Picture 42" descr="D:\ 프로젝트 및 공부\산업원천(mg)\3차년도\TEM data\thin foil\am30\am30_i\편집\4\2.jpg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4993074" y="4586985"/>
            <a:ext cx="1345622" cy="727200"/>
          </a:xfrm>
          <a:prstGeom prst="rect">
            <a:avLst/>
          </a:prstGeom>
          <a:noFill/>
        </p:spPr>
      </p:pic>
      <p:pic>
        <p:nvPicPr>
          <p:cNvPr id="81" name="Picture 43" descr="D:\ 프로젝트 및 공부\산업원천(mg)\3차년도\TEM data\thin foil\am30\am30_i\편집\4\diff.jpg"/>
          <p:cNvPicPr>
            <a:picLocks noChangeAspect="1" noChangeArrowheads="1"/>
          </p:cNvPicPr>
          <p:nvPr/>
        </p:nvPicPr>
        <p:blipFill>
          <a:blip r:embed="rId37" cstate="print"/>
          <a:srcRect l="13228" r="11339"/>
          <a:stretch>
            <a:fillRect/>
          </a:stretch>
        </p:blipFill>
        <p:spPr bwMode="auto">
          <a:xfrm>
            <a:off x="4999735" y="5337184"/>
            <a:ext cx="654433" cy="8675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82" name="Picture 44" descr="D:\ 프로젝트 및 공부\산업원천(mg)\3차년도\TEM data\thin foil\am30\am30_i\편집\4\inversed.jpg"/>
          <p:cNvPicPr>
            <a:picLocks noChangeAspect="1" noChangeArrowheads="1"/>
          </p:cNvPicPr>
          <p:nvPr/>
        </p:nvPicPr>
        <p:blipFill>
          <a:blip r:embed="rId38" cstate="print"/>
          <a:srcRect l="11350" r="11073"/>
          <a:stretch>
            <a:fillRect/>
          </a:stretch>
        </p:blipFill>
        <p:spPr bwMode="auto">
          <a:xfrm>
            <a:off x="5686669" y="5337184"/>
            <a:ext cx="672986" cy="867556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83" name="TextBox 82"/>
          <p:cNvSpPr txBox="1"/>
          <p:nvPr/>
        </p:nvSpPr>
        <p:spPr>
          <a:xfrm>
            <a:off x="5692630" y="5341775"/>
            <a:ext cx="405275" cy="7694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Inversed FFT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942059" y="5976521"/>
            <a:ext cx="715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r>
              <a:rPr kumimoji="0" lang="en-US" altLang="ko-KR" sz="5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8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Mn</a:t>
            </a:r>
            <a:r>
              <a:rPr kumimoji="0" lang="en-US" altLang="ko-KR" sz="500" b="1" i="0" u="none" strike="noStrike" kern="0" cap="none" spc="0" normalizeH="0" baseline="-2500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kumimoji="0" lang="en-US" altLang="ko-KR" sz="500" b="1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Rhombohedral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5063490" y="5680865"/>
            <a:ext cx="3738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" dirty="0" smtClean="0">
                <a:latin typeface="Arial" pitchFamily="34" charset="0"/>
                <a:cs typeface="Arial" pitchFamily="34" charset="0"/>
              </a:rPr>
              <a:t>012</a:t>
            </a:r>
            <a:endParaRPr lang="ko-KR" altLang="en-US" sz="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5297334" y="5559362"/>
            <a:ext cx="3738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" dirty="0" smtClean="0">
                <a:latin typeface="Arial" pitchFamily="34" charset="0"/>
                <a:cs typeface="Arial" pitchFamily="34" charset="0"/>
              </a:rPr>
              <a:t>300</a:t>
            </a:r>
            <a:endParaRPr lang="ko-KR" altLang="en-US" sz="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87" name="Picture 45" descr="D:\ 프로젝트 및 공부\산업원천(mg)\3차년도\TEM data\thin foil\am30\amo3005_s\편집\3\2.jpg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7718635" y="4581905"/>
            <a:ext cx="1345622" cy="727200"/>
          </a:xfrm>
          <a:prstGeom prst="rect">
            <a:avLst/>
          </a:prstGeom>
          <a:noFill/>
        </p:spPr>
      </p:pic>
      <p:pic>
        <p:nvPicPr>
          <p:cNvPr id="88" name="Picture 46" descr="D:\ 프로젝트 및 공부\산업원천(mg)\3차년도\TEM data\thin foil\am30\amo3005_s\편집\3\diff.jpg"/>
          <p:cNvPicPr>
            <a:picLocks noChangeAspect="1" noChangeArrowheads="1"/>
          </p:cNvPicPr>
          <p:nvPr/>
        </p:nvPicPr>
        <p:blipFill>
          <a:blip r:embed="rId40" cstate="print"/>
          <a:srcRect l="12681" r="12681"/>
          <a:stretch>
            <a:fillRect/>
          </a:stretch>
        </p:blipFill>
        <p:spPr bwMode="auto">
          <a:xfrm>
            <a:off x="7726680" y="5334790"/>
            <a:ext cx="647547" cy="8676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pic>
        <p:nvPicPr>
          <p:cNvPr id="89" name="Picture 47" descr="D:\ 프로젝트 및 공부\산업원천(mg)\3차년도\TEM data\thin foil\am30\amo3005_s\편집\3\inverse.jpg"/>
          <p:cNvPicPr>
            <a:picLocks noChangeAspect="1" noChangeArrowheads="1"/>
          </p:cNvPicPr>
          <p:nvPr/>
        </p:nvPicPr>
        <p:blipFill>
          <a:blip r:embed="rId41" cstate="print"/>
          <a:srcRect l="11626" r="13287"/>
          <a:stretch>
            <a:fillRect/>
          </a:stretch>
        </p:blipFill>
        <p:spPr bwMode="auto">
          <a:xfrm>
            <a:off x="8401217" y="5332250"/>
            <a:ext cx="651455" cy="8676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90" name="TextBox 89"/>
          <p:cNvSpPr txBox="1"/>
          <p:nvPr/>
        </p:nvSpPr>
        <p:spPr>
          <a:xfrm>
            <a:off x="8406765" y="5336060"/>
            <a:ext cx="405275" cy="7694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Inversed FFT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8101965" y="5734205"/>
            <a:ext cx="3738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" dirty="0" smtClean="0">
                <a:latin typeface="Arial" pitchFamily="34" charset="0"/>
                <a:cs typeface="Arial" pitchFamily="34" charset="0"/>
              </a:rPr>
              <a:t>200</a:t>
            </a:r>
            <a:endParaRPr lang="ko-KR" altLang="en-US" sz="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8055774" y="5591330"/>
            <a:ext cx="3738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" dirty="0" smtClean="0">
                <a:latin typeface="Arial" pitchFamily="34" charset="0"/>
                <a:cs typeface="Arial" pitchFamily="34" charset="0"/>
              </a:rPr>
              <a:t>111</a:t>
            </a:r>
            <a:endParaRPr lang="ko-KR" altLang="en-US" sz="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8114829" y="5513225"/>
            <a:ext cx="37385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 smtClean="0">
                <a:latin typeface="Arial" pitchFamily="34" charset="0"/>
                <a:cs typeface="Arial" pitchFamily="34" charset="0"/>
              </a:rPr>
              <a:t>-</a:t>
            </a:r>
            <a:endParaRPr lang="ko-KR" altLang="en-US" sz="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7649064" y="6045369"/>
            <a:ext cx="715791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r>
              <a:rPr lang="en-US" altLang="ko-KR" sz="500" kern="0" baseline="-2500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 (FCC)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95" name="Picture 48" descr="D:\ 프로젝트 및 공부\산업원천(mg)\3차년도\TEM data\thin foil\am30\AMO3005_I\편집\2\2.jpg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7718635" y="2937191"/>
            <a:ext cx="1345622" cy="727200"/>
          </a:xfrm>
          <a:prstGeom prst="rect">
            <a:avLst/>
          </a:prstGeom>
          <a:noFill/>
        </p:spPr>
      </p:pic>
      <p:pic>
        <p:nvPicPr>
          <p:cNvPr id="96" name="Picture 49" descr="D:\ 프로젝트 및 공부\산업원천(mg)\3차년도\TEM data\thin foil\am30\AMO3005_I\편집\2\diff.jpg"/>
          <p:cNvPicPr>
            <a:picLocks noChangeAspect="1" noChangeArrowheads="1"/>
          </p:cNvPicPr>
          <p:nvPr/>
        </p:nvPicPr>
        <p:blipFill>
          <a:blip r:embed="rId43" cstate="print"/>
          <a:srcRect l="12283" r="12283"/>
          <a:stretch>
            <a:fillRect/>
          </a:stretch>
        </p:blipFill>
        <p:spPr bwMode="auto">
          <a:xfrm>
            <a:off x="7726680" y="3692672"/>
            <a:ext cx="654432" cy="8676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97" name="직사각형 96"/>
          <p:cNvSpPr/>
          <p:nvPr/>
        </p:nvSpPr>
        <p:spPr bwMode="auto">
          <a:xfrm>
            <a:off x="8406765" y="3688235"/>
            <a:ext cx="655319" cy="8763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ko-KR" altLang="en-US" sz="28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98" name="타원 97"/>
          <p:cNvSpPr/>
          <p:nvPr/>
        </p:nvSpPr>
        <p:spPr>
          <a:xfrm>
            <a:off x="8724900" y="4107335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99" name="타원 98"/>
          <p:cNvSpPr/>
          <p:nvPr/>
        </p:nvSpPr>
        <p:spPr>
          <a:xfrm>
            <a:off x="8783955" y="405590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0" name="타원 99"/>
          <p:cNvSpPr/>
          <p:nvPr/>
        </p:nvSpPr>
        <p:spPr>
          <a:xfrm>
            <a:off x="8743950" y="4183535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1" name="타원 100"/>
          <p:cNvSpPr/>
          <p:nvPr/>
        </p:nvSpPr>
        <p:spPr>
          <a:xfrm>
            <a:off x="8797290" y="4130195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2" name="타원 101"/>
          <p:cNvSpPr/>
          <p:nvPr/>
        </p:nvSpPr>
        <p:spPr>
          <a:xfrm>
            <a:off x="8667750" y="415877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3" name="타원 102"/>
          <p:cNvSpPr/>
          <p:nvPr/>
        </p:nvSpPr>
        <p:spPr>
          <a:xfrm>
            <a:off x="8654415" y="407876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4" name="타원 103"/>
          <p:cNvSpPr/>
          <p:nvPr/>
        </p:nvSpPr>
        <p:spPr>
          <a:xfrm>
            <a:off x="8713470" y="403304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5" name="타원 104"/>
          <p:cNvSpPr/>
          <p:nvPr/>
        </p:nvSpPr>
        <p:spPr>
          <a:xfrm>
            <a:off x="8764905" y="3981605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6" name="타원 105"/>
          <p:cNvSpPr/>
          <p:nvPr/>
        </p:nvSpPr>
        <p:spPr>
          <a:xfrm>
            <a:off x="8852535" y="4080665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7" name="타원 106"/>
          <p:cNvSpPr/>
          <p:nvPr/>
        </p:nvSpPr>
        <p:spPr>
          <a:xfrm>
            <a:off x="8816340" y="4206395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8" name="타원 107"/>
          <p:cNvSpPr/>
          <p:nvPr/>
        </p:nvSpPr>
        <p:spPr>
          <a:xfrm>
            <a:off x="8682990" y="423878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09" name="타원 108"/>
          <p:cNvSpPr/>
          <p:nvPr/>
        </p:nvSpPr>
        <p:spPr>
          <a:xfrm>
            <a:off x="8597265" y="4137815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0" name="타원 109"/>
          <p:cNvSpPr/>
          <p:nvPr/>
        </p:nvSpPr>
        <p:spPr>
          <a:xfrm>
            <a:off x="8639175" y="400637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1" name="타원 110"/>
          <p:cNvSpPr/>
          <p:nvPr/>
        </p:nvSpPr>
        <p:spPr>
          <a:xfrm>
            <a:off x="8583930" y="405971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2" name="타원 111"/>
          <p:cNvSpPr/>
          <p:nvPr/>
        </p:nvSpPr>
        <p:spPr>
          <a:xfrm>
            <a:off x="8700135" y="3954935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3" name="타원 112"/>
          <p:cNvSpPr/>
          <p:nvPr/>
        </p:nvSpPr>
        <p:spPr>
          <a:xfrm>
            <a:off x="8614410" y="421211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4" name="타원 113"/>
          <p:cNvSpPr/>
          <p:nvPr/>
        </p:nvSpPr>
        <p:spPr>
          <a:xfrm>
            <a:off x="8759190" y="426164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5" name="타원 114"/>
          <p:cNvSpPr/>
          <p:nvPr/>
        </p:nvSpPr>
        <p:spPr>
          <a:xfrm>
            <a:off x="8865870" y="415115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6" name="타원 115"/>
          <p:cNvSpPr/>
          <p:nvPr/>
        </p:nvSpPr>
        <p:spPr>
          <a:xfrm>
            <a:off x="8844915" y="4006370"/>
            <a:ext cx="36000" cy="36000"/>
          </a:xfrm>
          <a:prstGeom prst="ellipse">
            <a:avLst/>
          </a:prstGeom>
          <a:solidFill>
            <a:schemeClr val="bg2"/>
          </a:solidFill>
          <a:ln w="9525" cap="flat" cmpd="sng" algn="ctr">
            <a:noFill/>
            <a:prstDash val="sysDot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굴림"/>
              <a:ea typeface="굴림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8797290" y="4208300"/>
            <a:ext cx="3738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012</a:t>
            </a:r>
            <a:endParaRPr lang="ko-KR" altLang="en-US" sz="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8534400" y="4282595"/>
            <a:ext cx="373851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400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110</a:t>
            </a:r>
            <a:endParaRPr lang="ko-KR" altLang="en-US" sz="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9" name="직선 연결선 118"/>
          <p:cNvCxnSpPr/>
          <p:nvPr/>
        </p:nvCxnSpPr>
        <p:spPr>
          <a:xfrm flipH="1">
            <a:off x="8705850" y="4212110"/>
            <a:ext cx="49530" cy="116205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ysDot"/>
          </a:ln>
          <a:effectLst/>
        </p:spPr>
      </p:cxnSp>
      <p:cxnSp>
        <p:nvCxnSpPr>
          <p:cNvPr id="120" name="직선 연결선 119"/>
          <p:cNvCxnSpPr/>
          <p:nvPr/>
        </p:nvCxnSpPr>
        <p:spPr>
          <a:xfrm>
            <a:off x="8825865" y="4156865"/>
            <a:ext cx="76200" cy="89535"/>
          </a:xfrm>
          <a:prstGeom prst="line">
            <a:avLst/>
          </a:prstGeom>
          <a:noFill/>
          <a:ln w="9525" cap="flat" cmpd="sng" algn="ctr">
            <a:solidFill>
              <a:schemeClr val="bg2"/>
            </a:solidFill>
            <a:prstDash val="sysDot"/>
          </a:ln>
          <a:effectLst/>
        </p:spPr>
      </p:cxnSp>
      <p:sp>
        <p:nvSpPr>
          <p:cNvPr id="121" name="TextBox 120"/>
          <p:cNvSpPr txBox="1"/>
          <p:nvPr/>
        </p:nvSpPr>
        <p:spPr>
          <a:xfrm>
            <a:off x="8341849" y="4341650"/>
            <a:ext cx="7157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r>
              <a:rPr kumimoji="0" lang="en-US" altLang="ko-KR" sz="5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8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Mn</a:t>
            </a:r>
            <a:r>
              <a:rPr kumimoji="0" lang="en-US" altLang="ko-KR" sz="500" b="1" i="0" u="none" strike="noStrike" kern="0" cap="none" spc="0" normalizeH="0" baseline="-2500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5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(</a:t>
            </a:r>
            <a:r>
              <a:rPr kumimoji="0" lang="en-US" altLang="ko-KR" sz="500" b="1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Rhombohedral</a:t>
            </a:r>
            <a:r>
              <a:rPr kumimoji="0" lang="en-US" altLang="ko-KR" sz="5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)</a:t>
            </a:r>
            <a:endParaRPr kumimoji="0" lang="ko-KR" altLang="en-US" sz="500" b="1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2" name="그룹 121"/>
          <p:cNvGrpSpPr/>
          <p:nvPr/>
        </p:nvGrpSpPr>
        <p:grpSpPr>
          <a:xfrm>
            <a:off x="6401336" y="3689378"/>
            <a:ext cx="1295750" cy="872259"/>
            <a:chOff x="6401336" y="7052541"/>
            <a:chExt cx="1295750" cy="872259"/>
          </a:xfrm>
        </p:grpSpPr>
        <p:pic>
          <p:nvPicPr>
            <p:cNvPr id="123" name="Picture 2" descr="D:\ 프로젝트 및 공부\산업원천(mg)\3차년도\TEM data\120418_eds 수정\120418\amo3005_i\View003 Al K.jpg"/>
            <p:cNvPicPr>
              <a:picLocks noChangeAspect="1" noChangeArrowheads="1"/>
            </p:cNvPicPr>
            <p:nvPr/>
          </p:nvPicPr>
          <p:blipFill>
            <a:blip r:embed="rId44" cstate="print"/>
            <a:srcRect l="5308" b="6872"/>
            <a:stretch>
              <a:fillRect/>
            </a:stretch>
          </p:blipFill>
          <p:spPr bwMode="auto">
            <a:xfrm>
              <a:off x="6401336" y="7489200"/>
              <a:ext cx="430029" cy="43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124" name="Picture 3" descr="D:\ 프로젝트 및 공부\산업원천(mg)\3차년도\TEM data\120418_eds 수정\120418\amo3005_i\View003 Ca K.jpg"/>
            <p:cNvPicPr>
              <a:picLocks noChangeAspect="1" noChangeArrowheads="1"/>
            </p:cNvPicPr>
            <p:nvPr/>
          </p:nvPicPr>
          <p:blipFill>
            <a:blip r:embed="rId45" cstate="print"/>
            <a:srcRect l="5308" b="6872"/>
            <a:stretch>
              <a:fillRect/>
            </a:stretch>
          </p:blipFill>
          <p:spPr bwMode="auto">
            <a:xfrm>
              <a:off x="6833347" y="7489200"/>
              <a:ext cx="430029" cy="43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125" name="Picture 4" descr="D:\ 프로젝트 및 공부\산업원천(mg)\3차년도\TEM data\120418_eds 수정\120418\amo3005_i\View003 IMG1.jpg"/>
            <p:cNvPicPr>
              <a:picLocks noChangeAspect="1" noChangeArrowheads="1"/>
            </p:cNvPicPr>
            <p:nvPr/>
          </p:nvPicPr>
          <p:blipFill>
            <a:blip r:embed="rId46" cstate="print"/>
            <a:srcRect l="5308" b="6872"/>
            <a:stretch>
              <a:fillRect/>
            </a:stretch>
          </p:blipFill>
          <p:spPr bwMode="auto">
            <a:xfrm>
              <a:off x="6401336" y="7052541"/>
              <a:ext cx="430029" cy="43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126" name="Picture 5" descr="D:\ 프로젝트 및 공부\산업원천(mg)\3차년도\TEM data\120418_eds 수정\120418\amo3005_i\View003 Mg K.jpg"/>
            <p:cNvPicPr>
              <a:picLocks noChangeAspect="1" noChangeArrowheads="1"/>
            </p:cNvPicPr>
            <p:nvPr/>
          </p:nvPicPr>
          <p:blipFill>
            <a:blip r:embed="rId47" cstate="print"/>
            <a:srcRect l="5308" b="6872"/>
            <a:stretch>
              <a:fillRect/>
            </a:stretch>
          </p:blipFill>
          <p:spPr bwMode="auto">
            <a:xfrm>
              <a:off x="6833347" y="7052541"/>
              <a:ext cx="430029" cy="43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127" name="Picture 6" descr="D:\ 프로젝트 및 공부\산업원천(mg)\3차년도\TEM data\120418_eds 수정\120418\amo3005_i\View003 Mn K.jpg"/>
            <p:cNvPicPr>
              <a:picLocks noChangeAspect="1" noChangeArrowheads="1"/>
            </p:cNvPicPr>
            <p:nvPr/>
          </p:nvPicPr>
          <p:blipFill>
            <a:blip r:embed="rId48" cstate="print"/>
            <a:srcRect l="5308" b="6872"/>
            <a:stretch>
              <a:fillRect/>
            </a:stretch>
          </p:blipFill>
          <p:spPr bwMode="auto">
            <a:xfrm>
              <a:off x="7267057" y="7489200"/>
              <a:ext cx="430029" cy="43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  <p:pic>
          <p:nvPicPr>
            <p:cNvPr id="128" name="Picture 7" descr="D:\ 프로젝트 및 공부\산업원천(mg)\3차년도\TEM data\120418_eds 수정\120418\amo3005_i\View003 Zn K.jpg"/>
            <p:cNvPicPr>
              <a:picLocks noChangeAspect="1" noChangeArrowheads="1"/>
            </p:cNvPicPr>
            <p:nvPr/>
          </p:nvPicPr>
          <p:blipFill>
            <a:blip r:embed="rId49" cstate="print"/>
            <a:srcRect l="5308" b="6872"/>
            <a:stretch>
              <a:fillRect/>
            </a:stretch>
          </p:blipFill>
          <p:spPr bwMode="auto">
            <a:xfrm>
              <a:off x="7267057" y="7052541"/>
              <a:ext cx="430029" cy="435600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</p:spPr>
        </p:pic>
      </p:grpSp>
      <p:sp>
        <p:nvSpPr>
          <p:cNvPr id="129" name="TextBox 128"/>
          <p:cNvSpPr txBox="1"/>
          <p:nvPr/>
        </p:nvSpPr>
        <p:spPr>
          <a:xfrm>
            <a:off x="7173338" y="4487591"/>
            <a:ext cx="19812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Ca</a:t>
            </a: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0" name="TextBox 129"/>
          <p:cNvSpPr txBox="1"/>
          <p:nvPr/>
        </p:nvSpPr>
        <p:spPr>
          <a:xfrm>
            <a:off x="7592438" y="4484104"/>
            <a:ext cx="19812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kern="0" noProof="0" dirty="0" err="1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Mn</a:t>
            </a: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7150337" y="4030576"/>
            <a:ext cx="19812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Mg</a:t>
            </a: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6754238" y="4487395"/>
            <a:ext cx="142282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Al</a:t>
            </a:r>
            <a:endParaRPr kumimoji="0" lang="ko-KR" altLang="en-US" sz="50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7603185" y="4036622"/>
            <a:ext cx="198120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00" kern="0" noProof="0" dirty="0" smtClean="0">
                <a:solidFill>
                  <a:sysClr val="window" lastClr="FFFFFF"/>
                </a:solidFill>
                <a:latin typeface="Arial" pitchFamily="34" charset="0"/>
                <a:cs typeface="Arial" pitchFamily="34" charset="0"/>
              </a:rPr>
              <a:t>Zn</a:t>
            </a:r>
            <a:endParaRPr kumimoji="0" lang="ko-KR" altLang="en-US" sz="5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44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0" y="0"/>
            <a:ext cx="6354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  <a:buNone/>
            </a:pP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Fatigue Strength of ECO-Mg</a:t>
            </a:r>
            <a:endParaRPr lang="en-US" altLang="ko-KR" sz="2400" dirty="0">
              <a:solidFill>
                <a:srgbClr val="FFFF00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439161" y="986743"/>
            <a:ext cx="3557982" cy="12537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>
              <a:buNone/>
              <a:defRPr/>
            </a:pPr>
            <a:r>
              <a:rPr lang="en-US" altLang="ko-KR" sz="1400" b="1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Vickers hardness</a:t>
            </a:r>
          </a:p>
          <a:p>
            <a:pPr algn="just" latinLnBrk="0">
              <a:buNone/>
              <a:defRPr/>
            </a:pPr>
            <a:endParaRPr lang="en-US" altLang="ko-KR" sz="500" b="1" dirty="0" smtClean="0">
              <a:solidFill>
                <a:schemeClr val="bg2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constant load (</a:t>
            </a:r>
            <a:r>
              <a:rPr lang="en-US" altLang="ko-KR" sz="1400" u="sng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10g</a:t>
            </a: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holding time (</a:t>
            </a:r>
            <a:r>
              <a:rPr lang="en-US" altLang="ko-KR" sz="1400" u="sng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10s</a:t>
            </a: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10 times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using average values</a:t>
            </a:r>
            <a:endParaRPr lang="en-US" altLang="ko-KR" sz="1400" dirty="0">
              <a:solidFill>
                <a:schemeClr val="bg2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4233122" y="986743"/>
            <a:ext cx="4478448" cy="125372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>
              <a:buNone/>
              <a:defRPr/>
            </a:pPr>
            <a:r>
              <a:rPr lang="en-US" altLang="ko-KR" sz="1400" b="1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Tensile test</a:t>
            </a:r>
          </a:p>
          <a:p>
            <a:pPr algn="just" latinLnBrk="0">
              <a:buNone/>
              <a:defRPr/>
            </a:pPr>
            <a:endParaRPr lang="en-US" altLang="ko-KR" sz="500" b="1" dirty="0" smtClean="0">
              <a:solidFill>
                <a:schemeClr val="bg2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</a:t>
            </a:r>
            <a:r>
              <a:rPr lang="en-US" altLang="ko-KR" sz="1400" dirty="0" err="1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Instron</a:t>
            </a: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8501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room temperature and Lab. air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strain rate: </a:t>
            </a:r>
            <a:r>
              <a:rPr lang="en-US" altLang="ko-KR" sz="1400" u="sng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1</a:t>
            </a:r>
            <a:r>
              <a:rPr lang="en-US" altLang="ko-KR" sz="1400" u="sng" dirty="0" smtClean="0">
                <a:solidFill>
                  <a:schemeClr val="bg2"/>
                </a:solidFill>
                <a:latin typeface="Arial" pitchFamily="34" charset="0"/>
                <a:ea typeface="바탕"/>
                <a:cs typeface="Arial" pitchFamily="34" charset="0"/>
              </a:rPr>
              <a:t>×10</a:t>
            </a:r>
            <a:r>
              <a:rPr lang="en-US" altLang="ko-KR" sz="1400" u="sng" baseline="30000" dirty="0" smtClean="0">
                <a:solidFill>
                  <a:schemeClr val="bg2"/>
                </a:solidFill>
                <a:latin typeface="Arial" pitchFamily="34" charset="0"/>
                <a:ea typeface="바탕"/>
                <a:cs typeface="Arial" pitchFamily="34" charset="0"/>
              </a:rPr>
              <a:t>-3</a:t>
            </a:r>
            <a:r>
              <a:rPr lang="en-US" altLang="ko-KR" sz="1400" u="sng" dirty="0" smtClean="0">
                <a:solidFill>
                  <a:schemeClr val="bg2"/>
                </a:solidFill>
                <a:latin typeface="Arial" pitchFamily="34" charset="0"/>
                <a:ea typeface="바탕"/>
                <a:cs typeface="Arial" pitchFamily="34" charset="0"/>
              </a:rPr>
              <a:t> /s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3 times</a:t>
            </a:r>
            <a:endParaRPr lang="en-US" altLang="ko-KR" sz="1400" dirty="0">
              <a:solidFill>
                <a:schemeClr val="bg2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33028" y="2310572"/>
            <a:ext cx="8280356" cy="28803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>
              <a:buNone/>
              <a:defRPr/>
            </a:pPr>
            <a:r>
              <a:rPr lang="en-US" altLang="ko-KR" sz="1400" b="1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High cycle fatigue test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</a:t>
            </a:r>
            <a:r>
              <a:rPr lang="en-US" altLang="ko-KR" sz="1400" dirty="0" err="1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Instron</a:t>
            </a: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8501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</a:t>
            </a:r>
            <a:r>
              <a:rPr lang="en-US" altLang="ko-KR" sz="1400" u="sng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room temperature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</a:t>
            </a:r>
            <a:r>
              <a:rPr lang="en-US" altLang="ko-KR" sz="1400" u="sng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stress ratio(R)=0.1 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</a:t>
            </a:r>
            <a:r>
              <a:rPr lang="en-US" altLang="ko-KR" sz="1400" u="sng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Frequency = 20 Hz</a:t>
            </a: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Run out =  ~ 10</a:t>
            </a:r>
            <a:r>
              <a:rPr lang="en-US" altLang="ko-KR" sz="1400" baseline="300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7</a:t>
            </a: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cycles</a:t>
            </a:r>
          </a:p>
          <a:p>
            <a:pPr algn="just" latinLnBrk="0">
              <a:buNone/>
              <a:defRPr/>
            </a:pPr>
            <a:endParaRPr lang="en-US" altLang="ko-KR" sz="1000" dirty="0" smtClean="0">
              <a:solidFill>
                <a:schemeClr val="bg2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- Before high cycle fatigue test, specimens were polished 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  with #2000 </a:t>
            </a:r>
            <a:r>
              <a:rPr lang="en-US" altLang="ko-KR" sz="1400" dirty="0" err="1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SiC</a:t>
            </a: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papers (reduce surface roughness effect)</a:t>
            </a:r>
          </a:p>
          <a:p>
            <a:pPr algn="just" latinLnBrk="0">
              <a:buNone/>
              <a:defRPr/>
            </a:pPr>
            <a:endParaRPr lang="en-US" altLang="ko-KR" sz="500" dirty="0" smtClean="0">
              <a:solidFill>
                <a:schemeClr val="bg2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-Base on ASTM E466 - Standard practice for conducting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  force controlled constant amplitude axial fatigue tests of metallic materials</a:t>
            </a:r>
            <a:endParaRPr lang="ko-KR" altLang="en-US" sz="1400" dirty="0">
              <a:solidFill>
                <a:schemeClr val="bg2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18" name="Picture 3" descr="C:\Documents and Settings\KKS\바탕 화면\2011-01-14 14.25.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43580" y="2446968"/>
            <a:ext cx="1619250" cy="21590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6" name="Picture 2" descr="http://www.msm.cam.ac.uk/mechtest/images/instron_servo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2332" y="2437271"/>
            <a:ext cx="1614487" cy="245903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27" name="직사각형 26"/>
          <p:cNvSpPr>
            <a:spLocks noChangeArrowheads="1"/>
          </p:cNvSpPr>
          <p:nvPr/>
        </p:nvSpPr>
        <p:spPr bwMode="auto">
          <a:xfrm>
            <a:off x="7417783" y="3180221"/>
            <a:ext cx="342900" cy="560388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tx1"/>
                </a:solidFill>
                <a:latin typeface="Arial" charset="0"/>
                <a:ea typeface="굴림" charset="-127"/>
                <a:cs typeface="+mn-cs"/>
              </a:defRPr>
            </a:lvl9pPr>
          </a:lstStyle>
          <a:p>
            <a:pPr algn="ctr" latinLnBrk="0">
              <a:buNone/>
            </a:pPr>
            <a:endParaRPr kumimoji="0" lang="ko-KR" altLang="en-US">
              <a:solidFill>
                <a:schemeClr val="bg2"/>
              </a:solidFill>
            </a:endParaRPr>
          </a:p>
        </p:txBody>
      </p:sp>
      <p:cxnSp>
        <p:nvCxnSpPr>
          <p:cNvPr id="28" name="직선 연결선 27"/>
          <p:cNvCxnSpPr>
            <a:cxnSpLocks noChangeShapeType="1"/>
          </p:cNvCxnSpPr>
          <p:nvPr/>
        </p:nvCxnSpPr>
        <p:spPr bwMode="auto">
          <a:xfrm flipH="1" flipV="1">
            <a:off x="6878301" y="2448384"/>
            <a:ext cx="609600" cy="730250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cxnSp>
        <p:nvCxnSpPr>
          <p:cNvPr id="29" name="직선 연결선 28"/>
          <p:cNvCxnSpPr>
            <a:cxnSpLocks noChangeShapeType="1"/>
          </p:cNvCxnSpPr>
          <p:nvPr/>
        </p:nvCxnSpPr>
        <p:spPr bwMode="auto">
          <a:xfrm flipH="1">
            <a:off x="6927470" y="3769410"/>
            <a:ext cx="598487" cy="865188"/>
          </a:xfrm>
          <a:prstGeom prst="line">
            <a:avLst/>
          </a:prstGeom>
          <a:noFill/>
          <a:ln w="28575" algn="ctr">
            <a:solidFill>
              <a:srgbClr val="FF0000"/>
            </a:solidFill>
            <a:prstDash val="sysDot"/>
            <a:round/>
            <a:headEnd/>
            <a:tailEnd/>
          </a:ln>
        </p:spPr>
      </p:cxnSp>
      <p:sp>
        <p:nvSpPr>
          <p:cNvPr id="30" name="직사각형 29"/>
          <p:cNvSpPr/>
          <p:nvPr/>
        </p:nvSpPr>
        <p:spPr>
          <a:xfrm>
            <a:off x="426982" y="5262900"/>
            <a:ext cx="8311400" cy="85647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sz="1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latinLnBrk="0">
              <a:buNone/>
              <a:defRPr/>
            </a:pPr>
            <a:r>
              <a:rPr lang="en-US" altLang="ko-KR" sz="1400" b="1" dirty="0" err="1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Fractography</a:t>
            </a:r>
            <a:endParaRPr lang="en-US" altLang="ko-KR" sz="1400" b="1" dirty="0" smtClean="0">
              <a:solidFill>
                <a:schemeClr val="bg2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SEM(</a:t>
            </a:r>
            <a:r>
              <a:rPr lang="en-US" altLang="ko-KR" sz="1400" b="1" dirty="0" err="1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Tescan</a:t>
            </a:r>
            <a:r>
              <a:rPr lang="en-US" altLang="ko-KR" sz="1400" b="1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, </a:t>
            </a:r>
            <a:r>
              <a:rPr lang="en-US" altLang="ko-KR" sz="14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VEGA II LMU</a:t>
            </a: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)</a:t>
            </a:r>
          </a:p>
          <a:p>
            <a:pPr algn="just" latinLnBrk="0">
              <a:buNone/>
              <a:defRPr/>
            </a:pPr>
            <a:r>
              <a:rPr lang="en-US" altLang="ko-KR" sz="1400" dirty="0" smtClean="0">
                <a:solidFill>
                  <a:schemeClr val="bg2"/>
                </a:solidFill>
                <a:latin typeface="Arial" pitchFamily="34" charset="0"/>
                <a:ea typeface="맑은 고딕" pitchFamily="50" charset="-127"/>
                <a:cs typeface="Arial" pitchFamily="34" charset="0"/>
              </a:rPr>
              <a:t>  : tensile fractured surface and high cycle fatigue fractured surface</a:t>
            </a:r>
            <a:endParaRPr lang="ko-KR" altLang="en-US" sz="1400" dirty="0">
              <a:solidFill>
                <a:schemeClr val="bg2"/>
              </a:solidFill>
              <a:latin typeface="Arial" pitchFamily="34" charset="0"/>
              <a:ea typeface="맑은 고딕" pitchFamily="50" charset="-127"/>
              <a:cs typeface="Arial" pitchFamily="34" charset="0"/>
            </a:endParaRPr>
          </a:p>
        </p:txBody>
      </p:sp>
      <p:pic>
        <p:nvPicPr>
          <p:cNvPr id="31" name="Picture 1" descr="F:\DCIM\106NCD90\_DSC119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396315" y="943369"/>
            <a:ext cx="1174540" cy="1357322"/>
          </a:xfrm>
          <a:prstGeom prst="rect">
            <a:avLst/>
          </a:prstGeom>
          <a:noFill/>
        </p:spPr>
      </p:pic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6" cstate="print"/>
          <a:srcRect l="22266" t="38086" r="9179" b="36279"/>
          <a:stretch>
            <a:fillRect/>
          </a:stretch>
        </p:blipFill>
        <p:spPr bwMode="auto">
          <a:xfrm>
            <a:off x="2470056" y="2772129"/>
            <a:ext cx="2728382" cy="816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29843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b="1" dirty="0" smtClean="0">
                <a:solidFill>
                  <a:srgbClr val="FFFF00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Alloying Elements for Fire-proof Mg Alloys</a:t>
            </a:r>
            <a:endParaRPr lang="ko-KR" altLang="en-US" sz="2400" b="1" dirty="0">
              <a:solidFill>
                <a:srgbClr val="FFFF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487" y="577159"/>
            <a:ext cx="3485860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Bef>
                <a:spcPts val="0"/>
              </a:spcBef>
              <a:buNone/>
            </a:pPr>
            <a:r>
              <a:rPr lang="en-US" altLang="ko-KR" sz="1300" dirty="0" smtClean="0">
                <a:latin typeface="Tahoma" panose="020B0604030504040204" pitchFamily="34" charset="0"/>
                <a:cs typeface="Tahoma" panose="020B0604030504040204" pitchFamily="34" charset="0"/>
              </a:rPr>
              <a:t>alloying element having lower oxide </a:t>
            </a:r>
          </a:p>
          <a:p>
            <a:pPr algn="ctr">
              <a:lnSpc>
                <a:spcPts val="2000"/>
              </a:lnSpc>
              <a:spcBef>
                <a:spcPts val="0"/>
              </a:spcBef>
              <a:buNone/>
            </a:pPr>
            <a:r>
              <a:rPr lang="en-US" altLang="ko-KR" sz="1300" dirty="0" smtClean="0">
                <a:latin typeface="Tahoma" panose="020B0604030504040204" pitchFamily="34" charset="0"/>
                <a:cs typeface="Tahoma" panose="020B0604030504040204" pitchFamily="34" charset="0"/>
              </a:rPr>
              <a:t>formation energy than </a:t>
            </a:r>
            <a:r>
              <a:rPr lang="en-US" altLang="ko-KR" sz="13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MgO</a:t>
            </a:r>
            <a:r>
              <a:rPr lang="en-US" altLang="ko-KR" sz="1300" dirty="0" smtClean="0">
                <a:latin typeface="Tahoma" panose="020B0604030504040204" pitchFamily="34" charset="0"/>
                <a:cs typeface="Tahoma" panose="020B0604030504040204" pitchFamily="34" charset="0"/>
              </a:rPr>
              <a:t> : </a:t>
            </a:r>
            <a:r>
              <a:rPr lang="en-US" altLang="ko-KR" sz="1300" dirty="0" err="1" smtClean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Ca</a:t>
            </a:r>
            <a:r>
              <a:rPr lang="en-US" altLang="ko-KR" sz="1300" dirty="0" smtClean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ko-KR" sz="1300" dirty="0" err="1" smtClean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Sc</a:t>
            </a:r>
            <a:r>
              <a:rPr lang="en-US" altLang="ko-KR" sz="1300" dirty="0" smtClean="0">
                <a:solidFill>
                  <a:schemeClr val="tx2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, Y</a:t>
            </a:r>
          </a:p>
        </p:txBody>
      </p:sp>
      <p:pic>
        <p:nvPicPr>
          <p:cNvPr id="6" name="Picture 8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647" y="1225613"/>
            <a:ext cx="3489414" cy="3337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418683" y="577159"/>
            <a:ext cx="2557813" cy="57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Bef>
                <a:spcPts val="0"/>
              </a:spcBef>
              <a:buNone/>
            </a:pPr>
            <a:r>
              <a:rPr lang="en-US" altLang="ko-KR" sz="1300" dirty="0" smtClean="0">
                <a:latin typeface="Tahoma" panose="020B0604030504040204" pitchFamily="34" charset="0"/>
                <a:cs typeface="Tahoma" panose="020B0604030504040204" pitchFamily="34" charset="0"/>
              </a:rPr>
              <a:t>alloying element to form the stable oxide layer of PBR≈1 </a:t>
            </a: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5270840"/>
              </p:ext>
            </p:extLst>
          </p:nvPr>
        </p:nvGraphicFramePr>
        <p:xfrm>
          <a:off x="6488726" y="1219469"/>
          <a:ext cx="2489271" cy="3337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65271"/>
                <a:gridCol w="762000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Element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Oxide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PBR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Al</a:t>
                      </a:r>
                      <a:endParaRPr lang="ko-KR" altLang="en-US" sz="1300" b="1" dirty="0">
                        <a:solidFill>
                          <a:schemeClr val="tx2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Al2O3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1.29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Zn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ZnO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1.59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Si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SiO2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1.89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CaO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0.65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Sr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SrO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0.66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  <a:endParaRPr lang="ko-KR" altLang="en-US" sz="1300" b="1" dirty="0">
                        <a:solidFill>
                          <a:schemeClr val="tx2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Y2O3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1.13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Ce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CeO2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1.07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Mg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MgO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0.81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9514" y="4877634"/>
            <a:ext cx="7794166" cy="3381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  <a:spcBef>
                <a:spcPts val="0"/>
              </a:spcBef>
              <a:buNone/>
            </a:pPr>
            <a:r>
              <a:rPr lang="en-US" altLang="ko-KR" sz="1300" dirty="0" smtClean="0">
                <a:latin typeface="Tahoma" panose="020B0604030504040204" pitchFamily="34" charset="0"/>
                <a:cs typeface="Tahoma" panose="020B0604030504040204" pitchFamily="34" charset="0"/>
              </a:rPr>
              <a:t>alloying elements having higher melting point of each oxide and oxide mixtures</a:t>
            </a:r>
            <a:endParaRPr lang="ko-KR" altLang="en-US" sz="13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5026178"/>
              </p:ext>
            </p:extLst>
          </p:nvPr>
        </p:nvGraphicFramePr>
        <p:xfrm>
          <a:off x="232007" y="5318169"/>
          <a:ext cx="4249332" cy="972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16444"/>
                <a:gridCol w="1416444"/>
                <a:gridCol w="1416444"/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oxide (Tm, </a:t>
                      </a:r>
                      <a:r>
                        <a:rPr lang="en-US" altLang="ko-KR" sz="13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°C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eutectic (Tm, </a:t>
                      </a:r>
                      <a:r>
                        <a:rPr lang="en-US" altLang="ko-KR" sz="13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°C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oxide (Tm, </a:t>
                      </a:r>
                      <a:r>
                        <a:rPr lang="en-US" altLang="ko-KR" sz="13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°C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</a:tr>
              <a:tr h="32400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MgO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(2,825)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(1,985)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Al2O3 (2,054)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</a:tr>
              <a:tr h="32400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(1,465)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SiO2 (1,723)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graphicFrame>
        <p:nvGraphicFramePr>
          <p:cNvPr id="10" name="표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709513"/>
              </p:ext>
            </p:extLst>
          </p:nvPr>
        </p:nvGraphicFramePr>
        <p:xfrm>
          <a:off x="4684174" y="5316668"/>
          <a:ext cx="4249332" cy="972000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1416444"/>
                <a:gridCol w="1416444"/>
                <a:gridCol w="1416444"/>
              </a:tblGrid>
              <a:tr h="324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oxide (Tm, </a:t>
                      </a:r>
                      <a:r>
                        <a:rPr lang="en-US" altLang="ko-KR" sz="13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°C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eutectic (Tm, </a:t>
                      </a:r>
                      <a:r>
                        <a:rPr lang="en-US" altLang="ko-KR" sz="13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°C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) 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oxide (Tm, </a:t>
                      </a:r>
                      <a:r>
                        <a:rPr lang="en-US" altLang="ko-KR" sz="1300" b="0" dirty="0" smtClean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°C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</a:tr>
              <a:tr h="32400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MgO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(2,825)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(</a:t>
                      </a:r>
                      <a:r>
                        <a:rPr lang="en-US" altLang="ko-KR" sz="1300" b="1" dirty="0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2,374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CaO</a:t>
                      </a:r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 (2,572)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</a:tr>
              <a:tr h="324000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(    -    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Y2O3 (2,425)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5720" marR="45720" anchor="ctr"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3735301" y="575658"/>
            <a:ext cx="2557813" cy="572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  <a:spcBef>
                <a:spcPts val="0"/>
              </a:spcBef>
              <a:buNone/>
            </a:pPr>
            <a:r>
              <a:rPr lang="en-US" altLang="ko-KR" sz="1200" dirty="0">
                <a:latin typeface="Tahoma" panose="020B0604030504040204" pitchFamily="34" charset="0"/>
                <a:cs typeface="Tahoma" panose="020B0604030504040204" pitchFamily="34" charset="0"/>
              </a:rPr>
              <a:t>alloying element having higher surface segregated </a:t>
            </a:r>
            <a:r>
              <a:rPr lang="en-US" altLang="ko-KR" sz="1200" dirty="0" smtClean="0">
                <a:latin typeface="Tahoma" panose="020B0604030504040204" pitchFamily="34" charset="0"/>
                <a:cs typeface="Tahoma" panose="020B0604030504040204" pitchFamily="34" charset="0"/>
              </a:rPr>
              <a:t>tendency</a:t>
            </a:r>
            <a:endParaRPr lang="en-US" altLang="ko-KR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2" name="표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084112"/>
              </p:ext>
            </p:extLst>
          </p:nvPr>
        </p:nvGraphicFramePr>
        <p:xfrm>
          <a:off x="4186654" y="1219469"/>
          <a:ext cx="1727271" cy="33375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65271"/>
                <a:gridCol w="762000"/>
              </a:tblGrid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Element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r</a:t>
                      </a:r>
                      <a:r>
                        <a:rPr lang="en-US" altLang="ko-KR" sz="1300" b="1" baseline="-25000" dirty="0" err="1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ws</a:t>
                      </a:r>
                      <a:endParaRPr lang="ko-KR" altLang="en-US" sz="1300" b="1" baseline="-25000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Al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0.15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Zn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Si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0.16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Ca</a:t>
                      </a:r>
                      <a:endParaRPr lang="ko-KR" altLang="en-US" sz="1300" b="1" dirty="0">
                        <a:solidFill>
                          <a:schemeClr val="tx2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0.21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Sr</a:t>
                      </a:r>
                      <a:endParaRPr lang="ko-KR" altLang="en-US" sz="1300" b="1" dirty="0">
                        <a:solidFill>
                          <a:schemeClr val="tx2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0.19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Y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-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err="1" smtClean="0">
                          <a:solidFill>
                            <a:schemeClr val="tx2"/>
                          </a:solidFill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Ce</a:t>
                      </a:r>
                      <a:endParaRPr lang="ko-KR" altLang="en-US" sz="1300" b="1" dirty="0">
                        <a:solidFill>
                          <a:schemeClr val="tx2"/>
                        </a:solidFill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0.20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Mg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300" b="1" dirty="0" smtClean="0"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0.18</a:t>
                      </a:r>
                      <a:endParaRPr lang="ko-KR" altLang="en-US" sz="1300" b="1" dirty="0">
                        <a:latin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997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7" descr="바박스6 copy"/>
          <p:cNvPicPr preferRelativeResize="0"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7567" y="679345"/>
            <a:ext cx="5965326" cy="1080000"/>
          </a:xfrm>
          <a:prstGeom prst="rect">
            <a:avLst/>
          </a:prstGeom>
          <a:noFill/>
        </p:spPr>
      </p:pic>
      <p:pic>
        <p:nvPicPr>
          <p:cNvPr id="259" name="Picture 5" descr="bar_3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5249" y="550686"/>
            <a:ext cx="1260000" cy="432000"/>
          </a:xfrm>
          <a:prstGeom prst="rect">
            <a:avLst/>
          </a:prstGeom>
          <a:noFill/>
        </p:spPr>
      </p:pic>
      <p:sp>
        <p:nvSpPr>
          <p:cNvPr id="260" name="Text Box 13"/>
          <p:cNvSpPr txBox="1">
            <a:spLocks noChangeArrowheads="1"/>
          </p:cNvSpPr>
          <p:nvPr/>
        </p:nvSpPr>
        <p:spPr bwMode="auto">
          <a:xfrm>
            <a:off x="545843" y="561011"/>
            <a:ext cx="100860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B2B2B2"/>
            </a:outerShdw>
          </a:effectLst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ko-KR" sz="18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Concept</a:t>
            </a:r>
            <a:endParaRPr lang="en-US" altLang="ko-KR" sz="1800" b="0" dirty="0">
              <a:solidFill>
                <a:schemeClr val="bg2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280" name="Picture 9" descr="바박스 copy"/>
          <p:cNvPicPr preferRelativeResize="0"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71111" y="679344"/>
            <a:ext cx="2332201" cy="3396651"/>
          </a:xfrm>
          <a:prstGeom prst="rect">
            <a:avLst/>
          </a:prstGeom>
          <a:noFill/>
        </p:spPr>
      </p:pic>
      <p:pic>
        <p:nvPicPr>
          <p:cNvPr id="281" name="Picture 3" descr="bar_1"/>
          <p:cNvPicPr preferRelativeResize="0"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906" y="555031"/>
            <a:ext cx="1260000" cy="432000"/>
          </a:xfrm>
          <a:prstGeom prst="rect">
            <a:avLst/>
          </a:prstGeom>
          <a:noFill/>
        </p:spPr>
      </p:pic>
      <p:sp>
        <p:nvSpPr>
          <p:cNvPr id="282" name="Text Box 11"/>
          <p:cNvSpPr txBox="1">
            <a:spLocks noChangeArrowheads="1"/>
          </p:cNvSpPr>
          <p:nvPr/>
        </p:nvSpPr>
        <p:spPr bwMode="auto">
          <a:xfrm>
            <a:off x="6963304" y="569164"/>
            <a:ext cx="105148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B2B2B2"/>
            </a:outerShdw>
          </a:effectLst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altLang="ko-KR" sz="18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Result</a:t>
            </a:r>
            <a:endParaRPr lang="en-US" altLang="ko-KR" sz="1800" b="0" dirty="0">
              <a:solidFill>
                <a:schemeClr val="bg2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sp>
        <p:nvSpPr>
          <p:cNvPr id="412" name="TextBox 411"/>
          <p:cNvSpPr txBox="1"/>
          <p:nvPr/>
        </p:nvSpPr>
        <p:spPr>
          <a:xfrm>
            <a:off x="6743103" y="908485"/>
            <a:ext cx="2142978" cy="2993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rgbClr val="FF0000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SHE Target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- Safety for process &amp; part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- Health by Be- &amp; SO</a:t>
            </a:r>
            <a:r>
              <a:rPr lang="en-US" altLang="ko-KR" sz="1300" b="0" baseline="-1000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2</a:t>
            </a:r>
            <a:r>
              <a:rPr lang="en-US" altLang="ko-KR" sz="13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-free</a:t>
            </a:r>
            <a:endParaRPr lang="en-US" altLang="ko-KR" sz="1300" b="0" baseline="-10000" dirty="0" smtClean="0">
              <a:solidFill>
                <a:schemeClr val="bg2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- Environment by SF</a:t>
            </a:r>
            <a:r>
              <a:rPr lang="en-US" altLang="ko-KR" sz="1300" b="0" baseline="-1000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6</a:t>
            </a:r>
            <a:r>
              <a:rPr lang="en-US" altLang="ko-KR" sz="1300" b="0" dirty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-free</a:t>
            </a:r>
            <a:endParaRPr lang="en-US" altLang="ko-KR" sz="1300" b="0" baseline="-10000" dirty="0" smtClean="0">
              <a:solidFill>
                <a:schemeClr val="bg2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endParaRPr lang="en-US" altLang="ko-KR" sz="1300" baseline="-10000" dirty="0" smtClean="0">
              <a:solidFill>
                <a:schemeClr val="bg2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dirty="0" smtClean="0">
                <a:solidFill>
                  <a:srgbClr val="FF0000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Property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- Internal soundness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- Grain refinement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- Proportional strength &amp;              </a:t>
            </a:r>
          </a:p>
          <a:p>
            <a:pPr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ko-KR" sz="13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   elongation values</a:t>
            </a:r>
            <a:endParaRPr lang="ko-KR" altLang="en-US" sz="1300" b="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13" name="Picture 138" descr="상승화살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47727" y="1033479"/>
            <a:ext cx="520315" cy="221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" name="Picture 123" descr="bar14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6200000">
            <a:off x="-30428" y="5158565"/>
            <a:ext cx="1800225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7" name="Text Box 125"/>
          <p:cNvSpPr txBox="1">
            <a:spLocks noChangeArrowheads="1"/>
          </p:cNvSpPr>
          <p:nvPr/>
        </p:nvSpPr>
        <p:spPr bwMode="auto">
          <a:xfrm rot="16200000">
            <a:off x="135174" y="5211851"/>
            <a:ext cx="137160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292929"/>
            </a:outerShdw>
          </a:effectLst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0"/>
              </a:spcBef>
              <a:buNone/>
              <a:defRPr/>
            </a:pPr>
            <a:r>
              <a:rPr kumimoji="1" lang="en-US" altLang="ko-KR" sz="16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Normal Mg </a:t>
            </a:r>
            <a:endParaRPr kumimoji="1" lang="en-US" altLang="ko-KR" sz="1600" dirty="0">
              <a:solidFill>
                <a:srgbClr val="FFFFFF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275" name="Picture 122" descr="bar5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rot="16200000">
            <a:off x="4163837" y="5158566"/>
            <a:ext cx="1800225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" name="Text Box 126"/>
          <p:cNvSpPr txBox="1">
            <a:spLocks noChangeArrowheads="1"/>
          </p:cNvSpPr>
          <p:nvPr/>
        </p:nvSpPr>
        <p:spPr bwMode="auto">
          <a:xfrm rot="16200000">
            <a:off x="4461446" y="5097444"/>
            <a:ext cx="114279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rgbClr val="292929"/>
            </a:outerShdw>
          </a:effectLst>
        </p:spPr>
        <p:txBody>
          <a:bodyPr wrap="square">
            <a:spAutoFit/>
          </a:bodyPr>
          <a:lstStyle/>
          <a:p>
            <a:pPr eaLnBrk="1" latinLnBrk="1" hangingPunct="1">
              <a:spcBef>
                <a:spcPct val="0"/>
              </a:spcBef>
              <a:buNone/>
              <a:defRPr/>
            </a:pPr>
            <a:r>
              <a:rPr kumimoji="1" lang="en-US" altLang="ko-KR" sz="1600" dirty="0" smtClean="0">
                <a:solidFill>
                  <a:srgbClr val="FFFFFF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ECO-Mg</a:t>
            </a:r>
            <a:endParaRPr kumimoji="1" lang="en-US" altLang="ko-KR" sz="1600" dirty="0">
              <a:solidFill>
                <a:srgbClr val="FFFFFF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278" name="Picture 142" descr="bar3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442038" y="988537"/>
            <a:ext cx="216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9" name="Picture 144" descr="bar7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82327" y="988537"/>
            <a:ext cx="2160000" cy="7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3" name="TextBox 14"/>
          <p:cNvSpPr txBox="1">
            <a:spLocks noChangeArrowheads="1"/>
          </p:cNvSpPr>
          <p:nvPr/>
        </p:nvSpPr>
        <p:spPr bwMode="auto">
          <a:xfrm>
            <a:off x="966848" y="964922"/>
            <a:ext cx="1349857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Conventional</a:t>
            </a:r>
          </a:p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all Mg </a:t>
            </a: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alloys</a:t>
            </a:r>
          </a:p>
        </p:txBody>
      </p:sp>
      <p:sp>
        <p:nvSpPr>
          <p:cNvPr id="294" name="TextBox 14"/>
          <p:cNvSpPr txBox="1">
            <a:spLocks noChangeArrowheads="1"/>
          </p:cNvSpPr>
          <p:nvPr/>
        </p:nvSpPr>
        <p:spPr bwMode="auto">
          <a:xfrm>
            <a:off x="3651892" y="964922"/>
            <a:ext cx="1707903" cy="6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err="1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CaO</a:t>
            </a:r>
            <a:endParaRPr lang="en-US" altLang="ko-KR" sz="1600" b="0" dirty="0" smtClean="0">
              <a:latin typeface="Tahoma" pitchFamily="34" charset="0"/>
              <a:ea typeface="휴먼둥근헤드라인" pitchFamily="18" charset="-127"/>
              <a:cs typeface="Tahoma" pitchFamily="34" charset="0"/>
            </a:endParaRPr>
          </a:p>
          <a:p>
            <a:pPr algn="ctr" eaLnBrk="0" latinLnBrk="0" hangingPunc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altLang="ko-KR" sz="1600" b="0" dirty="0" smtClean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(simple </a:t>
            </a:r>
            <a:r>
              <a:rPr lang="en-US" altLang="ko-KR" sz="1600" b="0" dirty="0"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addition)</a:t>
            </a:r>
          </a:p>
        </p:txBody>
      </p:sp>
      <p:sp>
        <p:nvSpPr>
          <p:cNvPr id="297" name="TextBox 365"/>
          <p:cNvSpPr txBox="1">
            <a:spLocks noChangeArrowheads="1"/>
          </p:cNvSpPr>
          <p:nvPr/>
        </p:nvSpPr>
        <p:spPr bwMode="auto">
          <a:xfrm>
            <a:off x="2876306" y="1064739"/>
            <a:ext cx="40908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latinLnBrk="0" hangingPunct="0">
              <a:spcBef>
                <a:spcPct val="20000"/>
              </a:spcBef>
              <a:buNone/>
            </a:pPr>
            <a:r>
              <a:rPr lang="en-US" altLang="ko-KR" sz="2400" b="0" dirty="0">
                <a:solidFill>
                  <a:schemeClr val="bg2"/>
                </a:solidFill>
                <a:latin typeface="Tahoma" pitchFamily="34" charset="0"/>
                <a:ea typeface="휴먼둥근헤드라인" pitchFamily="18" charset="-127"/>
                <a:cs typeface="Tahoma" pitchFamily="34" charset="0"/>
              </a:rPr>
              <a:t>+</a:t>
            </a:r>
            <a:endParaRPr lang="ko-KR" altLang="en-US" sz="2400" b="0" dirty="0">
              <a:solidFill>
                <a:schemeClr val="bg2"/>
              </a:solidFill>
              <a:latin typeface="Tahoma" pitchFamily="34" charset="0"/>
              <a:ea typeface="휴먼둥근헤드라인" pitchFamily="18" charset="-127"/>
              <a:cs typeface="Tahoma" pitchFamily="34" charset="0"/>
            </a:endParaRPr>
          </a:p>
        </p:txBody>
      </p:sp>
      <p:pic>
        <p:nvPicPr>
          <p:cNvPr id="411" name="Picture 11" descr="바박스16 copy"/>
          <p:cNvPicPr preferRelativeResize="0"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7567" y="1923816"/>
            <a:ext cx="5965326" cy="2120648"/>
          </a:xfrm>
          <a:prstGeom prst="rect">
            <a:avLst/>
          </a:prstGeom>
          <a:noFill/>
        </p:spPr>
      </p:pic>
      <p:pic>
        <p:nvPicPr>
          <p:cNvPr id="415" name="Picture 8" descr="bar_6"/>
          <p:cNvPicPr preferRelativeResize="0"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425249" y="1825609"/>
            <a:ext cx="1440000" cy="432000"/>
          </a:xfrm>
          <a:prstGeom prst="rect">
            <a:avLst/>
          </a:prstGeom>
          <a:noFill/>
        </p:spPr>
      </p:pic>
      <p:sp>
        <p:nvSpPr>
          <p:cNvPr id="416" name="Text Box 16"/>
          <p:cNvSpPr txBox="1">
            <a:spLocks noChangeArrowheads="1"/>
          </p:cNvSpPr>
          <p:nvPr/>
        </p:nvSpPr>
        <p:spPr bwMode="auto">
          <a:xfrm>
            <a:off x="489361" y="1833817"/>
            <a:ext cx="13179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B2B2B2"/>
            </a:outerShdw>
          </a:effectLst>
        </p:spPr>
        <p:txBody>
          <a:bodyPr wrap="none">
            <a:spAutoFit/>
          </a:bodyPr>
          <a:lstStyle/>
          <a:p>
            <a:pPr algn="ctr">
              <a:buNone/>
            </a:pPr>
            <a:r>
              <a:rPr lang="en-US" altLang="ko-KR" sz="1800" b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</a:rPr>
              <a:t>Mechanism</a:t>
            </a:r>
            <a:endParaRPr lang="en-US" altLang="ko-KR" sz="1800" b="0" dirty="0">
              <a:solidFill>
                <a:schemeClr val="bg2"/>
              </a:solidFill>
              <a:latin typeface="Tahoma" pitchFamily="34" charset="0"/>
              <a:ea typeface="HY헤드라인M" pitchFamily="18" charset="-127"/>
              <a:cs typeface="Tahoma" pitchFamily="34" charset="0"/>
            </a:endParaRPr>
          </a:p>
        </p:txBody>
      </p:sp>
      <p:pic>
        <p:nvPicPr>
          <p:cNvPr id="417" name="그림 4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9" y="2265493"/>
            <a:ext cx="3584701" cy="1581905"/>
          </a:xfrm>
          <a:prstGeom prst="rect">
            <a:avLst/>
          </a:prstGeom>
        </p:spPr>
      </p:pic>
      <p:sp>
        <p:nvSpPr>
          <p:cNvPr id="269" name="TextBox 6"/>
          <p:cNvSpPr txBox="1">
            <a:spLocks noChangeArrowheads="1"/>
          </p:cNvSpPr>
          <p:nvPr/>
        </p:nvSpPr>
        <p:spPr bwMode="auto">
          <a:xfrm>
            <a:off x="1809084" y="1955963"/>
            <a:ext cx="2596851" cy="3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None/>
              <a:defRPr/>
            </a:pPr>
            <a:r>
              <a:rPr lang="en-US" altLang="ko-KR" sz="1100" b="0" kern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Mg</a:t>
            </a:r>
            <a:r>
              <a:rPr lang="en-US" altLang="ko-KR" sz="1100" b="0" kern="0" baseline="-1400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2</a:t>
            </a:r>
            <a:r>
              <a:rPr lang="en-US" altLang="ko-KR" sz="1100" b="0" kern="0" dirty="0" smtClean="0">
                <a:solidFill>
                  <a:schemeClr val="bg2"/>
                </a:solidFill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Ca in </a:t>
            </a: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pure Mg &amp; Al</a:t>
            </a:r>
            <a:r>
              <a:rPr kumimoji="0" lang="en-US" altLang="ko-KR" sz="1100" b="0" i="0" u="none" strike="noStrike" kern="0" cap="none" spc="0" normalizeH="0" baseline="-1400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2</a:t>
            </a:r>
            <a:r>
              <a:rPr kumimoji="0" lang="en-US" altLang="ko-KR" sz="11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ahoma" pitchFamily="34" charset="0"/>
                <a:ea typeface="HY헤드라인M" pitchFamily="18" charset="-127"/>
                <a:cs typeface="Tahoma" pitchFamily="34" charset="0"/>
                <a:sym typeface="Wingdings" pitchFamily="2" charset="2"/>
              </a:rPr>
              <a:t>Ca in Mg alloys</a:t>
            </a:r>
            <a:endParaRPr kumimoji="0" lang="ko-KR" altLang="en-US" sz="1100" b="0" i="0" u="none" strike="noStrike" kern="0" cap="none" spc="0" normalizeH="0" baseline="0" noProof="0" dirty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Tahoma" pitchFamily="34" charset="0"/>
              <a:ea typeface="HY헤드라인M" pitchFamily="18" charset="-127"/>
              <a:cs typeface="Tahoma" pitchFamily="34" charset="0"/>
              <a:sym typeface="Wingdings" pitchFamily="2" charset="2"/>
            </a:endParaRPr>
          </a:p>
        </p:txBody>
      </p:sp>
      <p:sp>
        <p:nvSpPr>
          <p:cNvPr id="418" name="TextBox 417"/>
          <p:cNvSpPr txBox="1"/>
          <p:nvPr/>
        </p:nvSpPr>
        <p:spPr>
          <a:xfrm>
            <a:off x="-1" y="0"/>
            <a:ext cx="6991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Introduction of ECO-Mg </a:t>
            </a:r>
            <a:r>
              <a:rPr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Approach &amp; Alloys</a:t>
            </a:r>
            <a:endParaRPr lang="ko-KR" altLang="en-US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7" name="그림 26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067120" y="2265493"/>
            <a:ext cx="1802238" cy="1578572"/>
          </a:xfrm>
          <a:prstGeom prst="rect">
            <a:avLst/>
          </a:prstGeom>
        </p:spPr>
      </p:pic>
      <p:pic>
        <p:nvPicPr>
          <p:cNvPr id="2" name="Mg_Shor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71600" y="4320560"/>
            <a:ext cx="2880262" cy="2160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ECO-Mg_Short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>
                  <p14:bmkLst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562600" y="4320560"/>
            <a:ext cx="2880263" cy="2160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1342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2400" b="1" dirty="0" smtClean="0">
                <a:solidFill>
                  <a:srgbClr val="FFFF00"/>
                </a:solidFill>
                <a:latin typeface="Tahoma" pitchFamily="34" charset="0"/>
                <a:ea typeface="맑은 고딕" pitchFamily="50" charset="-127"/>
                <a:cs typeface="Tahoma" pitchFamily="34" charset="0"/>
              </a:rPr>
              <a:t>FAA Test Results of ECO-Mg</a:t>
            </a:r>
            <a:endParaRPr lang="ko-KR" altLang="en-US" sz="2400" b="1" dirty="0">
              <a:solidFill>
                <a:srgbClr val="FFFF00"/>
              </a:solidFill>
              <a:latin typeface="Tahoma" pitchFamily="34" charset="0"/>
              <a:ea typeface="맑은 고딕" pitchFamily="50" charset="-127"/>
              <a:cs typeface="Tahoma" pitchFamily="34" charset="0"/>
            </a:endParaRPr>
          </a:p>
        </p:txBody>
      </p:sp>
      <p:pic>
        <p:nvPicPr>
          <p:cNvPr id="19" name="Picture 3" descr="C:\Documents and Settings\shae\My Documents\SHAE_01\Shae_RESEARCH\Eco-Metals\Eco-Magnesium\Pictures\111109_FAA Burn Test\Picture\DSC00043.JPG"/>
          <p:cNvPicPr>
            <a:picLocks noChangeAspect="1" noChangeArrowheads="1"/>
          </p:cNvPicPr>
          <p:nvPr/>
        </p:nvPicPr>
        <p:blipFill rotWithShape="1">
          <a:blip r:embed="rId2" cstate="print"/>
          <a:srcRect l="6722"/>
          <a:stretch/>
        </p:blipFill>
        <p:spPr bwMode="auto">
          <a:xfrm>
            <a:off x="555030" y="1235807"/>
            <a:ext cx="2880000" cy="1753169"/>
          </a:xfrm>
          <a:prstGeom prst="rect">
            <a:avLst/>
          </a:prstGeom>
          <a:noFill/>
        </p:spPr>
      </p:pic>
      <p:pic>
        <p:nvPicPr>
          <p:cNvPr id="20" name="Picture 2" descr="C:\Documents and Settings\shae\My Documents\SHAE_01\Shae_RESEARCH\Eco-Metals\Eco-Magnesium\Pictures\111109_FAA Burn Test\Picture\DSC00058.JPG"/>
          <p:cNvPicPr>
            <a:picLocks noChangeAspect="1" noChangeArrowheads="1"/>
          </p:cNvPicPr>
          <p:nvPr/>
        </p:nvPicPr>
        <p:blipFill rotWithShape="1">
          <a:blip r:embed="rId3" cstate="print"/>
          <a:srcRect l="3661" r="2813"/>
          <a:stretch/>
        </p:blipFill>
        <p:spPr bwMode="auto">
          <a:xfrm>
            <a:off x="557438" y="3741174"/>
            <a:ext cx="2808000" cy="1753169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558598" y="1235806"/>
            <a:ext cx="2876431" cy="276999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>
              <a:buNone/>
            </a:pPr>
            <a:r>
              <a:rPr lang="en-US" altLang="ko-KR" sz="1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Fireproof commercial Mg alloys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2396" y="3741172"/>
            <a:ext cx="2876431" cy="276999"/>
          </a:xfrm>
          <a:prstGeom prst="rect">
            <a:avLst/>
          </a:prstGeom>
          <a:noFill/>
        </p:spPr>
        <p:txBody>
          <a:bodyPr wrap="square" lIns="36000" rtlCol="0">
            <a:spAutoFit/>
          </a:bodyPr>
          <a:lstStyle/>
          <a:p>
            <a:pPr>
              <a:buNone/>
            </a:pPr>
            <a:r>
              <a:rPr lang="en-US" altLang="ko-KR" sz="1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 added </a:t>
            </a:r>
            <a:r>
              <a:rPr lang="en-US" altLang="ko-KR" sz="1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ECO-Mg </a:t>
            </a:r>
            <a:r>
              <a:rPr lang="en-US" altLang="ko-KR" sz="1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alloys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12186" y="5501306"/>
            <a:ext cx="100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EM-3Z1-05</a:t>
            </a:r>
            <a:endParaRPr lang="ko-KR" altLang="en-US" sz="1100" b="1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48186" y="5503158"/>
            <a:ext cx="100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EM-3Z1-10</a:t>
            </a:r>
            <a:endParaRPr lang="ko-KR" altLang="en-US" sz="1100" b="1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429438" y="5496907"/>
            <a:ext cx="100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en-US" altLang="ko-KR" sz="11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EM-3Z1-15</a:t>
            </a:r>
            <a:endParaRPr lang="ko-KR" altLang="en-US" sz="1100" b="1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790507"/>
              </p:ext>
            </p:extLst>
          </p:nvPr>
        </p:nvGraphicFramePr>
        <p:xfrm>
          <a:off x="3847760" y="1726211"/>
          <a:ext cx="4927343" cy="45259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1474"/>
                <a:gridCol w="253768"/>
                <a:gridCol w="380653"/>
                <a:gridCol w="190327"/>
                <a:gridCol w="296064"/>
                <a:gridCol w="465242"/>
                <a:gridCol w="549832"/>
                <a:gridCol w="380653"/>
                <a:gridCol w="296064"/>
                <a:gridCol w="338358"/>
                <a:gridCol w="549832"/>
                <a:gridCol w="507538"/>
                <a:gridCol w="507538"/>
              </a:tblGrid>
              <a:tr h="3598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Test No.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Alloy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Thick-ness (inches)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Melt (Sec)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Ignition (Sec)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Bar Begins to Burn (Sec)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Residue Begins to Burn (Sec)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Burner Off (Sec)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Bar Out (Sec)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Residue Out (Sec)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Bar Burn Duration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Total Residue Burn Duration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Sample Total Burn Duration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ctr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138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266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268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269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139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134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272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138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274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118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276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242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278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259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259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371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590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219.0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347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279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226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282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284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219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286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128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288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289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292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158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294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0.250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256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296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242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298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246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254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367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665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304.0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416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299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301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237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302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246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303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247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  <a:tr h="104154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304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en-US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0.375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245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0.0</a:t>
                      </a:r>
                      <a:endParaRPr lang="en-US" altLang="ko-KR" sz="6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ko-KR" sz="600" u="none" strike="noStrike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0</a:t>
                      </a:r>
                      <a:endParaRPr lang="en-US" altLang="ko-KR" sz="6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4734" marR="4734" marT="4734" marB="0" anchor="b"/>
                </a:tc>
              </a:tr>
            </a:tbl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3753454" y="573879"/>
            <a:ext cx="15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1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EM-3Z1-05</a:t>
            </a:r>
            <a:endParaRPr lang="ko-KR" altLang="en-US" sz="1200" b="1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251449" y="573879"/>
            <a:ext cx="158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1200" b="1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EM-3Z1-10</a:t>
            </a:r>
            <a:endParaRPr lang="ko-KR" altLang="en-US" sz="1200" b="1" dirty="0">
              <a:solidFill>
                <a:srgbClr val="FFFF00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193" name="Picture 1" descr="C:\Users\admin\Desktop\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986" y="803209"/>
            <a:ext cx="2438400" cy="8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admin\Desktop\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02" y="806650"/>
            <a:ext cx="2426970" cy="830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8692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516799"/>
              </p:ext>
            </p:extLst>
          </p:nvPr>
        </p:nvGraphicFramePr>
        <p:xfrm>
          <a:off x="179512" y="897614"/>
          <a:ext cx="8785100" cy="22250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06653"/>
                <a:gridCol w="1096921"/>
                <a:gridCol w="1096921"/>
                <a:gridCol w="1096921"/>
                <a:gridCol w="1096921"/>
                <a:gridCol w="1096921"/>
                <a:gridCol w="1096921"/>
                <a:gridCol w="1096921"/>
              </a:tblGrid>
              <a:tr h="370840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Test No.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Alloy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DTA</a:t>
                      </a:r>
                      <a:r>
                        <a:rPr lang="en-US" altLang="ko-KR" sz="1400" b="1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ignition</a:t>
                      </a:r>
                      <a:r>
                        <a:rPr lang="ko-KR" altLang="en-US" sz="1400" b="1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+mn-ea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altLang="ko-KR" sz="1400" b="1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temperature (℃)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Remarks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</a:t>
                      </a:r>
                      <a:r>
                        <a:rPr lang="en-US" altLang="ko-KR" sz="1400" b="1" baseline="300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</a:t>
                      </a:r>
                      <a:r>
                        <a:rPr lang="en-US" altLang="ko-KR" sz="1400" b="1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trial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US" altLang="ko-KR" sz="1400" b="1" baseline="300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nd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trial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US" altLang="ko-KR" sz="1400" b="1" baseline="300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rd</a:t>
                      </a:r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trial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r>
                        <a:rPr lang="en-US" altLang="ko-KR" sz="1400" b="1" baseline="3000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th</a:t>
                      </a:r>
                      <a:r>
                        <a:rPr lang="en-US" altLang="ko-KR" sz="1400" b="1" baseline="0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trial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bg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Average</a:t>
                      </a:r>
                      <a:endParaRPr lang="ko-KR" altLang="en-US" sz="1400" b="1" dirty="0">
                        <a:solidFill>
                          <a:schemeClr val="bg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sz="1400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269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729.5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833.9 *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781.7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273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 Burn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 Burn *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 Burn *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 Burn *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No Burn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276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ECO5</a:t>
                      </a:r>
                      <a:endParaRPr lang="ko-KR" altLang="en-US" sz="1400" b="1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805.9 *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794.8 *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800.4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280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ECO10</a:t>
                      </a:r>
                      <a:endParaRPr lang="ko-KR" altLang="en-US" sz="1400" b="1" dirty="0" smtClean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1126.3 *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 Burn *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b="1" dirty="0" smtClean="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No Burn</a:t>
                      </a:r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400" b="1" dirty="0">
                        <a:solidFill>
                          <a:schemeClr val="tx1"/>
                        </a:solidFill>
                        <a:latin typeface="Tahoma" panose="020B0604030504040204" pitchFamily="34" charset="0"/>
                        <a:ea typeface="+mn-ea"/>
                        <a:cs typeface="Tahoma" panose="020B060403050404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396860" y="555282"/>
            <a:ext cx="36364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buNone/>
            </a:pPr>
            <a:r>
              <a:rPr lang="en-US" altLang="ko-KR" sz="1200" dirty="0" smtClean="0"/>
              <a:t>* Heating up to 1300 ℃</a:t>
            </a:r>
            <a:endParaRPr lang="ko-KR" altLang="en-US" sz="1200" dirty="0"/>
          </a:p>
        </p:txBody>
      </p:sp>
      <p:sp>
        <p:nvSpPr>
          <p:cNvPr id="4" name="TextBox 3"/>
          <p:cNvSpPr txBox="1"/>
          <p:nvPr/>
        </p:nvSpPr>
        <p:spPr>
          <a:xfrm>
            <a:off x="163557" y="3222282"/>
            <a:ext cx="8385174" cy="787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None/>
            </a:pPr>
            <a:r>
              <a:rPr lang="en-US" altLang="ko-K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Specimen type : Spherical 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type    </a:t>
            </a:r>
            <a:r>
              <a:rPr lang="en-US" altLang="ko-K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- Heating </a:t>
            </a:r>
            <a:r>
              <a:rPr lang="en-US" altLang="ko-KR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 : 10 ℃/min.</a:t>
            </a:r>
          </a:p>
          <a:p>
            <a:pPr>
              <a:spcAft>
                <a:spcPts val="1200"/>
              </a:spcAft>
              <a:buNone/>
            </a:pPr>
            <a:r>
              <a:rPr lang="en-US" altLang="ko-KR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Specimen weight : 7~16 mg                   - Atmosphere : Dry air</a:t>
            </a:r>
            <a:endParaRPr lang="ko-KR" altLang="en-US" sz="16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0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DTA Ignition </a:t>
            </a:r>
            <a:r>
              <a:rPr kumimoji="1"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Results of </a:t>
            </a: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ECO-Mg after FAA Test</a:t>
            </a:r>
            <a:endParaRPr kumimoji="1" lang="en-US" altLang="ko-KR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514" y="4760264"/>
            <a:ext cx="3672408" cy="1152127"/>
          </a:xfrm>
          <a:prstGeom prst="rect">
            <a:avLst/>
          </a:prstGeom>
        </p:spPr>
      </p:pic>
      <p:cxnSp>
        <p:nvCxnSpPr>
          <p:cNvPr id="7" name="직선 연결선 6"/>
          <p:cNvCxnSpPr/>
          <p:nvPr/>
        </p:nvCxnSpPr>
        <p:spPr>
          <a:xfrm>
            <a:off x="4910830" y="4760264"/>
            <a:ext cx="0" cy="1030059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평행 사변형 7"/>
          <p:cNvSpPr/>
          <p:nvPr/>
        </p:nvSpPr>
        <p:spPr>
          <a:xfrm>
            <a:off x="2086614" y="5247976"/>
            <a:ext cx="451929" cy="107792"/>
          </a:xfrm>
          <a:prstGeom prst="parallelogram">
            <a:avLst>
              <a:gd name="adj" fmla="val 13195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ko-KR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9" name="직선 연결선 8"/>
          <p:cNvCxnSpPr/>
          <p:nvPr/>
        </p:nvCxnSpPr>
        <p:spPr>
          <a:xfrm flipH="1">
            <a:off x="2390550" y="4755112"/>
            <a:ext cx="151075" cy="12324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연결선 9"/>
          <p:cNvCxnSpPr/>
          <p:nvPr/>
        </p:nvCxnSpPr>
        <p:spPr>
          <a:xfrm>
            <a:off x="2390550" y="4882333"/>
            <a:ext cx="0" cy="1030059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2542950" y="4760264"/>
            <a:ext cx="0" cy="1030059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/>
          <p:cNvCxnSpPr/>
          <p:nvPr/>
        </p:nvCxnSpPr>
        <p:spPr>
          <a:xfrm flipH="1">
            <a:off x="2390550" y="5768376"/>
            <a:ext cx="151075" cy="12324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타원 12"/>
          <p:cNvSpPr/>
          <p:nvPr/>
        </p:nvSpPr>
        <p:spPr>
          <a:xfrm>
            <a:off x="2606574" y="4904280"/>
            <a:ext cx="72008" cy="7200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ko-KR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타원 13"/>
          <p:cNvSpPr/>
          <p:nvPr/>
        </p:nvSpPr>
        <p:spPr>
          <a:xfrm>
            <a:off x="2702438" y="5024440"/>
            <a:ext cx="72008" cy="7200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ko-KR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타원 14"/>
          <p:cNvSpPr/>
          <p:nvPr/>
        </p:nvSpPr>
        <p:spPr>
          <a:xfrm>
            <a:off x="2606574" y="5120304"/>
            <a:ext cx="72008" cy="72008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ko-KR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정육면체 15"/>
          <p:cNvSpPr/>
          <p:nvPr/>
        </p:nvSpPr>
        <p:spPr>
          <a:xfrm>
            <a:off x="2498342" y="5380504"/>
            <a:ext cx="360040" cy="488152"/>
          </a:xfrm>
          <a:prstGeom prst="cube">
            <a:avLst>
              <a:gd name="adj" fmla="val 23896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ko-KR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7" name="직선 연결선 16"/>
          <p:cNvCxnSpPr/>
          <p:nvPr/>
        </p:nvCxnSpPr>
        <p:spPr>
          <a:xfrm flipH="1">
            <a:off x="2814214" y="4755112"/>
            <a:ext cx="151075" cy="12324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/>
          <p:cNvCxnSpPr/>
          <p:nvPr/>
        </p:nvCxnSpPr>
        <p:spPr>
          <a:xfrm>
            <a:off x="2814214" y="4882333"/>
            <a:ext cx="0" cy="1030059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2966614" y="4760264"/>
            <a:ext cx="0" cy="1030059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/>
          <p:cNvCxnSpPr/>
          <p:nvPr/>
        </p:nvCxnSpPr>
        <p:spPr>
          <a:xfrm flipH="1">
            <a:off x="2814214" y="5768376"/>
            <a:ext cx="151075" cy="12324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평행 사변형 20"/>
          <p:cNvSpPr/>
          <p:nvPr/>
        </p:nvSpPr>
        <p:spPr>
          <a:xfrm>
            <a:off x="4766814" y="5120304"/>
            <a:ext cx="451929" cy="107792"/>
          </a:xfrm>
          <a:prstGeom prst="parallelogram">
            <a:avLst>
              <a:gd name="adj" fmla="val 131959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endParaRPr lang="ko-KR" altLang="en-US" sz="240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 flipH="1">
            <a:off x="4758430" y="4755112"/>
            <a:ext cx="151075" cy="12324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/>
          <p:cNvCxnSpPr/>
          <p:nvPr/>
        </p:nvCxnSpPr>
        <p:spPr>
          <a:xfrm>
            <a:off x="4758430" y="4882333"/>
            <a:ext cx="0" cy="1030059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/>
          <p:cNvCxnSpPr/>
          <p:nvPr/>
        </p:nvCxnSpPr>
        <p:spPr>
          <a:xfrm flipH="1">
            <a:off x="4758430" y="5768376"/>
            <a:ext cx="151075" cy="123245"/>
          </a:xfrm>
          <a:prstGeom prst="line">
            <a:avLst/>
          </a:prstGeom>
          <a:ln w="19050">
            <a:solidFill>
              <a:schemeClr val="accent2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화살표 연결선 24"/>
          <p:cNvCxnSpPr/>
          <p:nvPr/>
        </p:nvCxnSpPr>
        <p:spPr>
          <a:xfrm flipH="1" flipV="1">
            <a:off x="5234866" y="5480344"/>
            <a:ext cx="576064" cy="21602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5788434" y="5506978"/>
            <a:ext cx="28440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Ignition test part</a:t>
            </a:r>
            <a:endParaRPr lang="ko-KR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274426" y="5111012"/>
            <a:ext cx="6960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</a:t>
            </a:r>
            <a:endParaRPr lang="ko-KR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8" name="직선 화살표 연결선 27"/>
          <p:cNvCxnSpPr>
            <a:endCxn id="8" idx="5"/>
          </p:cNvCxnSpPr>
          <p:nvPr/>
        </p:nvCxnSpPr>
        <p:spPr>
          <a:xfrm>
            <a:off x="1778482" y="5264320"/>
            <a:ext cx="379253" cy="37552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직사각형 28"/>
          <p:cNvSpPr/>
          <p:nvPr/>
        </p:nvSpPr>
        <p:spPr>
          <a:xfrm>
            <a:off x="2381180" y="4273964"/>
            <a:ext cx="8162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DTA</a:t>
            </a:r>
            <a:endParaRPr lang="ko-KR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0" name="직선 화살표 연결선 29"/>
          <p:cNvCxnSpPr>
            <a:stCxn id="29" idx="2"/>
            <a:endCxn id="13" idx="0"/>
          </p:cNvCxnSpPr>
          <p:nvPr/>
        </p:nvCxnSpPr>
        <p:spPr>
          <a:xfrm flipH="1">
            <a:off x="2642578" y="4735629"/>
            <a:ext cx="146727" cy="16865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직사각형 30"/>
          <p:cNvSpPr/>
          <p:nvPr/>
        </p:nvSpPr>
        <p:spPr>
          <a:xfrm>
            <a:off x="3002618" y="5984400"/>
            <a:ext cx="7409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ICP</a:t>
            </a:r>
            <a:endParaRPr lang="ko-KR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2" name="직선 화살표 연결선 31"/>
          <p:cNvCxnSpPr>
            <a:stCxn id="31" idx="1"/>
          </p:cNvCxnSpPr>
          <p:nvPr/>
        </p:nvCxnSpPr>
        <p:spPr>
          <a:xfrm flipH="1" flipV="1">
            <a:off x="2642578" y="5768376"/>
            <a:ext cx="360040" cy="44685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직사각형 32"/>
          <p:cNvSpPr/>
          <p:nvPr/>
        </p:nvSpPr>
        <p:spPr>
          <a:xfrm>
            <a:off x="5378882" y="4616248"/>
            <a:ext cx="8018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ko-KR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EDS</a:t>
            </a:r>
            <a:endParaRPr lang="ko-KR" altLang="en-US" sz="24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34" name="직선 화살표 연결선 33"/>
          <p:cNvCxnSpPr>
            <a:stCxn id="33" idx="1"/>
            <a:endCxn id="21" idx="0"/>
          </p:cNvCxnSpPr>
          <p:nvPr/>
        </p:nvCxnSpPr>
        <p:spPr>
          <a:xfrm flipH="1">
            <a:off x="4992779" y="4847081"/>
            <a:ext cx="386103" cy="27322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23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 descr="C:\Users\user\Desktop\생기원\조직사진\121228_보잉발화시험(SEM)\269-L2_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69" y="3769002"/>
            <a:ext cx="3456000" cy="2701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user\Desktop\생기원\조직사진\121228_보잉발화시험(SEM)\269-L1_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69" y="961406"/>
            <a:ext cx="3456000" cy="2701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user\Desktop\생기원\조직사진\121228_보잉발화시험(SEM)\sem\269-30000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3" t="94275"/>
          <a:stretch/>
        </p:blipFill>
        <p:spPr bwMode="auto">
          <a:xfrm>
            <a:off x="3013436" y="3498157"/>
            <a:ext cx="1220771" cy="16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user\Desktop\생기원\조직사진\121228_보잉발화시험(SEM)\sem\269-30000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3" t="94275"/>
          <a:stretch/>
        </p:blipFill>
        <p:spPr bwMode="auto">
          <a:xfrm>
            <a:off x="3009295" y="6308762"/>
            <a:ext cx="1220771" cy="16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71131" y="566370"/>
            <a:ext cx="2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No. 269 (ECO5)</a:t>
            </a:r>
            <a:endParaRPr lang="ko-KR" altLang="en-US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50469" y="566395"/>
            <a:ext cx="2052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ko-KR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No. 276 (ECO5)</a:t>
            </a:r>
            <a:endParaRPr lang="ko-KR" altLang="en-US" sz="1800" b="1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0" name="Picture 4" descr="C:\Users\user\Desktop\생기원\조직사진\121228_보잉발화시험(SEM)\276-L1_1.bm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46" y="935702"/>
            <a:ext cx="345432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C:\Users\user\Desktop\생기원\조직사진\121228_보잉발화시험(SEM)\276-L2_1.bmp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146" y="3769002"/>
            <a:ext cx="3454328" cy="27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user\Desktop\생기원\조직사진\121228_보잉발화시험(SEM)\sem\269-30000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3" t="94275"/>
          <a:stretch/>
        </p:blipFill>
        <p:spPr bwMode="auto">
          <a:xfrm>
            <a:off x="7189900" y="3500942"/>
            <a:ext cx="1220771" cy="16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:\Users\user\Desktop\생기원\조직사진\121228_보잉발화시험(SEM)\sem\269-30000x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3" t="94275"/>
          <a:stretch/>
        </p:blipFill>
        <p:spPr bwMode="auto">
          <a:xfrm>
            <a:off x="7185759" y="6311547"/>
            <a:ext cx="1220771" cy="16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0" y="0"/>
            <a:ext cx="7185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EDS </a:t>
            </a:r>
            <a:r>
              <a:rPr kumimoji="1"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Profiles of </a:t>
            </a: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ECO-Mg </a:t>
            </a:r>
            <a:r>
              <a:rPr kumimoji="1"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after FAA </a:t>
            </a: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Test</a:t>
            </a:r>
            <a:endParaRPr kumimoji="1" lang="en-US" altLang="ko-KR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633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A_EM_3MO_01.asf">
            <a:hlinkClick r:id="" action="ppaction://media"/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bmkLst/>
                </p14:media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439787" y="794323"/>
            <a:ext cx="8280000" cy="270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5" name="표 4"/>
          <p:cNvGraphicFramePr>
            <a:graphicFrameLocks noGrp="1"/>
          </p:cNvGraphicFramePr>
          <p:nvPr>
            <p:extLst/>
          </p:nvPr>
        </p:nvGraphicFramePr>
        <p:xfrm>
          <a:off x="192668" y="3940447"/>
          <a:ext cx="8748164" cy="2353665"/>
        </p:xfrm>
        <a:graphic>
          <a:graphicData uri="http://schemas.openxmlformats.org/drawingml/2006/table">
            <a:tbl>
              <a:tblPr firstRow="1" bandRow="1"/>
              <a:tblGrid>
                <a:gridCol w="1476164"/>
                <a:gridCol w="1368000"/>
                <a:gridCol w="1368000"/>
                <a:gridCol w="1368000"/>
                <a:gridCol w="1800000"/>
                <a:gridCol w="1368000"/>
              </a:tblGrid>
              <a:tr h="639945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latin typeface="Tahoma" pitchFamily="34" charset="0"/>
                          <a:cs typeface="Tahoma" pitchFamily="34" charset="0"/>
                        </a:rPr>
                        <a:t>Specimen</a:t>
                      </a:r>
                      <a:endParaRPr lang="ko-KR" altLang="en-US" sz="16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latin typeface="Tahoma" pitchFamily="34" charset="0"/>
                          <a:cs typeface="Tahoma" pitchFamily="34" charset="0"/>
                        </a:rPr>
                        <a:t>Melt</a:t>
                      </a:r>
                      <a:endParaRPr lang="ko-KR" altLang="en-US" sz="1600" b="1" dirty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latin typeface="Tahoma" pitchFamily="34" charset="0"/>
                          <a:cs typeface="Tahoma" pitchFamily="34" charset="0"/>
                        </a:rPr>
                        <a:t>Ignition</a:t>
                      </a:r>
                      <a:endParaRPr lang="ko-KR" altLang="en-US" sz="1600" b="1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>
                          <a:latin typeface="Tahoma" pitchFamily="34" charset="0"/>
                          <a:cs typeface="Tahoma" pitchFamily="34" charset="0"/>
                        </a:rPr>
                        <a:t>Torch off</a:t>
                      </a:r>
                      <a:endParaRPr lang="ko-KR" altLang="en-US" sz="1600" b="1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600" b="1" dirty="0" smtClean="0">
                          <a:latin typeface="Tahoma" pitchFamily="34" charset="0"/>
                          <a:cs typeface="Tahoma" pitchFamily="34" charset="0"/>
                        </a:rPr>
                        <a:t>Extinguishment</a:t>
                      </a:r>
                      <a:endParaRPr lang="ko-KR" altLang="en-US" sz="1600" b="1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b="1" kern="1200">
                          <a:solidFill>
                            <a:schemeClr val="lt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b="1" dirty="0" smtClean="0">
                          <a:latin typeface="Tahoma" pitchFamily="34" charset="0"/>
                          <a:cs typeface="Tahoma" pitchFamily="34" charset="0"/>
                        </a:rPr>
                        <a:t>Delta</a:t>
                      </a:r>
                      <a:r>
                        <a:rPr lang="en-US" altLang="ko-KR" sz="1600" b="1" baseline="0" dirty="0" smtClean="0">
                          <a:latin typeface="Tahoma" pitchFamily="34" charset="0"/>
                          <a:cs typeface="Tahoma" pitchFamily="34" charset="0"/>
                        </a:rPr>
                        <a:t> t, sec</a:t>
                      </a:r>
                      <a:endParaRPr lang="ko-KR" altLang="en-US" sz="1600" b="1" dirty="0" smtClean="0"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</a:tr>
              <a:tr h="42843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AM30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2:08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1:52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2:22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rgbClr val="FF0000"/>
                          </a:solidFill>
                          <a:latin typeface="Tahoma" pitchFamily="34" charset="0"/>
                          <a:cs typeface="Tahoma" pitchFamily="34" charset="0"/>
                        </a:rPr>
                        <a:t>No</a:t>
                      </a:r>
                      <a:endParaRPr lang="ko-KR" altLang="en-US" sz="1600" dirty="0">
                        <a:solidFill>
                          <a:srgbClr val="FF0000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over 120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2843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EM-3M0-05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2:17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2:32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3:02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3:04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2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  <a:tr h="42843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EM-3M0-10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2:23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10:00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</a:tr>
              <a:tr h="428430"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EM-3M0-15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2:32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10:00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defPPr>
                        <a:defRPr lang="ko-KR"/>
                      </a:defPPr>
                      <a:lvl1pPr marL="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1pPr>
                      <a:lvl2pPr marL="457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2pPr>
                      <a:lvl3pPr marL="914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3pPr>
                      <a:lvl4pPr marL="1371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4pPr>
                      <a:lvl5pPr marL="18288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5pPr>
                      <a:lvl6pPr marL="22860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6pPr>
                      <a:lvl7pPr marL="27432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7pPr>
                      <a:lvl8pPr marL="32004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8pPr>
                      <a:lvl9pPr marL="3657600" algn="l" defTabSz="914400" rtl="0" eaLnBrk="1" latinLnBrk="1" hangingPunct="1">
                        <a:defRPr sz="1800" kern="1200">
                          <a:solidFill>
                            <a:schemeClr val="dk1"/>
                          </a:solidFill>
                          <a:latin typeface="맑은 고딕"/>
                        </a:defRPr>
                      </a:lvl9pPr>
                    </a:lstStyle>
                    <a:p>
                      <a:pPr algn="ctr" latinLnBrk="1"/>
                      <a:r>
                        <a:rPr lang="en-US" altLang="ko-KR" sz="1600" dirty="0" smtClean="0">
                          <a:solidFill>
                            <a:schemeClr val="bg2"/>
                          </a:solidFill>
                          <a:latin typeface="Tahoma" pitchFamily="34" charset="0"/>
                          <a:cs typeface="Tahoma" pitchFamily="34" charset="0"/>
                        </a:rPr>
                        <a:t>-</a:t>
                      </a:r>
                      <a:endParaRPr lang="ko-KR" altLang="en-US" sz="1600" dirty="0">
                        <a:solidFill>
                          <a:schemeClr val="bg2"/>
                        </a:solidFill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anchor="ctr" anchorCtr="1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kumimoji="1" lang="en-US" altLang="ko-KR" sz="2400" dirty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Ignition Results </a:t>
            </a:r>
            <a:r>
              <a:rPr kumimoji="1" lang="en-US" altLang="ko-KR" sz="2400" dirty="0" smtClean="0">
                <a:solidFill>
                  <a:srgbClr val="FFFF00"/>
                </a:solidFill>
                <a:latin typeface="Tahoma" pitchFamily="34" charset="0"/>
                <a:cs typeface="Tahoma" pitchFamily="34" charset="0"/>
              </a:rPr>
              <a:t>of intensified LNG by KITECH</a:t>
            </a:r>
            <a:endParaRPr kumimoji="1" lang="en-US" altLang="ko-KR" sz="2400" dirty="0">
              <a:solidFill>
                <a:srgbClr val="FFFF0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6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_Default Design">
  <a:themeElements>
    <a:clrScheme name="">
      <a:dk1>
        <a:srgbClr val="000000"/>
      </a:dk1>
      <a:lt1>
        <a:srgbClr val="FFFFFF"/>
      </a:lt1>
      <a:dk2>
        <a:srgbClr val="0000CC"/>
      </a:dk2>
      <a:lt2>
        <a:srgbClr val="FFFF00"/>
      </a:lt2>
      <a:accent1>
        <a:srgbClr val="FF9900"/>
      </a:accent1>
      <a:accent2>
        <a:srgbClr val="00FFFF"/>
      </a:accent2>
      <a:accent3>
        <a:srgbClr val="AAAAE2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2_Default Design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0" fontAlgn="base" latinLnBrk="0" hangingPunct="0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8110</TotalTime>
  <Words>2717</Words>
  <Application>Microsoft Office PowerPoint</Application>
  <PresentationFormat>Letter Paper (8.5x11 in)</PresentationFormat>
  <Paragraphs>1286</Paragraphs>
  <Slides>32</Slides>
  <Notes>7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2_Default Design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KITECH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Eco-Mg</dc:title>
  <dc:subject>General</dc:subject>
  <dc:creator>shae</dc:creator>
  <cp:lastModifiedBy>Michael Donio</cp:lastModifiedBy>
  <cp:revision>828</cp:revision>
  <dcterms:created xsi:type="dcterms:W3CDTF">2002-07-09T18:53:13Z</dcterms:created>
  <dcterms:modified xsi:type="dcterms:W3CDTF">2014-01-29T19:47:09Z</dcterms:modified>
</cp:coreProperties>
</file>